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3" r:id="rId2"/>
    <p:sldId id="297" r:id="rId3"/>
    <p:sldId id="298" r:id="rId4"/>
    <p:sldId id="299" r:id="rId5"/>
    <p:sldId id="257" r:id="rId6"/>
    <p:sldId id="300" r:id="rId7"/>
    <p:sldId id="301" r:id="rId8"/>
    <p:sldId id="259" r:id="rId9"/>
    <p:sldId id="262" r:id="rId10"/>
    <p:sldId id="302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304" r:id="rId19"/>
    <p:sldId id="285" r:id="rId20"/>
    <p:sldId id="305" r:id="rId21"/>
    <p:sldId id="286" r:id="rId22"/>
    <p:sldId id="287" r:id="rId23"/>
    <p:sldId id="288" r:id="rId24"/>
    <p:sldId id="289" r:id="rId25"/>
    <p:sldId id="290" r:id="rId26"/>
    <p:sldId id="306" r:id="rId27"/>
    <p:sldId id="291" r:id="rId28"/>
    <p:sldId id="292" r:id="rId29"/>
    <p:sldId id="293" r:id="rId30"/>
    <p:sldId id="294" r:id="rId31"/>
    <p:sldId id="295" r:id="rId32"/>
    <p:sldId id="296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13A1D08-9ABC-46B5-8838-DDB54BE05C7C}" type="datetimeFigureOut">
              <a:rPr lang="en-US" smtClean="0"/>
              <a:pPr/>
              <a:t>9/13/2009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EC2A99-0B18-4251-B259-8DE5114B0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D1E4D-927B-4E71-B278-74918EA059AD}" type="slidenum">
              <a:rPr lang="en-US"/>
              <a:pPr/>
              <a:t>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C534-F967-41D0-A9C2-2B07D85C1512}" type="datetime1">
              <a:rPr lang="en-US" smtClean="0"/>
              <a:t>9/13/2009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0DA-FAEA-48A9-AA10-4ED1EC0865AE}" type="datetime1">
              <a:rPr lang="en-US" smtClean="0"/>
              <a:t>9/13/2009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A0AF-C1B3-4DCB-8A36-70C0D348E64C}" type="datetime1">
              <a:rPr lang="en-US" smtClean="0"/>
              <a:t>9/13/2009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73F3-56B9-4553-917F-7233AD27C17C}" type="datetime1">
              <a:rPr lang="en-US" smtClean="0"/>
              <a:t>9/13/2009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F45B-80A4-40B1-B0B5-0C50C8604CFA}" type="datetime1">
              <a:rPr lang="en-US" smtClean="0"/>
              <a:t>9/13/2009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1E61-A326-442C-A728-00CDE1D608AB}" type="datetime1">
              <a:rPr lang="en-US" smtClean="0"/>
              <a:t>9/13/2009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CBDC-7EB4-4410-AA5F-3241A205CD9A}" type="datetime1">
              <a:rPr lang="en-US" smtClean="0"/>
              <a:t>9/13/2009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B7E0-A06B-4515-93B9-8BAC365346C5}" type="datetime1">
              <a:rPr lang="en-US" smtClean="0"/>
              <a:t>9/13/2009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9027-371F-4D0D-81AF-0F59E1F86C58}" type="datetime1">
              <a:rPr lang="en-US" smtClean="0"/>
              <a:t>9/13/2009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0F22-5995-4BBA-8CF4-76E692723449}" type="datetime1">
              <a:rPr lang="en-US" smtClean="0"/>
              <a:t>9/13/2009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0DDB-7A51-43E9-9121-F1B21B2A3C27}" type="datetime1">
              <a:rPr lang="en-US" smtClean="0"/>
              <a:t>9/13/2009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7027-76A2-4D97-9C41-719AB49B7649}" type="datetime1">
              <a:rPr lang="en-US" smtClean="0"/>
              <a:t>9/13/2009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.org/notices/200304/fea-escher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avid%20Evans\cs1120\HeyJude.mp3" TargetMode="External"/><Relationship Id="rId4" Type="http://schemas.openxmlformats.org/officeDocument/2006/relationships/hyperlink" Target="http://www.cs.virginia.edu/~evans/cs1120/HeyJude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5410200"/>
            <a:ext cx="4114800" cy="10668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2400" dirty="0" smtClean="0"/>
              <a:t>cs1120 Fall 2009</a:t>
            </a:r>
          </a:p>
          <a:p>
            <a:pPr algn="r">
              <a:lnSpc>
                <a:spcPct val="80000"/>
              </a:lnSpc>
            </a:pPr>
            <a:r>
              <a:rPr lang="en-US" sz="2400" dirty="0" smtClean="0"/>
              <a:t>David </a:t>
            </a:r>
            <a:r>
              <a:rPr lang="en-US" sz="2400" dirty="0"/>
              <a:t>Evans</a:t>
            </a:r>
          </a:p>
          <a:p>
            <a:pPr algn="r">
              <a:lnSpc>
                <a:spcPct val="80000"/>
              </a:lnSpc>
            </a:pPr>
            <a:r>
              <a:rPr lang="en-US" sz="1800" dirty="0"/>
              <a:t>http://www.cs.virginia.edu/evans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52400" y="152400"/>
            <a:ext cx="295275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800" dirty="0"/>
              <a:t>Lecture 9: </a:t>
            </a:r>
            <a:r>
              <a:rPr lang="en-US" sz="4800" dirty="0" smtClean="0"/>
              <a:t>Mostly Not About Matter</a:t>
            </a:r>
            <a:r>
              <a:rPr lang="en-US" sz="4800" dirty="0" smtClean="0"/>
              <a:t>, Music, and Mayhem</a:t>
            </a:r>
            <a:endParaRPr lang="en-US" sz="4800" dirty="0"/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8455025" y="3101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endParaRPr lang="en-US" sz="2400"/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4267200" y="4191000"/>
            <a:ext cx="23232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Richard Feynman’s </a:t>
            </a:r>
            <a:r>
              <a:rPr lang="en-US" dirty="0" smtClean="0"/>
              <a:t>van</a:t>
            </a:r>
            <a:endParaRPr lang="en-US" dirty="0"/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338380" y="6260068"/>
            <a:ext cx="415742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Alan </a:t>
            </a:r>
            <a:r>
              <a:rPr lang="en-US" dirty="0" err="1"/>
              <a:t>Alda</a:t>
            </a:r>
            <a:r>
              <a:rPr lang="en-US" dirty="0"/>
              <a:t> playing Richard Feynman in </a:t>
            </a:r>
            <a:r>
              <a:rPr lang="en-US" i="1" dirty="0"/>
              <a:t>QED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462" t="5769"/>
          <a:stretch>
            <a:fillRect/>
          </a:stretch>
        </p:blipFill>
        <p:spPr bwMode="auto">
          <a:xfrm>
            <a:off x="3124200" y="-26150"/>
            <a:ext cx="5983488" cy="42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7" name="Picture 7" descr="va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0" y="3581400"/>
            <a:ext cx="2540000" cy="1346200"/>
          </a:xfrm>
          <a:prstGeom prst="rect">
            <a:avLst/>
          </a:prstGeom>
          <a:noFill/>
        </p:spPr>
      </p:pic>
      <p:pic>
        <p:nvPicPr>
          <p:cNvPr id="353290" name="Picture 10" descr="aldaq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130" y="4347130"/>
            <a:ext cx="3397250" cy="191293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find-best-match</a:t>
            </a: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4600" y="4738301"/>
            <a:ext cx="533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(define (color-difference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colora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colorb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(+ (square (- (get-red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colora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 (get-red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colorb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)))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latin typeface="+mj-lt"/>
                <a:cs typeface="Arial" pitchFamily="34" charset="0"/>
              </a:rPr>
              <a:t>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(square (- (get-green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colora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 (get-green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colorb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)))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latin typeface="+mj-lt"/>
                <a:cs typeface="Arial" pitchFamily="34" charset="0"/>
              </a:rPr>
              <a:t>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(square (- (get-blue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colora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 (get-blue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colorb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)))))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209800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(define (find-best-match sample tiles color-</a:t>
            </a:r>
            <a:r>
              <a:rPr lang="en-US" sz="2800" dirty="0" err="1" smtClean="0"/>
              <a:t>differencer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(find-</a:t>
            </a:r>
            <a:r>
              <a:rPr lang="en-US" sz="2800" dirty="0" err="1" smtClean="0"/>
              <a:t>minimizer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(lambda (tile)</a:t>
            </a:r>
          </a:p>
          <a:p>
            <a:r>
              <a:rPr lang="en-US" sz="2800" dirty="0" smtClean="0"/>
              <a:t>     (color-</a:t>
            </a:r>
            <a:r>
              <a:rPr lang="en-US" sz="2800" dirty="0" err="1" smtClean="0"/>
              <a:t>differencer</a:t>
            </a:r>
            <a:r>
              <a:rPr lang="en-US" sz="2800" dirty="0" smtClean="0"/>
              <a:t> tile sample))</a:t>
            </a:r>
          </a:p>
          <a:p>
            <a:r>
              <a:rPr lang="en-US" sz="2800" dirty="0" smtClean="0"/>
              <a:t>   tiles))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GEB Chapter V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4830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You could spend the rest of your life just studying things in this chapter (25 pages)!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33CC33"/>
                </a:solidFill>
              </a:rPr>
              <a:t>Music Harmony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33CC33"/>
                </a:solidFill>
              </a:rPr>
              <a:t>Stacks and Recursion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Theology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33CC33"/>
                </a:solidFill>
              </a:rPr>
              <a:t>Language Structure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33CC33"/>
                </a:solidFill>
              </a:rPr>
              <a:t>Number Sequences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Chaos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Fractals (PS3 out today)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Quantum Electrodynamics (later lecture)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DNA (later lecture)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Sameness-in-differentness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Game-playing algorithms (later lecture)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65100"/>
            <a:ext cx="8229600" cy="1143000"/>
          </a:xfrm>
        </p:spPr>
        <p:txBody>
          <a:bodyPr/>
          <a:lstStyle/>
          <a:p>
            <a:r>
              <a:rPr lang="en-US"/>
              <a:t>Fibonacci’s Problem</a:t>
            </a:r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390525" y="1173163"/>
            <a:ext cx="8229600" cy="49625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/>
              <a:t>Filius Bonacci, 1202 in Pisa:</a:t>
            </a:r>
          </a:p>
          <a:p>
            <a:endParaRPr lang="en-US" sz="2800"/>
          </a:p>
          <a:p>
            <a:r>
              <a:rPr lang="en-US" sz="2400"/>
              <a:t>Suppose a newly-born pair of rabbits, one male, one female, are put in a field. Rabbits mate at the age of one month so that at the end of its second month a female can produce another pair of rabbits. </a:t>
            </a:r>
          </a:p>
          <a:p>
            <a:endParaRPr lang="en-US" sz="2400"/>
          </a:p>
          <a:p>
            <a:r>
              <a:rPr lang="en-US" sz="2400"/>
              <a:t>Suppose that our rabbits </a:t>
            </a:r>
            <a:r>
              <a:rPr lang="en-US" sz="2400" b="1"/>
              <a:t>never die</a:t>
            </a:r>
            <a:r>
              <a:rPr lang="en-US" sz="2400"/>
              <a:t> and that the female </a:t>
            </a:r>
            <a:r>
              <a:rPr lang="en-US" sz="2400" b="1"/>
              <a:t>always</a:t>
            </a:r>
            <a:r>
              <a:rPr lang="en-US" sz="2400"/>
              <a:t> produces one new pair (one male, one female) </a:t>
            </a:r>
            <a:r>
              <a:rPr lang="en-US" sz="2400" b="1"/>
              <a:t>every month</a:t>
            </a:r>
            <a:r>
              <a:rPr lang="en-US" sz="2400"/>
              <a:t> from the second month on. </a:t>
            </a:r>
          </a:p>
          <a:p>
            <a:endParaRPr lang="en-US" sz="2400"/>
          </a:p>
          <a:p>
            <a:r>
              <a:rPr lang="en-US" sz="2400"/>
              <a:t>How many pairs will there be in one year?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en-US"/>
              <a:t>Rabbits</a:t>
            </a:r>
          </a:p>
        </p:txBody>
      </p:sp>
      <p:pic>
        <p:nvPicPr>
          <p:cNvPr id="367619" name="Picture 3" descr="fibra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063625"/>
            <a:ext cx="5451475" cy="4565650"/>
          </a:xfrm>
          <a:noFill/>
          <a:ln/>
        </p:spPr>
      </p:pic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1160463" y="5757863"/>
            <a:ext cx="769620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From http://www.mcs.surrey.ac.uk/Personal/R.Knott/Fibonacci/fibnat.html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Fibonacci Numbers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9038"/>
            <a:ext cx="85344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GEB p. 136:</a:t>
            </a:r>
          </a:p>
          <a:p>
            <a:pPr>
              <a:buFontTx/>
              <a:buNone/>
            </a:pPr>
            <a:r>
              <a:rPr lang="en-US" sz="3600"/>
              <a:t>	</a:t>
            </a:r>
            <a:r>
              <a:rPr lang="en-US" sz="3600">
                <a:latin typeface="Times New Roman" pitchFamily="18" charset="0"/>
              </a:rPr>
              <a:t>These numbers are best defined recursively by the pair of formulas</a:t>
            </a:r>
          </a:p>
          <a:p>
            <a:pPr>
              <a:buFontTx/>
              <a:buNone/>
            </a:pPr>
            <a:r>
              <a:rPr lang="en-US" sz="3600">
                <a:latin typeface="Times New Roman" pitchFamily="18" charset="0"/>
              </a:rPr>
              <a:t>		FIBO (</a:t>
            </a:r>
            <a:r>
              <a:rPr lang="en-US" sz="3600" i="1">
                <a:latin typeface="Times New Roman" pitchFamily="18" charset="0"/>
              </a:rPr>
              <a:t>n</a:t>
            </a:r>
            <a:r>
              <a:rPr lang="en-US" sz="3600">
                <a:latin typeface="Times New Roman" pitchFamily="18" charset="0"/>
              </a:rPr>
              <a:t>) = FIBO (n – 1) + FIBO (n – 2) 							for n &gt; 2</a:t>
            </a:r>
          </a:p>
          <a:p>
            <a:pPr>
              <a:buFontTx/>
              <a:buNone/>
            </a:pPr>
            <a:r>
              <a:rPr lang="en-US" sz="3600">
                <a:latin typeface="Times New Roman" pitchFamily="18" charset="0"/>
              </a:rPr>
              <a:t>		FIBO (1) = FIBO (2) = 1</a:t>
            </a: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	</a:t>
            </a: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3048000" y="4876800"/>
            <a:ext cx="60007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Can we turn this into a Scheme procedure?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FIBO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Be optimistic - assume you can solve it, if you could, how would you solve a bigger problem.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sz="2800"/>
              <a:t>Think of the simplest version of the problem, something you can already solve.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sz="2800"/>
              <a:t>Combine them to solve the problem.</a:t>
            </a:r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5105400" y="1905000"/>
            <a:ext cx="3894138" cy="3540125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These numbers are best defined recursively by the pair of formulas</a:t>
            </a:r>
          </a:p>
          <a:p>
            <a:r>
              <a:rPr lang="en-US" sz="2800">
                <a:latin typeface="Times New Roman" pitchFamily="18" charset="0"/>
              </a:rPr>
              <a:t>FIBO (</a:t>
            </a:r>
            <a:r>
              <a:rPr lang="en-US" sz="2800" i="1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) = </a:t>
            </a:r>
          </a:p>
          <a:p>
            <a:r>
              <a:rPr lang="en-US" sz="2800">
                <a:latin typeface="Times New Roman" pitchFamily="18" charset="0"/>
              </a:rPr>
              <a:t>   FIBO (n – 1) </a:t>
            </a:r>
          </a:p>
          <a:p>
            <a:r>
              <a:rPr lang="en-US" sz="2800">
                <a:latin typeface="Times New Roman" pitchFamily="18" charset="0"/>
              </a:rPr>
              <a:t>   + FIBO (n – 2) 			for n &gt; 2</a:t>
            </a:r>
          </a:p>
          <a:p>
            <a:r>
              <a:rPr lang="en-US" sz="2800">
                <a:latin typeface="Times New Roman" pitchFamily="18" charset="0"/>
              </a:rPr>
              <a:t>FIBO (1) = FIBO (2) =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fibo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;;; (fibo n) evaluates to the nth Fibonacci </a:t>
            </a:r>
          </a:p>
          <a:p>
            <a:pPr>
              <a:buFontTx/>
              <a:buNone/>
            </a:pPr>
            <a:r>
              <a:rPr lang="en-US"/>
              <a:t>;;; number</a:t>
            </a:r>
          </a:p>
          <a:p>
            <a:pPr>
              <a:buFontTx/>
              <a:buNone/>
            </a:pPr>
            <a:r>
              <a:rPr lang="en-US"/>
              <a:t>(define (fibo n)</a:t>
            </a:r>
          </a:p>
          <a:p>
            <a:pPr>
              <a:buFontTx/>
              <a:buNone/>
            </a:pPr>
            <a:r>
              <a:rPr lang="en-US"/>
              <a:t>	(if (or (= n 1) (= n 2))</a:t>
            </a:r>
          </a:p>
          <a:p>
            <a:pPr>
              <a:buFontTx/>
              <a:buNone/>
            </a:pPr>
            <a:r>
              <a:rPr lang="en-US"/>
              <a:t>       1 ;;; base case</a:t>
            </a:r>
          </a:p>
          <a:p>
            <a:pPr>
              <a:buFontTx/>
              <a:buNone/>
            </a:pPr>
            <a:r>
              <a:rPr lang="en-US"/>
              <a:t>       (+ (fibo (- n 1))</a:t>
            </a:r>
          </a:p>
          <a:p>
            <a:pPr>
              <a:buFontTx/>
              <a:buNone/>
            </a:pPr>
            <a:r>
              <a:rPr lang="en-US"/>
              <a:t>            (fibo (- n 2)))))</a:t>
            </a: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5021263" y="2971800"/>
            <a:ext cx="3894137" cy="2868613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FIBO (1) = FIBO (2) = 1</a:t>
            </a:r>
          </a:p>
          <a:p>
            <a:endParaRPr lang="en-US" sz="4000">
              <a:latin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</a:rPr>
              <a:t>FIBO (</a:t>
            </a:r>
            <a:r>
              <a:rPr lang="en-US" sz="2800" i="1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) = </a:t>
            </a:r>
          </a:p>
          <a:p>
            <a:r>
              <a:rPr lang="en-US" sz="2800">
                <a:latin typeface="Times New Roman" pitchFamily="18" charset="0"/>
              </a:rPr>
              <a:t>   FIBO (n – 1) </a:t>
            </a:r>
          </a:p>
          <a:p>
            <a:r>
              <a:rPr lang="en-US" sz="2800">
                <a:latin typeface="Times New Roman" pitchFamily="18" charset="0"/>
              </a:rPr>
              <a:t>   + FIBO (n – 2) 				for n &gt;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Fibo Results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688975" y="1203325"/>
            <a:ext cx="4169090" cy="44012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&gt; (</a:t>
            </a:r>
            <a:r>
              <a:rPr lang="en-US" sz="2800" dirty="0" err="1"/>
              <a:t>fibo</a:t>
            </a:r>
            <a:r>
              <a:rPr lang="en-US" sz="2800" dirty="0"/>
              <a:t> 2)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1</a:t>
            </a:r>
          </a:p>
          <a:p>
            <a:r>
              <a:rPr lang="en-US" sz="2800" dirty="0"/>
              <a:t>&gt; (</a:t>
            </a:r>
            <a:r>
              <a:rPr lang="en-US" sz="2800" dirty="0" err="1"/>
              <a:t>fibo</a:t>
            </a:r>
            <a:r>
              <a:rPr lang="en-US" sz="2800" dirty="0"/>
              <a:t> 3)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2</a:t>
            </a:r>
          </a:p>
          <a:p>
            <a:r>
              <a:rPr lang="en-US" sz="2800" dirty="0"/>
              <a:t>&gt; (</a:t>
            </a:r>
            <a:r>
              <a:rPr lang="en-US" sz="2800" dirty="0" err="1"/>
              <a:t>fibo</a:t>
            </a:r>
            <a:r>
              <a:rPr lang="en-US" sz="2800" dirty="0"/>
              <a:t> 4)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3</a:t>
            </a:r>
          </a:p>
          <a:p>
            <a:r>
              <a:rPr lang="en-US" sz="2800" dirty="0"/>
              <a:t>&gt; (</a:t>
            </a:r>
            <a:r>
              <a:rPr lang="en-US" sz="2800" dirty="0" err="1"/>
              <a:t>fibo</a:t>
            </a:r>
            <a:r>
              <a:rPr lang="en-US" sz="2800" dirty="0"/>
              <a:t> 10)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55</a:t>
            </a:r>
          </a:p>
          <a:p>
            <a:r>
              <a:rPr lang="en-US" sz="2800" dirty="0"/>
              <a:t>&gt; (</a:t>
            </a:r>
            <a:r>
              <a:rPr lang="en-US" sz="2800" dirty="0" err="1"/>
              <a:t>fibo</a:t>
            </a:r>
            <a:r>
              <a:rPr lang="en-US" sz="2800" dirty="0"/>
              <a:t> 60)</a:t>
            </a:r>
          </a:p>
          <a:p>
            <a:r>
              <a:rPr lang="en-US" sz="2800" i="1" dirty="0"/>
              <a:t>Still working after 4 hours…</a:t>
            </a: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4830763" y="1622425"/>
            <a:ext cx="3724275" cy="30162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Why can’t our 4Mx Apollo Guidance Computer figure out how many rabbits there will be in 5 years?</a:t>
            </a:r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5735638" y="5464175"/>
            <a:ext cx="2415277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To be continued</a:t>
            </a:r>
            <a:r>
              <a:rPr lang="en-US" sz="2400" dirty="0" smtClean="0"/>
              <a:t>...</a:t>
            </a:r>
          </a:p>
          <a:p>
            <a:r>
              <a:rPr lang="en-US" sz="2400" dirty="0" smtClean="0"/>
              <a:t>(Chapter 7)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  <p:bldP spid="372740" grpId="0"/>
      <p:bldP spid="3727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Recursive Transition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2262188" y="4476750"/>
            <a:ext cx="1092200" cy="39846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ARTICLE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4289425" y="4476750"/>
            <a:ext cx="1352550" cy="39846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ADJECTIVE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6515100" y="4454525"/>
            <a:ext cx="831850" cy="39846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NOUN</a:t>
            </a:r>
          </a:p>
        </p:txBody>
      </p:sp>
      <p:sp>
        <p:nvSpPr>
          <p:cNvPr id="373766" name="Oval 6"/>
          <p:cNvSpPr>
            <a:spLocks noChangeArrowheads="1"/>
          </p:cNvSpPr>
          <p:nvPr/>
        </p:nvSpPr>
        <p:spPr bwMode="auto">
          <a:xfrm>
            <a:off x="8169275" y="4383088"/>
            <a:ext cx="746125" cy="512762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end</a:t>
            </a:r>
          </a:p>
        </p:txBody>
      </p:sp>
      <p:sp>
        <p:nvSpPr>
          <p:cNvPr id="373767" name="Oval 7"/>
          <p:cNvSpPr>
            <a:spLocks noChangeArrowheads="1"/>
          </p:cNvSpPr>
          <p:nvPr/>
        </p:nvSpPr>
        <p:spPr bwMode="auto">
          <a:xfrm>
            <a:off x="460375" y="4433888"/>
            <a:ext cx="1000125" cy="512762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begin</a:t>
            </a:r>
          </a:p>
        </p:txBody>
      </p:sp>
      <p:cxnSp>
        <p:nvCxnSpPr>
          <p:cNvPr id="373768" name="AutoShape 8"/>
          <p:cNvCxnSpPr>
            <a:cxnSpLocks noChangeShapeType="1"/>
            <a:stCxn id="373767" idx="6"/>
            <a:endCxn id="373763" idx="1"/>
          </p:cNvCxnSpPr>
          <p:nvPr/>
        </p:nvCxnSpPr>
        <p:spPr bwMode="auto">
          <a:xfrm flipV="1">
            <a:off x="1476375" y="4676775"/>
            <a:ext cx="769938" cy="142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3769" name="AutoShape 9"/>
          <p:cNvCxnSpPr>
            <a:cxnSpLocks noChangeShapeType="1"/>
            <a:stCxn id="373763" idx="3"/>
            <a:endCxn id="373764" idx="1"/>
          </p:cNvCxnSpPr>
          <p:nvPr/>
        </p:nvCxnSpPr>
        <p:spPr bwMode="auto">
          <a:xfrm>
            <a:off x="3370263" y="4676775"/>
            <a:ext cx="90328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3770" name="AutoShape 10"/>
          <p:cNvCxnSpPr>
            <a:cxnSpLocks noChangeShapeType="1"/>
          </p:cNvCxnSpPr>
          <p:nvPr/>
        </p:nvCxnSpPr>
        <p:spPr bwMode="auto">
          <a:xfrm flipV="1">
            <a:off x="5715000" y="4654550"/>
            <a:ext cx="765175" cy="6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3771" name="AutoShape 11"/>
          <p:cNvCxnSpPr>
            <a:cxnSpLocks noChangeShapeType="1"/>
            <a:stCxn id="373765" idx="3"/>
            <a:endCxn id="373766" idx="2"/>
          </p:cNvCxnSpPr>
          <p:nvPr/>
        </p:nvCxnSpPr>
        <p:spPr bwMode="auto">
          <a:xfrm flipV="1">
            <a:off x="7362825" y="4640263"/>
            <a:ext cx="790575" cy="142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3772" name="AutoShape 12"/>
          <p:cNvCxnSpPr>
            <a:cxnSpLocks noChangeShapeType="1"/>
            <a:stCxn id="373767" idx="7"/>
            <a:endCxn id="373764" idx="0"/>
          </p:cNvCxnSpPr>
          <p:nvPr/>
        </p:nvCxnSpPr>
        <p:spPr bwMode="auto">
          <a:xfrm rot="16200000">
            <a:off x="3124200" y="2651125"/>
            <a:ext cx="31750" cy="3651250"/>
          </a:xfrm>
          <a:prstGeom prst="bentConnector3">
            <a:avLst>
              <a:gd name="adj1" fmla="val 905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3773" name="AutoShape 13"/>
          <p:cNvCxnSpPr>
            <a:cxnSpLocks noChangeShapeType="1"/>
            <a:stCxn id="373763" idx="2"/>
            <a:endCxn id="373765" idx="2"/>
          </p:cNvCxnSpPr>
          <p:nvPr/>
        </p:nvCxnSpPr>
        <p:spPr bwMode="auto">
          <a:xfrm rot="5400000" flipH="1" flipV="1">
            <a:off x="4858544" y="2818607"/>
            <a:ext cx="22225" cy="4122737"/>
          </a:xfrm>
          <a:prstGeom prst="curvedConnector3">
            <a:avLst>
              <a:gd name="adj1" fmla="val -1985718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3774" name="AutoShape 14"/>
          <p:cNvCxnSpPr>
            <a:cxnSpLocks noChangeShapeType="1"/>
            <a:stCxn id="373764" idx="3"/>
            <a:endCxn id="373764" idx="2"/>
          </p:cNvCxnSpPr>
          <p:nvPr/>
        </p:nvCxnSpPr>
        <p:spPr bwMode="auto">
          <a:xfrm flipH="1">
            <a:off x="4965700" y="4676775"/>
            <a:ext cx="692150" cy="214313"/>
          </a:xfrm>
          <a:prstGeom prst="curvedConnector4">
            <a:avLst>
              <a:gd name="adj1" fmla="val -30736"/>
              <a:gd name="adj2" fmla="val 198519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3775" name="AutoShape 15"/>
          <p:cNvCxnSpPr>
            <a:cxnSpLocks noChangeShapeType="1"/>
            <a:stCxn id="373767" idx="0"/>
            <a:endCxn id="373765" idx="0"/>
          </p:cNvCxnSpPr>
          <p:nvPr/>
        </p:nvCxnSpPr>
        <p:spPr bwMode="auto">
          <a:xfrm rot="5400000" flipV="1">
            <a:off x="3935413" y="1443038"/>
            <a:ext cx="20637" cy="5970587"/>
          </a:xfrm>
          <a:prstGeom prst="curvedConnector3">
            <a:avLst>
              <a:gd name="adj1" fmla="val -3323079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3776" name="Text Box 16"/>
          <p:cNvSpPr txBox="1">
            <a:spLocks noChangeArrowheads="1"/>
          </p:cNvSpPr>
          <p:nvPr/>
        </p:nvSpPr>
        <p:spPr bwMode="auto">
          <a:xfrm>
            <a:off x="3451225" y="3200400"/>
            <a:ext cx="2586038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ORNATE </a:t>
            </a:r>
            <a:r>
              <a:rPr lang="en-US" sz="2800" dirty="0" smtClean="0"/>
              <a:t>NOUN:</a:t>
            </a:r>
            <a:endParaRPr lang="en-US" sz="2800" dirty="0"/>
          </a:p>
        </p:txBody>
      </p:sp>
      <p:sp>
        <p:nvSpPr>
          <p:cNvPr id="373777" name="Text Box 17"/>
          <p:cNvSpPr txBox="1">
            <a:spLocks noChangeArrowheads="1"/>
          </p:cNvSpPr>
          <p:nvPr/>
        </p:nvSpPr>
        <p:spPr bwMode="auto">
          <a:xfrm>
            <a:off x="442247" y="5420380"/>
            <a:ext cx="8473153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“the strange bagels below the purple cow on the cloud”</a:t>
            </a:r>
            <a:endParaRPr lang="en-US" sz="28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858000" y="6340475"/>
            <a:ext cx="2133600" cy="365125"/>
          </a:xfrm>
        </p:spPr>
        <p:txBody>
          <a:bodyPr/>
          <a:lstStyle/>
          <a:p>
            <a:fld id="{0BD2BB8E-2E7D-4979-9350-48B9A21136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590800" y="619780"/>
            <a:ext cx="4275594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(not quite as) FANCY NOUN:</a:t>
            </a:r>
            <a:endParaRPr lang="en-US" sz="2800" dirty="0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57200" y="1296164"/>
            <a:ext cx="1000125" cy="512762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begin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133600" y="1229380"/>
            <a:ext cx="1016567" cy="646331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/>
              <a:t>ORNATE NOUN</a:t>
            </a:r>
            <a:endParaRPr lang="en-US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00400" y="2282279"/>
            <a:ext cx="1447800" cy="36933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536633" y="2143780"/>
            <a:ext cx="1016567" cy="646331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/>
              <a:t>FANCY</a:t>
            </a:r>
          </a:p>
          <a:p>
            <a:pPr algn="ctr"/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7315200" y="1296164"/>
            <a:ext cx="746125" cy="512762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end</a:t>
            </a:r>
          </a:p>
        </p:txBody>
      </p:sp>
      <p:cxnSp>
        <p:nvCxnSpPr>
          <p:cNvPr id="25" name="AutoShape 8"/>
          <p:cNvCxnSpPr>
            <a:cxnSpLocks noChangeShapeType="1"/>
            <a:stCxn id="20" idx="6"/>
            <a:endCxn id="21" idx="1"/>
          </p:cNvCxnSpPr>
          <p:nvPr/>
        </p:nvCxnSpPr>
        <p:spPr bwMode="auto">
          <a:xfrm>
            <a:off x="1457325" y="1552545"/>
            <a:ext cx="676275" cy="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8"/>
          <p:cNvCxnSpPr>
            <a:cxnSpLocks noChangeShapeType="1"/>
            <a:stCxn id="21" idx="3"/>
            <a:endCxn id="24" idx="2"/>
          </p:cNvCxnSpPr>
          <p:nvPr/>
        </p:nvCxnSpPr>
        <p:spPr bwMode="auto">
          <a:xfrm flipV="1">
            <a:off x="3150167" y="1552545"/>
            <a:ext cx="4165033" cy="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8"/>
          <p:cNvCxnSpPr>
            <a:cxnSpLocks noChangeShapeType="1"/>
            <a:stCxn id="21" idx="2"/>
            <a:endCxn id="22" idx="1"/>
          </p:cNvCxnSpPr>
          <p:nvPr/>
        </p:nvCxnSpPr>
        <p:spPr bwMode="auto">
          <a:xfrm rot="16200000" flipH="1">
            <a:off x="2625525" y="1892070"/>
            <a:ext cx="591234" cy="55851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8"/>
          <p:cNvCxnSpPr>
            <a:cxnSpLocks noChangeShapeType="1"/>
            <a:stCxn id="22" idx="3"/>
            <a:endCxn id="23" idx="1"/>
          </p:cNvCxnSpPr>
          <p:nvPr/>
        </p:nvCxnSpPr>
        <p:spPr bwMode="auto">
          <a:xfrm>
            <a:off x="4648200" y="2466945"/>
            <a:ext cx="888433" cy="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8"/>
          <p:cNvCxnSpPr>
            <a:cxnSpLocks noChangeShapeType="1"/>
            <a:stCxn id="23" idx="3"/>
            <a:endCxn id="24" idx="2"/>
          </p:cNvCxnSpPr>
          <p:nvPr/>
        </p:nvCxnSpPr>
        <p:spPr bwMode="auto">
          <a:xfrm flipV="1">
            <a:off x="6553200" y="1552545"/>
            <a:ext cx="762000" cy="91440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1905000" y="6019800"/>
            <a:ext cx="6592574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Can we describe this using </a:t>
            </a:r>
            <a:r>
              <a:rPr lang="en-US" sz="2800" dirty="0" smtClean="0"/>
              <a:t>a BNF </a:t>
            </a:r>
            <a:r>
              <a:rPr lang="en-US" sz="2800" dirty="0" smtClean="0"/>
              <a:t>Grammar?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5613"/>
            <a:ext cx="6562725" cy="657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514600" cy="1143000"/>
          </a:xfrm>
        </p:spPr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286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Finishing </a:t>
            </a:r>
            <a:r>
              <a:rPr lang="en-US" sz="2800" b="1" dirty="0" smtClean="0">
                <a:solidFill>
                  <a:schemeClr val="accent1"/>
                </a:solidFill>
              </a:rPr>
              <a:t>find-closest</a:t>
            </a:r>
          </a:p>
          <a:p>
            <a:r>
              <a:rPr lang="en-US" sz="2800" dirty="0" smtClean="0"/>
              <a:t>Mapping on Lists</a:t>
            </a:r>
          </a:p>
          <a:p>
            <a:r>
              <a:rPr lang="en-US" sz="2800" dirty="0" smtClean="0"/>
              <a:t>GEB Chapter V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962400" y="6172200"/>
            <a:ext cx="4800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Paper about figuring out what is in the white spot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858000" y="6340475"/>
            <a:ext cx="2133600" cy="365125"/>
          </a:xfrm>
        </p:spPr>
        <p:txBody>
          <a:bodyPr/>
          <a:lstStyle/>
          <a:p>
            <a:fld id="{0BD2BB8E-2E7D-4979-9350-48B9A21136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590800" y="619780"/>
            <a:ext cx="4275594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(not quite as) FANCY NOUN:</a:t>
            </a:r>
            <a:endParaRPr lang="en-US" sz="2800" dirty="0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57200" y="1296164"/>
            <a:ext cx="1000125" cy="512762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begin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133600" y="1229380"/>
            <a:ext cx="1016567" cy="646331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/>
              <a:t>ORNATE NOUN</a:t>
            </a:r>
            <a:endParaRPr lang="en-US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00400" y="2282279"/>
            <a:ext cx="1447800" cy="36933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/>
              <a:t>PREPOSITION</a:t>
            </a:r>
            <a:endParaRPr lang="en-US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536633" y="2143780"/>
            <a:ext cx="1016567" cy="646331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/>
              <a:t>FANCY</a:t>
            </a:r>
          </a:p>
          <a:p>
            <a:pPr algn="ctr"/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7315200" y="1296164"/>
            <a:ext cx="746125" cy="512762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end</a:t>
            </a:r>
          </a:p>
        </p:txBody>
      </p:sp>
      <p:cxnSp>
        <p:nvCxnSpPr>
          <p:cNvPr id="25" name="AutoShape 8"/>
          <p:cNvCxnSpPr>
            <a:cxnSpLocks noChangeShapeType="1"/>
            <a:stCxn id="20" idx="6"/>
            <a:endCxn id="21" idx="1"/>
          </p:cNvCxnSpPr>
          <p:nvPr/>
        </p:nvCxnSpPr>
        <p:spPr bwMode="auto">
          <a:xfrm>
            <a:off x="1457325" y="1552545"/>
            <a:ext cx="676275" cy="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8"/>
          <p:cNvCxnSpPr>
            <a:cxnSpLocks noChangeShapeType="1"/>
            <a:stCxn id="21" idx="3"/>
            <a:endCxn id="24" idx="2"/>
          </p:cNvCxnSpPr>
          <p:nvPr/>
        </p:nvCxnSpPr>
        <p:spPr bwMode="auto">
          <a:xfrm flipV="1">
            <a:off x="3150167" y="1552545"/>
            <a:ext cx="4165033" cy="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8"/>
          <p:cNvCxnSpPr>
            <a:cxnSpLocks noChangeShapeType="1"/>
            <a:stCxn id="21" idx="2"/>
            <a:endCxn id="22" idx="1"/>
          </p:cNvCxnSpPr>
          <p:nvPr/>
        </p:nvCxnSpPr>
        <p:spPr bwMode="auto">
          <a:xfrm rot="16200000" flipH="1">
            <a:off x="2625525" y="1892070"/>
            <a:ext cx="591234" cy="55851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8"/>
          <p:cNvCxnSpPr>
            <a:cxnSpLocks noChangeShapeType="1"/>
            <a:stCxn id="22" idx="3"/>
            <a:endCxn id="23" idx="1"/>
          </p:cNvCxnSpPr>
          <p:nvPr/>
        </p:nvCxnSpPr>
        <p:spPr bwMode="auto">
          <a:xfrm>
            <a:off x="4648200" y="2466945"/>
            <a:ext cx="888433" cy="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8"/>
          <p:cNvCxnSpPr>
            <a:cxnSpLocks noChangeShapeType="1"/>
            <a:stCxn id="23" idx="3"/>
            <a:endCxn id="24" idx="2"/>
          </p:cNvCxnSpPr>
          <p:nvPr/>
        </p:nvCxnSpPr>
        <p:spPr bwMode="auto">
          <a:xfrm flipV="1">
            <a:off x="6553200" y="1552545"/>
            <a:ext cx="762000" cy="91440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52400" y="4191000"/>
            <a:ext cx="493571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 smtClean="0"/>
              <a:t>FANCY-</a:t>
            </a:r>
            <a:r>
              <a:rPr lang="en-US" sz="2800" i="1" dirty="0" smtClean="0"/>
              <a:t>NOUN </a:t>
            </a:r>
            <a:r>
              <a:rPr lang="en-US" sz="2800" dirty="0"/>
              <a:t>::= </a:t>
            </a:r>
            <a:r>
              <a:rPr lang="en-US" sz="2800" i="1" dirty="0" smtClean="0"/>
              <a:t>ORNATE-NOUN</a:t>
            </a:r>
            <a:endParaRPr lang="en-US" dirty="0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152400" y="4587875"/>
            <a:ext cx="9046131" cy="9541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 smtClean="0"/>
              <a:t>FANCY-NOUN </a:t>
            </a:r>
            <a:r>
              <a:rPr lang="en-US" sz="2800" dirty="0" smtClean="0"/>
              <a:t>::= </a:t>
            </a:r>
            <a:r>
              <a:rPr lang="en-US" sz="2800" i="1" dirty="0" smtClean="0"/>
              <a:t>ORNATE-NOUN PREPOSITION FANCY-NOUN</a:t>
            </a:r>
          </a:p>
          <a:p>
            <a:r>
              <a:rPr lang="en-US" sz="2800" i="1" dirty="0" smtClean="0"/>
              <a:t>PREPOSITION </a:t>
            </a:r>
            <a:r>
              <a:rPr lang="en-US" sz="2800" dirty="0" smtClean="0"/>
              <a:t> ::= </a:t>
            </a:r>
            <a:r>
              <a:rPr lang="en-US" sz="2800" b="1" dirty="0" smtClean="0"/>
              <a:t>below | on | above | under | ...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Transition Networks</a:t>
            </a:r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1995488" y="3098800"/>
            <a:ext cx="1092200" cy="398463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ARTICLE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4022725" y="3098800"/>
            <a:ext cx="1352550" cy="398463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ADJECTIVE</a:t>
            </a: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6248400" y="3076575"/>
            <a:ext cx="831850" cy="398463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NOUN</a:t>
            </a:r>
          </a:p>
        </p:txBody>
      </p:sp>
      <p:sp>
        <p:nvSpPr>
          <p:cNvPr id="374790" name="Oval 6"/>
          <p:cNvSpPr>
            <a:spLocks noChangeArrowheads="1"/>
          </p:cNvSpPr>
          <p:nvPr/>
        </p:nvSpPr>
        <p:spPr bwMode="auto">
          <a:xfrm>
            <a:off x="7902575" y="3005138"/>
            <a:ext cx="746125" cy="51276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end</a:t>
            </a:r>
          </a:p>
        </p:txBody>
      </p:sp>
      <p:sp>
        <p:nvSpPr>
          <p:cNvPr id="374791" name="Oval 7"/>
          <p:cNvSpPr>
            <a:spLocks noChangeArrowheads="1"/>
          </p:cNvSpPr>
          <p:nvPr/>
        </p:nvSpPr>
        <p:spPr bwMode="auto">
          <a:xfrm>
            <a:off x="193675" y="3055938"/>
            <a:ext cx="1000125" cy="51276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begin</a:t>
            </a:r>
          </a:p>
        </p:txBody>
      </p:sp>
      <p:cxnSp>
        <p:nvCxnSpPr>
          <p:cNvPr id="374792" name="AutoShape 8"/>
          <p:cNvCxnSpPr>
            <a:cxnSpLocks noChangeShapeType="1"/>
            <a:stCxn id="374791" idx="6"/>
            <a:endCxn id="374787" idx="1"/>
          </p:cNvCxnSpPr>
          <p:nvPr/>
        </p:nvCxnSpPr>
        <p:spPr bwMode="auto">
          <a:xfrm flipV="1">
            <a:off x="1209675" y="3298825"/>
            <a:ext cx="769938" cy="142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4793" name="AutoShape 9"/>
          <p:cNvCxnSpPr>
            <a:cxnSpLocks noChangeShapeType="1"/>
            <a:stCxn id="374787" idx="3"/>
            <a:endCxn id="374788" idx="1"/>
          </p:cNvCxnSpPr>
          <p:nvPr/>
        </p:nvCxnSpPr>
        <p:spPr bwMode="auto">
          <a:xfrm>
            <a:off x="3103563" y="3298825"/>
            <a:ext cx="90328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4794" name="AutoShape 10"/>
          <p:cNvCxnSpPr>
            <a:cxnSpLocks noChangeShapeType="1"/>
          </p:cNvCxnSpPr>
          <p:nvPr/>
        </p:nvCxnSpPr>
        <p:spPr bwMode="auto">
          <a:xfrm flipV="1">
            <a:off x="5448300" y="3276600"/>
            <a:ext cx="765175" cy="6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4795" name="AutoShape 11"/>
          <p:cNvCxnSpPr>
            <a:cxnSpLocks noChangeShapeType="1"/>
            <a:stCxn id="374789" idx="3"/>
            <a:endCxn id="374790" idx="2"/>
          </p:cNvCxnSpPr>
          <p:nvPr/>
        </p:nvCxnSpPr>
        <p:spPr bwMode="auto">
          <a:xfrm flipV="1">
            <a:off x="7096125" y="3262313"/>
            <a:ext cx="790575" cy="14287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4796" name="AutoShape 12"/>
          <p:cNvCxnSpPr>
            <a:cxnSpLocks noChangeShapeType="1"/>
            <a:stCxn id="374791" idx="7"/>
            <a:endCxn id="374788" idx="0"/>
          </p:cNvCxnSpPr>
          <p:nvPr/>
        </p:nvCxnSpPr>
        <p:spPr bwMode="auto">
          <a:xfrm rot="16200000">
            <a:off x="2857500" y="1273175"/>
            <a:ext cx="31750" cy="3651250"/>
          </a:xfrm>
          <a:prstGeom prst="bentConnector3">
            <a:avLst>
              <a:gd name="adj1" fmla="val 905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4797" name="AutoShape 13"/>
          <p:cNvCxnSpPr>
            <a:cxnSpLocks noChangeShapeType="1"/>
            <a:stCxn id="374787" idx="2"/>
            <a:endCxn id="374789" idx="2"/>
          </p:cNvCxnSpPr>
          <p:nvPr/>
        </p:nvCxnSpPr>
        <p:spPr bwMode="auto">
          <a:xfrm rot="5400000" flipH="1" flipV="1">
            <a:off x="4591844" y="1440657"/>
            <a:ext cx="22225" cy="4122737"/>
          </a:xfrm>
          <a:prstGeom prst="curvedConnector3">
            <a:avLst>
              <a:gd name="adj1" fmla="val -171902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4798" name="AutoShape 14"/>
          <p:cNvCxnSpPr>
            <a:cxnSpLocks noChangeShapeType="1"/>
            <a:stCxn id="374788" idx="3"/>
            <a:endCxn id="374788" idx="2"/>
          </p:cNvCxnSpPr>
          <p:nvPr/>
        </p:nvCxnSpPr>
        <p:spPr bwMode="auto">
          <a:xfrm flipH="1">
            <a:off x="4699000" y="3298825"/>
            <a:ext cx="692150" cy="214313"/>
          </a:xfrm>
          <a:prstGeom prst="curvedConnector4">
            <a:avLst>
              <a:gd name="adj1" fmla="val -30736"/>
              <a:gd name="adj2" fmla="val 198519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4799" name="AutoShape 15"/>
          <p:cNvCxnSpPr>
            <a:cxnSpLocks noChangeShapeType="1"/>
            <a:stCxn id="374791" idx="0"/>
            <a:endCxn id="374789" idx="0"/>
          </p:cNvCxnSpPr>
          <p:nvPr/>
        </p:nvCxnSpPr>
        <p:spPr bwMode="auto">
          <a:xfrm rot="5400000" flipV="1">
            <a:off x="3668713" y="65088"/>
            <a:ext cx="20637" cy="5970587"/>
          </a:xfrm>
          <a:prstGeom prst="curvedConnector3">
            <a:avLst>
              <a:gd name="adj1" fmla="val -2938463"/>
            </a:avLst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374800" name="Text Box 16"/>
          <p:cNvSpPr txBox="1">
            <a:spLocks noChangeArrowheads="1"/>
          </p:cNvSpPr>
          <p:nvPr/>
        </p:nvSpPr>
        <p:spPr bwMode="auto">
          <a:xfrm>
            <a:off x="3184525" y="1530350"/>
            <a:ext cx="2586038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ORNATE NOUN</a:t>
            </a:r>
          </a:p>
        </p:txBody>
      </p:sp>
      <p:sp>
        <p:nvSpPr>
          <p:cNvPr id="374801" name="Text Box 17"/>
          <p:cNvSpPr txBox="1">
            <a:spLocks noChangeArrowheads="1"/>
          </p:cNvSpPr>
          <p:nvPr/>
        </p:nvSpPr>
        <p:spPr bwMode="auto">
          <a:xfrm>
            <a:off x="2232025" y="4238625"/>
            <a:ext cx="3930307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 smtClean="0"/>
              <a:t>ORNATE-NOUN </a:t>
            </a:r>
            <a:r>
              <a:rPr lang="en-US" sz="2800" dirty="0"/>
              <a:t>::= </a:t>
            </a:r>
            <a:r>
              <a:rPr lang="en-US" sz="2800" i="1" dirty="0"/>
              <a:t>NOUN</a:t>
            </a:r>
            <a:r>
              <a:rPr lang="en-US" dirty="0"/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747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747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Transition Networks</a:t>
            </a:r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1995488" y="3098800"/>
            <a:ext cx="1092200" cy="398463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ARTICLE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4022725" y="3098800"/>
            <a:ext cx="1352550" cy="398463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ADJECTIVE</a:t>
            </a: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6248400" y="3076575"/>
            <a:ext cx="831850" cy="398463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NOUN</a:t>
            </a:r>
          </a:p>
        </p:txBody>
      </p:sp>
      <p:sp>
        <p:nvSpPr>
          <p:cNvPr id="375814" name="Oval 6"/>
          <p:cNvSpPr>
            <a:spLocks noChangeArrowheads="1"/>
          </p:cNvSpPr>
          <p:nvPr/>
        </p:nvSpPr>
        <p:spPr bwMode="auto">
          <a:xfrm>
            <a:off x="7902575" y="3005138"/>
            <a:ext cx="746125" cy="51276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end</a:t>
            </a:r>
          </a:p>
        </p:txBody>
      </p:sp>
      <p:sp>
        <p:nvSpPr>
          <p:cNvPr id="375815" name="Oval 7"/>
          <p:cNvSpPr>
            <a:spLocks noChangeArrowheads="1"/>
          </p:cNvSpPr>
          <p:nvPr/>
        </p:nvSpPr>
        <p:spPr bwMode="auto">
          <a:xfrm>
            <a:off x="193675" y="3055938"/>
            <a:ext cx="1000125" cy="51276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begin</a:t>
            </a:r>
          </a:p>
        </p:txBody>
      </p:sp>
      <p:cxnSp>
        <p:nvCxnSpPr>
          <p:cNvPr id="375816" name="AutoShape 8"/>
          <p:cNvCxnSpPr>
            <a:cxnSpLocks noChangeShapeType="1"/>
            <a:stCxn id="375815" idx="6"/>
            <a:endCxn id="375811" idx="1"/>
          </p:cNvCxnSpPr>
          <p:nvPr/>
        </p:nvCxnSpPr>
        <p:spPr bwMode="auto">
          <a:xfrm flipV="1">
            <a:off x="1209675" y="3298825"/>
            <a:ext cx="769938" cy="14288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5817" name="AutoShape 9"/>
          <p:cNvCxnSpPr>
            <a:cxnSpLocks noChangeShapeType="1"/>
            <a:stCxn id="375811" idx="3"/>
            <a:endCxn id="375812" idx="1"/>
          </p:cNvCxnSpPr>
          <p:nvPr/>
        </p:nvCxnSpPr>
        <p:spPr bwMode="auto">
          <a:xfrm>
            <a:off x="3103563" y="3298825"/>
            <a:ext cx="903287" cy="0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5818" name="AutoShape 10"/>
          <p:cNvCxnSpPr>
            <a:cxnSpLocks noChangeShapeType="1"/>
            <a:stCxn id="375812" idx="3"/>
          </p:cNvCxnSpPr>
          <p:nvPr/>
        </p:nvCxnSpPr>
        <p:spPr bwMode="auto">
          <a:xfrm flipV="1">
            <a:off x="5391150" y="3276600"/>
            <a:ext cx="822325" cy="22225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5819" name="AutoShape 11"/>
          <p:cNvCxnSpPr>
            <a:cxnSpLocks noChangeShapeType="1"/>
            <a:stCxn id="375813" idx="3"/>
            <a:endCxn id="375814" idx="2"/>
          </p:cNvCxnSpPr>
          <p:nvPr/>
        </p:nvCxnSpPr>
        <p:spPr bwMode="auto">
          <a:xfrm flipV="1">
            <a:off x="7096125" y="3262313"/>
            <a:ext cx="790575" cy="14287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5820" name="AutoShape 12"/>
          <p:cNvCxnSpPr>
            <a:cxnSpLocks noChangeShapeType="1"/>
            <a:stCxn id="375815" idx="7"/>
            <a:endCxn id="375812" idx="0"/>
          </p:cNvCxnSpPr>
          <p:nvPr/>
        </p:nvCxnSpPr>
        <p:spPr bwMode="auto">
          <a:xfrm rot="16200000">
            <a:off x="2857500" y="1273175"/>
            <a:ext cx="31750" cy="3651250"/>
          </a:xfrm>
          <a:prstGeom prst="bentConnector3">
            <a:avLst>
              <a:gd name="adj1" fmla="val 905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5821" name="AutoShape 13"/>
          <p:cNvCxnSpPr>
            <a:cxnSpLocks noChangeShapeType="1"/>
            <a:stCxn id="375811" idx="2"/>
            <a:endCxn id="375813" idx="2"/>
          </p:cNvCxnSpPr>
          <p:nvPr/>
        </p:nvCxnSpPr>
        <p:spPr bwMode="auto">
          <a:xfrm rot="5400000" flipH="1" flipV="1">
            <a:off x="4591844" y="1440657"/>
            <a:ext cx="22225" cy="4122737"/>
          </a:xfrm>
          <a:prstGeom prst="curvedConnector3">
            <a:avLst>
              <a:gd name="adj1" fmla="val -2007144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5822" name="AutoShape 14"/>
          <p:cNvCxnSpPr>
            <a:cxnSpLocks noChangeShapeType="1"/>
            <a:stCxn id="375812" idx="3"/>
            <a:endCxn id="375812" idx="2"/>
          </p:cNvCxnSpPr>
          <p:nvPr/>
        </p:nvCxnSpPr>
        <p:spPr bwMode="auto">
          <a:xfrm flipH="1">
            <a:off x="4699000" y="3298825"/>
            <a:ext cx="692150" cy="214313"/>
          </a:xfrm>
          <a:prstGeom prst="curvedConnector4">
            <a:avLst>
              <a:gd name="adj1" fmla="val -30736"/>
              <a:gd name="adj2" fmla="val 198519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5823" name="AutoShape 15"/>
          <p:cNvCxnSpPr>
            <a:cxnSpLocks noChangeShapeType="1"/>
            <a:stCxn id="375815" idx="0"/>
            <a:endCxn id="375813" idx="0"/>
          </p:cNvCxnSpPr>
          <p:nvPr/>
        </p:nvCxnSpPr>
        <p:spPr bwMode="auto">
          <a:xfrm rot="5400000" flipV="1">
            <a:off x="3668713" y="65088"/>
            <a:ext cx="20637" cy="5970587"/>
          </a:xfrm>
          <a:prstGeom prst="curvedConnector3">
            <a:avLst>
              <a:gd name="adj1" fmla="val -3200000"/>
            </a:avLst>
          </a:prstGeom>
          <a:noFill/>
          <a:ln w="476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3184525" y="1530350"/>
            <a:ext cx="2586038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ORNATE NOUN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812800" y="4276725"/>
            <a:ext cx="3930307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 smtClean="0"/>
              <a:t>ORNATE-NOUN </a:t>
            </a:r>
            <a:r>
              <a:rPr lang="en-US" sz="2800" dirty="0"/>
              <a:t>::= </a:t>
            </a:r>
            <a:r>
              <a:rPr lang="en-US" sz="2800" i="1" dirty="0"/>
              <a:t>NOUN</a:t>
            </a:r>
            <a:r>
              <a:rPr lang="en-US" dirty="0"/>
              <a:t> </a:t>
            </a: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757238" y="4860925"/>
            <a:ext cx="675358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 smtClean="0"/>
              <a:t>ORNATE-NOUN </a:t>
            </a:r>
            <a:r>
              <a:rPr lang="en-US" sz="2800" dirty="0"/>
              <a:t>::= </a:t>
            </a:r>
            <a:r>
              <a:rPr lang="en-US" sz="2800" i="1" dirty="0"/>
              <a:t>ARTICLE ADJECTIVE NOUN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758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Transition Networks</a:t>
            </a:r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1995488" y="3098800"/>
            <a:ext cx="1092200" cy="39846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ARTICLE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4022725" y="3098800"/>
            <a:ext cx="1352550" cy="39846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ADJECTIVE</a:t>
            </a:r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6248400" y="3076575"/>
            <a:ext cx="831850" cy="39846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NOUN</a:t>
            </a:r>
          </a:p>
        </p:txBody>
      </p:sp>
      <p:sp>
        <p:nvSpPr>
          <p:cNvPr id="376838" name="Oval 6"/>
          <p:cNvSpPr>
            <a:spLocks noChangeArrowheads="1"/>
          </p:cNvSpPr>
          <p:nvPr/>
        </p:nvSpPr>
        <p:spPr bwMode="auto">
          <a:xfrm>
            <a:off x="7902575" y="3005138"/>
            <a:ext cx="746125" cy="51276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end</a:t>
            </a:r>
          </a:p>
        </p:txBody>
      </p:sp>
      <p:sp>
        <p:nvSpPr>
          <p:cNvPr id="376839" name="Oval 7"/>
          <p:cNvSpPr>
            <a:spLocks noChangeArrowheads="1"/>
          </p:cNvSpPr>
          <p:nvPr/>
        </p:nvSpPr>
        <p:spPr bwMode="auto">
          <a:xfrm>
            <a:off x="193675" y="3055938"/>
            <a:ext cx="1000125" cy="51276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begin</a:t>
            </a:r>
          </a:p>
        </p:txBody>
      </p:sp>
      <p:cxnSp>
        <p:nvCxnSpPr>
          <p:cNvPr id="376840" name="AutoShape 8"/>
          <p:cNvCxnSpPr>
            <a:cxnSpLocks noChangeShapeType="1"/>
            <a:stCxn id="376839" idx="6"/>
            <a:endCxn id="376835" idx="1"/>
          </p:cNvCxnSpPr>
          <p:nvPr/>
        </p:nvCxnSpPr>
        <p:spPr bwMode="auto">
          <a:xfrm flipV="1">
            <a:off x="1209675" y="3298825"/>
            <a:ext cx="769938" cy="14288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6841" name="AutoShape 9"/>
          <p:cNvCxnSpPr>
            <a:cxnSpLocks noChangeShapeType="1"/>
            <a:stCxn id="376835" idx="3"/>
            <a:endCxn id="376836" idx="1"/>
          </p:cNvCxnSpPr>
          <p:nvPr/>
        </p:nvCxnSpPr>
        <p:spPr bwMode="auto">
          <a:xfrm>
            <a:off x="3103563" y="3298825"/>
            <a:ext cx="903287" cy="0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6842" name="AutoShape 10"/>
          <p:cNvCxnSpPr>
            <a:cxnSpLocks noChangeShapeType="1"/>
          </p:cNvCxnSpPr>
          <p:nvPr/>
        </p:nvCxnSpPr>
        <p:spPr bwMode="auto">
          <a:xfrm flipV="1">
            <a:off x="5448300" y="3276600"/>
            <a:ext cx="765175" cy="6350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6843" name="AutoShape 11"/>
          <p:cNvCxnSpPr>
            <a:cxnSpLocks noChangeShapeType="1"/>
            <a:stCxn id="376837" idx="3"/>
            <a:endCxn id="376838" idx="2"/>
          </p:cNvCxnSpPr>
          <p:nvPr/>
        </p:nvCxnSpPr>
        <p:spPr bwMode="auto">
          <a:xfrm flipV="1">
            <a:off x="7096125" y="3262313"/>
            <a:ext cx="790575" cy="14287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6844" name="AutoShape 12"/>
          <p:cNvCxnSpPr>
            <a:cxnSpLocks noChangeShapeType="1"/>
            <a:stCxn id="376839" idx="7"/>
            <a:endCxn id="376836" idx="0"/>
          </p:cNvCxnSpPr>
          <p:nvPr/>
        </p:nvCxnSpPr>
        <p:spPr bwMode="auto">
          <a:xfrm rot="16200000">
            <a:off x="2857500" y="1273175"/>
            <a:ext cx="31750" cy="3651250"/>
          </a:xfrm>
          <a:prstGeom prst="bentConnector3">
            <a:avLst>
              <a:gd name="adj1" fmla="val 905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6845" name="AutoShape 13"/>
          <p:cNvCxnSpPr>
            <a:cxnSpLocks noChangeShapeType="1"/>
            <a:stCxn id="376835" idx="2"/>
            <a:endCxn id="376837" idx="2"/>
          </p:cNvCxnSpPr>
          <p:nvPr/>
        </p:nvCxnSpPr>
        <p:spPr bwMode="auto">
          <a:xfrm rot="5400000" flipH="1" flipV="1">
            <a:off x="4591844" y="1440657"/>
            <a:ext cx="22225" cy="4122737"/>
          </a:xfrm>
          <a:prstGeom prst="curvedConnector3">
            <a:avLst>
              <a:gd name="adj1" fmla="val -1807144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6846" name="AutoShape 14"/>
          <p:cNvCxnSpPr>
            <a:cxnSpLocks noChangeShapeType="1"/>
            <a:stCxn id="376836" idx="3"/>
            <a:endCxn id="376836" idx="2"/>
          </p:cNvCxnSpPr>
          <p:nvPr/>
        </p:nvCxnSpPr>
        <p:spPr bwMode="auto">
          <a:xfrm flipH="1">
            <a:off x="4699000" y="3298825"/>
            <a:ext cx="692150" cy="214313"/>
          </a:xfrm>
          <a:prstGeom prst="curvedConnector4">
            <a:avLst>
              <a:gd name="adj1" fmla="val -30736"/>
              <a:gd name="adj2" fmla="val 198519"/>
            </a:avLst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6847" name="AutoShape 15"/>
          <p:cNvCxnSpPr>
            <a:cxnSpLocks noChangeShapeType="1"/>
            <a:stCxn id="376839" idx="0"/>
            <a:endCxn id="376837" idx="0"/>
          </p:cNvCxnSpPr>
          <p:nvPr/>
        </p:nvCxnSpPr>
        <p:spPr bwMode="auto">
          <a:xfrm rot="5400000" flipV="1">
            <a:off x="3668713" y="65088"/>
            <a:ext cx="20637" cy="5970587"/>
          </a:xfrm>
          <a:prstGeom prst="curvedConnector3">
            <a:avLst>
              <a:gd name="adj1" fmla="val -3323079"/>
            </a:avLst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3184525" y="1530350"/>
            <a:ext cx="2586038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ORNATE NOUN</a:t>
            </a:r>
          </a:p>
        </p:txBody>
      </p:sp>
      <p:sp>
        <p:nvSpPr>
          <p:cNvPr id="376849" name="Text Box 17"/>
          <p:cNvSpPr txBox="1">
            <a:spLocks noChangeArrowheads="1"/>
          </p:cNvSpPr>
          <p:nvPr/>
        </p:nvSpPr>
        <p:spPr bwMode="auto">
          <a:xfrm>
            <a:off x="228600" y="4338638"/>
            <a:ext cx="4878580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/>
              <a:t>ORNATE-NOUN </a:t>
            </a:r>
            <a:r>
              <a:rPr lang="en-US" sz="2000" dirty="0"/>
              <a:t>::= </a:t>
            </a:r>
            <a:r>
              <a:rPr lang="en-US" sz="2000" i="1" dirty="0"/>
              <a:t>ARTICLE ADJECTIVE NOUN</a:t>
            </a:r>
            <a:endParaRPr lang="en-US" sz="1400" dirty="0"/>
          </a:p>
        </p:txBody>
      </p:sp>
      <p:sp>
        <p:nvSpPr>
          <p:cNvPr id="376850" name="Text Box 18"/>
          <p:cNvSpPr txBox="1">
            <a:spLocks noChangeArrowheads="1"/>
          </p:cNvSpPr>
          <p:nvPr/>
        </p:nvSpPr>
        <p:spPr bwMode="auto">
          <a:xfrm>
            <a:off x="228600" y="4795838"/>
            <a:ext cx="6037935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/>
              <a:t>ORNATE-NOUN </a:t>
            </a:r>
            <a:r>
              <a:rPr lang="en-US" sz="2000" dirty="0"/>
              <a:t>::= </a:t>
            </a:r>
            <a:r>
              <a:rPr lang="en-US" sz="2000" i="1" dirty="0"/>
              <a:t>ARTICLE ADJECTIVE </a:t>
            </a:r>
            <a:r>
              <a:rPr lang="en-US" sz="2000" i="1" dirty="0" err="1"/>
              <a:t>ADJECTIVE</a:t>
            </a:r>
            <a:r>
              <a:rPr lang="en-US" sz="2000" i="1" dirty="0"/>
              <a:t> NOUN</a:t>
            </a:r>
            <a:endParaRPr lang="en-US" sz="1400" dirty="0"/>
          </a:p>
        </p:txBody>
      </p:sp>
      <p:sp>
        <p:nvSpPr>
          <p:cNvPr id="376851" name="Text Box 19"/>
          <p:cNvSpPr txBox="1">
            <a:spLocks noChangeArrowheads="1"/>
          </p:cNvSpPr>
          <p:nvPr/>
        </p:nvSpPr>
        <p:spPr bwMode="auto">
          <a:xfrm>
            <a:off x="228600" y="5219700"/>
            <a:ext cx="7197291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/>
              <a:t>ORNATE-NOUN </a:t>
            </a:r>
            <a:r>
              <a:rPr lang="en-US" sz="2000" dirty="0"/>
              <a:t>::= </a:t>
            </a:r>
            <a:r>
              <a:rPr lang="en-US" sz="2000" i="1" dirty="0"/>
              <a:t>ARTICLE ADJECTIVE </a:t>
            </a:r>
            <a:r>
              <a:rPr lang="en-US" sz="2000" i="1" dirty="0" err="1"/>
              <a:t>ADJECTIVE</a:t>
            </a:r>
            <a:r>
              <a:rPr lang="en-US" sz="2000" i="1" dirty="0"/>
              <a:t> </a:t>
            </a:r>
            <a:r>
              <a:rPr lang="en-US" sz="2000" i="1" dirty="0" err="1"/>
              <a:t>ADJECTIVE</a:t>
            </a:r>
            <a:r>
              <a:rPr lang="en-US" sz="2000" i="1" dirty="0"/>
              <a:t> NOUN</a:t>
            </a:r>
            <a:endParaRPr lang="en-US" sz="1400" dirty="0"/>
          </a:p>
        </p:txBody>
      </p:sp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228600" y="5532438"/>
            <a:ext cx="6778459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/>
              <a:t>ORNATE-NOUN </a:t>
            </a:r>
            <a:r>
              <a:rPr lang="en-US" sz="2000" dirty="0"/>
              <a:t>::= </a:t>
            </a:r>
            <a:r>
              <a:rPr lang="en-US" sz="2000" i="1" dirty="0"/>
              <a:t>ARTICLE </a:t>
            </a:r>
            <a:r>
              <a:rPr lang="en-US" sz="1400" i="1" dirty="0"/>
              <a:t>ADJECTIVE </a:t>
            </a:r>
            <a:r>
              <a:rPr lang="en-US" sz="1400" i="1" dirty="0" err="1"/>
              <a:t>ADJECTIVE</a:t>
            </a:r>
            <a:r>
              <a:rPr lang="en-US" sz="1400" i="1" dirty="0"/>
              <a:t> </a:t>
            </a:r>
            <a:r>
              <a:rPr lang="en-US" sz="1400" i="1" dirty="0" err="1"/>
              <a:t>ADJECTIVE</a:t>
            </a:r>
            <a:r>
              <a:rPr lang="en-US" sz="1400" i="1" dirty="0"/>
              <a:t> </a:t>
            </a:r>
            <a:r>
              <a:rPr lang="en-US" sz="1400" i="1" dirty="0" err="1"/>
              <a:t>ADJECTIVE</a:t>
            </a:r>
            <a:r>
              <a:rPr lang="en-US" sz="1400" i="1" dirty="0"/>
              <a:t> NOUN</a:t>
            </a:r>
            <a:endParaRPr lang="en-US" sz="900" dirty="0"/>
          </a:p>
        </p:txBody>
      </p:sp>
      <p:sp>
        <p:nvSpPr>
          <p:cNvPr id="376853" name="Text Box 21"/>
          <p:cNvSpPr txBox="1">
            <a:spLocks noChangeArrowheads="1"/>
          </p:cNvSpPr>
          <p:nvPr/>
        </p:nvSpPr>
        <p:spPr bwMode="auto">
          <a:xfrm>
            <a:off x="228600" y="5870575"/>
            <a:ext cx="6762877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/>
              <a:t>ORNATE-NOUN </a:t>
            </a:r>
            <a:r>
              <a:rPr lang="en-US" sz="2000" dirty="0"/>
              <a:t>::= </a:t>
            </a:r>
            <a:r>
              <a:rPr lang="en-US" sz="2000" i="1" dirty="0"/>
              <a:t>ARTICLE </a:t>
            </a:r>
            <a:r>
              <a:rPr lang="en-US" sz="1400" i="1" dirty="0"/>
              <a:t>ADJECTIVE </a:t>
            </a:r>
            <a:r>
              <a:rPr lang="en-US" sz="1400" i="1" dirty="0" err="1"/>
              <a:t>ADJECTIVE</a:t>
            </a:r>
            <a:r>
              <a:rPr lang="en-US" sz="1400" i="1" dirty="0"/>
              <a:t> </a:t>
            </a:r>
            <a:r>
              <a:rPr lang="en-US" sz="1000" i="1" dirty="0" err="1"/>
              <a:t>ADJECTIVE</a:t>
            </a:r>
            <a:r>
              <a:rPr lang="en-US" sz="1000" i="1" dirty="0"/>
              <a:t> </a:t>
            </a:r>
            <a:r>
              <a:rPr lang="en-US" sz="1000" i="1" dirty="0" err="1"/>
              <a:t>ADJECTIVE</a:t>
            </a:r>
            <a:r>
              <a:rPr lang="en-US" sz="1000" i="1" dirty="0"/>
              <a:t> </a:t>
            </a:r>
            <a:r>
              <a:rPr lang="en-US" sz="1000" i="1" dirty="0" err="1"/>
              <a:t>ADJECTIVE</a:t>
            </a:r>
            <a:r>
              <a:rPr lang="en-US" sz="1000" i="1" dirty="0"/>
              <a:t> NOUN</a:t>
            </a:r>
            <a:endParaRPr lang="en-US" sz="7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768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50" grpId="0"/>
      <p:bldP spid="376851" grpId="0"/>
      <p:bldP spid="376852" grpId="0"/>
      <p:bldP spid="3768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Transition Networks</a:t>
            </a: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1995488" y="3098800"/>
            <a:ext cx="1092200" cy="39846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ARTICLE</a:t>
            </a:r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4022725" y="3098800"/>
            <a:ext cx="1352550" cy="39846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ADJECTIVE</a:t>
            </a: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6248400" y="3076575"/>
            <a:ext cx="831850" cy="39846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NOUN</a:t>
            </a:r>
          </a:p>
        </p:txBody>
      </p:sp>
      <p:sp>
        <p:nvSpPr>
          <p:cNvPr id="377862" name="Oval 6"/>
          <p:cNvSpPr>
            <a:spLocks noChangeArrowheads="1"/>
          </p:cNvSpPr>
          <p:nvPr/>
        </p:nvSpPr>
        <p:spPr bwMode="auto">
          <a:xfrm>
            <a:off x="7902575" y="3005138"/>
            <a:ext cx="746125" cy="51276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end</a:t>
            </a:r>
          </a:p>
        </p:txBody>
      </p:sp>
      <p:sp>
        <p:nvSpPr>
          <p:cNvPr id="377863" name="Oval 7"/>
          <p:cNvSpPr>
            <a:spLocks noChangeArrowheads="1"/>
          </p:cNvSpPr>
          <p:nvPr/>
        </p:nvSpPr>
        <p:spPr bwMode="auto">
          <a:xfrm>
            <a:off x="193675" y="3055938"/>
            <a:ext cx="1000125" cy="51276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begin</a:t>
            </a:r>
          </a:p>
        </p:txBody>
      </p:sp>
      <p:cxnSp>
        <p:nvCxnSpPr>
          <p:cNvPr id="377864" name="AutoShape 8"/>
          <p:cNvCxnSpPr>
            <a:cxnSpLocks noChangeShapeType="1"/>
            <a:stCxn id="377863" idx="6"/>
            <a:endCxn id="377859" idx="1"/>
          </p:cNvCxnSpPr>
          <p:nvPr/>
        </p:nvCxnSpPr>
        <p:spPr bwMode="auto">
          <a:xfrm flipV="1">
            <a:off x="1209675" y="3298825"/>
            <a:ext cx="769938" cy="14288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7865" name="AutoShape 9"/>
          <p:cNvCxnSpPr>
            <a:cxnSpLocks noChangeShapeType="1"/>
            <a:stCxn id="377859" idx="3"/>
            <a:endCxn id="377860" idx="1"/>
          </p:cNvCxnSpPr>
          <p:nvPr/>
        </p:nvCxnSpPr>
        <p:spPr bwMode="auto">
          <a:xfrm>
            <a:off x="3103563" y="3298825"/>
            <a:ext cx="903287" cy="0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7866" name="AutoShape 10"/>
          <p:cNvCxnSpPr>
            <a:cxnSpLocks noChangeShapeType="1"/>
          </p:cNvCxnSpPr>
          <p:nvPr/>
        </p:nvCxnSpPr>
        <p:spPr bwMode="auto">
          <a:xfrm flipV="1">
            <a:off x="5448300" y="3276600"/>
            <a:ext cx="765175" cy="6350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7867" name="AutoShape 11"/>
          <p:cNvCxnSpPr>
            <a:cxnSpLocks noChangeShapeType="1"/>
            <a:stCxn id="377861" idx="3"/>
            <a:endCxn id="377862" idx="2"/>
          </p:cNvCxnSpPr>
          <p:nvPr/>
        </p:nvCxnSpPr>
        <p:spPr bwMode="auto">
          <a:xfrm flipV="1">
            <a:off x="7096125" y="3262313"/>
            <a:ext cx="790575" cy="14287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7868" name="AutoShape 12"/>
          <p:cNvCxnSpPr>
            <a:cxnSpLocks noChangeShapeType="1"/>
            <a:stCxn id="377863" idx="7"/>
            <a:endCxn id="377860" idx="0"/>
          </p:cNvCxnSpPr>
          <p:nvPr/>
        </p:nvCxnSpPr>
        <p:spPr bwMode="auto">
          <a:xfrm rot="16200000">
            <a:off x="2857500" y="1273175"/>
            <a:ext cx="31750" cy="3651250"/>
          </a:xfrm>
          <a:prstGeom prst="bentConnector3">
            <a:avLst>
              <a:gd name="adj1" fmla="val 905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7869" name="AutoShape 13"/>
          <p:cNvCxnSpPr>
            <a:cxnSpLocks noChangeShapeType="1"/>
            <a:stCxn id="377859" idx="2"/>
            <a:endCxn id="377861" idx="2"/>
          </p:cNvCxnSpPr>
          <p:nvPr/>
        </p:nvCxnSpPr>
        <p:spPr bwMode="auto">
          <a:xfrm rot="5400000" flipH="1" flipV="1">
            <a:off x="4591844" y="1440657"/>
            <a:ext cx="22225" cy="4122737"/>
          </a:xfrm>
          <a:prstGeom prst="curvedConnector3">
            <a:avLst>
              <a:gd name="adj1" fmla="val -1807144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7870" name="AutoShape 14"/>
          <p:cNvCxnSpPr>
            <a:cxnSpLocks noChangeShapeType="1"/>
            <a:stCxn id="377860" idx="3"/>
            <a:endCxn id="377860" idx="2"/>
          </p:cNvCxnSpPr>
          <p:nvPr/>
        </p:nvCxnSpPr>
        <p:spPr bwMode="auto">
          <a:xfrm flipH="1">
            <a:off x="4699000" y="3298825"/>
            <a:ext cx="692150" cy="214313"/>
          </a:xfrm>
          <a:prstGeom prst="curvedConnector4">
            <a:avLst>
              <a:gd name="adj1" fmla="val -30736"/>
              <a:gd name="adj2" fmla="val 198519"/>
            </a:avLst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7871" name="AutoShape 15"/>
          <p:cNvCxnSpPr>
            <a:cxnSpLocks noChangeShapeType="1"/>
            <a:stCxn id="377863" idx="0"/>
            <a:endCxn id="377861" idx="0"/>
          </p:cNvCxnSpPr>
          <p:nvPr/>
        </p:nvCxnSpPr>
        <p:spPr bwMode="auto">
          <a:xfrm rot="5400000" flipV="1">
            <a:off x="3668713" y="65088"/>
            <a:ext cx="20637" cy="5970587"/>
          </a:xfrm>
          <a:prstGeom prst="curvedConnector3">
            <a:avLst>
              <a:gd name="adj1" fmla="val -2846157"/>
            </a:avLst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3184525" y="1530350"/>
            <a:ext cx="2586038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ORNATE NOUN</a:t>
            </a:r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228600" y="4338638"/>
            <a:ext cx="4991495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/>
              <a:t>ORNATE-NOUN </a:t>
            </a:r>
            <a:r>
              <a:rPr lang="en-US" sz="2000" dirty="0"/>
              <a:t>::= </a:t>
            </a:r>
            <a:r>
              <a:rPr lang="en-US" sz="2000" i="1" dirty="0"/>
              <a:t>ARTICLE ADJECTIVES NOUN</a:t>
            </a:r>
            <a:endParaRPr lang="en-US" sz="1400" dirty="0"/>
          </a:p>
        </p:txBody>
      </p: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228600" y="4795838"/>
            <a:ext cx="52578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ADJECTIVES      </a:t>
            </a:r>
            <a:r>
              <a:rPr lang="en-US" sz="2000"/>
              <a:t>::= </a:t>
            </a:r>
            <a:r>
              <a:rPr lang="en-US" sz="2000" i="1"/>
              <a:t>ADJECTIVE ADJECTIVES</a:t>
            </a:r>
            <a:endParaRPr lang="en-US" sz="1400"/>
          </a:p>
        </p:txBody>
      </p:sp>
      <p:sp>
        <p:nvSpPr>
          <p:cNvPr id="377875" name="Text Box 19"/>
          <p:cNvSpPr txBox="1">
            <a:spLocks noChangeArrowheads="1"/>
          </p:cNvSpPr>
          <p:nvPr/>
        </p:nvSpPr>
        <p:spPr bwMode="auto">
          <a:xfrm>
            <a:off x="228600" y="5253038"/>
            <a:ext cx="2430463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ADJECTIVES      </a:t>
            </a:r>
            <a:r>
              <a:rPr lang="en-US" sz="2000"/>
              <a:t>::=</a:t>
            </a:r>
            <a:endParaRPr lang="en-US" sz="140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Transition Networks</a:t>
            </a:r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995488" y="3098800"/>
            <a:ext cx="1092200" cy="39846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ARTICLE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4022725" y="3098800"/>
            <a:ext cx="1352550" cy="39846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ADJECTIVE</a:t>
            </a: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6248400" y="3076575"/>
            <a:ext cx="831850" cy="39846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NOUN</a:t>
            </a:r>
          </a:p>
        </p:txBody>
      </p:sp>
      <p:sp>
        <p:nvSpPr>
          <p:cNvPr id="378886" name="Oval 6"/>
          <p:cNvSpPr>
            <a:spLocks noChangeArrowheads="1"/>
          </p:cNvSpPr>
          <p:nvPr/>
        </p:nvSpPr>
        <p:spPr bwMode="auto">
          <a:xfrm>
            <a:off x="7902575" y="3005138"/>
            <a:ext cx="746125" cy="51276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end</a:t>
            </a:r>
          </a:p>
        </p:txBody>
      </p:sp>
      <p:sp>
        <p:nvSpPr>
          <p:cNvPr id="378887" name="Oval 7"/>
          <p:cNvSpPr>
            <a:spLocks noChangeArrowheads="1"/>
          </p:cNvSpPr>
          <p:nvPr/>
        </p:nvSpPr>
        <p:spPr bwMode="auto">
          <a:xfrm>
            <a:off x="193675" y="3055938"/>
            <a:ext cx="1000125" cy="51276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/>
              <a:t>begin</a:t>
            </a:r>
          </a:p>
        </p:txBody>
      </p:sp>
      <p:cxnSp>
        <p:nvCxnSpPr>
          <p:cNvPr id="378888" name="AutoShape 8"/>
          <p:cNvCxnSpPr>
            <a:cxnSpLocks noChangeShapeType="1"/>
            <a:stCxn id="378887" idx="6"/>
            <a:endCxn id="378883" idx="1"/>
          </p:cNvCxnSpPr>
          <p:nvPr/>
        </p:nvCxnSpPr>
        <p:spPr bwMode="auto">
          <a:xfrm flipV="1">
            <a:off x="1209675" y="3298825"/>
            <a:ext cx="769938" cy="14288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8889" name="AutoShape 9"/>
          <p:cNvCxnSpPr>
            <a:cxnSpLocks noChangeShapeType="1"/>
            <a:stCxn id="378883" idx="3"/>
            <a:endCxn id="378884" idx="1"/>
          </p:cNvCxnSpPr>
          <p:nvPr/>
        </p:nvCxnSpPr>
        <p:spPr bwMode="auto">
          <a:xfrm>
            <a:off x="3103563" y="3298825"/>
            <a:ext cx="903287" cy="0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8890" name="AutoShape 10"/>
          <p:cNvCxnSpPr>
            <a:cxnSpLocks noChangeShapeType="1"/>
          </p:cNvCxnSpPr>
          <p:nvPr/>
        </p:nvCxnSpPr>
        <p:spPr bwMode="auto">
          <a:xfrm flipV="1">
            <a:off x="5448300" y="3276600"/>
            <a:ext cx="765175" cy="6350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8891" name="AutoShape 11"/>
          <p:cNvCxnSpPr>
            <a:cxnSpLocks noChangeShapeType="1"/>
            <a:stCxn id="378885" idx="3"/>
            <a:endCxn id="378886" idx="2"/>
          </p:cNvCxnSpPr>
          <p:nvPr/>
        </p:nvCxnSpPr>
        <p:spPr bwMode="auto">
          <a:xfrm flipV="1">
            <a:off x="7096125" y="3262313"/>
            <a:ext cx="790575" cy="14287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8892" name="AutoShape 12"/>
          <p:cNvCxnSpPr>
            <a:cxnSpLocks noChangeShapeType="1"/>
            <a:stCxn id="378887" idx="7"/>
            <a:endCxn id="378884" idx="0"/>
          </p:cNvCxnSpPr>
          <p:nvPr/>
        </p:nvCxnSpPr>
        <p:spPr bwMode="auto">
          <a:xfrm rot="16200000">
            <a:off x="2857500" y="1273175"/>
            <a:ext cx="31750" cy="3651250"/>
          </a:xfrm>
          <a:prstGeom prst="bentConnector3">
            <a:avLst>
              <a:gd name="adj1" fmla="val 905000"/>
            </a:avLst>
          </a:prstGeom>
          <a:noFill/>
          <a:ln w="3175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8893" name="AutoShape 13"/>
          <p:cNvCxnSpPr>
            <a:cxnSpLocks noChangeShapeType="1"/>
            <a:stCxn id="378883" idx="2"/>
            <a:endCxn id="378885" idx="2"/>
          </p:cNvCxnSpPr>
          <p:nvPr/>
        </p:nvCxnSpPr>
        <p:spPr bwMode="auto">
          <a:xfrm rot="5400000" flipH="1" flipV="1">
            <a:off x="4591844" y="1440657"/>
            <a:ext cx="22225" cy="4122737"/>
          </a:xfrm>
          <a:prstGeom prst="curvedConnector3">
            <a:avLst>
              <a:gd name="adj1" fmla="val -1528574"/>
            </a:avLst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8894" name="AutoShape 14"/>
          <p:cNvCxnSpPr>
            <a:cxnSpLocks noChangeShapeType="1"/>
            <a:stCxn id="378884" idx="3"/>
            <a:endCxn id="378884" idx="2"/>
          </p:cNvCxnSpPr>
          <p:nvPr/>
        </p:nvCxnSpPr>
        <p:spPr bwMode="auto">
          <a:xfrm flipH="1">
            <a:off x="4699000" y="3298825"/>
            <a:ext cx="692150" cy="214313"/>
          </a:xfrm>
          <a:prstGeom prst="curvedConnector4">
            <a:avLst>
              <a:gd name="adj1" fmla="val -30736"/>
              <a:gd name="adj2" fmla="val 198519"/>
            </a:avLst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8895" name="AutoShape 15"/>
          <p:cNvCxnSpPr>
            <a:cxnSpLocks noChangeShapeType="1"/>
            <a:stCxn id="378887" idx="0"/>
            <a:endCxn id="378885" idx="0"/>
          </p:cNvCxnSpPr>
          <p:nvPr/>
        </p:nvCxnSpPr>
        <p:spPr bwMode="auto">
          <a:xfrm rot="5400000" flipV="1">
            <a:off x="3668713" y="65088"/>
            <a:ext cx="20637" cy="5970587"/>
          </a:xfrm>
          <a:prstGeom prst="curvedConnector3">
            <a:avLst>
              <a:gd name="adj1" fmla="val -2761542"/>
            </a:avLst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378896" name="Text Box 16"/>
          <p:cNvSpPr txBox="1">
            <a:spLocks noChangeArrowheads="1"/>
          </p:cNvSpPr>
          <p:nvPr/>
        </p:nvSpPr>
        <p:spPr bwMode="auto">
          <a:xfrm>
            <a:off x="3184525" y="1530350"/>
            <a:ext cx="2586038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ORNATE NOUN</a:t>
            </a:r>
          </a:p>
        </p:txBody>
      </p:sp>
      <p:sp>
        <p:nvSpPr>
          <p:cNvPr id="378897" name="Text Box 17"/>
          <p:cNvSpPr txBox="1">
            <a:spLocks noChangeArrowheads="1"/>
          </p:cNvSpPr>
          <p:nvPr/>
        </p:nvSpPr>
        <p:spPr bwMode="auto">
          <a:xfrm>
            <a:off x="1143000" y="4013200"/>
            <a:ext cx="5398081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/>
              <a:t>ORNATE-NOUN </a:t>
            </a:r>
            <a:r>
              <a:rPr lang="en-US" sz="2000" dirty="0"/>
              <a:t>::= </a:t>
            </a:r>
            <a:r>
              <a:rPr lang="en-US" sz="2000" i="1" dirty="0"/>
              <a:t>OPTARTICLE ADJECTIVES NOUN</a:t>
            </a:r>
            <a:endParaRPr lang="en-US" sz="1400" dirty="0"/>
          </a:p>
        </p:txBody>
      </p:sp>
      <p:sp>
        <p:nvSpPr>
          <p:cNvPr id="378898" name="Text Box 18"/>
          <p:cNvSpPr txBox="1">
            <a:spLocks noChangeArrowheads="1"/>
          </p:cNvSpPr>
          <p:nvPr/>
        </p:nvSpPr>
        <p:spPr bwMode="auto">
          <a:xfrm>
            <a:off x="1143000" y="4410075"/>
            <a:ext cx="52578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/>
              <a:t>ADJECTIVES      </a:t>
            </a:r>
            <a:r>
              <a:rPr lang="en-US" sz="2000" dirty="0"/>
              <a:t>::= </a:t>
            </a:r>
            <a:r>
              <a:rPr lang="en-US" sz="2000" i="1" dirty="0"/>
              <a:t>ADJECTIVE ADJECTIVES</a:t>
            </a:r>
            <a:endParaRPr lang="en-US" sz="1400" dirty="0"/>
          </a:p>
        </p:txBody>
      </p:sp>
      <p:sp>
        <p:nvSpPr>
          <p:cNvPr id="378899" name="Text Box 19"/>
          <p:cNvSpPr txBox="1">
            <a:spLocks noChangeArrowheads="1"/>
          </p:cNvSpPr>
          <p:nvPr/>
        </p:nvSpPr>
        <p:spPr bwMode="auto">
          <a:xfrm>
            <a:off x="1143000" y="4805362"/>
            <a:ext cx="26257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ADJECTIVES      </a:t>
            </a:r>
            <a:r>
              <a:rPr lang="en-US" sz="2000"/>
              <a:t>::= </a:t>
            </a:r>
            <a:r>
              <a:rPr lang="el-GR" sz="2000">
                <a:cs typeface="Tahoma" pitchFamily="34" charset="0"/>
              </a:rPr>
              <a:t>ε</a:t>
            </a:r>
            <a:endParaRPr lang="el-GR" sz="1400">
              <a:cs typeface="Tahoma" pitchFamily="34" charset="0"/>
            </a:endParaRPr>
          </a:p>
        </p:txBody>
      </p:sp>
      <p:sp>
        <p:nvSpPr>
          <p:cNvPr id="378900" name="Text Box 20"/>
          <p:cNvSpPr txBox="1">
            <a:spLocks noChangeArrowheads="1"/>
          </p:cNvSpPr>
          <p:nvPr/>
        </p:nvSpPr>
        <p:spPr bwMode="auto">
          <a:xfrm>
            <a:off x="1143000" y="5202237"/>
            <a:ext cx="352107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OPTARTICLE      </a:t>
            </a:r>
            <a:r>
              <a:rPr lang="en-US" sz="2000"/>
              <a:t>::= </a:t>
            </a:r>
            <a:r>
              <a:rPr lang="en-US" sz="2000" i="1"/>
              <a:t>ARTICLE</a:t>
            </a:r>
            <a:endParaRPr lang="en-US" sz="1400"/>
          </a:p>
        </p:txBody>
      </p:sp>
      <p:sp>
        <p:nvSpPr>
          <p:cNvPr id="378901" name="Text Box 21"/>
          <p:cNvSpPr txBox="1">
            <a:spLocks noChangeArrowheads="1"/>
          </p:cNvSpPr>
          <p:nvPr/>
        </p:nvSpPr>
        <p:spPr bwMode="auto">
          <a:xfrm>
            <a:off x="1143000" y="5562600"/>
            <a:ext cx="2651125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OPTARTICLE      </a:t>
            </a:r>
            <a:r>
              <a:rPr lang="en-US" sz="2000"/>
              <a:t>::= </a:t>
            </a:r>
            <a:r>
              <a:rPr lang="el-GR"/>
              <a:t>ε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BNF Grammar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81712"/>
            <a:ext cx="2133600" cy="365125"/>
          </a:xfrm>
        </p:spPr>
        <p:txBody>
          <a:bodyPr/>
          <a:lstStyle/>
          <a:p>
            <a:fld id="{0BD2BB8E-2E7D-4979-9350-48B9A21136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85800" y="2925762"/>
            <a:ext cx="493571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 smtClean="0"/>
              <a:t>FANCY-</a:t>
            </a:r>
            <a:r>
              <a:rPr lang="en-US" sz="2800" i="1" dirty="0" smtClean="0"/>
              <a:t>NOUN </a:t>
            </a:r>
            <a:r>
              <a:rPr lang="en-US" sz="2800" dirty="0"/>
              <a:t>::= </a:t>
            </a:r>
            <a:r>
              <a:rPr lang="en-US" sz="2800" i="1" dirty="0" smtClean="0"/>
              <a:t>ORNATE-NOUN</a:t>
            </a:r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85801" y="3322637"/>
            <a:ext cx="7924800" cy="224676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/>
              <a:t>FANCY-NOUN </a:t>
            </a:r>
            <a:r>
              <a:rPr lang="en-US" sz="2800" dirty="0" smtClean="0"/>
              <a:t>::= </a:t>
            </a:r>
            <a:r>
              <a:rPr lang="en-US" sz="2800" i="1" dirty="0" smtClean="0"/>
              <a:t>ORNATE-NOUN PREPOSITION </a:t>
            </a:r>
          </a:p>
          <a:p>
            <a:r>
              <a:rPr lang="en-US" sz="2800" i="1" dirty="0" smtClean="0"/>
              <a:t> </a:t>
            </a:r>
            <a:r>
              <a:rPr lang="en-US" sz="2800" i="1" dirty="0" smtClean="0"/>
              <a:t>                                 </a:t>
            </a:r>
            <a:r>
              <a:rPr lang="en-US" sz="2800" i="1" dirty="0" smtClean="0"/>
              <a:t>FANCY-NOUN</a:t>
            </a:r>
          </a:p>
          <a:p>
            <a:r>
              <a:rPr lang="en-US" sz="2800" i="1" dirty="0" smtClean="0"/>
              <a:t>PREPOSITION </a:t>
            </a:r>
            <a:r>
              <a:rPr lang="en-US" sz="2800" dirty="0" smtClean="0"/>
              <a:t> ::= </a:t>
            </a:r>
            <a:r>
              <a:rPr lang="en-US" sz="2800" b="1" dirty="0" smtClean="0"/>
              <a:t>below | on | above | under | ...</a:t>
            </a:r>
          </a:p>
          <a:p>
            <a:r>
              <a:rPr lang="en-US" sz="2800" i="1" dirty="0" smtClean="0"/>
              <a:t>ARTICLE            </a:t>
            </a:r>
            <a:r>
              <a:rPr lang="en-US" sz="2800" dirty="0" smtClean="0"/>
              <a:t>::= </a:t>
            </a:r>
            <a:r>
              <a:rPr lang="en-US" sz="2800" b="1" dirty="0" smtClean="0"/>
              <a:t>the | a | an</a:t>
            </a:r>
          </a:p>
          <a:p>
            <a:r>
              <a:rPr lang="en-US" sz="2800" i="1" dirty="0" smtClean="0"/>
              <a:t>NOUN               </a:t>
            </a:r>
            <a:r>
              <a:rPr lang="en-US" sz="2800" dirty="0" smtClean="0"/>
              <a:t>::= </a:t>
            </a:r>
            <a:r>
              <a:rPr lang="en-US" sz="2800" b="1" dirty="0" smtClean="0"/>
              <a:t>bagel | cow | cloud | ...</a:t>
            </a:r>
            <a:endParaRPr lang="en-US" i="1" dirty="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85800" y="1020762"/>
            <a:ext cx="7480574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 smtClean="0"/>
              <a:t>ORNATE-NOUN </a:t>
            </a:r>
            <a:r>
              <a:rPr lang="en-US" sz="2800" dirty="0"/>
              <a:t>::= </a:t>
            </a:r>
            <a:r>
              <a:rPr lang="en-US" sz="2800" i="1" dirty="0"/>
              <a:t>OPTARTICLE ADJECTIVES NOUN</a:t>
            </a:r>
            <a:endParaRPr lang="en-US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85800" y="1417637"/>
            <a:ext cx="6147452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/>
              <a:t>ADJECTIVES      </a:t>
            </a:r>
            <a:r>
              <a:rPr lang="en-US" sz="2800" dirty="0"/>
              <a:t>::= </a:t>
            </a:r>
            <a:r>
              <a:rPr lang="en-US" sz="2800" i="1" dirty="0"/>
              <a:t>ADJECTIVE ADJECTIVES</a:t>
            </a: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85800" y="1812924"/>
            <a:ext cx="2990755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/>
              <a:t>ADJECTIVES      </a:t>
            </a:r>
            <a:r>
              <a:rPr lang="en-US" sz="2800" dirty="0"/>
              <a:t>::= </a:t>
            </a:r>
            <a:r>
              <a:rPr lang="el-GR" sz="2800" dirty="0">
                <a:cs typeface="Tahoma" pitchFamily="34" charset="0"/>
              </a:rPr>
              <a:t>ε</a:t>
            </a:r>
            <a:endParaRPr lang="el-GR" dirty="0">
              <a:cs typeface="Tahoma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85800" y="2209799"/>
            <a:ext cx="404271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/>
              <a:t>OPTARTICLE      </a:t>
            </a:r>
            <a:r>
              <a:rPr lang="en-US" sz="2800"/>
              <a:t>::= </a:t>
            </a:r>
            <a:r>
              <a:rPr lang="en-US" sz="2800" i="1"/>
              <a:t>ARTICLE</a:t>
            </a:r>
            <a:endParaRPr lang="en-US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685800" y="2570162"/>
            <a:ext cx="298710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/>
              <a:t>OPTARTICLE      </a:t>
            </a:r>
            <a:r>
              <a:rPr lang="en-US" sz="2800" dirty="0"/>
              <a:t>::= </a:t>
            </a:r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629870"/>
            <a:ext cx="6629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demonstrates that one RTN can be converted to a BNF.  For a proof that all RTNs can be converted to BNFs, we would need to formalize the transformation as a systematic and general algorithm.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dirty="0"/>
              <a:t>Music Harmony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1148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400" i="1" dirty="0" err="1" smtClean="0"/>
              <a:t>Kleines</a:t>
            </a:r>
            <a:r>
              <a:rPr lang="en-US" sz="4400" i="1" dirty="0" smtClean="0"/>
              <a:t> </a:t>
            </a:r>
            <a:r>
              <a:rPr lang="en-US" sz="4400" i="1" dirty="0" err="1"/>
              <a:t>Harmonisches</a:t>
            </a:r>
            <a:r>
              <a:rPr lang="en-US" sz="4400" i="1" dirty="0"/>
              <a:t> Labyrinth</a:t>
            </a:r>
          </a:p>
          <a:p>
            <a:pPr algn="ctr">
              <a:buFontTx/>
              <a:buNone/>
            </a:pPr>
            <a:r>
              <a:rPr lang="en-US" sz="4400" dirty="0"/>
              <a:t>(Little Harmonic Labyrinth)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5410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actually by Bach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 smtClean="0"/>
              <a:t>by Johann David </a:t>
            </a:r>
            <a:r>
              <a:rPr lang="en-US" sz="2400" dirty="0" err="1" smtClean="0"/>
              <a:t>Heinichen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"/>
            <a:ext cx="470535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774825"/>
            <a:ext cx="2311400" cy="1143000"/>
          </a:xfrm>
        </p:spPr>
        <p:txBody>
          <a:bodyPr/>
          <a:lstStyle/>
          <a:p>
            <a:r>
              <a:rPr lang="en-US" dirty="0"/>
              <a:t>Hey Jude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05200"/>
            <a:ext cx="2667000" cy="22860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en-US" sz="2800" dirty="0"/>
              <a:t>John Lennon and </a:t>
            </a:r>
            <a:endParaRPr lang="en-US" sz="2800" dirty="0" smtClean="0"/>
          </a:p>
          <a:p>
            <a:pPr marL="0" indent="0" algn="ctr">
              <a:buFontTx/>
              <a:buNone/>
            </a:pPr>
            <a:r>
              <a:rPr lang="en-US" sz="2800" dirty="0" smtClean="0"/>
              <a:t>Paul </a:t>
            </a:r>
            <a:r>
              <a:rPr lang="en-US" sz="2800" dirty="0"/>
              <a:t>McCartney, 1968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15824"/>
            <a:ext cx="5486400" cy="674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/>
      <p:bldP spid="3819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-71438"/>
            <a:ext cx="8229600" cy="1143001"/>
          </a:xfrm>
        </p:spPr>
        <p:txBody>
          <a:bodyPr/>
          <a:lstStyle/>
          <a:p>
            <a:r>
              <a:rPr lang="en-US"/>
              <a:t>Hey Jude</a:t>
            </a:r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398463" y="3302000"/>
            <a:ext cx="1463675" cy="398463"/>
          </a:xfrm>
          <a:prstGeom prst="rect">
            <a:avLst/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Tonic: F = 1</a:t>
            </a: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1524000" y="792163"/>
            <a:ext cx="1755775" cy="398462"/>
          </a:xfrm>
          <a:prstGeom prst="rect">
            <a:avLst/>
          </a:prstGeom>
          <a:solidFill>
            <a:srgbClr val="FFFF99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V: C = 3/2 * F</a:t>
            </a:r>
          </a:p>
        </p:txBody>
      </p:sp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3460750" y="3276600"/>
            <a:ext cx="1028700" cy="398463"/>
          </a:xfrm>
          <a:prstGeom prst="rect">
            <a:avLst/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Tonic: F</a:t>
            </a:r>
          </a:p>
        </p:txBody>
      </p:sp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4391025" y="1289050"/>
            <a:ext cx="1900238" cy="398463"/>
          </a:xfrm>
          <a:prstGeom prst="rect">
            <a:avLst/>
          </a:prstGeom>
          <a:solidFill>
            <a:srgbClr val="CCFFCC"/>
          </a:solidFill>
          <a:ln w="317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IV: Bb = 4/3 * F</a:t>
            </a:r>
          </a:p>
        </p:txBody>
      </p:sp>
      <p:sp>
        <p:nvSpPr>
          <p:cNvPr id="382983" name="Text Box 7"/>
          <p:cNvSpPr txBox="1">
            <a:spLocks noChangeArrowheads="1"/>
          </p:cNvSpPr>
          <p:nvPr/>
        </p:nvSpPr>
        <p:spPr bwMode="auto">
          <a:xfrm rot="-25037197">
            <a:off x="875506" y="2121695"/>
            <a:ext cx="118427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Push Fifth</a:t>
            </a:r>
          </a:p>
        </p:txBody>
      </p:sp>
      <p:sp>
        <p:nvSpPr>
          <p:cNvPr id="382984" name="Text Box 8"/>
          <p:cNvSpPr txBox="1">
            <a:spLocks noChangeArrowheads="1"/>
          </p:cNvSpPr>
          <p:nvPr/>
        </p:nvSpPr>
        <p:spPr bwMode="auto">
          <a:xfrm rot="-2909359">
            <a:off x="3867150" y="2085976"/>
            <a:ext cx="1392237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Push Fourth</a:t>
            </a:r>
          </a:p>
        </p:txBody>
      </p:sp>
      <p:sp>
        <p:nvSpPr>
          <p:cNvPr id="382985" name="Text Box 9"/>
          <p:cNvSpPr txBox="1">
            <a:spLocks noChangeArrowheads="1"/>
          </p:cNvSpPr>
          <p:nvPr/>
        </p:nvSpPr>
        <p:spPr bwMode="auto">
          <a:xfrm rot="3112119">
            <a:off x="2959100" y="1793876"/>
            <a:ext cx="560387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Pop</a:t>
            </a:r>
          </a:p>
        </p:txBody>
      </p:sp>
      <p:sp>
        <p:nvSpPr>
          <p:cNvPr id="382986" name="Rectangle 10"/>
          <p:cNvSpPr>
            <a:spLocks noChangeArrowheads="1"/>
          </p:cNvSpPr>
          <p:nvPr/>
        </p:nvSpPr>
        <p:spPr bwMode="auto">
          <a:xfrm>
            <a:off x="5686425" y="3260725"/>
            <a:ext cx="1028700" cy="398463"/>
          </a:xfrm>
          <a:prstGeom prst="rect">
            <a:avLst/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Tonic: F</a:t>
            </a:r>
          </a:p>
        </p:txBody>
      </p:sp>
      <p:cxnSp>
        <p:nvCxnSpPr>
          <p:cNvPr id="382987" name="AutoShape 11"/>
          <p:cNvCxnSpPr>
            <a:cxnSpLocks noChangeShapeType="1"/>
            <a:stCxn id="382979" idx="0"/>
            <a:endCxn id="382980" idx="2"/>
          </p:cNvCxnSpPr>
          <p:nvPr/>
        </p:nvCxnSpPr>
        <p:spPr bwMode="auto">
          <a:xfrm flipV="1">
            <a:off x="1130300" y="1206500"/>
            <a:ext cx="1271588" cy="20796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2988" name="AutoShape 12"/>
          <p:cNvCxnSpPr>
            <a:cxnSpLocks noChangeShapeType="1"/>
            <a:stCxn id="382980" idx="2"/>
            <a:endCxn id="382981" idx="0"/>
          </p:cNvCxnSpPr>
          <p:nvPr/>
        </p:nvCxnSpPr>
        <p:spPr bwMode="auto">
          <a:xfrm>
            <a:off x="2401888" y="1206500"/>
            <a:ext cx="1573212" cy="20542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2989" name="AutoShape 13"/>
          <p:cNvCxnSpPr>
            <a:cxnSpLocks noChangeShapeType="1"/>
            <a:stCxn id="382981" idx="0"/>
            <a:endCxn id="382982" idx="2"/>
          </p:cNvCxnSpPr>
          <p:nvPr/>
        </p:nvCxnSpPr>
        <p:spPr bwMode="auto">
          <a:xfrm flipV="1">
            <a:off x="3975100" y="1703388"/>
            <a:ext cx="1366838" cy="15573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2990" name="AutoShape 14"/>
          <p:cNvCxnSpPr>
            <a:cxnSpLocks noChangeShapeType="1"/>
            <a:stCxn id="382982" idx="2"/>
            <a:endCxn id="382986" idx="0"/>
          </p:cNvCxnSpPr>
          <p:nvPr/>
        </p:nvCxnSpPr>
        <p:spPr bwMode="auto">
          <a:xfrm>
            <a:off x="5341938" y="1703388"/>
            <a:ext cx="858837" cy="15414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2991" name="Text Box 15"/>
          <p:cNvSpPr txBox="1">
            <a:spLocks noChangeArrowheads="1"/>
          </p:cNvSpPr>
          <p:nvPr/>
        </p:nvSpPr>
        <p:spPr bwMode="auto">
          <a:xfrm rot="3748720">
            <a:off x="5675313" y="2190750"/>
            <a:ext cx="560387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Pop</a:t>
            </a:r>
          </a:p>
        </p:txBody>
      </p:sp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6781800" y="779463"/>
            <a:ext cx="1755775" cy="398462"/>
          </a:xfrm>
          <a:prstGeom prst="rect">
            <a:avLst/>
          </a:prstGeom>
          <a:solidFill>
            <a:srgbClr val="FFFF99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V: C = 3/2 * F</a:t>
            </a:r>
          </a:p>
        </p:txBody>
      </p:sp>
      <p:sp>
        <p:nvSpPr>
          <p:cNvPr id="382993" name="Rectangle 17"/>
          <p:cNvSpPr>
            <a:spLocks noChangeArrowheads="1"/>
          </p:cNvSpPr>
          <p:nvPr/>
        </p:nvSpPr>
        <p:spPr bwMode="auto">
          <a:xfrm>
            <a:off x="7956550" y="3263900"/>
            <a:ext cx="1028700" cy="398463"/>
          </a:xfrm>
          <a:prstGeom prst="rect">
            <a:avLst/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Tonic: F</a:t>
            </a:r>
          </a:p>
        </p:txBody>
      </p:sp>
      <p:sp>
        <p:nvSpPr>
          <p:cNvPr id="382994" name="Text Box 18"/>
          <p:cNvSpPr txBox="1">
            <a:spLocks noChangeArrowheads="1"/>
          </p:cNvSpPr>
          <p:nvPr/>
        </p:nvSpPr>
        <p:spPr bwMode="auto">
          <a:xfrm rot="-25037197">
            <a:off x="6099969" y="2032794"/>
            <a:ext cx="118427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Push Fifth</a:t>
            </a:r>
          </a:p>
        </p:txBody>
      </p:sp>
      <p:sp>
        <p:nvSpPr>
          <p:cNvPr id="382995" name="Text Box 19"/>
          <p:cNvSpPr txBox="1">
            <a:spLocks noChangeArrowheads="1"/>
          </p:cNvSpPr>
          <p:nvPr/>
        </p:nvSpPr>
        <p:spPr bwMode="auto">
          <a:xfrm rot="4019560">
            <a:off x="8029575" y="1939926"/>
            <a:ext cx="560387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Pop</a:t>
            </a:r>
          </a:p>
        </p:txBody>
      </p:sp>
      <p:cxnSp>
        <p:nvCxnSpPr>
          <p:cNvPr id="382996" name="AutoShape 20"/>
          <p:cNvCxnSpPr>
            <a:cxnSpLocks noChangeShapeType="1"/>
            <a:stCxn id="382986" idx="0"/>
            <a:endCxn id="382992" idx="2"/>
          </p:cNvCxnSpPr>
          <p:nvPr/>
        </p:nvCxnSpPr>
        <p:spPr bwMode="auto">
          <a:xfrm flipV="1">
            <a:off x="6200775" y="1193800"/>
            <a:ext cx="1458913" cy="20510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2997" name="AutoShape 21"/>
          <p:cNvCxnSpPr>
            <a:cxnSpLocks noChangeShapeType="1"/>
            <a:stCxn id="382992" idx="2"/>
            <a:endCxn id="382993" idx="0"/>
          </p:cNvCxnSpPr>
          <p:nvPr/>
        </p:nvCxnSpPr>
        <p:spPr bwMode="auto">
          <a:xfrm>
            <a:off x="7659688" y="1193800"/>
            <a:ext cx="811212" cy="20542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2998" name="Text Box 22"/>
          <p:cNvSpPr txBox="1">
            <a:spLocks noChangeArrowheads="1"/>
          </p:cNvSpPr>
          <p:nvPr/>
        </p:nvSpPr>
        <p:spPr bwMode="auto">
          <a:xfrm>
            <a:off x="36513" y="3838575"/>
            <a:ext cx="32702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Tonic: Hey Jude, don’t make it</a:t>
            </a:r>
          </a:p>
        </p:txBody>
      </p:sp>
      <p:sp>
        <p:nvSpPr>
          <p:cNvPr id="382999" name="Text Box 23"/>
          <p:cNvSpPr txBox="1">
            <a:spLocks noChangeArrowheads="1"/>
          </p:cNvSpPr>
          <p:nvPr/>
        </p:nvSpPr>
        <p:spPr bwMode="auto">
          <a:xfrm>
            <a:off x="1641475" y="4216400"/>
            <a:ext cx="3992563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V: bad.   take a sad song and make it</a:t>
            </a:r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3506788" y="4557713"/>
            <a:ext cx="196850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Tonic: better  Re-</a:t>
            </a:r>
          </a:p>
        </p:txBody>
      </p:sp>
      <p:sp>
        <p:nvSpPr>
          <p:cNvPr id="383001" name="Text Box 25"/>
          <p:cNvSpPr txBox="1">
            <a:spLocks noChangeArrowheads="1"/>
          </p:cNvSpPr>
          <p:nvPr/>
        </p:nvSpPr>
        <p:spPr bwMode="auto">
          <a:xfrm>
            <a:off x="4513263" y="4902200"/>
            <a:ext cx="3357562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IV: member to let her into your</a:t>
            </a:r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5808663" y="5202238"/>
            <a:ext cx="285750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Tonic: heart, then you can</a:t>
            </a: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6373813" y="5562600"/>
            <a:ext cx="2498725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V: start to make it bet-</a:t>
            </a:r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>
            <a:off x="7770813" y="5857875"/>
            <a:ext cx="1309687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Tonic: -ter.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1" name="HeyJu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" y="5181600"/>
            <a:ext cx="762000" cy="762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38200" y="624840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82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82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829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find-closest-number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274838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(define (find-closest-number goal p)</a:t>
            </a:r>
          </a:p>
          <a:p>
            <a:r>
              <a:rPr lang="en-US" sz="2400" dirty="0" smtClean="0"/>
              <a:t>  (if (null?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</a:t>
            </a:r>
          </a:p>
          <a:p>
            <a:r>
              <a:rPr lang="en-US" sz="2400" dirty="0" smtClean="0"/>
              <a:t>      (car p)</a:t>
            </a:r>
          </a:p>
          <a:p>
            <a:r>
              <a:rPr lang="en-US" sz="2400" dirty="0" smtClean="0"/>
              <a:t>      (if (&lt; (abs (- goal (car p)))</a:t>
            </a:r>
          </a:p>
          <a:p>
            <a:r>
              <a:rPr lang="en-US" sz="2400" dirty="0" smtClean="0"/>
              <a:t>               (abs (- goal </a:t>
            </a:r>
            <a:r>
              <a:rPr lang="en-US" sz="2400" dirty="0" smtClean="0">
                <a:solidFill>
                  <a:schemeClr val="accent1"/>
                </a:solidFill>
              </a:rPr>
              <a:t>(find-closest-number goal (</a:t>
            </a:r>
            <a:r>
              <a:rPr lang="en-US" sz="2400" dirty="0" err="1" smtClean="0">
                <a:solidFill>
                  <a:schemeClr val="accent1"/>
                </a:solidFill>
              </a:rPr>
              <a:t>cdr</a:t>
            </a:r>
            <a:r>
              <a:rPr lang="en-US" sz="2400" dirty="0" smtClean="0">
                <a:solidFill>
                  <a:schemeClr val="accent1"/>
                </a:solidFill>
              </a:rPr>
              <a:t> p))</a:t>
            </a:r>
            <a:r>
              <a:rPr lang="en-US" sz="2400" dirty="0" smtClean="0"/>
              <a:t>)))</a:t>
            </a:r>
          </a:p>
          <a:p>
            <a:r>
              <a:rPr lang="en-US" sz="2400" dirty="0" smtClean="0"/>
              <a:t>          (car p)</a:t>
            </a:r>
          </a:p>
          <a:p>
            <a:r>
              <a:rPr lang="en-US" sz="2400" dirty="0" smtClean="0"/>
              <a:t>          </a:t>
            </a:r>
            <a:r>
              <a:rPr lang="en-US" sz="2400" dirty="0" smtClean="0">
                <a:solidFill>
                  <a:schemeClr val="accent1"/>
                </a:solidFill>
              </a:rPr>
              <a:t>(find-closest-number goal (</a:t>
            </a:r>
            <a:r>
              <a:rPr lang="en-US" sz="2400" dirty="0" err="1" smtClean="0">
                <a:solidFill>
                  <a:schemeClr val="accent1"/>
                </a:solidFill>
              </a:rPr>
              <a:t>cdr</a:t>
            </a:r>
            <a:r>
              <a:rPr lang="en-US" sz="2400" dirty="0" smtClean="0">
                <a:solidFill>
                  <a:schemeClr val="accent1"/>
                </a:solidFill>
              </a:rPr>
              <a:t> p))</a:t>
            </a:r>
            <a:r>
              <a:rPr lang="en-US" sz="2400" dirty="0" smtClean="0"/>
              <a:t>)))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2014301" y="1732856"/>
            <a:ext cx="994247" cy="307777"/>
          </a:xfrm>
          <a:prstGeom prst="rect">
            <a:avLst/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dirty="0"/>
              <a:t>Tonic: F = 1</a:t>
            </a:r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2590800" y="250825"/>
            <a:ext cx="1347788" cy="306388"/>
          </a:xfrm>
          <a:prstGeom prst="rect">
            <a:avLst/>
          </a:prstGeom>
          <a:solidFill>
            <a:srgbClr val="FFFF99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/>
              <a:t>V: C = 3/2 * F</a:t>
            </a: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4021138" y="1717675"/>
            <a:ext cx="758825" cy="306388"/>
          </a:xfrm>
          <a:prstGeom prst="rect">
            <a:avLst/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Tonic: F</a:t>
            </a:r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4343400" y="544513"/>
            <a:ext cx="1595438" cy="306387"/>
          </a:xfrm>
          <a:prstGeom prst="rect">
            <a:avLst/>
          </a:prstGeom>
          <a:solidFill>
            <a:srgbClr val="CCFFCC"/>
          </a:solidFill>
          <a:ln w="317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/>
              <a:t>IV: Bb = 4/3 * F</a:t>
            </a: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 rot="-25037197">
            <a:off x="2408237" y="1004888"/>
            <a:ext cx="855663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Push Fifth</a:t>
            </a: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 rot="-2909359">
            <a:off x="4186238" y="1054100"/>
            <a:ext cx="995362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Push Fourth</a:t>
            </a:r>
          </a:p>
        </p:txBody>
      </p:sp>
      <p:sp>
        <p:nvSpPr>
          <p:cNvPr id="384008" name="Text Box 8"/>
          <p:cNvSpPr txBox="1">
            <a:spLocks noChangeArrowheads="1"/>
          </p:cNvSpPr>
          <p:nvPr/>
        </p:nvSpPr>
        <p:spPr bwMode="auto">
          <a:xfrm rot="3112119">
            <a:off x="3804444" y="805657"/>
            <a:ext cx="434975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Pop</a:t>
            </a:r>
          </a:p>
        </p:txBody>
      </p:sp>
      <p:sp>
        <p:nvSpPr>
          <p:cNvPr id="384009" name="Rectangle 9"/>
          <p:cNvSpPr>
            <a:spLocks noChangeArrowheads="1"/>
          </p:cNvSpPr>
          <p:nvPr/>
        </p:nvSpPr>
        <p:spPr bwMode="auto">
          <a:xfrm>
            <a:off x="5497513" y="1708150"/>
            <a:ext cx="866775" cy="306388"/>
          </a:xfrm>
          <a:prstGeom prst="rect">
            <a:avLst/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/>
              <a:t>Tonic: F</a:t>
            </a:r>
          </a:p>
        </p:txBody>
      </p:sp>
      <p:cxnSp>
        <p:nvCxnSpPr>
          <p:cNvPr id="384010" name="AutoShape 10"/>
          <p:cNvCxnSpPr>
            <a:cxnSpLocks noChangeShapeType="1"/>
            <a:stCxn id="384002" idx="0"/>
            <a:endCxn id="384003" idx="2"/>
          </p:cNvCxnSpPr>
          <p:nvPr/>
        </p:nvCxnSpPr>
        <p:spPr bwMode="auto">
          <a:xfrm rot="5400000" flipH="1" flipV="1">
            <a:off x="2300238" y="768401"/>
            <a:ext cx="1175643" cy="75326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4011" name="AutoShape 11"/>
          <p:cNvCxnSpPr>
            <a:cxnSpLocks noChangeShapeType="1"/>
            <a:stCxn id="384003" idx="2"/>
            <a:endCxn id="384004" idx="0"/>
          </p:cNvCxnSpPr>
          <p:nvPr/>
        </p:nvCxnSpPr>
        <p:spPr bwMode="auto">
          <a:xfrm>
            <a:off x="3265488" y="573088"/>
            <a:ext cx="1135062" cy="11287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4012" name="AutoShape 12"/>
          <p:cNvCxnSpPr>
            <a:cxnSpLocks noChangeShapeType="1"/>
            <a:stCxn id="384004" idx="0"/>
            <a:endCxn id="384005" idx="2"/>
          </p:cNvCxnSpPr>
          <p:nvPr/>
        </p:nvCxnSpPr>
        <p:spPr bwMode="auto">
          <a:xfrm flipV="1">
            <a:off x="4400550" y="866775"/>
            <a:ext cx="741363" cy="8350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4013" name="AutoShape 13"/>
          <p:cNvCxnSpPr>
            <a:cxnSpLocks noChangeShapeType="1"/>
            <a:stCxn id="384005" idx="2"/>
            <a:endCxn id="384009" idx="0"/>
          </p:cNvCxnSpPr>
          <p:nvPr/>
        </p:nvCxnSpPr>
        <p:spPr bwMode="auto">
          <a:xfrm>
            <a:off x="5141913" y="866775"/>
            <a:ext cx="788987" cy="8255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4014" name="Text Box 14"/>
          <p:cNvSpPr txBox="1">
            <a:spLocks noChangeArrowheads="1"/>
          </p:cNvSpPr>
          <p:nvPr/>
        </p:nvSpPr>
        <p:spPr bwMode="auto">
          <a:xfrm rot="2984003">
            <a:off x="5423694" y="975519"/>
            <a:ext cx="434975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Pop</a:t>
            </a:r>
          </a:p>
        </p:txBody>
      </p:sp>
      <p:sp>
        <p:nvSpPr>
          <p:cNvPr id="384015" name="Rectangle 15"/>
          <p:cNvSpPr>
            <a:spLocks noChangeArrowheads="1"/>
          </p:cNvSpPr>
          <p:nvPr/>
        </p:nvSpPr>
        <p:spPr bwMode="auto">
          <a:xfrm>
            <a:off x="6264275" y="242888"/>
            <a:ext cx="1355725" cy="306387"/>
          </a:xfrm>
          <a:prstGeom prst="rect">
            <a:avLst/>
          </a:prstGeom>
          <a:solidFill>
            <a:srgbClr val="FFFF99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/>
              <a:t>V: C = 3/2 * F</a:t>
            </a:r>
          </a:p>
        </p:txBody>
      </p:sp>
      <p:sp>
        <p:nvSpPr>
          <p:cNvPr id="384016" name="Rectangle 16"/>
          <p:cNvSpPr>
            <a:spLocks noChangeArrowheads="1"/>
          </p:cNvSpPr>
          <p:nvPr/>
        </p:nvSpPr>
        <p:spPr bwMode="auto">
          <a:xfrm>
            <a:off x="7010400" y="1709738"/>
            <a:ext cx="758825" cy="306387"/>
          </a:xfrm>
          <a:prstGeom prst="rect">
            <a:avLst/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Tonic: F</a:t>
            </a:r>
          </a:p>
        </p:txBody>
      </p:sp>
      <p:sp>
        <p:nvSpPr>
          <p:cNvPr id="384017" name="Text Box 17"/>
          <p:cNvSpPr txBox="1">
            <a:spLocks noChangeArrowheads="1"/>
          </p:cNvSpPr>
          <p:nvPr/>
        </p:nvSpPr>
        <p:spPr bwMode="auto">
          <a:xfrm rot="-46120902">
            <a:off x="5761038" y="835025"/>
            <a:ext cx="855662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Push Fifth</a:t>
            </a:r>
          </a:p>
        </p:txBody>
      </p:sp>
      <p:sp>
        <p:nvSpPr>
          <p:cNvPr id="384018" name="Text Box 18"/>
          <p:cNvSpPr txBox="1">
            <a:spLocks noChangeArrowheads="1"/>
          </p:cNvSpPr>
          <p:nvPr/>
        </p:nvSpPr>
        <p:spPr bwMode="auto">
          <a:xfrm rot="4019560">
            <a:off x="7014369" y="934244"/>
            <a:ext cx="434975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Pop</a:t>
            </a:r>
          </a:p>
        </p:txBody>
      </p:sp>
      <p:cxnSp>
        <p:nvCxnSpPr>
          <p:cNvPr id="384019" name="AutoShape 19"/>
          <p:cNvCxnSpPr>
            <a:cxnSpLocks noChangeShapeType="1"/>
            <a:stCxn id="384009" idx="0"/>
            <a:endCxn id="384015" idx="2"/>
          </p:cNvCxnSpPr>
          <p:nvPr/>
        </p:nvCxnSpPr>
        <p:spPr bwMode="auto">
          <a:xfrm flipV="1">
            <a:off x="5930900" y="565150"/>
            <a:ext cx="1011238" cy="11271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4020" name="AutoShape 20"/>
          <p:cNvCxnSpPr>
            <a:cxnSpLocks noChangeShapeType="1"/>
            <a:stCxn id="384015" idx="2"/>
            <a:endCxn id="384016" idx="0"/>
          </p:cNvCxnSpPr>
          <p:nvPr/>
        </p:nvCxnSpPr>
        <p:spPr bwMode="auto">
          <a:xfrm>
            <a:off x="6942138" y="565150"/>
            <a:ext cx="447675" cy="11287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4021" name="Text Box 21"/>
          <p:cNvSpPr txBox="1">
            <a:spLocks noChangeArrowheads="1"/>
          </p:cNvSpPr>
          <p:nvPr/>
        </p:nvSpPr>
        <p:spPr bwMode="auto">
          <a:xfrm>
            <a:off x="373063" y="871538"/>
            <a:ext cx="14128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Verse</a:t>
            </a:r>
            <a:r>
              <a:rPr lang="en-US"/>
              <a:t> ::=</a:t>
            </a:r>
          </a:p>
        </p:txBody>
      </p:sp>
      <p:sp>
        <p:nvSpPr>
          <p:cNvPr id="384022" name="Text Box 22"/>
          <p:cNvSpPr txBox="1">
            <a:spLocks noChangeArrowheads="1"/>
          </p:cNvSpPr>
          <p:nvPr/>
        </p:nvSpPr>
        <p:spPr bwMode="auto">
          <a:xfrm>
            <a:off x="234950" y="3486150"/>
            <a:ext cx="16525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Bridge</a:t>
            </a:r>
            <a:r>
              <a:rPr lang="en-US"/>
              <a:t> ::=</a:t>
            </a:r>
          </a:p>
        </p:txBody>
      </p:sp>
      <p:sp>
        <p:nvSpPr>
          <p:cNvPr id="384023" name="Rectangle 23"/>
          <p:cNvSpPr>
            <a:spLocks noChangeArrowheads="1"/>
          </p:cNvSpPr>
          <p:nvPr/>
        </p:nvSpPr>
        <p:spPr bwMode="auto">
          <a:xfrm>
            <a:off x="1615839" y="4634806"/>
            <a:ext cx="994247" cy="307777"/>
          </a:xfrm>
          <a:prstGeom prst="rect">
            <a:avLst/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Tonic: F = 1</a:t>
            </a:r>
          </a:p>
        </p:txBody>
      </p:sp>
      <p:sp>
        <p:nvSpPr>
          <p:cNvPr id="384024" name="Rectangle 24"/>
          <p:cNvSpPr>
            <a:spLocks noChangeArrowheads="1"/>
          </p:cNvSpPr>
          <p:nvPr/>
        </p:nvSpPr>
        <p:spPr bwMode="auto">
          <a:xfrm>
            <a:off x="2895600" y="2370138"/>
            <a:ext cx="2438400" cy="336550"/>
          </a:xfrm>
          <a:prstGeom prst="rect">
            <a:avLst/>
          </a:prstGeom>
          <a:solidFill>
            <a:srgbClr val="CCFFFF"/>
          </a:solidFill>
          <a:ln w="317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/>
              <a:t>V+V: Gm = 3/2 * 3/2 * F</a:t>
            </a:r>
          </a:p>
        </p:txBody>
      </p:sp>
      <p:sp>
        <p:nvSpPr>
          <p:cNvPr id="384025" name="Text Box 25"/>
          <p:cNvSpPr txBox="1">
            <a:spLocks noChangeArrowheads="1"/>
          </p:cNvSpPr>
          <p:nvPr/>
        </p:nvSpPr>
        <p:spPr bwMode="auto">
          <a:xfrm rot="-46043562">
            <a:off x="1839912" y="4037013"/>
            <a:ext cx="995363" cy="2746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Push Fourth</a:t>
            </a:r>
          </a:p>
        </p:txBody>
      </p:sp>
      <p:cxnSp>
        <p:nvCxnSpPr>
          <p:cNvPr id="384026" name="AutoShape 26"/>
          <p:cNvCxnSpPr>
            <a:cxnSpLocks noChangeShapeType="1"/>
            <a:stCxn id="384023" idx="0"/>
            <a:endCxn id="384031" idx="2"/>
          </p:cNvCxnSpPr>
          <p:nvPr/>
        </p:nvCxnSpPr>
        <p:spPr bwMode="auto">
          <a:xfrm rot="5400000" flipH="1" flipV="1">
            <a:off x="2045841" y="3839022"/>
            <a:ext cx="862906" cy="7286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4027" name="Rectangle 27"/>
          <p:cNvSpPr>
            <a:spLocks noChangeArrowheads="1"/>
          </p:cNvSpPr>
          <p:nvPr/>
        </p:nvSpPr>
        <p:spPr bwMode="auto">
          <a:xfrm>
            <a:off x="4648200" y="3173413"/>
            <a:ext cx="1373188" cy="306387"/>
          </a:xfrm>
          <a:prstGeom prst="rect">
            <a:avLst/>
          </a:prstGeom>
          <a:solidFill>
            <a:srgbClr val="FFFF99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/>
              <a:t>V: C = 3/2 * F</a:t>
            </a:r>
          </a:p>
        </p:txBody>
      </p:sp>
      <p:sp>
        <p:nvSpPr>
          <p:cNvPr id="384028" name="Rectangle 28"/>
          <p:cNvSpPr>
            <a:spLocks noChangeArrowheads="1"/>
          </p:cNvSpPr>
          <p:nvPr/>
        </p:nvSpPr>
        <p:spPr bwMode="auto">
          <a:xfrm>
            <a:off x="6132513" y="4635500"/>
            <a:ext cx="766762" cy="306388"/>
          </a:xfrm>
          <a:prstGeom prst="rect">
            <a:avLst/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/>
              <a:t>Tonic: F</a:t>
            </a:r>
          </a:p>
        </p:txBody>
      </p:sp>
      <p:sp>
        <p:nvSpPr>
          <p:cNvPr id="384029" name="Text Box 29"/>
          <p:cNvSpPr txBox="1">
            <a:spLocks noChangeArrowheads="1"/>
          </p:cNvSpPr>
          <p:nvPr/>
        </p:nvSpPr>
        <p:spPr bwMode="auto">
          <a:xfrm rot="3052855">
            <a:off x="5890419" y="3874294"/>
            <a:ext cx="434975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Pop</a:t>
            </a:r>
          </a:p>
        </p:txBody>
      </p:sp>
      <p:cxnSp>
        <p:nvCxnSpPr>
          <p:cNvPr id="384030" name="AutoShape 30"/>
          <p:cNvCxnSpPr>
            <a:cxnSpLocks noChangeShapeType="1"/>
            <a:stCxn id="384027" idx="2"/>
            <a:endCxn id="384028" idx="0"/>
          </p:cNvCxnSpPr>
          <p:nvPr/>
        </p:nvCxnSpPr>
        <p:spPr bwMode="auto">
          <a:xfrm>
            <a:off x="5335588" y="3495675"/>
            <a:ext cx="1181100" cy="11239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4031" name="Rectangle 31"/>
          <p:cNvSpPr>
            <a:spLocks noChangeArrowheads="1"/>
          </p:cNvSpPr>
          <p:nvPr/>
        </p:nvSpPr>
        <p:spPr bwMode="auto">
          <a:xfrm>
            <a:off x="2133600" y="3465513"/>
            <a:ext cx="1416050" cy="306387"/>
          </a:xfrm>
          <a:prstGeom prst="rect">
            <a:avLst/>
          </a:prstGeom>
          <a:solidFill>
            <a:srgbClr val="CCFFCC"/>
          </a:solidFill>
          <a:ln w="317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/>
              <a:t>IV: Bb = 4/3 * F</a:t>
            </a:r>
          </a:p>
        </p:txBody>
      </p:sp>
      <p:cxnSp>
        <p:nvCxnSpPr>
          <p:cNvPr id="384032" name="AutoShape 32"/>
          <p:cNvCxnSpPr>
            <a:cxnSpLocks noChangeShapeType="1"/>
            <a:stCxn id="384031" idx="0"/>
            <a:endCxn id="384024" idx="2"/>
          </p:cNvCxnSpPr>
          <p:nvPr/>
        </p:nvCxnSpPr>
        <p:spPr bwMode="auto">
          <a:xfrm flipV="1">
            <a:off x="2841625" y="2722563"/>
            <a:ext cx="1273175" cy="7270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4033" name="AutoShape 33"/>
          <p:cNvCxnSpPr>
            <a:cxnSpLocks noChangeShapeType="1"/>
            <a:stCxn id="384024" idx="2"/>
            <a:endCxn id="384027" idx="0"/>
          </p:cNvCxnSpPr>
          <p:nvPr/>
        </p:nvCxnSpPr>
        <p:spPr bwMode="auto">
          <a:xfrm>
            <a:off x="4114800" y="2722563"/>
            <a:ext cx="1220788" cy="4349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4034" name="Text Box 34"/>
          <p:cNvSpPr txBox="1">
            <a:spLocks noChangeArrowheads="1"/>
          </p:cNvSpPr>
          <p:nvPr/>
        </p:nvSpPr>
        <p:spPr bwMode="auto">
          <a:xfrm>
            <a:off x="2684463" y="4629150"/>
            <a:ext cx="280670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And Anytime you feel the </a:t>
            </a:r>
          </a:p>
        </p:txBody>
      </p:sp>
      <p:sp>
        <p:nvSpPr>
          <p:cNvPr id="384035" name="Text Box 35"/>
          <p:cNvSpPr txBox="1">
            <a:spLocks noChangeArrowheads="1"/>
          </p:cNvSpPr>
          <p:nvPr/>
        </p:nvSpPr>
        <p:spPr bwMode="auto">
          <a:xfrm>
            <a:off x="3070225" y="3797300"/>
            <a:ext cx="20383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Pain, Hey Jude re-</a:t>
            </a:r>
          </a:p>
        </p:txBody>
      </p:sp>
      <p:sp>
        <p:nvSpPr>
          <p:cNvPr id="384036" name="Text Box 36"/>
          <p:cNvSpPr txBox="1">
            <a:spLocks noChangeArrowheads="1"/>
          </p:cNvSpPr>
          <p:nvPr/>
        </p:nvSpPr>
        <p:spPr bwMode="auto">
          <a:xfrm>
            <a:off x="5383213" y="2384425"/>
            <a:ext cx="2455862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-frain, don’t’ carry the </a:t>
            </a:r>
          </a:p>
        </p:txBody>
      </p:sp>
      <p:sp>
        <p:nvSpPr>
          <p:cNvPr id="384037" name="Text Box 37"/>
          <p:cNvSpPr txBox="1">
            <a:spLocks noChangeArrowheads="1"/>
          </p:cNvSpPr>
          <p:nvPr/>
        </p:nvSpPr>
        <p:spPr bwMode="auto">
          <a:xfrm>
            <a:off x="6115050" y="3155950"/>
            <a:ext cx="25209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world up-on you shoul-</a:t>
            </a:r>
          </a:p>
        </p:txBody>
      </p:sp>
      <p:sp>
        <p:nvSpPr>
          <p:cNvPr id="384038" name="Text Box 38"/>
          <p:cNvSpPr txBox="1">
            <a:spLocks noChangeArrowheads="1"/>
          </p:cNvSpPr>
          <p:nvPr/>
        </p:nvSpPr>
        <p:spPr bwMode="auto">
          <a:xfrm>
            <a:off x="6948488" y="4625975"/>
            <a:ext cx="68580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ders.</a:t>
            </a:r>
          </a:p>
        </p:txBody>
      </p:sp>
      <p:sp>
        <p:nvSpPr>
          <p:cNvPr id="384039" name="Text Box 39"/>
          <p:cNvSpPr txBox="1">
            <a:spLocks noChangeArrowheads="1"/>
          </p:cNvSpPr>
          <p:nvPr/>
        </p:nvSpPr>
        <p:spPr bwMode="auto">
          <a:xfrm>
            <a:off x="434975" y="5057775"/>
            <a:ext cx="8347075" cy="1187450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HeyJude</a:t>
            </a:r>
            <a:r>
              <a:rPr lang="en-US" sz="2400"/>
              <a:t> ::= </a:t>
            </a:r>
            <a:r>
              <a:rPr lang="en-US" sz="2400" i="1"/>
              <a:t>Verse VBBD VBBD Verse Verse Better</a:t>
            </a:r>
            <a:r>
              <a:rPr lang="en-US" sz="2400"/>
              <a:t> </a:t>
            </a:r>
            <a:r>
              <a:rPr lang="en-US" sz="2400" i="1"/>
              <a:t>Coda VBBD </a:t>
            </a:r>
            <a:r>
              <a:rPr lang="en-US" sz="2400"/>
              <a:t>::=</a:t>
            </a:r>
            <a:r>
              <a:rPr lang="en-US" sz="2400" i="1"/>
              <a:t> Verse Bridge Bridge Dadada (ends on C)</a:t>
            </a:r>
          </a:p>
          <a:p>
            <a:r>
              <a:rPr lang="en-US" sz="2400" i="1"/>
              <a:t>Coda </a:t>
            </a:r>
            <a:r>
              <a:rPr lang="en-US" sz="2400"/>
              <a:t>::= F Eb Bb F </a:t>
            </a:r>
            <a:r>
              <a:rPr lang="en-US" sz="2400" i="1"/>
              <a:t>Coda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Music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Almost All Music Is Like This</a:t>
            </a:r>
          </a:p>
          <a:p>
            <a:pPr lvl="1"/>
            <a:r>
              <a:rPr lang="en-US"/>
              <a:t>Pushes and pops the listener’s stack, but doesn’t go too far away from it</a:t>
            </a:r>
          </a:p>
          <a:p>
            <a:pPr lvl="1"/>
            <a:r>
              <a:rPr lang="en-US"/>
              <a:t>Repeats similar patterns in structured way</a:t>
            </a:r>
          </a:p>
          <a:p>
            <a:pPr lvl="1"/>
            <a:r>
              <a:rPr lang="en-US"/>
              <a:t>Keeps coming back to Tonic, and Ends on the Tonic</a:t>
            </a:r>
          </a:p>
          <a:p>
            <a:r>
              <a:rPr lang="en-US"/>
              <a:t>Any famous Beatles song that doesn’t end on Tonic?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2438400" y="5486400"/>
            <a:ext cx="5391219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“A Day in the Life” (starts on G, ends on 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 descr="b&amp;wzoom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70257"/>
          </a:xfrm>
          <a:noFill/>
          <a:ln/>
        </p:spPr>
      </p:pic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5181600" y="6324600"/>
            <a:ext cx="314195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www.fractalwisdom.com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95250" y="169863"/>
            <a:ext cx="2724150" cy="4462760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Charge</a:t>
            </a:r>
          </a:p>
          <a:p>
            <a:pPr algn="ctr"/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Challenge: </a:t>
            </a:r>
            <a:r>
              <a:rPr lang="en-US" sz="2000" dirty="0" smtClean="0"/>
              <a:t>Find </a:t>
            </a:r>
            <a:r>
              <a:rPr lang="en-US" sz="2000" dirty="0"/>
              <a:t>a “pop” song with a </a:t>
            </a:r>
            <a:r>
              <a:rPr lang="en-US" sz="2000" b="1" dirty="0"/>
              <a:t>3-level deep</a:t>
            </a:r>
            <a:r>
              <a:rPr lang="en-US" sz="2000" dirty="0"/>
              <a:t> </a:t>
            </a:r>
            <a:r>
              <a:rPr lang="en-US" sz="2000" dirty="0" smtClean="0"/>
              <a:t>(or higher) harmonic </a:t>
            </a:r>
            <a:r>
              <a:rPr lang="en-US" sz="2000" dirty="0"/>
              <a:t>stack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b="1" dirty="0"/>
              <a:t> PS3: due </a:t>
            </a:r>
            <a:r>
              <a:rPr lang="en-US" sz="2000" b="1" dirty="0" smtClean="0"/>
              <a:t>23 </a:t>
            </a:r>
            <a:r>
              <a:rPr lang="en-US" sz="2000" b="1" dirty="0" smtClean="0"/>
              <a:t>Sept</a:t>
            </a:r>
            <a:r>
              <a:rPr lang="en-US" sz="2000" b="1" dirty="0"/>
              <a:t>.</a:t>
            </a:r>
            <a:endParaRPr lang="en-US" sz="2000" dirty="0"/>
          </a:p>
          <a:p>
            <a:r>
              <a:rPr lang="en-US" sz="2000" dirty="0"/>
              <a:t>Be optimistic!</a:t>
            </a:r>
          </a:p>
          <a:p>
            <a:r>
              <a:rPr lang="en-US" sz="2000" dirty="0" smtClean="0"/>
              <a:t>You </a:t>
            </a:r>
            <a:r>
              <a:rPr lang="en-US" sz="2000" dirty="0"/>
              <a:t>know everything you need to finish it now, and it is longer than ps2, so get started now!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434" r="22644" b="4348"/>
          <a:stretch>
            <a:fillRect/>
          </a:stretch>
        </p:blipFill>
        <p:spPr bwMode="auto">
          <a:xfrm>
            <a:off x="6172200" y="533400"/>
            <a:ext cx="2971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Avoiding Duplicate 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524000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(define (pick-closest goal a b)</a:t>
            </a:r>
          </a:p>
          <a:p>
            <a:r>
              <a:rPr lang="en-US" sz="2800" dirty="0" smtClean="0"/>
              <a:t>  (if (&lt; (abs (- goal a)) (abs (- goal b))) a b))</a:t>
            </a:r>
          </a:p>
          <a:p>
            <a:r>
              <a:rPr lang="en-US" sz="2800" dirty="0" smtClean="0"/>
              <a:t>      </a:t>
            </a:r>
          </a:p>
          <a:p>
            <a:r>
              <a:rPr lang="en-US" sz="2800" dirty="0" smtClean="0"/>
              <a:t>(define (find-closest-number goal p)</a:t>
            </a:r>
          </a:p>
          <a:p>
            <a:r>
              <a:rPr lang="en-US" sz="2800" dirty="0" smtClean="0"/>
              <a:t>  (if (null? (</a:t>
            </a:r>
            <a:r>
              <a:rPr lang="en-US" sz="2800" dirty="0" err="1" smtClean="0"/>
              <a:t>cdr</a:t>
            </a:r>
            <a:r>
              <a:rPr lang="en-US" sz="2800" dirty="0" smtClean="0"/>
              <a:t> p))</a:t>
            </a:r>
          </a:p>
          <a:p>
            <a:r>
              <a:rPr lang="en-US" sz="2800" dirty="0" smtClean="0"/>
              <a:t>      (car p)</a:t>
            </a:r>
          </a:p>
          <a:p>
            <a:r>
              <a:rPr lang="en-US" sz="2800" dirty="0" smtClean="0"/>
              <a:t>      (pick-closest goal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 smtClean="0"/>
              <a:t>(</a:t>
            </a:r>
            <a:r>
              <a:rPr lang="en-US" sz="2800" dirty="0" smtClean="0"/>
              <a:t>car p) </a:t>
            </a:r>
            <a:endParaRPr lang="en-US" sz="2800" dirty="0" smtClean="0"/>
          </a:p>
          <a:p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       </a:t>
            </a:r>
            <a:r>
              <a:rPr lang="en-US" sz="2800" b="1" dirty="0" smtClean="0">
                <a:solidFill>
                  <a:schemeClr val="accent1"/>
                </a:solidFill>
              </a:rPr>
              <a:t>(</a:t>
            </a:r>
            <a:r>
              <a:rPr lang="en-US" sz="2800" b="1" dirty="0" smtClean="0">
                <a:solidFill>
                  <a:schemeClr val="accent1"/>
                </a:solidFill>
              </a:rPr>
              <a:t>find-closest-number goal (</a:t>
            </a:r>
            <a:r>
              <a:rPr lang="en-US" sz="2800" b="1" dirty="0" err="1" smtClean="0">
                <a:solidFill>
                  <a:schemeClr val="accent1"/>
                </a:solidFill>
              </a:rPr>
              <a:t>cdr</a:t>
            </a:r>
            <a:r>
              <a:rPr lang="en-US" sz="2800" b="1" dirty="0" smtClean="0">
                <a:solidFill>
                  <a:schemeClr val="accent1"/>
                </a:solidFill>
              </a:rPr>
              <a:t> p))</a:t>
            </a:r>
            <a:r>
              <a:rPr lang="en-US" sz="2800" dirty="0" smtClean="0"/>
              <a:t>)))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Generalizing find-closest-number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would we implement </a:t>
            </a:r>
          </a:p>
          <a:p>
            <a:pPr>
              <a:buFontTx/>
              <a:buNone/>
            </a:pPr>
            <a:r>
              <a:rPr lang="en-US"/>
              <a:t>	find-closest-number-without-going-over?</a:t>
            </a:r>
          </a:p>
          <a:p>
            <a:r>
              <a:rPr lang="en-US"/>
              <a:t>What about find-closest-word?</a:t>
            </a:r>
          </a:p>
          <a:p>
            <a:r>
              <a:rPr lang="en-US"/>
              <a:t>... 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685800" y="4800600"/>
            <a:ext cx="7518400" cy="461665"/>
          </a:xfrm>
          <a:prstGeom prst="rect">
            <a:avLst/>
          </a:prstGeom>
          <a:noFill/>
          <a:ln w="3175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/>
              <a:t>The “closeness” metric should be a procedure parameter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find-</a:t>
            </a:r>
            <a:r>
              <a:rPr lang="en-US" dirty="0" err="1" smtClean="0"/>
              <a:t>minimizer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(define (pick-</a:t>
            </a:r>
            <a:r>
              <a:rPr lang="en-US" sz="2800" dirty="0" err="1" smtClean="0"/>
              <a:t>minimizer</a:t>
            </a:r>
            <a:r>
              <a:rPr lang="en-US" sz="2800" dirty="0" smtClean="0"/>
              <a:t> f a b)</a:t>
            </a:r>
          </a:p>
          <a:p>
            <a:r>
              <a:rPr lang="en-US" sz="2800" dirty="0" smtClean="0"/>
              <a:t>  (if (&lt; </a:t>
            </a:r>
            <a:r>
              <a:rPr lang="en-US" sz="2800" dirty="0" smtClean="0"/>
              <a:t>(f </a:t>
            </a:r>
            <a:r>
              <a:rPr lang="en-US" sz="2800" dirty="0" smtClean="0"/>
              <a:t>a) </a:t>
            </a:r>
            <a:r>
              <a:rPr lang="en-US" sz="2800" dirty="0" smtClean="0"/>
              <a:t>(f </a:t>
            </a:r>
            <a:r>
              <a:rPr lang="en-US" sz="2800" dirty="0" smtClean="0"/>
              <a:t>b)) a b))</a:t>
            </a:r>
          </a:p>
          <a:p>
            <a:r>
              <a:rPr lang="en-US" sz="2800" dirty="0" smtClean="0"/>
              <a:t>      </a:t>
            </a:r>
          </a:p>
          <a:p>
            <a:r>
              <a:rPr lang="en-US" sz="2800" dirty="0" smtClean="0"/>
              <a:t>(define (find-</a:t>
            </a:r>
            <a:r>
              <a:rPr lang="en-US" sz="2800" dirty="0" err="1" smtClean="0"/>
              <a:t>minimizer</a:t>
            </a:r>
            <a:r>
              <a:rPr lang="en-US" sz="2800" dirty="0" smtClean="0"/>
              <a:t> f p)</a:t>
            </a:r>
          </a:p>
          <a:p>
            <a:r>
              <a:rPr lang="en-US" sz="2800" dirty="0" smtClean="0"/>
              <a:t>  (if (null? (</a:t>
            </a:r>
            <a:r>
              <a:rPr lang="en-US" sz="2800" dirty="0" err="1" smtClean="0"/>
              <a:t>cdr</a:t>
            </a:r>
            <a:r>
              <a:rPr lang="en-US" sz="2800" dirty="0" smtClean="0"/>
              <a:t> p))</a:t>
            </a:r>
          </a:p>
          <a:p>
            <a:r>
              <a:rPr lang="en-US" sz="2800" dirty="0" smtClean="0"/>
              <a:t>      (car p)</a:t>
            </a:r>
          </a:p>
          <a:p>
            <a:r>
              <a:rPr lang="en-US" sz="2800" dirty="0" smtClean="0"/>
              <a:t>      (pick-</a:t>
            </a:r>
            <a:r>
              <a:rPr lang="en-US" sz="2800" dirty="0" err="1" smtClean="0"/>
              <a:t>minimizer</a:t>
            </a:r>
            <a:r>
              <a:rPr lang="en-US" sz="2800" dirty="0" smtClean="0"/>
              <a:t> f (car p) </a:t>
            </a:r>
          </a:p>
          <a:p>
            <a:r>
              <a:rPr lang="en-US" sz="2800" dirty="0" smtClean="0"/>
              <a:t>             </a:t>
            </a:r>
            <a:r>
              <a:rPr lang="en-US" sz="2800" dirty="0" smtClean="0"/>
              <a:t>                        </a:t>
            </a:r>
            <a:r>
              <a:rPr lang="en-US" sz="2800" dirty="0" smtClean="0"/>
              <a:t>(find-</a:t>
            </a:r>
            <a:r>
              <a:rPr lang="en-US" sz="2800" dirty="0" err="1" smtClean="0"/>
              <a:t>minimizer</a:t>
            </a:r>
            <a:r>
              <a:rPr lang="en-US" sz="2800" dirty="0" smtClean="0"/>
              <a:t> f (</a:t>
            </a:r>
            <a:r>
              <a:rPr lang="en-US" sz="2800" dirty="0" err="1" smtClean="0"/>
              <a:t>cdr</a:t>
            </a:r>
            <a:r>
              <a:rPr lang="en-US" sz="2800" dirty="0" smtClean="0"/>
              <a:t> p)))))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486400"/>
            <a:ext cx="7794891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find-</a:t>
            </a:r>
            <a:r>
              <a:rPr lang="en-US" b="1" dirty="0" err="1" smtClean="0"/>
              <a:t>minimizer</a:t>
            </a:r>
            <a:r>
              <a:rPr lang="en-US" dirty="0" smtClean="0"/>
              <a:t> takes two inputs: a procedure and a list.  Its output is the element</a:t>
            </a:r>
          </a:p>
          <a:p>
            <a:r>
              <a:rPr lang="en-US" dirty="0" smtClean="0"/>
              <a:t>of the input list for which applying the procedure produces the lowest value.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443841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&gt; (</a:t>
            </a:r>
            <a:r>
              <a:rPr lang="en-US" sz="2400" dirty="0" smtClean="0"/>
              <a:t>find-</a:t>
            </a:r>
            <a:r>
              <a:rPr lang="en-US" sz="2400" dirty="0" err="1" smtClean="0"/>
              <a:t>minimizer</a:t>
            </a:r>
            <a:r>
              <a:rPr lang="en-US" sz="2400" dirty="0" smtClean="0"/>
              <a:t> (lambda (n) (abs (- 1120 n))) </a:t>
            </a:r>
          </a:p>
          <a:p>
            <a:r>
              <a:rPr lang="en-US" sz="2400" dirty="0" smtClean="0"/>
              <a:t>                                (</a:t>
            </a:r>
            <a:r>
              <a:rPr lang="en-US" sz="2400" dirty="0" smtClean="0"/>
              <a:t>list 1130 1125 1203 1108))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1125</a:t>
            </a:r>
          </a:p>
          <a:p>
            <a:r>
              <a:rPr lang="en-US" sz="2400" dirty="0" smtClean="0"/>
              <a:t>&gt; (</a:t>
            </a:r>
            <a:r>
              <a:rPr lang="en-US" sz="2400" dirty="0" smtClean="0"/>
              <a:t>find-</a:t>
            </a:r>
            <a:r>
              <a:rPr lang="en-US" sz="2400" dirty="0" err="1" smtClean="0"/>
              <a:t>minimizer</a:t>
            </a:r>
            <a:r>
              <a:rPr lang="en-US" sz="2400" dirty="0" smtClean="0"/>
              <a:t> (lambda (n) (- n)) </a:t>
            </a:r>
            <a:endParaRPr lang="en-US" sz="2400" dirty="0" smtClean="0"/>
          </a:p>
          <a:p>
            <a:r>
              <a:rPr lang="en-US" sz="2400" dirty="0" smtClean="0"/>
              <a:t>                                (</a:t>
            </a:r>
            <a:r>
              <a:rPr lang="en-US" sz="2400" dirty="0" smtClean="0"/>
              <a:t>list 1 2 4 8 16))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16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&gt; (</a:t>
            </a:r>
            <a:r>
              <a:rPr lang="en-US" sz="2400" dirty="0" smtClean="0"/>
              <a:t>find-</a:t>
            </a:r>
            <a:r>
              <a:rPr lang="en-US" sz="2400" dirty="0" err="1" smtClean="0"/>
              <a:t>minimizer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     (</a:t>
            </a:r>
            <a:r>
              <a:rPr lang="en-US" sz="2400" dirty="0" smtClean="0"/>
              <a:t>lambda (n) (if (&lt;= n 1120) (- 1120 n) 99999))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 (</a:t>
            </a:r>
            <a:r>
              <a:rPr lang="en-US" sz="2400" dirty="0" smtClean="0"/>
              <a:t>list 1130 1125 1203 1108))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1108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find-closest-number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1336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(define (find-closest-number goal p)</a:t>
            </a:r>
          </a:p>
          <a:p>
            <a:r>
              <a:rPr lang="en-US" sz="4000" dirty="0" smtClean="0"/>
              <a:t>    (find-</a:t>
            </a:r>
            <a:r>
              <a:rPr lang="en-US" sz="4000" dirty="0" err="1" smtClean="0"/>
              <a:t>minimizer</a:t>
            </a:r>
            <a:r>
              <a:rPr lang="en-US" sz="4000" dirty="0" smtClean="0"/>
              <a:t> </a:t>
            </a: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4000" dirty="0" smtClean="0"/>
              <a:t>     (</a:t>
            </a:r>
            <a:r>
              <a:rPr lang="en-US" sz="4000" dirty="0" smtClean="0"/>
              <a:t>lambda (n) (abs (- goal n))) </a:t>
            </a: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4000" dirty="0" smtClean="0"/>
              <a:t>     p</a:t>
            </a:r>
            <a:r>
              <a:rPr lang="en-US" sz="4000" dirty="0" smtClean="0"/>
              <a:t>))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Seen Anything Like This?</a:t>
            </a: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7653337" cy="4108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(define (find-best-match sample tiles color-comparator)</a:t>
            </a:r>
          </a:p>
          <a:p>
            <a:r>
              <a:rPr lang="en-US" sz="2400" dirty="0"/>
              <a:t>    (if (= (length tiles) 1)        	</a:t>
            </a:r>
          </a:p>
          <a:p>
            <a:r>
              <a:rPr lang="en-US" sz="2400" dirty="0"/>
              <a:t>        (car tiles)                  	</a:t>
            </a:r>
          </a:p>
          <a:p>
            <a:r>
              <a:rPr lang="en-US" sz="2400" dirty="0"/>
              <a:t>        (pick-better-match        	</a:t>
            </a:r>
          </a:p>
          <a:p>
            <a:r>
              <a:rPr lang="en-US" sz="2400" dirty="0"/>
              <a:t>           sample</a:t>
            </a:r>
          </a:p>
          <a:p>
            <a:r>
              <a:rPr lang="en-US" sz="2400" dirty="0"/>
              <a:t>           (car tiles)                 	</a:t>
            </a:r>
          </a:p>
          <a:p>
            <a:r>
              <a:rPr lang="en-US" sz="2400" dirty="0"/>
              <a:t>           (find-best-match        	</a:t>
            </a:r>
          </a:p>
          <a:p>
            <a:r>
              <a:rPr lang="en-US" sz="2400" dirty="0"/>
              <a:t>              sample                    	</a:t>
            </a:r>
          </a:p>
          <a:p>
            <a:r>
              <a:rPr lang="en-US" sz="2400" dirty="0"/>
              <a:t>              (</a:t>
            </a:r>
            <a:r>
              <a:rPr lang="en-US" sz="2400" dirty="0" err="1"/>
              <a:t>cdr</a:t>
            </a:r>
            <a:r>
              <a:rPr lang="en-US" sz="2400" dirty="0"/>
              <a:t> tiles)                	</a:t>
            </a:r>
          </a:p>
          <a:p>
            <a:r>
              <a:rPr lang="en-US" sz="2400" dirty="0"/>
              <a:t>              color-comparator)</a:t>
            </a:r>
          </a:p>
          <a:p>
            <a:r>
              <a:rPr lang="en-US" sz="2400" dirty="0"/>
              <a:t>           color-comparator))))</a:t>
            </a:r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4648200" y="3657600"/>
            <a:ext cx="4691063" cy="2225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(define (pick-better-match </a:t>
            </a:r>
          </a:p>
          <a:p>
            <a:r>
              <a:rPr lang="en-US" sz="2000"/>
              <a:t>             sample tile1 tile2 </a:t>
            </a:r>
          </a:p>
          <a:p>
            <a:r>
              <a:rPr lang="en-US" sz="2000"/>
              <a:t>             color-comparator)</a:t>
            </a:r>
          </a:p>
          <a:p>
            <a:r>
              <a:rPr lang="en-US" sz="2000"/>
              <a:t>  (if (color-comparator sample </a:t>
            </a:r>
          </a:p>
          <a:p>
            <a:r>
              <a:rPr lang="en-US" sz="2000"/>
              <a:t>       (tile-color tile1) (tile-color tile2))</a:t>
            </a:r>
          </a:p>
          <a:p>
            <a:r>
              <a:rPr lang="en-US" sz="2000"/>
              <a:t>      tile1</a:t>
            </a:r>
          </a:p>
          <a:p>
            <a:r>
              <a:rPr lang="en-US" sz="2000"/>
              <a:t>      tile2))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/>
      <p:bldP spid="3891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1538</Words>
  <Application>Microsoft Office PowerPoint</Application>
  <PresentationFormat>On-screen Show (4:3)</PresentationFormat>
  <Paragraphs>354</Paragraphs>
  <Slides>32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Menu</vt:lpstr>
      <vt:lpstr>Last class: find-closest-number</vt:lpstr>
      <vt:lpstr>Avoiding Duplicate Work</vt:lpstr>
      <vt:lpstr>Generalizing find-closest-number</vt:lpstr>
      <vt:lpstr>find-minimizer</vt:lpstr>
      <vt:lpstr>Examples</vt:lpstr>
      <vt:lpstr>find-closest-number</vt:lpstr>
      <vt:lpstr>Seen Anything Like This?</vt:lpstr>
      <vt:lpstr>Better find-best-match</vt:lpstr>
      <vt:lpstr>GEB Chapter V</vt:lpstr>
      <vt:lpstr>Fibonacci’s Problem</vt:lpstr>
      <vt:lpstr>Rabbits</vt:lpstr>
      <vt:lpstr>Fibonacci Numbers</vt:lpstr>
      <vt:lpstr>Defining FIBO</vt:lpstr>
      <vt:lpstr>Defining fibo</vt:lpstr>
      <vt:lpstr>Fibo Results</vt:lpstr>
      <vt:lpstr>Recursive Transition Networks</vt:lpstr>
      <vt:lpstr>Slide 19</vt:lpstr>
      <vt:lpstr>Slide 20</vt:lpstr>
      <vt:lpstr>Recursive Transition Networks</vt:lpstr>
      <vt:lpstr>Recursive Transition Networks</vt:lpstr>
      <vt:lpstr>Recursive Transition Networks</vt:lpstr>
      <vt:lpstr>Recursive Transition Networks</vt:lpstr>
      <vt:lpstr>Recursive Transition Networks</vt:lpstr>
      <vt:lpstr>BNF Grammar</vt:lpstr>
      <vt:lpstr>Music Harmony</vt:lpstr>
      <vt:lpstr>Hey Jude</vt:lpstr>
      <vt:lpstr>Hey Jude</vt:lpstr>
      <vt:lpstr>Slide 30</vt:lpstr>
      <vt:lpstr>Music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9: Recursing Recursively</dc:title>
  <dc:subject>recursive definitions, recursive transition networks, hey jude, music, Hofstadter, Escher, Bach, Godel</dc:subject>
  <dc:creator>David Evans</dc:creator>
  <cp:lastModifiedBy>David Evans</cp:lastModifiedBy>
  <cp:revision>87</cp:revision>
  <dcterms:created xsi:type="dcterms:W3CDTF">2009-09-11T16:27:09Z</dcterms:created>
  <dcterms:modified xsi:type="dcterms:W3CDTF">2009-09-14T13:42:06Z</dcterms:modified>
</cp:coreProperties>
</file>