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75" r:id="rId2"/>
  </p:sldMasterIdLst>
  <p:notesMasterIdLst>
    <p:notesMasterId r:id="rId36"/>
  </p:notesMasterIdLst>
  <p:sldIdLst>
    <p:sldId id="256" r:id="rId3"/>
    <p:sldId id="469" r:id="rId4"/>
    <p:sldId id="526" r:id="rId5"/>
    <p:sldId id="505" r:id="rId6"/>
    <p:sldId id="506" r:id="rId7"/>
    <p:sldId id="507" r:id="rId8"/>
    <p:sldId id="508" r:id="rId9"/>
    <p:sldId id="509" r:id="rId10"/>
    <p:sldId id="471" r:id="rId11"/>
    <p:sldId id="510" r:id="rId12"/>
    <p:sldId id="511" r:id="rId13"/>
    <p:sldId id="528" r:id="rId14"/>
    <p:sldId id="517" r:id="rId15"/>
    <p:sldId id="522" r:id="rId16"/>
    <p:sldId id="519" r:id="rId17"/>
    <p:sldId id="524" r:id="rId18"/>
    <p:sldId id="529" r:id="rId19"/>
    <p:sldId id="530" r:id="rId20"/>
    <p:sldId id="525" r:id="rId21"/>
    <p:sldId id="475" r:id="rId22"/>
    <p:sldId id="476" r:id="rId23"/>
    <p:sldId id="477" r:id="rId24"/>
    <p:sldId id="478" r:id="rId25"/>
    <p:sldId id="464" r:id="rId26"/>
    <p:sldId id="465" r:id="rId27"/>
    <p:sldId id="514" r:id="rId28"/>
    <p:sldId id="515" r:id="rId29"/>
    <p:sldId id="516" r:id="rId30"/>
    <p:sldId id="500" r:id="rId31"/>
    <p:sldId id="501" r:id="rId32"/>
    <p:sldId id="502" r:id="rId33"/>
    <p:sldId id="468" r:id="rId34"/>
    <p:sldId id="504" r:id="rId35"/>
  </p:sldIdLst>
  <p:sldSz cx="9144000" cy="6858000" type="screen4x3"/>
  <p:notesSz cx="6986588" cy="92837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Cambria" pitchFamily="18" charset="0"/>
      <p:regular r:id="rId41"/>
      <p:bold r:id="rId42"/>
      <p:italic r:id="rId43"/>
      <p:boldItalic r:id="rId44"/>
    </p:embeddedFont>
    <p:embeddedFont>
      <p:font typeface="Tahoma" pitchFamily="34" charset="0"/>
      <p:regular r:id="rId45"/>
      <p:bold r:id="rId46"/>
    </p:embeddedFont>
    <p:embeddedFont>
      <p:font typeface="Droid Sans" charset="0"/>
      <p:regular r:id="rId47"/>
      <p:bold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FFFF99"/>
    <a:srgbClr val="DFE0C0"/>
    <a:srgbClr val="000000"/>
    <a:srgbClr val="F8F8F8"/>
    <a:srgbClr val="D9D9D9"/>
    <a:srgbClr val="FF00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0" autoAdjust="0"/>
    <p:restoredTop sz="86432" autoAdjust="0"/>
  </p:normalViewPr>
  <p:slideViewPr>
    <p:cSldViewPr>
      <p:cViewPr varScale="1">
        <p:scale>
          <a:sx n="131" d="100"/>
          <a:sy n="131" d="100"/>
        </p:scale>
        <p:origin x="-17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42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28154" cy="464503"/>
          </a:xfrm>
          <a:prstGeom prst="rect">
            <a:avLst/>
          </a:prstGeom>
        </p:spPr>
        <p:txBody>
          <a:bodyPr vert="horz" lIns="91211" tIns="45604" rIns="91211" bIns="45604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855" y="3"/>
            <a:ext cx="3028154" cy="464503"/>
          </a:xfrm>
          <a:prstGeom prst="rect">
            <a:avLst/>
          </a:prstGeom>
        </p:spPr>
        <p:txBody>
          <a:bodyPr vert="horz" lIns="91211" tIns="45604" rIns="91211" bIns="45604" rtlCol="0"/>
          <a:lstStyle>
            <a:lvl1pPr algn="r">
              <a:defRPr sz="1100"/>
            </a:lvl1pPr>
          </a:lstStyle>
          <a:p>
            <a:fld id="{B6C5BB7B-BDE9-4EC6-A47A-9CF580BA88A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3738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1" tIns="45604" rIns="91211" bIns="456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293" y="4410392"/>
            <a:ext cx="5588005" cy="4177348"/>
          </a:xfrm>
          <a:prstGeom prst="rect">
            <a:avLst/>
          </a:prstGeom>
        </p:spPr>
        <p:txBody>
          <a:bodyPr vert="horz" lIns="91211" tIns="45604" rIns="91211" bIns="456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17612"/>
            <a:ext cx="3028154" cy="464503"/>
          </a:xfrm>
          <a:prstGeom prst="rect">
            <a:avLst/>
          </a:prstGeom>
        </p:spPr>
        <p:txBody>
          <a:bodyPr vert="horz" lIns="91211" tIns="45604" rIns="91211" bIns="45604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855" y="8817612"/>
            <a:ext cx="3028154" cy="464503"/>
          </a:xfrm>
          <a:prstGeom prst="rect">
            <a:avLst/>
          </a:prstGeom>
        </p:spPr>
        <p:txBody>
          <a:bodyPr vert="horz" lIns="91211" tIns="45604" rIns="91211" bIns="45604" rtlCol="0" anchor="b"/>
          <a:lstStyle>
            <a:lvl1pPr algn="r">
              <a:defRPr sz="1100"/>
            </a:lvl1pPr>
          </a:lstStyle>
          <a:p>
            <a:fld id="{5B74C0C7-22EC-429C-80F3-B3FF63079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4C0C7-22EC-429C-80F3-B3FF630791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2428-5690-4A09-8D09-C24CA968ED68}" type="slidenum">
              <a:rPr lang="en-US"/>
              <a:pPr/>
              <a:t>24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C0AAD-873E-41F0-9DB2-10C0897799BD}" type="slidenum">
              <a:rPr lang="en-US"/>
              <a:pPr/>
              <a:t>25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C0AAD-873E-41F0-9DB2-10C0897799BD}" type="slidenum">
              <a:rPr lang="en-US"/>
              <a:pPr/>
              <a:t>26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C0AAD-873E-41F0-9DB2-10C0897799BD}" type="slidenum">
              <a:rPr lang="en-US"/>
              <a:pPr/>
              <a:t>28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407F3-49A3-4A3E-8A87-C601E71E2748}" type="slidenum">
              <a:rPr lang="en-US"/>
              <a:pPr/>
              <a:t>29</a:t>
            </a:fld>
            <a:endParaRPr lang="en-US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A815C-76FC-41C1-AC1D-7567C5363AEE}" type="slidenum">
              <a:rPr lang="en-US"/>
              <a:pPr/>
              <a:t>30</a:t>
            </a:fld>
            <a:endParaRPr lang="en-US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A64FB-D515-40B9-9F56-C9C65B28CC15}" type="slidenum">
              <a:rPr lang="en-US"/>
              <a:pPr/>
              <a:t>31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524001"/>
            <a:ext cx="3962400" cy="2076450"/>
          </a:xfrm>
          <a:solidFill>
            <a:srgbClr val="F2F2F2">
              <a:alpha val="61176"/>
            </a:srgbClr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800" y="3886200"/>
            <a:ext cx="3962400" cy="1421969"/>
          </a:xfrm>
          <a:solidFill>
            <a:srgbClr val="EAEAEA">
              <a:alpha val="60000"/>
            </a:srgbClr>
          </a:solidFill>
        </p:spPr>
        <p:txBody>
          <a:bodyPr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6DBC345A-5C75-4AC9-AA95-EEF046341209}" type="datetime3">
              <a:rPr lang="en-US" smtClean="0"/>
              <a:pPr/>
              <a:t>23 August 2011</a:t>
            </a:fld>
            <a:endParaRPr lang="en-US" dirty="0" smtClean="0"/>
          </a:p>
          <a:p>
            <a:r>
              <a:rPr lang="en-US" dirty="0" smtClean="0"/>
              <a:t>cs1120 Fall 2011</a:t>
            </a:r>
          </a:p>
          <a:p>
            <a:r>
              <a:rPr lang="en-US" dirty="0" smtClean="0"/>
              <a:t>David Evans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42963"/>
            <a:ext cx="1371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n-lt"/>
                <a:ea typeface="Droid Sans" pitchFamily="34" charset="0"/>
                <a:cs typeface="Droid Sans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42963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42963"/>
            <a:ext cx="10668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B6B80A1A-7165-45C4-A01A-4D80827661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1120-logo-3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" y="6462258"/>
            <a:ext cx="2141349" cy="339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135BD-A358-49B3-8FE5-3A4DE3CF33BB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B6B80A1A-7165-45C4-A01A-4D80827661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B6B80A1A-7165-45C4-A01A-4D80827661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4C80-8CB5-4D0F-BE5D-0D358932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3" Type="http://schemas.openxmlformats.org/officeDocument/2006/relationships/hyperlink" Target="http://images.google.com/imgres?imgurl=http://pupeno.com/blog/images/the-c-programming-language-2nd-edition.png&amp;imgrefurl=http://pupeno.com/blog/the-c-programming-language-2nd-edition&amp;h=500&amp;w=379&amp;sz=138&amp;hl=en&amp;start=30&amp;tbnid=joScMSinif6w7M:&amp;tbnh=130&amp;tbnw=99&amp;prev=/images?q=programming+language&amp;start=20&amp;ndsp=20&amp;svnum=10&amp;hl=en&amp;lr=&amp;rls=com.microsoft:en-us&amp;sa=N" TargetMode="External"/><Relationship Id="rId7" Type="http://schemas.openxmlformats.org/officeDocument/2006/relationships/hyperlink" Target="http://www.cs.arizona.edu/icon/lb3.htm" TargetMode="External"/><Relationship Id="rId12" Type="http://schemas.openxmlformats.org/officeDocument/2006/relationships/hyperlink" Target="http://www.amazon.com/gp/product/images/0974514055/ref=dp_image_0/104-3065195-1438341?ie=UTF8&amp;n=283155&amp;s=book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hyperlink" Target="http://images.google.com/imgres?imgurl=http://homepage.ruhr-uni-bochum.de/Marcus.Brinkmann/title.jpg&amp;imgrefurl=http://homepage.ruhr-uni-bochum.de/Marcus.Brinkmann/books.html&amp;h=600&amp;w=483&amp;sz=75&amp;hl=en&amp;start=23&amp;tbnid=WpOBsu0HummPTM:&amp;tbnh=135&amp;tbnw=109&amp;prev=/images?q=programming+language&amp;start=20&amp;ndsp=20&amp;svnum=10&amp;hl=en&amp;lr=&amp;rls=com.microsoft:en-us&amp;sa=N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http://www.amazon.com/gp/product/images/0596000855/ref=dp_image_0/104-3065195-1438341?ie=UTF8&amp;n=283155&amp;s=books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hyperlink" Target="http://images.google.com/imgres?imgurl=http://www.plt-scheme.org/plt-blue.jpg&amp;imgrefurl=http://download.plt-scheme.org/drscheme/&amp;h=256&amp;w=266&amp;sz=23&amp;hl=en&amp;start=3&amp;tbnid=Ly9_Gr4NFmX7XM:&amp;tbnh=109&amp;tbnw=113&amp;prev=/images?q=scheme&amp;svnum=10&amp;hl=en&amp;lr=&amp;rls=com.microsoft:en-us&amp;sa=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ny-videos.co.uk/videoAliGScienceVideo39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ideo.google.com/videoplay?docid=1623254076490030585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cs.virginia.edu/ba/wp-content/uploads/2011/11/IMG_1569.jpg"/>
          <p:cNvPicPr>
            <a:picLocks noChangeAspect="1" noChangeArrowheads="1"/>
          </p:cNvPicPr>
          <p:nvPr/>
        </p:nvPicPr>
        <p:blipFill>
          <a:blip r:embed="rId4" cstate="print"/>
          <a:srcRect t="91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4114800" cy="1447801"/>
          </a:xfrm>
        </p:spPr>
        <p:txBody>
          <a:bodyPr>
            <a:noAutofit/>
          </a:bodyPr>
          <a:lstStyle/>
          <a:p>
            <a:r>
              <a:rPr lang="en-US" sz="3200" dirty="0" smtClean="0"/>
              <a:t>Class 37:</a:t>
            </a:r>
            <a:br>
              <a:rPr lang="en-US" sz="3200" dirty="0" smtClean="0"/>
            </a:br>
            <a:r>
              <a:rPr lang="en-US" sz="3200" dirty="0" smtClean="0"/>
              <a:t>Computability in Theory and Practice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5486400"/>
            <a:ext cx="3429000" cy="1117169"/>
          </a:xfrm>
          <a:solidFill>
            <a:srgbClr val="EAEAEA">
              <a:alpha val="36078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cs1120 Fall 2011 </a:t>
            </a:r>
          </a:p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David Evans</a:t>
            </a:r>
          </a:p>
          <a:p>
            <a:pPr algn="r">
              <a:lnSpc>
                <a:spcPct val="100000"/>
              </a:lnSpc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21 November 2011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Are Python, Scheme, </a:t>
            </a:r>
            <a:r>
              <a:rPr lang="en-US" sz="4800" dirty="0" err="1" smtClean="0"/>
              <a:t>Charme</a:t>
            </a:r>
            <a:r>
              <a:rPr lang="en-US" sz="4800" dirty="0" smtClean="0"/>
              <a:t>, Java, and </a:t>
            </a:r>
            <a:r>
              <a:rPr lang="en-US" sz="4800" dirty="0" err="1" smtClean="0"/>
              <a:t>Aazda</a:t>
            </a:r>
            <a:r>
              <a:rPr lang="en-US" sz="4800" dirty="0" smtClean="0"/>
              <a:t> Universal Programming Languages?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b="1" dirty="0" smtClean="0"/>
              <a:t>Proof:</a:t>
            </a:r>
            <a:r>
              <a:rPr lang="en-US" dirty="0" smtClean="0"/>
              <a:t> implement a Turing Machine simulator in the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557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 you need to simulate a TM?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</a:t>
            </a:r>
            <a:r>
              <a:rPr lang="en-US" dirty="0" smtClean="0"/>
              <a:t>a Turing Machine</a:t>
            </a:r>
            <a:endParaRPr lang="en-US" dirty="0"/>
          </a:p>
        </p:txBody>
      </p:sp>
      <p:sp>
        <p:nvSpPr>
          <p:cNvPr id="1681411" name="AutoShape 3"/>
          <p:cNvSpPr>
            <a:spLocks noChangeArrowheads="1"/>
          </p:cNvSpPr>
          <p:nvPr/>
        </p:nvSpPr>
        <p:spPr bwMode="auto">
          <a:xfrm>
            <a:off x="1763713" y="1819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2" name="Rectangle 4"/>
          <p:cNvSpPr>
            <a:spLocks noChangeArrowheads="1"/>
          </p:cNvSpPr>
          <p:nvPr/>
        </p:nvSpPr>
        <p:spPr bwMode="auto">
          <a:xfrm>
            <a:off x="457200" y="2286000"/>
            <a:ext cx="3124200" cy="2133600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3" name="Line 5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4" name="Line 6"/>
          <p:cNvSpPr>
            <a:spLocks noChangeShapeType="1"/>
          </p:cNvSpPr>
          <p:nvPr/>
        </p:nvSpPr>
        <p:spPr bwMode="auto">
          <a:xfrm>
            <a:off x="1752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5" name="Line 7"/>
          <p:cNvSpPr>
            <a:spLocks noChangeShapeType="1"/>
          </p:cNvSpPr>
          <p:nvPr/>
        </p:nvSpPr>
        <p:spPr bwMode="auto">
          <a:xfrm>
            <a:off x="2209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6" name="Line 8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7" name="Line 9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8" name="Line 10"/>
          <p:cNvSpPr>
            <a:spLocks noChangeShapeType="1"/>
          </p:cNvSpPr>
          <p:nvPr/>
        </p:nvSpPr>
        <p:spPr bwMode="auto">
          <a:xfrm>
            <a:off x="3124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9" name="Line 11"/>
          <p:cNvSpPr>
            <a:spLocks noChangeShapeType="1"/>
          </p:cNvSpPr>
          <p:nvPr/>
        </p:nvSpPr>
        <p:spPr bwMode="auto">
          <a:xfrm>
            <a:off x="3581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0" name="Line 12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1" name="Line 13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2" name="Line 14"/>
          <p:cNvSpPr>
            <a:spLocks noChangeShapeType="1"/>
          </p:cNvSpPr>
          <p:nvPr/>
        </p:nvSpPr>
        <p:spPr bwMode="auto">
          <a:xfrm>
            <a:off x="4495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3" name="Line 15"/>
          <p:cNvSpPr>
            <a:spLocks noChangeShapeType="1"/>
          </p:cNvSpPr>
          <p:nvPr/>
        </p:nvSpPr>
        <p:spPr bwMode="auto">
          <a:xfrm>
            <a:off x="4953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4" name="Line 16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5" name="Line 17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6" name="Line 18"/>
          <p:cNvSpPr>
            <a:spLocks noChangeShapeType="1"/>
          </p:cNvSpPr>
          <p:nvPr/>
        </p:nvSpPr>
        <p:spPr bwMode="auto">
          <a:xfrm>
            <a:off x="5867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7" name="Line 19"/>
          <p:cNvSpPr>
            <a:spLocks noChangeShapeType="1"/>
          </p:cNvSpPr>
          <p:nvPr/>
        </p:nvSpPr>
        <p:spPr bwMode="auto">
          <a:xfrm>
            <a:off x="6324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8" name="Line 20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9" name="Line 21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0" name="Line 22"/>
          <p:cNvSpPr>
            <a:spLocks noChangeShapeType="1"/>
          </p:cNvSpPr>
          <p:nvPr/>
        </p:nvSpPr>
        <p:spPr bwMode="auto">
          <a:xfrm>
            <a:off x="7239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1" name="Line 23"/>
          <p:cNvSpPr>
            <a:spLocks noChangeShapeType="1"/>
          </p:cNvSpPr>
          <p:nvPr/>
        </p:nvSpPr>
        <p:spPr bwMode="auto">
          <a:xfrm>
            <a:off x="769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2" name="Line 24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3" name="Line 25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4" name="Line 26"/>
          <p:cNvSpPr>
            <a:spLocks noChangeShapeType="1"/>
          </p:cNvSpPr>
          <p:nvPr/>
        </p:nvSpPr>
        <p:spPr bwMode="auto">
          <a:xfrm>
            <a:off x="8610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5" name="Line 27"/>
          <p:cNvSpPr>
            <a:spLocks noChangeShapeType="1"/>
          </p:cNvSpPr>
          <p:nvPr/>
        </p:nvSpPr>
        <p:spPr bwMode="auto">
          <a:xfrm>
            <a:off x="9067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6" name="Line 2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7" name="Line 29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8" name="Line 30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9" name="Line 31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40" name="Text Box 32"/>
          <p:cNvSpPr txBox="1">
            <a:spLocks noChangeArrowheads="1"/>
          </p:cNvSpPr>
          <p:nvPr/>
        </p:nvSpPr>
        <p:spPr bwMode="auto">
          <a:xfrm>
            <a:off x="18034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1" name="Text Box 33"/>
          <p:cNvSpPr txBox="1">
            <a:spLocks noChangeArrowheads="1"/>
          </p:cNvSpPr>
          <p:nvPr/>
        </p:nvSpPr>
        <p:spPr bwMode="auto">
          <a:xfrm>
            <a:off x="2217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2" name="Text Box 34"/>
          <p:cNvSpPr txBox="1">
            <a:spLocks noChangeArrowheads="1"/>
          </p:cNvSpPr>
          <p:nvPr/>
        </p:nvSpPr>
        <p:spPr bwMode="auto">
          <a:xfrm>
            <a:off x="2751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3" name="Text Box 35"/>
          <p:cNvSpPr txBox="1">
            <a:spLocks noChangeArrowheads="1"/>
          </p:cNvSpPr>
          <p:nvPr/>
        </p:nvSpPr>
        <p:spPr bwMode="auto">
          <a:xfrm>
            <a:off x="3208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4" name="Text Box 36"/>
          <p:cNvSpPr txBox="1">
            <a:spLocks noChangeArrowheads="1"/>
          </p:cNvSpPr>
          <p:nvPr/>
        </p:nvSpPr>
        <p:spPr bwMode="auto">
          <a:xfrm>
            <a:off x="3657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5" name="Text Box 37"/>
          <p:cNvSpPr txBox="1">
            <a:spLocks noChangeArrowheads="1"/>
          </p:cNvSpPr>
          <p:nvPr/>
        </p:nvSpPr>
        <p:spPr bwMode="auto">
          <a:xfrm>
            <a:off x="41148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6" name="Text Box 38"/>
          <p:cNvSpPr txBox="1">
            <a:spLocks noChangeArrowheads="1"/>
          </p:cNvSpPr>
          <p:nvPr/>
        </p:nvSpPr>
        <p:spPr bwMode="auto">
          <a:xfrm>
            <a:off x="45720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7" name="Text Box 39"/>
          <p:cNvSpPr txBox="1">
            <a:spLocks noChangeArrowheads="1"/>
          </p:cNvSpPr>
          <p:nvPr/>
        </p:nvSpPr>
        <p:spPr bwMode="auto">
          <a:xfrm>
            <a:off x="5037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8" name="Text Box 40"/>
          <p:cNvSpPr txBox="1">
            <a:spLocks noChangeArrowheads="1"/>
          </p:cNvSpPr>
          <p:nvPr/>
        </p:nvSpPr>
        <p:spPr bwMode="auto">
          <a:xfrm>
            <a:off x="5494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9" name="Text Box 41"/>
          <p:cNvSpPr txBox="1">
            <a:spLocks noChangeArrowheads="1"/>
          </p:cNvSpPr>
          <p:nvPr/>
        </p:nvSpPr>
        <p:spPr bwMode="auto">
          <a:xfrm>
            <a:off x="59515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0" name="Text Box 42"/>
          <p:cNvSpPr txBox="1">
            <a:spLocks noChangeArrowheads="1"/>
          </p:cNvSpPr>
          <p:nvPr/>
        </p:nvSpPr>
        <p:spPr bwMode="auto">
          <a:xfrm>
            <a:off x="6408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1" name="Text Box 43"/>
          <p:cNvSpPr txBox="1">
            <a:spLocks noChangeArrowheads="1"/>
          </p:cNvSpPr>
          <p:nvPr/>
        </p:nvSpPr>
        <p:spPr bwMode="auto">
          <a:xfrm>
            <a:off x="6865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2" name="Text Box 44"/>
          <p:cNvSpPr txBox="1">
            <a:spLocks noChangeArrowheads="1"/>
          </p:cNvSpPr>
          <p:nvPr/>
        </p:nvSpPr>
        <p:spPr bwMode="auto">
          <a:xfrm>
            <a:off x="7246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3" name="Text Box 45"/>
          <p:cNvSpPr txBox="1">
            <a:spLocks noChangeArrowheads="1"/>
          </p:cNvSpPr>
          <p:nvPr/>
        </p:nvSpPr>
        <p:spPr bwMode="auto">
          <a:xfrm>
            <a:off x="7704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4" name="Text Box 46"/>
          <p:cNvSpPr txBox="1">
            <a:spLocks noChangeArrowheads="1"/>
          </p:cNvSpPr>
          <p:nvPr/>
        </p:nvSpPr>
        <p:spPr bwMode="auto">
          <a:xfrm>
            <a:off x="8229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5" name="Text Box 47"/>
          <p:cNvSpPr txBox="1">
            <a:spLocks noChangeArrowheads="1"/>
          </p:cNvSpPr>
          <p:nvPr/>
        </p:nvSpPr>
        <p:spPr bwMode="auto">
          <a:xfrm>
            <a:off x="8694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6" name="Line 4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7" name="Line 49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8" name="Line 50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9" name="Line 51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0" name="Line 52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1" name="Line 53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2" name="Line 54"/>
          <p:cNvSpPr>
            <a:spLocks noChangeShapeType="1"/>
          </p:cNvSpPr>
          <p:nvPr/>
        </p:nvSpPr>
        <p:spPr bwMode="auto">
          <a:xfrm>
            <a:off x="1752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3" name="Text Box 55"/>
          <p:cNvSpPr txBox="1">
            <a:spLocks noChangeArrowheads="1"/>
          </p:cNvSpPr>
          <p:nvPr/>
        </p:nvSpPr>
        <p:spPr bwMode="auto">
          <a:xfrm>
            <a:off x="7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4" name="Text Box 56"/>
          <p:cNvSpPr txBox="1">
            <a:spLocks noChangeArrowheads="1"/>
          </p:cNvSpPr>
          <p:nvPr/>
        </p:nvSpPr>
        <p:spPr bwMode="auto">
          <a:xfrm>
            <a:off x="388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5" name="Text Box 57"/>
          <p:cNvSpPr txBox="1">
            <a:spLocks noChangeArrowheads="1"/>
          </p:cNvSpPr>
          <p:nvPr/>
        </p:nvSpPr>
        <p:spPr bwMode="auto">
          <a:xfrm>
            <a:off x="846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6" name="Text Box 58"/>
          <p:cNvSpPr txBox="1">
            <a:spLocks noChangeArrowheads="1"/>
          </p:cNvSpPr>
          <p:nvPr/>
        </p:nvSpPr>
        <p:spPr bwMode="auto">
          <a:xfrm>
            <a:off x="1371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7" name="Oval 59"/>
          <p:cNvSpPr>
            <a:spLocks noChangeArrowheads="1"/>
          </p:cNvSpPr>
          <p:nvPr/>
        </p:nvSpPr>
        <p:spPr bwMode="auto">
          <a:xfrm>
            <a:off x="1158875" y="2924175"/>
            <a:ext cx="279400" cy="23177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1</a:t>
            </a:r>
          </a:p>
        </p:txBody>
      </p:sp>
      <p:sp>
        <p:nvSpPr>
          <p:cNvPr id="1681468" name="Line 60"/>
          <p:cNvSpPr>
            <a:spLocks noChangeShapeType="1"/>
          </p:cNvSpPr>
          <p:nvPr/>
        </p:nvSpPr>
        <p:spPr bwMode="auto">
          <a:xfrm>
            <a:off x="930275" y="3051175"/>
            <a:ext cx="200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9" name="Text Box 61"/>
          <p:cNvSpPr txBox="1">
            <a:spLocks noChangeArrowheads="1"/>
          </p:cNvSpPr>
          <p:nvPr/>
        </p:nvSpPr>
        <p:spPr bwMode="auto">
          <a:xfrm>
            <a:off x="708025" y="3136900"/>
            <a:ext cx="315913" cy="168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Start</a:t>
            </a:r>
          </a:p>
        </p:txBody>
      </p:sp>
      <p:cxnSp>
        <p:nvCxnSpPr>
          <p:cNvPr id="1681470" name="AutoShape 62"/>
          <p:cNvCxnSpPr>
            <a:cxnSpLocks noChangeShapeType="1"/>
            <a:stCxn id="1681467" idx="7"/>
          </p:cNvCxnSpPr>
          <p:nvPr/>
        </p:nvCxnSpPr>
        <p:spPr bwMode="auto">
          <a:xfrm rot="16200000">
            <a:off x="1760538" y="2525712"/>
            <a:ext cx="52388" cy="779463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1" name="AutoShape 63"/>
          <p:cNvSpPr>
            <a:spLocks noChangeArrowheads="1"/>
          </p:cNvSpPr>
          <p:nvPr/>
        </p:nvSpPr>
        <p:spPr bwMode="auto">
          <a:xfrm>
            <a:off x="1587500" y="3700463"/>
            <a:ext cx="520700" cy="238125"/>
          </a:xfrm>
          <a:prstGeom prst="hexagon">
            <a:avLst>
              <a:gd name="adj" fmla="val 54667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HALT</a:t>
            </a:r>
          </a:p>
        </p:txBody>
      </p:sp>
      <p:cxnSp>
        <p:nvCxnSpPr>
          <p:cNvPr id="1681472" name="AutoShape 64"/>
          <p:cNvCxnSpPr>
            <a:cxnSpLocks noChangeShapeType="1"/>
            <a:stCxn id="1681467" idx="4"/>
            <a:endCxn id="1681471" idx="1"/>
          </p:cNvCxnSpPr>
          <p:nvPr/>
        </p:nvCxnSpPr>
        <p:spPr bwMode="auto">
          <a:xfrm rot="16200000" flipH="1">
            <a:off x="1143000" y="3384550"/>
            <a:ext cx="592138" cy="28098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81473" name="AutoShape 65"/>
          <p:cNvCxnSpPr>
            <a:cxnSpLocks noChangeShapeType="1"/>
            <a:stCxn id="1681467" idx="7"/>
            <a:endCxn id="1681467" idx="2"/>
          </p:cNvCxnSpPr>
          <p:nvPr/>
        </p:nvCxnSpPr>
        <p:spPr bwMode="auto">
          <a:xfrm rot="16200000" flipH="1" flipV="1">
            <a:off x="1210469" y="2855119"/>
            <a:ext cx="131763" cy="244475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4" name="Text Box 66"/>
          <p:cNvSpPr txBox="1">
            <a:spLocks noChangeArrowheads="1"/>
          </p:cNvSpPr>
          <p:nvPr/>
        </p:nvSpPr>
        <p:spPr bwMode="auto">
          <a:xfrm>
            <a:off x="1635125" y="2466975"/>
            <a:ext cx="3873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), X, L</a:t>
            </a:r>
          </a:p>
        </p:txBody>
      </p:sp>
      <p:sp>
        <p:nvSpPr>
          <p:cNvPr id="1681475" name="Oval 67"/>
          <p:cNvSpPr>
            <a:spLocks noChangeArrowheads="1"/>
          </p:cNvSpPr>
          <p:nvPr/>
        </p:nvSpPr>
        <p:spPr bwMode="auto">
          <a:xfrm>
            <a:off x="2106613" y="2867025"/>
            <a:ext cx="495300" cy="3397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2: look for </a:t>
            </a:r>
            <a:r>
              <a:rPr lang="en-US" sz="500"/>
              <a:t>(</a:t>
            </a:r>
          </a:p>
        </p:txBody>
      </p:sp>
      <p:sp>
        <p:nvSpPr>
          <p:cNvPr id="1681476" name="Text Box 68"/>
          <p:cNvSpPr txBox="1">
            <a:spLocks noChangeArrowheads="1"/>
          </p:cNvSpPr>
          <p:nvPr/>
        </p:nvSpPr>
        <p:spPr bwMode="auto">
          <a:xfrm>
            <a:off x="965200" y="3798888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1, -</a:t>
            </a:r>
          </a:p>
        </p:txBody>
      </p:sp>
      <p:sp>
        <p:nvSpPr>
          <p:cNvPr id="1681477" name="Text Box 69"/>
          <p:cNvSpPr txBox="1">
            <a:spLocks noChangeArrowheads="1"/>
          </p:cNvSpPr>
          <p:nvPr/>
        </p:nvSpPr>
        <p:spPr bwMode="auto">
          <a:xfrm>
            <a:off x="596900" y="2571750"/>
            <a:ext cx="4508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)</a:t>
            </a:r>
            <a:r>
              <a:rPr lang="en-US" sz="500"/>
              <a:t>, #, R</a:t>
            </a:r>
          </a:p>
        </p:txBody>
      </p:sp>
      <p:cxnSp>
        <p:nvCxnSpPr>
          <p:cNvPr id="1681478" name="AutoShape 70"/>
          <p:cNvCxnSpPr>
            <a:cxnSpLocks noChangeShapeType="1"/>
            <a:stCxn id="1681475" idx="7"/>
            <a:endCxn id="1681475" idx="5"/>
          </p:cNvCxnSpPr>
          <p:nvPr/>
        </p:nvCxnSpPr>
        <p:spPr bwMode="auto">
          <a:xfrm rot="5400000" flipV="1">
            <a:off x="2374900" y="3040063"/>
            <a:ext cx="309563" cy="1587"/>
          </a:xfrm>
          <a:prstGeom prst="curvedConnector5">
            <a:avLst>
              <a:gd name="adj1" fmla="val -44963"/>
              <a:gd name="adj2" fmla="val 25700000"/>
              <a:gd name="adj3" fmla="val 14496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9" name="Text Box 71"/>
          <p:cNvSpPr txBox="1">
            <a:spLocks noChangeArrowheads="1"/>
          </p:cNvSpPr>
          <p:nvPr/>
        </p:nvSpPr>
        <p:spPr bwMode="auto">
          <a:xfrm>
            <a:off x="2981325" y="2770188"/>
            <a:ext cx="442913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(</a:t>
            </a:r>
            <a:r>
              <a:rPr lang="en-US" sz="500"/>
              <a:t>, #, L</a:t>
            </a:r>
          </a:p>
        </p:txBody>
      </p:sp>
      <p:cxnSp>
        <p:nvCxnSpPr>
          <p:cNvPr id="1681480" name="AutoShape 72"/>
          <p:cNvCxnSpPr>
            <a:cxnSpLocks noChangeShapeType="1"/>
            <a:stCxn id="1681475" idx="4"/>
            <a:endCxn id="1681467" idx="5"/>
          </p:cNvCxnSpPr>
          <p:nvPr/>
        </p:nvCxnSpPr>
        <p:spPr bwMode="auto">
          <a:xfrm rot="16200000" flipV="1">
            <a:off x="1835945" y="2739231"/>
            <a:ext cx="80962" cy="955675"/>
          </a:xfrm>
          <a:prstGeom prst="curvedConnector3">
            <a:avLst>
              <a:gd name="adj1" fmla="val -9571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1" name="Text Box 73"/>
          <p:cNvSpPr txBox="1">
            <a:spLocks noChangeArrowheads="1"/>
          </p:cNvSpPr>
          <p:nvPr/>
        </p:nvSpPr>
        <p:spPr bwMode="auto">
          <a:xfrm>
            <a:off x="1644650" y="3322638"/>
            <a:ext cx="395288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(</a:t>
            </a:r>
            <a:r>
              <a:rPr lang="en-US" sz="500"/>
              <a:t>, X, R</a:t>
            </a:r>
          </a:p>
        </p:txBody>
      </p:sp>
      <p:cxnSp>
        <p:nvCxnSpPr>
          <p:cNvPr id="1681482" name="AutoShape 74"/>
          <p:cNvCxnSpPr>
            <a:cxnSpLocks noChangeShapeType="1"/>
            <a:stCxn id="1681475" idx="4"/>
            <a:endCxn id="1681471" idx="3"/>
          </p:cNvCxnSpPr>
          <p:nvPr/>
        </p:nvCxnSpPr>
        <p:spPr bwMode="auto">
          <a:xfrm rot="5400000">
            <a:off x="1952625" y="3419475"/>
            <a:ext cx="563563" cy="2397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3" name="Text Box 75"/>
          <p:cNvSpPr txBox="1">
            <a:spLocks noChangeArrowheads="1"/>
          </p:cNvSpPr>
          <p:nvPr/>
        </p:nvSpPr>
        <p:spPr bwMode="auto">
          <a:xfrm>
            <a:off x="2362200" y="3770313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0, -</a:t>
            </a:r>
          </a:p>
        </p:txBody>
      </p:sp>
      <p:sp>
        <p:nvSpPr>
          <p:cNvPr id="1681484" name="Text Box 76"/>
          <p:cNvSpPr txBox="1">
            <a:spLocks noChangeArrowheads="1"/>
          </p:cNvSpPr>
          <p:nvPr/>
        </p:nvSpPr>
        <p:spPr bwMode="auto">
          <a:xfrm>
            <a:off x="1504950" y="4033838"/>
            <a:ext cx="203517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Finite State Machine</a:t>
            </a:r>
          </a:p>
        </p:txBody>
      </p:sp>
      <p:sp>
        <p:nvSpPr>
          <p:cNvPr id="1681485" name="Rectangle 77"/>
          <p:cNvSpPr>
            <a:spLocks noChangeArrowheads="1"/>
          </p:cNvSpPr>
          <p:nvPr/>
        </p:nvSpPr>
        <p:spPr bwMode="auto">
          <a:xfrm>
            <a:off x="-76200" y="1398588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1486" name="Text Box 78"/>
          <p:cNvSpPr txBox="1">
            <a:spLocks noChangeArrowheads="1"/>
          </p:cNvSpPr>
          <p:nvPr/>
        </p:nvSpPr>
        <p:spPr bwMode="auto">
          <a:xfrm>
            <a:off x="3641725" y="2359025"/>
            <a:ext cx="5019066" cy="310854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Read/Write Infinite Tape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Lists</a:t>
            </a:r>
            <a:endParaRPr lang="en-US" sz="2800" b="1" dirty="0"/>
          </a:p>
          <a:p>
            <a:r>
              <a:rPr lang="en-US" sz="2800" dirty="0"/>
              <a:t>Finite State Machine</a:t>
            </a:r>
          </a:p>
          <a:p>
            <a:r>
              <a:rPr lang="en-US" sz="2800" b="1" dirty="0"/>
              <a:t>	Numbers</a:t>
            </a:r>
          </a:p>
          <a:p>
            <a:r>
              <a:rPr lang="en-US" sz="2800" dirty="0"/>
              <a:t>Processing</a:t>
            </a:r>
          </a:p>
          <a:p>
            <a:r>
              <a:rPr lang="en-US" sz="2800" b="1" dirty="0"/>
              <a:t>	Way to make decisions (if)</a:t>
            </a:r>
          </a:p>
          <a:p>
            <a:r>
              <a:rPr lang="en-US" sz="2800" b="1" dirty="0"/>
              <a:t>	Way to keep 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1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1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1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81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81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81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14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even simpler languages do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Lambda Calculus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4582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Rules for manipulating strings of </a:t>
            </a:r>
            <a:r>
              <a:rPr lang="en-US" dirty="0" smtClean="0"/>
              <a:t>symbols</a:t>
            </a:r>
          </a:p>
          <a:p>
            <a:pPr>
              <a:buFontTx/>
              <a:buNone/>
            </a:pPr>
            <a:r>
              <a:rPr lang="en-US" sz="2800" dirty="0"/>
              <a:t>		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 =  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variable </a:t>
            </a:r>
          </a:p>
          <a:p>
            <a:pPr lvl="2">
              <a:buFont typeface="Symbol" pitchFamily="18" charset="2"/>
              <a:buNone/>
            </a:pP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          | term 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</a:p>
          <a:p>
            <a:pPr lvl="2">
              <a:buFont typeface="Symbol" pitchFamily="18" charset="2"/>
              <a:buNone/>
            </a:pP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          | 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>
              <a:buFont typeface="Symbol" pitchFamily="18" charset="2"/>
              <a:buNone/>
            </a:pP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          | </a:t>
            </a:r>
            <a:r>
              <a:rPr lang="en-US" sz="2800" b="1" dirty="0">
                <a:sym typeface="Symbol" pitchFamily="18" charset="2"/>
              </a:rPr>
              <a:t>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variable </a:t>
            </a:r>
            <a:r>
              <a:rPr lang="en-US" sz="2800" b="1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800" dirty="0">
                <a:sym typeface="Symbol" pitchFamily="18" charset="2"/>
              </a:rPr>
              <a:t> </a:t>
            </a:r>
          </a:p>
          <a:p>
            <a:r>
              <a:rPr lang="en-US" dirty="0" smtClean="0"/>
              <a:t>One main rule: </a:t>
            </a:r>
            <a:r>
              <a:rPr lang="en-US" sz="2800" dirty="0" smtClean="0">
                <a:sym typeface="Symbol" pitchFamily="18" charset="2"/>
              </a:rPr>
              <a:t>-reduction</a:t>
            </a:r>
          </a:p>
          <a:p>
            <a:pPr marL="342900" lvl="1" indent="-342900">
              <a:buNone/>
            </a:pPr>
            <a:r>
              <a:rPr lang="en-US" sz="3200" dirty="0" smtClean="0">
                <a:sym typeface="Symbol" pitchFamily="18" charset="2"/>
              </a:rPr>
              <a:t>	(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3200" dirty="0" smtClean="0">
                <a:sym typeface="Symbol" pitchFamily="18" charset="2"/>
              </a:rPr>
              <a:t>)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 </a:t>
            </a:r>
            <a:r>
              <a:rPr lang="en-US" sz="3200" baseline="-25000" dirty="0" smtClean="0">
                <a:sym typeface="Symbol" pitchFamily="18" charset="2"/>
              </a:rPr>
              <a:t>  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M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 </a:t>
            </a:r>
          </a:p>
          <a:p>
            <a:pPr marL="342900" lvl="1" indent="-342900">
              <a:buNone/>
            </a:pP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200" dirty="0" smtClean="0">
                <a:sym typeface="Symbol" pitchFamily="18" charset="2"/>
              </a:rPr>
              <a:t>with all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dirty="0" err="1" smtClean="0">
                <a:sym typeface="Symbol" pitchFamily="18" charset="2"/>
              </a:rPr>
              <a:t>’s</a:t>
            </a:r>
            <a:r>
              <a:rPr lang="en-US" sz="3200" dirty="0" smtClean="0">
                <a:sym typeface="Symbol" pitchFamily="18" charset="2"/>
              </a:rPr>
              <a:t> in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 M </a:t>
            </a:r>
            <a:r>
              <a:rPr lang="en-US" sz="3200" dirty="0" smtClean="0">
                <a:sym typeface="Symbol" pitchFamily="18" charset="2"/>
              </a:rPr>
              <a:t>replaced by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 N</a:t>
            </a:r>
            <a:endParaRPr lang="en-US" sz="2000" b="1" dirty="0" smtClean="0">
              <a:latin typeface="Times New Roman" pitchFamily="18" charset="0"/>
            </a:endParaRPr>
          </a:p>
          <a:p>
            <a:endParaRPr lang="en-US" sz="2800" dirty="0" smtClean="0">
              <a:sym typeface="Symbol" pitchFamily="18" charset="2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8903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None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73348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This is a lot like Scheme, without primitives, special forms, mutation!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886200"/>
            <a:ext cx="28194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Note: I have slightly altered the traditional syntax to make it more like Scheme.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Church’s Computing Model:</a:t>
            </a:r>
            <a:br>
              <a:rPr lang="en-US" dirty="0" smtClean="0"/>
            </a:br>
            <a:r>
              <a:rPr lang="en-US" dirty="0" smtClean="0"/>
              <a:t>Lambda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6388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Developed in 1930s in attempt to formalize mathematics (similar to Bertrand Russell’s goals)</a:t>
            </a:r>
          </a:p>
          <a:p>
            <a:r>
              <a:rPr lang="en-US" dirty="0" smtClean="0"/>
              <a:t>Ran into similar paradoxes:</a:t>
            </a:r>
          </a:p>
          <a:p>
            <a:r>
              <a:rPr lang="en-US" dirty="0" smtClean="0"/>
              <a:t>	solution: model computing not mathematics!</a:t>
            </a:r>
          </a:p>
          <a:p>
            <a:r>
              <a:rPr lang="en-US" dirty="0" smtClean="0"/>
              <a:t>Basis of LISP and Scheme</a:t>
            </a:r>
            <a:endParaRPr lang="en-US" dirty="0" smtClean="0">
              <a:latin typeface="Times New Roman" pitchFamily="18" charset="0"/>
              <a:sym typeface="Symbol" pitchFamily="18" charset="2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sym typeface="Symbol" pitchFamily="18" charset="2"/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337" y="2084779"/>
            <a:ext cx="2590800" cy="346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74568" y="5609986"/>
            <a:ext cx="265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Alonzo Church, 1903-1995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Lambda Expressions</a:t>
            </a:r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redex</a:t>
            </a:r>
            <a:r>
              <a:rPr lang="en-US" dirty="0"/>
              <a:t>:  Term of the form </a:t>
            </a:r>
            <a:r>
              <a:rPr lang="en-US" dirty="0" smtClean="0"/>
              <a:t>(</a:t>
            </a:r>
            <a:r>
              <a:rPr lang="en-US" sz="36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600" dirty="0">
                <a:sym typeface="Symbol" pitchFamily="18" charset="2"/>
              </a:rPr>
              <a:t></a:t>
            </a:r>
            <a:r>
              <a:rPr lang="en-US" sz="36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600" b="1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3600" i="1" dirty="0" smtClean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3600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3600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3600" dirty="0" smtClean="0">
                <a:sym typeface="Symbol" pitchFamily="18" charset="2"/>
              </a:rPr>
              <a:t>)</a:t>
            </a:r>
            <a:endParaRPr lang="en-US" sz="36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/>
              <a:t>		Something that can be </a:t>
            </a:r>
            <a:r>
              <a:rPr lang="en-US" sz="3600" dirty="0">
                <a:sym typeface="Symbol" pitchFamily="18" charset="2"/>
              </a:rPr>
              <a:t>-</a:t>
            </a:r>
            <a:r>
              <a:rPr lang="en-US" dirty="0"/>
              <a:t>reduced</a:t>
            </a:r>
          </a:p>
          <a:p>
            <a:r>
              <a:rPr lang="en-US" dirty="0"/>
              <a:t>An expression is in </a:t>
            </a:r>
            <a:r>
              <a:rPr lang="en-US" b="1" i="1" dirty="0"/>
              <a:t>normal form</a:t>
            </a:r>
            <a:r>
              <a:rPr lang="en-US" dirty="0"/>
              <a:t> if it contains no </a:t>
            </a:r>
            <a:r>
              <a:rPr lang="en-US" dirty="0" err="1" smtClean="0"/>
              <a:t>redexes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 evaluate a lambda expression, keep doing reductions until you get to </a:t>
            </a:r>
            <a:r>
              <a:rPr lang="en-US" i="1" dirty="0"/>
              <a:t>normal form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181600"/>
            <a:ext cx="797583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Why does Scheme/</a:t>
            </a:r>
            <a:r>
              <a:rPr lang="en-US" sz="2400" dirty="0" err="1" smtClean="0"/>
              <a:t>Charme</a:t>
            </a:r>
            <a:r>
              <a:rPr lang="en-US" sz="2400" dirty="0" smtClean="0"/>
              <a:t> need special forms to be universal,</a:t>
            </a:r>
          </a:p>
          <a:p>
            <a:r>
              <a:rPr lang="en-US" sz="2400" dirty="0" smtClean="0"/>
              <a:t>but lambda calculus can do everything with “application”?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</a:t>
            </a:r>
            <a:r>
              <a:rPr lang="en-US" dirty="0" smtClean="0"/>
              <a:t>a Turing Machine</a:t>
            </a:r>
            <a:endParaRPr lang="en-US" dirty="0"/>
          </a:p>
        </p:txBody>
      </p:sp>
      <p:sp>
        <p:nvSpPr>
          <p:cNvPr id="1681411" name="AutoShape 3"/>
          <p:cNvSpPr>
            <a:spLocks noChangeArrowheads="1"/>
          </p:cNvSpPr>
          <p:nvPr/>
        </p:nvSpPr>
        <p:spPr bwMode="auto">
          <a:xfrm>
            <a:off x="1763713" y="1819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2" name="Rectangle 4"/>
          <p:cNvSpPr>
            <a:spLocks noChangeArrowheads="1"/>
          </p:cNvSpPr>
          <p:nvPr/>
        </p:nvSpPr>
        <p:spPr bwMode="auto">
          <a:xfrm>
            <a:off x="457200" y="2286000"/>
            <a:ext cx="3124200" cy="2133600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3" name="Line 5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4" name="Line 6"/>
          <p:cNvSpPr>
            <a:spLocks noChangeShapeType="1"/>
          </p:cNvSpPr>
          <p:nvPr/>
        </p:nvSpPr>
        <p:spPr bwMode="auto">
          <a:xfrm>
            <a:off x="1752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5" name="Line 7"/>
          <p:cNvSpPr>
            <a:spLocks noChangeShapeType="1"/>
          </p:cNvSpPr>
          <p:nvPr/>
        </p:nvSpPr>
        <p:spPr bwMode="auto">
          <a:xfrm>
            <a:off x="2209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6" name="Line 8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7" name="Line 9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8" name="Line 10"/>
          <p:cNvSpPr>
            <a:spLocks noChangeShapeType="1"/>
          </p:cNvSpPr>
          <p:nvPr/>
        </p:nvSpPr>
        <p:spPr bwMode="auto">
          <a:xfrm>
            <a:off x="3124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9" name="Line 11"/>
          <p:cNvSpPr>
            <a:spLocks noChangeShapeType="1"/>
          </p:cNvSpPr>
          <p:nvPr/>
        </p:nvSpPr>
        <p:spPr bwMode="auto">
          <a:xfrm>
            <a:off x="3581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0" name="Line 12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1" name="Line 13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2" name="Line 14"/>
          <p:cNvSpPr>
            <a:spLocks noChangeShapeType="1"/>
          </p:cNvSpPr>
          <p:nvPr/>
        </p:nvSpPr>
        <p:spPr bwMode="auto">
          <a:xfrm>
            <a:off x="4495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3" name="Line 15"/>
          <p:cNvSpPr>
            <a:spLocks noChangeShapeType="1"/>
          </p:cNvSpPr>
          <p:nvPr/>
        </p:nvSpPr>
        <p:spPr bwMode="auto">
          <a:xfrm>
            <a:off x="4953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4" name="Line 16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5" name="Line 17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6" name="Line 18"/>
          <p:cNvSpPr>
            <a:spLocks noChangeShapeType="1"/>
          </p:cNvSpPr>
          <p:nvPr/>
        </p:nvSpPr>
        <p:spPr bwMode="auto">
          <a:xfrm>
            <a:off x="5867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7" name="Line 19"/>
          <p:cNvSpPr>
            <a:spLocks noChangeShapeType="1"/>
          </p:cNvSpPr>
          <p:nvPr/>
        </p:nvSpPr>
        <p:spPr bwMode="auto">
          <a:xfrm>
            <a:off x="6324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8" name="Line 20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9" name="Line 21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0" name="Line 22"/>
          <p:cNvSpPr>
            <a:spLocks noChangeShapeType="1"/>
          </p:cNvSpPr>
          <p:nvPr/>
        </p:nvSpPr>
        <p:spPr bwMode="auto">
          <a:xfrm>
            <a:off x="7239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1" name="Line 23"/>
          <p:cNvSpPr>
            <a:spLocks noChangeShapeType="1"/>
          </p:cNvSpPr>
          <p:nvPr/>
        </p:nvSpPr>
        <p:spPr bwMode="auto">
          <a:xfrm>
            <a:off x="769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2" name="Line 24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3" name="Line 25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4" name="Line 26"/>
          <p:cNvSpPr>
            <a:spLocks noChangeShapeType="1"/>
          </p:cNvSpPr>
          <p:nvPr/>
        </p:nvSpPr>
        <p:spPr bwMode="auto">
          <a:xfrm>
            <a:off x="8610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5" name="Line 27"/>
          <p:cNvSpPr>
            <a:spLocks noChangeShapeType="1"/>
          </p:cNvSpPr>
          <p:nvPr/>
        </p:nvSpPr>
        <p:spPr bwMode="auto">
          <a:xfrm>
            <a:off x="9067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6" name="Line 2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7" name="Line 29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8" name="Line 30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9" name="Line 31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40" name="Text Box 32"/>
          <p:cNvSpPr txBox="1">
            <a:spLocks noChangeArrowheads="1"/>
          </p:cNvSpPr>
          <p:nvPr/>
        </p:nvSpPr>
        <p:spPr bwMode="auto">
          <a:xfrm>
            <a:off x="18034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1" name="Text Box 33"/>
          <p:cNvSpPr txBox="1">
            <a:spLocks noChangeArrowheads="1"/>
          </p:cNvSpPr>
          <p:nvPr/>
        </p:nvSpPr>
        <p:spPr bwMode="auto">
          <a:xfrm>
            <a:off x="2217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2" name="Text Box 34"/>
          <p:cNvSpPr txBox="1">
            <a:spLocks noChangeArrowheads="1"/>
          </p:cNvSpPr>
          <p:nvPr/>
        </p:nvSpPr>
        <p:spPr bwMode="auto">
          <a:xfrm>
            <a:off x="2751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3" name="Text Box 35"/>
          <p:cNvSpPr txBox="1">
            <a:spLocks noChangeArrowheads="1"/>
          </p:cNvSpPr>
          <p:nvPr/>
        </p:nvSpPr>
        <p:spPr bwMode="auto">
          <a:xfrm>
            <a:off x="3208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4" name="Text Box 36"/>
          <p:cNvSpPr txBox="1">
            <a:spLocks noChangeArrowheads="1"/>
          </p:cNvSpPr>
          <p:nvPr/>
        </p:nvSpPr>
        <p:spPr bwMode="auto">
          <a:xfrm>
            <a:off x="3657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5" name="Text Box 37"/>
          <p:cNvSpPr txBox="1">
            <a:spLocks noChangeArrowheads="1"/>
          </p:cNvSpPr>
          <p:nvPr/>
        </p:nvSpPr>
        <p:spPr bwMode="auto">
          <a:xfrm>
            <a:off x="41148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6" name="Text Box 38"/>
          <p:cNvSpPr txBox="1">
            <a:spLocks noChangeArrowheads="1"/>
          </p:cNvSpPr>
          <p:nvPr/>
        </p:nvSpPr>
        <p:spPr bwMode="auto">
          <a:xfrm>
            <a:off x="45720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7" name="Text Box 39"/>
          <p:cNvSpPr txBox="1">
            <a:spLocks noChangeArrowheads="1"/>
          </p:cNvSpPr>
          <p:nvPr/>
        </p:nvSpPr>
        <p:spPr bwMode="auto">
          <a:xfrm>
            <a:off x="5037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8" name="Text Box 40"/>
          <p:cNvSpPr txBox="1">
            <a:spLocks noChangeArrowheads="1"/>
          </p:cNvSpPr>
          <p:nvPr/>
        </p:nvSpPr>
        <p:spPr bwMode="auto">
          <a:xfrm>
            <a:off x="5494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9" name="Text Box 41"/>
          <p:cNvSpPr txBox="1">
            <a:spLocks noChangeArrowheads="1"/>
          </p:cNvSpPr>
          <p:nvPr/>
        </p:nvSpPr>
        <p:spPr bwMode="auto">
          <a:xfrm>
            <a:off x="59515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0" name="Text Box 42"/>
          <p:cNvSpPr txBox="1">
            <a:spLocks noChangeArrowheads="1"/>
          </p:cNvSpPr>
          <p:nvPr/>
        </p:nvSpPr>
        <p:spPr bwMode="auto">
          <a:xfrm>
            <a:off x="6408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1" name="Text Box 43"/>
          <p:cNvSpPr txBox="1">
            <a:spLocks noChangeArrowheads="1"/>
          </p:cNvSpPr>
          <p:nvPr/>
        </p:nvSpPr>
        <p:spPr bwMode="auto">
          <a:xfrm>
            <a:off x="6865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2" name="Text Box 44"/>
          <p:cNvSpPr txBox="1">
            <a:spLocks noChangeArrowheads="1"/>
          </p:cNvSpPr>
          <p:nvPr/>
        </p:nvSpPr>
        <p:spPr bwMode="auto">
          <a:xfrm>
            <a:off x="7246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3" name="Text Box 45"/>
          <p:cNvSpPr txBox="1">
            <a:spLocks noChangeArrowheads="1"/>
          </p:cNvSpPr>
          <p:nvPr/>
        </p:nvSpPr>
        <p:spPr bwMode="auto">
          <a:xfrm>
            <a:off x="7704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4" name="Text Box 46"/>
          <p:cNvSpPr txBox="1">
            <a:spLocks noChangeArrowheads="1"/>
          </p:cNvSpPr>
          <p:nvPr/>
        </p:nvSpPr>
        <p:spPr bwMode="auto">
          <a:xfrm>
            <a:off x="8229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5" name="Text Box 47"/>
          <p:cNvSpPr txBox="1">
            <a:spLocks noChangeArrowheads="1"/>
          </p:cNvSpPr>
          <p:nvPr/>
        </p:nvSpPr>
        <p:spPr bwMode="auto">
          <a:xfrm>
            <a:off x="8694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6" name="Line 4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7" name="Line 49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8" name="Line 50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9" name="Line 51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0" name="Line 52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1" name="Line 53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2" name="Line 54"/>
          <p:cNvSpPr>
            <a:spLocks noChangeShapeType="1"/>
          </p:cNvSpPr>
          <p:nvPr/>
        </p:nvSpPr>
        <p:spPr bwMode="auto">
          <a:xfrm>
            <a:off x="1752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3" name="Text Box 55"/>
          <p:cNvSpPr txBox="1">
            <a:spLocks noChangeArrowheads="1"/>
          </p:cNvSpPr>
          <p:nvPr/>
        </p:nvSpPr>
        <p:spPr bwMode="auto">
          <a:xfrm>
            <a:off x="7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4" name="Text Box 56"/>
          <p:cNvSpPr txBox="1">
            <a:spLocks noChangeArrowheads="1"/>
          </p:cNvSpPr>
          <p:nvPr/>
        </p:nvSpPr>
        <p:spPr bwMode="auto">
          <a:xfrm>
            <a:off x="388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5" name="Text Box 57"/>
          <p:cNvSpPr txBox="1">
            <a:spLocks noChangeArrowheads="1"/>
          </p:cNvSpPr>
          <p:nvPr/>
        </p:nvSpPr>
        <p:spPr bwMode="auto">
          <a:xfrm>
            <a:off x="846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6" name="Text Box 58"/>
          <p:cNvSpPr txBox="1">
            <a:spLocks noChangeArrowheads="1"/>
          </p:cNvSpPr>
          <p:nvPr/>
        </p:nvSpPr>
        <p:spPr bwMode="auto">
          <a:xfrm>
            <a:off x="1371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7" name="Oval 59"/>
          <p:cNvSpPr>
            <a:spLocks noChangeArrowheads="1"/>
          </p:cNvSpPr>
          <p:nvPr/>
        </p:nvSpPr>
        <p:spPr bwMode="auto">
          <a:xfrm>
            <a:off x="1158875" y="2924175"/>
            <a:ext cx="279400" cy="23177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1</a:t>
            </a:r>
          </a:p>
        </p:txBody>
      </p:sp>
      <p:sp>
        <p:nvSpPr>
          <p:cNvPr id="1681468" name="Line 60"/>
          <p:cNvSpPr>
            <a:spLocks noChangeShapeType="1"/>
          </p:cNvSpPr>
          <p:nvPr/>
        </p:nvSpPr>
        <p:spPr bwMode="auto">
          <a:xfrm>
            <a:off x="930275" y="3051175"/>
            <a:ext cx="200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9" name="Text Box 61"/>
          <p:cNvSpPr txBox="1">
            <a:spLocks noChangeArrowheads="1"/>
          </p:cNvSpPr>
          <p:nvPr/>
        </p:nvSpPr>
        <p:spPr bwMode="auto">
          <a:xfrm>
            <a:off x="708025" y="3136900"/>
            <a:ext cx="315913" cy="168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Start</a:t>
            </a:r>
          </a:p>
        </p:txBody>
      </p:sp>
      <p:cxnSp>
        <p:nvCxnSpPr>
          <p:cNvPr id="1681470" name="AutoShape 62"/>
          <p:cNvCxnSpPr>
            <a:cxnSpLocks noChangeShapeType="1"/>
            <a:stCxn id="1681467" idx="7"/>
          </p:cNvCxnSpPr>
          <p:nvPr/>
        </p:nvCxnSpPr>
        <p:spPr bwMode="auto">
          <a:xfrm rot="16200000">
            <a:off x="1760538" y="2525712"/>
            <a:ext cx="52388" cy="779463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1" name="AutoShape 63"/>
          <p:cNvSpPr>
            <a:spLocks noChangeArrowheads="1"/>
          </p:cNvSpPr>
          <p:nvPr/>
        </p:nvSpPr>
        <p:spPr bwMode="auto">
          <a:xfrm>
            <a:off x="1587500" y="3700463"/>
            <a:ext cx="520700" cy="238125"/>
          </a:xfrm>
          <a:prstGeom prst="hexagon">
            <a:avLst>
              <a:gd name="adj" fmla="val 54667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HALT</a:t>
            </a:r>
          </a:p>
        </p:txBody>
      </p:sp>
      <p:cxnSp>
        <p:nvCxnSpPr>
          <p:cNvPr id="1681472" name="AutoShape 64"/>
          <p:cNvCxnSpPr>
            <a:cxnSpLocks noChangeShapeType="1"/>
            <a:stCxn id="1681467" idx="4"/>
            <a:endCxn id="1681471" idx="1"/>
          </p:cNvCxnSpPr>
          <p:nvPr/>
        </p:nvCxnSpPr>
        <p:spPr bwMode="auto">
          <a:xfrm rot="16200000" flipH="1">
            <a:off x="1143000" y="3384550"/>
            <a:ext cx="592138" cy="28098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81473" name="AutoShape 65"/>
          <p:cNvCxnSpPr>
            <a:cxnSpLocks noChangeShapeType="1"/>
            <a:stCxn id="1681467" idx="7"/>
            <a:endCxn id="1681467" idx="2"/>
          </p:cNvCxnSpPr>
          <p:nvPr/>
        </p:nvCxnSpPr>
        <p:spPr bwMode="auto">
          <a:xfrm rot="16200000" flipH="1" flipV="1">
            <a:off x="1210469" y="2855119"/>
            <a:ext cx="131763" cy="244475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4" name="Text Box 66"/>
          <p:cNvSpPr txBox="1">
            <a:spLocks noChangeArrowheads="1"/>
          </p:cNvSpPr>
          <p:nvPr/>
        </p:nvSpPr>
        <p:spPr bwMode="auto">
          <a:xfrm>
            <a:off x="1635125" y="2466975"/>
            <a:ext cx="3873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), X, L</a:t>
            </a:r>
          </a:p>
        </p:txBody>
      </p:sp>
      <p:sp>
        <p:nvSpPr>
          <p:cNvPr id="1681475" name="Oval 67"/>
          <p:cNvSpPr>
            <a:spLocks noChangeArrowheads="1"/>
          </p:cNvSpPr>
          <p:nvPr/>
        </p:nvSpPr>
        <p:spPr bwMode="auto">
          <a:xfrm>
            <a:off x="2106613" y="2867025"/>
            <a:ext cx="495300" cy="3397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2: look for </a:t>
            </a:r>
            <a:r>
              <a:rPr lang="en-US" sz="500"/>
              <a:t>(</a:t>
            </a:r>
          </a:p>
        </p:txBody>
      </p:sp>
      <p:sp>
        <p:nvSpPr>
          <p:cNvPr id="1681476" name="Text Box 68"/>
          <p:cNvSpPr txBox="1">
            <a:spLocks noChangeArrowheads="1"/>
          </p:cNvSpPr>
          <p:nvPr/>
        </p:nvSpPr>
        <p:spPr bwMode="auto">
          <a:xfrm>
            <a:off x="965200" y="3798888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1, -</a:t>
            </a:r>
          </a:p>
        </p:txBody>
      </p:sp>
      <p:sp>
        <p:nvSpPr>
          <p:cNvPr id="1681477" name="Text Box 69"/>
          <p:cNvSpPr txBox="1">
            <a:spLocks noChangeArrowheads="1"/>
          </p:cNvSpPr>
          <p:nvPr/>
        </p:nvSpPr>
        <p:spPr bwMode="auto">
          <a:xfrm>
            <a:off x="596900" y="2571750"/>
            <a:ext cx="4508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)</a:t>
            </a:r>
            <a:r>
              <a:rPr lang="en-US" sz="500"/>
              <a:t>, #, R</a:t>
            </a:r>
          </a:p>
        </p:txBody>
      </p:sp>
      <p:cxnSp>
        <p:nvCxnSpPr>
          <p:cNvPr id="1681478" name="AutoShape 70"/>
          <p:cNvCxnSpPr>
            <a:cxnSpLocks noChangeShapeType="1"/>
            <a:stCxn id="1681475" idx="7"/>
            <a:endCxn id="1681475" idx="5"/>
          </p:cNvCxnSpPr>
          <p:nvPr/>
        </p:nvCxnSpPr>
        <p:spPr bwMode="auto">
          <a:xfrm rot="5400000" flipV="1">
            <a:off x="2374900" y="3040063"/>
            <a:ext cx="309563" cy="1587"/>
          </a:xfrm>
          <a:prstGeom prst="curvedConnector5">
            <a:avLst>
              <a:gd name="adj1" fmla="val -44963"/>
              <a:gd name="adj2" fmla="val 25700000"/>
              <a:gd name="adj3" fmla="val 14496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9" name="Text Box 71"/>
          <p:cNvSpPr txBox="1">
            <a:spLocks noChangeArrowheads="1"/>
          </p:cNvSpPr>
          <p:nvPr/>
        </p:nvSpPr>
        <p:spPr bwMode="auto">
          <a:xfrm>
            <a:off x="2981325" y="2770188"/>
            <a:ext cx="442913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(</a:t>
            </a:r>
            <a:r>
              <a:rPr lang="en-US" sz="500"/>
              <a:t>, #, L</a:t>
            </a:r>
          </a:p>
        </p:txBody>
      </p:sp>
      <p:cxnSp>
        <p:nvCxnSpPr>
          <p:cNvPr id="1681480" name="AutoShape 72"/>
          <p:cNvCxnSpPr>
            <a:cxnSpLocks noChangeShapeType="1"/>
            <a:stCxn id="1681475" idx="4"/>
            <a:endCxn id="1681467" idx="5"/>
          </p:cNvCxnSpPr>
          <p:nvPr/>
        </p:nvCxnSpPr>
        <p:spPr bwMode="auto">
          <a:xfrm rot="16200000" flipV="1">
            <a:off x="1835945" y="2739231"/>
            <a:ext cx="80962" cy="955675"/>
          </a:xfrm>
          <a:prstGeom prst="curvedConnector3">
            <a:avLst>
              <a:gd name="adj1" fmla="val -9571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1" name="Text Box 73"/>
          <p:cNvSpPr txBox="1">
            <a:spLocks noChangeArrowheads="1"/>
          </p:cNvSpPr>
          <p:nvPr/>
        </p:nvSpPr>
        <p:spPr bwMode="auto">
          <a:xfrm>
            <a:off x="1644650" y="3322638"/>
            <a:ext cx="395288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(</a:t>
            </a:r>
            <a:r>
              <a:rPr lang="en-US" sz="500"/>
              <a:t>, X, R</a:t>
            </a:r>
          </a:p>
        </p:txBody>
      </p:sp>
      <p:cxnSp>
        <p:nvCxnSpPr>
          <p:cNvPr id="1681482" name="AutoShape 74"/>
          <p:cNvCxnSpPr>
            <a:cxnSpLocks noChangeShapeType="1"/>
            <a:stCxn id="1681475" idx="4"/>
            <a:endCxn id="1681471" idx="3"/>
          </p:cNvCxnSpPr>
          <p:nvPr/>
        </p:nvCxnSpPr>
        <p:spPr bwMode="auto">
          <a:xfrm rot="5400000">
            <a:off x="1952625" y="3419475"/>
            <a:ext cx="563563" cy="2397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3" name="Text Box 75"/>
          <p:cNvSpPr txBox="1">
            <a:spLocks noChangeArrowheads="1"/>
          </p:cNvSpPr>
          <p:nvPr/>
        </p:nvSpPr>
        <p:spPr bwMode="auto">
          <a:xfrm>
            <a:off x="2362200" y="3770313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0, -</a:t>
            </a:r>
          </a:p>
        </p:txBody>
      </p:sp>
      <p:sp>
        <p:nvSpPr>
          <p:cNvPr id="1681484" name="Text Box 76"/>
          <p:cNvSpPr txBox="1">
            <a:spLocks noChangeArrowheads="1"/>
          </p:cNvSpPr>
          <p:nvPr/>
        </p:nvSpPr>
        <p:spPr bwMode="auto">
          <a:xfrm>
            <a:off x="1504950" y="4033838"/>
            <a:ext cx="203517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Finite State Machine</a:t>
            </a:r>
          </a:p>
        </p:txBody>
      </p:sp>
      <p:sp>
        <p:nvSpPr>
          <p:cNvPr id="1681485" name="Rectangle 77"/>
          <p:cNvSpPr>
            <a:spLocks noChangeArrowheads="1"/>
          </p:cNvSpPr>
          <p:nvPr/>
        </p:nvSpPr>
        <p:spPr bwMode="auto">
          <a:xfrm>
            <a:off x="-76200" y="1398588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1486" name="Text Box 78"/>
          <p:cNvSpPr txBox="1">
            <a:spLocks noChangeArrowheads="1"/>
          </p:cNvSpPr>
          <p:nvPr/>
        </p:nvSpPr>
        <p:spPr bwMode="auto">
          <a:xfrm>
            <a:off x="3641725" y="2359025"/>
            <a:ext cx="5019066" cy="310854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Read/Write Infinite Tape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Lists</a:t>
            </a:r>
            <a:endParaRPr lang="en-US" sz="2800" b="1" dirty="0"/>
          </a:p>
          <a:p>
            <a:r>
              <a:rPr lang="en-US" sz="2800" dirty="0"/>
              <a:t>Finite State Machine</a:t>
            </a:r>
          </a:p>
          <a:p>
            <a:r>
              <a:rPr lang="en-US" sz="2800" b="1" dirty="0"/>
              <a:t>	Numbers</a:t>
            </a:r>
          </a:p>
          <a:p>
            <a:r>
              <a:rPr lang="en-US" sz="2800" dirty="0"/>
              <a:t>Processing</a:t>
            </a:r>
          </a:p>
          <a:p>
            <a:r>
              <a:rPr lang="en-US" sz="2800" b="1" dirty="0"/>
              <a:t>	Way to make decisions (if)</a:t>
            </a:r>
          </a:p>
          <a:p>
            <a:r>
              <a:rPr lang="en-US" sz="2800" b="1" dirty="0"/>
              <a:t>	</a:t>
            </a:r>
            <a:r>
              <a:rPr lang="en-US" sz="2800" b="1" dirty="0">
                <a:solidFill>
                  <a:srgbClr val="0000FF"/>
                </a:solidFill>
              </a:rPr>
              <a:t>Way to keep 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1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1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1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81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81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81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148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7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 to Keep </a:t>
            </a:r>
            <a:r>
              <a:rPr lang="en-US" dirty="0" smtClean="0"/>
              <a:t>Going: The Y-</a:t>
            </a:r>
            <a:r>
              <a:rPr lang="en-US" dirty="0" err="1" smtClean="0"/>
              <a:t>Combinator</a:t>
            </a:r>
            <a:endParaRPr lang="en-US" dirty="0"/>
          </a:p>
        </p:txBody>
      </p:sp>
      <p:sp>
        <p:nvSpPr>
          <p:cNvPr id="1707012" name="Text Box 4"/>
          <p:cNvSpPr txBox="1">
            <a:spLocks noChangeArrowheads="1"/>
          </p:cNvSpPr>
          <p:nvPr/>
        </p:nvSpPr>
        <p:spPr bwMode="auto">
          <a:xfrm>
            <a:off x="2438400" y="4495800"/>
            <a:ext cx="64770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))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r>
              <a:rPr lang="en-US" sz="2800" dirty="0" smtClean="0"/>
              <a:t>This finds the fixed point of any function!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))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Church-Turing Thesis</a:t>
            </a:r>
            <a:endParaRPr lang="en-US" i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715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mechanical computers are equally </a:t>
            </a:r>
            <a:r>
              <a:rPr lang="en-US" dirty="0" smtClean="0"/>
              <a:t>powerful (except for practical limits like memory size, time, display, energy, etc.)</a:t>
            </a:r>
            <a:endParaRPr lang="en-US" dirty="0"/>
          </a:p>
          <a:p>
            <a:r>
              <a:rPr lang="en-US" dirty="0"/>
              <a:t>There exists </a:t>
            </a:r>
            <a:r>
              <a:rPr lang="en-US" dirty="0" smtClean="0"/>
              <a:t>some </a:t>
            </a:r>
            <a:r>
              <a:rPr lang="en-US" dirty="0"/>
              <a:t>Turing machine that can simulate </a:t>
            </a:r>
            <a:r>
              <a:rPr lang="en-US" i="1" dirty="0"/>
              <a:t>any</a:t>
            </a:r>
            <a:r>
              <a:rPr lang="en-US" dirty="0"/>
              <a:t> mechanical computer</a:t>
            </a:r>
          </a:p>
          <a:p>
            <a:r>
              <a:rPr lang="en-US" i="1" dirty="0"/>
              <a:t>Any</a:t>
            </a:r>
            <a:r>
              <a:rPr lang="en-US" dirty="0"/>
              <a:t> computer that is powerful enough to simulate a Turing machine, can simulate any mechanical computer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379201"/>
            <a:ext cx="2147888" cy="309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6488668"/>
            <a:ext cx="23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Alan Turing, 1912-1954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28601"/>
            <a:ext cx="2107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48400" y="3048000"/>
            <a:ext cx="265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Alonzo Church, 1903-1995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for Exam 2</a:t>
            </a:r>
          </a:p>
          <a:p>
            <a:r>
              <a:rPr lang="en-US" dirty="0" smtClean="0"/>
              <a:t>Computability Practice</a:t>
            </a:r>
          </a:p>
          <a:p>
            <a:r>
              <a:rPr lang="en-US" dirty="0" smtClean="0"/>
              <a:t>Universal Languages (including Java)</a:t>
            </a:r>
          </a:p>
          <a:p>
            <a:r>
              <a:rPr lang="en-US" dirty="0" smtClean="0"/>
              <a:t>Philosophical Discussion on Computability in Theory and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Grp="1" noChangeArrowheads="1"/>
          </p:cNvSpPr>
          <p:nvPr>
            <p:ph type="title"/>
          </p:nvPr>
        </p:nvSpPr>
        <p:spPr>
          <a:xfrm>
            <a:off x="517525" y="1038225"/>
            <a:ext cx="8289925" cy="4289425"/>
          </a:xfrm>
        </p:spPr>
        <p:txBody>
          <a:bodyPr/>
          <a:lstStyle/>
          <a:p>
            <a:pPr algn="l"/>
            <a:r>
              <a:rPr lang="en-US"/>
              <a:t>All universal programming language are </a:t>
            </a:r>
            <a:r>
              <a:rPr lang="en-US" b="1" i="1"/>
              <a:t>equivalent</a:t>
            </a:r>
            <a:r>
              <a:rPr lang="en-US"/>
              <a:t> in power: they can all simulate a TM, which can carry out any mechanical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610" name="Picture 2" descr="02626318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2014538"/>
            <a:ext cx="2286000" cy="2286000"/>
          </a:xfrm>
          <a:prstGeom prst="rect">
            <a:avLst/>
          </a:prstGeom>
          <a:noFill/>
        </p:spPr>
      </p:pic>
      <p:sp>
        <p:nvSpPr>
          <p:cNvPr id="14766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55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so many </a:t>
            </a:r>
            <a:r>
              <a:rPr lang="en-US" dirty="0" smtClean="0"/>
              <a:t>equally powerful programming </a:t>
            </a:r>
            <a:r>
              <a:rPr lang="en-US" dirty="0"/>
              <a:t>languages?</a:t>
            </a:r>
          </a:p>
        </p:txBody>
      </p:sp>
      <p:pic>
        <p:nvPicPr>
          <p:cNvPr id="1476612" name="Picture 4" descr="the-c-programming-language-2nd-edi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2441575"/>
            <a:ext cx="1052512" cy="1381125"/>
          </a:xfrm>
          <a:prstGeom prst="rect">
            <a:avLst/>
          </a:prstGeom>
          <a:noFill/>
        </p:spPr>
      </p:pic>
      <p:pic>
        <p:nvPicPr>
          <p:cNvPr id="1476613" name="Picture 5" descr="tit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3025" y="4052888"/>
            <a:ext cx="1038225" cy="1285875"/>
          </a:xfrm>
          <a:prstGeom prst="rect">
            <a:avLst/>
          </a:prstGeom>
          <a:noFill/>
        </p:spPr>
      </p:pic>
      <p:pic>
        <p:nvPicPr>
          <p:cNvPr id="1476614" name="Picture 6" descr="lb3_th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000" y="4578350"/>
            <a:ext cx="1123950" cy="1428750"/>
          </a:xfrm>
          <a:prstGeom prst="rect">
            <a:avLst/>
          </a:prstGeom>
          <a:noFill/>
        </p:spPr>
      </p:pic>
      <p:pic>
        <p:nvPicPr>
          <p:cNvPr id="1476615" name="Picture 7" descr="duk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2888" y="2108200"/>
            <a:ext cx="1428750" cy="1428750"/>
          </a:xfrm>
          <a:prstGeom prst="rect">
            <a:avLst/>
          </a:prstGeom>
          <a:noFill/>
        </p:spPr>
      </p:pic>
      <p:pic>
        <p:nvPicPr>
          <p:cNvPr id="1476616" name="Picture 8" descr="Programming Python, Second Edition with C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4163" y="2124075"/>
            <a:ext cx="2286000" cy="2286000"/>
          </a:xfrm>
          <a:prstGeom prst="rect">
            <a:avLst/>
          </a:prstGeom>
          <a:noFill/>
        </p:spPr>
      </p:pic>
      <p:pic>
        <p:nvPicPr>
          <p:cNvPr id="1476617" name="Picture 9" descr="Programming Ruby: The Pragmatic Programmers' Guide, Second Editi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300" y="3652838"/>
            <a:ext cx="2286000" cy="2286000"/>
          </a:xfrm>
          <a:prstGeom prst="rect">
            <a:avLst/>
          </a:prstGeom>
          <a:noFill/>
        </p:spPr>
      </p:pic>
      <p:pic>
        <p:nvPicPr>
          <p:cNvPr id="1476618" name="Picture 10" descr="plt-blu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70688" y="4759325"/>
            <a:ext cx="1281112" cy="123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Proliferation of Universal PLs</a:t>
            </a:r>
          </a:p>
        </p:txBody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287152"/>
            <a:ext cx="8229600" cy="4914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“Aesthetics”</a:t>
            </a:r>
          </a:p>
          <a:p>
            <a:pPr lvl="1"/>
            <a:r>
              <a:rPr lang="en-US" dirty="0"/>
              <a:t>Some people like </a:t>
            </a:r>
            <a:r>
              <a:rPr lang="en-US" b="1" dirty="0">
                <a:solidFill>
                  <a:srgbClr val="0000FF"/>
                </a:solidFill>
              </a:rPr>
              <a:t>:=</a:t>
            </a:r>
            <a:r>
              <a:rPr lang="en-US" dirty="0"/>
              <a:t>, others prefer </a:t>
            </a:r>
            <a:r>
              <a:rPr lang="en-US" b="1" dirty="0">
                <a:solidFill>
                  <a:srgbClr val="0000FF"/>
                </a:solidFill>
              </a:rPr>
              <a:t>=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Some people think whitespace shouldn’t matter (e.g., </a:t>
            </a:r>
            <a:r>
              <a:rPr lang="en-US" dirty="0" smtClean="0"/>
              <a:t>Java, Scheme), </a:t>
            </a:r>
            <a:r>
              <a:rPr lang="en-US" dirty="0"/>
              <a:t>others think programs should be formatted like they mean (e.g., </a:t>
            </a:r>
            <a:r>
              <a:rPr lang="en-US" dirty="0" smtClean="0"/>
              <a:t>Python)</a:t>
            </a:r>
            <a:endParaRPr lang="en-US" dirty="0"/>
          </a:p>
          <a:p>
            <a:pPr lvl="1"/>
            <a:r>
              <a:rPr lang="en-US" dirty="0"/>
              <a:t>Some people like </a:t>
            </a:r>
            <a:r>
              <a:rPr lang="en-US" b="1" dirty="0" err="1" smtClean="0">
                <a:solidFill>
                  <a:srgbClr val="0000FF"/>
                </a:solidFill>
              </a:rPr>
              <a:t>goto</a:t>
            </a:r>
            <a:r>
              <a:rPr lang="en-US" dirty="0"/>
              <a:t> </a:t>
            </a:r>
            <a:r>
              <a:rPr lang="en-US" dirty="0" smtClean="0"/>
              <a:t>(BASIC, C) </a:t>
            </a:r>
            <a:r>
              <a:rPr lang="en-US" dirty="0"/>
              <a:t>others like </a:t>
            </a:r>
            <a:r>
              <a:rPr lang="en-US" b="1" dirty="0" smtClean="0">
                <a:solidFill>
                  <a:srgbClr val="0000FF"/>
                </a:solidFill>
              </a:rPr>
              <a:t>throw</a:t>
            </a:r>
            <a:r>
              <a:rPr lang="en-US" dirty="0"/>
              <a:t> </a:t>
            </a:r>
            <a:r>
              <a:rPr lang="en-US" dirty="0" smtClean="0"/>
              <a:t>(Java, Python)</a:t>
            </a:r>
            <a:endParaRPr lang="en-US" dirty="0"/>
          </a:p>
          <a:p>
            <a:r>
              <a:rPr lang="en-US" dirty="0" smtClean="0"/>
              <a:t>Expressiveness vs. Simplicity</a:t>
            </a:r>
          </a:p>
          <a:p>
            <a:pPr lvl="1"/>
            <a:r>
              <a:rPr lang="en-US" dirty="0" smtClean="0"/>
              <a:t>Python is more expressive than Scheme</a:t>
            </a:r>
          </a:p>
          <a:p>
            <a:r>
              <a:rPr lang="en-US" dirty="0" smtClean="0"/>
              <a:t>Expressiveness </a:t>
            </a:r>
            <a:r>
              <a:rPr lang="en-US" dirty="0"/>
              <a:t>vs. “Truthiness”</a:t>
            </a:r>
          </a:p>
          <a:p>
            <a:pPr lvl="1"/>
            <a:r>
              <a:rPr lang="en-US" dirty="0"/>
              <a:t>How much you can say with a little code vs. how likely it is your code means what you think it does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300038"/>
            <a:ext cx="6450013" cy="1071562"/>
          </a:xfrm>
        </p:spPr>
        <p:txBody>
          <a:bodyPr>
            <a:noAutofit/>
          </a:bodyPr>
          <a:lstStyle/>
          <a:p>
            <a:r>
              <a:rPr lang="en-US" sz="3600" dirty="0"/>
              <a:t>Programming Language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Design </a:t>
            </a:r>
            <a:r>
              <a:rPr lang="en-US" sz="3600" dirty="0"/>
              <a:t>Space</a:t>
            </a:r>
          </a:p>
        </p:txBody>
      </p:sp>
      <p:sp>
        <p:nvSpPr>
          <p:cNvPr id="1477636" name="Text Box 4"/>
          <p:cNvSpPr txBox="1">
            <a:spLocks noChangeArrowheads="1"/>
          </p:cNvSpPr>
          <p:nvPr/>
        </p:nvSpPr>
        <p:spPr bwMode="auto">
          <a:xfrm rot="16200000">
            <a:off x="-773906" y="2604294"/>
            <a:ext cx="287655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ahoma" pitchFamily="34" charset="0"/>
              </a:rPr>
              <a:t>Expressiveness</a:t>
            </a:r>
          </a:p>
        </p:txBody>
      </p:sp>
      <p:sp>
        <p:nvSpPr>
          <p:cNvPr id="1477637" name="Text Box 5"/>
          <p:cNvSpPr txBox="1">
            <a:spLocks noChangeArrowheads="1"/>
          </p:cNvSpPr>
          <p:nvPr/>
        </p:nvSpPr>
        <p:spPr bwMode="auto">
          <a:xfrm>
            <a:off x="3800475" y="5727700"/>
            <a:ext cx="23828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ahoma" pitchFamily="34" charset="0"/>
              </a:rPr>
              <a:t>“Truthiness”</a:t>
            </a:r>
          </a:p>
        </p:txBody>
      </p:sp>
      <p:sp>
        <p:nvSpPr>
          <p:cNvPr id="1477638" name="Rectangle 6"/>
          <p:cNvSpPr>
            <a:spLocks noChangeArrowheads="1"/>
          </p:cNvSpPr>
          <p:nvPr/>
        </p:nvSpPr>
        <p:spPr bwMode="auto">
          <a:xfrm>
            <a:off x="3197179" y="1855758"/>
            <a:ext cx="1073243" cy="400110"/>
          </a:xfrm>
          <a:prstGeom prst="rect">
            <a:avLst/>
          </a:prstGeom>
          <a:noFill/>
          <a:ln w="3175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Tahoma" pitchFamily="34" charset="0"/>
              </a:rPr>
              <a:t>Scheme</a:t>
            </a:r>
          </a:p>
        </p:txBody>
      </p:sp>
      <p:sp>
        <p:nvSpPr>
          <p:cNvPr id="1477639" name="Rectangle 7"/>
          <p:cNvSpPr>
            <a:spLocks noChangeArrowheads="1"/>
          </p:cNvSpPr>
          <p:nvPr/>
        </p:nvSpPr>
        <p:spPr bwMode="auto">
          <a:xfrm>
            <a:off x="3098735" y="2422495"/>
            <a:ext cx="965329" cy="400110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Python</a:t>
            </a:r>
          </a:p>
        </p:txBody>
      </p:sp>
      <p:sp>
        <p:nvSpPr>
          <p:cNvPr id="1477643" name="Rectangle 11"/>
          <p:cNvSpPr>
            <a:spLocks noChangeArrowheads="1"/>
          </p:cNvSpPr>
          <p:nvPr/>
        </p:nvSpPr>
        <p:spPr bwMode="auto">
          <a:xfrm>
            <a:off x="6248400" y="3962400"/>
            <a:ext cx="782651" cy="46166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Java</a:t>
            </a:r>
          </a:p>
        </p:txBody>
      </p:sp>
      <p:sp>
        <p:nvSpPr>
          <p:cNvPr id="1477645" name="Rectangle 13"/>
          <p:cNvSpPr>
            <a:spLocks noChangeArrowheads="1"/>
          </p:cNvSpPr>
          <p:nvPr/>
        </p:nvSpPr>
        <p:spPr bwMode="auto">
          <a:xfrm>
            <a:off x="1919725" y="1156643"/>
            <a:ext cx="369012" cy="461665"/>
          </a:xfrm>
          <a:prstGeom prst="rect">
            <a:avLst/>
          </a:prstGeom>
          <a:noFill/>
          <a:ln w="317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C</a:t>
            </a:r>
          </a:p>
        </p:txBody>
      </p:sp>
      <p:sp>
        <p:nvSpPr>
          <p:cNvPr id="1477646" name="Text Box 14"/>
          <p:cNvSpPr txBox="1">
            <a:spLocks noChangeArrowheads="1"/>
          </p:cNvSpPr>
          <p:nvPr/>
        </p:nvSpPr>
        <p:spPr bwMode="auto">
          <a:xfrm>
            <a:off x="0" y="5029200"/>
            <a:ext cx="9937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/>
              <a:t>low</a:t>
            </a:r>
          </a:p>
        </p:txBody>
      </p:sp>
      <p:sp>
        <p:nvSpPr>
          <p:cNvPr id="1477647" name="Text Box 15"/>
          <p:cNvSpPr txBox="1">
            <a:spLocks noChangeArrowheads="1"/>
          </p:cNvSpPr>
          <p:nvPr/>
        </p:nvSpPr>
        <p:spPr bwMode="auto">
          <a:xfrm>
            <a:off x="71438" y="419100"/>
            <a:ext cx="9937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/>
              <a:t>high</a:t>
            </a:r>
          </a:p>
        </p:txBody>
      </p:sp>
      <p:sp>
        <p:nvSpPr>
          <p:cNvPr id="1477648" name="Rectangle 16"/>
          <p:cNvSpPr>
            <a:spLocks noChangeArrowheads="1"/>
          </p:cNvSpPr>
          <p:nvPr/>
        </p:nvSpPr>
        <p:spPr bwMode="auto">
          <a:xfrm>
            <a:off x="7358358" y="4928543"/>
            <a:ext cx="1055097" cy="461665"/>
          </a:xfrm>
          <a:prstGeom prst="rect">
            <a:avLst/>
          </a:prstGeom>
          <a:noFill/>
          <a:ln w="317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Spec#</a:t>
            </a:r>
          </a:p>
        </p:txBody>
      </p:sp>
      <p:sp>
        <p:nvSpPr>
          <p:cNvPr id="1477649" name="Rectangle 17"/>
          <p:cNvSpPr>
            <a:spLocks noChangeArrowheads="1"/>
          </p:cNvSpPr>
          <p:nvPr/>
        </p:nvSpPr>
        <p:spPr bwMode="auto">
          <a:xfrm>
            <a:off x="6781800" y="4495800"/>
            <a:ext cx="700834" cy="461665"/>
          </a:xfrm>
          <a:prstGeom prst="rect">
            <a:avLst/>
          </a:prstGeom>
          <a:noFill/>
          <a:ln w="317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err="1">
                <a:latin typeface="Tahoma" pitchFamily="34" charset="0"/>
              </a:rPr>
              <a:t>Ada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477650" name="Text Box 18"/>
          <p:cNvSpPr txBox="1">
            <a:spLocks noChangeArrowheads="1"/>
          </p:cNvSpPr>
          <p:nvPr/>
        </p:nvSpPr>
        <p:spPr bwMode="auto">
          <a:xfrm>
            <a:off x="7239000" y="3733800"/>
            <a:ext cx="1728787" cy="822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strict typing,</a:t>
            </a:r>
          </a:p>
          <a:p>
            <a:r>
              <a:rPr lang="en-US" dirty="0"/>
              <a:t>static</a:t>
            </a:r>
          </a:p>
        </p:txBody>
      </p:sp>
      <p:sp>
        <p:nvSpPr>
          <p:cNvPr id="1477653" name="Text Box 21"/>
          <p:cNvSpPr txBox="1">
            <a:spLocks noChangeArrowheads="1"/>
          </p:cNvSpPr>
          <p:nvPr/>
        </p:nvSpPr>
        <p:spPr bwMode="auto">
          <a:xfrm>
            <a:off x="1203325" y="5537200"/>
            <a:ext cx="26924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more mistake prone</a:t>
            </a:r>
          </a:p>
        </p:txBody>
      </p:sp>
      <p:sp>
        <p:nvSpPr>
          <p:cNvPr id="1477654" name="Text Box 22"/>
          <p:cNvSpPr txBox="1">
            <a:spLocks noChangeArrowheads="1"/>
          </p:cNvSpPr>
          <p:nvPr/>
        </p:nvSpPr>
        <p:spPr bwMode="auto">
          <a:xfrm>
            <a:off x="6108700" y="5556250"/>
            <a:ext cx="24907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less mistake prone</a:t>
            </a:r>
          </a:p>
        </p:txBody>
      </p:sp>
      <p:sp>
        <p:nvSpPr>
          <p:cNvPr id="1477656" name="Line 24"/>
          <p:cNvSpPr>
            <a:spLocks noChangeShapeType="1"/>
          </p:cNvSpPr>
          <p:nvPr/>
        </p:nvSpPr>
        <p:spPr bwMode="auto">
          <a:xfrm flipV="1">
            <a:off x="1143000" y="5478463"/>
            <a:ext cx="7696200" cy="7937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77657" name="Line 25"/>
          <p:cNvSpPr>
            <a:spLocks noChangeShapeType="1"/>
          </p:cNvSpPr>
          <p:nvPr/>
        </p:nvSpPr>
        <p:spPr bwMode="auto">
          <a:xfrm flipV="1">
            <a:off x="1144588" y="576263"/>
            <a:ext cx="19050" cy="4918075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7658" name="Rectangle 26"/>
          <p:cNvSpPr>
            <a:spLocks noChangeArrowheads="1"/>
          </p:cNvSpPr>
          <p:nvPr/>
        </p:nvSpPr>
        <p:spPr bwMode="auto">
          <a:xfrm>
            <a:off x="1371600" y="3657600"/>
            <a:ext cx="4752975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 smtClean="0">
                <a:latin typeface="Tahoma" pitchFamily="34" charset="0"/>
              </a:rPr>
              <a:t>public </a:t>
            </a:r>
            <a:r>
              <a:rPr lang="en-US" sz="2000" dirty="0">
                <a:latin typeface="Tahoma" pitchFamily="34" charset="0"/>
              </a:rPr>
              <a:t>class </a:t>
            </a:r>
            <a:r>
              <a:rPr lang="en-US" sz="2000" dirty="0" err="1">
                <a:latin typeface="Tahoma" pitchFamily="34" charset="0"/>
              </a:rPr>
              <a:t>HelloWorld</a:t>
            </a:r>
            <a:r>
              <a:rPr lang="en-US" sz="2000" dirty="0">
                <a:latin typeface="Tahoma" pitchFamily="34" charset="0"/>
              </a:rPr>
              <a:t> {	</a:t>
            </a:r>
          </a:p>
          <a:p>
            <a:r>
              <a:rPr lang="en-US" sz="2000" dirty="0">
                <a:latin typeface="Tahoma" pitchFamily="34" charset="0"/>
              </a:rPr>
              <a:t>  public static void main(String[] </a:t>
            </a:r>
            <a:r>
              <a:rPr lang="en-US" sz="2000" dirty="0" err="1">
                <a:latin typeface="Tahoma" pitchFamily="34" charset="0"/>
              </a:rPr>
              <a:t>args</a:t>
            </a:r>
            <a:r>
              <a:rPr lang="en-US" sz="2000" dirty="0">
                <a:latin typeface="Tahoma" pitchFamily="34" charset="0"/>
              </a:rPr>
              <a:t>) {</a:t>
            </a:r>
          </a:p>
          <a:p>
            <a:r>
              <a:rPr lang="en-US" sz="2000" dirty="0">
                <a:latin typeface="Tahoma" pitchFamily="34" charset="0"/>
              </a:rPr>
              <a:t>     </a:t>
            </a:r>
            <a:r>
              <a:rPr lang="en-US" sz="2000" dirty="0" err="1">
                <a:latin typeface="Tahoma" pitchFamily="34" charset="0"/>
              </a:rPr>
              <a:t>System.out.println</a:t>
            </a:r>
            <a:r>
              <a:rPr lang="en-US" sz="2000" dirty="0">
                <a:latin typeface="Tahoma" pitchFamily="34" charset="0"/>
              </a:rPr>
              <a:t> ("Hello!");</a:t>
            </a:r>
          </a:p>
          <a:p>
            <a:r>
              <a:rPr lang="en-US" sz="2000" dirty="0">
                <a:latin typeface="Tahoma" pitchFamily="34" charset="0"/>
              </a:rPr>
              <a:t>  }</a:t>
            </a:r>
          </a:p>
          <a:p>
            <a:r>
              <a:rPr lang="en-US" sz="2000" dirty="0">
                <a:latin typeface="Tahoma" pitchFamily="34" charset="0"/>
              </a:rPr>
              <a:t>}</a:t>
            </a:r>
          </a:p>
        </p:txBody>
      </p:sp>
      <p:sp>
        <p:nvSpPr>
          <p:cNvPr id="1477659" name="Rectangle 27"/>
          <p:cNvSpPr>
            <a:spLocks noChangeArrowheads="1"/>
          </p:cNvSpPr>
          <p:nvPr/>
        </p:nvSpPr>
        <p:spPr bwMode="auto">
          <a:xfrm>
            <a:off x="4189413" y="2419350"/>
            <a:ext cx="1911350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print ("Hello!")</a:t>
            </a:r>
          </a:p>
        </p:txBody>
      </p:sp>
      <p:sp>
        <p:nvSpPr>
          <p:cNvPr id="1477660" name="Rectangle 28"/>
          <p:cNvSpPr>
            <a:spLocks noChangeArrowheads="1"/>
          </p:cNvSpPr>
          <p:nvPr/>
        </p:nvSpPr>
        <p:spPr bwMode="auto">
          <a:xfrm>
            <a:off x="4386263" y="1844675"/>
            <a:ext cx="2166937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(display “Hello!”)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371600" y="609600"/>
            <a:ext cx="673582" cy="461665"/>
          </a:xfrm>
          <a:prstGeom prst="rect">
            <a:avLst/>
          </a:prstGeom>
          <a:noFill/>
          <a:ln w="317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</a:rPr>
              <a:t>x86</a:t>
            </a:r>
            <a:endParaRPr lang="en-US" sz="24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7658" grpId="0" animBg="1"/>
      <p:bldP spid="1477659" grpId="0" animBg="1"/>
      <p:bldP spid="14776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dirty="0" smtClean="0"/>
              <a:t>Leading Philosopher on</a:t>
            </a:r>
            <a:br>
              <a:rPr lang="en-US" dirty="0" smtClean="0"/>
            </a:br>
            <a:r>
              <a:rPr lang="en-US" dirty="0" smtClean="0"/>
              <a:t>Computability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Theory and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56388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http://www.funny-videos.co.uk/videoAliGScienceVideo39.html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0574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http://video.google.com/videoplay?docid=1623254076490030585#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 G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 G Problem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1"/>
            <a:ext cx="82296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Input: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whole numbers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up to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digits each (mostly nines)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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191000"/>
            <a:ext cx="6409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Theorist’s Question:</a:t>
            </a:r>
          </a:p>
          <a:p>
            <a:r>
              <a:rPr lang="en-US" sz="3600" dirty="0" smtClean="0"/>
              <a:t>Is the Ali G Problem </a:t>
            </a:r>
            <a:r>
              <a:rPr lang="en-US" sz="3600" i="1" dirty="0" smtClean="0"/>
              <a:t>computable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is Computable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 G Problem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1"/>
            <a:ext cx="82296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Input: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whole numbers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up to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digits each (mostly nines)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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938" y="4191000"/>
            <a:ext cx="7872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Ali G’s Question:</a:t>
            </a:r>
          </a:p>
          <a:p>
            <a:r>
              <a:rPr lang="en-US" sz="3600" dirty="0" smtClean="0"/>
              <a:t>Can real computers solve it for a given </a:t>
            </a:r>
            <a:r>
              <a:rPr lang="en-US" sz="3600" i="1" dirty="0" smtClean="0">
                <a:latin typeface="Cambria" pitchFamily="18" charset="0"/>
              </a:rPr>
              <a:t>d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08" y="230143"/>
            <a:ext cx="7610991" cy="6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63" y="1023938"/>
            <a:ext cx="8451283" cy="301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 G was Right!</a:t>
            </a:r>
          </a:p>
        </p:txBody>
      </p:sp>
      <p:sp>
        <p:nvSpPr>
          <p:cNvPr id="1504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assumes ideal computers:</a:t>
            </a:r>
          </a:p>
          <a:p>
            <a:pPr lvl="1"/>
            <a:r>
              <a:rPr lang="en-US" dirty="0"/>
              <a:t>Unlimited, perfect memory</a:t>
            </a:r>
          </a:p>
          <a:p>
            <a:pPr lvl="1"/>
            <a:r>
              <a:rPr lang="en-US" dirty="0"/>
              <a:t>Unlimited (finite) time</a:t>
            </a:r>
          </a:p>
          <a:p>
            <a:r>
              <a:rPr lang="en-US" dirty="0"/>
              <a:t>Real computers have:</a:t>
            </a:r>
          </a:p>
          <a:p>
            <a:pPr lvl="1"/>
            <a:r>
              <a:rPr lang="en-US" dirty="0"/>
              <a:t>Limited memory, time, power outages, flaky programming languages, etc.</a:t>
            </a:r>
          </a:p>
          <a:p>
            <a:pPr lvl="1"/>
            <a:r>
              <a:rPr lang="en-US" dirty="0"/>
              <a:t>There are </a:t>
            </a:r>
            <a:r>
              <a:rPr lang="en-US" dirty="0" smtClean="0">
                <a:solidFill>
                  <a:srgbClr val="0070C0"/>
                </a:solidFill>
              </a:rPr>
              <a:t>many</a:t>
            </a:r>
            <a:r>
              <a:rPr lang="en-US" dirty="0" smtClean="0"/>
              <a:t> </a:t>
            </a:r>
            <a:r>
              <a:rPr lang="en-US" dirty="0"/>
              <a:t>decidable problems we cannot solve with real computer: the actual inputs </a:t>
            </a:r>
            <a:r>
              <a:rPr lang="en-US" b="1" i="1" dirty="0"/>
              <a:t>do</a:t>
            </a:r>
            <a:r>
              <a:rPr lang="en-US" dirty="0"/>
              <a:t> matter (in practice, but not in theory!)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Things Real Computers Can Do</a:t>
            </a:r>
            <a:br>
              <a:rPr lang="en-US" dirty="0" smtClean="0"/>
            </a:br>
            <a:r>
              <a:rPr lang="en-US" dirty="0" smtClean="0"/>
              <a:t>That Turing Machines Cannot</a:t>
            </a:r>
          </a:p>
        </p:txBody>
      </p:sp>
      <p:pic>
        <p:nvPicPr>
          <p:cNvPr id="1392647" name="Picture 7" descr="ZX81-door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981450"/>
            <a:ext cx="23272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49" name="Picture 9" descr="168511301_10be1c0c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538" y="1800225"/>
            <a:ext cx="22463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1295400" y="3352800"/>
            <a:ext cx="1709186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Generate Heat</a:t>
            </a:r>
          </a:p>
        </p:txBody>
      </p:sp>
      <p:sp>
        <p:nvSpPr>
          <p:cNvPr id="1392651" name="Text Box 11"/>
          <p:cNvSpPr txBox="1">
            <a:spLocks noChangeArrowheads="1"/>
          </p:cNvSpPr>
          <p:nvPr/>
        </p:nvSpPr>
        <p:spPr bwMode="auto">
          <a:xfrm>
            <a:off x="1935163" y="5943600"/>
            <a:ext cx="1411669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Stop a Door</a:t>
            </a:r>
          </a:p>
        </p:txBody>
      </p:sp>
      <p:sp>
        <p:nvSpPr>
          <p:cNvPr id="1392652" name="Text Box 12"/>
          <p:cNvSpPr txBox="1">
            <a:spLocks noChangeArrowheads="1"/>
          </p:cNvSpPr>
          <p:nvPr/>
        </p:nvSpPr>
        <p:spPr bwMode="auto">
          <a:xfrm>
            <a:off x="5410200" y="4822825"/>
            <a:ext cx="2667000" cy="70788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Provide an adequate habitat for fish</a:t>
            </a:r>
          </a:p>
        </p:txBody>
      </p:sp>
      <p:pic>
        <p:nvPicPr>
          <p:cNvPr id="1392654" name="Picture 14" descr="lap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38" y="1666875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9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9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9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9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50" grpId="0"/>
      <p:bldP spid="1392651" grpId="0"/>
      <p:bldP spid="13926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4034" name="Picture 2" descr="http://farm6.staticflickr.com/5281/5203091533_8cd45563bd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730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640848" y="-28074"/>
            <a:ext cx="254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flickrcc: martha_chapa95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114800"/>
            <a:ext cx="5990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Happy Thanksgiving!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826169" y="5265821"/>
            <a:ext cx="76962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Don’t spend your Thanksgiving doing Exam 2!  If you are well prepared, it should only take a few hours.  If you’re spending longer then that on it, you are doing something wrong, or grossly misinterpreting the questions.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Input:</a:t>
            </a:r>
            <a:r>
              <a:rPr lang="en-US" dirty="0" smtClean="0"/>
              <a:t> strings </a:t>
            </a:r>
            <a:r>
              <a:rPr lang="en-US" i="1" dirty="0" smtClean="0">
                <a:latin typeface="Cambria" pitchFamily="18" charset="0"/>
              </a:rPr>
              <a:t>p</a:t>
            </a:r>
            <a:r>
              <a:rPr lang="en-US" dirty="0" smtClean="0"/>
              <a:t>, </a:t>
            </a:r>
            <a:r>
              <a:rPr lang="en-US" i="1" dirty="0" smtClean="0">
                <a:latin typeface="Cambria" pitchFamily="18" charset="0"/>
              </a:rPr>
              <a:t>q</a:t>
            </a:r>
            <a:r>
              <a:rPr lang="en-US" dirty="0" smtClean="0"/>
              <a:t> that each define Python procedures</a:t>
            </a:r>
          </a:p>
          <a:p>
            <a:r>
              <a:rPr lang="en-US" b="1" dirty="0" smtClean="0"/>
              <a:t>Output:</a:t>
            </a:r>
            <a:r>
              <a:rPr lang="en-US" dirty="0" smtClean="0"/>
              <a:t> </a:t>
            </a:r>
            <a:r>
              <a:rPr lang="en-US" b="1" dirty="0" smtClean="0"/>
              <a:t>True</a:t>
            </a:r>
            <a:r>
              <a:rPr lang="en-US" dirty="0" smtClean="0"/>
              <a:t> if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inverses (e.g., for all possible inputs </a:t>
            </a:r>
            <a:r>
              <a:rPr lang="en-US" i="1" dirty="0" smtClean="0">
                <a:latin typeface="Cambria" pitchFamily="18" charset="0"/>
              </a:rPr>
              <a:t>x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i="1" dirty="0" smtClean="0">
                <a:latin typeface="Cambria" pitchFamily="18" charset="0"/>
              </a:rPr>
              <a:t>p</a:t>
            </a:r>
            <a:r>
              <a:rPr lang="en-US" dirty="0" smtClean="0">
                <a:latin typeface="Cambria" pitchFamily="18" charset="0"/>
              </a:rPr>
              <a:t>(</a:t>
            </a:r>
            <a:r>
              <a:rPr lang="en-US" i="1" dirty="0" smtClean="0">
                <a:latin typeface="Cambria" pitchFamily="18" charset="0"/>
              </a:rPr>
              <a:t>q</a:t>
            </a:r>
            <a:r>
              <a:rPr lang="en-US" dirty="0" smtClean="0">
                <a:latin typeface="Cambria" pitchFamily="18" charset="0"/>
              </a:rPr>
              <a:t>(</a:t>
            </a:r>
            <a:r>
              <a:rPr lang="en-US" i="1" dirty="0" smtClean="0">
                <a:latin typeface="Cambria" pitchFamily="18" charset="0"/>
              </a:rPr>
              <a:t>x</a:t>
            </a:r>
            <a:r>
              <a:rPr lang="en-US" dirty="0" smtClean="0">
                <a:latin typeface="Cambria" pitchFamily="18" charset="0"/>
              </a:rPr>
              <a:t>)) = </a:t>
            </a:r>
            <a:r>
              <a:rPr lang="en-US" i="1" dirty="0" smtClean="0">
                <a:latin typeface="Cambria" pitchFamily="18" charset="0"/>
              </a:rPr>
              <a:t>x</a:t>
            </a:r>
            <a:r>
              <a:rPr lang="en-US" dirty="0" smtClean="0"/>
              <a:t>).  Otherwise, </a:t>
            </a:r>
            <a:r>
              <a:rPr lang="en-US" b="1" dirty="0" smtClean="0"/>
              <a:t>False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Inverse Problem is </a:t>
            </a:r>
            <a:r>
              <a:rPr lang="en-US" dirty="0" err="1" smtClean="0"/>
              <a:t>Noncomputable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	If we had an algorithm, </a:t>
            </a:r>
            <a:r>
              <a:rPr lang="en-US" sz="2800" b="1" dirty="0" smtClean="0"/>
              <a:t>inverse(p, q)</a:t>
            </a:r>
            <a:r>
              <a:rPr lang="en-US" sz="2800" dirty="0" smtClean="0"/>
              <a:t> that solves the </a:t>
            </a:r>
            <a:r>
              <a:rPr lang="en-US" sz="2800" i="1" dirty="0" err="1" smtClean="0"/>
              <a:t>InverseProblem</a:t>
            </a:r>
            <a:r>
              <a:rPr lang="en-US" sz="2800" dirty="0" smtClean="0"/>
              <a:t>, we could use it to define an algorithm </a:t>
            </a:r>
            <a:r>
              <a:rPr lang="en-US" sz="2800" b="1" dirty="0" smtClean="0"/>
              <a:t>halts(s)</a:t>
            </a:r>
            <a:r>
              <a:rPr lang="en-US" sz="2800" dirty="0" smtClean="0"/>
              <a:t> that solves the </a:t>
            </a:r>
            <a:r>
              <a:rPr lang="en-US" sz="2800" i="1" dirty="0" err="1" smtClean="0"/>
              <a:t>HaltingProblem</a:t>
            </a:r>
            <a:r>
              <a:rPr lang="en-US" sz="280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Inverse Problem is </a:t>
            </a:r>
            <a:r>
              <a:rPr lang="en-US" dirty="0" err="1" smtClean="0"/>
              <a:t>Noncomputable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	If we had an algorithm, </a:t>
            </a:r>
            <a:r>
              <a:rPr lang="en-US" sz="2800" b="1" dirty="0" smtClean="0"/>
              <a:t>inverse(p, q)</a:t>
            </a:r>
            <a:r>
              <a:rPr lang="en-US" sz="2800" dirty="0" smtClean="0"/>
              <a:t> that solves the </a:t>
            </a:r>
            <a:r>
              <a:rPr lang="en-US" sz="2800" i="1" dirty="0" err="1" smtClean="0"/>
              <a:t>InverseProblem</a:t>
            </a:r>
            <a:r>
              <a:rPr lang="en-US" sz="2800" dirty="0" smtClean="0"/>
              <a:t>, we could use it to define an algorithm </a:t>
            </a:r>
            <a:r>
              <a:rPr lang="en-US" sz="2800" b="1" dirty="0" smtClean="0"/>
              <a:t>halts(s)</a:t>
            </a:r>
            <a:r>
              <a:rPr lang="en-US" sz="2800" dirty="0" smtClean="0"/>
              <a:t> that solves the </a:t>
            </a:r>
            <a:r>
              <a:rPr lang="en-US" sz="2800" i="1" dirty="0" err="1" smtClean="0"/>
              <a:t>HaltingProblem</a:t>
            </a:r>
            <a:r>
              <a:rPr lang="en-US" sz="280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4822" y="3119281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def</a:t>
            </a:r>
            <a:r>
              <a:rPr lang="en-US" sz="3200" dirty="0" smtClean="0"/>
              <a:t> halts(s):</a:t>
            </a:r>
          </a:p>
          <a:p>
            <a:r>
              <a:rPr lang="en-US" sz="3200" dirty="0" smtClean="0"/>
              <a:t>   </a:t>
            </a:r>
            <a:r>
              <a:rPr lang="en-US" sz="3200" b="1" dirty="0" smtClean="0">
                <a:solidFill>
                  <a:srgbClr val="C00000"/>
                </a:solidFill>
              </a:rPr>
              <a:t>inverse</a:t>
            </a:r>
            <a:r>
              <a:rPr lang="en-US" sz="3200" dirty="0" smtClean="0"/>
              <a:t>(“lambda x: x”,</a:t>
            </a:r>
          </a:p>
          <a:p>
            <a:r>
              <a:rPr lang="en-US" sz="3200" dirty="0" smtClean="0"/>
              <a:t>                  “lambda x: begin(</a:t>
            </a:r>
            <a:r>
              <a:rPr lang="en-US" sz="3200" dirty="0" err="1" smtClean="0"/>
              <a:t>eval</a:t>
            </a:r>
            <a:r>
              <a:rPr lang="en-US" sz="3200" dirty="0" smtClean="0"/>
              <a:t>(s), x)”)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4853" y="4836695"/>
            <a:ext cx="865897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To make proof convincing: argue that this correctly defines halts</a:t>
            </a:r>
          </a:p>
          <a:p>
            <a:r>
              <a:rPr lang="en-US" sz="2000" dirty="0" smtClean="0"/>
              <a:t>If </a:t>
            </a:r>
            <a:r>
              <a:rPr lang="en-US" sz="2000" b="1" i="1" dirty="0" smtClean="0"/>
              <a:t>s</a:t>
            </a:r>
            <a:r>
              <a:rPr lang="en-US" sz="2000" dirty="0" smtClean="0"/>
              <a:t> doesn’t finish the inputs are not inverses, hence inverse returns false (correct)</a:t>
            </a:r>
          </a:p>
          <a:p>
            <a:r>
              <a:rPr lang="en-US" sz="2000" dirty="0" smtClean="0"/>
              <a:t>If </a:t>
            </a:r>
            <a:r>
              <a:rPr lang="en-US" sz="2000" b="1" i="1" dirty="0" smtClean="0"/>
              <a:t>s</a:t>
            </a:r>
            <a:r>
              <a:rPr lang="en-US" sz="2000" dirty="0" smtClean="0"/>
              <a:t> does finish, the inputs are inverses, hence inverse returns true (correct)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Python-Scheme-Equivalence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Input:</a:t>
            </a:r>
            <a:r>
              <a:rPr lang="en-US" dirty="0" smtClean="0"/>
              <a:t> string </a:t>
            </a:r>
            <a:r>
              <a:rPr lang="en-US" i="1" dirty="0" smtClean="0">
                <a:latin typeface="Cambria" pitchFamily="18" charset="0"/>
              </a:rPr>
              <a:t>s</a:t>
            </a:r>
            <a:r>
              <a:rPr lang="en-US" dirty="0" smtClean="0"/>
              <a:t> defines a Python program</a:t>
            </a:r>
          </a:p>
          <a:p>
            <a:r>
              <a:rPr lang="en-US" b="1" dirty="0" smtClean="0"/>
              <a:t>Output:</a:t>
            </a:r>
            <a:r>
              <a:rPr lang="en-US" dirty="0" smtClean="0"/>
              <a:t> if there exists a Scheme program the defines the same function as </a:t>
            </a:r>
            <a:r>
              <a:rPr lang="en-US" i="1" dirty="0" smtClean="0">
                <a:latin typeface="Cambria" pitchFamily="18" charset="0"/>
              </a:rPr>
              <a:t>s</a:t>
            </a:r>
            <a:r>
              <a:rPr lang="en-US" dirty="0" smtClean="0"/>
              <a:t>, output </a:t>
            </a:r>
            <a:r>
              <a:rPr lang="en-US" b="1" dirty="0" smtClean="0"/>
              <a:t>True</a:t>
            </a:r>
            <a:r>
              <a:rPr lang="en-US" dirty="0" smtClean="0"/>
              <a:t>.  Otherwise, </a:t>
            </a:r>
            <a:r>
              <a:rPr lang="en-US" b="1" dirty="0" smtClean="0"/>
              <a:t>False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Python-Scheme-Equivalence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b="1" dirty="0" smtClean="0"/>
              <a:t>Input:</a:t>
            </a:r>
            <a:r>
              <a:rPr lang="en-US" dirty="0" smtClean="0"/>
              <a:t> string </a:t>
            </a:r>
            <a:r>
              <a:rPr lang="en-US" i="1" dirty="0" smtClean="0">
                <a:latin typeface="Cambria" pitchFamily="18" charset="0"/>
              </a:rPr>
              <a:t>s</a:t>
            </a:r>
            <a:r>
              <a:rPr lang="en-US" dirty="0" smtClean="0"/>
              <a:t> that defines a Python program</a:t>
            </a:r>
          </a:p>
          <a:p>
            <a:r>
              <a:rPr lang="en-US" b="1" dirty="0" smtClean="0"/>
              <a:t>Output:</a:t>
            </a:r>
            <a:r>
              <a:rPr lang="en-US" dirty="0" smtClean="0"/>
              <a:t> if there exists a Scheme program the defines the same function as </a:t>
            </a:r>
            <a:r>
              <a:rPr lang="en-US" i="1" dirty="0" smtClean="0">
                <a:latin typeface="Cambria" pitchFamily="18" charset="0"/>
              </a:rPr>
              <a:t>s</a:t>
            </a:r>
            <a:r>
              <a:rPr lang="en-US" dirty="0" smtClean="0"/>
              <a:t>, output </a:t>
            </a:r>
            <a:r>
              <a:rPr lang="en-US" b="1" dirty="0" smtClean="0"/>
              <a:t>True</a:t>
            </a:r>
            <a:r>
              <a:rPr lang="en-US" dirty="0" smtClean="0"/>
              <a:t>.  Otherwise, </a:t>
            </a:r>
            <a:r>
              <a:rPr lang="en-US" b="1" dirty="0" smtClean="0"/>
              <a:t>False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179" y="3970421"/>
            <a:ext cx="7656391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Python-Scheme-Equivalence is Computable.</a:t>
            </a:r>
          </a:p>
          <a:p>
            <a:r>
              <a:rPr lang="en-US" sz="3200" b="1" dirty="0" smtClean="0"/>
              <a:t>“Proof”:</a:t>
            </a:r>
          </a:p>
          <a:p>
            <a:r>
              <a:rPr lang="en-US" sz="3200" b="1" dirty="0" smtClean="0"/>
              <a:t>def</a:t>
            </a:r>
            <a:r>
              <a:rPr lang="en-US" sz="3200" dirty="0" smtClean="0"/>
              <a:t> </a:t>
            </a:r>
            <a:r>
              <a:rPr lang="en-US" sz="3200" dirty="0" err="1" smtClean="0"/>
              <a:t>pythonSchemeEquivalence</a:t>
            </a:r>
            <a:r>
              <a:rPr lang="en-US" sz="3200" dirty="0" smtClean="0"/>
              <a:t>(s):</a:t>
            </a:r>
          </a:p>
          <a:p>
            <a:r>
              <a:rPr lang="en-US" sz="3200" b="1" dirty="0" smtClean="0"/>
              <a:t>     return True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Universal</a:t>
            </a:r>
            <a:r>
              <a:rPr lang="en-US" dirty="0"/>
              <a:t> Programming Language</a:t>
            </a:r>
          </a:p>
        </p:txBody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Definition: a programming language that can describe every algorithm.</a:t>
            </a:r>
          </a:p>
          <a:p>
            <a:r>
              <a:rPr lang="en-US" dirty="0"/>
              <a:t>Equivalently: a programming language that can simulate every Turing Machine.</a:t>
            </a:r>
          </a:p>
          <a:p>
            <a:r>
              <a:rPr lang="en-US" dirty="0"/>
              <a:t>Equivalently: a programming language in which you can implement a </a:t>
            </a:r>
            <a:r>
              <a:rPr lang="en-US" b="1" dirty="0" smtClean="0"/>
              <a:t>Universal Turing Machine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1120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1120-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cs1120-theme</Template>
  <TotalTime>23695</TotalTime>
  <Words>1053</Words>
  <Application>Microsoft Office PowerPoint</Application>
  <PresentationFormat>On-screen Show (4:3)</PresentationFormat>
  <Paragraphs>237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</vt:lpstr>
      <vt:lpstr>Symbol</vt:lpstr>
      <vt:lpstr>Times New Roman</vt:lpstr>
      <vt:lpstr>Tahoma</vt:lpstr>
      <vt:lpstr>Droid Sans</vt:lpstr>
      <vt:lpstr>cs1120-theme</vt:lpstr>
      <vt:lpstr>Custom Design</vt:lpstr>
      <vt:lpstr>Class 37: Computability in Theory and Practice</vt:lpstr>
      <vt:lpstr>Plan</vt:lpstr>
      <vt:lpstr>Slide 3</vt:lpstr>
      <vt:lpstr>Inverse Problem</vt:lpstr>
      <vt:lpstr>Inverse Problem is Noncomputable</vt:lpstr>
      <vt:lpstr>Inverse Problem is Noncomputable</vt:lpstr>
      <vt:lpstr>Python-Scheme-Equivalence Problem</vt:lpstr>
      <vt:lpstr>Python-Scheme-Equivalence Problem</vt:lpstr>
      <vt:lpstr>Universal Programming Language</vt:lpstr>
      <vt:lpstr>Are Python, Scheme, Charme, Java, and Aazda Universal Programming Languages?</vt:lpstr>
      <vt:lpstr>Yes!</vt:lpstr>
      <vt:lpstr>Simulating a Turing Machine</vt:lpstr>
      <vt:lpstr>Can even simpler languages do this?</vt:lpstr>
      <vt:lpstr>Lambda Calculus</vt:lpstr>
      <vt:lpstr>Church’s Computing Model: Lambda Calculus</vt:lpstr>
      <vt:lpstr>Evaluating Lambda Expressions</vt:lpstr>
      <vt:lpstr>Simulating a Turing Machine</vt:lpstr>
      <vt:lpstr>Way to Keep Going: The Y-Combinator</vt:lpstr>
      <vt:lpstr>Church-Turing Thesis</vt:lpstr>
      <vt:lpstr>All universal programming language are equivalent in power: they can all simulate a TM, which can carry out any mechanical algorithm.</vt:lpstr>
      <vt:lpstr>Why so many equally powerful programming languages?</vt:lpstr>
      <vt:lpstr>Proliferation of Universal PLs</vt:lpstr>
      <vt:lpstr>Programming Language  Design Space</vt:lpstr>
      <vt:lpstr>Leading Philosopher on Computability  in Theory and Practice</vt:lpstr>
      <vt:lpstr>Ali G Problem</vt:lpstr>
      <vt:lpstr>Ali G Problem</vt:lpstr>
      <vt:lpstr>Multiplication is Computable</vt:lpstr>
      <vt:lpstr>Ali G Problem</vt:lpstr>
      <vt:lpstr>Slide 29</vt:lpstr>
      <vt:lpstr>Slide 30</vt:lpstr>
      <vt:lpstr>Ali G was Right!</vt:lpstr>
      <vt:lpstr>Things Real Computers Can Do That Turing Machines Cannot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805</cp:revision>
  <dcterms:created xsi:type="dcterms:W3CDTF">2011-09-05T16:01:06Z</dcterms:created>
  <dcterms:modified xsi:type="dcterms:W3CDTF">2011-11-21T17:05:34Z</dcterms:modified>
</cp:coreProperties>
</file>