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3B0D08-C87A-4837-A87A-9555113C9246}">
  <a:tblStyle styleId="{7D3B0D08-C87A-4837-A87A-9555113C92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eec4ebb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eec4ebb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ed3d759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ed3d759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d3d759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d3d759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c507d24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c507d24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ec7d7fa7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ec7d7fa7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c7d7fa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c7d7fa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ec7d7fa7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ec7d7fa7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ec7d7fa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ec7d7fa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ec7d7fa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ec7d7fa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ec7d7fa7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ec7d7fa7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ec4ebb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ec4ebb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c507d24e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c507d24e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f076d1ea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f076d1ea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c507d24e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c507d24e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f076d1ea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f076d1ea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experimental setup, talk about sentiment lexicon, and talk about how framework does on traditional recommendation tasks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f076d1ea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f076d1ea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business review datasets in two languages, at least 10 reviews per user for yelp, at least 20 for dianping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f17d038c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f17d038c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f17d038c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f17d038c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f17d038cd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f17d038cd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17d038cd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f17d038cd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of previous Top-K slides for offline pdf 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corresponds to min number of reviews per user on the datasets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f17d038cd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f17d038cd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f1b6a323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f1b6a323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c507d24e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c507d24e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c507d24e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c507d24e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c507d24ec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c507d24e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c507d24e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cc507d24e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c507d24ec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c507d24e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c507d24ec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c507d24ec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f1b6a323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f1b6a323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c48bac6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c48bac6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48bac6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c48bac6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c48bac6c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c48bac6c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c48bac6c1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c48bac6c1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48bac6c1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c48bac6c1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c48bac6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c48bac6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63375" y="621275"/>
            <a:ext cx="7406700" cy="242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Explicit Factor Models for Explainable </a:t>
            </a:r>
            <a:r>
              <a:rPr lang="en" sz="2880"/>
              <a:t>Recommendation</a:t>
            </a:r>
            <a:r>
              <a:rPr lang="en" sz="2880"/>
              <a:t> based on Phrase-level Sentiment Analysis</a:t>
            </a:r>
            <a:endParaRPr sz="28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(July 2014)</a:t>
            </a:r>
            <a:endParaRPr sz="28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96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Sammy Lahrime, Clara Na</a:t>
            </a:r>
            <a:r>
              <a:rPr lang="en"/>
              <a:t>, Jay Rothenberger</a:t>
            </a:r>
            <a:r>
              <a:rPr lang="en"/>
              <a:t>, Nikash Sethi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Filtering Techniques: Latent Factor Models</a:t>
            </a:r>
            <a:endParaRPr/>
          </a:p>
        </p:txBody>
      </p:sp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1142125"/>
            <a:ext cx="8520600" cy="3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600"/>
              <a:t>Singular Value Decomposition (</a:t>
            </a:r>
            <a:r>
              <a:rPr lang="en" sz="3600"/>
              <a:t>SVD)</a:t>
            </a:r>
            <a:endParaRPr sz="3600"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600"/>
              <a:t>Non-negative Matrix Factor (NMF)</a:t>
            </a:r>
            <a:endParaRPr sz="3600"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600"/>
              <a:t>Max-Margin Matrix Factorization (MMMF)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 Latent Factors are not transparent. </a:t>
            </a: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Levels of Sentiment Analysis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Review/Sentence Level Analysis, identifying the sentiment with respect to a certain product.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Phrase Level Analysis, identifying the sentiment with respect to extractive specific features of a product.</a:t>
            </a:r>
            <a:endParaRPr/>
          </a:p>
        </p:txBody>
      </p:sp>
      <p:sp>
        <p:nvSpPr>
          <p:cNvPr id="124" name="Google Shape;124;p23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Our U</a:t>
            </a:r>
            <a:r>
              <a:rPr lang="en"/>
              <a:t>ser-Item Review Matrix I</a:t>
            </a:r>
            <a:r>
              <a:rPr lang="en"/>
              <a:t>n a Nutshell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152" y="1017725"/>
            <a:ext cx="6164122" cy="37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72800" y="20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20"/>
              <a:t>Framework</a:t>
            </a:r>
            <a:endParaRPr sz="5620"/>
          </a:p>
        </p:txBody>
      </p:sp>
      <p:sp>
        <p:nvSpPr>
          <p:cNvPr id="137" name="Google Shape;137;p25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 Overview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245100" y="974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Inputs: A textual review </a:t>
            </a:r>
            <a:r>
              <a:rPr b="1" lang="en">
                <a:solidFill>
                  <a:srgbClr val="000000"/>
                </a:solidFill>
              </a:rPr>
              <a:t>corpus</a:t>
            </a:r>
            <a:r>
              <a:rPr lang="en">
                <a:solidFill>
                  <a:srgbClr val="000000"/>
                </a:solidFill>
              </a:rPr>
              <a:t>, a user-items </a:t>
            </a:r>
            <a:r>
              <a:rPr b="1" lang="en">
                <a:solidFill>
                  <a:srgbClr val="000000"/>
                </a:solidFill>
              </a:rPr>
              <a:t>ratings matrix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sentiment</a:t>
            </a:r>
            <a:r>
              <a:rPr b="1" lang="en">
                <a:solidFill>
                  <a:srgbClr val="000000"/>
                </a:solidFill>
              </a:rPr>
              <a:t> lexicon</a:t>
            </a:r>
            <a:r>
              <a:rPr lang="en">
                <a:solidFill>
                  <a:srgbClr val="000000"/>
                </a:solidFill>
              </a:rPr>
              <a:t> of (</a:t>
            </a:r>
            <a:r>
              <a:rPr b="1" lang="en">
                <a:solidFill>
                  <a:srgbClr val="000000"/>
                </a:solidFill>
              </a:rPr>
              <a:t>F</a:t>
            </a:r>
            <a:r>
              <a:rPr lang="en">
                <a:solidFill>
                  <a:srgbClr val="000000"/>
                </a:solidFill>
              </a:rPr>
              <a:t>eature, </a:t>
            </a:r>
            <a:r>
              <a:rPr b="1" lang="en">
                <a:solidFill>
                  <a:srgbClr val="000000"/>
                </a:solidFill>
              </a:rPr>
              <a:t>O</a:t>
            </a:r>
            <a:r>
              <a:rPr lang="en">
                <a:solidFill>
                  <a:srgbClr val="000000"/>
                </a:solidFill>
              </a:rPr>
              <a:t>pinion, </a:t>
            </a:r>
            <a:r>
              <a:rPr b="1" lang="en">
                <a:solidFill>
                  <a:srgbClr val="000000"/>
                </a:solidFill>
              </a:rPr>
              <a:t>S</a:t>
            </a:r>
            <a:r>
              <a:rPr lang="en">
                <a:solidFill>
                  <a:srgbClr val="000000"/>
                </a:solidFill>
              </a:rPr>
              <a:t>entiment) triplets is constructed from the </a:t>
            </a:r>
            <a:r>
              <a:rPr b="1" lang="en">
                <a:solidFill>
                  <a:srgbClr val="000000"/>
                </a:solidFill>
              </a:rPr>
              <a:t>corpus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Feature values for items are extracted from </a:t>
            </a:r>
            <a:r>
              <a:rPr b="1" lang="en">
                <a:solidFill>
                  <a:srgbClr val="000000"/>
                </a:solidFill>
              </a:rPr>
              <a:t>Lexicon</a:t>
            </a:r>
            <a:r>
              <a:rPr lang="en">
                <a:solidFill>
                  <a:srgbClr val="000000"/>
                </a:solidFill>
              </a:rPr>
              <a:t> based on average sentiment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user’s personal preferences towards a feature are also extracted from the </a:t>
            </a:r>
            <a:r>
              <a:rPr b="1" lang="en">
                <a:solidFill>
                  <a:srgbClr val="000000"/>
                </a:solidFill>
              </a:rPr>
              <a:t>Lexicon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Then decompose </a:t>
            </a:r>
            <a:r>
              <a:rPr b="1" lang="en">
                <a:solidFill>
                  <a:srgbClr val="000000"/>
                </a:solidFill>
              </a:rPr>
              <a:t>ratings matrix</a:t>
            </a:r>
            <a:r>
              <a:rPr lang="en">
                <a:solidFill>
                  <a:srgbClr val="000000"/>
                </a:solidFill>
              </a:rPr>
              <a:t> into </a:t>
            </a:r>
            <a:r>
              <a:rPr b="1" lang="en">
                <a:solidFill>
                  <a:srgbClr val="000000"/>
                </a:solidFill>
              </a:rPr>
              <a:t>item v.s. feature quality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b="1" lang="en">
                <a:solidFill>
                  <a:srgbClr val="000000"/>
                </a:solidFill>
              </a:rPr>
              <a:t>user v.s. feature attention</a:t>
            </a:r>
            <a:r>
              <a:rPr lang="en">
                <a:solidFill>
                  <a:srgbClr val="000000"/>
                </a:solidFill>
              </a:rPr>
              <a:t> matrices.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750" y="0"/>
            <a:ext cx="5479251" cy="2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Matrices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267275" y="1411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x</a:t>
            </a:r>
            <a:r>
              <a:rPr baseline="-25000" lang="en">
                <a:solidFill>
                  <a:srgbClr val="000000"/>
                </a:solidFill>
              </a:rPr>
              <a:t>ij</a:t>
            </a:r>
            <a:r>
              <a:rPr lang="en">
                <a:solidFill>
                  <a:srgbClr val="000000"/>
                </a:solidFill>
              </a:rPr>
              <a:t> =  1 + (N-1)(2/(1 + e</a:t>
            </a:r>
            <a:r>
              <a:rPr baseline="30000" lang="en">
                <a:solidFill>
                  <a:srgbClr val="000000"/>
                </a:solidFill>
              </a:rPr>
              <a:t>-t</a:t>
            </a:r>
            <a:r>
              <a:rPr lang="en">
                <a:solidFill>
                  <a:srgbClr val="000000"/>
                </a:solidFill>
              </a:rPr>
              <a:t>) - 1) or 0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</a:t>
            </a:r>
            <a:r>
              <a:rPr baseline="-25000" lang="en">
                <a:solidFill>
                  <a:srgbClr val="000000"/>
                </a:solidFill>
              </a:rPr>
              <a:t>i</a:t>
            </a:r>
            <a:r>
              <a:rPr baseline="-25000" lang="en">
                <a:solidFill>
                  <a:srgbClr val="000000"/>
                </a:solidFill>
              </a:rPr>
              <a:t>j</a:t>
            </a:r>
            <a:r>
              <a:rPr lang="en">
                <a:solidFill>
                  <a:srgbClr val="000000"/>
                </a:solidFill>
              </a:rPr>
              <a:t> =  1 + (N-1)/(1 + e</a:t>
            </a:r>
            <a:r>
              <a:rPr baseline="30000" lang="en">
                <a:solidFill>
                  <a:srgbClr val="000000"/>
                </a:solidFill>
              </a:rPr>
              <a:t>-ks</a:t>
            </a:r>
            <a:r>
              <a:rPr lang="en">
                <a:solidFill>
                  <a:srgbClr val="000000"/>
                </a:solidFill>
              </a:rPr>
              <a:t>) or 0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Where </a:t>
            </a:r>
            <a:r>
              <a:rPr b="1" lang="en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 is the number of times user </a:t>
            </a:r>
            <a:r>
              <a:rPr b="1" lang="en">
                <a:solidFill>
                  <a:srgbClr val="000000"/>
                </a:solidFill>
              </a:rPr>
              <a:t>i</a:t>
            </a:r>
            <a:r>
              <a:rPr lang="en">
                <a:solidFill>
                  <a:srgbClr val="000000"/>
                </a:solidFill>
              </a:rPr>
              <a:t> mentioned feature </a:t>
            </a:r>
            <a:r>
              <a:rPr b="1" lang="en">
                <a:solidFill>
                  <a:srgbClr val="000000"/>
                </a:solidFill>
              </a:rPr>
              <a:t>j</a:t>
            </a:r>
            <a:r>
              <a:rPr lang="en">
                <a:solidFill>
                  <a:srgbClr val="000000"/>
                </a:solidFill>
              </a:rPr>
              <a:t>, and </a:t>
            </a:r>
            <a:r>
              <a:rPr b="1" lang="en">
                <a:solidFill>
                  <a:srgbClr val="000000"/>
                </a:solidFill>
              </a:rPr>
              <a:t>k</a:t>
            </a:r>
            <a:r>
              <a:rPr lang="en">
                <a:solidFill>
                  <a:srgbClr val="000000"/>
                </a:solidFill>
              </a:rPr>
              <a:t> is the number of times item </a:t>
            </a:r>
            <a:r>
              <a:rPr b="1" lang="en">
                <a:solidFill>
                  <a:srgbClr val="000000"/>
                </a:solidFill>
              </a:rPr>
              <a:t>i</a:t>
            </a:r>
            <a:r>
              <a:rPr lang="en">
                <a:solidFill>
                  <a:srgbClr val="000000"/>
                </a:solidFill>
              </a:rPr>
              <a:t> is associated with feature </a:t>
            </a:r>
            <a:r>
              <a:rPr b="1" lang="en">
                <a:solidFill>
                  <a:srgbClr val="000000"/>
                </a:solidFill>
              </a:rPr>
              <a:t>j</a:t>
            </a:r>
            <a:r>
              <a:rPr lang="en">
                <a:solidFill>
                  <a:srgbClr val="000000"/>
                </a:solidFill>
              </a:rPr>
              <a:t> according to average sentiment </a:t>
            </a:r>
            <a:r>
              <a:rPr b="1" lang="en">
                <a:solidFill>
                  <a:srgbClr val="000000"/>
                </a:solidFill>
              </a:rPr>
              <a:t>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 element in </a:t>
            </a:r>
            <a:r>
              <a:rPr b="1" lang="en">
                <a:solidFill>
                  <a:srgbClr val="000000"/>
                </a:solidFill>
              </a:rPr>
              <a:t>X</a:t>
            </a:r>
            <a:r>
              <a:rPr lang="en">
                <a:solidFill>
                  <a:srgbClr val="000000"/>
                </a:solidFill>
              </a:rPr>
              <a:t> is 0 if a user did not mention a feature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An element in </a:t>
            </a:r>
            <a:r>
              <a:rPr b="1" lang="en">
                <a:solidFill>
                  <a:srgbClr val="000000"/>
                </a:solidFill>
              </a:rPr>
              <a:t>Y</a:t>
            </a:r>
            <a:r>
              <a:rPr lang="en">
                <a:solidFill>
                  <a:srgbClr val="000000"/>
                </a:solidFill>
              </a:rPr>
              <a:t> is 0 if an item is not reviewed on a feature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Integrating Explicit and Implicit Features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45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Explicit features may not be enough to determine a rating.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solve this </a:t>
            </a:r>
            <a:r>
              <a:rPr b="1" lang="en">
                <a:solidFill>
                  <a:srgbClr val="000000"/>
                </a:solidFill>
              </a:rPr>
              <a:t>r’ </a:t>
            </a:r>
            <a:r>
              <a:rPr lang="en">
                <a:solidFill>
                  <a:srgbClr val="000000"/>
                </a:solidFill>
              </a:rPr>
              <a:t>latent</a:t>
            </a:r>
            <a:r>
              <a:rPr lang="en">
                <a:solidFill>
                  <a:srgbClr val="000000"/>
                </a:solidFill>
              </a:rPr>
              <a:t> factors are added to the </a:t>
            </a:r>
            <a:r>
              <a:rPr b="1" lang="en">
                <a:solidFill>
                  <a:srgbClr val="000000"/>
                </a:solidFill>
              </a:rPr>
              <a:t>r</a:t>
            </a:r>
            <a:r>
              <a:rPr lang="en">
                <a:solidFill>
                  <a:srgbClr val="000000"/>
                </a:solidFill>
              </a:rPr>
              <a:t> explicit factors considered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First, explicit user-feature and item-feature relations are estimated as follows: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Where λ</a:t>
            </a:r>
            <a:r>
              <a:rPr baseline="-25000" lang="en">
                <a:solidFill>
                  <a:srgbClr val="000000"/>
                </a:solidFill>
              </a:rPr>
              <a:t>x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>
                <a:solidFill>
                  <a:srgbClr val="000000"/>
                </a:solidFill>
              </a:rPr>
              <a:t>λ</a:t>
            </a:r>
            <a:r>
              <a:rPr baseline="-25000" lang="en">
                <a:solidFill>
                  <a:srgbClr val="000000"/>
                </a:solidFill>
              </a:rPr>
              <a:t>y</a:t>
            </a:r>
            <a:r>
              <a:rPr lang="en">
                <a:solidFill>
                  <a:srgbClr val="000000"/>
                </a:solidFill>
              </a:rPr>
              <a:t> are regularization coefficients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25" y="2571750"/>
            <a:ext cx="54483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 rotWithShape="1">
          <a:blip r:embed="rId3">
            <a:alphaModFix/>
          </a:blip>
          <a:srcRect b="0" l="0" r="31958" t="0"/>
          <a:stretch/>
        </p:blipFill>
        <p:spPr>
          <a:xfrm>
            <a:off x="1223171" y="3589200"/>
            <a:ext cx="530794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289050" y="192400"/>
            <a:ext cx="8565900" cy="43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Assuming the </a:t>
            </a:r>
            <a:r>
              <a:rPr b="1" lang="en">
                <a:solidFill>
                  <a:srgbClr val="000000"/>
                </a:solidFill>
              </a:rPr>
              <a:t>ratings matrix</a:t>
            </a:r>
            <a:r>
              <a:rPr lang="en">
                <a:solidFill>
                  <a:srgbClr val="000000"/>
                </a:solidFill>
              </a:rPr>
              <a:t> is a representation of a user’s opinions about aspects of a product (hidden and explicit factors)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Next, </a:t>
            </a:r>
            <a:r>
              <a:rPr lang="en">
                <a:solidFill>
                  <a:srgbClr val="000000"/>
                </a:solidFill>
              </a:rPr>
              <a:t>decompose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rgbClr val="000000"/>
                </a:solidFill>
              </a:rPr>
              <a:t>ratings matrix</a:t>
            </a:r>
            <a:r>
              <a:rPr lang="en">
                <a:solidFill>
                  <a:srgbClr val="000000"/>
                </a:solidFill>
              </a:rPr>
              <a:t> A into </a:t>
            </a:r>
            <a:r>
              <a:rPr b="1" lang="en">
                <a:solidFill>
                  <a:srgbClr val="000000"/>
                </a:solidFill>
              </a:rPr>
              <a:t>PQ</a:t>
            </a:r>
            <a:r>
              <a:rPr baseline="30000" lang="en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 where </a:t>
            </a:r>
            <a:r>
              <a:rPr b="1" lang="en">
                <a:solidFill>
                  <a:srgbClr val="000000"/>
                </a:solidFill>
              </a:rPr>
              <a:t>P</a:t>
            </a:r>
            <a:r>
              <a:rPr lang="en">
                <a:solidFill>
                  <a:srgbClr val="000000"/>
                </a:solidFill>
              </a:rPr>
              <a:t> = [U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 H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], </a:t>
            </a:r>
            <a:r>
              <a:rPr b="1" lang="en">
                <a:solidFill>
                  <a:srgbClr val="000000"/>
                </a:solidFill>
              </a:rPr>
              <a:t>Q</a:t>
            </a:r>
            <a:r>
              <a:rPr lang="en">
                <a:solidFill>
                  <a:srgbClr val="000000"/>
                </a:solidFill>
              </a:rPr>
              <a:t> = [U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H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</a:t>
            </a:r>
            <a:r>
              <a:rPr lang="en">
                <a:solidFill>
                  <a:srgbClr val="000000"/>
                </a:solidFill>
              </a:rPr>
              <a:t>nd H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, H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are </a:t>
            </a:r>
            <a:r>
              <a:rPr b="1" lang="en">
                <a:solidFill>
                  <a:srgbClr val="000000"/>
                </a:solidFill>
              </a:rPr>
              <a:t>n</a:t>
            </a:r>
            <a:r>
              <a:rPr b="1" lang="en">
                <a:solidFill>
                  <a:srgbClr val="000000"/>
                </a:solidFill>
              </a:rPr>
              <a:t> x r’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b="1" lang="en">
                <a:solidFill>
                  <a:srgbClr val="000000"/>
                </a:solidFill>
              </a:rPr>
              <a:t>m</a:t>
            </a:r>
            <a:r>
              <a:rPr b="1" lang="en">
                <a:solidFill>
                  <a:srgbClr val="000000"/>
                </a:solidFill>
              </a:rPr>
              <a:t> x r’</a:t>
            </a:r>
            <a:r>
              <a:rPr lang="en">
                <a:solidFill>
                  <a:srgbClr val="000000"/>
                </a:solidFill>
              </a:rPr>
              <a:t> dimensional positive real-valued matrices respectively representing the hidden/latent factors.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is achieved by minimizing the square of the frobenius norm of the matrix difference as follows: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Where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75" y="3106375"/>
            <a:ext cx="29527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The Model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2901075"/>
            <a:ext cx="39807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Intuitively, the algorithm minimizes a distance between the </a:t>
            </a:r>
            <a:r>
              <a:rPr b="1" lang="en">
                <a:solidFill>
                  <a:srgbClr val="000000"/>
                </a:solidFill>
              </a:rPr>
              <a:t>ratings matrix </a:t>
            </a:r>
            <a:r>
              <a:rPr lang="en">
                <a:solidFill>
                  <a:srgbClr val="000000"/>
                </a:solidFill>
              </a:rPr>
              <a:t>and the decomposed representation.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857" y="0"/>
            <a:ext cx="490113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00" y="1379991"/>
            <a:ext cx="3980700" cy="11214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Personalized Rec</a:t>
            </a:r>
            <a:r>
              <a:rPr lang="en"/>
              <a:t>ommendation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208150" y="1152450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Given a solution to the training algorithm we can then estimate missing </a:t>
            </a:r>
            <a:r>
              <a:rPr lang="en">
                <a:solidFill>
                  <a:srgbClr val="000000"/>
                </a:solidFill>
              </a:rPr>
              <a:t>entries in X, Y, and A as follows: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X</a:t>
            </a:r>
            <a:r>
              <a:rPr baseline="30000" lang="en">
                <a:solidFill>
                  <a:srgbClr val="000000"/>
                </a:solidFill>
              </a:rPr>
              <a:t>~</a:t>
            </a:r>
            <a:r>
              <a:rPr lang="en">
                <a:solidFill>
                  <a:srgbClr val="000000"/>
                </a:solidFill>
              </a:rPr>
              <a:t> = U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V</a:t>
            </a:r>
            <a:r>
              <a:rPr baseline="30000" lang="en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, Y</a:t>
            </a:r>
            <a:r>
              <a:rPr baseline="30000" lang="en">
                <a:solidFill>
                  <a:srgbClr val="000000"/>
                </a:solidFill>
              </a:rPr>
              <a:t>~</a:t>
            </a:r>
            <a:r>
              <a:rPr lang="en">
                <a:solidFill>
                  <a:srgbClr val="000000"/>
                </a:solidFill>
              </a:rPr>
              <a:t> = U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V</a:t>
            </a:r>
            <a:r>
              <a:rPr baseline="30000" lang="en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, A</a:t>
            </a:r>
            <a:r>
              <a:rPr baseline="30000" lang="en">
                <a:solidFill>
                  <a:srgbClr val="000000"/>
                </a:solidFill>
              </a:rPr>
              <a:t>~</a:t>
            </a:r>
            <a:r>
              <a:rPr lang="en">
                <a:solidFill>
                  <a:srgbClr val="000000"/>
                </a:solidFill>
              </a:rPr>
              <a:t> = U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U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baseline="30000" lang="en">
                <a:solidFill>
                  <a:srgbClr val="000000"/>
                </a:solidFill>
              </a:rPr>
              <a:t>T</a:t>
            </a:r>
            <a:r>
              <a:rPr lang="en">
                <a:solidFill>
                  <a:srgbClr val="000000"/>
                </a:solidFill>
              </a:rPr>
              <a:t> + H</a:t>
            </a:r>
            <a:r>
              <a:rPr baseline="-25000" lang="en">
                <a:solidFill>
                  <a:srgbClr val="000000"/>
                </a:solidFill>
              </a:rPr>
              <a:t>1</a:t>
            </a:r>
            <a:r>
              <a:rPr lang="en">
                <a:solidFill>
                  <a:srgbClr val="000000"/>
                </a:solidFill>
              </a:rPr>
              <a:t>H</a:t>
            </a:r>
            <a:r>
              <a:rPr baseline="-25000" lang="en">
                <a:solidFill>
                  <a:srgbClr val="000000"/>
                </a:solidFill>
              </a:rPr>
              <a:t>2</a:t>
            </a:r>
            <a:r>
              <a:rPr baseline="30000" lang="en">
                <a:solidFill>
                  <a:srgbClr val="000000"/>
                </a:solidFill>
              </a:rPr>
              <a:t>T</a:t>
            </a:r>
            <a:endParaRPr baseline="30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050" y="3779125"/>
            <a:ext cx="4651750" cy="125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100" y="2538450"/>
            <a:ext cx="45339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208150" y="2444425"/>
            <a:ext cx="422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Then, a top-</a:t>
            </a:r>
            <a:r>
              <a:rPr b="1" lang="en"/>
              <a:t>k</a:t>
            </a:r>
            <a:r>
              <a:rPr lang="en"/>
              <a:t> recommendation to a user is calculated based on a rating </a:t>
            </a:r>
            <a:r>
              <a:rPr b="1" lang="en"/>
              <a:t>R</a:t>
            </a:r>
            <a:r>
              <a:rPr b="1" baseline="-25000" lang="en"/>
              <a:t>ij</a:t>
            </a:r>
            <a:r>
              <a:rPr lang="en"/>
              <a:t> for user</a:t>
            </a:r>
            <a:r>
              <a:rPr b="1" lang="en"/>
              <a:t> i</a:t>
            </a:r>
            <a:r>
              <a:rPr lang="en"/>
              <a:t> and item </a:t>
            </a:r>
            <a:r>
              <a:rPr b="1" lang="en"/>
              <a:t>j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</a:t>
            </a:r>
            <a:r>
              <a:rPr b="1" baseline="-25000" lang="en"/>
              <a:t>i</a:t>
            </a:r>
            <a:r>
              <a:rPr lang="en"/>
              <a:t> is the set of </a:t>
            </a:r>
            <a:r>
              <a:rPr b="1" lang="en"/>
              <a:t>k</a:t>
            </a:r>
            <a:r>
              <a:rPr lang="en"/>
              <a:t> most cared </a:t>
            </a:r>
            <a:r>
              <a:rPr lang="en"/>
              <a:t>about</a:t>
            </a:r>
            <a:r>
              <a:rPr lang="en"/>
              <a:t> features for user </a:t>
            </a:r>
            <a:r>
              <a:rPr b="1" lang="en"/>
              <a:t>i</a:t>
            </a:r>
            <a:r>
              <a:rPr lang="en"/>
              <a:t>, and 0 ≤ </a:t>
            </a:r>
            <a:r>
              <a:rPr b="1" lang="en"/>
              <a:t>α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≤ 1 </a:t>
            </a:r>
            <a:r>
              <a:rPr lang="en"/>
              <a:t>is a parameter </a:t>
            </a:r>
            <a:r>
              <a:rPr lang="en"/>
              <a:t>controlling</a:t>
            </a:r>
            <a:r>
              <a:rPr lang="en"/>
              <a:t> tradeoff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lang="en"/>
              <a:t>recommendation/disrecommendation</a:t>
            </a:r>
            <a:r>
              <a:rPr lang="en"/>
              <a:t> </a:t>
            </a:r>
            <a:r>
              <a:rPr lang="en"/>
              <a:t>feature </a:t>
            </a:r>
            <a:r>
              <a:rPr b="1" lang="en"/>
              <a:t>c</a:t>
            </a:r>
            <a:r>
              <a:rPr lang="en"/>
              <a:t> is selected where </a:t>
            </a:r>
            <a:r>
              <a:rPr b="1" lang="en"/>
              <a:t>c = argmax/min</a:t>
            </a:r>
            <a:r>
              <a:rPr b="1" baseline="-25000" lang="en"/>
              <a:t>c in Ci</a:t>
            </a:r>
            <a:r>
              <a:rPr b="1" lang="en"/>
              <a:t>(Y</a:t>
            </a:r>
            <a:r>
              <a:rPr b="1" baseline="30000" lang="en"/>
              <a:t>~</a:t>
            </a:r>
            <a:r>
              <a:rPr b="1" baseline="-25000" lang="en"/>
              <a:t>jc</a:t>
            </a:r>
            <a:r>
              <a:rPr b="1" lang="en"/>
              <a:t>)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(the most significant item feature)</a:t>
            </a:r>
            <a:endParaRPr/>
          </a:p>
        </p:txBody>
      </p:sp>
      <p:sp>
        <p:nvSpPr>
          <p:cNvPr id="191" name="Google Shape;191;p31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24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Introduction</a:t>
            </a:r>
            <a:endParaRPr sz="5800"/>
          </a:p>
        </p:txBody>
      </p:sp>
      <p:sp>
        <p:nvSpPr>
          <p:cNvPr id="62" name="Google Shape;62;p14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272800" y="20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20"/>
              <a:t>Experiments</a:t>
            </a:r>
            <a:endParaRPr sz="5620"/>
          </a:p>
        </p:txBody>
      </p:sp>
      <p:sp>
        <p:nvSpPr>
          <p:cNvPr id="198" name="Google Shape;198;p32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0" y="6540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Offline Experiments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How well does the system capture what user’s care about and how they feel about them?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Considering the performance of individual components of the system</a:t>
            </a:r>
            <a:endParaRPr sz="1800"/>
          </a:p>
        </p:txBody>
      </p:sp>
      <p:sp>
        <p:nvSpPr>
          <p:cNvPr id="205" name="Google Shape;205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Online</a:t>
            </a:r>
            <a:r>
              <a:rPr b="1" lang="en" sz="1800"/>
              <a:t> Experiments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How persuasive are these feature-level explanations in recommendations to users?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Considering the empirical, real-world performance of the system </a:t>
            </a:r>
            <a:endParaRPr sz="1800"/>
          </a:p>
        </p:txBody>
      </p:sp>
      <p:sp>
        <p:nvSpPr>
          <p:cNvPr id="206" name="Google Shape;206;p33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/>
          <p:nvPr/>
        </p:nvSpPr>
        <p:spPr>
          <a:xfrm>
            <a:off x="0" y="6540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272800" y="20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Offline Experiments</a:t>
            </a:r>
            <a:endParaRPr sz="2920"/>
          </a:p>
        </p:txBody>
      </p:sp>
      <p:sp>
        <p:nvSpPr>
          <p:cNvPr id="213" name="Google Shape;213;p34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Offline Experiments Overview:</a:t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 </a:t>
            </a:r>
            <a:r>
              <a:rPr lang="en"/>
              <a:t>Directly evaluate effectiveness of the EFM framework in offline settings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What </a:t>
            </a:r>
            <a:r>
              <a:rPr b="1" lang="en"/>
              <a:t>data</a:t>
            </a:r>
            <a:r>
              <a:rPr lang="en"/>
              <a:t>, and why?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How well does the </a:t>
            </a:r>
            <a:r>
              <a:rPr b="1" lang="en"/>
              <a:t>sentiment lexicon </a:t>
            </a:r>
            <a:r>
              <a:rPr lang="en"/>
              <a:t>capture item features and user focus?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How does the framework do on traditional recommendation tasks?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AutoNum type="alphaLcParenR"/>
            </a:pPr>
            <a:r>
              <a:rPr lang="en" sz="1800"/>
              <a:t>What is its performance on </a:t>
            </a:r>
            <a:r>
              <a:rPr b="1" lang="en" sz="1800"/>
              <a:t>rating prediction</a:t>
            </a:r>
            <a:r>
              <a:rPr lang="en" sz="1800"/>
              <a:t> and </a:t>
            </a:r>
            <a:r>
              <a:rPr b="1" lang="en" sz="1800"/>
              <a:t>top-K recommendation</a:t>
            </a:r>
            <a:r>
              <a:rPr lang="en" sz="1800"/>
              <a:t> tasks?</a:t>
            </a:r>
            <a:endParaRPr sz="1800"/>
          </a:p>
        </p:txBody>
      </p:sp>
      <p:sp>
        <p:nvSpPr>
          <p:cNvPr id="220" name="Google Shape;220;p35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Setup: Datasets</a:t>
            </a:r>
            <a:endParaRPr/>
          </a:p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datasets: one English, one Chinese – to see if framework works in different languages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Yelp -&gt; Yelp10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From Yelp dataset challenge, reviews of Phoenix City Area businesses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49% of the users made only one review...needed more for these experiments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Solution: Yelp10 (only reviews from users with ≥10 reviews)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Dianping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Reviews of restaurants in major cities in China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≥20 reviews per user</a:t>
            </a:r>
            <a:endParaRPr/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25" y="3699402"/>
            <a:ext cx="5139075" cy="13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Sentiment Lexicon Construction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Want to evaluate g</a:t>
            </a:r>
            <a:r>
              <a:rPr lang="en" sz="1500"/>
              <a:t>enerated (Feature word, Opinion Word, Sentiment) triples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Focus on precision – only using top k features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Manual annotation after transforming polarity values -&gt;  binary values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Annotator agreement: 85.63% for feature “properness” and  82.26% for sentiment correctness</a:t>
            </a:r>
            <a:endParaRPr sz="11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Lexicon construction yields ~100 high quality product features in both datasets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Example entries</a:t>
            </a:r>
            <a:r>
              <a:rPr lang="en" sz="1500"/>
              <a:t>: </a:t>
            </a:r>
            <a:r>
              <a:rPr lang="en" sz="1500"/>
              <a:t>(decor, cool, +), (price, high, -)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Assumption</a:t>
            </a:r>
            <a:r>
              <a:rPr lang="en" sz="1600"/>
              <a:t>: different users care </a:t>
            </a:r>
            <a:r>
              <a:rPr lang="en" sz="1600"/>
              <a:t>about</a:t>
            </a:r>
            <a:r>
              <a:rPr lang="en" sz="1600"/>
              <a:t> different things.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Verified with fuzzy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k-means clustering...</a:t>
            </a:r>
            <a:endParaRPr sz="1600"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25" y="2559150"/>
            <a:ext cx="5975624" cy="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800" y="3828979"/>
            <a:ext cx="4240775" cy="127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Rating Prediction (Estimating Rating Matrix)</a:t>
            </a:r>
            <a:endParaRPr/>
          </a:p>
        </p:txBody>
      </p:sp>
      <p:sp>
        <p:nvSpPr>
          <p:cNvPr id="243" name="Google Shape;24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Ratio of Explicit Factors </a:t>
            </a:r>
            <a:r>
              <a:rPr b="1" i="1" lang="en">
                <a:solidFill>
                  <a:srgbClr val="000000"/>
                </a:solidFill>
              </a:rPr>
              <a:t>r</a:t>
            </a:r>
            <a:r>
              <a:rPr b="1" lang="en">
                <a:solidFill>
                  <a:srgbClr val="000000"/>
                </a:solidFill>
              </a:rPr>
              <a:t> and Latent Factors</a:t>
            </a:r>
            <a:r>
              <a:rPr b="1" i="1" lang="en">
                <a:solidFill>
                  <a:srgbClr val="000000"/>
                </a:solidFill>
              </a:rPr>
              <a:t> r’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~30%-80% explicit factors gives improved results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i="1" lang="en">
                <a:solidFill>
                  <a:srgbClr val="000000"/>
                </a:solidFill>
              </a:rPr>
              <a:t>r</a:t>
            </a:r>
            <a:r>
              <a:rPr lang="en">
                <a:solidFill>
                  <a:srgbClr val="000000"/>
                </a:solidFill>
              </a:rPr>
              <a:t>=35, RMSE=1.212 (best on Yelp)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i="1" lang="en">
                <a:solidFill>
                  <a:srgbClr val="000000"/>
                </a:solidFill>
              </a:rPr>
              <a:t>r=50</a:t>
            </a:r>
            <a:r>
              <a:rPr lang="en">
                <a:solidFill>
                  <a:srgbClr val="000000"/>
                </a:solidFill>
              </a:rPr>
              <a:t>, RMSE=0.922 (best on Dianping)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5980200" y="2109650"/>
            <a:ext cx="31638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SOTA baseline models: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NMF: Nonnegative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PMF: Probabilistic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MMMF: Max-Margin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100"/>
              <a:buChar char="●"/>
            </a:pPr>
            <a:r>
              <a:rPr lang="en" sz="1100">
                <a:solidFill>
                  <a:srgbClr val="B45F06"/>
                </a:solidFill>
              </a:rPr>
              <a:t>HFT: Hidden Factors as Topics</a:t>
            </a:r>
            <a:endParaRPr sz="11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Fix </a:t>
            </a:r>
            <a:r>
              <a:rPr i="1" lang="en" sz="1100">
                <a:solidFill>
                  <a:schemeClr val="dk1"/>
                </a:solidFill>
              </a:rPr>
              <a:t>r</a:t>
            </a:r>
            <a:r>
              <a:rPr lang="en" sz="1100">
                <a:solidFill>
                  <a:schemeClr val="dk1"/>
                </a:solidFill>
              </a:rPr>
              <a:t> + </a:t>
            </a:r>
            <a:r>
              <a:rPr i="1" lang="en" sz="1100">
                <a:solidFill>
                  <a:schemeClr val="dk1"/>
                </a:solidFill>
              </a:rPr>
              <a:t>r’</a:t>
            </a:r>
            <a:r>
              <a:rPr lang="en" sz="1100">
                <a:solidFill>
                  <a:schemeClr val="dk1"/>
                </a:solidFill>
              </a:rPr>
              <a:t> = 100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r=0 for NFM, PFM, MMMF</a:t>
            </a:r>
            <a:endParaRPr sz="1100">
              <a:solidFill>
                <a:srgbClr val="B45F06"/>
              </a:solidFill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5876981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8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Rating Prediction (Estimating Rating Matrix)</a:t>
            </a:r>
            <a:endParaRPr/>
          </a:p>
        </p:txBody>
      </p:sp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Total Number of Factors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Need </a:t>
            </a:r>
            <a:r>
              <a:rPr i="1" lang="en">
                <a:solidFill>
                  <a:srgbClr val="000000"/>
                </a:solidFill>
              </a:rPr>
              <a:t>r+r’</a:t>
            </a:r>
            <a:r>
              <a:rPr lang="en">
                <a:solidFill>
                  <a:srgbClr val="000000"/>
                </a:solidFill>
              </a:rPr>
              <a:t> large enough to outperform baselines, but further increase is less helpful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5980200" y="2099575"/>
            <a:ext cx="31638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SOTA baseline models: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NMF: Nonnegative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PMF: Probabilistic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MMMF: Max-Margin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100"/>
              <a:buChar char="●"/>
            </a:pPr>
            <a:r>
              <a:rPr lang="en" sz="1100">
                <a:solidFill>
                  <a:srgbClr val="B45F06"/>
                </a:solidFill>
              </a:rPr>
              <a:t>HFT: Hidden Factors as Topics</a:t>
            </a:r>
            <a:endParaRPr sz="11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Fix explicit%=40%</a:t>
            </a:r>
            <a:endParaRPr sz="1100">
              <a:solidFill>
                <a:srgbClr val="B45F06"/>
              </a:solidFill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8400"/>
            <a:ext cx="6050301" cy="26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Top-K Recommendation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Number of Most Cared Features </a:t>
            </a:r>
            <a:r>
              <a:rPr b="1" i="1" lang="en">
                <a:solidFill>
                  <a:srgbClr val="000000"/>
                </a:solidFill>
              </a:rPr>
              <a:t>k</a:t>
            </a:r>
            <a:endParaRPr i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Increasing </a:t>
            </a:r>
            <a:r>
              <a:rPr i="1" lang="en">
                <a:solidFill>
                  <a:srgbClr val="000000"/>
                </a:solidFill>
              </a:rPr>
              <a:t>k</a:t>
            </a:r>
            <a:r>
              <a:rPr lang="en">
                <a:solidFill>
                  <a:srgbClr val="000000"/>
                </a:solidFill>
              </a:rPr>
              <a:t> increases performance, but too many features decreases it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Still – EFM usually outperforms baselines!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Best case: EFM outperforms BPRMF by 12.3% at </a:t>
            </a:r>
            <a:r>
              <a:rPr i="1" lang="en">
                <a:solidFill>
                  <a:srgbClr val="000000"/>
                </a:solidFill>
              </a:rPr>
              <a:t>k</a:t>
            </a:r>
            <a:r>
              <a:rPr lang="en">
                <a:solidFill>
                  <a:srgbClr val="000000"/>
                </a:solidFill>
              </a:rPr>
              <a:t>=45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5980200" y="2099575"/>
            <a:ext cx="31638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SOTA baseline models: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Char char="●"/>
            </a:pPr>
            <a:r>
              <a:rPr lang="en" sz="1100">
                <a:solidFill>
                  <a:srgbClr val="351C75"/>
                </a:solidFill>
              </a:rPr>
              <a:t>MostPopular: non-personalized</a:t>
            </a:r>
            <a:endParaRPr sz="1100">
              <a:solidFill>
                <a:srgbClr val="351C75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100"/>
              <a:buChar char="●"/>
            </a:pPr>
            <a:r>
              <a:rPr lang="en" sz="1100">
                <a:solidFill>
                  <a:srgbClr val="351C75"/>
                </a:solidFill>
              </a:rPr>
              <a:t>SlopeOne: neighborhood-based</a:t>
            </a:r>
            <a:endParaRPr sz="1100">
              <a:solidFill>
                <a:srgbClr val="351C75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Char char="●"/>
            </a:pPr>
            <a:r>
              <a:rPr lang="en" sz="1100">
                <a:solidFill>
                  <a:srgbClr val="0B5394"/>
                </a:solidFill>
              </a:rPr>
              <a:t>NFM: Nonnegative Matrix Factorization</a:t>
            </a:r>
            <a:endParaRPr sz="1100">
              <a:solidFill>
                <a:srgbClr val="0B5394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100"/>
              <a:buChar char="●"/>
            </a:pPr>
            <a:r>
              <a:rPr lang="en" sz="1100">
                <a:solidFill>
                  <a:srgbClr val="274E13"/>
                </a:solidFill>
              </a:rPr>
              <a:t>BPRMF: Bayesian Personalized Ranking optimization for MF</a:t>
            </a:r>
            <a:endParaRPr sz="1100">
              <a:solidFill>
                <a:srgbClr val="274E13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100"/>
              <a:buChar char="●"/>
            </a:pPr>
            <a:r>
              <a:rPr lang="en" sz="1100">
                <a:solidFill>
                  <a:srgbClr val="B45F06"/>
                </a:solidFill>
              </a:rPr>
              <a:t>HFT = Hidden Factors as Topics</a:t>
            </a:r>
            <a:endParaRPr sz="11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Fix explicit%=40%, </a:t>
            </a:r>
            <a:r>
              <a:rPr i="1" lang="en" sz="1100">
                <a:solidFill>
                  <a:schemeClr val="dk1"/>
                </a:solidFill>
              </a:rPr>
              <a:t>r</a:t>
            </a:r>
            <a:r>
              <a:rPr lang="en" sz="1100">
                <a:solidFill>
                  <a:schemeClr val="dk1"/>
                </a:solidFill>
              </a:rPr>
              <a:t>+</a:t>
            </a:r>
            <a:r>
              <a:rPr i="1" lang="en" sz="1100">
                <a:solidFill>
                  <a:schemeClr val="dk1"/>
                </a:solidFill>
              </a:rPr>
              <a:t>r’</a:t>
            </a:r>
            <a:r>
              <a:rPr lang="en" sz="1100">
                <a:solidFill>
                  <a:schemeClr val="dk1"/>
                </a:solidFill>
              </a:rPr>
              <a:t>=65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K=5 for Yelp, K=10 for Dianping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2850"/>
            <a:ext cx="5851450" cy="27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41"/>
          <p:cNvGrpSpPr/>
          <p:nvPr/>
        </p:nvGrpSpPr>
        <p:grpSpPr>
          <a:xfrm>
            <a:off x="574000" y="945825"/>
            <a:ext cx="7341900" cy="4109700"/>
            <a:chOff x="574000" y="945825"/>
            <a:chExt cx="7341900" cy="4109700"/>
          </a:xfrm>
        </p:grpSpPr>
        <p:sp>
          <p:nvSpPr>
            <p:cNvPr id="271" name="Google Shape;271;p41"/>
            <p:cNvSpPr txBox="1"/>
            <p:nvPr/>
          </p:nvSpPr>
          <p:spPr>
            <a:xfrm>
              <a:off x="574000" y="945825"/>
              <a:ext cx="7341900" cy="410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Note: Optimal </a:t>
              </a:r>
              <a:r>
                <a:rPr b="1" i="1" lang="en" sz="1700"/>
                <a:t>k</a:t>
              </a:r>
              <a:r>
                <a:rPr b="1" lang="en" sz="1700"/>
                <a:t> much larger than expected…</a:t>
              </a:r>
              <a:endParaRPr b="1"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Investigation -&gt; this is due to synonyms/words with similar meanings. Can group into a handful of synonym clusters</a:t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pic>
          <p:nvPicPr>
            <p:cNvPr id="272" name="Google Shape;272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4000" y="2146701"/>
              <a:ext cx="5539799" cy="120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4010" y="3218525"/>
              <a:ext cx="6451466" cy="165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Top-K Recommendation</a:t>
            </a:r>
            <a:endParaRPr/>
          </a:p>
        </p:txBody>
      </p:sp>
      <p:sp>
        <p:nvSpPr>
          <p:cNvPr id="275" name="Google Shape;275;p41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Explainable Recommendation Systems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72800" y="1658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" sz="2900"/>
              <a:t>“How does it work?”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SzPts val="2900"/>
              <a:buChar char="-"/>
            </a:pPr>
            <a:r>
              <a:rPr lang="en" sz="2900"/>
              <a:t>“Why was a certain product recommended?”</a:t>
            </a:r>
            <a:endParaRPr sz="2900"/>
          </a:p>
        </p:txBody>
      </p:sp>
      <p:sp>
        <p:nvSpPr>
          <p:cNvPr id="69" name="Google Shape;69;p15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272800" y="20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Online Experiments</a:t>
            </a:r>
            <a:endParaRPr sz="2920"/>
          </a:p>
        </p:txBody>
      </p:sp>
      <p:sp>
        <p:nvSpPr>
          <p:cNvPr id="281" name="Google Shape;281;p42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r>
              <a:rPr lang="en"/>
              <a:t> Experiments Overview:</a:t>
            </a:r>
            <a:endParaRPr/>
          </a:p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 </a:t>
            </a:r>
            <a:r>
              <a:rPr lang="en"/>
              <a:t>Evaluate how persuasive EFM is to real world users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Does explanations influence shopper decisions?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Are feature-level recommendations the best aid to shoppers?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Do dis-recommendations with explanations prevent users from purchasing items that don’t meet their needs?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8" name="Google Shape;288;p43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Experiment Setup</a:t>
            </a:r>
            <a:endParaRPr/>
          </a:p>
        </p:txBody>
      </p:sp>
      <p:sp>
        <p:nvSpPr>
          <p:cNvPr id="294" name="Google Shape;29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on shoppers using e-commerce website JingDong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Recommending list of relevant phones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A/B testing of click-through 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Feature-level vs. also viewed vs. control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Indicator for recommendations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Positive or negative indicator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A/B testing: with or without explanation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295" name="Google Shape;2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700" y="2322025"/>
            <a:ext cx="3658598" cy="22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625" y="1017725"/>
            <a:ext cx="1198400" cy="11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Experiment Results</a:t>
            </a:r>
            <a:endParaRPr/>
          </a:p>
        </p:txBody>
      </p:sp>
      <p:sp>
        <p:nvSpPr>
          <p:cNvPr id="303" name="Google Shape;303;p45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Feature-Level Recommendations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Click-through-rate higher with feature-level recommendations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effective at persuading users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4723225" y="1000075"/>
            <a:ext cx="3999900" cy="4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Indicator for Recommendations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Presenting explanations of indicator improves persuasion / conversion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Dis-recommending products helps prevent users from adding to cart</a:t>
            </a:r>
            <a:endParaRPr sz="1800"/>
          </a:p>
        </p:txBody>
      </p:sp>
      <p:graphicFrame>
        <p:nvGraphicFramePr>
          <p:cNvPr id="305" name="Google Shape;305;p45"/>
          <p:cNvGraphicFramePr/>
          <p:nvPr/>
        </p:nvGraphicFramePr>
        <p:xfrm>
          <a:off x="377775" y="155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{7D3B0D08-C87A-4837-A87A-9555113C9246}</a:tableStyleId>
              </a:tblPr>
              <a:tblGrid>
                <a:gridCol w="949250"/>
                <a:gridCol w="949250"/>
                <a:gridCol w="949250"/>
                <a:gridCol w="949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User Group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Feature Level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Also Viewed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Control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CTR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4.34%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3.22%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3.20%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6" name="Google Shape;306;p45"/>
          <p:cNvSpPr/>
          <p:nvPr/>
        </p:nvSpPr>
        <p:spPr>
          <a:xfrm>
            <a:off x="1327025" y="2193350"/>
            <a:ext cx="949200" cy="396300"/>
          </a:xfrm>
          <a:prstGeom prst="rect">
            <a:avLst/>
          </a:prstGeom>
          <a:solidFill>
            <a:srgbClr val="FFFF00">
              <a:alpha val="329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07" name="Google Shape;307;p45"/>
          <p:cNvGraphicFramePr/>
          <p:nvPr/>
        </p:nvGraphicFramePr>
        <p:xfrm>
          <a:off x="4665450" y="155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{7D3B0D08-C87A-4837-A87A-9555113C9246}</a:tableStyleId>
              </a:tblPr>
              <a:tblGrid>
                <a:gridCol w="1352550"/>
                <a:gridCol w="1352550"/>
                <a:gridCol w="13525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User Group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Explanation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No Explan.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Add to Cart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6.43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5.12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Agreement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19.73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11.89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</a:rPr>
                        <a:t>Disrec. Agree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97.50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83.56</a:t>
                      </a:r>
                      <a:r>
                        <a:rPr lang="en">
                          <a:solidFill>
                            <a:schemeClr val="dk2"/>
                          </a:solidFill>
                        </a:rPr>
                        <a:t>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8" name="Google Shape;308;p45"/>
          <p:cNvSpPr/>
          <p:nvPr/>
        </p:nvSpPr>
        <p:spPr>
          <a:xfrm>
            <a:off x="6018000" y="2740400"/>
            <a:ext cx="1352700" cy="396300"/>
          </a:xfrm>
          <a:prstGeom prst="rect">
            <a:avLst/>
          </a:prstGeom>
          <a:solidFill>
            <a:srgbClr val="FFFF00">
              <a:alpha val="329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5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>
            <p:ph type="title"/>
          </p:nvPr>
        </p:nvSpPr>
        <p:spPr>
          <a:xfrm>
            <a:off x="272800" y="20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20"/>
              <a:t>Conclusion</a:t>
            </a:r>
            <a:endParaRPr sz="5620"/>
          </a:p>
        </p:txBody>
      </p:sp>
      <p:sp>
        <p:nvSpPr>
          <p:cNvPr id="315" name="Google Shape;315;p46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Further Work</a:t>
            </a:r>
            <a:endParaRPr/>
          </a:p>
        </p:txBody>
      </p:sp>
      <p:sp>
        <p:nvSpPr>
          <p:cNvPr id="321" name="Google Shape;32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EFT gives personalized, explicit feature-level recommendations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Applicable because different users care about different features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step toward high performing and explainable recommendation systems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 research ideas: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Introduce more measures (sentiment, popularity, etc.) per feature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Besides persuasiveness, test transparency, user trust, satisfaction, etc.</a:t>
            </a:r>
            <a:endParaRPr/>
          </a:p>
        </p:txBody>
      </p:sp>
      <p:sp>
        <p:nvSpPr>
          <p:cNvPr id="322" name="Google Shape;322;p47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fin.</a:t>
            </a:r>
            <a:endParaRPr/>
          </a:p>
        </p:txBody>
      </p:sp>
      <p:sp>
        <p:nvSpPr>
          <p:cNvPr id="328" name="Google Shape;328;p48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511075"/>
            <a:ext cx="8520600" cy="24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20"/>
              <a:t>Explainable vs. Prediction Accuracy Algorithm Trade-off</a:t>
            </a:r>
            <a:endParaRPr sz="4620"/>
          </a:p>
        </p:txBody>
      </p:sp>
      <p:sp>
        <p:nvSpPr>
          <p:cNvPr id="75" name="Google Shape;75;p16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explainable recommendation systems better?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73075" y="14663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76"/>
              <a:t>1) Greater Scrutability</a:t>
            </a:r>
            <a:endParaRPr sz="457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76"/>
              <a:t>2) Effectiveness &amp; Efficiency</a:t>
            </a:r>
            <a:endParaRPr sz="457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76"/>
              <a:t>3) Persuasiveness</a:t>
            </a:r>
            <a:endParaRPr sz="457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576"/>
              <a:t>4) Satisfaction (i.e. better user experience)</a:t>
            </a:r>
            <a:endParaRPr sz="457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297500" y="393750"/>
            <a:ext cx="70389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The Best of Both Worlds… Highly Explainable and Highly Accurate? </a:t>
            </a:r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1379875" y="1783400"/>
            <a:ext cx="7038900" cy="18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The Explicit Factor Model</a:t>
            </a:r>
            <a:endParaRPr sz="5000"/>
          </a:p>
        </p:txBody>
      </p:sp>
      <p:sp>
        <p:nvSpPr>
          <p:cNvPr id="89" name="Google Shape;89;p18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297500" y="580500"/>
            <a:ext cx="70389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Explicit Factor Model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489" y="1351063"/>
            <a:ext cx="6534072" cy="334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FOS Triplet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12508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Review example: “The battery life is short”,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Find the (F, O, S)...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F - Feature Word = “battery life”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O - Opinion Word = “short”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S - Sentiment = value [-1,1]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272800" y="1688550"/>
            <a:ext cx="85206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620"/>
              <a:t>Related Works</a:t>
            </a:r>
            <a:endParaRPr sz="5620"/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9144000" cy="65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