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460e6162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460e6162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530f8864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530f8864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530f8864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530f8864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460e61626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460e61626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Multi-scenario ranking is often addressed by simply using multiple independent ranking models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can lead to </a:t>
            </a:r>
            <a:r>
              <a:rPr lang="en"/>
              <a:t>suboptimal</a:t>
            </a:r>
            <a:r>
              <a:rPr lang="en"/>
              <a:t> performance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Limited information is available to each ranker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ranker is attempting to optimize for a different goal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Multi-Agent Recurrent Deterministic Policy Gradient attempts to improve performance in multi-scenario ranking by optimizing for one goal shared by all agents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 experiment performed by the paper authors showed significant performance increases compared to strong baselines in terms of gross merchandise volume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460e6162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460e6162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Many platforms have multiple ranking scenarios: </a:t>
            </a:r>
            <a:r>
              <a:rPr lang="en"/>
              <a:t>multiple searches, advertisements, or recommendations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Traditionally, this has involved using multiple ranking systems, all acting independently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ranking system would have its own objective (click-through rate, conversion rate, gross merchandise volume, etc.)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However, this system of multiple </a:t>
            </a:r>
            <a:r>
              <a:rPr lang="en"/>
              <a:t>independent</a:t>
            </a:r>
            <a:r>
              <a:rPr lang="en"/>
              <a:t> rankers</a:t>
            </a:r>
            <a:r>
              <a:rPr lang="en"/>
              <a:t> comes with drawbacks: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objectives of each ranking system may conflict: improvement in the metrics of one ranking system may come at the cost of the performance of a different ranking system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Additionally, each ranking system only has access to a limited set of information, potentially missing out on important information available in the global context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paper proposes a new model to address this problem: Multi-Agent Recurrent Deterministic Policy Gradient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460e6162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460e6162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model presented in this paper in many way builds on existing models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Learning to rank models train ranking systems using a set of queries and a ranked list of </a:t>
            </a:r>
            <a:r>
              <a:rPr lang="en"/>
              <a:t>relevant</a:t>
            </a:r>
            <a:r>
              <a:rPr lang="en"/>
              <a:t> documents for each query TODO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Reinforcement learning involves the agent taking actions and receiving rewards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Reinforcement learning does not require a set of “correct answers”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Reinforcement learning process: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Agent observes the environment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Agent takes an action based on its policy function 𝜇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state of the environment changes and the environment sends a reward to the agent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Agent maximizes the expected cumulative discounted reward by altering its policy function, based in part on the discount factor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Multi-agent reinforcement learning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Multiple agents performing the same series of steps as in reinforcement learning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Fully </a:t>
            </a:r>
            <a:r>
              <a:rPr lang="en"/>
              <a:t>competitive</a:t>
            </a:r>
            <a:r>
              <a:rPr lang="en"/>
              <a:t>: zero-sum game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Fully cooperative: all agents share the same goal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paper explores a new fully cooperative multi-agent reinforcement learning model, which Joseph will explain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460e6162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460e6162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530f90ab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530f90ab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530f90ab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530f90ab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460e6162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460e6162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530f8864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530f8864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530f8864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530f8864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Learning to Collaborate: Multi-Scenario Ranking via Multi-Agent Reinforcement Learning</a:t>
            </a:r>
            <a:endParaRPr sz="34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0" y="3172900"/>
            <a:ext cx="8156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Paper by Jun Feng, Heng Li, Minlie Huang, Shichen Liu, Wenwu Ou, Zhirong Wang, Xiaoyan Zhu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Presentation by Joseph Banks, Edward Noe, and Julian Wilson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792425" y="1959075"/>
            <a:ext cx="7625700" cy="23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27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en" sz="1325"/>
              <a:t>Baseline ranking algorithms:</a:t>
            </a:r>
            <a:endParaRPr sz="1325"/>
          </a:p>
          <a:p>
            <a:pPr indent="-31273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Char char="○"/>
            </a:pPr>
            <a:r>
              <a:rPr lang="en" sz="1325"/>
              <a:t>Empirical Weight (EW): Feature weights adjusted by engineering experts</a:t>
            </a:r>
            <a:endParaRPr sz="1325"/>
          </a:p>
          <a:p>
            <a:pPr indent="-31273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Char char="○"/>
            </a:pPr>
            <a:r>
              <a:rPr lang="en" sz="1325"/>
              <a:t>Learning to Rank (L2R): Similar learning process for feature weights but network does not consider message with historical observations and observation from other actors</a:t>
            </a:r>
            <a:endParaRPr sz="1325"/>
          </a:p>
          <a:p>
            <a:pPr indent="-3127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en" sz="1325"/>
              <a:t>Measured in relative improvement versus EW in both scenarios (GMV gap)</a:t>
            </a:r>
            <a:endParaRPr sz="1325"/>
          </a:p>
          <a:p>
            <a:pPr indent="-3127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en" sz="1325"/>
              <a:t>Run for seven days with 3% of users in test group</a:t>
            </a:r>
            <a:endParaRPr sz="13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2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727650" y="1208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727650" y="16557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27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en" sz="1325"/>
              <a:t>MA-RDPG performs better than all baselines including L2R+L2R which is currently used</a:t>
            </a:r>
            <a:endParaRPr sz="1325"/>
          </a:p>
          <a:p>
            <a:pPr indent="-3127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en" sz="1325"/>
              <a:t>GMV of in-shop search is improved significantly while main search GVM remains about the same</a:t>
            </a:r>
            <a:endParaRPr sz="1325"/>
          </a:p>
          <a:p>
            <a:pPr indent="-31273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25"/>
              <a:buChar char="●"/>
            </a:pPr>
            <a:r>
              <a:rPr lang="en" sz="1325"/>
              <a:t>Improving GMV in main hurts GMV in in-shop (in L2R+EW)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00" y="2770175"/>
            <a:ext cx="8131425" cy="25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</a:t>
            </a:r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553350" y="2056850"/>
            <a:ext cx="3489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r>
              <a:rPr lang="en"/>
              <a:t>oung woman clicks on some skirts which are expensive and have low conversion rates, then queries "dress" in main search.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MA-RDPG (left) returns items with lower sales, higher prices, from branded shops</a:t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700" y="1386750"/>
            <a:ext cx="4808075" cy="33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Existing solutions to the multi-scenario ranking problem involve multiple independent ranking models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Independent ranking models can result in suboptimal performance because of limited information and different ranking systems having different goals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Through a shared critic and inter-agent </a:t>
            </a:r>
            <a:r>
              <a:rPr lang="en"/>
              <a:t>communication</a:t>
            </a:r>
            <a:r>
              <a:rPr lang="en"/>
              <a:t>, MA-RDPG </a:t>
            </a:r>
            <a:r>
              <a:rPr lang="en"/>
              <a:t>aims to improve collaborative performance in multi-agent ranking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 experiment showed increases </a:t>
            </a:r>
            <a:r>
              <a:rPr lang="en"/>
              <a:t>over existing baseline systems in terms of GMV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Some large-scale online platforms and apps have many different scenarios that require ranking</a:t>
            </a:r>
            <a:endParaRPr/>
          </a:p>
          <a:p>
            <a:pPr indent="-3049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Traditionally, this situation would necessitate using multiple independent ranking systems, each of which would have its own objective</a:t>
            </a:r>
            <a:endParaRPr/>
          </a:p>
          <a:p>
            <a:pPr indent="-3049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Optimizing each individual ranking strategy </a:t>
            </a:r>
            <a:r>
              <a:rPr lang="en"/>
              <a:t>separately </a:t>
            </a:r>
            <a:r>
              <a:rPr lang="en"/>
              <a:t>has limitations: </a:t>
            </a:r>
            <a:endParaRPr/>
          </a:p>
          <a:p>
            <a:pPr indent="-29321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Each strategy maximizes its own objective, potentially at the cost of the goals of other strategies</a:t>
            </a:r>
            <a:endParaRPr/>
          </a:p>
          <a:p>
            <a:pPr indent="-293211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Independent o</a:t>
            </a:r>
            <a:r>
              <a:rPr lang="en"/>
              <a:t>ptimization in one scenario only uses its own user data but ignores the context available in other scenarios</a:t>
            </a:r>
            <a:endParaRPr/>
          </a:p>
          <a:p>
            <a:pPr indent="-3049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This paper proposes a new model to address this problem: Multi-Agent Recurrent Deterministic Policy Gradient (MA-RDPG)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Learning to rank (L2R)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Ranking strategy is formed with samples of </a:t>
            </a:r>
            <a:r>
              <a:rPr lang="en"/>
              <a:t>queries and ranked documents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Reinforcement learning</a:t>
            </a:r>
            <a:endParaRPr i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Agent gets observation </a:t>
            </a:r>
            <a:r>
              <a:rPr i="1" lang="en"/>
              <a:t>o</a:t>
            </a:r>
            <a:r>
              <a:rPr baseline="-25000" i="1" lang="en"/>
              <a:t>t</a:t>
            </a:r>
            <a:r>
              <a:rPr i="1" lang="en"/>
              <a:t> </a:t>
            </a:r>
            <a:r>
              <a:rPr lang="en"/>
              <a:t>of the environment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Agent takes action </a:t>
            </a:r>
            <a:r>
              <a:rPr i="1" lang="en"/>
              <a:t>a</a:t>
            </a:r>
            <a:r>
              <a:rPr baseline="-25000" i="1" lang="en"/>
              <a:t>t</a:t>
            </a:r>
            <a:r>
              <a:rPr lang="en"/>
              <a:t> based on its policy function 𝜇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State of the environment changes to </a:t>
            </a:r>
            <a:r>
              <a:rPr i="1" lang="en"/>
              <a:t>s</a:t>
            </a:r>
            <a:r>
              <a:rPr baseline="-25000" i="1" lang="en"/>
              <a:t>t</a:t>
            </a:r>
            <a:r>
              <a:rPr i="1" lang="en"/>
              <a:t> </a:t>
            </a:r>
            <a:r>
              <a:rPr lang="en"/>
              <a:t>and the environment sends reward </a:t>
            </a:r>
            <a:r>
              <a:rPr i="1" lang="en"/>
              <a:t>r</a:t>
            </a:r>
            <a:r>
              <a:rPr baseline="-25000" i="1" lang="en"/>
              <a:t>t</a:t>
            </a:r>
            <a:r>
              <a:rPr i="1" lang="en"/>
              <a:t> </a:t>
            </a:r>
            <a:r>
              <a:rPr lang="en"/>
              <a:t>to the agent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Agent maximizes the expected cumulative discounted reward by altering its policy function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Multi-agent reinforcement learning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Multiple agents in the same environment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agents can be fully competitive, fully cooperative or a mixture of the two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Multi-Agent Recurrent </a:t>
            </a:r>
            <a:r>
              <a:rPr lang="en"/>
              <a:t>Deterministic Policy Gradient (MA-RDPG)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Multi-Agent: multiple ranking strategies in different scenarios  that each correspond to an agent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Sequential Decision: users and agents sequentially interact with each other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Fully Cooperative: agents cooperate with each other to maximize a shared metric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Partially Observable: the environment is only partially observable to each agent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Has three major components: private actors, communication component, and the centralized critic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025" y="3414600"/>
            <a:ext cx="2862575" cy="152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Details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29450" y="2006800"/>
            <a:ext cx="5012700" cy="25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Communication Component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LSTM architecture used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Takes in </a:t>
            </a:r>
            <a:r>
              <a:rPr lang="en"/>
              <a:t>h</a:t>
            </a:r>
            <a:r>
              <a:rPr baseline="-25000" lang="en"/>
              <a:t>t-1 </a:t>
            </a:r>
            <a:r>
              <a:rPr lang="en"/>
              <a:t>,  </a:t>
            </a:r>
            <a:r>
              <a:rPr i="1" lang="en"/>
              <a:t>o</a:t>
            </a:r>
            <a:r>
              <a:rPr baseline="-25000" i="1" lang="en"/>
              <a:t>t </a:t>
            </a:r>
            <a:r>
              <a:rPr lang="en"/>
              <a:t>, and a</a:t>
            </a:r>
            <a:r>
              <a:rPr baseline="-25000" lang="en"/>
              <a:t>t</a:t>
            </a:r>
            <a:endParaRPr baseline="-250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Allows agents to approximate full environment state</a:t>
            </a:r>
            <a:endParaRPr baseline="-25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Private Actors (</a:t>
            </a:r>
            <a:r>
              <a:rPr lang="en" sz="1100"/>
              <a:t>𝜇)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Each </a:t>
            </a:r>
            <a:r>
              <a:rPr lang="en"/>
              <a:t>agent has a private actor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Actor specifies a deterministic policy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Agent takes action (a</a:t>
            </a:r>
            <a:r>
              <a:rPr baseline="-25000" lang="en"/>
              <a:t>t</a:t>
            </a:r>
            <a:r>
              <a:rPr lang="en"/>
              <a:t>) with its actor network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Network takes local observation</a:t>
            </a:r>
            <a:r>
              <a:rPr lang="en"/>
              <a:t> (</a:t>
            </a:r>
            <a:r>
              <a:rPr i="1" lang="en"/>
              <a:t>o</a:t>
            </a:r>
            <a:r>
              <a:rPr baseline="-25000" i="1" lang="en"/>
              <a:t>t  </a:t>
            </a:r>
            <a:r>
              <a:rPr lang="en"/>
              <a:t>)</a:t>
            </a:r>
            <a:r>
              <a:rPr lang="en"/>
              <a:t> and shared message (h</a:t>
            </a:r>
            <a:r>
              <a:rPr baseline="-25000" lang="en"/>
              <a:t>t-1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Centralized Critic (Q)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Estimates the action-value function to approximate total future rewards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agents share the same goal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Takes in </a:t>
            </a:r>
            <a:r>
              <a:rPr lang="en"/>
              <a:t>h</a:t>
            </a:r>
            <a:r>
              <a:rPr baseline="-25000" lang="en"/>
              <a:t>t-1 </a:t>
            </a:r>
            <a:r>
              <a:rPr lang="en"/>
              <a:t>,  </a:t>
            </a:r>
            <a:r>
              <a:rPr i="1" lang="en"/>
              <a:t>o</a:t>
            </a:r>
            <a:r>
              <a:rPr baseline="-25000" i="1" lang="en"/>
              <a:t>t </a:t>
            </a:r>
            <a:r>
              <a:rPr lang="en"/>
              <a:t>, and a</a:t>
            </a:r>
            <a:r>
              <a:rPr baseline="-25000" lang="en"/>
              <a:t>t</a:t>
            </a:r>
            <a:endParaRPr baseline="-25000"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069" y="2571750"/>
            <a:ext cx="2957757" cy="22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077" y="900550"/>
            <a:ext cx="2776073" cy="128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1853850"/>
            <a:ext cx="4970700" cy="31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Centralized Critic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Trained using  Bellman equation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Minimizes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Where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Private Actor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Maximizing Centralized Critic with respect to its own parameters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Actor’s parameter gradients are given by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Communication Component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LSTM is trained by minimizing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375" y="581825"/>
            <a:ext cx="3370821" cy="451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3713" y="2345588"/>
            <a:ext cx="2583450" cy="2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5900" y="2571738"/>
            <a:ext cx="2683026" cy="2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6550" y="3634938"/>
            <a:ext cx="3805614" cy="2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3113" y="4499151"/>
            <a:ext cx="4155375" cy="2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1675" y="4767445"/>
            <a:ext cx="4155376" cy="254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207"/>
              <a:t>Used MA-RDPG on online E-commerce platform Taobao with 2 scenarios:</a:t>
            </a:r>
            <a:endParaRPr sz="1207"/>
          </a:p>
          <a:p>
            <a:pPr indent="-305276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8"/>
              <a:buChar char="●"/>
            </a:pPr>
            <a:r>
              <a:rPr lang="en" sz="1207"/>
              <a:t>Main search </a:t>
            </a:r>
            <a:endParaRPr sz="1207"/>
          </a:p>
          <a:p>
            <a:pPr indent="-295433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53"/>
              <a:buChar char="○"/>
            </a:pPr>
            <a:r>
              <a:rPr lang="en" sz="1052"/>
              <a:t>Makes up majority of user traffic,</a:t>
            </a:r>
            <a:endParaRPr sz="1052"/>
          </a:p>
          <a:p>
            <a:pPr indent="-295433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53"/>
              <a:buChar char="○"/>
            </a:pPr>
            <a:r>
              <a:rPr lang="en" sz="1052"/>
              <a:t>3.5 billion page views per day</a:t>
            </a:r>
            <a:endParaRPr sz="1052"/>
          </a:p>
          <a:p>
            <a:pPr indent="-305276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8"/>
              <a:buChar char="●"/>
            </a:pPr>
            <a:r>
              <a:rPr lang="en" sz="1207"/>
              <a:t>In-shop search</a:t>
            </a:r>
            <a:endParaRPr sz="1207"/>
          </a:p>
          <a:p>
            <a:pPr indent="-295433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53"/>
              <a:buChar char="○"/>
            </a:pPr>
            <a:r>
              <a:rPr lang="en" sz="1052"/>
              <a:t>Search specific shop’s page</a:t>
            </a:r>
            <a:endParaRPr sz="1052"/>
          </a:p>
          <a:p>
            <a:pPr indent="-295433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53"/>
              <a:buChar char="○"/>
            </a:pPr>
            <a:r>
              <a:rPr lang="en" sz="1052"/>
              <a:t>1.5 billion page view per day</a:t>
            </a:r>
            <a:endParaRPr sz="1052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2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207"/>
              <a:t>Optimizing for Gross Merchandise Volume (GMV)</a:t>
            </a:r>
            <a:endParaRPr sz="1207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0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207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612050" y="1902775"/>
            <a:ext cx="4671000" cy="29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Agents: main search and in-shop search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States: 52-dimension vector of local observations like age, gender, price of item user clicked 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Concatenated with historical observations to create messages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Ranking features: each item to be ranked has several features like Click Through Rate or Shop popularity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Actor network: outputs feature weight vector, inner product computed with ranking features to find click probability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Online learning: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User logs collected, used to train MA-RDPG, episodes stored, model parameters updated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208" y="1527800"/>
            <a:ext cx="3867018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Experiment Parameters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226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18"/>
              <a:buChar char="●"/>
            </a:pPr>
            <a:r>
              <a:rPr lang="en" sz="1317"/>
              <a:t>Rewards for training:</a:t>
            </a:r>
            <a:endParaRPr sz="1317"/>
          </a:p>
          <a:p>
            <a:pPr indent="-31226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18"/>
              <a:buChar char="○"/>
            </a:pPr>
            <a:r>
              <a:rPr lang="en" sz="1317"/>
              <a:t>P</a:t>
            </a:r>
            <a:r>
              <a:rPr lang="en" sz="1317"/>
              <a:t>urchase: </a:t>
            </a:r>
            <a:r>
              <a:rPr lang="en" sz="1317"/>
              <a:t>positive price of item bought</a:t>
            </a:r>
            <a:endParaRPr sz="1317"/>
          </a:p>
          <a:p>
            <a:pPr indent="-31226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18"/>
              <a:buChar char="○"/>
            </a:pPr>
            <a:r>
              <a:rPr lang="en" sz="1317"/>
              <a:t>Click: 1</a:t>
            </a:r>
            <a:endParaRPr sz="1317"/>
          </a:p>
          <a:p>
            <a:pPr indent="-31226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18"/>
              <a:buChar char="○"/>
            </a:pPr>
            <a:r>
              <a:rPr lang="en" sz="1317"/>
              <a:t>No purchase nor click:  -1 </a:t>
            </a:r>
            <a:endParaRPr sz="1317"/>
          </a:p>
          <a:p>
            <a:pPr indent="-31226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18"/>
              <a:buChar char="○"/>
            </a:pPr>
            <a:r>
              <a:rPr lang="en" sz="1317"/>
              <a:t>User leaves page without buying anything: -5</a:t>
            </a:r>
            <a:endParaRPr sz="1317"/>
          </a:p>
          <a:p>
            <a:pPr indent="-31226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18"/>
              <a:buChar char="●"/>
            </a:pPr>
            <a:r>
              <a:rPr lang="en" sz="1317"/>
              <a:t>Reward discount factor of 0.9</a:t>
            </a:r>
            <a:endParaRPr sz="1317"/>
          </a:p>
          <a:p>
            <a:pPr indent="-31226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18"/>
              <a:buChar char="●"/>
            </a:pPr>
            <a:r>
              <a:rPr lang="en" sz="1317"/>
              <a:t>RMSProp used for learning parameters </a:t>
            </a:r>
            <a:endParaRPr sz="1317"/>
          </a:p>
          <a:p>
            <a:pPr indent="-29956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en" sz="1317"/>
              <a:t>Learning rate of 10</a:t>
            </a:r>
            <a:r>
              <a:rPr lang="en" sz="1417"/>
              <a:t>^-3 </a:t>
            </a:r>
            <a:r>
              <a:rPr lang="en" sz="1317"/>
              <a:t>for actor network</a:t>
            </a:r>
            <a:endParaRPr sz="1317"/>
          </a:p>
          <a:p>
            <a:pPr indent="-31226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18"/>
              <a:buChar char="○"/>
            </a:pPr>
            <a:r>
              <a:rPr lang="en" sz="1317"/>
              <a:t>Learning rate of 10^-5 for critic network</a:t>
            </a:r>
            <a:endParaRPr sz="1317"/>
          </a:p>
          <a:p>
            <a:pPr indent="-31226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18"/>
              <a:buChar char="●"/>
            </a:pPr>
            <a:r>
              <a:rPr lang="en" sz="1317"/>
              <a:t>Replay buffer size of 10^4</a:t>
            </a:r>
            <a:endParaRPr sz="1317"/>
          </a:p>
          <a:p>
            <a:pPr indent="-31226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18"/>
              <a:buChar char="●"/>
            </a:pPr>
            <a:r>
              <a:rPr lang="en" sz="1317"/>
              <a:t>Minibatch size 100</a:t>
            </a:r>
            <a:endParaRPr sz="1317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1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