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embeddedFontLst>
    <p:embeddedFont>
      <p:font typeface="Average" panose="020B0604020202020204" charset="0"/>
      <p:regular r:id="rId16"/>
    </p:embeddedFont>
    <p:embeddedFont>
      <p:font typeface="Oswald" panose="020B0604020202020204" charset="0"/>
      <p:regular r:id="rId17"/>
      <p:bold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84" y="14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cd6f64dcb9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cd6f64dcb9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cd6f64dcb9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cd6f64dcb9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d02bc5aeda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d02bc5aeda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7ae6e56b12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7ae6e56b12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d0ceed482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d0ceed482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d0ceed4820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d0ceed4820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cc619d923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cc619d923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a41639746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a41639746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d05257291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d05257291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d052572913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d052572913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d052572913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d052572913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cd6f64dcb9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cd6f64dcb9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2" name="Google Shape;42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ubTitle" idx="1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lat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3"/>
          <p:cNvPicPr preferRelativeResize="0"/>
          <p:nvPr/>
        </p:nvPicPr>
        <p:blipFill>
          <a:blip r:embed="rId3">
            <a:alphaModFix amt="9000"/>
          </a:blip>
          <a:stretch>
            <a:fillRect/>
          </a:stretch>
        </p:blipFill>
        <p:spPr>
          <a:xfrm>
            <a:off x="-1736400" y="-100450"/>
            <a:ext cx="11857250" cy="5243950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3"/>
          <p:cNvSpPr txBox="1">
            <a:spLocks noGrp="1"/>
          </p:cNvSpPr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DRN: A Deep Reinforcement Learning Framework for News Recommendation</a:t>
            </a:r>
            <a:endParaRPr b="1"/>
          </a:p>
        </p:txBody>
      </p:sp>
      <p:sp>
        <p:nvSpPr>
          <p:cNvPr id="61" name="Google Shape;61;p13"/>
          <p:cNvSpPr txBox="1">
            <a:spLocks noGrp="1"/>
          </p:cNvSpPr>
          <p:nvPr>
            <p:ph type="subTitle" idx="1"/>
          </p:nvPr>
        </p:nvSpPr>
        <p:spPr>
          <a:xfrm>
            <a:off x="311700" y="3017375"/>
            <a:ext cx="8520600" cy="161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Presented By</a:t>
            </a:r>
            <a:endParaRPr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Aldrick Johan, Keshav Ailaney, Wei Wang, and Matthew Bacon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38184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Online Evaluation Results</a:t>
            </a:r>
            <a:endParaRPr/>
          </a:p>
        </p:txBody>
      </p:sp>
      <p:sp>
        <p:nvSpPr>
          <p:cNvPr id="128" name="Google Shape;128;p22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38184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Models and baseline algorithms are deployed to a commercial news recommendations application for the online evaluation.</a:t>
            </a:r>
            <a:endParaRPr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User activeness and exploration strategies have impacted the model performance.</a:t>
            </a:r>
            <a:endParaRPr/>
          </a:p>
        </p:txBody>
      </p:sp>
      <p:pic>
        <p:nvPicPr>
          <p:cNvPr id="129" name="Google Shape;12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29150" y="1311310"/>
            <a:ext cx="4659151" cy="3131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3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5562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Online Evaluation Results</a:t>
            </a:r>
            <a:endParaRPr/>
          </a:p>
        </p:txBody>
      </p:sp>
      <p:sp>
        <p:nvSpPr>
          <p:cNvPr id="135" name="Google Shape;135;p2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5562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Recommendation diversity is calculated to determine the effectiveness of the exploration strategies.</a:t>
            </a:r>
            <a:endParaRPr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Recommendation is measured with the intra-list similarity.</a:t>
            </a:r>
            <a:endParaRPr/>
          </a:p>
        </p:txBody>
      </p:sp>
      <p:pic>
        <p:nvPicPr>
          <p:cNvPr id="136" name="Google Shape;136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11719" y="1389600"/>
            <a:ext cx="2706431" cy="3179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79363" y="2654050"/>
            <a:ext cx="3026675" cy="650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</a:t>
            </a:r>
            <a:endParaRPr/>
          </a:p>
        </p:txBody>
      </p:sp>
      <p:sp>
        <p:nvSpPr>
          <p:cNvPr id="143" name="Google Shape;143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Summary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DQN-based reinforcement learning model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Consider user return as well as click/no click feedback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Dual bandit exploration strategy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Future Work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Models for each type of user (heavy users and one-time users)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Observe patterns between each type of user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Any Questions?</a:t>
            </a:r>
            <a:endParaRPr/>
          </a:p>
        </p:txBody>
      </p:sp>
      <p:pic>
        <p:nvPicPr>
          <p:cNvPr id="149" name="Google Shape;149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62175" y="1193475"/>
            <a:ext cx="3375400" cy="3375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Motivation</a:t>
            </a:r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Due to an abundance of news content, users need personalized content recommendation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Prior attempts to solve this problem involved content based methods, collaborative filtering methods, and hybrid methods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However these methods have the following limitations: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Don’t adapt fast enough to match the news cycle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Only use click / no click labels for user feedback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Keep recommending similar items to users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framework outlined in this paper solves these issues</a:t>
            </a:r>
            <a:endParaRPr/>
          </a:p>
        </p:txBody>
      </p:sp>
      <p:pic>
        <p:nvPicPr>
          <p:cNvPr id="68" name="Google Shape;68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78100" y="2733225"/>
            <a:ext cx="1835651" cy="18356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Related Works</a:t>
            </a:r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Prior News Recommendation algorithms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Content-based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Collaborative filtering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Hybrid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Reinforcement Learning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Contextual Multi-Armed Bandit models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Markov Decision Process models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75" name="Google Shape;7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79650" y="1549150"/>
            <a:ext cx="4052651" cy="1080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6213" y="3296350"/>
            <a:ext cx="4459524" cy="132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Model Framework</a:t>
            </a:r>
            <a:endParaRPr/>
          </a:p>
        </p:txBody>
      </p:sp>
      <p:sp>
        <p:nvSpPr>
          <p:cNvPr id="82" name="Google Shape;82;p16"/>
          <p:cNvSpPr txBox="1">
            <a:spLocks noGrp="1"/>
          </p:cNvSpPr>
          <p:nvPr>
            <p:ph type="body" idx="1"/>
          </p:nvPr>
        </p:nvSpPr>
        <p:spPr>
          <a:xfrm>
            <a:off x="311700" y="1307000"/>
            <a:ext cx="36471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/>
          </a:bodyPr>
          <a:lstStyle/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Deep Q Network-based Deep Reinforcement Learning framework</a:t>
            </a:r>
            <a:endParaRPr/>
          </a:p>
          <a:p>
            <a:pPr marL="914400" lvl="1" indent="-304165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Trained from offline user logs</a:t>
            </a:r>
            <a:endParaRPr/>
          </a:p>
          <a:p>
            <a:pPr marL="914400" lvl="1" indent="-304165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Used to predict the reward based on which articles are presented to the user</a:t>
            </a:r>
            <a:endParaRPr/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Recommends news using current user and news candidates as input</a:t>
            </a:r>
            <a:endParaRPr/>
          </a:p>
          <a:p>
            <a:pPr marL="457200" lvl="0" indent="-325755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Improves over time based on user feedback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83" name="Google Shape;83;p16"/>
          <p:cNvPicPr preferRelativeResize="0"/>
          <p:nvPr/>
        </p:nvPicPr>
        <p:blipFill rotWithShape="1">
          <a:blip r:embed="rId3">
            <a:alphaModFix/>
          </a:blip>
          <a:srcRect l="3384" t="9567" r="2594"/>
          <a:stretch/>
        </p:blipFill>
        <p:spPr>
          <a:xfrm>
            <a:off x="4027693" y="1534200"/>
            <a:ext cx="4804606" cy="2654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Model Updates</a:t>
            </a:r>
            <a:endParaRPr/>
          </a:p>
        </p:txBody>
      </p:sp>
      <p:pic>
        <p:nvPicPr>
          <p:cNvPr id="89" name="Google Shape;8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40350" y="1017725"/>
            <a:ext cx="3452250" cy="383815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7"/>
          <p:cNvSpPr txBox="1"/>
          <p:nvPr/>
        </p:nvSpPr>
        <p:spPr>
          <a:xfrm>
            <a:off x="311700" y="1434875"/>
            <a:ext cx="4618500" cy="248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Minor Update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</a:pPr>
            <a:r>
              <a:rPr lang="en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Occurs at each Timestamp</a:t>
            </a:r>
            <a:endParaRPr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Dueling Bandit Gradient Descent exploration strategy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</a:pPr>
            <a:r>
              <a:rPr lang="en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Alters the network slightly and compares the result</a:t>
            </a:r>
            <a:endParaRPr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2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Major Updates 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</a:pPr>
            <a:r>
              <a:rPr lang="en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Based on feedback (clicks and user activeness)</a:t>
            </a:r>
            <a:endParaRPr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Evaluation Measures</a:t>
            </a:r>
            <a:endParaRPr/>
          </a:p>
        </p:txBody>
      </p:sp>
      <p:sp>
        <p:nvSpPr>
          <p:cNvPr id="96" name="Google Shape;96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Click Through Rate (CTR)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 </a:t>
            </a:r>
            <a:endParaRPr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 </a:t>
            </a:r>
            <a:endParaRPr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Precision@k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 </a:t>
            </a:r>
            <a:endParaRPr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 </a:t>
            </a:r>
            <a:endParaRPr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nDCG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 </a:t>
            </a:r>
            <a:endParaRPr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 </a:t>
            </a:r>
            <a:endParaRPr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97" name="Google Shape;9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97000" y="1546225"/>
            <a:ext cx="2546709" cy="57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97000" y="2400050"/>
            <a:ext cx="5236115" cy="57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97000" y="3253875"/>
            <a:ext cx="1583347" cy="57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878425" y="3253875"/>
            <a:ext cx="1620322" cy="57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Experiment Setting</a:t>
            </a:r>
            <a:endParaRPr/>
          </a:p>
        </p:txBody>
      </p:sp>
      <p:sp>
        <p:nvSpPr>
          <p:cNvPr id="106" name="Google Shape;106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Parameter values: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</p:txBody>
      </p:sp>
      <p:pic>
        <p:nvPicPr>
          <p:cNvPr id="107" name="Google Shape;10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62225" y="1612263"/>
            <a:ext cx="4936150" cy="1918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Models</a:t>
            </a:r>
            <a:endParaRPr/>
          </a:p>
        </p:txBody>
      </p:sp>
      <p:sp>
        <p:nvSpPr>
          <p:cNvPr id="113" name="Google Shape;113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DN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Uses a dueling-structure Double Deep Q-Network without considering future reward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DDQN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Takes future reward into consideration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DDQN + U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Takes user activeness into consideration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DDQN + U + EG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Adds ϵ-greedy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DDQN + U + DBGD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Adds Dueling Bandit Gradient Descent</a:t>
            </a:r>
            <a:endParaRPr/>
          </a:p>
        </p:txBody>
      </p:sp>
      <p:sp>
        <p:nvSpPr>
          <p:cNvPr id="114" name="Google Shape;114;p20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Baseline algorithms</a:t>
            </a:r>
            <a:endParaRPr/>
          </a:p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Logistic Regression (LR)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Factorization Machines (FM)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Wide &amp; Deep (W&amp;D)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Linear Upper Confidence Bound (LinUCB)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Hidden Linear Upper Confidence Bound (HLinUCB)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1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42603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Offline Evaluation Results</a:t>
            </a:r>
            <a:endParaRPr/>
          </a:p>
        </p:txBody>
      </p:sp>
      <p:sp>
        <p:nvSpPr>
          <p:cNvPr id="120" name="Google Shape;120;p21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42603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Evaluation is completed on the offline dataset.</a:t>
            </a:r>
            <a:endParaRPr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User activeness cannot be observed.</a:t>
            </a:r>
            <a:endParaRPr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/>
              <a:t>Exploration is limited.</a:t>
            </a:r>
            <a:endParaRPr/>
          </a:p>
        </p:txBody>
      </p:sp>
      <p:pic>
        <p:nvPicPr>
          <p:cNvPr id="121" name="Google Shape;12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74925" y="1311300"/>
            <a:ext cx="3522249" cy="3266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33575" y="2370675"/>
            <a:ext cx="3126200" cy="2524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419</Words>
  <Application>Microsoft Office PowerPoint</Application>
  <PresentationFormat>On-screen Show (16:9)</PresentationFormat>
  <Paragraphs>82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Oswald</vt:lpstr>
      <vt:lpstr>Average</vt:lpstr>
      <vt:lpstr>Arial</vt:lpstr>
      <vt:lpstr>Slate</vt:lpstr>
      <vt:lpstr>DRN: A Deep Reinforcement Learning Framework for News Recommendation</vt:lpstr>
      <vt:lpstr>Motivation</vt:lpstr>
      <vt:lpstr>Related Works</vt:lpstr>
      <vt:lpstr>Model Framework</vt:lpstr>
      <vt:lpstr>Model Updates</vt:lpstr>
      <vt:lpstr>Evaluation Measures</vt:lpstr>
      <vt:lpstr>Experiment Setting</vt:lpstr>
      <vt:lpstr>Models</vt:lpstr>
      <vt:lpstr>Offline Evaluation Results</vt:lpstr>
      <vt:lpstr>Online Evaluation Results</vt:lpstr>
      <vt:lpstr>Online Evaluation Results</vt:lpstr>
      <vt:lpstr>Conclusion</vt:lpstr>
      <vt:lpstr>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DRN: A Deep Reinforcement Learning Framework for News Recommendation</dc:title>
  <cp:lastModifiedBy>Wang, Wei (ww2ta)</cp:lastModifiedBy>
  <cp:revision>2</cp:revision>
  <dcterms:modified xsi:type="dcterms:W3CDTF">2021-05-04T19:12:08Z</dcterms:modified>
</cp:coreProperties>
</file>