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adc8db54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adc8db54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o capture users’ detailed feature-level opinions, LExicon is used to get a tuple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dc8db5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dc8db5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 limitation of mapping users and items to shared latent 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Include feature level preference and now require higher dimensional latent factorization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User Preference Modeling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Predict relevance of a recommendation candidate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feature-level preference modeling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Use three-way tensor X in R m x n x 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	- measures to what extent user i appreciates item j's feature 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sentiment polarity labels &lt; s_ijk 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	- feature score &lt;s_ijk&gt; = sum s_ijk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Overall rating matrix A, overall assessment of an item appended to tensor 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following is an alteration of principal component analysis for three or more dimensional tensors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Latent factorization is done using Tucker decomp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address the inability to optimize ranking loss, Bayesian Personalized Ranking is introduced into factorization of X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dc8db5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dc8db5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Based on previous section wee would need four way tensor for the four dataset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avoid sparsity, create two three way tensors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Opinionated Content Modeling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two three-way tensors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	- relation among user, feature, and opinion phrase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	- relation among item, feature, and opinion phrase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opinion phrase with feature is dependent on user and item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tensor Y in R m x p x 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get all positive phrases that user has used to describe feature k across all items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positive phrases only, to add warnings such as california data privacy warnings negative phrases can be 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positive phrases about for item j, positive phases about feature 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dc8db5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dc8db5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Join Tensor Factorization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Combine principal component matrices across tensors X and Yu and 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 Use L2 regularization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 Can be solved using SGD, but use mini-batch and adaptive gradient descent in order to avoid local optimum and run faster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97317b8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497317b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b9fda3e7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b9fda3e7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d51a3e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ad51a3e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ad51a3e6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ad51a3e6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ad51a3e6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ad51a3e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ad51a3e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ad51a3e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b9fda3e7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b9fda3e7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3b234e46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3b234e46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b9fda3e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b9fda3e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ad51a3e6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ad51a3e6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Bayesian Personalized Ranking (BPR), 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Generally, are you satisfied with this recommendation?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Do you think you get some idea about recommended item?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Does the explanation help you know more about the recommended item?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Based on the recommended items, do you think you gain some insight of why our recommend this item to you?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Do you think explanations help you better understand our system, e.g., based on what we made the recommendation?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ad51a3e62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ad51a3e62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ad51a3e62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ad51a3e62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ad51a3e6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ad51a3e6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ad51a3e62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ad51a3e62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Deploying MTER in a real-world recommendation system for practical evaluation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Incorporating social network structures among users, product taxonomy among items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sz="1400">
                <a:solidFill>
                  <a:srgbClr val="595959"/>
                </a:solidFill>
              </a:rPr>
              <a:t>Using advanced text synthesis techniques for more complete + natural sentences for explanations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60ff43f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60ff43f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60ff43f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60ff43f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60ff43f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60ff43f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0ff43fe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60ff43fe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60ff43fe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60ff43fe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60ff43fe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60ff43fe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60ff43fe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60ff43fe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Explainable recommendation via multi-task learning in opinionated text data (MTER)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Authors: Nan Wang, Hongning Wang, Yiling Jia, Yue Yin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Presented by: William Wong, Christopher Raley, Amar Kulkarni, Rohan Nair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- Preliminaries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User’s Feature-level opinions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Domain-specific sentiment Lexicon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Dataset variables and Latent factors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m, a</a:t>
            </a:r>
            <a:r>
              <a:rPr lang="en"/>
              <a:t> - users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n, b - items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p, c -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q, d - opinionated phrases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Domain Specific Lexicon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Opinion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Sentiment polarity (-1,1)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users review is mapped to a Lexicon entry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Preference Modeling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15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 </a:t>
            </a:r>
            <a:r>
              <a:rPr lang="en">
                <a:solidFill>
                  <a:schemeClr val="accent1"/>
                </a:solidFill>
              </a:rPr>
              <a:t>user appreciation</a:t>
            </a:r>
            <a:r>
              <a:rPr lang="en"/>
              <a:t> of item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Normalize</a:t>
            </a:r>
            <a:r>
              <a:rPr lang="en"/>
              <a:t> feature score and overall rating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Tucker decomposition for </a:t>
            </a:r>
            <a:r>
              <a:rPr lang="en">
                <a:solidFill>
                  <a:schemeClr val="accent1"/>
                </a:solidFill>
              </a:rPr>
              <a:t>latent factorization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>
                <a:solidFill>
                  <a:schemeClr val="accent1"/>
                </a:solidFill>
              </a:rPr>
              <a:t>Bayesian Personalized Ranking</a:t>
            </a:r>
            <a:r>
              <a:rPr lang="en"/>
              <a:t> in factorization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38" y="2869650"/>
            <a:ext cx="34385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80100"/>
            <a:ext cx="3043383" cy="12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4883" y="3978825"/>
            <a:ext cx="37147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Opinionated Content Modeling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37650"/>
            <a:ext cx="8520600" cy="15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Approximate 4-way tensor as 2 3-way tensors to </a:t>
            </a:r>
            <a:r>
              <a:rPr lang="en">
                <a:solidFill>
                  <a:schemeClr val="accent1"/>
                </a:solidFill>
              </a:rPr>
              <a:t>avoid sparsity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Only </a:t>
            </a:r>
            <a:r>
              <a:rPr lang="en">
                <a:solidFill>
                  <a:schemeClr val="accent1"/>
                </a:solidFill>
              </a:rPr>
              <a:t>positive phrases</a:t>
            </a:r>
            <a:r>
              <a:rPr lang="en"/>
              <a:t> are included in each tensor about each feature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84800"/>
            <a:ext cx="36099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3765850"/>
            <a:ext cx="353377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Tensor Factorization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8500"/>
            <a:ext cx="3043383" cy="12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100" y="1165750"/>
            <a:ext cx="36099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300" y="2046800"/>
            <a:ext cx="35337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3782625" y="1575200"/>
            <a:ext cx="49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+</a:t>
            </a:r>
            <a:endParaRPr sz="26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1825" y="2889750"/>
            <a:ext cx="2980800" cy="20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675075" y="3321850"/>
            <a:ext cx="1350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=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Tensor Factorization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18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Multi-Task Explainable Recommendation (MTER)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marriage of high dimensional latent factorization and and 4-way tensor approximation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>
                <a:solidFill>
                  <a:schemeClr val="accent1"/>
                </a:solidFill>
              </a:rPr>
              <a:t>mini-batch SGD</a:t>
            </a:r>
            <a:r>
              <a:rPr lang="en"/>
              <a:t> to solve the optimization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Gradient of Feature matrix is shared across all three decompositions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2968375"/>
            <a:ext cx="4373325" cy="14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Experimentation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(Christopher)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Setup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Evaluate MTER based on two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Personalized item recommendation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Opinionated </a:t>
            </a:r>
            <a:r>
              <a:rPr lang="en"/>
              <a:t>textual</a:t>
            </a:r>
            <a:r>
              <a:rPr lang="en"/>
              <a:t> explanations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Benchmark against 7 other algorithms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MostPopular (MP)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NMF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BPRMF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JMARS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EFM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MTER-SA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MTER-S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Amazon (cellphones and accessories)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Yelp (restaurants)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Preprocessing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Issue: sparse data 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Observation: ~15% of features are frequently covered in ~90% of reviews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Rest of the features are rarely covered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recursive filtering based on threshold values to obtain more refined datasets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226" y="2427850"/>
            <a:ext cx="4899549" cy="1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661" y="4228950"/>
            <a:ext cx="4292675" cy="6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 Recommendation Results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Evaluation based on Normalized Discounted Cumulative Gain (NDCG) to evaluate top-k recommendations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1545" t="13337"/>
          <a:stretch/>
        </p:blipFill>
        <p:spPr>
          <a:xfrm>
            <a:off x="1166800" y="2362525"/>
            <a:ext cx="6705075" cy="23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Opinionated Textual Explanation </a:t>
            </a:r>
            <a:r>
              <a:rPr lang="en"/>
              <a:t>Results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Evaluate if MTER can predict an actual review’s content that a user would be providing for a given item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Features that a user pays attention to in an item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Detailed opinion phrases used to describe an item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3329650"/>
            <a:ext cx="39433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and Overview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Analysis of Learnt Factors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 further show the strength of MTER, we can observe a visualization of learnt factors</a:t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263" y="2060649"/>
            <a:ext cx="6035475" cy="27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A/B test </a:t>
            </a:r>
            <a:r>
              <a:rPr lang="en"/>
              <a:t>among</a:t>
            </a:r>
            <a:r>
              <a:rPr lang="en"/>
              <a:t> the three models: BPR, EFM, MTER (researcher)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900 </a:t>
            </a:r>
            <a:r>
              <a:rPr lang="en"/>
              <a:t>questionnaire results post-filtering; 150 per model for the Yelp and Amazon datasets. Participants recruited via Amazon MTurk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Five questions asked on a </a:t>
            </a:r>
            <a:r>
              <a:rPr lang="en"/>
              <a:t>1-5 scale (1 being worst, 5 being best)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Results</a:t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MTER had higher user scores</a:t>
            </a:r>
            <a:br>
              <a:rPr lang="en"/>
            </a:br>
            <a:r>
              <a:rPr lang="en"/>
              <a:t>on all questions except Q1/Yelp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i="1" lang="en" sz="1200"/>
              <a:t>“This clearly demonstrates real users’ desire</a:t>
            </a:r>
            <a:br>
              <a:rPr i="1" lang="en" sz="1200"/>
            </a:br>
            <a:r>
              <a:rPr i="1" lang="en" sz="1200"/>
              <a:t>in having such detailed explanations of the</a:t>
            </a:r>
            <a:br>
              <a:rPr i="1" lang="en" sz="1200"/>
            </a:br>
            <a:r>
              <a:rPr i="1" lang="en" sz="1200"/>
              <a:t>automatically generated recommendations</a:t>
            </a:r>
            <a:r>
              <a:rPr i="1" lang="en" sz="1200"/>
              <a:t>...</a:t>
            </a:r>
            <a:br>
              <a:rPr i="1" lang="en" sz="1200"/>
            </a:br>
            <a:r>
              <a:rPr i="1" lang="en" sz="1200"/>
              <a:t>our proposed MTER algorithm is a step</a:t>
            </a:r>
            <a:br>
              <a:rPr i="1" lang="en" sz="1200"/>
            </a:br>
            <a:r>
              <a:rPr i="1" lang="en" sz="1200"/>
              <a:t>towards the destination.”</a:t>
            </a:r>
            <a:endParaRPr i="1" sz="1200"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663" y="1017725"/>
            <a:ext cx="461962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Limitations</a:t>
            </a:r>
            <a:endParaRPr/>
          </a:p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study results are based on qualitative evaluation by the users based on preference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"/>
              <a:t>“Admittedly, this user study is simulation based, and it might be limited by the variance in participants’ understanding of selected reviews”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However</a:t>
            </a:r>
            <a:r>
              <a:rPr lang="en"/>
              <a:t>, difficult to require participants to disclose their review history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Privacy concerns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Researchers’ Multi-Task Explainable Recommendation (MTER) offers a robust solution to explainable recommendations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Offline experiments and user study indicate effectiveness against leading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Many future routes for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Explainable Recommendations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367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Help humans understand </a:t>
            </a:r>
            <a:r>
              <a:rPr i="1" lang="en"/>
              <a:t>why </a:t>
            </a:r>
            <a:r>
              <a:rPr lang="en"/>
              <a:t>items are recommended by algorithm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Improves transparency, persuasiveness, effectiveness, trustworthiness, and user satisfaction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Allows system designers to better refine recommendation models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101" y="871723"/>
            <a:ext cx="4849201" cy="422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Solution? 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Multi-task learning solution for explainable recommendation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companion learning tasks integrated via joint tensor factorization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 preference modeling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Opinionated content modeling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Recommendations + opinionated feature-level textual explanations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Effectiveness and practicality verified through user studies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Solution? (cont.)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E2E optimization of performance metrics fails to capture complexity of the decision making process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Companion learning tasks target different aspects of user’s decision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Final assessment can be </a:t>
            </a:r>
            <a:r>
              <a:rPr b="1" lang="en"/>
              <a:t>mutually </a:t>
            </a:r>
            <a:r>
              <a:rPr lang="en"/>
              <a:t>explained by associated observations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 output generated by MTER: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Amazon Recommendation: Superleggera/Dual/Layer/Protection/case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Explanation: Its </a:t>
            </a:r>
            <a:r>
              <a:rPr b="1" lang="en"/>
              <a:t>grip</a:t>
            </a:r>
            <a:r>
              <a:rPr lang="en"/>
              <a:t> is </a:t>
            </a:r>
            <a:r>
              <a:rPr b="1" lang="en"/>
              <a:t>[firmer] [soft] [rubbery]</a:t>
            </a:r>
            <a:r>
              <a:rPr lang="en"/>
              <a:t>. Its </a:t>
            </a:r>
            <a:r>
              <a:rPr b="1" lang="en"/>
              <a:t>quality</a:t>
            </a:r>
            <a:r>
              <a:rPr lang="en"/>
              <a:t> is </a:t>
            </a:r>
            <a:r>
              <a:rPr b="1" lang="en"/>
              <a:t>[sound] [sturdy] [smooth]</a:t>
            </a:r>
            <a:r>
              <a:rPr lang="en"/>
              <a:t>. Its </a:t>
            </a:r>
            <a:r>
              <a:rPr b="1" lang="en"/>
              <a:t>cost</a:t>
            </a:r>
            <a:r>
              <a:rPr lang="en"/>
              <a:t> is </a:t>
            </a:r>
            <a:r>
              <a:rPr b="1" lang="en"/>
              <a:t>[original] [lower] [monthly]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25" y="542350"/>
            <a:ext cx="8048350" cy="34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Tasks: Item Recommendation 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Constructed from feature-level sentiment analysis of reviews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</a:t>
            </a:r>
            <a:r>
              <a:rPr baseline="-25000" lang="en"/>
              <a:t>ijk</a:t>
            </a:r>
            <a:r>
              <a:rPr lang="en"/>
              <a:t> = to what extent user i appreciates item j’s feature k 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00" y="2066300"/>
            <a:ext cx="3651776" cy="24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Tasks: Opinionated Content Analysis 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Two three-way tensors, both from user review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 </a:t>
            </a:r>
            <a:r>
              <a:rPr lang="en"/>
              <a:t>Y</a:t>
            </a:r>
            <a:r>
              <a:rPr baseline="30000" lang="en"/>
              <a:t>I</a:t>
            </a:r>
            <a:r>
              <a:rPr baseline="-25000" lang="en"/>
              <a:t>ijk</a:t>
            </a:r>
            <a:r>
              <a:rPr lang="en"/>
              <a:t>= Opinionated comments across all users for item j’s feature 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</a:t>
            </a:r>
            <a:r>
              <a:rPr baseline="30000" lang="en"/>
              <a:t>U</a:t>
            </a:r>
            <a:r>
              <a:rPr baseline="-25000" lang="en"/>
              <a:t>ijk</a:t>
            </a:r>
            <a:r>
              <a:rPr lang="en"/>
              <a:t>= User i’s opinionated comments on item j’s feature k 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450" y="2383528"/>
            <a:ext cx="3636626" cy="242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43" y="2383525"/>
            <a:ext cx="3636632" cy="24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the Tasks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Users, items, features, opinionated phrases mapped to shared latent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Item recommendation: project items onto user factor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Explanations: project features and opinionated phrases onto user/item space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