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7"/>
  </p:notesMasterIdLst>
  <p:handoutMasterIdLst>
    <p:handoutMasterId r:id="rId118"/>
  </p:handoutMasterIdLst>
  <p:sldIdLst>
    <p:sldId id="256" r:id="rId2"/>
    <p:sldId id="291" r:id="rId3"/>
    <p:sldId id="257" r:id="rId4"/>
    <p:sldId id="258" r:id="rId5"/>
    <p:sldId id="260" r:id="rId6"/>
    <p:sldId id="277" r:id="rId7"/>
    <p:sldId id="261" r:id="rId8"/>
    <p:sldId id="287" r:id="rId9"/>
    <p:sldId id="262" r:id="rId10"/>
    <p:sldId id="288" r:id="rId11"/>
    <p:sldId id="263" r:id="rId12"/>
    <p:sldId id="289" r:id="rId13"/>
    <p:sldId id="290" r:id="rId14"/>
    <p:sldId id="292" r:id="rId15"/>
    <p:sldId id="296" r:id="rId16"/>
    <p:sldId id="294" r:id="rId17"/>
    <p:sldId id="297" r:id="rId18"/>
    <p:sldId id="295" r:id="rId19"/>
    <p:sldId id="298" r:id="rId20"/>
    <p:sldId id="311" r:id="rId21"/>
    <p:sldId id="299" r:id="rId22"/>
    <p:sldId id="306" r:id="rId23"/>
    <p:sldId id="307" r:id="rId24"/>
    <p:sldId id="310" r:id="rId25"/>
    <p:sldId id="308" r:id="rId26"/>
    <p:sldId id="302" r:id="rId27"/>
    <p:sldId id="313" r:id="rId28"/>
    <p:sldId id="315" r:id="rId29"/>
    <p:sldId id="316" r:id="rId30"/>
    <p:sldId id="371" r:id="rId31"/>
    <p:sldId id="372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0" r:id="rId57"/>
    <p:sldId id="441" r:id="rId58"/>
    <p:sldId id="442" r:id="rId59"/>
    <p:sldId id="443" r:id="rId60"/>
    <p:sldId id="444" r:id="rId61"/>
    <p:sldId id="394" r:id="rId62"/>
    <p:sldId id="463" r:id="rId63"/>
    <p:sldId id="464" r:id="rId64"/>
    <p:sldId id="465" r:id="rId65"/>
    <p:sldId id="466" r:id="rId66"/>
    <p:sldId id="467" r:id="rId67"/>
    <p:sldId id="468" r:id="rId68"/>
    <p:sldId id="469" r:id="rId69"/>
    <p:sldId id="470" r:id="rId70"/>
    <p:sldId id="471" r:id="rId71"/>
    <p:sldId id="472" r:id="rId72"/>
    <p:sldId id="473" r:id="rId73"/>
    <p:sldId id="474" r:id="rId74"/>
    <p:sldId id="475" r:id="rId75"/>
    <p:sldId id="476" r:id="rId76"/>
    <p:sldId id="477" r:id="rId77"/>
    <p:sldId id="478" r:id="rId78"/>
    <p:sldId id="479" r:id="rId79"/>
    <p:sldId id="480" r:id="rId80"/>
    <p:sldId id="481" r:id="rId81"/>
    <p:sldId id="482" r:id="rId82"/>
    <p:sldId id="420" r:id="rId83"/>
    <p:sldId id="445" r:id="rId84"/>
    <p:sldId id="446" r:id="rId85"/>
    <p:sldId id="447" r:id="rId86"/>
    <p:sldId id="448" r:id="rId87"/>
    <p:sldId id="449" r:id="rId88"/>
    <p:sldId id="450" r:id="rId89"/>
    <p:sldId id="451" r:id="rId90"/>
    <p:sldId id="452" r:id="rId91"/>
    <p:sldId id="453" r:id="rId92"/>
    <p:sldId id="454" r:id="rId93"/>
    <p:sldId id="455" r:id="rId94"/>
    <p:sldId id="456" r:id="rId95"/>
    <p:sldId id="457" r:id="rId96"/>
    <p:sldId id="458" r:id="rId97"/>
    <p:sldId id="459" r:id="rId98"/>
    <p:sldId id="460" r:id="rId99"/>
    <p:sldId id="461" r:id="rId100"/>
    <p:sldId id="462" r:id="rId101"/>
    <p:sldId id="373" r:id="rId102"/>
    <p:sldId id="374" r:id="rId103"/>
    <p:sldId id="375" r:id="rId104"/>
    <p:sldId id="376" r:id="rId105"/>
    <p:sldId id="271" r:id="rId106"/>
    <p:sldId id="272" r:id="rId107"/>
    <p:sldId id="273" r:id="rId108"/>
    <p:sldId id="428" r:id="rId109"/>
    <p:sldId id="286" r:id="rId110"/>
    <p:sldId id="421" r:id="rId111"/>
    <p:sldId id="426" r:id="rId112"/>
    <p:sldId id="422" r:id="rId113"/>
    <p:sldId id="423" r:id="rId114"/>
    <p:sldId id="424" r:id="rId115"/>
    <p:sldId id="425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0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008000"/>
    <a:srgbClr val="FF6600"/>
    <a:srgbClr val="548235"/>
    <a:srgbClr val="33CC33"/>
    <a:srgbClr val="8FAADC"/>
    <a:srgbClr val="FF5D78"/>
    <a:srgbClr val="CC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6" autoAdjust="0"/>
    <p:restoredTop sz="95000" autoAdjust="0"/>
  </p:normalViewPr>
  <p:slideViewPr>
    <p:cSldViewPr snapToGrid="0">
      <p:cViewPr varScale="1">
        <p:scale>
          <a:sx n="86" d="100"/>
          <a:sy n="86" d="100"/>
        </p:scale>
        <p:origin x="216" y="216"/>
      </p:cViewPr>
      <p:guideLst>
        <p:guide pos="400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5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viewProps" Target="viewProps.xml"/><Relationship Id="rId121" Type="http://schemas.openxmlformats.org/officeDocument/2006/relationships/theme" Target="theme/theme1.xml"/><Relationship Id="rId122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notesMaster" Target="notesMasters/notesMaster1.xml"/><Relationship Id="rId118" Type="http://schemas.openxmlformats.org/officeDocument/2006/relationships/handoutMaster" Target="handoutMasters/handoutMaster1.xml"/><Relationship Id="rId119" Type="http://schemas.openxmlformats.org/officeDocument/2006/relationships/presProps" Target="pres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0CB3A-8654-463F-ACEA-252FA85FD038}" type="datetimeFigureOut">
              <a:rPr lang="en-US" smtClean="0"/>
              <a:t>8/22/20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AC207-012F-4DD4-A263-56079E1B7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63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0481C-BFAC-4182-8A57-BE824FD65B58}" type="datetimeFigureOut">
              <a:rPr lang="en-US" smtClean="0"/>
              <a:t>8/22/20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38BFE-32B6-483C-B1ED-D57B4F12F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9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5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Actively adaptive: Instead of blindly discount or forget past observations, the bandit learning algorithm should actively detect the change points (assuming abrupt change points)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9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9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0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1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uva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52" y="332306"/>
            <a:ext cx="709094" cy="70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1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1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6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8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Background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75DA6-09A5-4603-985B-62A043392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3" Type="http://schemas.openxmlformats.org/officeDocument/2006/relationships/image" Target="../media/image46.jpeg"/><Relationship Id="rId14" Type="http://schemas.openxmlformats.org/officeDocument/2006/relationships/image" Target="../media/image47.jpeg"/><Relationship Id="rId15" Type="http://schemas.openxmlformats.org/officeDocument/2006/relationships/image" Target="../media/image48.jpeg"/><Relationship Id="rId16" Type="http://schemas.openxmlformats.org/officeDocument/2006/relationships/image" Target="../media/image49.jpeg"/><Relationship Id="rId17" Type="http://schemas.openxmlformats.org/officeDocument/2006/relationships/image" Target="../media/image50.jpeg"/><Relationship Id="rId18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jpeg"/><Relationship Id="rId9" Type="http://schemas.openxmlformats.org/officeDocument/2006/relationships/image" Target="../media/image42.jpeg"/><Relationship Id="rId10" Type="http://schemas.openxmlformats.org/officeDocument/2006/relationships/image" Target="../media/image43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5" Type="http://schemas.openxmlformats.org/officeDocument/2006/relationships/image" Target="../media/image85.png"/><Relationship Id="rId6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0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jpeg"/><Relationship Id="rId12" Type="http://schemas.openxmlformats.org/officeDocument/2006/relationships/image" Target="../media/image46.jpeg"/><Relationship Id="rId13" Type="http://schemas.openxmlformats.org/officeDocument/2006/relationships/image" Target="../media/image47.jpeg"/><Relationship Id="rId14" Type="http://schemas.openxmlformats.org/officeDocument/2006/relationships/image" Target="../media/image48.jpeg"/><Relationship Id="rId15" Type="http://schemas.openxmlformats.org/officeDocument/2006/relationships/image" Target="../media/image330.png"/><Relationship Id="rId16" Type="http://schemas.openxmlformats.org/officeDocument/2006/relationships/image" Target="../media/image331.png"/><Relationship Id="rId17" Type="http://schemas.openxmlformats.org/officeDocument/2006/relationships/image" Target="../media/image332.jpeg"/><Relationship Id="rId18" Type="http://schemas.openxmlformats.org/officeDocument/2006/relationships/image" Target="../media/image3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png"/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5" Type="http://schemas.openxmlformats.org/officeDocument/2006/relationships/image" Target="../media/image181.png"/><Relationship Id="rId6" Type="http://schemas.openxmlformats.org/officeDocument/2006/relationships/image" Target="../media/image326.jpeg"/><Relationship Id="rId7" Type="http://schemas.openxmlformats.org/officeDocument/2006/relationships/image" Target="../media/image327.png"/><Relationship Id="rId8" Type="http://schemas.openxmlformats.org/officeDocument/2006/relationships/image" Target="../media/image328.png"/><Relationship Id="rId9" Type="http://schemas.openxmlformats.org/officeDocument/2006/relationships/image" Target="../media/image329.png"/><Relationship Id="rId10" Type="http://schemas.openxmlformats.org/officeDocument/2006/relationships/image" Target="../media/image4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4" Type="http://schemas.openxmlformats.org/officeDocument/2006/relationships/image" Target="../media/image181.png"/><Relationship Id="rId5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4" Type="http://schemas.openxmlformats.org/officeDocument/2006/relationships/image" Target="../media/image337.png"/><Relationship Id="rId5" Type="http://schemas.openxmlformats.org/officeDocument/2006/relationships/image" Target="../media/image338.png"/><Relationship Id="rId6" Type="http://schemas.openxmlformats.org/officeDocument/2006/relationships/image" Target="../media/image324.png"/><Relationship Id="rId7" Type="http://schemas.openxmlformats.org/officeDocument/2006/relationships/image" Target="../media/image181.png"/><Relationship Id="rId8" Type="http://schemas.openxmlformats.org/officeDocument/2006/relationships/image" Target="../media/image45.jpeg"/><Relationship Id="rId9" Type="http://schemas.openxmlformats.org/officeDocument/2006/relationships/image" Target="../media/image48.jpeg"/><Relationship Id="rId10" Type="http://schemas.openxmlformats.org/officeDocument/2006/relationships/image" Target="../media/image51.jpeg"/><Relationship Id="rId11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5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9.jpeg"/><Relationship Id="rId1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jpeg"/><Relationship Id="rId3" Type="http://schemas.openxmlformats.org/officeDocument/2006/relationships/image" Target="../media/image341.jpeg"/><Relationship Id="rId4" Type="http://schemas.openxmlformats.org/officeDocument/2006/relationships/image" Target="../media/image342.png"/><Relationship Id="rId5" Type="http://schemas.openxmlformats.org/officeDocument/2006/relationships/image" Target="../media/image343.jpeg"/><Relationship Id="rId6" Type="http://schemas.openxmlformats.org/officeDocument/2006/relationships/image" Target="../media/image344.png"/><Relationship Id="rId7" Type="http://schemas.openxmlformats.org/officeDocument/2006/relationships/image" Target="../media/image345.jpeg"/><Relationship Id="rId8" Type="http://schemas.openxmlformats.org/officeDocument/2006/relationships/image" Target="../media/image346.png"/><Relationship Id="rId9" Type="http://schemas.openxmlformats.org/officeDocument/2006/relationships/image" Target="../media/image347.jpeg"/><Relationship Id="rId10" Type="http://schemas.openxmlformats.org/officeDocument/2006/relationships/image" Target="../media/image34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1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4" Type="http://schemas.openxmlformats.org/officeDocument/2006/relationships/image" Target="../media/image355.png"/><Relationship Id="rId5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4" Type="http://schemas.openxmlformats.org/officeDocument/2006/relationships/image" Target="../media/image359.png"/><Relationship Id="rId5" Type="http://schemas.openxmlformats.org/officeDocument/2006/relationships/image" Target="../media/image360.png"/><Relationship Id="rId6" Type="http://schemas.openxmlformats.org/officeDocument/2006/relationships/image" Target="../media/image361.png"/><Relationship Id="rId7" Type="http://schemas.openxmlformats.org/officeDocument/2006/relationships/image" Target="../media/image362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gif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20" Type="http://schemas.openxmlformats.org/officeDocument/2006/relationships/image" Target="../media/image85.png"/><Relationship Id="rId21" Type="http://schemas.openxmlformats.org/officeDocument/2006/relationships/image" Target="../media/image86.jpeg"/><Relationship Id="rId22" Type="http://schemas.openxmlformats.org/officeDocument/2006/relationships/image" Target="../media/image87.png"/><Relationship Id="rId23" Type="http://schemas.openxmlformats.org/officeDocument/2006/relationships/image" Target="../media/image74.png"/><Relationship Id="rId24" Type="http://schemas.openxmlformats.org/officeDocument/2006/relationships/image" Target="../media/image88.png"/><Relationship Id="rId25" Type="http://schemas.openxmlformats.org/officeDocument/2006/relationships/image" Target="../media/image76.png"/><Relationship Id="rId26" Type="http://schemas.openxmlformats.org/officeDocument/2006/relationships/image" Target="../media/image89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gif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png"/><Relationship Id="rId18" Type="http://schemas.openxmlformats.org/officeDocument/2006/relationships/image" Target="../media/image83.png"/><Relationship Id="rId19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72.png"/><Relationship Id="rId5" Type="http://schemas.openxmlformats.org/officeDocument/2006/relationships/image" Target="../media/image91.png"/><Relationship Id="rId6" Type="http://schemas.openxmlformats.org/officeDocument/2006/relationships/image" Target="../media/image85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image" Target="../media/image85.png"/><Relationship Id="rId7" Type="http://schemas.openxmlformats.org/officeDocument/2006/relationships/image" Target="../media/image96.png"/><Relationship Id="rId8" Type="http://schemas.openxmlformats.org/officeDocument/2006/relationships/image" Target="../media/image86.jpeg"/><Relationship Id="rId9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95.png"/><Relationship Id="rId1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5.png"/><Relationship Id="rId20" Type="http://schemas.openxmlformats.org/officeDocument/2006/relationships/image" Target="../media/image135.png"/><Relationship Id="rId21" Type="http://schemas.openxmlformats.org/officeDocument/2006/relationships/image" Target="../media/image136.png"/><Relationship Id="rId22" Type="http://schemas.openxmlformats.org/officeDocument/2006/relationships/image" Target="../media/image108.png"/><Relationship Id="rId23" Type="http://schemas.openxmlformats.org/officeDocument/2006/relationships/image" Target="../media/image75.png"/><Relationship Id="rId24" Type="http://schemas.openxmlformats.org/officeDocument/2006/relationships/image" Target="../media/image137.png"/><Relationship Id="rId10" Type="http://schemas.openxmlformats.org/officeDocument/2006/relationships/image" Target="../media/image126.png"/><Relationship Id="rId11" Type="http://schemas.openxmlformats.org/officeDocument/2006/relationships/image" Target="../media/image109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Relationship Id="rId16" Type="http://schemas.openxmlformats.org/officeDocument/2006/relationships/image" Target="../media/image131.png"/><Relationship Id="rId17" Type="http://schemas.openxmlformats.org/officeDocument/2006/relationships/image" Target="../media/image132.png"/><Relationship Id="rId18" Type="http://schemas.openxmlformats.org/officeDocument/2006/relationships/image" Target="../media/image133.png"/><Relationship Id="rId19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9.png"/><Relationship Id="rId20" Type="http://schemas.openxmlformats.org/officeDocument/2006/relationships/image" Target="../media/image133.png"/><Relationship Id="rId21" Type="http://schemas.openxmlformats.org/officeDocument/2006/relationships/image" Target="../media/image134.png"/><Relationship Id="rId22" Type="http://schemas.openxmlformats.org/officeDocument/2006/relationships/image" Target="../media/image130.png"/><Relationship Id="rId23" Type="http://schemas.openxmlformats.org/officeDocument/2006/relationships/image" Target="../media/image129.png"/><Relationship Id="rId24" Type="http://schemas.openxmlformats.org/officeDocument/2006/relationships/image" Target="../media/image135.png"/><Relationship Id="rId25" Type="http://schemas.openxmlformats.org/officeDocument/2006/relationships/image" Target="../media/image131.png"/><Relationship Id="rId26" Type="http://schemas.openxmlformats.org/officeDocument/2006/relationships/image" Target="../media/image118.png"/><Relationship Id="rId27" Type="http://schemas.openxmlformats.org/officeDocument/2006/relationships/image" Target="../media/image143.png"/><Relationship Id="rId28" Type="http://schemas.openxmlformats.org/officeDocument/2006/relationships/image" Target="../media/image144.png"/><Relationship Id="rId10" Type="http://schemas.openxmlformats.org/officeDocument/2006/relationships/image" Target="../media/image140.png"/><Relationship Id="rId11" Type="http://schemas.openxmlformats.org/officeDocument/2006/relationships/image" Target="../media/image141.png"/><Relationship Id="rId12" Type="http://schemas.openxmlformats.org/officeDocument/2006/relationships/image" Target="../media/image127.png"/><Relationship Id="rId13" Type="http://schemas.openxmlformats.org/officeDocument/2006/relationships/image" Target="../media/image87.png"/><Relationship Id="rId14" Type="http://schemas.openxmlformats.org/officeDocument/2006/relationships/image" Target="../media/image109.png"/><Relationship Id="rId15" Type="http://schemas.openxmlformats.org/officeDocument/2006/relationships/image" Target="../media/image88.png"/><Relationship Id="rId16" Type="http://schemas.openxmlformats.org/officeDocument/2006/relationships/image" Target="../media/image136.png"/><Relationship Id="rId17" Type="http://schemas.openxmlformats.org/officeDocument/2006/relationships/image" Target="../media/image142.png"/><Relationship Id="rId18" Type="http://schemas.openxmlformats.org/officeDocument/2006/relationships/image" Target="../media/image128.png"/><Relationship Id="rId19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20" Type="http://schemas.openxmlformats.org/officeDocument/2006/relationships/image" Target="../media/image128.png"/><Relationship Id="rId21" Type="http://schemas.openxmlformats.org/officeDocument/2006/relationships/image" Target="../media/image134.png"/><Relationship Id="rId22" Type="http://schemas.openxmlformats.org/officeDocument/2006/relationships/image" Target="../media/image130.png"/><Relationship Id="rId23" Type="http://schemas.openxmlformats.org/officeDocument/2006/relationships/image" Target="../media/image129.png"/><Relationship Id="rId24" Type="http://schemas.openxmlformats.org/officeDocument/2006/relationships/image" Target="../media/image135.png"/><Relationship Id="rId25" Type="http://schemas.openxmlformats.org/officeDocument/2006/relationships/image" Target="../media/image131.png"/><Relationship Id="rId26" Type="http://schemas.openxmlformats.org/officeDocument/2006/relationships/image" Target="../media/image118.png"/><Relationship Id="rId27" Type="http://schemas.openxmlformats.org/officeDocument/2006/relationships/image" Target="../media/image143.png"/><Relationship Id="rId28" Type="http://schemas.openxmlformats.org/officeDocument/2006/relationships/image" Target="../media/image150.png"/><Relationship Id="rId29" Type="http://schemas.openxmlformats.org/officeDocument/2006/relationships/image" Target="../media/image151.png"/><Relationship Id="rId10" Type="http://schemas.openxmlformats.org/officeDocument/2006/relationships/image" Target="../media/image127.png"/><Relationship Id="rId11" Type="http://schemas.openxmlformats.org/officeDocument/2006/relationships/image" Target="../media/image87.png"/><Relationship Id="rId12" Type="http://schemas.openxmlformats.org/officeDocument/2006/relationships/image" Target="../media/image109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png"/><Relationship Id="rId17" Type="http://schemas.openxmlformats.org/officeDocument/2006/relationships/image" Target="../media/image139.png"/><Relationship Id="rId18" Type="http://schemas.openxmlformats.org/officeDocument/2006/relationships/image" Target="../media/image132.png"/><Relationship Id="rId19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Relationship Id="rId3" Type="http://schemas.openxmlformats.org/officeDocument/2006/relationships/image" Target="../media/image142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20" Type="http://schemas.openxmlformats.org/officeDocument/2006/relationships/image" Target="../media/image109.png"/><Relationship Id="rId21" Type="http://schemas.openxmlformats.org/officeDocument/2006/relationships/image" Target="../media/image61.png"/><Relationship Id="rId22" Type="http://schemas.openxmlformats.org/officeDocument/2006/relationships/image" Target="../media/image156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28.png"/><Relationship Id="rId13" Type="http://schemas.openxmlformats.org/officeDocument/2006/relationships/image" Target="../media/image129.png"/><Relationship Id="rId14" Type="http://schemas.openxmlformats.org/officeDocument/2006/relationships/image" Target="../media/image130.png"/><Relationship Id="rId15" Type="http://schemas.openxmlformats.org/officeDocument/2006/relationships/image" Target="../media/image131.png"/><Relationship Id="rId16" Type="http://schemas.openxmlformats.org/officeDocument/2006/relationships/image" Target="../media/image132.png"/><Relationship Id="rId17" Type="http://schemas.openxmlformats.org/officeDocument/2006/relationships/image" Target="../media/image136.png"/><Relationship Id="rId18" Type="http://schemas.openxmlformats.org/officeDocument/2006/relationships/image" Target="../media/image155.png"/><Relationship Id="rId19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18.png"/><Relationship Id="rId7" Type="http://schemas.openxmlformats.org/officeDocument/2006/relationships/image" Target="../media/image133.png"/><Relationship Id="rId8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7.png"/><Relationship Id="rId20" Type="http://schemas.openxmlformats.org/officeDocument/2006/relationships/image" Target="../media/image129.png"/><Relationship Id="rId21" Type="http://schemas.openxmlformats.org/officeDocument/2006/relationships/image" Target="../media/image118.png"/><Relationship Id="rId22" Type="http://schemas.openxmlformats.org/officeDocument/2006/relationships/image" Target="../media/image133.png"/><Relationship Id="rId23" Type="http://schemas.openxmlformats.org/officeDocument/2006/relationships/image" Target="../media/image134.png"/><Relationship Id="rId24" Type="http://schemas.openxmlformats.org/officeDocument/2006/relationships/image" Target="../media/image135.png"/><Relationship Id="rId25" Type="http://schemas.openxmlformats.org/officeDocument/2006/relationships/image" Target="../media/image142.png"/><Relationship Id="rId26" Type="http://schemas.openxmlformats.org/officeDocument/2006/relationships/image" Target="../media/image132.png"/><Relationship Id="rId27" Type="http://schemas.openxmlformats.org/officeDocument/2006/relationships/image" Target="../media/image130.png"/><Relationship Id="rId28" Type="http://schemas.openxmlformats.org/officeDocument/2006/relationships/image" Target="../media/image131.png"/><Relationship Id="rId29" Type="http://schemas.openxmlformats.org/officeDocument/2006/relationships/image" Target="../media/image143.png"/><Relationship Id="rId10" Type="http://schemas.openxmlformats.org/officeDocument/2006/relationships/image" Target="../media/image87.png"/><Relationship Id="rId11" Type="http://schemas.openxmlformats.org/officeDocument/2006/relationships/image" Target="../media/image109.png"/><Relationship Id="rId12" Type="http://schemas.openxmlformats.org/officeDocument/2006/relationships/image" Target="../media/image158.png"/><Relationship Id="rId13" Type="http://schemas.openxmlformats.org/officeDocument/2006/relationships/image" Target="../media/image159.png"/><Relationship Id="rId14" Type="http://schemas.openxmlformats.org/officeDocument/2006/relationships/image" Target="../media/image160.png"/><Relationship Id="rId15" Type="http://schemas.openxmlformats.org/officeDocument/2006/relationships/image" Target="../media/image161.png"/><Relationship Id="rId16" Type="http://schemas.openxmlformats.org/officeDocument/2006/relationships/image" Target="../media/image162.png"/><Relationship Id="rId17" Type="http://schemas.openxmlformats.org/officeDocument/2006/relationships/image" Target="../media/image163.png"/><Relationship Id="rId18" Type="http://schemas.openxmlformats.org/officeDocument/2006/relationships/image" Target="../media/image164.png"/><Relationship Id="rId19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png"/><Relationship Id="rId12" Type="http://schemas.openxmlformats.org/officeDocument/2006/relationships/image" Target="../media/image135.png"/><Relationship Id="rId13" Type="http://schemas.openxmlformats.org/officeDocument/2006/relationships/image" Target="../media/image128.png"/><Relationship Id="rId14" Type="http://schemas.openxmlformats.org/officeDocument/2006/relationships/image" Target="../media/image133.png"/><Relationship Id="rId15" Type="http://schemas.openxmlformats.org/officeDocument/2006/relationships/image" Target="../media/image132.png"/><Relationship Id="rId16" Type="http://schemas.openxmlformats.org/officeDocument/2006/relationships/image" Target="../media/image136.png"/><Relationship Id="rId17" Type="http://schemas.openxmlformats.org/officeDocument/2006/relationships/image" Target="../media/image95.png"/><Relationship Id="rId18" Type="http://schemas.openxmlformats.org/officeDocument/2006/relationships/image" Target="../media/image120.png"/><Relationship Id="rId19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19.png"/><Relationship Id="rId6" Type="http://schemas.openxmlformats.org/officeDocument/2006/relationships/image" Target="../media/image121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image" Target="../media/image134.png"/><Relationship Id="rId10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0.png"/><Relationship Id="rId12" Type="http://schemas.openxmlformats.org/officeDocument/2006/relationships/image" Target="../media/image171.png"/><Relationship Id="rId13" Type="http://schemas.openxmlformats.org/officeDocument/2006/relationships/image" Target="../media/image120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image" Target="../media/image79.png"/><Relationship Id="rId17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19.png"/><Relationship Id="rId6" Type="http://schemas.openxmlformats.org/officeDocument/2006/relationships/image" Target="../media/image121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image" Target="../media/image132.png"/><Relationship Id="rId10" Type="http://schemas.openxmlformats.org/officeDocument/2006/relationships/image" Target="../media/image169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3.png"/><Relationship Id="rId20" Type="http://schemas.openxmlformats.org/officeDocument/2006/relationships/image" Target="../media/image139.png"/><Relationship Id="rId21" Type="http://schemas.openxmlformats.org/officeDocument/2006/relationships/image" Target="../media/image140.png"/><Relationship Id="rId22" Type="http://schemas.openxmlformats.org/officeDocument/2006/relationships/image" Target="../media/image141.png"/><Relationship Id="rId23" Type="http://schemas.openxmlformats.org/officeDocument/2006/relationships/image" Target="../media/image127.png"/><Relationship Id="rId24" Type="http://schemas.openxmlformats.org/officeDocument/2006/relationships/image" Target="../media/image174.png"/><Relationship Id="rId25" Type="http://schemas.openxmlformats.org/officeDocument/2006/relationships/image" Target="../media/image175.png"/><Relationship Id="rId26" Type="http://schemas.openxmlformats.org/officeDocument/2006/relationships/image" Target="../media/image176.png"/><Relationship Id="rId27" Type="http://schemas.openxmlformats.org/officeDocument/2006/relationships/image" Target="../media/image177.png"/><Relationship Id="rId28" Type="http://schemas.openxmlformats.org/officeDocument/2006/relationships/image" Target="../media/image178.png"/><Relationship Id="rId10" Type="http://schemas.openxmlformats.org/officeDocument/2006/relationships/image" Target="../media/image135.png"/><Relationship Id="rId11" Type="http://schemas.openxmlformats.org/officeDocument/2006/relationships/image" Target="../media/image134.png"/><Relationship Id="rId12" Type="http://schemas.openxmlformats.org/officeDocument/2006/relationships/image" Target="../media/image142.png"/><Relationship Id="rId13" Type="http://schemas.openxmlformats.org/officeDocument/2006/relationships/image" Target="../media/image143.png"/><Relationship Id="rId14" Type="http://schemas.openxmlformats.org/officeDocument/2006/relationships/image" Target="../media/image119.png"/><Relationship Id="rId15" Type="http://schemas.openxmlformats.org/officeDocument/2006/relationships/image" Target="../media/image120.png"/><Relationship Id="rId16" Type="http://schemas.openxmlformats.org/officeDocument/2006/relationships/image" Target="../media/image121.png"/><Relationship Id="rId17" Type="http://schemas.openxmlformats.org/officeDocument/2006/relationships/image" Target="../media/image77.png"/><Relationship Id="rId18" Type="http://schemas.openxmlformats.org/officeDocument/2006/relationships/image" Target="../media/image78.png"/><Relationship Id="rId1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Relationship Id="rId3" Type="http://schemas.openxmlformats.org/officeDocument/2006/relationships/image" Target="../media/image128.png"/><Relationship Id="rId4" Type="http://schemas.openxmlformats.org/officeDocument/2006/relationships/image" Target="../media/image132.png"/><Relationship Id="rId5" Type="http://schemas.openxmlformats.org/officeDocument/2006/relationships/image" Target="../media/image131.png"/><Relationship Id="rId6" Type="http://schemas.openxmlformats.org/officeDocument/2006/relationships/image" Target="../media/image118.png"/><Relationship Id="rId7" Type="http://schemas.openxmlformats.org/officeDocument/2006/relationships/image" Target="../media/image130.png"/><Relationship Id="rId8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21.png"/><Relationship Id="rId21" Type="http://schemas.openxmlformats.org/officeDocument/2006/relationships/image" Target="../media/image22.jpeg"/><Relationship Id="rId22" Type="http://schemas.openxmlformats.org/officeDocument/2006/relationships/image" Target="../media/image23.jpeg"/><Relationship Id="rId23" Type="http://schemas.openxmlformats.org/officeDocument/2006/relationships/image" Target="../media/image24.jpeg"/><Relationship Id="rId24" Type="http://schemas.openxmlformats.org/officeDocument/2006/relationships/image" Target="../media/image25.tiff"/><Relationship Id="rId25" Type="http://schemas.openxmlformats.org/officeDocument/2006/relationships/image" Target="../media/image26.tiff"/><Relationship Id="rId26" Type="http://schemas.openxmlformats.org/officeDocument/2006/relationships/image" Target="../media/image27.tiff"/><Relationship Id="rId27" Type="http://schemas.openxmlformats.org/officeDocument/2006/relationships/image" Target="../media/image28.png"/><Relationship Id="rId28" Type="http://schemas.openxmlformats.org/officeDocument/2006/relationships/image" Target="../media/image29.jpe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tiff"/><Relationship Id="rId13" Type="http://schemas.openxmlformats.org/officeDocument/2006/relationships/image" Target="../media/image14.png"/><Relationship Id="rId14" Type="http://schemas.openxmlformats.org/officeDocument/2006/relationships/image" Target="../media/image15.jpe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tiff"/><Relationship Id="rId18" Type="http://schemas.openxmlformats.org/officeDocument/2006/relationships/image" Target="../media/image19.jpe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png"/><Relationship Id="rId8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emf"/><Relationship Id="rId5" Type="http://schemas.openxmlformats.org/officeDocument/2006/relationships/image" Target="../media/image181.png"/><Relationship Id="rId6" Type="http://schemas.openxmlformats.org/officeDocument/2006/relationships/image" Target="../media/image182.emf"/><Relationship Id="rId7" Type="http://schemas.openxmlformats.org/officeDocument/2006/relationships/image" Target="../media/image183.png"/><Relationship Id="rId8" Type="http://schemas.openxmlformats.org/officeDocument/2006/relationships/image" Target="../media/image184.emf"/><Relationship Id="rId9" Type="http://schemas.openxmlformats.org/officeDocument/2006/relationships/image" Target="../media/image185.png"/><Relationship Id="rId10" Type="http://schemas.openxmlformats.org/officeDocument/2006/relationships/image" Target="../media/image186.emf"/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5" Type="http://schemas.openxmlformats.org/officeDocument/2006/relationships/image" Target="../media/image182.emf"/><Relationship Id="rId6" Type="http://schemas.openxmlformats.org/officeDocument/2006/relationships/image" Target="../media/image183.png"/><Relationship Id="rId7" Type="http://schemas.openxmlformats.org/officeDocument/2006/relationships/image" Target="../media/image184.emf"/><Relationship Id="rId8" Type="http://schemas.openxmlformats.org/officeDocument/2006/relationships/image" Target="../media/image185.png"/><Relationship Id="rId9" Type="http://schemas.openxmlformats.org/officeDocument/2006/relationships/image" Target="../media/image186.emf"/><Relationship Id="rId11" Type="http://schemas.openxmlformats.org/officeDocument/2006/relationships/image" Target="NULL"/><Relationship Id="rId1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9.png"/><Relationship Id="rId12" Type="http://schemas.openxmlformats.org/officeDocument/2006/relationships/image" Target="../media/image141.png"/><Relationship Id="rId13" Type="http://schemas.openxmlformats.org/officeDocument/2006/relationships/image" Target="../media/image190.png"/><Relationship Id="rId14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5" Type="http://schemas.openxmlformats.org/officeDocument/2006/relationships/image" Target="../media/image182.emf"/><Relationship Id="rId6" Type="http://schemas.openxmlformats.org/officeDocument/2006/relationships/image" Target="../media/image183.png"/><Relationship Id="rId7" Type="http://schemas.openxmlformats.org/officeDocument/2006/relationships/image" Target="../media/image184.emf"/><Relationship Id="rId8" Type="http://schemas.openxmlformats.org/officeDocument/2006/relationships/image" Target="../media/image185.png"/><Relationship Id="rId9" Type="http://schemas.openxmlformats.org/officeDocument/2006/relationships/image" Target="../media/image186.emf"/><Relationship Id="rId10" Type="http://schemas.openxmlformats.org/officeDocument/2006/relationships/image" Target="../media/image188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6.png"/><Relationship Id="rId23" Type="http://schemas.openxmlformats.org/officeDocument/2006/relationships/image" Target="NULL"/><Relationship Id="rId24" Type="http://schemas.openxmlformats.org/officeDocument/2006/relationships/image" Target="../media/image206.emf"/><Relationship Id="rId25" Type="http://schemas.openxmlformats.org/officeDocument/2006/relationships/image" Target="../media/image207.png"/><Relationship Id="rId26" Type="http://schemas.openxmlformats.org/officeDocument/2006/relationships/image" Target="../media/image141.png"/><Relationship Id="rId27" Type="http://schemas.openxmlformats.org/officeDocument/2006/relationships/image" Target="../media/image191.png"/><Relationship Id="rId28" Type="http://schemas.openxmlformats.org/officeDocument/2006/relationships/image" Target="../media/image190.png"/><Relationship Id="rId10" Type="http://schemas.openxmlformats.org/officeDocument/2006/relationships/image" Target="../media/image186.emf"/><Relationship Id="rId11" Type="http://schemas.openxmlformats.org/officeDocument/2006/relationships/image" Target="../media/image197.png"/><Relationship Id="rId12" Type="http://schemas.openxmlformats.org/officeDocument/2006/relationships/image" Target="../media/image198.png"/><Relationship Id="rId13" Type="http://schemas.openxmlformats.org/officeDocument/2006/relationships/image" Target="../media/image199.png"/><Relationship Id="rId14" Type="http://schemas.openxmlformats.org/officeDocument/2006/relationships/image" Target="../media/image200.png"/><Relationship Id="rId15" Type="http://schemas.openxmlformats.org/officeDocument/2006/relationships/image" Target="../media/image201.png"/><Relationship Id="rId16" Type="http://schemas.openxmlformats.org/officeDocument/2006/relationships/image" Target="../media/image202.emf"/><Relationship Id="rId17" Type="http://schemas.openxmlformats.org/officeDocument/2006/relationships/image" Target="../media/image203.png"/><Relationship Id="rId18" Type="http://schemas.openxmlformats.org/officeDocument/2006/relationships/image" Target="../media/image204.emf"/><Relationship Id="rId19" Type="http://schemas.openxmlformats.org/officeDocument/2006/relationships/image" Target="../media/image20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80.emf"/><Relationship Id="rId5" Type="http://schemas.openxmlformats.org/officeDocument/2006/relationships/image" Target="../media/image194.png"/><Relationship Id="rId6" Type="http://schemas.openxmlformats.org/officeDocument/2006/relationships/image" Target="../media/image182.emf"/><Relationship Id="rId7" Type="http://schemas.openxmlformats.org/officeDocument/2006/relationships/image" Target="../media/image195.png"/><Relationship Id="rId8" Type="http://schemas.openxmlformats.org/officeDocument/2006/relationships/image" Target="../media/image184.emf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0.png"/><Relationship Id="rId12" Type="http://schemas.openxmlformats.org/officeDocument/2006/relationships/image" Target="../media/image141.png"/><Relationship Id="rId13" Type="http://schemas.openxmlformats.org/officeDocument/2006/relationships/image" Target="../media/image208.png"/><Relationship Id="rId14" Type="http://schemas.openxmlformats.org/officeDocument/2006/relationships/image" Target="../media/image209.png"/><Relationship Id="rId15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5" Type="http://schemas.openxmlformats.org/officeDocument/2006/relationships/image" Target="../media/image182.emf"/><Relationship Id="rId6" Type="http://schemas.openxmlformats.org/officeDocument/2006/relationships/image" Target="../media/image183.png"/><Relationship Id="rId7" Type="http://schemas.openxmlformats.org/officeDocument/2006/relationships/image" Target="../media/image185.png"/><Relationship Id="rId8" Type="http://schemas.openxmlformats.org/officeDocument/2006/relationships/image" Target="../media/image184.emf"/><Relationship Id="rId9" Type="http://schemas.openxmlformats.org/officeDocument/2006/relationships/image" Target="../media/image186.emf"/><Relationship Id="rId10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9" Type="http://schemas.openxmlformats.org/officeDocument/2006/relationships/image" Target="../media/image214.jpeg"/><Relationship Id="rId10" Type="http://schemas.openxmlformats.org/officeDocument/2006/relationships/image" Target="../media/image2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4" Type="http://schemas.openxmlformats.org/officeDocument/2006/relationships/image" Target="../media/image180.emf"/><Relationship Id="rId5" Type="http://schemas.openxmlformats.org/officeDocument/2006/relationships/image" Target="../media/image181.png"/><Relationship Id="rId6" Type="http://schemas.openxmlformats.org/officeDocument/2006/relationships/image" Target="../media/image182.emf"/><Relationship Id="rId7" Type="http://schemas.openxmlformats.org/officeDocument/2006/relationships/image" Target="../media/image183.png"/><Relationship Id="rId8" Type="http://schemas.openxmlformats.org/officeDocument/2006/relationships/image" Target="../media/image184.emf"/><Relationship Id="rId9" Type="http://schemas.openxmlformats.org/officeDocument/2006/relationships/image" Target="../media/image185.png"/><Relationship Id="rId10" Type="http://schemas.openxmlformats.org/officeDocument/2006/relationships/image" Target="../media/image1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5" Type="http://schemas.openxmlformats.org/officeDocument/2006/relationships/image" Target="../media/image182.emf"/><Relationship Id="rId6" Type="http://schemas.openxmlformats.org/officeDocument/2006/relationships/image" Target="../media/image183.png"/><Relationship Id="rId7" Type="http://schemas.openxmlformats.org/officeDocument/2006/relationships/image" Target="../media/image184.emf"/><Relationship Id="rId8" Type="http://schemas.openxmlformats.org/officeDocument/2006/relationships/image" Target="../media/image185.png"/><Relationship Id="rId9" Type="http://schemas.openxmlformats.org/officeDocument/2006/relationships/image" Target="../media/image186.emf"/><Relationship Id="rId11" Type="http://schemas.openxmlformats.org/officeDocument/2006/relationships/image" Target="NULL"/><Relationship Id="rId1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9.png"/><Relationship Id="rId12" Type="http://schemas.openxmlformats.org/officeDocument/2006/relationships/image" Target="../media/image141.png"/><Relationship Id="rId13" Type="http://schemas.openxmlformats.org/officeDocument/2006/relationships/image" Target="../media/image190.png"/><Relationship Id="rId14" Type="http://schemas.openxmlformats.org/officeDocument/2006/relationships/image" Target="../media/image191.png"/><Relationship Id="rId15" Type="http://schemas.openxmlformats.org/officeDocument/2006/relationships/image" Target="../media/image222.png"/><Relationship Id="rId16" Type="http://schemas.openxmlformats.org/officeDocument/2006/relationships/image" Target="../media/image223.png"/><Relationship Id="rId17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5" Type="http://schemas.openxmlformats.org/officeDocument/2006/relationships/image" Target="../media/image182.emf"/><Relationship Id="rId6" Type="http://schemas.openxmlformats.org/officeDocument/2006/relationships/image" Target="../media/image183.png"/><Relationship Id="rId7" Type="http://schemas.openxmlformats.org/officeDocument/2006/relationships/image" Target="../media/image184.emf"/><Relationship Id="rId8" Type="http://schemas.openxmlformats.org/officeDocument/2006/relationships/image" Target="../media/image185.png"/><Relationship Id="rId9" Type="http://schemas.openxmlformats.org/officeDocument/2006/relationships/image" Target="../media/image186.emf"/><Relationship Id="rId10" Type="http://schemas.openxmlformats.org/officeDocument/2006/relationships/image" Target="../media/image18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50.xml.rels><?xml version="1.0" encoding="UTF-8" standalone="yes"?>
<Relationships xmlns="http://schemas.openxmlformats.org/package/2006/relationships"><Relationship Id="rId42" Type="http://schemas.openxmlformats.org/officeDocument/2006/relationships/image" Target="../media/image205.emf"/><Relationship Id="rId20" Type="http://schemas.openxmlformats.org/officeDocument/2006/relationships/image" Target="../media/image2081.png"/><Relationship Id="rId43" Type="http://schemas.openxmlformats.org/officeDocument/2006/relationships/image" Target="../media/image206.emf"/><Relationship Id="rId22" Type="http://schemas.openxmlformats.org/officeDocument/2006/relationships/image" Target="../media/image2090.png"/><Relationship Id="rId23" Type="http://schemas.openxmlformats.org/officeDocument/2006/relationships/image" Target="../media/image222.png"/><Relationship Id="rId24" Type="http://schemas.openxmlformats.org/officeDocument/2006/relationships/image" Target="../media/image223.png"/><Relationship Id="rId25" Type="http://schemas.openxmlformats.org/officeDocument/2006/relationships/image" Target="../media/image1950.png"/><Relationship Id="rId26" Type="http://schemas.openxmlformats.org/officeDocument/2006/relationships/image" Target="../media/image193.png"/><Relationship Id="rId27" Type="http://schemas.openxmlformats.org/officeDocument/2006/relationships/image" Target="../media/image180.emf"/><Relationship Id="rId28" Type="http://schemas.openxmlformats.org/officeDocument/2006/relationships/image" Target="../media/image194.png"/><Relationship Id="rId29" Type="http://schemas.openxmlformats.org/officeDocument/2006/relationships/image" Target="../media/image182.emf"/><Relationship Id="rId44" Type="http://schemas.openxmlformats.org/officeDocument/2006/relationships/image" Target="../media/image141.png"/><Relationship Id="rId45" Type="http://schemas.openxmlformats.org/officeDocument/2006/relationships/image" Target="../media/image190.png"/><Relationship Id="rId46" Type="http://schemas.openxmlformats.org/officeDocument/2006/relationships/image" Target="../media/image191.png"/><Relationship Id="rId30" Type="http://schemas.openxmlformats.org/officeDocument/2006/relationships/image" Target="../media/image195.png"/><Relationship Id="rId31" Type="http://schemas.openxmlformats.org/officeDocument/2006/relationships/image" Target="../media/image184.emf"/><Relationship Id="rId32" Type="http://schemas.openxmlformats.org/officeDocument/2006/relationships/image" Target="../media/image196.png"/><Relationship Id="rId33" Type="http://schemas.openxmlformats.org/officeDocument/2006/relationships/image" Target="../media/image186.emf"/><Relationship Id="rId34" Type="http://schemas.openxmlformats.org/officeDocument/2006/relationships/image" Target="../media/image197.png"/><Relationship Id="rId35" Type="http://schemas.openxmlformats.org/officeDocument/2006/relationships/image" Target="../media/image198.png"/><Relationship Id="rId36" Type="http://schemas.openxmlformats.org/officeDocument/2006/relationships/image" Target="../media/image199.png"/><Relationship Id="rId37" Type="http://schemas.openxmlformats.org/officeDocument/2006/relationships/image" Target="../media/image200.png"/><Relationship Id="rId38" Type="http://schemas.openxmlformats.org/officeDocument/2006/relationships/image" Target="../media/image201.png"/><Relationship Id="rId39" Type="http://schemas.openxmlformats.org/officeDocument/2006/relationships/image" Target="../media/image202.emf"/><Relationship Id="rId1" Type="http://schemas.openxmlformats.org/officeDocument/2006/relationships/slideLayout" Target="../slideLayouts/slideLayout2.xml"/><Relationship Id="rId40" Type="http://schemas.openxmlformats.org/officeDocument/2006/relationships/image" Target="../media/image203.png"/><Relationship Id="rId41" Type="http://schemas.openxmlformats.org/officeDocument/2006/relationships/image" Target="../media/image204.emf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9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png"/><Relationship Id="rId15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5" Type="http://schemas.openxmlformats.org/officeDocument/2006/relationships/image" Target="../media/image182.emf"/><Relationship Id="rId6" Type="http://schemas.openxmlformats.org/officeDocument/2006/relationships/image" Target="../media/image183.png"/><Relationship Id="rId7" Type="http://schemas.openxmlformats.org/officeDocument/2006/relationships/image" Target="../media/image185.png"/><Relationship Id="rId8" Type="http://schemas.openxmlformats.org/officeDocument/2006/relationships/image" Target="../media/image184.emf"/><Relationship Id="rId9" Type="http://schemas.openxmlformats.org/officeDocument/2006/relationships/image" Target="../media/image186.emf"/><Relationship Id="rId10" Type="http://schemas.openxmlformats.org/officeDocument/2006/relationships/image" Target="../media/image208.pn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2.png"/><Relationship Id="rId12" Type="http://schemas.openxmlformats.org/officeDocument/2006/relationships/image" Target="../media/image214.jpeg"/><Relationship Id="rId13" Type="http://schemas.openxmlformats.org/officeDocument/2006/relationships/image" Target="../media/image229.png"/><Relationship Id="rId14" Type="http://schemas.openxmlformats.org/officeDocument/2006/relationships/image" Target="../media/image230.jpeg"/><Relationship Id="rId15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0.png"/><Relationship Id="rId3" Type="http://schemas.openxmlformats.org/officeDocument/2006/relationships/image" Target="../media/image225.png"/><Relationship Id="rId4" Type="http://schemas.openxmlformats.org/officeDocument/2006/relationships/image" Target="../media/image180.emf"/><Relationship Id="rId5" Type="http://schemas.openxmlformats.org/officeDocument/2006/relationships/image" Target="../media/image226.png"/><Relationship Id="rId6" Type="http://schemas.openxmlformats.org/officeDocument/2006/relationships/image" Target="../media/image182.emf"/><Relationship Id="rId7" Type="http://schemas.openxmlformats.org/officeDocument/2006/relationships/image" Target="../media/image227.png"/><Relationship Id="rId8" Type="http://schemas.openxmlformats.org/officeDocument/2006/relationships/image" Target="../media/image228.png"/><Relationship Id="rId9" Type="http://schemas.openxmlformats.org/officeDocument/2006/relationships/image" Target="../media/image184.emf"/><Relationship Id="rId10" Type="http://schemas.openxmlformats.org/officeDocument/2006/relationships/image" Target="../media/image18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emf"/><Relationship Id="rId5" Type="http://schemas.openxmlformats.org/officeDocument/2006/relationships/image" Target="../media/image181.png"/><Relationship Id="rId6" Type="http://schemas.openxmlformats.org/officeDocument/2006/relationships/image" Target="../media/image182.emf"/><Relationship Id="rId7" Type="http://schemas.openxmlformats.org/officeDocument/2006/relationships/image" Target="../media/image183.png"/><Relationship Id="rId8" Type="http://schemas.openxmlformats.org/officeDocument/2006/relationships/image" Target="../media/image185.png"/><Relationship Id="rId9" Type="http://schemas.openxmlformats.org/officeDocument/2006/relationships/image" Target="../media/image184.emf"/><Relationship Id="rId10" Type="http://schemas.openxmlformats.org/officeDocument/2006/relationships/image" Target="../media/image186.emf"/><Relationship Id="rId11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0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0.png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9" Type="http://schemas.openxmlformats.org/officeDocument/2006/relationships/image" Target="../media/image214.jpeg"/><Relationship Id="rId10" Type="http://schemas.openxmlformats.org/officeDocument/2006/relationships/image" Target="../media/image2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9" Type="http://schemas.openxmlformats.org/officeDocument/2006/relationships/image" Target="../media/image214.jpeg"/><Relationship Id="rId10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3" Type="http://schemas.openxmlformats.org/officeDocument/2006/relationships/image" Target="../media/image46.jpeg"/><Relationship Id="rId14" Type="http://schemas.openxmlformats.org/officeDocument/2006/relationships/image" Target="../media/image47.jpeg"/><Relationship Id="rId15" Type="http://schemas.openxmlformats.org/officeDocument/2006/relationships/image" Target="../media/image48.jpeg"/><Relationship Id="rId16" Type="http://schemas.openxmlformats.org/officeDocument/2006/relationships/image" Target="../media/image49.jpeg"/><Relationship Id="rId17" Type="http://schemas.openxmlformats.org/officeDocument/2006/relationships/image" Target="../media/image50.jpeg"/><Relationship Id="rId18" Type="http://schemas.openxmlformats.org/officeDocument/2006/relationships/image" Target="../media/image51.jpeg"/><Relationship Id="rId19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jpeg"/><Relationship Id="rId9" Type="http://schemas.openxmlformats.org/officeDocument/2006/relationships/image" Target="../media/image42.jpeg"/><Relationship Id="rId10" Type="http://schemas.openxmlformats.org/officeDocument/2006/relationships/image" Target="../media/image4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0.jpeg"/><Relationship Id="rId12" Type="http://schemas.openxmlformats.org/officeDocument/2006/relationships/image" Target="../media/image212.png"/><Relationship Id="rId13" Type="http://schemas.openxmlformats.org/officeDocument/2006/relationships/image" Target="../media/image213.png"/><Relationship Id="rId14" Type="http://schemas.openxmlformats.org/officeDocument/2006/relationships/image" Target="../media/image241.jpeg"/><Relationship Id="rId15" Type="http://schemas.openxmlformats.org/officeDocument/2006/relationships/image" Target="../media/image215.png"/><Relationship Id="rId16" Type="http://schemas.openxmlformats.org/officeDocument/2006/relationships/image" Target="../media/image242.jpeg"/><Relationship Id="rId17" Type="http://schemas.openxmlformats.org/officeDocument/2006/relationships/image" Target="../media/image243.png"/><Relationship Id="rId18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Relationship Id="rId3" Type="http://schemas.openxmlformats.org/officeDocument/2006/relationships/image" Target="../media/image90.jpeg"/><Relationship Id="rId4" Type="http://schemas.openxmlformats.org/officeDocument/2006/relationships/image" Target="../media/image234.jpeg"/><Relationship Id="rId5" Type="http://schemas.openxmlformats.org/officeDocument/2006/relationships/image" Target="../media/image235.jpeg"/><Relationship Id="rId6" Type="http://schemas.openxmlformats.org/officeDocument/2006/relationships/image" Target="../media/image236.png"/><Relationship Id="rId7" Type="http://schemas.openxmlformats.org/officeDocument/2006/relationships/image" Target="../media/image237.jpeg"/><Relationship Id="rId8" Type="http://schemas.openxmlformats.org/officeDocument/2006/relationships/image" Target="../media/image238.png"/><Relationship Id="rId9" Type="http://schemas.openxmlformats.org/officeDocument/2006/relationships/image" Target="../media/image239.jpeg"/><Relationship Id="rId10" Type="http://schemas.openxmlformats.org/officeDocument/2006/relationships/image" Target="../media/image240.jpeg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247.png"/><Relationship Id="rId13" Type="http://schemas.openxmlformats.org/officeDocument/2006/relationships/image" Target="../media/image73.png"/><Relationship Id="rId14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gif"/><Relationship Id="rId6" Type="http://schemas.openxmlformats.org/officeDocument/2006/relationships/image" Target="../media/image66.png"/><Relationship Id="rId7" Type="http://schemas.openxmlformats.org/officeDocument/2006/relationships/image" Target="../media/image245.png"/><Relationship Id="rId8" Type="http://schemas.openxmlformats.org/officeDocument/2006/relationships/image" Target="../media/image68.png"/><Relationship Id="rId9" Type="http://schemas.openxmlformats.org/officeDocument/2006/relationships/image" Target="../media/image246.png"/><Relationship Id="rId10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3.png"/><Relationship Id="rId12" Type="http://schemas.openxmlformats.org/officeDocument/2006/relationships/image" Target="../media/image241.jpeg"/><Relationship Id="rId13" Type="http://schemas.openxmlformats.org/officeDocument/2006/relationships/image" Target="../media/image215.png"/><Relationship Id="rId14" Type="http://schemas.openxmlformats.org/officeDocument/2006/relationships/image" Target="../media/image242.jpeg"/><Relationship Id="rId15" Type="http://schemas.openxmlformats.org/officeDocument/2006/relationships/image" Target="../media/image243.png"/><Relationship Id="rId16" Type="http://schemas.openxmlformats.org/officeDocument/2006/relationships/image" Target="../media/image249.jpeg"/><Relationship Id="rId17" Type="http://schemas.openxmlformats.org/officeDocument/2006/relationships/image" Target="../media/image250.jpeg"/><Relationship Id="rId1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5.jpeg"/><Relationship Id="rId4" Type="http://schemas.openxmlformats.org/officeDocument/2006/relationships/image" Target="../media/image236.png"/><Relationship Id="rId5" Type="http://schemas.openxmlformats.org/officeDocument/2006/relationships/image" Target="../media/image237.jpeg"/><Relationship Id="rId6" Type="http://schemas.openxmlformats.org/officeDocument/2006/relationships/image" Target="../media/image238.png"/><Relationship Id="rId7" Type="http://schemas.openxmlformats.org/officeDocument/2006/relationships/image" Target="../media/image239.jpeg"/><Relationship Id="rId8" Type="http://schemas.openxmlformats.org/officeDocument/2006/relationships/image" Target="../media/image240.jpeg"/><Relationship Id="rId9" Type="http://schemas.openxmlformats.org/officeDocument/2006/relationships/image" Target="../media/image230.jpeg"/><Relationship Id="rId10" Type="http://schemas.openxmlformats.org/officeDocument/2006/relationships/image" Target="../media/image21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9.png"/><Relationship Id="rId1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png"/><Relationship Id="rId3" Type="http://schemas.openxmlformats.org/officeDocument/2006/relationships/image" Target="../media/image252.png"/><Relationship Id="rId4" Type="http://schemas.openxmlformats.org/officeDocument/2006/relationships/image" Target="../media/image253.png"/><Relationship Id="rId5" Type="http://schemas.openxmlformats.org/officeDocument/2006/relationships/image" Target="../media/image254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257.png"/><Relationship Id="rId9" Type="http://schemas.openxmlformats.org/officeDocument/2006/relationships/image" Target="../media/image258.png"/><Relationship Id="rId10" Type="http://schemas.openxmlformats.org/officeDocument/2006/relationships/image" Target="../media/image208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1.png"/><Relationship Id="rId1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png"/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6" Type="http://schemas.openxmlformats.org/officeDocument/2006/relationships/image" Target="../media/image266.png"/><Relationship Id="rId7" Type="http://schemas.openxmlformats.org/officeDocument/2006/relationships/image" Target="../media/image267.png"/><Relationship Id="rId8" Type="http://schemas.openxmlformats.org/officeDocument/2006/relationships/image" Target="../media/image268.png"/><Relationship Id="rId9" Type="http://schemas.openxmlformats.org/officeDocument/2006/relationships/image" Target="../media/image269.png"/><Relationship Id="rId10" Type="http://schemas.openxmlformats.org/officeDocument/2006/relationships/image" Target="../media/image2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4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4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png"/><Relationship Id="rId3" Type="http://schemas.openxmlformats.org/officeDocument/2006/relationships/image" Target="../media/image27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281.png"/><Relationship Id="rId5" Type="http://schemas.openxmlformats.org/officeDocument/2006/relationships/image" Target="../media/image279.png"/><Relationship Id="rId6" Type="http://schemas.openxmlformats.org/officeDocument/2006/relationships/image" Target="../media/image282.png"/><Relationship Id="rId7" Type="http://schemas.openxmlformats.org/officeDocument/2006/relationships/image" Target="../media/image283.png"/><Relationship Id="rId8" Type="http://schemas.openxmlformats.org/officeDocument/2006/relationships/image" Target="../media/image284.png"/><Relationship Id="rId9" Type="http://schemas.openxmlformats.org/officeDocument/2006/relationships/image" Target="../media/image285.png"/><Relationship Id="rId10" Type="http://schemas.openxmlformats.org/officeDocument/2006/relationships/image" Target="../media/image286.png"/><Relationship Id="rId11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0.png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5.png"/><Relationship Id="rId12" Type="http://schemas.openxmlformats.org/officeDocument/2006/relationships/image" Target="../media/image296.png"/><Relationship Id="rId13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8.png"/><Relationship Id="rId3" Type="http://schemas.openxmlformats.org/officeDocument/2006/relationships/image" Target="../media/image213.png"/><Relationship Id="rId4" Type="http://schemas.openxmlformats.org/officeDocument/2006/relationships/image" Target="../media/image289.jpeg"/><Relationship Id="rId5" Type="http://schemas.openxmlformats.org/officeDocument/2006/relationships/image" Target="../media/image212.png"/><Relationship Id="rId6" Type="http://schemas.openxmlformats.org/officeDocument/2006/relationships/image" Target="../media/image290.png"/><Relationship Id="rId7" Type="http://schemas.openxmlformats.org/officeDocument/2006/relationships/image" Target="../media/image291.png"/><Relationship Id="rId8" Type="http://schemas.openxmlformats.org/officeDocument/2006/relationships/image" Target="../media/image292.png"/><Relationship Id="rId9" Type="http://schemas.openxmlformats.org/officeDocument/2006/relationships/image" Target="../media/image293.jpeg"/><Relationship Id="rId10" Type="http://schemas.openxmlformats.org/officeDocument/2006/relationships/image" Target="../media/image294.png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4.jpeg"/><Relationship Id="rId20" Type="http://schemas.openxmlformats.org/officeDocument/2006/relationships/image" Target="../media/image243.png"/><Relationship Id="rId21" Type="http://schemas.openxmlformats.org/officeDocument/2006/relationships/image" Target="../media/image306.png"/><Relationship Id="rId22" Type="http://schemas.openxmlformats.org/officeDocument/2006/relationships/image" Target="../media/image307.jpeg"/><Relationship Id="rId23" Type="http://schemas.openxmlformats.org/officeDocument/2006/relationships/image" Target="../media/image308.png"/><Relationship Id="rId10" Type="http://schemas.openxmlformats.org/officeDocument/2006/relationships/image" Target="../media/image215.png"/><Relationship Id="rId11" Type="http://schemas.openxmlformats.org/officeDocument/2006/relationships/image" Target="../media/image301.png"/><Relationship Id="rId12" Type="http://schemas.openxmlformats.org/officeDocument/2006/relationships/image" Target="../media/image302.png"/><Relationship Id="rId13" Type="http://schemas.openxmlformats.org/officeDocument/2006/relationships/image" Target="../media/image303.png"/><Relationship Id="rId14" Type="http://schemas.openxmlformats.org/officeDocument/2006/relationships/image" Target="../media/image304.png"/><Relationship Id="rId15" Type="http://schemas.openxmlformats.org/officeDocument/2006/relationships/image" Target="../media/image305.png"/><Relationship Id="rId16" Type="http://schemas.openxmlformats.org/officeDocument/2006/relationships/image" Target="../media/image239.jpeg"/><Relationship Id="rId17" Type="http://schemas.openxmlformats.org/officeDocument/2006/relationships/image" Target="../media/image240.jpeg"/><Relationship Id="rId18" Type="http://schemas.openxmlformats.org/officeDocument/2006/relationships/image" Target="../media/image230.jpeg"/><Relationship Id="rId19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png"/><Relationship Id="rId3" Type="http://schemas.openxmlformats.org/officeDocument/2006/relationships/image" Target="../media/image299.jpeg"/><Relationship Id="rId4" Type="http://schemas.openxmlformats.org/officeDocument/2006/relationships/image" Target="../media/image236.png"/><Relationship Id="rId5" Type="http://schemas.openxmlformats.org/officeDocument/2006/relationships/image" Target="../media/image300.jpeg"/><Relationship Id="rId6" Type="http://schemas.openxmlformats.org/officeDocument/2006/relationships/image" Target="../media/image238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jpeg"/><Relationship Id="rId12" Type="http://schemas.openxmlformats.org/officeDocument/2006/relationships/image" Target="../media/image46.jpeg"/><Relationship Id="rId13" Type="http://schemas.openxmlformats.org/officeDocument/2006/relationships/image" Target="../media/image47.jpeg"/><Relationship Id="rId14" Type="http://schemas.openxmlformats.org/officeDocument/2006/relationships/image" Target="../media/image48.jpeg"/><Relationship Id="rId15" Type="http://schemas.openxmlformats.org/officeDocument/2006/relationships/image" Target="../media/image49.jpeg"/><Relationship Id="rId16" Type="http://schemas.openxmlformats.org/officeDocument/2006/relationships/image" Target="../media/image50.jpeg"/><Relationship Id="rId17" Type="http://schemas.openxmlformats.org/officeDocument/2006/relationships/image" Target="../media/image51.jpeg"/><Relationship Id="rId18" Type="http://schemas.openxmlformats.org/officeDocument/2006/relationships/image" Target="../media/image35.png"/><Relationship Id="rId1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0" Type="http://schemas.openxmlformats.org/officeDocument/2006/relationships/image" Target="../media/image4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png"/><Relationship Id="rId3" Type="http://schemas.openxmlformats.org/officeDocument/2006/relationships/image" Target="../media/image31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png"/><Relationship Id="rId3" Type="http://schemas.openxmlformats.org/officeDocument/2006/relationships/image" Target="../media/image304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291.png"/><Relationship Id="rId5" Type="http://schemas.openxmlformats.org/officeDocument/2006/relationships/image" Target="../media/image3050.png"/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4" Type="http://schemas.openxmlformats.org/officeDocument/2006/relationships/image" Target="../media/image313.png"/><Relationship Id="rId5" Type="http://schemas.openxmlformats.org/officeDocument/2006/relationships/image" Target="../media/image3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4" Type="http://schemas.openxmlformats.org/officeDocument/2006/relationships/image" Target="../media/image315.png"/><Relationship Id="rId5" Type="http://schemas.openxmlformats.org/officeDocument/2006/relationships/image" Target="../media/image3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4" Type="http://schemas.openxmlformats.org/officeDocument/2006/relationships/image" Target="../media/image3160.png"/><Relationship Id="rId5" Type="http://schemas.openxmlformats.org/officeDocument/2006/relationships/image" Target="../media/image3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jpeg"/><Relationship Id="rId3" Type="http://schemas.openxmlformats.org/officeDocument/2006/relationships/image" Target="../media/image3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ge of disco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120"/>
            <a:ext cx="12192000" cy="68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09761"/>
            <a:ext cx="9144000" cy="2387600"/>
          </a:xfrm>
        </p:spPr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nl-NL" sz="2800" dirty="0"/>
              <a:t>Qingyun Wu, Huazheng Wang, Hongning Wang</a:t>
            </a: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000" dirty="0"/>
              <a:t>Department of Computer Science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University of Virginia</a:t>
            </a:r>
          </a:p>
        </p:txBody>
      </p:sp>
    </p:spTree>
    <p:extLst>
      <p:ext uri="{BB962C8B-B14F-4D97-AF65-F5344CB8AC3E}">
        <p14:creationId xmlns:p14="http://schemas.microsoft.com/office/powerpoint/2010/main" val="3893930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 problem space can be structured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The observations might not be independent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68930"/>
              </p:ext>
            </p:extLst>
          </p:nvPr>
        </p:nvGraphicFramePr>
        <p:xfrm>
          <a:off x="3722685" y="4067993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xmlns="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xmlns="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xmlns="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854204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19405" y="3051087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7767" y="3068255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0621" y="3051087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pic>
        <p:nvPicPr>
          <p:cNvPr id="1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25" y="418480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03" y="452219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39" y="451897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8" y="421207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02" y="450529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16" y="47597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06" y="487081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76" y="481646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09" y="487081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42" y="443484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31" y="410968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60" y="472678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35" y="591836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01" y="58726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60" y="475975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64" y="53202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79" y="552538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64" y="595290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62" y="588327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7" y="548054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39" y="529540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43" y="597832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44" y="52012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93" y="554183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08" y="590571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67" y="546305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3213978" y="4971665"/>
            <a:ext cx="377537" cy="377537"/>
            <a:chOff x="6725401" y="3127190"/>
            <a:chExt cx="796034" cy="796034"/>
          </a:xfrm>
        </p:grpSpPr>
        <p:sp>
          <p:nvSpPr>
            <p:cNvPr id="40" name="Oval 39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3213978" y="5428460"/>
            <a:ext cx="377537" cy="377537"/>
            <a:chOff x="1609065" y="1869535"/>
            <a:chExt cx="796034" cy="796034"/>
          </a:xfrm>
        </p:grpSpPr>
        <p:sp>
          <p:nvSpPr>
            <p:cNvPr id="43" name="Oval 42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213978" y="4058075"/>
            <a:ext cx="377537" cy="377537"/>
            <a:chOff x="2940472" y="5176088"/>
            <a:chExt cx="796034" cy="796034"/>
          </a:xfrm>
        </p:grpSpPr>
        <p:sp>
          <p:nvSpPr>
            <p:cNvPr id="46" name="Oval 45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213978" y="4514870"/>
            <a:ext cx="377537" cy="377537"/>
            <a:chOff x="5666427" y="1562758"/>
            <a:chExt cx="796034" cy="796034"/>
          </a:xfrm>
        </p:grpSpPr>
        <p:sp>
          <p:nvSpPr>
            <p:cNvPr id="49" name="Oval 48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243" y="5840812"/>
            <a:ext cx="434731" cy="412148"/>
          </a:xfrm>
          <a:prstGeom prst="rect">
            <a:avLst/>
          </a:prstGeom>
        </p:spPr>
      </p:pic>
      <p:pic>
        <p:nvPicPr>
          <p:cNvPr id="52" name="Picture 10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84" y="3400937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74" y="3400937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4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91" y="3400937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Image result for horror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30" y="3400937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80" y="3400937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68" y="3400937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Image result for romance movie pos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76" y="3400937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4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11" y="3400937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 descr="Image result for drama movie post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82" y="3400937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108" y="3400937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219" y="3400937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4034798" y="4103527"/>
            <a:ext cx="3035465" cy="1938917"/>
            <a:chOff x="706133" y="4216656"/>
            <a:chExt cx="3035465" cy="1938917"/>
          </a:xfrm>
        </p:grpSpPr>
        <p:pic>
          <p:nvPicPr>
            <p:cNvPr id="65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33" y="4873431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1" y="4216656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16" y="5715838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58" y="5808333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300" y="5686304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37" y="429885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34" y="436760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818" y="440079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573181" y="6284436"/>
            <a:ext cx="289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</a:t>
            </a:r>
            <a:r>
              <a:rPr lang="en-US" sz="1200" dirty="0"/>
              <a:t>Schnabel et al. 2016 </a:t>
            </a:r>
            <a:r>
              <a:rPr lang="en-US" sz="1200" baseline="30000" dirty="0"/>
              <a:t>[SSSCJ16]</a:t>
            </a:r>
            <a:r>
              <a:rPr lang="en-US" sz="1200" i="1" dirty="0"/>
              <a:t> </a:t>
            </a:r>
          </a:p>
        </p:txBody>
      </p:sp>
      <p:sp>
        <p:nvSpPr>
          <p:cNvPr id="74" name="Arc 73"/>
          <p:cNvSpPr/>
          <p:nvPr/>
        </p:nvSpPr>
        <p:spPr>
          <a:xfrm rot="10800000">
            <a:off x="2744857" y="4257812"/>
            <a:ext cx="939386" cy="1380850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/>
          <p:cNvSpPr/>
          <p:nvPr/>
        </p:nvSpPr>
        <p:spPr>
          <a:xfrm rot="10800000">
            <a:off x="2757557" y="4702312"/>
            <a:ext cx="939386" cy="1380850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/>
          <p:cNvSpPr/>
          <p:nvPr/>
        </p:nvSpPr>
        <p:spPr>
          <a:xfrm rot="10800000">
            <a:off x="2665482" y="4260709"/>
            <a:ext cx="1104900" cy="914402"/>
          </a:xfrm>
          <a:prstGeom prst="arc">
            <a:avLst>
              <a:gd name="adj1" fmla="val 16200000"/>
              <a:gd name="adj2" fmla="val 539314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97948" y="4898887"/>
            <a:ext cx="181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Social influence?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675270" y="3092174"/>
            <a:ext cx="2040834" cy="9055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751720" y="3092174"/>
            <a:ext cx="1490455" cy="905565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282070" y="3092174"/>
            <a:ext cx="1922255" cy="90556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823789" y="2676940"/>
            <a:ext cx="330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Clustered, correlated responses? </a:t>
            </a:r>
          </a:p>
        </p:txBody>
      </p:sp>
    </p:spTree>
    <p:extLst>
      <p:ext uri="{BB962C8B-B14F-4D97-AF65-F5344CB8AC3E}">
        <p14:creationId xmlns:p14="http://schemas.microsoft.com/office/powerpoint/2010/main" val="24080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8" grpId="0"/>
      <p:bldP spid="79" grpId="0" animBg="1"/>
      <p:bldP spid="80" grpId="0" animBg="1"/>
      <p:bldP spid="81" grpId="0" animBg="1"/>
      <p:bldP spid="8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[NR18] Neel, S., &amp; Roth, A. (2018, July). Mitigating Bias in Adaptive Data Gathering via Differential Privacy. In International Conference on Machine Learning (pp. 3720-3729).</a:t>
            </a:r>
          </a:p>
          <a:p>
            <a:pPr marL="0" indent="0">
              <a:buNone/>
            </a:pPr>
            <a:r>
              <a:rPr lang="en-US" sz="1600" dirty="0"/>
              <a:t>[RZLS20] Ren, W., Zhou, X., Liu, J., &amp; Shroff, N. B. (2020). Multi-Armed Bandits with Local Differential Privacy. </a:t>
            </a:r>
            <a:r>
              <a:rPr lang="en-US" sz="1600" dirty="0" err="1"/>
              <a:t>arXiv</a:t>
            </a:r>
            <a:r>
              <a:rPr lang="en-US" sz="1600" dirty="0"/>
              <a:t> preprint arXiv:2007.03121.</a:t>
            </a:r>
          </a:p>
          <a:p>
            <a:pPr marL="0" indent="0">
              <a:buNone/>
            </a:pPr>
            <a:r>
              <a:rPr lang="en-US" sz="1600" dirty="0"/>
              <a:t>[JKMR16] Joseph, M., Kearns, M., Morgenstern, J. H., &amp; Roth, A. (2016). Fairness in learning: Classic and contextual bandits. In Advances in Neural Information Processing Systems (pp. 325-333).</a:t>
            </a:r>
          </a:p>
          <a:p>
            <a:pPr marL="0" indent="0">
              <a:buNone/>
            </a:pPr>
            <a:r>
              <a:rPr lang="en-US" sz="1600" dirty="0"/>
              <a:t>[JKMNR16] Joseph, M., Kearns, M., Morgenstern, J., Neel, S., &amp; Roth, A. (2016). Fair algorithms for infinite and contextual bandits. </a:t>
            </a:r>
            <a:r>
              <a:rPr lang="en-US" sz="1600" dirty="0" err="1"/>
              <a:t>arXiv</a:t>
            </a:r>
            <a:r>
              <a:rPr lang="en-US" sz="1600" dirty="0"/>
              <a:t> preprint arXiv:1610.09559.</a:t>
            </a:r>
          </a:p>
          <a:p>
            <a:pPr marL="0" indent="0">
              <a:buNone/>
            </a:pPr>
            <a:r>
              <a:rPr lang="en-US" sz="1600" dirty="0"/>
              <a:t>[WSLS16] Wu, Y., Shariff, R., Lattimore, T., &amp; </a:t>
            </a:r>
            <a:r>
              <a:rPr lang="en-US" sz="1600" dirty="0" err="1"/>
              <a:t>Szepesvári</a:t>
            </a:r>
            <a:r>
              <a:rPr lang="en-US" sz="1600" dirty="0"/>
              <a:t>, C. (2016, June). Conservative bandits. In International Conference on Machine Learning (pp. 1254-1262).</a:t>
            </a:r>
          </a:p>
          <a:p>
            <a:pPr marL="0" indent="0">
              <a:buNone/>
            </a:pPr>
            <a:r>
              <a:rPr lang="en-US" sz="1600" dirty="0"/>
              <a:t>[KGYR17] </a:t>
            </a:r>
            <a:r>
              <a:rPr lang="en-US" sz="1600" dirty="0" err="1"/>
              <a:t>Kazerouni</a:t>
            </a:r>
            <a:r>
              <a:rPr lang="en-US" sz="1600" dirty="0"/>
              <a:t>, A., </a:t>
            </a:r>
            <a:r>
              <a:rPr lang="en-US" sz="1600" dirty="0" err="1"/>
              <a:t>Ghavamzadeh</a:t>
            </a:r>
            <a:r>
              <a:rPr lang="en-US" sz="1600" dirty="0"/>
              <a:t>, M., </a:t>
            </a:r>
            <a:r>
              <a:rPr lang="en-US" sz="1600" dirty="0" err="1"/>
              <a:t>Yadkori</a:t>
            </a:r>
            <a:r>
              <a:rPr lang="en-US" sz="1600" dirty="0"/>
              <a:t>, Y. A., &amp; Van Roy, B. (2017). Conservative contextual linear bandits. In Advances in Neural Information Processing Systems (pp. 3910-3919).</a:t>
            </a:r>
          </a:p>
          <a:p>
            <a:pPr marL="0" indent="0">
              <a:buNone/>
            </a:pPr>
            <a:r>
              <a:rPr lang="en-US" sz="1600" dirty="0"/>
              <a:t>[AAT19] Amani, S., Alizadeh, M., &amp; </a:t>
            </a:r>
            <a:r>
              <a:rPr lang="en-US" sz="1600" dirty="0" err="1"/>
              <a:t>Thrampoulidis</a:t>
            </a:r>
            <a:r>
              <a:rPr lang="en-US" sz="1600" dirty="0"/>
              <a:t>, C. (2019). Linear stochastic bandits under safety constraints. In Advances in Neural Information Processing Systems (pp. 9256-9266).</a:t>
            </a:r>
          </a:p>
          <a:p>
            <a:pPr marL="0" indent="0">
              <a:buNone/>
            </a:pPr>
            <a:r>
              <a:rPr lang="en-US" sz="1600" dirty="0"/>
              <a:t>[KB20] </a:t>
            </a:r>
            <a:r>
              <a:rPr lang="en-US" sz="1600" dirty="0" err="1"/>
              <a:t>Khezeli</a:t>
            </a:r>
            <a:r>
              <a:rPr lang="en-US" sz="1600" dirty="0"/>
              <a:t>, K., &amp; </a:t>
            </a:r>
            <a:r>
              <a:rPr lang="en-US" sz="1600" dirty="0" err="1"/>
              <a:t>Bitar</a:t>
            </a:r>
            <a:r>
              <a:rPr lang="en-US" sz="1600" dirty="0"/>
              <a:t>, E. (2020). Safe Linear Stochastic Bandits. In AAAI (pp. 10202-10209).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23B7226F-BA97-44DC-975B-B550BF81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439072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Efficient exploration in complicated real-world environments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Exploration in non-stationary environments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3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948" y="1671016"/>
            <a:ext cx="10515600" cy="4351338"/>
          </a:xfrm>
        </p:spPr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102</a:t>
            </a:fld>
            <a:endParaRPr lang="en-US"/>
          </a:p>
        </p:txBody>
      </p:sp>
      <p:pic>
        <p:nvPicPr>
          <p:cNvPr id="6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88" y="3250255"/>
            <a:ext cx="2044914" cy="13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232902" y="2893695"/>
            <a:ext cx="2828018" cy="2075544"/>
            <a:chOff x="1258660" y="2133598"/>
            <a:chExt cx="2828018" cy="2075544"/>
          </a:xfrm>
        </p:grpSpPr>
        <p:pic>
          <p:nvPicPr>
            <p:cNvPr id="8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660" y="2133599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135" y="2133598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Image result for object det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67" y="3186354"/>
            <a:ext cx="2852650" cy="14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136033" y="3720450"/>
            <a:ext cx="1146387" cy="951305"/>
            <a:chOff x="4041588" y="3072214"/>
            <a:chExt cx="1146387" cy="951305"/>
          </a:xfrm>
        </p:grpSpPr>
        <p:sp>
          <p:nvSpPr>
            <p:cNvPr id="12" name="Right Arrow 11"/>
            <p:cNvSpPr/>
            <p:nvPr/>
          </p:nvSpPr>
          <p:spPr>
            <a:xfrm>
              <a:off x="4321068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41588" y="3623409"/>
              <a:ext cx="1146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Training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21607" y="3720450"/>
            <a:ext cx="1253394" cy="951305"/>
            <a:chOff x="6927162" y="3072214"/>
            <a:chExt cx="1253394" cy="951305"/>
          </a:xfrm>
        </p:grpSpPr>
        <p:sp>
          <p:nvSpPr>
            <p:cNvPr id="15" name="Right Arrow 14"/>
            <p:cNvSpPr/>
            <p:nvPr/>
          </p:nvSpPr>
          <p:spPr>
            <a:xfrm>
              <a:off x="7399487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27162" y="3623409"/>
              <a:ext cx="1253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sp>
        <p:nvSpPr>
          <p:cNvPr id="17" name="Curved Left Arrow 16"/>
          <p:cNvSpPr/>
          <p:nvPr/>
        </p:nvSpPr>
        <p:spPr>
          <a:xfrm rot="5400000">
            <a:off x="5788990" y="2321339"/>
            <a:ext cx="876851" cy="65487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9862" y="6069497"/>
            <a:ext cx="326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Knowing what we do not know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9582" y="2927184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Efficiency matters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62644" y="2927184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Accuracy matters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25775" y="5595288"/>
            <a:ext cx="21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Exploration matters</a:t>
            </a:r>
          </a:p>
        </p:txBody>
      </p:sp>
      <p:pic>
        <p:nvPicPr>
          <p:cNvPr id="1026" name="Picture 2" descr="File:Gold Star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5501" y="5468731"/>
            <a:ext cx="312530" cy="31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743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Going beyond linear models</a:t>
            </a:r>
          </a:p>
          <a:p>
            <a:pPr lvl="1"/>
            <a:r>
              <a:rPr lang="en-US" dirty="0"/>
              <a:t>How about deep models?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Complex models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103</a:t>
            </a:fld>
            <a:endParaRPr lang="en-US"/>
          </a:p>
        </p:txBody>
      </p:sp>
      <p:pic>
        <p:nvPicPr>
          <p:cNvPr id="38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50" y="3060306"/>
            <a:ext cx="1413305" cy="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1738" y="5654260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preliminary studies exist: [ZLG19, AFB14] </a:t>
            </a:r>
          </a:p>
        </p:txBody>
      </p:sp>
      <p:pic>
        <p:nvPicPr>
          <p:cNvPr id="40" name="Picture 2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mage result for 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60" name="Rectangle 59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>
              <a:stCxn id="60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64" name="Rectangle 63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66" name="Straight Arrow Connector 65"/>
            <p:cNvCxnSpPr>
              <a:stCxn id="64" idx="2"/>
              <a:endCxn id="65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1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57" y="1701938"/>
            <a:ext cx="10515600" cy="4351338"/>
          </a:xfrm>
        </p:spPr>
        <p:txBody>
          <a:bodyPr/>
          <a:lstStyle/>
          <a:p>
            <a:r>
              <a:rPr lang="en-US" dirty="0"/>
              <a:t>Online deployment</a:t>
            </a:r>
          </a:p>
          <a:p>
            <a:pPr lvl="1"/>
            <a:r>
              <a:rPr lang="en-US" dirty="0"/>
              <a:t>Policy update driven by every interaction in real-time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Learning efficiency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104</a:t>
            </a:fld>
            <a:endParaRPr lang="en-US"/>
          </a:p>
        </p:txBody>
      </p:sp>
      <p:pic>
        <p:nvPicPr>
          <p:cNvPr id="8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24" name="Rectangle 23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>
              <a:stCxn id="24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28" name="Rectangle 27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30" name="Straight Arrow Connector 29"/>
            <p:cNvCxnSpPr>
              <a:stCxn id="28" idx="2"/>
              <a:endCxn id="29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Stopwatch &amp; Tim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31" y="3893587"/>
            <a:ext cx="663574" cy="6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41738" y="5654260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recent work: [WHCW19, KSL16, MWLS20] </a:t>
            </a:r>
          </a:p>
        </p:txBody>
      </p:sp>
    </p:spTree>
    <p:extLst>
      <p:ext uri="{BB962C8B-B14F-4D97-AF65-F5344CB8AC3E}">
        <p14:creationId xmlns:p14="http://schemas.microsoft.com/office/powerpoint/2010/main" val="145704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differential privacy perturb distribu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72" y="5440494"/>
            <a:ext cx="3489680" cy="12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under adversarial contexts</a:t>
            </a:r>
          </a:p>
          <a:p>
            <a:pPr lvl="1"/>
            <a:r>
              <a:rPr lang="en-US" dirty="0"/>
              <a:t>Privacy breach under extraction attacks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Private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105</a:t>
            </a:fld>
            <a:endParaRPr lang="en-US"/>
          </a:p>
        </p:txBody>
      </p:sp>
      <p:pic>
        <p:nvPicPr>
          <p:cNvPr id="8" name="Picture 7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92" y="3649779"/>
            <a:ext cx="982680" cy="9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acker the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1" y="2935853"/>
            <a:ext cx="709909" cy="70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1568" y="4581013"/>
            <a:ext cx="5586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Exploration reconciles the need for learning and the need for privacy protection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401665" y="3780331"/>
            <a:ext cx="793857" cy="772198"/>
            <a:chOff x="1609065" y="1869535"/>
            <a:chExt cx="796034" cy="796034"/>
          </a:xfrm>
        </p:grpSpPr>
        <p:sp>
          <p:nvSpPr>
            <p:cNvPr id="18" name="Oval 17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616425" y="3970708"/>
            <a:ext cx="2556341" cy="430918"/>
            <a:chOff x="4616425" y="3970708"/>
            <a:chExt cx="2556341" cy="430918"/>
          </a:xfrm>
        </p:grpSpPr>
        <p:pic>
          <p:nvPicPr>
            <p:cNvPr id="2050" name="Picture 2" descr="Image result for drugs vecto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425" y="3970708"/>
              <a:ext cx="530486" cy="430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drugs vecto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415" y="3994232"/>
              <a:ext cx="540960" cy="38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medication pill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236" y="4010870"/>
              <a:ext cx="381530" cy="36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medication pill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274" y="4005131"/>
              <a:ext cx="437236" cy="37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694698" y="3846442"/>
            <a:ext cx="2408074" cy="576072"/>
            <a:chOff x="5534278" y="1024687"/>
            <a:chExt cx="2408074" cy="576072"/>
          </a:xfrm>
        </p:grpSpPr>
        <p:pic>
          <p:nvPicPr>
            <p:cNvPr id="24" name="Picture 16" descr="Image result for horror movie poster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278" y="1024687"/>
              <a:ext cx="38827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 descr="Image result for romance movie poster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128" y="1024687"/>
              <a:ext cx="39041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0" descr="Image result for romance movie poster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116" y="1024687"/>
              <a:ext cx="38653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2" descr="Image result for romance movie poste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224" y="1024687"/>
              <a:ext cx="383357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4" descr="Image result for drama movie poster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159" y="1024687"/>
              <a:ext cx="401193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80041" y="4374595"/>
            <a:ext cx="1546660" cy="4003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65734" y="4459525"/>
            <a:ext cx="2450773" cy="2099626"/>
            <a:chOff x="8365734" y="4459525"/>
            <a:chExt cx="2450773" cy="2099626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5734" y="6129742"/>
              <a:ext cx="1820181" cy="429409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412F9D13-D0BD-4965-A01A-F3C01C7CEF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2270" y="4459525"/>
              <a:ext cx="999124" cy="61454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8993684" y="5074071"/>
              <a:ext cx="1822823" cy="1074004"/>
              <a:chOff x="9309226" y="5091107"/>
              <a:chExt cx="1822823" cy="107400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DBC84437-20DB-478A-A84C-3EFDAA08CAEB}"/>
                  </a:ext>
                </a:extLst>
              </p:cNvPr>
              <p:cNvSpPr/>
              <p:nvPr/>
            </p:nvSpPr>
            <p:spPr>
              <a:xfrm>
                <a:off x="9309226" y="6048204"/>
                <a:ext cx="116907" cy="116907"/>
              </a:xfrm>
              <a:prstGeom prst="ellipse">
                <a:avLst/>
              </a:prstGeom>
              <a:solidFill>
                <a:srgbClr val="8FAADC"/>
              </a:solidFill>
              <a:ln>
                <a:solidFill>
                  <a:srgbClr val="8FAA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xmlns="" id="{412F9D13-D0BD-4965-A01A-F3C01C7CEF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22528" y="5091107"/>
                <a:ext cx="1709521" cy="993489"/>
              </a:xfrm>
              <a:prstGeom prst="straightConnector1">
                <a:avLst/>
              </a:prstGeom>
              <a:ln w="28575">
                <a:solidFill>
                  <a:srgbClr val="8FAADC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412F9D13-D0BD-4965-A01A-F3C01C7CEF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8583" y="4459526"/>
              <a:ext cx="718574" cy="1593944"/>
            </a:xfrm>
            <a:prstGeom prst="straightConnector1">
              <a:avLst/>
            </a:prstGeom>
            <a:ln w="28575">
              <a:solidFill>
                <a:srgbClr val="FF5D78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269517" y="3065341"/>
            <a:ext cx="2056924" cy="2555270"/>
            <a:chOff x="1269517" y="3065341"/>
            <a:chExt cx="2056924" cy="2555270"/>
          </a:xfrm>
        </p:grpSpPr>
        <p:grpSp>
          <p:nvGrpSpPr>
            <p:cNvPr id="9" name="Group 8"/>
            <p:cNvGrpSpPr/>
            <p:nvPr/>
          </p:nvGrpSpPr>
          <p:grpSpPr>
            <a:xfrm>
              <a:off x="1344907" y="3065341"/>
              <a:ext cx="1416602" cy="2240844"/>
              <a:chOff x="1344907" y="3380926"/>
              <a:chExt cx="1416602" cy="2240844"/>
            </a:xfrm>
          </p:grpSpPr>
          <p:pic>
            <p:nvPicPr>
              <p:cNvPr id="6" name="Picture 6" descr="mage result for privacy issues in amazon and facebook recommendati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908" y="3380926"/>
                <a:ext cx="1416601" cy="796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8" descr="mage result for facebook privacy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907" y="4184413"/>
                <a:ext cx="1416601" cy="14373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269517" y="5312834"/>
              <a:ext cx="20569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[CKNFS11, Kor10]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3365985" y="3692940"/>
            <a:ext cx="5004166" cy="94021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under adversarial contexts</a:t>
            </a:r>
          </a:p>
          <a:p>
            <a:pPr lvl="1"/>
            <a:r>
              <a:rPr lang="en-US" dirty="0"/>
              <a:t>Robustness under poisoning attacks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Robust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77840" y="4073281"/>
            <a:ext cx="1823960" cy="1390587"/>
            <a:chOff x="5677840" y="4073281"/>
            <a:chExt cx="1823960" cy="1390587"/>
          </a:xfrm>
        </p:grpSpPr>
        <p:pic>
          <p:nvPicPr>
            <p:cNvPr id="17" name="Picture 6" descr="See the source 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665" y="4148733"/>
              <a:ext cx="1315135" cy="131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 rot="2444843">
              <a:off x="5677840" y="4073281"/>
              <a:ext cx="1585948" cy="850258"/>
              <a:chOff x="5391294" y="3381899"/>
              <a:chExt cx="1585948" cy="85025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5474945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10800000"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383924" y="2923047"/>
            <a:ext cx="4671771" cy="996623"/>
            <a:chOff x="3581400" y="3041069"/>
            <a:chExt cx="4671771" cy="996623"/>
          </a:xfrm>
        </p:grpSpPr>
        <p:pic>
          <p:nvPicPr>
            <p:cNvPr id="8" name="Picture 7" descr="mage result for robot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884" y="3041069"/>
              <a:ext cx="982680" cy="99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6515643" y="3158954"/>
              <a:ext cx="1585948" cy="850258"/>
              <a:chOff x="5391294" y="3381899"/>
              <a:chExt cx="1585948" cy="85025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1" name="Right Arrow 10"/>
              <p:cNvSpPr/>
              <p:nvPr/>
            </p:nvSpPr>
            <p:spPr>
              <a:xfrm>
                <a:off x="5474945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0800000"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525769" y="3158954"/>
              <a:ext cx="1585948" cy="850258"/>
              <a:chOff x="5391294" y="3381899"/>
              <a:chExt cx="1585948" cy="85025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473011" y="3381899"/>
                <a:ext cx="15042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Action</a:t>
                </a:r>
                <a:endParaRPr lang="en-US" sz="1050" dirty="0"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91294" y="3924380"/>
                <a:ext cx="1072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ea typeface="Gill Sans Light" charset="0"/>
                    <a:cs typeface="Gill Sans Light" charset="0"/>
                  </a:rPr>
                  <a:t>Feedback</a:t>
                </a:r>
                <a:endParaRPr lang="en-US" sz="1050" dirty="0">
                  <a:solidFill>
                    <a:srgbClr val="FF0000"/>
                  </a:solidFill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26" name="Right Arrow 25"/>
              <p:cNvSpPr/>
              <p:nvPr/>
            </p:nvSpPr>
            <p:spPr>
              <a:xfrm rot="10800000">
                <a:off x="5455894" y="3633975"/>
                <a:ext cx="688228" cy="118653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5459072" y="3827569"/>
                <a:ext cx="688228" cy="1186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459314" y="3210897"/>
              <a:ext cx="793857" cy="772198"/>
              <a:chOff x="1609065" y="1869535"/>
              <a:chExt cx="796034" cy="79603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609065" y="1869535"/>
                <a:ext cx="796034" cy="79603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2470" y="1942940"/>
                <a:ext cx="649224" cy="649224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3581400" y="3241116"/>
              <a:ext cx="768096" cy="768096"/>
              <a:chOff x="2940472" y="5176088"/>
              <a:chExt cx="796034" cy="796034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940472" y="5176088"/>
                <a:ext cx="796034" cy="79603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877" y="5249493"/>
                <a:ext cx="649224" cy="649224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2965984" y="5266842"/>
            <a:ext cx="6839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Randomness in exploration hardens the model against adversary; dependence structure among users improves privacy utility trade-off.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237881" y="2990802"/>
            <a:ext cx="5004166" cy="94021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Incentivize the exploration</a:t>
            </a:r>
          </a:p>
          <a:p>
            <a:pPr lvl="1"/>
            <a:r>
              <a:rPr lang="en-US" dirty="0"/>
              <a:t>No regret under information gap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Incentivized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107</a:t>
            </a:fld>
            <a:endParaRPr lang="en-US"/>
          </a:p>
        </p:txBody>
      </p:sp>
      <p:pic>
        <p:nvPicPr>
          <p:cNvPr id="16386" name="Picture 2" descr="Image result for incen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33" y="2949152"/>
            <a:ext cx="4756151" cy="33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4197572" y="3069607"/>
            <a:ext cx="1612348" cy="2213406"/>
            <a:chOff x="4197572" y="3069607"/>
            <a:chExt cx="1612348" cy="2213406"/>
          </a:xfrm>
        </p:grpSpPr>
        <p:sp>
          <p:nvSpPr>
            <p:cNvPr id="6" name="TextBox 5"/>
            <p:cNvSpPr txBox="1"/>
            <p:nvPr/>
          </p:nvSpPr>
          <p:spPr>
            <a:xfrm>
              <a:off x="4197572" y="3069607"/>
              <a:ext cx="1612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Latent factors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807553" y="3259789"/>
              <a:ext cx="260212" cy="101166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805118" y="4001147"/>
              <a:ext cx="259835" cy="9951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823670" y="4657480"/>
              <a:ext cx="256032" cy="99503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184472" y="3472223"/>
            <a:ext cx="5786398" cy="1987635"/>
            <a:chOff x="3184472" y="3472223"/>
            <a:chExt cx="5786398" cy="1987635"/>
          </a:xfrm>
        </p:grpSpPr>
        <p:pic>
          <p:nvPicPr>
            <p:cNvPr id="7" name="Picture 6" descr="mage result for robo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472" y="3927713"/>
              <a:ext cx="982680" cy="99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8177013" y="4093916"/>
              <a:ext cx="793857" cy="772198"/>
              <a:chOff x="1609065" y="1869535"/>
              <a:chExt cx="796034" cy="79603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609065" y="1869535"/>
                <a:ext cx="796034" cy="79603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2470" y="1942940"/>
                <a:ext cx="649224" cy="649224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5809920" y="3472223"/>
              <a:ext cx="401193" cy="1987635"/>
              <a:chOff x="5809920" y="3472223"/>
              <a:chExt cx="401193" cy="1987635"/>
            </a:xfrm>
          </p:grpSpPr>
          <p:pic>
            <p:nvPicPr>
              <p:cNvPr id="13" name="Picture 18" descr="Image result for romance movie poster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004" y="3472223"/>
                <a:ext cx="390410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4" descr="Image result for drama movie poster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9920" y="4177907"/>
                <a:ext cx="401193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 descr="Image result for drama movie posters oscars 202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9920" y="4883786"/>
                <a:ext cx="392494" cy="576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6281973" y="3069607"/>
            <a:ext cx="2602051" cy="2286881"/>
            <a:chOff x="6251054" y="3069607"/>
            <a:chExt cx="2602051" cy="2286881"/>
          </a:xfrm>
        </p:grpSpPr>
        <p:sp>
          <p:nvSpPr>
            <p:cNvPr id="18" name="TextBox 17"/>
            <p:cNvSpPr txBox="1"/>
            <p:nvPr/>
          </p:nvSpPr>
          <p:spPr>
            <a:xfrm>
              <a:off x="6251054" y="3069607"/>
              <a:ext cx="198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Semantic features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77766" y="3559394"/>
              <a:ext cx="2575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{Romance, Cameron}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77766" y="4987156"/>
              <a:ext cx="1786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{Drama, Korean}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77766" y="4302236"/>
              <a:ext cx="2575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{Drama, Damon}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139582" y="4064001"/>
            <a:ext cx="2363305" cy="1261468"/>
            <a:chOff x="9139582" y="4064001"/>
            <a:chExt cx="2363305" cy="1261468"/>
          </a:xfrm>
        </p:grpSpPr>
        <p:sp>
          <p:nvSpPr>
            <p:cNvPr id="11" name="TextBox 10"/>
            <p:cNvSpPr txBox="1"/>
            <p:nvPr/>
          </p:nvSpPr>
          <p:spPr>
            <a:xfrm>
              <a:off x="9139582" y="4064001"/>
              <a:ext cx="2363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Explanations?</a:t>
              </a:r>
            </a:p>
          </p:txBody>
        </p:sp>
        <p:pic>
          <p:nvPicPr>
            <p:cNvPr id="4098" name="Picture 2" descr="Migot the Professor : Migot the Professor carries a spoon into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198" y="4352702"/>
              <a:ext cx="662609" cy="97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24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VII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[ZLG19] Zhou, D., Li, L., &amp; </a:t>
            </a:r>
            <a:r>
              <a:rPr lang="en-US" sz="1600" dirty="0" err="1"/>
              <a:t>Gu</a:t>
            </a:r>
            <a:r>
              <a:rPr lang="en-US" sz="1600" dirty="0"/>
              <a:t>, Q. (2019). Neural Contextual Bandits with Upper Confidence Bound-Based Exploration. </a:t>
            </a:r>
            <a:r>
              <a:rPr lang="en-US" sz="1600" dirty="0" err="1"/>
              <a:t>arXiv</a:t>
            </a:r>
            <a:r>
              <a:rPr lang="en-US" sz="1600" dirty="0"/>
              <a:t> preprint arXiv:1911.04462.</a:t>
            </a:r>
          </a:p>
          <a:p>
            <a:pPr marL="0" indent="0">
              <a:buNone/>
            </a:pPr>
            <a:r>
              <a:rPr lang="en-US" sz="1600" dirty="0"/>
              <a:t>[AFB14] </a:t>
            </a:r>
            <a:r>
              <a:rPr lang="en-US" sz="1600" dirty="0" err="1"/>
              <a:t>Allesiardo</a:t>
            </a:r>
            <a:r>
              <a:rPr lang="en-US" sz="1600" dirty="0"/>
              <a:t>, R., </a:t>
            </a:r>
            <a:r>
              <a:rPr lang="en-US" sz="1600" dirty="0" err="1"/>
              <a:t>Féraud</a:t>
            </a:r>
            <a:r>
              <a:rPr lang="en-US" sz="1600" dirty="0"/>
              <a:t>, R., &amp; </a:t>
            </a:r>
            <a:r>
              <a:rPr lang="en-US" sz="1600" dirty="0" err="1"/>
              <a:t>Bouneffouf</a:t>
            </a:r>
            <a:r>
              <a:rPr lang="en-US" sz="1600" dirty="0"/>
              <a:t>, D. (2014, November). A neural networks committee for the contextual bandit problem. In International Conference on Neural Information Processing (pp. 374-381). Springer, Cham.</a:t>
            </a:r>
          </a:p>
          <a:p>
            <a:pPr marL="0" indent="0">
              <a:buNone/>
            </a:pPr>
            <a:r>
              <a:rPr lang="en-US" sz="1600" dirty="0"/>
              <a:t>[WHCW19] Wang, Y., Hu, J., Chen, X., &amp; Wang, L. (2019). Distributed bandit learning: Near-optimal regret with efficient communication. </a:t>
            </a:r>
            <a:r>
              <a:rPr lang="en-US" sz="1600" dirty="0" err="1"/>
              <a:t>arXiv</a:t>
            </a:r>
            <a:r>
              <a:rPr lang="en-US" sz="1600" dirty="0"/>
              <a:t> preprint arXiv:1904.06309.</a:t>
            </a:r>
          </a:p>
          <a:p>
            <a:pPr marL="0" indent="0">
              <a:buNone/>
            </a:pPr>
            <a:r>
              <a:rPr lang="en-US" sz="1600" dirty="0"/>
              <a:t>[KSL16] </a:t>
            </a:r>
            <a:r>
              <a:rPr lang="en-US" sz="1600" dirty="0" err="1"/>
              <a:t>Korda</a:t>
            </a:r>
            <a:r>
              <a:rPr lang="en-US" sz="1600" dirty="0"/>
              <a:t>, N., </a:t>
            </a:r>
            <a:r>
              <a:rPr lang="en-US" sz="1600" dirty="0" err="1"/>
              <a:t>Szorenyi</a:t>
            </a:r>
            <a:r>
              <a:rPr lang="en-US" sz="1600" dirty="0"/>
              <a:t>, B., &amp; Li, S. (2016, June). Distributed clustering of linear bandits in peer to peer networks. In International Conference on Machine Learning (pp. 1301-1309).</a:t>
            </a:r>
          </a:p>
          <a:p>
            <a:pPr marL="0" indent="0">
              <a:buNone/>
            </a:pPr>
            <a:r>
              <a:rPr lang="en-US" sz="1600" dirty="0"/>
              <a:t>[MWLS20] </a:t>
            </a:r>
            <a:r>
              <a:rPr lang="en-US" sz="1600" dirty="0" err="1"/>
              <a:t>Mahadik</a:t>
            </a:r>
            <a:r>
              <a:rPr lang="en-US" sz="1600" dirty="0"/>
              <a:t>, K., Wu, Q., Li, S., &amp; </a:t>
            </a:r>
            <a:r>
              <a:rPr lang="en-US" sz="1600" dirty="0" err="1"/>
              <a:t>Sabne</a:t>
            </a:r>
            <a:r>
              <a:rPr lang="en-US" sz="1600" dirty="0"/>
              <a:t>, A. (2020, June). Fast distributed bandits for online recommendation systems. In Proceedings of the 34th ACM International Conference on Supercomputing (pp. 1-13).</a:t>
            </a:r>
          </a:p>
          <a:p>
            <a:pPr marL="0" indent="0">
              <a:buNone/>
            </a:pPr>
            <a:r>
              <a:rPr lang="en-US" sz="1600" dirty="0"/>
              <a:t>[CKNFS11] </a:t>
            </a:r>
            <a:r>
              <a:rPr lang="en-US" sz="1600" dirty="0" err="1"/>
              <a:t>Calandrino</a:t>
            </a:r>
            <a:r>
              <a:rPr lang="en-US" sz="1600" dirty="0"/>
              <a:t>, J. A., </a:t>
            </a:r>
            <a:r>
              <a:rPr lang="en-US" sz="1600" dirty="0" err="1"/>
              <a:t>Kilzer</a:t>
            </a:r>
            <a:r>
              <a:rPr lang="en-US" sz="1600" dirty="0"/>
              <a:t>, A., Narayanan, A., </a:t>
            </a:r>
            <a:r>
              <a:rPr lang="en-US" sz="1600" dirty="0" err="1"/>
              <a:t>Felten</a:t>
            </a:r>
            <a:r>
              <a:rPr lang="en-US" sz="1600" dirty="0"/>
              <a:t>, E. W., &amp; </a:t>
            </a:r>
            <a:r>
              <a:rPr lang="en-US" sz="1600" dirty="0" err="1"/>
              <a:t>Shmatikov</a:t>
            </a:r>
            <a:r>
              <a:rPr lang="en-US" sz="1600" dirty="0"/>
              <a:t>, V. (2011, May). " You might also like:" Privacy risks of collaborative filtering. In 2011 IEEE symposium on security and privacy (pp. 231-246). IEEE.</a:t>
            </a:r>
          </a:p>
          <a:p>
            <a:pPr marL="0" indent="0">
              <a:buNone/>
            </a:pPr>
            <a:r>
              <a:rPr lang="en-US" sz="1600" dirty="0"/>
              <a:t>[Kor10] </a:t>
            </a:r>
            <a:r>
              <a:rPr lang="en-US" sz="1600" dirty="0" err="1"/>
              <a:t>Korolova</a:t>
            </a:r>
            <a:r>
              <a:rPr lang="en-US" sz="1600" dirty="0"/>
              <a:t>, A. (2010, December). Privacy violations using </a:t>
            </a:r>
            <a:r>
              <a:rPr lang="en-US" sz="1600" dirty="0" err="1"/>
              <a:t>microtargeted</a:t>
            </a:r>
            <a:r>
              <a:rPr lang="en-US" sz="1600" dirty="0"/>
              <a:t> ads: A case study. In 2010 IEEE International Conference on Data Mining Workshops (pp. 474-482). IEEE.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23B7226F-BA97-44DC-975B-B550BF81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735029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109</a:t>
            </a:fld>
            <a:endParaRPr lang="en-US"/>
          </a:p>
        </p:txBody>
      </p:sp>
      <p:pic>
        <p:nvPicPr>
          <p:cNvPr id="6" name="Picture 2" descr="http://www.cs.virginia.edu/people/grads/images/newgrads14/Wu,Qingyu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8282"/>
            <a:ext cx="1148037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cs.virginia.edu/people/grads/images/newgrads15/Wang,Huazh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38" y="1901445"/>
            <a:ext cx="1145666" cy="152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age result for ns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10" y="4585919"/>
            <a:ext cx="985291" cy="9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75191" y="4713234"/>
            <a:ext cx="16626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IIS-1553568</a:t>
            </a:r>
          </a:p>
          <a:p>
            <a:r>
              <a:rPr lang="en-US" sz="2400" dirty="0"/>
              <a:t>IIS-1618948</a:t>
            </a:r>
          </a:p>
        </p:txBody>
      </p:sp>
      <p:pic>
        <p:nvPicPr>
          <p:cNvPr id="1026" name="Picture 2" descr="Image result for snapchat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41" y="4713234"/>
            <a:ext cx="774147" cy="7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ge result for yahoo research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17" y="4731481"/>
            <a:ext cx="709759" cy="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previ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41" y="1898282"/>
            <a:ext cx="1021275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05" y="1898282"/>
            <a:ext cx="1379535" cy="1530718"/>
          </a:xfrm>
          <a:prstGeom prst="rect">
            <a:avLst/>
          </a:prstGeom>
        </p:spPr>
      </p:pic>
      <p:pic>
        <p:nvPicPr>
          <p:cNvPr id="15" name="Picture 14" descr="mage result for quanquan g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17" y="1898282"/>
            <a:ext cx="1040773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mage result for Wei Chen MS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91" y="1898282"/>
            <a:ext cx="1428456" cy="1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48" y="1919196"/>
            <a:ext cx="1509804" cy="15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va engineering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083" y="4731481"/>
            <a:ext cx="1846591" cy="84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23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 problem space is evolving over time</a:t>
            </a:r>
          </a:p>
          <a:p>
            <a:pPr lvl="1"/>
            <a:r>
              <a:rPr lang="en-US" dirty="0"/>
              <a:t>A non-stationary learning environment</a:t>
            </a:r>
          </a:p>
          <a:p>
            <a:pPr lvl="1"/>
            <a:r>
              <a:rPr lang="en-US" dirty="0"/>
              <a:t>Recognize </a:t>
            </a:r>
            <a:r>
              <a:rPr lang="en-US" u="sng" dirty="0"/>
              <a:t>outdated</a:t>
            </a:r>
            <a:r>
              <a:rPr lang="en-US" dirty="0"/>
              <a:t> model is important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456" y="3309871"/>
            <a:ext cx="3299271" cy="25890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78993" y="3309871"/>
            <a:ext cx="4230189" cy="2587752"/>
            <a:chOff x="5678993" y="3309871"/>
            <a:chExt cx="4230189" cy="25877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8069" y="3309871"/>
              <a:ext cx="3301113" cy="2587752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5678993" y="4310742"/>
              <a:ext cx="462224" cy="7787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8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Back-up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110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4262" y="1642517"/>
            <a:ext cx="90810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Simulate the non-stationary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Semi-simulation-based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Real-world datasets (that do not have non-</a:t>
            </a:r>
            <a:r>
              <a:rPr lang="en-US" sz="2800" dirty="0" err="1"/>
              <a:t>stationarity</a:t>
            </a:r>
            <a:r>
              <a:rPr lang="en-US" sz="2800" dirty="0"/>
              <a:t>) + simulated changes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Evaluation on real-world datasets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On real-world datasets that have non-</a:t>
            </a:r>
            <a:r>
              <a:rPr lang="en-US" sz="2800" dirty="0" err="1"/>
              <a:t>stationarity</a:t>
            </a:r>
            <a:endParaRPr lang="en-US" sz="2800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128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111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4262" y="1642517"/>
            <a:ext cx="90810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Simulate the non-stationary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Semi-simulation-based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Real-world datasets (that do not have non-</a:t>
            </a:r>
            <a:r>
              <a:rPr lang="en-US" sz="2800" dirty="0" err="1"/>
              <a:t>stationarity</a:t>
            </a:r>
            <a:r>
              <a:rPr lang="en-US" sz="2800" dirty="0"/>
              <a:t>) + simulated changes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Evaluation on real-world datasets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On real-world datasets that have non-</a:t>
            </a:r>
            <a:r>
              <a:rPr lang="en-US" sz="2800" dirty="0" err="1"/>
              <a:t>stationarity</a:t>
            </a:r>
            <a:endParaRPr lang="en-US" sz="2800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227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71" y="1944796"/>
            <a:ext cx="6677864" cy="3891040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2912818" y="5871541"/>
            <a:ext cx="5411026" cy="5725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2763" indent="-2841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173038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4.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Real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time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CTR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ratio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in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10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days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on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Yahoo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dataset</a:t>
            </a:r>
            <a:endParaRPr lang="en-US" sz="1800" dirty="0">
              <a:ea typeface="Gill Sans Light" charset="0"/>
              <a:cs typeface="Gill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9003" y="1598542"/>
            <a:ext cx="486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ea typeface="Gill Sans Light" charset="0"/>
                <a:cs typeface="Gill Sans Light" charset="0"/>
              </a:rPr>
              <a:t>Yahoo!</a:t>
            </a:r>
            <a:r>
              <a:rPr lang="zh-CN" altLang="en-US" sz="24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400" dirty="0">
                <a:ea typeface="Gill Sans Light" charset="0"/>
                <a:cs typeface="Gill Sans Light" charset="0"/>
              </a:rPr>
              <a:t>Today</a:t>
            </a:r>
            <a:r>
              <a:rPr lang="zh-CN" altLang="en-US" sz="24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400" dirty="0">
                <a:ea typeface="Gill Sans Light" charset="0"/>
                <a:cs typeface="Gill Sans Light" charset="0"/>
              </a:rPr>
              <a:t>Module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0600" y="1622810"/>
            <a:ext cx="16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0432FF"/>
                </a:solidFill>
                <a:ea typeface="Gill Sans" charset="0"/>
                <a:cs typeface="Gill Sans" charset="0"/>
              </a:rPr>
              <a:t>dLinUCB</a:t>
            </a:r>
            <a:endParaRPr lang="en-US" dirty="0">
              <a:solidFill>
                <a:srgbClr val="0432FF"/>
              </a:solidFill>
              <a:ea typeface="Gill Sans" charset="0"/>
              <a:cs typeface="Gill San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323844" y="1974601"/>
            <a:ext cx="295605" cy="37406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610600" y="4270793"/>
            <a:ext cx="2127439" cy="369332"/>
            <a:chOff x="8610600" y="4270793"/>
            <a:chExt cx="2127439" cy="3693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8610600" y="4446494"/>
              <a:ext cx="694765" cy="179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305364" y="4270793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Gill Sans" charset="0"/>
                  <a:cs typeface="Gill Sans" charset="0"/>
                </a:rPr>
                <a:t>WMDUCB1</a:t>
              </a:r>
              <a:endParaRPr lang="en-US" dirty="0"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55129" y="3242393"/>
            <a:ext cx="2282911" cy="369332"/>
            <a:chOff x="8455129" y="3242393"/>
            <a:chExt cx="2282911" cy="36933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8455129" y="3399067"/>
              <a:ext cx="668444" cy="830"/>
            </a:xfrm>
            <a:prstGeom prst="straightConnector1">
              <a:avLst/>
            </a:prstGeom>
            <a:ln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305365" y="3242393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FF40FF"/>
                  </a:solidFill>
                  <a:ea typeface="Gill Sans" charset="0"/>
                  <a:cs typeface="Gill Sans" charset="0"/>
                </a:rPr>
                <a:t>adTS</a:t>
              </a:r>
              <a:endParaRPr lang="en-US" dirty="0">
                <a:solidFill>
                  <a:srgbClr val="FF40FF"/>
                </a:solidFill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71983" y="2875925"/>
            <a:ext cx="2126554" cy="369332"/>
            <a:chOff x="8571983" y="2875925"/>
            <a:chExt cx="2126554" cy="369332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571983" y="3073767"/>
              <a:ext cx="668444" cy="830"/>
            </a:xfrm>
            <a:prstGeom prst="straightConnector1">
              <a:avLst/>
            </a:prstGeom>
            <a:ln>
              <a:solidFill>
                <a:srgbClr val="3CA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9265862" y="2875925"/>
              <a:ext cx="1432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00B050"/>
                  </a:solidFill>
                  <a:ea typeface="Gill Sans" charset="0"/>
                  <a:cs typeface="Gill Sans" charset="0"/>
                </a:rPr>
                <a:t>LinUCB</a:t>
              </a:r>
              <a:endParaRPr lang="en-US" dirty="0">
                <a:solidFill>
                  <a:srgbClr val="00B050"/>
                </a:solidFill>
                <a:ea typeface="Gill Sans" charset="0"/>
                <a:cs typeface="Gill Sans" charset="0"/>
              </a:endParaRPr>
            </a:p>
          </p:txBody>
        </p:sp>
      </p:grpSp>
      <p:sp>
        <p:nvSpPr>
          <p:cNvPr id="24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9003" y="1598542"/>
            <a:ext cx="486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err="1"/>
              <a:t>LastFM</a:t>
            </a:r>
            <a:r>
              <a:rPr lang="en-US" sz="2400" dirty="0"/>
              <a:t> dataset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4A69C4-5401-C447-8803-D11280F19BA9}"/>
              </a:ext>
            </a:extLst>
          </p:cNvPr>
          <p:cNvSpPr txBox="1"/>
          <p:nvPr/>
        </p:nvSpPr>
        <p:spPr>
          <a:xfrm>
            <a:off x="1300945" y="2093108"/>
            <a:ext cx="8066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/>
              <a:t>S</a:t>
            </a:r>
            <a:r>
              <a:rPr lang="en-US" sz="2400" dirty="0"/>
              <a:t>imulate a non-stationary environment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attaching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users’</a:t>
            </a:r>
            <a:r>
              <a:rPr lang="zh-CN" altLang="en-US" sz="2400" dirty="0"/>
              <a:t> </a:t>
            </a:r>
            <a:r>
              <a:rPr lang="en-US" altLang="zh-CN" sz="2400" dirty="0"/>
              <a:t>observations[]</a:t>
            </a:r>
            <a:endParaRPr lang="en-US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A6A365A-F395-744A-B7BC-BCF6C92D1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05" y="3229899"/>
            <a:ext cx="5583143" cy="189303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173427DD-05D9-B84D-AC85-C9D49D688169}"/>
              </a:ext>
            </a:extLst>
          </p:cNvPr>
          <p:cNvCxnSpPr/>
          <p:nvPr/>
        </p:nvCxnSpPr>
        <p:spPr>
          <a:xfrm>
            <a:off x="5260862" y="5127439"/>
            <a:ext cx="549788" cy="341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C1D77CA0-47A2-014B-B25D-F3B716C5BB25}"/>
              </a:ext>
            </a:extLst>
          </p:cNvPr>
          <p:cNvCxnSpPr/>
          <p:nvPr/>
        </p:nvCxnSpPr>
        <p:spPr>
          <a:xfrm flipH="1">
            <a:off x="6424758" y="5122933"/>
            <a:ext cx="651127" cy="34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4294F93-09DA-5E46-A68F-28BE4D8F9874}"/>
              </a:ext>
            </a:extLst>
          </p:cNvPr>
          <p:cNvSpPr txBox="1"/>
          <p:nvPr/>
        </p:nvSpPr>
        <p:spPr>
          <a:xfrm>
            <a:off x="5158598" y="5403152"/>
            <a:ext cx="358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Change</a:t>
            </a:r>
            <a:r>
              <a:rPr lang="zh-CN" altLang="en-US" sz="2400" dirty="0"/>
              <a:t> </a:t>
            </a:r>
            <a:r>
              <a:rPr lang="en-US" altLang="zh-CN" sz="2400" dirty="0"/>
              <a:t>Points</a:t>
            </a:r>
            <a:endParaRPr lang="en-US" sz="2400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114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18991" y="5306213"/>
            <a:ext cx="11382501" cy="5725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2763" indent="-2841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173038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5.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sz="1800" dirty="0">
                <a:ea typeface="Gill Sans Light" charset="0"/>
                <a:cs typeface="Gill Sans Light" charset="0"/>
              </a:rPr>
              <a:t>Word cloud of tags from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high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reward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actions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in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the</a:t>
            </a:r>
            <a:r>
              <a:rPr lang="en-US" sz="1800" dirty="0">
                <a:ea typeface="Gill Sans Light" charset="0"/>
                <a:cs typeface="Gill Sans Light" charset="0"/>
              </a:rPr>
              <a:t> four identified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environments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1800" dirty="0">
                <a:ea typeface="Gill Sans Light" charset="0"/>
                <a:cs typeface="Gill Sans Light" charset="0"/>
              </a:rPr>
              <a:t>by</a:t>
            </a:r>
            <a:r>
              <a:rPr lang="zh-CN" altLang="en-US" sz="1800" dirty="0">
                <a:ea typeface="Gill Sans Light" charset="0"/>
                <a:cs typeface="Gill Sans Light" charset="0"/>
              </a:rPr>
              <a:t> </a:t>
            </a:r>
            <a:r>
              <a:rPr lang="en-US" sz="1800" dirty="0" err="1">
                <a:ea typeface="Gill Sans Light" charset="0"/>
                <a:cs typeface="Gill Sans Light" charset="0"/>
              </a:rPr>
              <a:t>dLinUCB</a:t>
            </a:r>
            <a:r>
              <a:rPr lang="en-US" sz="1800" dirty="0">
                <a:ea typeface="Gill Sans Light" charset="0"/>
                <a:cs typeface="Gill Sans Light" charset="0"/>
              </a:rPr>
              <a:t> on </a:t>
            </a:r>
            <a:r>
              <a:rPr lang="en-US" sz="1800" dirty="0" err="1">
                <a:ea typeface="Gill Sans Light" charset="0"/>
                <a:cs typeface="Gill Sans Light" charset="0"/>
              </a:rPr>
              <a:t>LastFM</a:t>
            </a:r>
            <a:r>
              <a:rPr lang="en-US" sz="1800" dirty="0">
                <a:ea typeface="Gill Sans Light" charset="0"/>
                <a:cs typeface="Gill Sans Light" charset="0"/>
              </a:rPr>
              <a:t> dataset.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57" y="2122723"/>
            <a:ext cx="3044435" cy="28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97" y="2064480"/>
            <a:ext cx="3017049" cy="2931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44" y="2064480"/>
            <a:ext cx="3021254" cy="297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3" y="2064480"/>
            <a:ext cx="3018541" cy="2867941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706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37849" y="5724567"/>
            <a:ext cx="855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ea typeface="Gill Sans Light" charset="0"/>
                <a:cs typeface="Gill Sans Light" charset="0"/>
              </a:rPr>
              <a:t>Figure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5.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dirty="0">
                <a:ea typeface="Gill Sans Light" charset="0"/>
                <a:cs typeface="Gill Sans Light" charset="0"/>
              </a:rPr>
              <a:t>Word cloud of tags from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high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reward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actions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in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the</a:t>
            </a:r>
            <a:r>
              <a:rPr lang="en-US" dirty="0">
                <a:ea typeface="Gill Sans Light" charset="0"/>
                <a:cs typeface="Gill Sans Light" charset="0"/>
              </a:rPr>
              <a:t> four identified </a:t>
            </a:r>
            <a:r>
              <a:rPr lang="en-US" altLang="zh-CN" dirty="0">
                <a:ea typeface="Gill Sans Light" charset="0"/>
                <a:cs typeface="Gill Sans Light" charset="0"/>
              </a:rPr>
              <a:t>environments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ea typeface="Gill Sans Light" charset="0"/>
                <a:cs typeface="Gill Sans Light" charset="0"/>
              </a:rPr>
              <a:t>by</a:t>
            </a:r>
            <a:r>
              <a:rPr lang="zh-CN" altLang="en-US" dirty="0">
                <a:ea typeface="Gill Sans Light" charset="0"/>
                <a:cs typeface="Gill Sans Light" charset="0"/>
              </a:rPr>
              <a:t> </a:t>
            </a:r>
            <a:r>
              <a:rPr lang="en-US" dirty="0" err="1">
                <a:ea typeface="Gill Sans Light" charset="0"/>
                <a:cs typeface="Gill Sans Light" charset="0"/>
              </a:rPr>
              <a:t>dLinUCB</a:t>
            </a:r>
            <a:r>
              <a:rPr lang="en-US" dirty="0">
                <a:ea typeface="Gill Sans Light" charset="0"/>
                <a:cs typeface="Gill Sans Light" charset="0"/>
              </a:rPr>
              <a:t> on </a:t>
            </a:r>
            <a:r>
              <a:rPr lang="en-US" dirty="0" err="1">
                <a:ea typeface="Gill Sans Light" charset="0"/>
                <a:cs typeface="Gill Sans Light" charset="0"/>
              </a:rPr>
              <a:t>LastFM</a:t>
            </a:r>
            <a:r>
              <a:rPr lang="en-US" dirty="0">
                <a:ea typeface="Gill Sans Light" charset="0"/>
                <a:cs typeface="Gill Sans Light" charset="0"/>
              </a:rPr>
              <a:t> dataset.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51" y="2494696"/>
            <a:ext cx="3066304" cy="2904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8" y="2409024"/>
            <a:ext cx="3046145" cy="29902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5587" y="2098936"/>
            <a:ext cx="5674088" cy="3542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86027" y="2079003"/>
            <a:ext cx="5566465" cy="3566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75631" y="2166781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Change-invariant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061912" y="212113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Change-invariant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53973" y="525538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 sensitive actions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352331" y="5271834"/>
            <a:ext cx="25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change sensitive actions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57" y="3875813"/>
            <a:ext cx="2476844" cy="1393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55" y="2484157"/>
            <a:ext cx="2505846" cy="14095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83" y="2551766"/>
            <a:ext cx="2416166" cy="13858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73" y="3962356"/>
            <a:ext cx="2418176" cy="1355373"/>
          </a:xfrm>
          <a:prstGeom prst="rect">
            <a:avLst/>
          </a:prstGeom>
        </p:spPr>
      </p:pic>
      <p:pic>
        <p:nvPicPr>
          <p:cNvPr id="25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91" y="1347359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17" y="1330638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183133" y="1538551"/>
            <a:ext cx="173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932159" y="1523017"/>
            <a:ext cx="173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29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There are also safety, privacy, and ethic concerns in exploration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12</a:t>
            </a:fld>
            <a:endParaRPr lang="en-US"/>
          </a:p>
        </p:txBody>
      </p:sp>
      <p:pic>
        <p:nvPicPr>
          <p:cNvPr id="2054" name="Picture 6" descr="What To Do After Your Loan Has Been Deni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00" y="3048000"/>
            <a:ext cx="3562548" cy="24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port: Self-Driving Cars Make Mistakes Because Of Limited A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37" y="3045123"/>
            <a:ext cx="4524678" cy="24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7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/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6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49" y="5536013"/>
            <a:ext cx="3414311" cy="500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(stochastic) Multi-arm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14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26" y="5075211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37825" y="5918556"/>
            <a:ext cx="2707757" cy="394801"/>
            <a:chOff x="2478347" y="5998069"/>
            <a:chExt cx="2707757" cy="3948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69972" y="6014768"/>
              <a:ext cx="1816132" cy="37810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478347" y="5998069"/>
              <a:ext cx="1634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8730" y="5023817"/>
            <a:ext cx="1634434" cy="977762"/>
            <a:chOff x="388730" y="5023817"/>
            <a:chExt cx="1634434" cy="977762"/>
          </a:xfrm>
        </p:grpSpPr>
        <p:sp>
          <p:nvSpPr>
            <p:cNvPr id="25" name="TextBox 24"/>
            <p:cNvSpPr txBox="1"/>
            <p:nvPr/>
          </p:nvSpPr>
          <p:spPr>
            <a:xfrm>
              <a:off x="388730" y="5023817"/>
              <a:ext cx="1634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679" y="5664816"/>
              <a:ext cx="1125095" cy="33676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cxnSp>
        <p:nvCxnSpPr>
          <p:cNvPr id="29" name="Straight Connector 28"/>
          <p:cNvCxnSpPr/>
          <p:nvPr/>
        </p:nvCxnSpPr>
        <p:spPr>
          <a:xfrm flipV="1">
            <a:off x="1192696" y="2323548"/>
            <a:ext cx="1802295" cy="8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201738" y="5629689"/>
            <a:ext cx="355600" cy="39487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993997" y="5051362"/>
            <a:ext cx="7040362" cy="4697788"/>
            <a:chOff x="3050936" y="5448925"/>
            <a:chExt cx="7040362" cy="4697788"/>
          </a:xfrm>
        </p:grpSpPr>
        <p:sp>
          <p:nvSpPr>
            <p:cNvPr id="53" name="Arc 52"/>
            <p:cNvSpPr/>
            <p:nvPr/>
          </p:nvSpPr>
          <p:spPr>
            <a:xfrm rot="18961402">
              <a:off x="3050936" y="5848922"/>
              <a:ext cx="4348320" cy="2851773"/>
            </a:xfrm>
            <a:prstGeom prst="arc">
              <a:avLst>
                <a:gd name="adj1" fmla="val 16887526"/>
                <a:gd name="adj2" fmla="val 20234872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18481685">
              <a:off x="4650216" y="4705631"/>
              <a:ext cx="4697788" cy="6184376"/>
            </a:xfrm>
            <a:prstGeom prst="arc">
              <a:avLst>
                <a:gd name="adj1" fmla="val 15994470"/>
                <a:gd name="adj2" fmla="val 18268608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926338" y="4211760"/>
            <a:ext cx="3538291" cy="1874061"/>
            <a:chOff x="2064167" y="4690005"/>
            <a:chExt cx="3538291" cy="1874061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2514600" y="6146800"/>
              <a:ext cx="227158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514600" y="4767114"/>
              <a:ext cx="0" cy="13796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945163" y="6194734"/>
              <a:ext cx="1657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Time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1791817" y="4962355"/>
              <a:ext cx="91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Regret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945216" y="6029741"/>
            <a:ext cx="301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Sub-linear regret is preferred!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28632" y="5177314"/>
            <a:ext cx="30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regret bound [LR85]:</a:t>
            </a:r>
          </a:p>
        </p:txBody>
      </p:sp>
      <p:grpSp>
        <p:nvGrpSpPr>
          <p:cNvPr id="3079" name="Group 3078"/>
          <p:cNvGrpSpPr/>
          <p:nvPr/>
        </p:nvGrpSpPr>
        <p:grpSpPr>
          <a:xfrm>
            <a:off x="5979893" y="5772297"/>
            <a:ext cx="3050638" cy="941200"/>
            <a:chOff x="5870711" y="5745001"/>
            <a:chExt cx="3050638" cy="941200"/>
          </a:xfrm>
        </p:grpSpPr>
        <p:grpSp>
          <p:nvGrpSpPr>
            <p:cNvPr id="3075" name="Group 3074"/>
            <p:cNvGrpSpPr/>
            <p:nvPr/>
          </p:nvGrpSpPr>
          <p:grpSpPr>
            <a:xfrm>
              <a:off x="5870711" y="6078330"/>
              <a:ext cx="2791791" cy="607871"/>
              <a:chOff x="5870711" y="6078330"/>
              <a:chExt cx="2791791" cy="607871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5870711" y="6316869"/>
                <a:ext cx="2791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Difficulty of the problem</a:t>
                </a:r>
              </a:p>
            </p:txBody>
          </p:sp>
          <p:cxnSp>
            <p:nvCxnSpPr>
              <p:cNvPr id="3073" name="Straight Arrow Connector 3072"/>
              <p:cNvCxnSpPr/>
              <p:nvPr/>
            </p:nvCxnSpPr>
            <p:spPr>
              <a:xfrm flipV="1">
                <a:off x="7036904" y="6078330"/>
                <a:ext cx="123687" cy="22970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ectangle 70"/>
            <p:cNvSpPr/>
            <p:nvPr/>
          </p:nvSpPr>
          <p:spPr>
            <a:xfrm>
              <a:off x="6919753" y="5745001"/>
              <a:ext cx="2001596" cy="2450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0" name="Group 3079"/>
          <p:cNvGrpSpPr/>
          <p:nvPr/>
        </p:nvGrpSpPr>
        <p:grpSpPr>
          <a:xfrm>
            <a:off x="7134308" y="963886"/>
            <a:ext cx="2994770" cy="751453"/>
            <a:chOff x="7134308" y="963886"/>
            <a:chExt cx="2994770" cy="751453"/>
          </a:xfrm>
        </p:grpSpPr>
        <p:sp>
          <p:nvSpPr>
            <p:cNvPr id="73" name="TextBox 72"/>
            <p:cNvSpPr txBox="1"/>
            <p:nvPr/>
          </p:nvSpPr>
          <p:spPr>
            <a:xfrm>
              <a:off x="7549323" y="1069008"/>
              <a:ext cx="25797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Adversarial bandit is out of scope of this tutorial</a:t>
              </a:r>
            </a:p>
          </p:txBody>
        </p:sp>
        <p:pic>
          <p:nvPicPr>
            <p:cNvPr id="1026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308" y="963886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82" name="TextBox 3081"/>
          <p:cNvSpPr txBox="1"/>
          <p:nvPr/>
        </p:nvSpPr>
        <p:spPr>
          <a:xfrm>
            <a:off x="5870712" y="6029739"/>
            <a:ext cx="289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Finite variance is required!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88730" y="2500243"/>
            <a:ext cx="1360556" cy="903983"/>
            <a:chOff x="388730" y="2500243"/>
            <a:chExt cx="1360556" cy="903983"/>
          </a:xfrm>
        </p:grpSpPr>
        <p:sp>
          <p:nvSpPr>
            <p:cNvPr id="24" name="TextBox 23"/>
            <p:cNvSpPr txBox="1"/>
            <p:nvPr/>
          </p:nvSpPr>
          <p:spPr>
            <a:xfrm>
              <a:off x="388730" y="2500243"/>
              <a:ext cx="1289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 distribution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459" y="3095071"/>
              <a:ext cx="1303827" cy="3091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719872" y="3181640"/>
            <a:ext cx="3225564" cy="902192"/>
            <a:chOff x="8719872" y="3181640"/>
            <a:chExt cx="3225564" cy="902192"/>
          </a:xfrm>
        </p:grpSpPr>
        <p:sp>
          <p:nvSpPr>
            <p:cNvPr id="26" name="TextBox 25"/>
            <p:cNvSpPr txBox="1"/>
            <p:nvPr/>
          </p:nvSpPr>
          <p:spPr>
            <a:xfrm>
              <a:off x="8719872" y="3181640"/>
              <a:ext cx="3225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(Pseudo) Regret: </a:t>
              </a:r>
              <a:r>
                <a:rPr lang="en-US" dirty="0"/>
                <a:t>expected</a:t>
              </a:r>
              <a:r>
                <a:rPr lang="en-US" b="1" dirty="0"/>
                <a:t> </a:t>
              </a:r>
              <a:r>
                <a:rPr lang="en-US" dirty="0"/>
                <a:t>loss due to not playing the best arm </a:t>
              </a:r>
              <a:endParaRPr lang="en-US" b="1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906410" y="3790603"/>
              <a:ext cx="2888025" cy="293229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1200" y="5532520"/>
            <a:ext cx="2188191" cy="50932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728632" y="5177314"/>
            <a:ext cx="302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regret bound [Aue95]: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8730" y="3812208"/>
            <a:ext cx="2445748" cy="720790"/>
            <a:chOff x="388730" y="3812208"/>
            <a:chExt cx="2445748" cy="720790"/>
          </a:xfrm>
        </p:grpSpPr>
        <p:sp>
          <p:nvSpPr>
            <p:cNvPr id="21" name="TextBox 20"/>
            <p:cNvSpPr txBox="1"/>
            <p:nvPr/>
          </p:nvSpPr>
          <p:spPr>
            <a:xfrm>
              <a:off x="388730" y="3812208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0333" y="4184104"/>
              <a:ext cx="2434145" cy="348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0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 animBg="1"/>
      <p:bldP spid="46" grpId="0"/>
      <p:bldP spid="44" grpId="0"/>
      <p:bldP spid="44" grpId="1"/>
      <p:bldP spid="3082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" y="3095070"/>
            <a:ext cx="1303827" cy="3091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865075" y="4748112"/>
            <a:ext cx="5537310" cy="372387"/>
            <a:chOff x="2865075" y="4756946"/>
            <a:chExt cx="5537310" cy="37238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5075" y="4799043"/>
              <a:ext cx="456689" cy="28231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4660" y="4842440"/>
              <a:ext cx="448386" cy="27401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3157" y="4855320"/>
              <a:ext cx="473296" cy="274013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5301" y="4767728"/>
              <a:ext cx="791342" cy="111413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1537" y="4756946"/>
              <a:ext cx="782348" cy="11220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7149" y="4794406"/>
              <a:ext cx="775236" cy="1122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Contextual/structured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33273" y="5147319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730" y="3812208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730" y="2500243"/>
            <a:ext cx="128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 distribution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29450" y="5935255"/>
            <a:ext cx="1816132" cy="3781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37825" y="5918556"/>
            <a:ext cx="163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History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8730" y="5023817"/>
            <a:ext cx="163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Agent/learner/policy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679" y="5664816"/>
            <a:ext cx="1125095" cy="3367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328" y="5662469"/>
            <a:ext cx="1374027" cy="33832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25708" y="5945373"/>
            <a:ext cx="2197712" cy="37490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664" y="3094890"/>
            <a:ext cx="1808852" cy="310896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6546573" y="918817"/>
            <a:ext cx="4228751" cy="616940"/>
            <a:chOff x="6546573" y="918817"/>
            <a:chExt cx="4228751" cy="616940"/>
          </a:xfrm>
        </p:grpSpPr>
        <p:grpSp>
          <p:nvGrpSpPr>
            <p:cNvPr id="50" name="Group 49"/>
            <p:cNvGrpSpPr/>
            <p:nvPr/>
          </p:nvGrpSpPr>
          <p:grpSpPr>
            <a:xfrm>
              <a:off x="6546573" y="918817"/>
              <a:ext cx="4228751" cy="607392"/>
              <a:chOff x="6568660" y="892313"/>
              <a:chExt cx="4228751" cy="60739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7138504" y="892313"/>
                <a:ext cx="3658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linear contextual bandit [LCLS10], </a:t>
                </a:r>
              </a:p>
            </p:txBody>
          </p:sp>
          <p:pic>
            <p:nvPicPr>
              <p:cNvPr id="2054" name="Picture 6" descr="Example Logo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660" y="898940"/>
                <a:ext cx="600765" cy="600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91917" y="1207878"/>
              <a:ext cx="2786971" cy="32787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719872" y="3181640"/>
            <a:ext cx="3225564" cy="941949"/>
            <a:chOff x="8719872" y="3181640"/>
            <a:chExt cx="3225564" cy="941949"/>
          </a:xfrm>
        </p:grpSpPr>
        <p:sp>
          <p:nvSpPr>
            <p:cNvPr id="26" name="TextBox 25"/>
            <p:cNvSpPr txBox="1"/>
            <p:nvPr/>
          </p:nvSpPr>
          <p:spPr>
            <a:xfrm>
              <a:off x="8719872" y="3181640"/>
              <a:ext cx="3225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(Pseudo) Regret: </a:t>
              </a:r>
              <a:r>
                <a:rPr lang="en-US" dirty="0"/>
                <a:t>expected</a:t>
              </a:r>
              <a:r>
                <a:rPr lang="en-US" b="1" dirty="0"/>
                <a:t> </a:t>
              </a:r>
              <a:r>
                <a:rPr lang="en-US" dirty="0"/>
                <a:t>loss due to not playing the best arm </a:t>
              </a:r>
              <a:endParaRPr lang="en-US" b="1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57819" y="3830360"/>
              <a:ext cx="2888025" cy="29322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206807" y="5567342"/>
            <a:ext cx="5568776" cy="833460"/>
            <a:chOff x="6206807" y="5567342"/>
            <a:chExt cx="5568776" cy="83346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34125" y="5831137"/>
              <a:ext cx="4081483" cy="56966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206807" y="5567342"/>
              <a:ext cx="5568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regret bound in linear contextual bandit [CLRS11]:</a:t>
              </a:r>
            </a:p>
            <a:p>
              <a:endParaRPr lang="en-US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6687" y="4165907"/>
            <a:ext cx="2525130" cy="3619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7586" y="4146855"/>
            <a:ext cx="2422203" cy="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2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Reinforcement learning [SB18]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16</a:t>
            </a:fld>
            <a:endParaRPr lang="en-US"/>
          </a:p>
        </p:txBody>
      </p:sp>
      <p:pic>
        <p:nvPicPr>
          <p:cNvPr id="30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134308" y="963886"/>
            <a:ext cx="3215640" cy="474454"/>
            <a:chOff x="7134308" y="963886"/>
            <a:chExt cx="3215640" cy="474454"/>
          </a:xfrm>
        </p:grpSpPr>
        <p:sp>
          <p:nvSpPr>
            <p:cNvPr id="22" name="TextBox 21"/>
            <p:cNvSpPr txBox="1"/>
            <p:nvPr/>
          </p:nvSpPr>
          <p:spPr>
            <a:xfrm>
              <a:off x="7549323" y="1069008"/>
              <a:ext cx="2800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Out of scope of this tutorial</a:t>
              </a:r>
            </a:p>
          </p:txBody>
        </p:sp>
        <p:pic>
          <p:nvPicPr>
            <p:cNvPr id="23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308" y="963886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7673010" y="3878460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74394" y="3872799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05" y="4238987"/>
            <a:ext cx="1808852" cy="3108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48760" y="3143791"/>
            <a:ext cx="2344771" cy="2218915"/>
            <a:chOff x="3048760" y="3059868"/>
            <a:chExt cx="2344771" cy="2218915"/>
          </a:xfrm>
        </p:grpSpPr>
        <p:grpSp>
          <p:nvGrpSpPr>
            <p:cNvPr id="46" name="Group 45"/>
            <p:cNvGrpSpPr/>
            <p:nvPr/>
          </p:nvGrpSpPr>
          <p:grpSpPr>
            <a:xfrm>
              <a:off x="3825152" y="3059868"/>
              <a:ext cx="1568379" cy="2218915"/>
              <a:chOff x="3756025" y="3293991"/>
              <a:chExt cx="1145616" cy="164592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H="1">
                <a:off x="3757614" y="4926111"/>
                <a:ext cx="1144027" cy="6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0800000">
                <a:off x="3768588" y="3293991"/>
                <a:ext cx="0" cy="164592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756025" y="3308350"/>
                <a:ext cx="1137500" cy="290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3048760" y="3781906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State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8892" y="4151933"/>
              <a:ext cx="571504" cy="28575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994" y="4250418"/>
            <a:ext cx="2182545" cy="3312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2176" y="4215424"/>
            <a:ext cx="2171716" cy="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775" y="5667979"/>
            <a:ext cx="2473738" cy="419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problems</a:t>
            </a:r>
          </a:p>
          <a:p>
            <a:pPr lvl="1"/>
            <a:r>
              <a:rPr lang="en-US" dirty="0">
                <a:solidFill>
                  <a:srgbClr val="00CC00"/>
                </a:solidFill>
              </a:rPr>
              <a:t>Reward estimation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Arm selection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17</a:t>
            </a:fld>
            <a:endParaRPr lang="en-US"/>
          </a:p>
        </p:txBody>
      </p:sp>
      <p:pic>
        <p:nvPicPr>
          <p:cNvPr id="32" name="Picture 2" descr="mage result for robo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7" y="2884920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mage result for 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2" y="4757495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200929" y="3274039"/>
            <a:ext cx="1402504" cy="1955253"/>
            <a:chOff x="6097293" y="3125876"/>
            <a:chExt cx="1402504" cy="192024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 rot="10800000">
            <a:off x="3987319" y="3277849"/>
            <a:ext cx="1402504" cy="1955253"/>
            <a:chOff x="6097293" y="3125876"/>
            <a:chExt cx="1402504" cy="192024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097293" y="3144308"/>
              <a:ext cx="13952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104586" y="5028613"/>
              <a:ext cx="1395211" cy="0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7690679" y="3856373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78880" y="3846295"/>
            <a:ext cx="95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546" y="4209627"/>
            <a:ext cx="2503637" cy="3317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683" y="4261074"/>
            <a:ext cx="1808852" cy="3108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71375" y="4218610"/>
            <a:ext cx="2310295" cy="1243974"/>
            <a:chOff x="1771375" y="4218610"/>
            <a:chExt cx="2310295" cy="1243974"/>
          </a:xfrm>
        </p:grpSpPr>
        <p:sp>
          <p:nvSpPr>
            <p:cNvPr id="6" name="Rectangle 5"/>
            <p:cNvSpPr/>
            <p:nvPr/>
          </p:nvSpPr>
          <p:spPr>
            <a:xfrm>
              <a:off x="2036416" y="4218610"/>
              <a:ext cx="1877392" cy="39314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>
              <a:off x="2975112" y="4611758"/>
              <a:ext cx="0" cy="49474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771375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Convergence matters!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99512" y="4209776"/>
            <a:ext cx="2619513" cy="1252808"/>
            <a:chOff x="7699512" y="4209776"/>
            <a:chExt cx="2619513" cy="1252808"/>
          </a:xfrm>
        </p:grpSpPr>
        <p:sp>
          <p:nvSpPr>
            <p:cNvPr id="68" name="Rectangle 67"/>
            <p:cNvSpPr/>
            <p:nvPr/>
          </p:nvSpPr>
          <p:spPr>
            <a:xfrm>
              <a:off x="7699512" y="4209776"/>
              <a:ext cx="2619513" cy="3931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15966" y="5093252"/>
              <a:ext cx="231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Exploration matters!</a:t>
              </a:r>
            </a:p>
          </p:txBody>
        </p:sp>
        <p:cxnSp>
          <p:nvCxnSpPr>
            <p:cNvPr id="70" name="Straight Arrow Connector 69"/>
            <p:cNvCxnSpPr>
              <a:stCxn id="68" idx="2"/>
              <a:endCxn id="69" idx="0"/>
            </p:cNvCxnSpPr>
            <p:nvPr/>
          </p:nvCxnSpPr>
          <p:spPr>
            <a:xfrm>
              <a:off x="9009269" y="4602924"/>
              <a:ext cx="0" cy="490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287888" y="5396247"/>
            <a:ext cx="2464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Multi-arm bandit: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Contextual bandit: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852" y="6253545"/>
            <a:ext cx="3324960" cy="3533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6573" y="918817"/>
            <a:ext cx="4915624" cy="718509"/>
            <a:chOff x="6546573" y="918817"/>
            <a:chExt cx="4915624" cy="718509"/>
          </a:xfrm>
        </p:grpSpPr>
        <p:grpSp>
          <p:nvGrpSpPr>
            <p:cNvPr id="30" name="Group 29"/>
            <p:cNvGrpSpPr/>
            <p:nvPr/>
          </p:nvGrpSpPr>
          <p:grpSpPr>
            <a:xfrm>
              <a:off x="6546573" y="918817"/>
              <a:ext cx="4318903" cy="607392"/>
              <a:chOff x="6568660" y="892313"/>
              <a:chExt cx="4318903" cy="60739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138504" y="892313"/>
                <a:ext cx="3749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linear contextual bandit [LCLS10], </a:t>
                </a:r>
              </a:p>
            </p:txBody>
          </p:sp>
          <p:pic>
            <p:nvPicPr>
              <p:cNvPr id="39" name="Picture 6" descr="Example Logo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660" y="898940"/>
                <a:ext cx="600765" cy="600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4093" y="1258706"/>
              <a:ext cx="4258104" cy="37862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134895" y="1558343"/>
            <a:ext cx="454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Ridge regression, closed form solution exists!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34647" y="5503571"/>
            <a:ext cx="3547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Adaptive </a:t>
            </a:r>
            <a:r>
              <a:rPr lang="en-US" dirty="0" err="1"/>
              <a:t>v.s</a:t>
            </a:r>
            <a:r>
              <a:rPr lang="en-US" dirty="0"/>
              <a:t>., non-adaptive</a:t>
            </a:r>
          </a:p>
          <a:p>
            <a:pPr marL="342900" indent="-342900">
              <a:buAutoNum type="arabicPeriod"/>
            </a:pPr>
            <a:r>
              <a:rPr lang="en-US" dirty="0"/>
              <a:t>Independent </a:t>
            </a:r>
            <a:r>
              <a:rPr lang="en-US" dirty="0" err="1"/>
              <a:t>v.s</a:t>
            </a:r>
            <a:r>
              <a:rPr lang="en-US" dirty="0"/>
              <a:t>., collaborative</a:t>
            </a:r>
          </a:p>
          <a:p>
            <a:pPr marL="342900" indent="-342900">
              <a:buAutoNum type="arabicPeriod"/>
            </a:pPr>
            <a:r>
              <a:rPr lang="en-US" dirty="0"/>
              <a:t>Unconstrained </a:t>
            </a:r>
            <a:r>
              <a:rPr lang="en-US" dirty="0" err="1"/>
              <a:t>v.s</a:t>
            </a:r>
            <a:r>
              <a:rPr lang="en-US" dirty="0"/>
              <a:t>., constrained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882887" y="5972313"/>
            <a:ext cx="3034748" cy="644939"/>
            <a:chOff x="3882887" y="5972313"/>
            <a:chExt cx="3034748" cy="644939"/>
          </a:xfrm>
        </p:grpSpPr>
        <p:sp>
          <p:nvSpPr>
            <p:cNvPr id="17" name="TextBox 16"/>
            <p:cNvSpPr txBox="1"/>
            <p:nvPr/>
          </p:nvSpPr>
          <p:spPr>
            <a:xfrm>
              <a:off x="3882887" y="5972313"/>
              <a:ext cx="3034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Loss function  </a:t>
              </a:r>
              <a:r>
                <a:rPr lang="en-US" dirty="0">
                  <a:solidFill>
                    <a:srgbClr val="7030A0"/>
                  </a:solidFill>
                </a:rPr>
                <a:t>Regularization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966818" y="6617252"/>
              <a:ext cx="856974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072770" y="6613836"/>
              <a:ext cx="54864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78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exploration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  <a:p>
            <a:r>
              <a:rPr lang="en-US" dirty="0"/>
              <a:t>Optimism in the face of uncertainty</a:t>
            </a:r>
          </a:p>
          <a:p>
            <a:r>
              <a:rPr lang="en-US" dirty="0"/>
              <a:t>Posterior sampling</a:t>
            </a:r>
          </a:p>
          <a:p>
            <a:r>
              <a:rPr lang="en-US" dirty="0"/>
              <a:t>Perturbation-based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6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[Aue02]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Just Flip A Co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91" y="2848388"/>
            <a:ext cx="536575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39" y="2976837"/>
            <a:ext cx="2297232" cy="340624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849064" y="3410226"/>
            <a:ext cx="1544571" cy="653774"/>
            <a:chOff x="3849064" y="3410226"/>
            <a:chExt cx="1544571" cy="65377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589670" y="3410226"/>
              <a:ext cx="803965" cy="6537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9064" y="3504232"/>
              <a:ext cx="793616" cy="30772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788558" y="3414644"/>
            <a:ext cx="3240590" cy="1132240"/>
            <a:chOff x="5788558" y="3414644"/>
            <a:chExt cx="3240590" cy="113224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959060" y="3414644"/>
              <a:ext cx="675861" cy="65819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0294" y="3477383"/>
              <a:ext cx="821084" cy="31089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8558" y="4250701"/>
              <a:ext cx="3240590" cy="296183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414642" y="4598504"/>
            <a:ext cx="4571547" cy="1371888"/>
            <a:chOff x="3414642" y="4598504"/>
            <a:chExt cx="4571547" cy="1371888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76417" y="4629426"/>
              <a:ext cx="830470" cy="90114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733774" y="4598504"/>
              <a:ext cx="874643" cy="9320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4642" y="5675793"/>
              <a:ext cx="4571547" cy="29459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10800000">
            <a:off x="2405892" y="3101009"/>
            <a:ext cx="787881" cy="2721112"/>
            <a:chOff x="6097293" y="3125876"/>
            <a:chExt cx="1402504" cy="19202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097293" y="3137587"/>
              <a:ext cx="139521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483129" y="3125876"/>
              <a:ext cx="0" cy="19202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04586" y="5038693"/>
              <a:ext cx="1395211" cy="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922052" y="1736037"/>
            <a:ext cx="3613426" cy="369332"/>
            <a:chOff x="8406296" y="2288209"/>
            <a:chExt cx="3613426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8406296" y="2288209"/>
              <a:ext cx="3613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Constant      leads to linear regret!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89784" y="2393087"/>
              <a:ext cx="203689" cy="184290"/>
            </a:xfrm>
            <a:prstGeom prst="rect">
              <a:avLst/>
            </a:prstGeom>
          </p:spPr>
        </p:pic>
      </p:grpSp>
      <p:cxnSp>
        <p:nvCxnSpPr>
          <p:cNvPr id="40" name="Straight Connector 39"/>
          <p:cNvCxnSpPr/>
          <p:nvPr/>
        </p:nvCxnSpPr>
        <p:spPr>
          <a:xfrm flipV="1">
            <a:off x="7898296" y="3339548"/>
            <a:ext cx="34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220765" y="3502991"/>
            <a:ext cx="197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Arm selection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926469" y="1965738"/>
            <a:ext cx="4713357" cy="1200329"/>
            <a:chOff x="6926469" y="1965738"/>
            <a:chExt cx="4713357" cy="1200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4288" y="2106887"/>
              <a:ext cx="2934336" cy="3907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26469" y="1965738"/>
              <a:ext cx="4713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By setting                                                         , we have</a:t>
              </a:r>
            </a:p>
            <a:p>
              <a:r>
                <a:rPr lang="en-US" dirty="0"/>
                <a:t>                                                                                              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8162" y="2470770"/>
              <a:ext cx="4010737" cy="38754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050156" y="521252"/>
            <a:ext cx="3584257" cy="744332"/>
            <a:chOff x="7050156" y="521252"/>
            <a:chExt cx="3584257" cy="74433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2674" y="833436"/>
              <a:ext cx="3011739" cy="43214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7050156" y="521252"/>
              <a:ext cx="3366051" cy="499855"/>
              <a:chOff x="7054574" y="503583"/>
              <a:chExt cx="3366051" cy="49985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7518398" y="503583"/>
                <a:ext cx="2902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CC00"/>
                    </a:solidFill>
                  </a:rPr>
                  <a:t>Lower regret bound of MAB:</a:t>
                </a:r>
              </a:p>
            </p:txBody>
          </p:sp>
          <p:pic>
            <p:nvPicPr>
              <p:cNvPr id="50" name="Picture 8" descr="Download Paper Clipart Note Taking - Clip Art Take Note - Full ...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4574" y="561251"/>
                <a:ext cx="433318" cy="442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8198678" y="4912138"/>
            <a:ext cx="339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rgbClr val="FF0000"/>
                </a:solidFill>
              </a:rPr>
              <a:t>Non-adaptive</a:t>
            </a:r>
            <a:r>
              <a:rPr lang="en-US" i="1" dirty="0">
                <a:solidFill>
                  <a:srgbClr val="FF0000"/>
                </a:solidFill>
              </a:rPr>
              <a:t>; often leads to sub-optimal performance in practice.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9488557" y="1016000"/>
            <a:ext cx="432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931936" y="2817019"/>
            <a:ext cx="14956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050156" y="525669"/>
            <a:ext cx="3366051" cy="777460"/>
            <a:chOff x="7054574" y="503583"/>
            <a:chExt cx="3366051" cy="777460"/>
          </a:xfrm>
        </p:grpSpPr>
        <p:sp>
          <p:nvSpPr>
            <p:cNvPr id="28" name="TextBox 27"/>
            <p:cNvSpPr txBox="1"/>
            <p:nvPr/>
          </p:nvSpPr>
          <p:spPr>
            <a:xfrm>
              <a:off x="7518398" y="503583"/>
              <a:ext cx="2902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Reward estimation in MAB:</a:t>
              </a:r>
            </a:p>
          </p:txBody>
        </p:sp>
        <p:pic>
          <p:nvPicPr>
            <p:cNvPr id="1032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74" y="561251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24417" y="835353"/>
              <a:ext cx="2626599" cy="44569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7885" y="4196728"/>
            <a:ext cx="2566377" cy="3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5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Epoch greedy [LZ08]</a:t>
            </a:r>
          </a:p>
          <a:p>
            <a:pPr lvl="1"/>
            <a:r>
              <a:rPr lang="en-US" dirty="0"/>
              <a:t>Explore and then commit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20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45007" y="3017352"/>
            <a:ext cx="21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Explore by one step</a:t>
            </a:r>
          </a:p>
        </p:txBody>
      </p:sp>
      <p:grpSp>
        <p:nvGrpSpPr>
          <p:cNvPr id="1043" name="Group 1042"/>
          <p:cNvGrpSpPr/>
          <p:nvPr/>
        </p:nvGrpSpPr>
        <p:grpSpPr>
          <a:xfrm>
            <a:off x="2538413" y="3399468"/>
            <a:ext cx="6029354" cy="767778"/>
            <a:chOff x="2538413" y="3399468"/>
            <a:chExt cx="6029354" cy="767778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211098" y="3399468"/>
              <a:ext cx="0" cy="4112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413" y="3876675"/>
              <a:ext cx="6029354" cy="290571"/>
            </a:xfrm>
            <a:prstGeom prst="rect">
              <a:avLst/>
            </a:prstGeom>
          </p:spPr>
        </p:pic>
      </p:grpSp>
      <p:grpSp>
        <p:nvGrpSpPr>
          <p:cNvPr id="1044" name="Group 1043"/>
          <p:cNvGrpSpPr/>
          <p:nvPr/>
        </p:nvGrpSpPr>
        <p:grpSpPr>
          <a:xfrm>
            <a:off x="3043239" y="4221991"/>
            <a:ext cx="4386688" cy="764346"/>
            <a:chOff x="3043239" y="4221991"/>
            <a:chExt cx="4386688" cy="764346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5211098" y="4221991"/>
              <a:ext cx="0" cy="411480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4" name="Picture 10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3239" y="4729161"/>
              <a:ext cx="4386688" cy="257176"/>
            </a:xfrm>
            <a:prstGeom prst="rect">
              <a:avLst/>
            </a:prstGeom>
          </p:spPr>
        </p:pic>
      </p:grpSp>
      <p:grpSp>
        <p:nvGrpSpPr>
          <p:cNvPr id="1048" name="Group 1047"/>
          <p:cNvGrpSpPr/>
          <p:nvPr/>
        </p:nvGrpSpPr>
        <p:grpSpPr>
          <a:xfrm>
            <a:off x="5211098" y="4827984"/>
            <a:ext cx="2739704" cy="731520"/>
            <a:chOff x="5211098" y="4827984"/>
            <a:chExt cx="2739704" cy="731520"/>
          </a:xfrm>
        </p:grpSpPr>
        <p:grpSp>
          <p:nvGrpSpPr>
            <p:cNvPr id="1047" name="Group 1046"/>
            <p:cNvGrpSpPr/>
            <p:nvPr/>
          </p:nvGrpSpPr>
          <p:grpSpPr>
            <a:xfrm>
              <a:off x="5211098" y="4827984"/>
              <a:ext cx="2739704" cy="731520"/>
              <a:chOff x="5211098" y="4827984"/>
              <a:chExt cx="2739704" cy="73152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5211098" y="5078879"/>
                <a:ext cx="0" cy="4114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5211601" y="5543277"/>
                <a:ext cx="272284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939087" y="4827984"/>
                <a:ext cx="0" cy="73152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V="1">
                <a:off x="7493602" y="4841118"/>
                <a:ext cx="457200" cy="0"/>
              </a:xfrm>
              <a:prstGeom prst="straightConnector1">
                <a:avLst/>
              </a:prstGeom>
              <a:ln w="28575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9312" y="5229224"/>
              <a:ext cx="1009068" cy="256032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245007" y="4644897"/>
            <a:ext cx="217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Exploit by one epoch</a:t>
            </a:r>
          </a:p>
        </p:txBody>
      </p:sp>
      <p:sp>
        <p:nvSpPr>
          <p:cNvPr id="1029" name="Rectangle 1028"/>
          <p:cNvSpPr/>
          <p:nvPr/>
        </p:nvSpPr>
        <p:spPr>
          <a:xfrm>
            <a:off x="4729504" y="4703254"/>
            <a:ext cx="401296" cy="328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0" name="Group 1049"/>
          <p:cNvGrpSpPr/>
          <p:nvPr/>
        </p:nvGrpSpPr>
        <p:grpSpPr>
          <a:xfrm>
            <a:off x="7980217" y="3141471"/>
            <a:ext cx="2698938" cy="1080519"/>
            <a:chOff x="7980217" y="3141471"/>
            <a:chExt cx="2698938" cy="1080519"/>
          </a:xfrm>
        </p:grpSpPr>
        <p:pic>
          <p:nvPicPr>
            <p:cNvPr id="1030" name="Picture 10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5851" y="3141471"/>
              <a:ext cx="2423304" cy="295011"/>
            </a:xfrm>
            <a:prstGeom prst="rect">
              <a:avLst/>
            </a:prstGeom>
          </p:spPr>
        </p:pic>
        <p:sp>
          <p:nvSpPr>
            <p:cNvPr id="1034" name="Rectangle 1033"/>
            <p:cNvSpPr/>
            <p:nvPr/>
          </p:nvSpPr>
          <p:spPr>
            <a:xfrm>
              <a:off x="7980217" y="3810729"/>
              <a:ext cx="630017" cy="41126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6" name="Straight Arrow Connector 1035"/>
            <p:cNvCxnSpPr>
              <a:stCxn id="1034" idx="0"/>
            </p:cNvCxnSpPr>
            <p:nvPr/>
          </p:nvCxnSpPr>
          <p:spPr>
            <a:xfrm flipV="1">
              <a:off x="8295226" y="3478221"/>
              <a:ext cx="236257" cy="3325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1" name="Group 1050"/>
          <p:cNvGrpSpPr/>
          <p:nvPr/>
        </p:nvGrpSpPr>
        <p:grpSpPr>
          <a:xfrm>
            <a:off x="9544050" y="3409950"/>
            <a:ext cx="2581275" cy="1002903"/>
            <a:chOff x="9544050" y="3409950"/>
            <a:chExt cx="2581275" cy="1002903"/>
          </a:xfrm>
        </p:grpSpPr>
        <p:sp>
          <p:nvSpPr>
            <p:cNvPr id="1031" name="TextBox 1030"/>
            <p:cNvSpPr txBox="1"/>
            <p:nvPr/>
          </p:nvSpPr>
          <p:spPr>
            <a:xfrm>
              <a:off x="9544050" y="3489523"/>
              <a:ext cx="25812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Size of hypothesis space, which makes the exploration </a:t>
              </a:r>
              <a:r>
                <a:rPr lang="en-US" u="sng" dirty="0"/>
                <a:t>adaptive</a:t>
              </a:r>
            </a:p>
          </p:txBody>
        </p:sp>
        <p:cxnSp>
          <p:nvCxnSpPr>
            <p:cNvPr id="1039" name="Straight Connector 1038"/>
            <p:cNvCxnSpPr/>
            <p:nvPr/>
          </p:nvCxnSpPr>
          <p:spPr>
            <a:xfrm>
              <a:off x="10274300" y="3409950"/>
              <a:ext cx="30473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9" name="Group 1048"/>
          <p:cNvGrpSpPr/>
          <p:nvPr/>
        </p:nvGrpSpPr>
        <p:grpSpPr>
          <a:xfrm>
            <a:off x="2467179" y="3203575"/>
            <a:ext cx="2744105" cy="2353072"/>
            <a:chOff x="2467179" y="3203575"/>
            <a:chExt cx="2744105" cy="235307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470150" y="3203575"/>
              <a:ext cx="0" cy="23530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467179" y="3217900"/>
              <a:ext cx="132156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5173" y="5229224"/>
              <a:ext cx="1152146" cy="256032"/>
            </a:xfrm>
            <a:prstGeom prst="rect">
              <a:avLst/>
            </a:prstGeom>
          </p:spPr>
        </p:pic>
        <p:cxnSp>
          <p:nvCxnSpPr>
            <p:cNvPr id="88" name="Straight Connector 87"/>
            <p:cNvCxnSpPr/>
            <p:nvPr/>
          </p:nvCxnSpPr>
          <p:spPr>
            <a:xfrm flipH="1">
              <a:off x="2474120" y="5544039"/>
              <a:ext cx="273716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2" name="Picture 10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675" y="3095624"/>
            <a:ext cx="2986100" cy="2700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4423" y="4198962"/>
            <a:ext cx="174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Length of epoch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486" y="4764275"/>
            <a:ext cx="3520500" cy="3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2" grpId="0"/>
      <p:bldP spid="1029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UCB1 [Aue02]</a:t>
            </a:r>
          </a:p>
          <a:p>
            <a:pPr lvl="1"/>
            <a:r>
              <a:rPr lang="en-US" dirty="0"/>
              <a:t>Upper confidence bound 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21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690191" y="3653183"/>
            <a:ext cx="4339220" cy="1462157"/>
            <a:chOff x="2690191" y="3653183"/>
            <a:chExt cx="4339220" cy="1462157"/>
          </a:xfrm>
        </p:grpSpPr>
        <p:grpSp>
          <p:nvGrpSpPr>
            <p:cNvPr id="6" name="Group 5"/>
            <p:cNvGrpSpPr/>
            <p:nvPr/>
          </p:nvGrpSpPr>
          <p:grpSpPr>
            <a:xfrm>
              <a:off x="2690191" y="3953566"/>
              <a:ext cx="283155" cy="1161774"/>
              <a:chOff x="3697356" y="3984487"/>
              <a:chExt cx="283155" cy="1161774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3840145" y="4559748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3697356" y="5146261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066377" y="3653183"/>
              <a:ext cx="283845" cy="1445793"/>
              <a:chOff x="5073542" y="3684104"/>
              <a:chExt cx="283845" cy="1445793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5083067" y="3698900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221357" y="3684104"/>
                <a:ext cx="1493" cy="7213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221357" y="4408556"/>
                <a:ext cx="1493" cy="7213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5073542" y="5120506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6745170" y="4552950"/>
              <a:ext cx="284241" cy="553513"/>
              <a:chOff x="7752335" y="4583871"/>
              <a:chExt cx="284241" cy="553513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896121" y="4583871"/>
                <a:ext cx="1" cy="27146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>
                <a:off x="7892550" y="4863064"/>
                <a:ext cx="2175" cy="27432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7762256" y="5129449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7752335" y="4589303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732989" y="1252091"/>
            <a:ext cx="3721309" cy="1364724"/>
            <a:chOff x="8064292" y="1349273"/>
            <a:chExt cx="3721309" cy="1364724"/>
          </a:xfrm>
        </p:grpSpPr>
        <p:pic>
          <p:nvPicPr>
            <p:cNvPr id="2052" name="Picture 4" descr="Free Idea Cliparts, Download Free Clip Art, Free Clip Art on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292" y="1440070"/>
              <a:ext cx="428487" cy="42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8490651" y="1349273"/>
              <a:ext cx="2658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Chernoff-Hoeffding</a:t>
              </a:r>
              <a:r>
                <a:rPr lang="en-US" dirty="0"/>
                <a:t> bound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5323" y="1701592"/>
              <a:ext cx="3220278" cy="29072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78115" y="2020989"/>
              <a:ext cx="2133564" cy="320227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85356" y="2375727"/>
              <a:ext cx="2398643" cy="338270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2771395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247" y="4185822"/>
            <a:ext cx="4096805" cy="35460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752522" y="1307548"/>
            <a:ext cx="3366051" cy="499855"/>
            <a:chOff x="7054574" y="503583"/>
            <a:chExt cx="3366051" cy="499855"/>
          </a:xfrm>
        </p:grpSpPr>
        <p:sp>
          <p:nvSpPr>
            <p:cNvPr id="68" name="TextBox 67"/>
            <p:cNvSpPr txBox="1"/>
            <p:nvPr/>
          </p:nvSpPr>
          <p:spPr>
            <a:xfrm>
              <a:off x="7518398" y="503583"/>
              <a:ext cx="2902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C00"/>
                  </a:solidFill>
                </a:rPr>
                <a:t>Lower regret bound of MAB:</a:t>
              </a:r>
            </a:p>
          </p:txBody>
        </p:sp>
        <p:pic>
          <p:nvPicPr>
            <p:cNvPr id="69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574" y="561251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4" name="Straight Connector 73"/>
          <p:cNvCxnSpPr/>
          <p:nvPr/>
        </p:nvCxnSpPr>
        <p:spPr>
          <a:xfrm flipV="1">
            <a:off x="9652000" y="4404139"/>
            <a:ext cx="415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082156" y="4576418"/>
            <a:ext cx="1139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411896" y="4042395"/>
            <a:ext cx="4591738" cy="886298"/>
            <a:chOff x="2411896" y="4042395"/>
            <a:chExt cx="4591738" cy="886298"/>
          </a:xfrm>
        </p:grpSpPr>
        <p:grpSp>
          <p:nvGrpSpPr>
            <p:cNvPr id="79" name="Group 78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54" name="Straight Connector 53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56" name="Straight Connector 55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2858053" y="3101010"/>
            <a:ext cx="4896775" cy="1644131"/>
            <a:chOff x="2858053" y="3101010"/>
            <a:chExt cx="4896775" cy="16441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58053" y="4125705"/>
              <a:ext cx="673725" cy="2596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74292" y="4000808"/>
              <a:ext cx="661861" cy="25600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59800" y="4499837"/>
              <a:ext cx="695028" cy="24530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401392" y="3101010"/>
              <a:ext cx="3902269" cy="1329322"/>
              <a:chOff x="3401392" y="3101010"/>
              <a:chExt cx="3902269" cy="132932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24557" y="3101010"/>
                <a:ext cx="1879104" cy="484508"/>
              </a:xfrm>
              <a:prstGeom prst="rect">
                <a:avLst/>
              </a:prstGeom>
            </p:spPr>
          </p:pic>
        </p:grp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02954" y="1637400"/>
            <a:ext cx="2594752" cy="372315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 flipV="1">
            <a:off x="9837531" y="1802296"/>
            <a:ext cx="415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9303025" y="1917148"/>
            <a:ext cx="485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61446" y="1583769"/>
            <a:ext cx="1971338" cy="458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47463" y="4250851"/>
            <a:ext cx="2556622" cy="31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9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56" y="2947488"/>
            <a:ext cx="3248167" cy="500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LinUCB</a:t>
            </a:r>
            <a:r>
              <a:rPr lang="en-US" dirty="0"/>
              <a:t> [LCLS10]</a:t>
            </a:r>
          </a:p>
          <a:p>
            <a:pPr lvl="1"/>
            <a:r>
              <a:rPr lang="en-US" dirty="0"/>
              <a:t>Upper confidence bound based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22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401392" y="3609009"/>
            <a:ext cx="2438401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51899" y="3644349"/>
            <a:ext cx="1055753" cy="512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8423965" y="4567583"/>
            <a:ext cx="3260035" cy="1488661"/>
            <a:chOff x="8207513" y="4046330"/>
            <a:chExt cx="3260035" cy="148866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97915" y="4396822"/>
              <a:ext cx="3015024" cy="34106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8980" y="4786933"/>
              <a:ext cx="2551056" cy="33337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43479" y="5167862"/>
              <a:ext cx="1326191" cy="313331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8211929" y="4072835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513" y="4046330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6313" y="1320799"/>
            <a:ext cx="3723860" cy="616940"/>
            <a:chOff x="7496313" y="1320799"/>
            <a:chExt cx="3723860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29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102124" y="1315123"/>
            <a:ext cx="4969068" cy="697607"/>
            <a:chOff x="2453924" y="62586"/>
            <a:chExt cx="4969068" cy="69760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86200" y="316162"/>
              <a:ext cx="3181350" cy="444031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2891245" y="62586"/>
              <a:ext cx="4531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regret bound in linear contextual bandit [CLRS11]:</a:t>
              </a:r>
            </a:p>
          </p:txBody>
        </p:sp>
        <p:pic>
          <p:nvPicPr>
            <p:cNvPr id="120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924" y="221855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1" name="Straight Connector 70"/>
          <p:cNvCxnSpPr/>
          <p:nvPr/>
        </p:nvCxnSpPr>
        <p:spPr>
          <a:xfrm flipV="1">
            <a:off x="9678504" y="3343965"/>
            <a:ext cx="129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4557" y="3101010"/>
            <a:ext cx="1879104" cy="4845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05910" y="3176929"/>
            <a:ext cx="2395203" cy="401776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411896" y="3894449"/>
            <a:ext cx="1170609" cy="1220891"/>
            <a:chOff x="2411896" y="3894449"/>
            <a:chExt cx="1170609" cy="1220891"/>
          </a:xfrm>
        </p:grpSpPr>
        <p:grpSp>
          <p:nvGrpSpPr>
            <p:cNvPr id="140" name="Group 139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2593009" y="3953566"/>
              <a:ext cx="989496" cy="1161774"/>
              <a:chOff x="2593009" y="3953566"/>
              <a:chExt cx="989496" cy="1161774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08" name="Group 107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11" name="Straight Connector 110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47" name="Straight Connector 146"/>
              <p:cNvCxnSpPr/>
              <p:nvPr/>
            </p:nvCxnSpPr>
            <p:spPr>
              <a:xfrm flipV="1">
                <a:off x="2593009" y="4532244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</p:grpSp>
        <p:sp>
          <p:nvSpPr>
            <p:cNvPr id="153" name="Oval 152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74298" y="3606317"/>
            <a:ext cx="1176251" cy="1492659"/>
            <a:chOff x="3774298" y="3606317"/>
            <a:chExt cx="1176251" cy="1492659"/>
          </a:xfrm>
        </p:grpSpPr>
        <p:grpSp>
          <p:nvGrpSpPr>
            <p:cNvPr id="122" name="Group 121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146" name="Straight Connector 145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Connector 147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sp>
          <p:nvSpPr>
            <p:cNvPr id="154" name="Oval 153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63245" y="4469336"/>
            <a:ext cx="1391583" cy="637127"/>
            <a:chOff x="6363245" y="4469336"/>
            <a:chExt cx="1391583" cy="637127"/>
          </a:xfrm>
        </p:grpSpPr>
        <p:grpSp>
          <p:nvGrpSpPr>
            <p:cNvPr id="129" name="Group 128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grpSp>
          <p:nvGrpSpPr>
            <p:cNvPr id="139" name="Group 138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144" name="Straight Connector 143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9" name="Straight Connector 148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sp>
          <p:nvSpPr>
            <p:cNvPr id="155" name="Oval 154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6" name="Straight Arrow Connector 155"/>
          <p:cNvCxnSpPr/>
          <p:nvPr/>
        </p:nvCxnSpPr>
        <p:spPr>
          <a:xfrm>
            <a:off x="6126922" y="3662018"/>
            <a:ext cx="1136763" cy="7683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95" name="Straight Arrow Connector 94"/>
            <p:cNvCxnSpPr>
              <a:stCxn id="87" idx="2"/>
              <a:endCxn id="152" idx="0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89" name="Straight Arrow Connector 88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474225" y="2111512"/>
            <a:ext cx="4053584" cy="778886"/>
            <a:chOff x="7474225" y="2111512"/>
            <a:chExt cx="4053584" cy="778886"/>
          </a:xfrm>
        </p:grpSpPr>
        <p:sp>
          <p:nvSpPr>
            <p:cNvPr id="65" name="TextBox 64"/>
            <p:cNvSpPr txBox="1"/>
            <p:nvPr/>
          </p:nvSpPr>
          <p:spPr>
            <a:xfrm>
              <a:off x="7474225" y="2111512"/>
              <a:ext cx="271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Confidence ellipsoid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610901" y="2411529"/>
              <a:ext cx="3916908" cy="478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7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387" y="3200399"/>
            <a:ext cx="3548081" cy="492438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97" y="3221105"/>
            <a:ext cx="2395203" cy="401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GLM-UCB [FCGS10]</a:t>
            </a:r>
          </a:p>
          <a:p>
            <a:pPr lvl="1"/>
            <a:r>
              <a:rPr lang="en-US" dirty="0"/>
              <a:t>A generalized linear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23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401392" y="3609009"/>
            <a:ext cx="2438401" cy="477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51899" y="3644349"/>
            <a:ext cx="1055753" cy="512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126922" y="3662018"/>
            <a:ext cx="1205949" cy="8746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6313" y="1320799"/>
            <a:ext cx="4210583" cy="616940"/>
            <a:chOff x="7496313" y="1320799"/>
            <a:chExt cx="4210583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78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 [LCLS10],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7488599" y="1315199"/>
            <a:ext cx="3723860" cy="636790"/>
            <a:chOff x="7466263" y="2127875"/>
            <a:chExt cx="3723860" cy="636790"/>
          </a:xfrm>
        </p:grpSpPr>
        <p:sp>
          <p:nvSpPr>
            <p:cNvPr id="97" name="TextBox 96"/>
            <p:cNvSpPr txBox="1"/>
            <p:nvPr/>
          </p:nvSpPr>
          <p:spPr>
            <a:xfrm>
              <a:off x="7890332" y="2127875"/>
              <a:ext cx="329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generalized linear bandit, </a:t>
              </a:r>
            </a:p>
          </p:txBody>
        </p:sp>
        <p:pic>
          <p:nvPicPr>
            <p:cNvPr id="108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263" y="2260640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06364" y="2455772"/>
              <a:ext cx="2499879" cy="308893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823263" y="1643394"/>
            <a:ext cx="3988159" cy="863022"/>
            <a:chOff x="7770254" y="2434107"/>
            <a:chExt cx="3988159" cy="863022"/>
          </a:xfrm>
        </p:grpSpPr>
        <p:grpSp>
          <p:nvGrpSpPr>
            <p:cNvPr id="35" name="Group 34"/>
            <p:cNvGrpSpPr/>
            <p:nvPr/>
          </p:nvGrpSpPr>
          <p:grpSpPr>
            <a:xfrm>
              <a:off x="7770254" y="2927797"/>
              <a:ext cx="3988159" cy="369332"/>
              <a:chOff x="7723031" y="2996485"/>
              <a:chExt cx="3988159" cy="36933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723031" y="2996485"/>
                <a:ext cx="2275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Link function, e.g., 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07640" y="3048196"/>
                <a:ext cx="2103550" cy="299410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7886163" y="2434107"/>
              <a:ext cx="3717702" cy="562378"/>
              <a:chOff x="7886163" y="2434107"/>
              <a:chExt cx="3717702" cy="56237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8916473" y="2434107"/>
                <a:ext cx="764147" cy="32197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7886163" y="2760663"/>
                <a:ext cx="1014950" cy="2358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 flipV="1">
                <a:off x="9704388" y="2755900"/>
                <a:ext cx="1899477" cy="21053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 111"/>
          <p:cNvGrpSpPr/>
          <p:nvPr/>
        </p:nvGrpSpPr>
        <p:grpSpPr>
          <a:xfrm>
            <a:off x="7933385" y="4164169"/>
            <a:ext cx="4194220" cy="1575517"/>
            <a:chOff x="7933385" y="4164169"/>
            <a:chExt cx="4194220" cy="1575517"/>
          </a:xfrm>
        </p:grpSpPr>
        <p:grpSp>
          <p:nvGrpSpPr>
            <p:cNvPr id="74" name="Group 73"/>
            <p:cNvGrpSpPr/>
            <p:nvPr/>
          </p:nvGrpSpPr>
          <p:grpSpPr>
            <a:xfrm>
              <a:off x="7933385" y="4164169"/>
              <a:ext cx="3279820" cy="369332"/>
              <a:chOff x="8135155" y="4129825"/>
              <a:chExt cx="3279820" cy="369332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8135155" y="4129825"/>
                <a:ext cx="32798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 closed form solution for </a:t>
                </a: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50115" y="4159876"/>
                <a:ext cx="225381" cy="300508"/>
              </a:xfrm>
              <a:prstGeom prst="rect">
                <a:avLst/>
              </a:prstGeom>
            </p:spPr>
          </p:pic>
        </p:grpSp>
        <p:sp>
          <p:nvSpPr>
            <p:cNvPr id="75" name="TextBox 74"/>
            <p:cNvSpPr txBox="1"/>
            <p:nvPr/>
          </p:nvSpPr>
          <p:spPr>
            <a:xfrm>
              <a:off x="7933385" y="4524777"/>
              <a:ext cx="376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Using gradient descent to solve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19559" y="4912081"/>
              <a:ext cx="4069409" cy="462702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7972022" y="5357612"/>
              <a:ext cx="3185374" cy="369332"/>
              <a:chOff x="8036417" y="5357612"/>
              <a:chExt cx="3185374" cy="369332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14873" y="5424644"/>
                <a:ext cx="2406918" cy="272276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8036417" y="5357612"/>
                <a:ext cx="957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</a:t>
                </a: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7972022" y="4189928"/>
              <a:ext cx="4155583" cy="15497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10196029" y="3618879"/>
            <a:ext cx="919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2411896" y="3894449"/>
            <a:ext cx="1170609" cy="1220891"/>
            <a:chOff x="2411896" y="3894449"/>
            <a:chExt cx="1170609" cy="1220891"/>
          </a:xfrm>
        </p:grpSpPr>
        <p:grpSp>
          <p:nvGrpSpPr>
            <p:cNvPr id="103" name="Group 102"/>
            <p:cNvGrpSpPr/>
            <p:nvPr/>
          </p:nvGrpSpPr>
          <p:grpSpPr>
            <a:xfrm>
              <a:off x="2411896" y="4042395"/>
              <a:ext cx="528982" cy="352286"/>
              <a:chOff x="2411896" y="4042395"/>
              <a:chExt cx="528982" cy="352286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2712278" y="409933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11896" y="4042395"/>
                <a:ext cx="272523" cy="352286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2593009" y="3953566"/>
              <a:ext cx="989496" cy="1161774"/>
              <a:chOff x="2593009" y="3953566"/>
              <a:chExt cx="989496" cy="1161774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19" name="Group 118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7" name="Straight Connector 106"/>
              <p:cNvCxnSpPr/>
              <p:nvPr/>
            </p:nvCxnSpPr>
            <p:spPr>
              <a:xfrm flipV="1">
                <a:off x="2593009" y="4532244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</p:grpSp>
        <p:sp>
          <p:nvSpPr>
            <p:cNvPr id="105" name="Oval 104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74298" y="3606317"/>
            <a:ext cx="1176251" cy="1492659"/>
            <a:chOff x="3774298" y="3606317"/>
            <a:chExt cx="1176251" cy="1492659"/>
          </a:xfrm>
        </p:grpSpPr>
        <p:grpSp>
          <p:nvGrpSpPr>
            <p:cNvPr id="130" name="Group 129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1" name="Group 130"/>
            <p:cNvGrpSpPr/>
            <p:nvPr/>
          </p:nvGrpSpPr>
          <p:grpSpPr>
            <a:xfrm>
              <a:off x="3774298" y="4588026"/>
              <a:ext cx="553984" cy="340667"/>
              <a:chOff x="3774298" y="4588026"/>
              <a:chExt cx="553984" cy="340667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4298" y="4588026"/>
                <a:ext cx="295673" cy="340667"/>
              </a:xfrm>
              <a:prstGeom prst="rect">
                <a:avLst/>
              </a:prstGeom>
            </p:spPr>
          </p:pic>
          <p:cxnSp>
            <p:nvCxnSpPr>
              <p:cNvPr id="136" name="Straight Connector 135"/>
              <p:cNvCxnSpPr/>
              <p:nvPr/>
            </p:nvCxnSpPr>
            <p:spPr>
              <a:xfrm>
                <a:off x="4099682" y="4716359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Straight Connector 131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sp>
          <p:nvSpPr>
            <p:cNvPr id="134" name="Oval 133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363245" y="4469336"/>
            <a:ext cx="1391583" cy="637127"/>
            <a:chOff x="6363245" y="4469336"/>
            <a:chExt cx="1391583" cy="637127"/>
          </a:xfrm>
        </p:grpSpPr>
        <p:grpSp>
          <p:nvGrpSpPr>
            <p:cNvPr id="144" name="Group 143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2" name="Picture 151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grpSp>
          <p:nvGrpSpPr>
            <p:cNvPr id="145" name="Group 144"/>
            <p:cNvGrpSpPr/>
            <p:nvPr/>
          </p:nvGrpSpPr>
          <p:grpSpPr>
            <a:xfrm>
              <a:off x="6363245" y="4469336"/>
              <a:ext cx="640389" cy="340180"/>
              <a:chOff x="6363245" y="4469336"/>
              <a:chExt cx="640389" cy="340180"/>
            </a:xfrm>
          </p:grpSpPr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63245" y="4469336"/>
                <a:ext cx="364920" cy="340180"/>
              </a:xfrm>
              <a:prstGeom prst="rect">
                <a:avLst/>
              </a:prstGeom>
            </p:spPr>
          </p:pic>
          <p:cxnSp>
            <p:nvCxnSpPr>
              <p:cNvPr id="150" name="Straight Connector 149"/>
              <p:cNvCxnSpPr/>
              <p:nvPr/>
            </p:nvCxnSpPr>
            <p:spPr>
              <a:xfrm>
                <a:off x="6775034" y="4728886"/>
                <a:ext cx="2286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Connector 145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sp>
          <p:nvSpPr>
            <p:cNvPr id="148" name="Oval 147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158" name="Straight Arrow Connector 157"/>
            <p:cNvCxnSpPr>
              <a:stCxn id="159" idx="2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160" name="Straight Arrow Connector 159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5270" y="2682534"/>
            <a:ext cx="1941183" cy="4595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06391" y="2517850"/>
            <a:ext cx="2716695" cy="658739"/>
            <a:chOff x="8206391" y="2517850"/>
            <a:chExt cx="2716695" cy="658739"/>
          </a:xfrm>
        </p:grpSpPr>
        <p:sp>
          <p:nvSpPr>
            <p:cNvPr id="102" name="TextBox 101"/>
            <p:cNvSpPr txBox="1"/>
            <p:nvPr/>
          </p:nvSpPr>
          <p:spPr>
            <a:xfrm>
              <a:off x="8206391" y="2517850"/>
              <a:ext cx="271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Confidence ellipsoid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824913" y="2814635"/>
              <a:ext cx="2051074" cy="361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7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KL-UCB [GC11]</a:t>
            </a:r>
          </a:p>
          <a:p>
            <a:pPr lvl="1"/>
            <a:r>
              <a:rPr lang="en-US" dirty="0"/>
              <a:t>Compute upper confidence bound directly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24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35" y="5795823"/>
            <a:ext cx="4523562" cy="452356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2485623" y="2802161"/>
            <a:ext cx="6728649" cy="1646152"/>
            <a:chOff x="2485623" y="2802161"/>
            <a:chExt cx="6728649" cy="1646152"/>
          </a:xfrm>
        </p:grpSpPr>
        <p:grpSp>
          <p:nvGrpSpPr>
            <p:cNvPr id="46" name="Group 45"/>
            <p:cNvGrpSpPr/>
            <p:nvPr/>
          </p:nvGrpSpPr>
          <p:grpSpPr>
            <a:xfrm>
              <a:off x="2869067" y="3206839"/>
              <a:ext cx="3960220" cy="1241474"/>
              <a:chOff x="2869067" y="3206839"/>
              <a:chExt cx="3960220" cy="1241474"/>
            </a:xfrm>
          </p:grpSpPr>
          <p:cxnSp>
            <p:nvCxnSpPr>
              <p:cNvPr id="82" name="Straight Arrow Connector 81"/>
              <p:cNvCxnSpPr/>
              <p:nvPr/>
            </p:nvCxnSpPr>
            <p:spPr>
              <a:xfrm flipH="1">
                <a:off x="2869067" y="3206839"/>
                <a:ext cx="1290809" cy="6731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H="1">
                <a:off x="4231861" y="3211132"/>
                <a:ext cx="82563" cy="3360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>
                <a:off x="4494727" y="3219718"/>
                <a:ext cx="2334560" cy="12285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5623" y="2802161"/>
              <a:ext cx="6728649" cy="344577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4938643" y="2031724"/>
            <a:ext cx="2148233" cy="1109041"/>
            <a:chOff x="4938643" y="2031724"/>
            <a:chExt cx="2148233" cy="1109041"/>
          </a:xfrm>
        </p:grpSpPr>
        <p:sp>
          <p:nvSpPr>
            <p:cNvPr id="86" name="Rectangle 85"/>
            <p:cNvSpPr/>
            <p:nvPr/>
          </p:nvSpPr>
          <p:spPr>
            <a:xfrm>
              <a:off x="4938643" y="2796209"/>
              <a:ext cx="257245" cy="344556"/>
            </a:xfrm>
            <a:prstGeom prst="rect">
              <a:avLst/>
            </a:prstGeom>
            <a:noFill/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099326" y="2031724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Range of reward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H="1">
              <a:off x="5084417" y="2358887"/>
              <a:ext cx="141357" cy="393148"/>
            </a:xfrm>
            <a:prstGeom prst="straightConnector1">
              <a:avLst/>
            </a:prstGeom>
            <a:ln w="190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7950149" y="2067064"/>
            <a:ext cx="2118466" cy="1047611"/>
            <a:chOff x="7950149" y="2067064"/>
            <a:chExt cx="2118466" cy="1047611"/>
          </a:xfrm>
        </p:grpSpPr>
        <p:sp>
          <p:nvSpPr>
            <p:cNvPr id="94" name="Rectangle 93"/>
            <p:cNvSpPr/>
            <p:nvPr/>
          </p:nvSpPr>
          <p:spPr>
            <a:xfrm>
              <a:off x="7950149" y="2838693"/>
              <a:ext cx="191346" cy="275982"/>
            </a:xfrm>
            <a:prstGeom prst="rect">
              <a:avLst/>
            </a:prstGeom>
            <a:noFill/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81065" y="2067064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A hyper-parameter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H="1">
              <a:off x="8050678" y="2397799"/>
              <a:ext cx="141357" cy="393148"/>
            </a:xfrm>
            <a:prstGeom prst="straightConnector1">
              <a:avLst/>
            </a:prstGeom>
            <a:ln w="190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8459304" y="4669183"/>
            <a:ext cx="3366052" cy="1470991"/>
            <a:chOff x="8379791" y="4315791"/>
            <a:chExt cx="3366052" cy="1470991"/>
          </a:xfrm>
        </p:grpSpPr>
        <p:sp>
          <p:nvSpPr>
            <p:cNvPr id="98" name="TextBox 97"/>
            <p:cNvSpPr txBox="1"/>
            <p:nvPr/>
          </p:nvSpPr>
          <p:spPr>
            <a:xfrm>
              <a:off x="8379791" y="4315791"/>
              <a:ext cx="1934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Intuition:</a:t>
              </a: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7218" y="4643944"/>
              <a:ext cx="3215860" cy="43908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8795" y="5398053"/>
              <a:ext cx="2024810" cy="328740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8381859" y="5015709"/>
              <a:ext cx="1985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Pinsker's</a:t>
              </a:r>
              <a:r>
                <a:rPr lang="en-US" dirty="0"/>
                <a:t> inequality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8397461" y="4355547"/>
              <a:ext cx="3348382" cy="14312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8344452" y="4156765"/>
            <a:ext cx="271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Asymptotically optimal!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80466" y="3234876"/>
            <a:ext cx="6026664" cy="2355746"/>
            <a:chOff x="1880466" y="3234876"/>
            <a:chExt cx="6026664" cy="235574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1107" y="4744392"/>
              <a:ext cx="565575" cy="343385"/>
            </a:xfrm>
            <a:prstGeom prst="rect">
              <a:avLst/>
            </a:prstGeom>
          </p:spPr>
        </p:pic>
        <p:cxnSp>
          <p:nvCxnSpPr>
            <p:cNvPr id="93" name="Straight Connector 92"/>
            <p:cNvCxnSpPr/>
            <p:nvPr/>
          </p:nvCxnSpPr>
          <p:spPr>
            <a:xfrm flipV="1">
              <a:off x="2593009" y="4532244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>
              <a:off x="2690191" y="3953566"/>
              <a:ext cx="841587" cy="1161774"/>
              <a:chOff x="3697356" y="3984487"/>
              <a:chExt cx="841587" cy="1161774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65218" y="4156626"/>
                <a:ext cx="673725" cy="259600"/>
              </a:xfrm>
              <a:prstGeom prst="rect">
                <a:avLst/>
              </a:prstGeom>
            </p:spPr>
          </p:pic>
          <p:grpSp>
            <p:nvGrpSpPr>
              <p:cNvPr id="111" name="Group 110"/>
              <p:cNvGrpSpPr/>
              <p:nvPr/>
            </p:nvGrpSpPr>
            <p:grpSpPr>
              <a:xfrm>
                <a:off x="3697356" y="3984487"/>
                <a:ext cx="283155" cy="1161774"/>
                <a:chOff x="3697356" y="3984487"/>
                <a:chExt cx="283155" cy="1161774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3706191" y="3988904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838109" y="3984487"/>
                  <a:ext cx="604" cy="57997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840145" y="4559748"/>
                  <a:ext cx="604" cy="57997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3697356" y="5146261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18" name="Straight Connector 117"/>
            <p:cNvCxnSpPr/>
            <p:nvPr/>
          </p:nvCxnSpPr>
          <p:spPr>
            <a:xfrm flipV="1">
              <a:off x="3967936" y="4371097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6657189" y="4824561"/>
              <a:ext cx="4726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/>
            <p:cNvSpPr/>
            <p:nvPr/>
          </p:nvSpPr>
          <p:spPr>
            <a:xfrm>
              <a:off x="5449253" y="4414943"/>
              <a:ext cx="4395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…</a:t>
              </a:r>
            </a:p>
          </p:txBody>
        </p: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  <p:cxnSp>
          <p:nvCxnSpPr>
            <p:cNvPr id="123" name="Straight Arrow Connector 122"/>
            <p:cNvCxnSpPr/>
            <p:nvPr/>
          </p:nvCxnSpPr>
          <p:spPr>
            <a:xfrm flipH="1">
              <a:off x="2319131" y="3639931"/>
              <a:ext cx="0" cy="15770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2319130" y="5203688"/>
              <a:ext cx="5588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 rot="16200000">
              <a:off x="1457740" y="3657602"/>
              <a:ext cx="1214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Reward</a:t>
              </a: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4066377" y="3653183"/>
              <a:ext cx="869776" cy="1445793"/>
              <a:chOff x="5073542" y="3684104"/>
              <a:chExt cx="869776" cy="1445793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5073542" y="3684104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81457" y="4031729"/>
                <a:ext cx="661861" cy="256003"/>
              </a:xfrm>
              <a:prstGeom prst="rect">
                <a:avLst/>
              </a:prstGeom>
            </p:spPr>
          </p:pic>
        </p:grpSp>
        <p:grpSp>
          <p:nvGrpSpPr>
            <p:cNvPr id="133" name="Group 132"/>
            <p:cNvGrpSpPr/>
            <p:nvPr/>
          </p:nvGrpSpPr>
          <p:grpSpPr>
            <a:xfrm>
              <a:off x="6745170" y="4499837"/>
              <a:ext cx="1009658" cy="606626"/>
              <a:chOff x="7752335" y="4530758"/>
              <a:chExt cx="1009658" cy="606626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7752335" y="4583871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66965" y="4530758"/>
                <a:ext cx="695028" cy="245304"/>
              </a:xfrm>
              <a:prstGeom prst="rect">
                <a:avLst/>
              </a:prstGeom>
            </p:spPr>
          </p:pic>
        </p:grp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20677" y="4391371"/>
              <a:ext cx="461828" cy="344745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26068" y="4270957"/>
              <a:ext cx="424481" cy="312118"/>
            </a:xfrm>
            <a:prstGeom prst="rect">
              <a:avLst/>
            </a:prstGeom>
          </p:spPr>
        </p:pic>
        <p:grpSp>
          <p:nvGrpSpPr>
            <p:cNvPr id="145" name="Group 144"/>
            <p:cNvGrpSpPr/>
            <p:nvPr/>
          </p:nvGrpSpPr>
          <p:grpSpPr>
            <a:xfrm>
              <a:off x="2411896" y="4042395"/>
              <a:ext cx="4591738" cy="886298"/>
              <a:chOff x="2411896" y="4042395"/>
              <a:chExt cx="4591738" cy="886298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3774298" y="4588026"/>
                <a:ext cx="553984" cy="340667"/>
                <a:chOff x="3774298" y="4588026"/>
                <a:chExt cx="553984" cy="340667"/>
              </a:xfrm>
            </p:grpSpPr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74298" y="4588026"/>
                  <a:ext cx="295673" cy="340667"/>
                </a:xfrm>
                <a:prstGeom prst="rect">
                  <a:avLst/>
                </a:prstGeom>
              </p:spPr>
            </p:pic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4099682" y="4716359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146"/>
              <p:cNvGrpSpPr/>
              <p:nvPr/>
            </p:nvGrpSpPr>
            <p:grpSpPr>
              <a:xfrm>
                <a:off x="6363245" y="4469336"/>
                <a:ext cx="640389" cy="340180"/>
                <a:chOff x="6363245" y="4469336"/>
                <a:chExt cx="640389" cy="340180"/>
              </a:xfrm>
            </p:grpSpPr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63245" y="4469336"/>
                  <a:ext cx="364920" cy="340180"/>
                </a:xfrm>
                <a:prstGeom prst="rect">
                  <a:avLst/>
                </a:prstGeom>
              </p:spPr>
            </p:pic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6775034" y="4728886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/>
              <p:cNvGrpSpPr/>
              <p:nvPr/>
            </p:nvGrpSpPr>
            <p:grpSpPr>
              <a:xfrm>
                <a:off x="2411896" y="4042395"/>
                <a:ext cx="528982" cy="352286"/>
                <a:chOff x="2411896" y="4042395"/>
                <a:chExt cx="528982" cy="352286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2712278" y="4099339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11896" y="4042395"/>
                  <a:ext cx="272523" cy="35228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5" name="Group 154"/>
          <p:cNvGrpSpPr/>
          <p:nvPr/>
        </p:nvGrpSpPr>
        <p:grpSpPr>
          <a:xfrm>
            <a:off x="3401392" y="3101010"/>
            <a:ext cx="3902269" cy="1329322"/>
            <a:chOff x="3401392" y="3101010"/>
            <a:chExt cx="3902269" cy="1329322"/>
          </a:xfrm>
        </p:grpSpPr>
        <p:cxnSp>
          <p:nvCxnSpPr>
            <p:cNvPr id="156" name="Straight Arrow Connector 155"/>
            <p:cNvCxnSpPr/>
            <p:nvPr/>
          </p:nvCxnSpPr>
          <p:spPr>
            <a:xfrm flipH="1">
              <a:off x="3401392" y="3609009"/>
              <a:ext cx="2438401" cy="4770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H="1">
              <a:off x="4951899" y="3644349"/>
              <a:ext cx="1055753" cy="5124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>
              <a:off x="6126922" y="3662018"/>
              <a:ext cx="1136763" cy="768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24557" y="3101010"/>
              <a:ext cx="1879104" cy="48450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771395" y="3606317"/>
            <a:ext cx="4184432" cy="1010929"/>
            <a:chOff x="2771395" y="3606317"/>
            <a:chExt cx="4184432" cy="1010929"/>
          </a:xfrm>
        </p:grpSpPr>
        <p:sp>
          <p:nvSpPr>
            <p:cNvPr id="140" name="Oval 139"/>
            <p:cNvSpPr/>
            <p:nvPr/>
          </p:nvSpPr>
          <p:spPr>
            <a:xfrm>
              <a:off x="2771395" y="3894449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150139" y="360631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6836558" y="4497977"/>
              <a:ext cx="119269" cy="1192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24839" y="5804452"/>
            <a:ext cx="4229195" cy="45188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09113" y="1338469"/>
            <a:ext cx="3578087" cy="739182"/>
            <a:chOff x="8309113" y="1338469"/>
            <a:chExt cx="3578087" cy="739182"/>
          </a:xfrm>
        </p:grpSpPr>
        <p:grpSp>
          <p:nvGrpSpPr>
            <p:cNvPr id="108" name="Group 107"/>
            <p:cNvGrpSpPr/>
            <p:nvPr/>
          </p:nvGrpSpPr>
          <p:grpSpPr>
            <a:xfrm>
              <a:off x="8309113" y="1338469"/>
              <a:ext cx="3366051" cy="499855"/>
              <a:chOff x="7054574" y="503583"/>
              <a:chExt cx="3366051" cy="499855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7518398" y="503583"/>
                <a:ext cx="2902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CC00"/>
                    </a:solidFill>
                  </a:rPr>
                  <a:t>Lower regret bound of MAB:</a:t>
                </a:r>
              </a:p>
            </p:txBody>
          </p:sp>
          <p:pic>
            <p:nvPicPr>
              <p:cNvPr id="110" name="Picture 8" descr="Download Paper Clipart Note Taking - Clip Art Take Note - Full ...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4574" y="561251"/>
                <a:ext cx="433318" cy="442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905661" y="1640288"/>
              <a:ext cx="2981539" cy="437363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5339" y="3743323"/>
            <a:ext cx="3148012" cy="4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04688 -0.051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838" y="3571872"/>
            <a:ext cx="3986230" cy="580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Thompson sampling [AG13]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34087" y="503582"/>
            <a:ext cx="3967502" cy="616940"/>
            <a:chOff x="7496313" y="1320799"/>
            <a:chExt cx="3967502" cy="616940"/>
          </a:xfrm>
        </p:grpSpPr>
        <p:sp>
          <p:nvSpPr>
            <p:cNvPr id="114" name="TextBox 113"/>
            <p:cNvSpPr txBox="1"/>
            <p:nvPr/>
          </p:nvSpPr>
          <p:spPr>
            <a:xfrm>
              <a:off x="7920382" y="1320799"/>
              <a:ext cx="3543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linear contextual bandit [LCLS10], 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5882" y="1609860"/>
              <a:ext cx="2786971" cy="327879"/>
            </a:xfrm>
            <a:prstGeom prst="rect">
              <a:avLst/>
            </a:prstGeom>
          </p:spPr>
        </p:pic>
        <p:pic>
          <p:nvPicPr>
            <p:cNvPr id="116" name="Picture 8" descr="Download Paper Clipart Note Taking - Clip Art Take Note - Full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313" y="1453564"/>
              <a:ext cx="433318" cy="44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9179340" y="2676939"/>
            <a:ext cx="1722782" cy="369332"/>
            <a:chOff x="9263270" y="2676939"/>
            <a:chExt cx="1722782" cy="369332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9263270" y="2884557"/>
              <a:ext cx="3224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9603408" y="2676939"/>
              <a:ext cx="1382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prior</a:t>
              </a: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8335" y="5720522"/>
            <a:ext cx="1275456" cy="520908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5835374" y="2235201"/>
            <a:ext cx="3648767" cy="646331"/>
            <a:chOff x="5835374" y="2235201"/>
            <a:chExt cx="3648767" cy="646331"/>
          </a:xfrm>
        </p:grpSpPr>
        <p:sp>
          <p:nvSpPr>
            <p:cNvPr id="37" name="TextBox 36"/>
            <p:cNvSpPr txBox="1"/>
            <p:nvPr/>
          </p:nvSpPr>
          <p:spPr>
            <a:xfrm>
              <a:off x="5835374" y="2235201"/>
              <a:ext cx="2800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Bayesian perspective of reward estimation: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5533" y="2518152"/>
              <a:ext cx="1678608" cy="352703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8348868" y="4616175"/>
            <a:ext cx="3260035" cy="1797877"/>
            <a:chOff x="8423965" y="4567583"/>
            <a:chExt cx="3260035" cy="1797877"/>
          </a:xfrm>
        </p:grpSpPr>
        <p:sp>
          <p:nvSpPr>
            <p:cNvPr id="104" name="Rectangle 103"/>
            <p:cNvSpPr/>
            <p:nvPr/>
          </p:nvSpPr>
          <p:spPr>
            <a:xfrm>
              <a:off x="8428381" y="4594087"/>
              <a:ext cx="3255619" cy="17713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423965" y="4567583"/>
              <a:ext cx="3211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Analytic form of posterior</a:t>
              </a:r>
            </a:p>
            <a:p>
              <a:r>
                <a:rPr lang="en-US" dirty="0"/>
                <a:t>Prior: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25564" y="5220801"/>
              <a:ext cx="3131931" cy="338587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25564" y="5598974"/>
              <a:ext cx="2854065" cy="40868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74157" y="5961890"/>
              <a:ext cx="2049669" cy="37673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68905" y="4888187"/>
              <a:ext cx="1907384" cy="297831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7001565" y="1228034"/>
            <a:ext cx="5002314" cy="680279"/>
            <a:chOff x="7001565" y="1228034"/>
            <a:chExt cx="5002314" cy="6802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89912" y="1587015"/>
              <a:ext cx="4913967" cy="321298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7001565" y="1228034"/>
              <a:ext cx="277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Predictive distribution: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402958" y="3123096"/>
            <a:ext cx="1722782" cy="583095"/>
            <a:chOff x="10243931" y="2628348"/>
            <a:chExt cx="1722782" cy="583095"/>
          </a:xfrm>
        </p:grpSpPr>
        <p:sp>
          <p:nvSpPr>
            <p:cNvPr id="112" name="TextBox 111"/>
            <p:cNvSpPr txBox="1"/>
            <p:nvPr/>
          </p:nvSpPr>
          <p:spPr>
            <a:xfrm>
              <a:off x="10243931" y="2628348"/>
              <a:ext cx="172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related to prior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H="1">
              <a:off x="10411791" y="2928730"/>
              <a:ext cx="269461" cy="2827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cxnSp>
        <p:nvCxnSpPr>
          <p:cNvPr id="136" name="Straight Connector 135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cxnSp>
        <p:nvCxnSpPr>
          <p:cNvPr id="150" name="Straight Connector 149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1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90191" y="3176929"/>
            <a:ext cx="5110922" cy="1938411"/>
            <a:chOff x="2690191" y="3176929"/>
            <a:chExt cx="5110922" cy="1938411"/>
          </a:xfrm>
        </p:grpSpPr>
        <p:grpSp>
          <p:nvGrpSpPr>
            <p:cNvPr id="36" name="Group 35"/>
            <p:cNvGrpSpPr/>
            <p:nvPr/>
          </p:nvGrpSpPr>
          <p:grpSpPr>
            <a:xfrm>
              <a:off x="2690191" y="3894449"/>
              <a:ext cx="841587" cy="1220891"/>
              <a:chOff x="2690191" y="3894449"/>
              <a:chExt cx="841587" cy="1220891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2690191" y="3953566"/>
                <a:ext cx="841587" cy="1161774"/>
                <a:chOff x="3697356" y="3984487"/>
                <a:chExt cx="841587" cy="1161774"/>
              </a:xfrm>
            </p:grpSpPr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65218" y="4156626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26" name="Group 125"/>
                <p:cNvGrpSpPr/>
                <p:nvPr/>
              </p:nvGrpSpPr>
              <p:grpSpPr>
                <a:xfrm>
                  <a:off x="3697356" y="3984487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8" name="Oval 117"/>
              <p:cNvSpPr/>
              <p:nvPr/>
            </p:nvSpPr>
            <p:spPr>
              <a:xfrm>
                <a:off x="2771395" y="3894449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066377" y="3606317"/>
              <a:ext cx="869776" cy="1492659"/>
              <a:chOff x="4066377" y="3606317"/>
              <a:chExt cx="869776" cy="1492659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4066377" y="3653183"/>
                <a:ext cx="283845" cy="1445793"/>
                <a:chOff x="5073542" y="3684104"/>
                <a:chExt cx="283845" cy="1445793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5083067" y="3698900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221357" y="3684104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221357" y="4408556"/>
                  <a:ext cx="1493" cy="7213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5073542" y="5120506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74292" y="4000808"/>
                <a:ext cx="661861" cy="256003"/>
              </a:xfrm>
              <a:prstGeom prst="rect">
                <a:avLst/>
              </a:prstGeom>
            </p:spPr>
          </p:pic>
          <p:sp>
            <p:nvSpPr>
              <p:cNvPr id="138" name="Oval 137"/>
              <p:cNvSpPr/>
              <p:nvPr/>
            </p:nvSpPr>
            <p:spPr>
              <a:xfrm>
                <a:off x="4150139" y="3606317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745170" y="4497977"/>
              <a:ext cx="1009658" cy="608486"/>
              <a:chOff x="6745170" y="4497977"/>
              <a:chExt cx="1009658" cy="608486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6745170" y="4552950"/>
                <a:ext cx="284241" cy="553513"/>
                <a:chOff x="7752335" y="4583871"/>
                <a:chExt cx="284241" cy="55351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7896121" y="4583871"/>
                  <a:ext cx="1" cy="2714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H="1">
                  <a:off x="7892550" y="4863064"/>
                  <a:ext cx="2175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7762256" y="5129449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7752335" y="4589303"/>
                  <a:ext cx="2743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6" name="Picture 15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59800" y="4499837"/>
                <a:ext cx="695028" cy="245304"/>
              </a:xfrm>
              <a:prstGeom prst="rect">
                <a:avLst/>
              </a:prstGeom>
            </p:spPr>
          </p:pic>
          <p:sp>
            <p:nvSpPr>
              <p:cNvPr id="152" name="Oval 151"/>
              <p:cNvSpPr/>
              <p:nvPr/>
            </p:nvSpPr>
            <p:spPr>
              <a:xfrm>
                <a:off x="6836558" y="4497977"/>
                <a:ext cx="119269" cy="11926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401392" y="3176929"/>
              <a:ext cx="4399721" cy="1253403"/>
              <a:chOff x="3401392" y="3176929"/>
              <a:chExt cx="4399721" cy="1253403"/>
            </a:xfrm>
          </p:grpSpPr>
          <p:cxnSp>
            <p:nvCxnSpPr>
              <p:cNvPr id="102" name="Straight Arrow Connector 101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05910" y="3176929"/>
                <a:ext cx="2395203" cy="401776"/>
              </a:xfrm>
              <a:prstGeom prst="rect">
                <a:avLst/>
              </a:prstGeom>
            </p:spPr>
          </p:pic>
          <p:cxnSp>
            <p:nvCxnSpPr>
              <p:cNvPr id="161" name="Straight Arrow Connector 160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35" name="Group 134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40" name="Straight Connector 139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54" name="Straight Connector 153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cxnSp>
          <p:nvCxnSpPr>
            <p:cNvPr id="163" name="Straight Arrow Connector 162"/>
            <p:cNvCxnSpPr>
              <a:stCxn id="164" idx="2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165" name="Straight Arrow Connector 164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2604892" y="2241920"/>
            <a:ext cx="2554622" cy="833464"/>
            <a:chOff x="2604892" y="2241920"/>
            <a:chExt cx="2554622" cy="833464"/>
          </a:xfrm>
        </p:grpSpPr>
        <p:sp>
          <p:nvSpPr>
            <p:cNvPr id="28" name="Rectangle 27"/>
            <p:cNvSpPr/>
            <p:nvPr/>
          </p:nvSpPr>
          <p:spPr>
            <a:xfrm>
              <a:off x="4837509" y="2683669"/>
              <a:ext cx="322005" cy="3917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04892" y="2241920"/>
              <a:ext cx="2195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Source of uncertainty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707932" y="2455890"/>
              <a:ext cx="297723" cy="1765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5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Thompson sampling [RVKOW18]</a:t>
            </a:r>
          </a:p>
          <a:p>
            <a:pPr lvl="1"/>
            <a:r>
              <a:rPr lang="en-US" dirty="0"/>
              <a:t>No analytic posterior?</a:t>
            </a:r>
          </a:p>
          <a:p>
            <a:pPr lvl="1"/>
            <a:r>
              <a:rPr lang="en-US" dirty="0"/>
              <a:t>Approximate posterior inference!</a:t>
            </a:r>
          </a:p>
          <a:p>
            <a:pPr lvl="2"/>
            <a:r>
              <a:rPr lang="en-US" dirty="0"/>
              <a:t>Gibbs sampling</a:t>
            </a:r>
          </a:p>
          <a:p>
            <a:pPr lvl="2"/>
            <a:r>
              <a:rPr lang="en-US" dirty="0"/>
              <a:t>Particle sampling</a:t>
            </a:r>
          </a:p>
          <a:p>
            <a:pPr lvl="2"/>
            <a:r>
              <a:rPr lang="en-US" dirty="0"/>
              <a:t>Laplace approximation</a:t>
            </a:r>
          </a:p>
          <a:p>
            <a:pPr lvl="2"/>
            <a:r>
              <a:rPr lang="en-US" dirty="0"/>
              <a:t>Bootstrapping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153646" y="1091991"/>
            <a:ext cx="4580614" cy="702862"/>
            <a:chOff x="6325925" y="4020721"/>
            <a:chExt cx="4580614" cy="702862"/>
          </a:xfrm>
        </p:grpSpPr>
        <p:sp>
          <p:nvSpPr>
            <p:cNvPr id="6" name="TextBox 5"/>
            <p:cNvSpPr txBox="1"/>
            <p:nvPr/>
          </p:nvSpPr>
          <p:spPr>
            <a:xfrm>
              <a:off x="6718851" y="4077252"/>
              <a:ext cx="4187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No formal regret known yet; and some analysis from Bayesian regret perspective</a:t>
              </a:r>
            </a:p>
          </p:txBody>
        </p:sp>
        <p:pic>
          <p:nvPicPr>
            <p:cNvPr id="7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25" y="4020721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7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history exploration [KSGB19a]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27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6997149" y="3578089"/>
            <a:ext cx="3829877" cy="395835"/>
            <a:chOff x="8004314" y="3609010"/>
            <a:chExt cx="3829877" cy="395835"/>
          </a:xfrm>
        </p:grpSpPr>
        <p:sp>
          <p:nvSpPr>
            <p:cNvPr id="53" name="TextBox 52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55" name="Straight Arrow Connector 54"/>
            <p:cNvCxnSpPr>
              <a:stCxn id="53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2774121" y="2354400"/>
            <a:ext cx="7020831" cy="1868627"/>
            <a:chOff x="2774121" y="2354400"/>
            <a:chExt cx="7020831" cy="1868627"/>
          </a:xfrm>
        </p:grpSpPr>
        <p:sp>
          <p:nvSpPr>
            <p:cNvPr id="94" name="Isosceles Triangle 93"/>
            <p:cNvSpPr/>
            <p:nvPr/>
          </p:nvSpPr>
          <p:spPr>
            <a:xfrm>
              <a:off x="2774121" y="3706192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95"/>
            <p:cNvSpPr/>
            <p:nvPr/>
          </p:nvSpPr>
          <p:spPr>
            <a:xfrm>
              <a:off x="4147929" y="3423479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/>
            <p:cNvSpPr/>
            <p:nvPr/>
          </p:nvSpPr>
          <p:spPr>
            <a:xfrm>
              <a:off x="6816034" y="4103757"/>
              <a:ext cx="138353" cy="1192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938255" y="2354400"/>
              <a:ext cx="6856697" cy="1768269"/>
              <a:chOff x="2938255" y="2349982"/>
              <a:chExt cx="6856697" cy="176826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2191" y="2349982"/>
                <a:ext cx="5632761" cy="684766"/>
              </a:xfrm>
              <a:prstGeom prst="rect">
                <a:avLst/>
              </a:prstGeom>
            </p:spPr>
          </p:pic>
          <p:cxnSp>
            <p:nvCxnSpPr>
              <p:cNvPr id="101" name="Straight Arrow Connector 100"/>
              <p:cNvCxnSpPr/>
              <p:nvPr/>
            </p:nvCxnSpPr>
            <p:spPr>
              <a:xfrm flipH="1">
                <a:off x="2938255" y="3018321"/>
                <a:ext cx="1413567" cy="7067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flipH="1">
                <a:off x="4281142" y="3044825"/>
                <a:ext cx="238541" cy="4329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4824413" y="3038872"/>
                <a:ext cx="1983477" cy="10793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Rectangle 103"/>
          <p:cNvSpPr/>
          <p:nvPr/>
        </p:nvSpPr>
        <p:spPr>
          <a:xfrm>
            <a:off x="7372626" y="2327965"/>
            <a:ext cx="2394226" cy="7421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6686996" y="1125688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1) Concentrates at scaled and shifted mean reward;</a:t>
            </a:r>
          </a:p>
          <a:p>
            <a:r>
              <a:rPr lang="en-US" i="1" dirty="0"/>
              <a:t>2) It is an overestimation with a high probability.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16" y="5823709"/>
            <a:ext cx="3382628" cy="411702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148" name="Straight Arrow Connector 147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156" name="Group 155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64" name="Straight Connector 163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62" name="Straight Connector 161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593011" y="3653183"/>
            <a:ext cx="5161817" cy="1462157"/>
            <a:chOff x="2593011" y="3653183"/>
            <a:chExt cx="5161817" cy="1462157"/>
          </a:xfrm>
        </p:grpSpPr>
        <p:grpSp>
          <p:nvGrpSpPr>
            <p:cNvPr id="16" name="Group 15"/>
            <p:cNvGrpSpPr/>
            <p:nvPr/>
          </p:nvGrpSpPr>
          <p:grpSpPr>
            <a:xfrm>
              <a:off x="3967936" y="3653183"/>
              <a:ext cx="982613" cy="1445793"/>
              <a:chOff x="3967936" y="3653183"/>
              <a:chExt cx="982613" cy="1445793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 flipV="1">
                <a:off x="3967936" y="4371097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4066377" y="3653183"/>
                <a:ext cx="884172" cy="1445793"/>
                <a:chOff x="4066377" y="3653183"/>
                <a:chExt cx="884172" cy="1445793"/>
              </a:xfrm>
            </p:grpSpPr>
            <p:grpSp>
              <p:nvGrpSpPr>
                <p:cNvPr id="151" name="Group 150"/>
                <p:cNvGrpSpPr/>
                <p:nvPr/>
              </p:nvGrpSpPr>
              <p:grpSpPr>
                <a:xfrm>
                  <a:off x="4066377" y="3653183"/>
                  <a:ext cx="869776" cy="1445793"/>
                  <a:chOff x="5073542" y="3684104"/>
                  <a:chExt cx="869776" cy="1445793"/>
                </a:xfrm>
              </p:grpSpPr>
              <p:grpSp>
                <p:nvGrpSpPr>
                  <p:cNvPr id="171" name="Group 170"/>
                  <p:cNvGrpSpPr/>
                  <p:nvPr/>
                </p:nvGrpSpPr>
                <p:grpSpPr>
                  <a:xfrm>
                    <a:off x="5073542" y="3684104"/>
                    <a:ext cx="283845" cy="1445793"/>
                    <a:chOff x="5073542" y="3684104"/>
                    <a:chExt cx="283845" cy="1445793"/>
                  </a:xfrm>
                </p:grpSpPr>
                <p:cxnSp>
                  <p:nvCxnSpPr>
                    <p:cNvPr id="173" name="Straight Connector 172"/>
                    <p:cNvCxnSpPr/>
                    <p:nvPr/>
                  </p:nvCxnSpPr>
                  <p:spPr>
                    <a:xfrm flipV="1">
                      <a:off x="5083067" y="3698900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Straight Connector 173"/>
                    <p:cNvCxnSpPr/>
                    <p:nvPr/>
                  </p:nvCxnSpPr>
                  <p:spPr>
                    <a:xfrm>
                      <a:off x="5221357" y="3684104"/>
                      <a:ext cx="1493" cy="72134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Straight Connector 174"/>
                    <p:cNvCxnSpPr/>
                    <p:nvPr/>
                  </p:nvCxnSpPr>
                  <p:spPr>
                    <a:xfrm>
                      <a:off x="5221357" y="4408556"/>
                      <a:ext cx="1493" cy="721341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Straight Connector 175"/>
                    <p:cNvCxnSpPr/>
                    <p:nvPr/>
                  </p:nvCxnSpPr>
                  <p:spPr>
                    <a:xfrm flipV="1">
                      <a:off x="5073542" y="5120506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72" name="Picture 171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281457" y="4031729"/>
                    <a:ext cx="661861" cy="25600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26068" y="4270957"/>
                  <a:ext cx="424481" cy="3121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Group 17"/>
            <p:cNvGrpSpPr/>
            <p:nvPr/>
          </p:nvGrpSpPr>
          <p:grpSpPr>
            <a:xfrm>
              <a:off x="6657189" y="4499837"/>
              <a:ext cx="1097639" cy="606626"/>
              <a:chOff x="6657189" y="4499837"/>
              <a:chExt cx="1097639" cy="606626"/>
            </a:xfrm>
          </p:grpSpPr>
          <p:cxnSp>
            <p:nvCxnSpPr>
              <p:cNvPr id="144" name="Straight Connector 143"/>
              <p:cNvCxnSpPr/>
              <p:nvPr/>
            </p:nvCxnSpPr>
            <p:spPr>
              <a:xfrm flipV="1">
                <a:off x="6657189" y="4824561"/>
                <a:ext cx="47266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6745170" y="4499837"/>
                <a:ext cx="1009658" cy="606626"/>
                <a:chOff x="6745170" y="4499837"/>
                <a:chExt cx="1009658" cy="606626"/>
              </a:xfrm>
            </p:grpSpPr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71107" y="4744392"/>
                  <a:ext cx="565575" cy="343385"/>
                </a:xfrm>
                <a:prstGeom prst="rect">
                  <a:avLst/>
                </a:prstGeom>
              </p:spPr>
            </p:pic>
            <p:grpSp>
              <p:nvGrpSpPr>
                <p:cNvPr id="152" name="Group 151"/>
                <p:cNvGrpSpPr/>
                <p:nvPr/>
              </p:nvGrpSpPr>
              <p:grpSpPr>
                <a:xfrm>
                  <a:off x="6745170" y="4499837"/>
                  <a:ext cx="1009658" cy="606626"/>
                  <a:chOff x="7752335" y="4530758"/>
                  <a:chExt cx="1009658" cy="606626"/>
                </a:xfrm>
              </p:grpSpPr>
              <p:grpSp>
                <p:nvGrpSpPr>
                  <p:cNvPr id="165" name="Group 164"/>
                  <p:cNvGrpSpPr/>
                  <p:nvPr/>
                </p:nvGrpSpPr>
                <p:grpSpPr>
                  <a:xfrm>
                    <a:off x="7752335" y="4583871"/>
                    <a:ext cx="284241" cy="553513"/>
                    <a:chOff x="7752335" y="4583871"/>
                    <a:chExt cx="284241" cy="553513"/>
                  </a:xfrm>
                </p:grpSpPr>
                <p:cxnSp>
                  <p:nvCxnSpPr>
                    <p:cNvPr id="170" name="Straight Connector 169"/>
                    <p:cNvCxnSpPr/>
                    <p:nvPr/>
                  </p:nvCxnSpPr>
                  <p:spPr>
                    <a:xfrm flipV="1">
                      <a:off x="7752335" y="4589303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Straight Connector 166"/>
                    <p:cNvCxnSpPr/>
                    <p:nvPr/>
                  </p:nvCxnSpPr>
                  <p:spPr>
                    <a:xfrm>
                      <a:off x="7896121" y="4583871"/>
                      <a:ext cx="1" cy="271463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Straight Connector 167"/>
                    <p:cNvCxnSpPr/>
                    <p:nvPr/>
                  </p:nvCxnSpPr>
                  <p:spPr>
                    <a:xfrm flipH="1">
                      <a:off x="7892550" y="4863064"/>
                      <a:ext cx="2175" cy="27432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68"/>
                    <p:cNvCxnSpPr/>
                    <p:nvPr/>
                  </p:nvCxnSpPr>
                  <p:spPr>
                    <a:xfrm flipV="1">
                      <a:off x="7762256" y="5129449"/>
                      <a:ext cx="27432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66" name="Picture 165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066965" y="4530758"/>
                    <a:ext cx="695028" cy="24530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2" name="Group 11"/>
            <p:cNvGrpSpPr/>
            <p:nvPr/>
          </p:nvGrpSpPr>
          <p:grpSpPr>
            <a:xfrm>
              <a:off x="2593011" y="3953566"/>
              <a:ext cx="989496" cy="1161774"/>
              <a:chOff x="2593009" y="3953566"/>
              <a:chExt cx="989496" cy="1161774"/>
            </a:xfrm>
          </p:grpSpPr>
          <p:pic>
            <p:nvPicPr>
              <p:cNvPr id="153" name="Picture 15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20677" y="4391371"/>
                <a:ext cx="461828" cy="344745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2593009" y="3953566"/>
                <a:ext cx="938769" cy="1161774"/>
                <a:chOff x="2593009" y="3953566"/>
                <a:chExt cx="938769" cy="1161774"/>
              </a:xfrm>
            </p:grpSpPr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2593009" y="4532244"/>
                  <a:ext cx="472661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58053" y="4125705"/>
                  <a:ext cx="673725" cy="259600"/>
                </a:xfrm>
                <a:prstGeom prst="rect">
                  <a:avLst/>
                </a:prstGeom>
              </p:spPr>
            </p:pic>
            <p:grpSp>
              <p:nvGrpSpPr>
                <p:cNvPr id="178" name="Group 177"/>
                <p:cNvGrpSpPr/>
                <p:nvPr/>
              </p:nvGrpSpPr>
              <p:grpSpPr>
                <a:xfrm>
                  <a:off x="2690191" y="3953566"/>
                  <a:ext cx="283155" cy="1161774"/>
                  <a:chOff x="3697356" y="3984487"/>
                  <a:chExt cx="283155" cy="1161774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3706191" y="3988904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flipH="1">
                    <a:off x="3838109" y="3984487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flipH="1">
                    <a:off x="3840145" y="4559748"/>
                    <a:ext cx="604" cy="57997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V="1">
                    <a:off x="3697356" y="5146261"/>
                    <a:ext cx="27432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58" name="Group 157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401392" y="3101010"/>
            <a:ext cx="3902269" cy="1329322"/>
            <a:chOff x="3401392" y="3101010"/>
            <a:chExt cx="3902269" cy="1329322"/>
          </a:xfrm>
        </p:grpSpPr>
        <p:cxnSp>
          <p:nvCxnSpPr>
            <p:cNvPr id="184" name="Straight Arrow Connector 183"/>
            <p:cNvCxnSpPr/>
            <p:nvPr/>
          </p:nvCxnSpPr>
          <p:spPr>
            <a:xfrm flipH="1">
              <a:off x="3401392" y="3609009"/>
              <a:ext cx="2438401" cy="4770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H="1">
              <a:off x="4951899" y="3644349"/>
              <a:ext cx="1055753" cy="5124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>
              <a:off x="6126922" y="3662018"/>
              <a:ext cx="1136763" cy="768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24557" y="3101010"/>
              <a:ext cx="1879104" cy="484508"/>
            </a:xfrm>
            <a:prstGeom prst="rect">
              <a:avLst/>
            </a:prstGeom>
          </p:spPr>
        </p:pic>
      </p:grpSp>
      <p:sp>
        <p:nvSpPr>
          <p:cNvPr id="95" name="Oval 94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770703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569252" y="2479440"/>
            <a:ext cx="3827796" cy="2283060"/>
            <a:chOff x="3569252" y="2479440"/>
            <a:chExt cx="3827796" cy="2283060"/>
          </a:xfrm>
        </p:grpSpPr>
        <p:cxnSp>
          <p:nvCxnSpPr>
            <p:cNvPr id="84" name="Straight Arrow Connector 83"/>
            <p:cNvCxnSpPr/>
            <p:nvPr/>
          </p:nvCxnSpPr>
          <p:spPr>
            <a:xfrm flipH="1">
              <a:off x="3569252" y="2990574"/>
              <a:ext cx="817219" cy="14179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57111" y="2479440"/>
              <a:ext cx="3239937" cy="549763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>
              <a:endCxn id="154" idx="0"/>
            </p:cNvCxnSpPr>
            <p:nvPr/>
          </p:nvCxnSpPr>
          <p:spPr>
            <a:xfrm>
              <a:off x="4580835" y="3056835"/>
              <a:ext cx="157474" cy="12141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4810539" y="3039165"/>
              <a:ext cx="2348451" cy="17233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" name="Picture 10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7459111" y="3101839"/>
            <a:ext cx="3829877" cy="395835"/>
            <a:chOff x="8004314" y="3609010"/>
            <a:chExt cx="3829877" cy="395835"/>
          </a:xfrm>
        </p:grpSpPr>
        <p:sp>
          <p:nvSpPr>
            <p:cNvPr id="111" name="TextBox 110"/>
            <p:cNvSpPr txBox="1"/>
            <p:nvPr/>
          </p:nvSpPr>
          <p:spPr>
            <a:xfrm>
              <a:off x="8335617" y="3635513"/>
              <a:ext cx="349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Encourage underestimated arms</a:t>
              </a:r>
            </a:p>
          </p:txBody>
        </p:sp>
        <p:cxnSp>
          <p:nvCxnSpPr>
            <p:cNvPr id="112" name="Straight Arrow Connector 111"/>
            <p:cNvCxnSpPr>
              <a:stCxn id="111" idx="1"/>
            </p:cNvCxnSpPr>
            <p:nvPr/>
          </p:nvCxnSpPr>
          <p:spPr>
            <a:xfrm flipH="1" flipV="1">
              <a:off x="8004314" y="3609010"/>
              <a:ext cx="331303" cy="2111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9612" y="4529136"/>
            <a:ext cx="2967051" cy="3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/>
      <p:bldP spid="95" grpId="0" animBg="1"/>
      <p:bldP spid="98" grpId="0" animBg="1"/>
      <p:bldP spid="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04" y="2539859"/>
            <a:ext cx="1445728" cy="40212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91" y="2354400"/>
            <a:ext cx="5632761" cy="684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history exploration [KSGB19b]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With a linear model?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28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16" y="5823709"/>
            <a:ext cx="3382628" cy="411702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25" y="5298520"/>
            <a:ext cx="344263" cy="29210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264" y="5304870"/>
            <a:ext cx="476253" cy="285752"/>
          </a:xfrm>
          <a:prstGeom prst="rect">
            <a:avLst/>
          </a:prstGeom>
        </p:spPr>
      </p:pic>
      <p:cxnSp>
        <p:nvCxnSpPr>
          <p:cNvPr id="148" name="Straight Arrow Connector 147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156" name="Group 155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64" name="Straight Connector 163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62" name="Straight Connector 161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sp>
        <p:nvSpPr>
          <p:cNvPr id="87" name="Isosceles Triangle 86"/>
          <p:cNvSpPr/>
          <p:nvPr/>
        </p:nvSpPr>
        <p:spPr>
          <a:xfrm>
            <a:off x="2774121" y="3706192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/>
          <p:cNvSpPr/>
          <p:nvPr/>
        </p:nvSpPr>
        <p:spPr>
          <a:xfrm>
            <a:off x="4147929" y="3423479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89"/>
          <p:cNvSpPr/>
          <p:nvPr/>
        </p:nvSpPr>
        <p:spPr>
          <a:xfrm>
            <a:off x="6816034" y="4103757"/>
            <a:ext cx="138353" cy="11927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2938255" y="3022739"/>
            <a:ext cx="1413567" cy="7067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>
            <a:off x="4281142" y="3049243"/>
            <a:ext cx="238541" cy="432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4824413" y="3043290"/>
            <a:ext cx="1983477" cy="10793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416800" y="3467652"/>
            <a:ext cx="4638259" cy="1488661"/>
            <a:chOff x="7416800" y="3467652"/>
            <a:chExt cx="4638259" cy="1488661"/>
          </a:xfrm>
        </p:grpSpPr>
        <p:sp>
          <p:nvSpPr>
            <p:cNvPr id="115" name="Rectangle 114"/>
            <p:cNvSpPr/>
            <p:nvPr/>
          </p:nvSpPr>
          <p:spPr>
            <a:xfrm>
              <a:off x="7438884" y="3494157"/>
              <a:ext cx="4616175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416800" y="3467652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10031" y="3763128"/>
              <a:ext cx="3444346" cy="4332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5459" y="4179501"/>
              <a:ext cx="4438594" cy="4190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51870" y="4597787"/>
              <a:ext cx="1198937" cy="316700"/>
            </a:xfrm>
            <a:prstGeom prst="rect">
              <a:avLst/>
            </a:prstGeom>
          </p:spPr>
        </p:pic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8364" y="5369309"/>
            <a:ext cx="333688" cy="253499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652000" y="4594087"/>
            <a:ext cx="2540000" cy="378167"/>
            <a:chOff x="9652000" y="4594087"/>
            <a:chExt cx="2540000" cy="378167"/>
          </a:xfrm>
        </p:grpSpPr>
        <p:cxnSp>
          <p:nvCxnSpPr>
            <p:cNvPr id="22" name="Straight Connector 21"/>
            <p:cNvCxnSpPr>
              <a:stCxn id="11" idx="2"/>
            </p:cNvCxnSpPr>
            <p:nvPr/>
          </p:nvCxnSpPr>
          <p:spPr>
            <a:xfrm flipV="1">
              <a:off x="9764756" y="4594087"/>
              <a:ext cx="173813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9652000" y="4602922"/>
              <a:ext cx="25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Added reward variance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686996" y="1125688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1) Concentrates at scaled and shifted mean reward;</a:t>
            </a:r>
          </a:p>
          <a:p>
            <a:r>
              <a:rPr lang="en-US" i="1" dirty="0"/>
              <a:t>2) It is an overestimation with a high probability.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7738" y="5472111"/>
            <a:ext cx="2714638" cy="3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143" y="3752847"/>
            <a:ext cx="2608420" cy="552454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2411896" y="4042395"/>
            <a:ext cx="528982" cy="352286"/>
            <a:chOff x="2411896" y="4042395"/>
            <a:chExt cx="528982" cy="352286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2712278" y="409933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896" y="4042395"/>
              <a:ext cx="272523" cy="35228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2690191" y="3953566"/>
            <a:ext cx="283155" cy="1161774"/>
            <a:chOff x="3697356" y="3984487"/>
            <a:chExt cx="283155" cy="1161774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3706191" y="3988904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3838109" y="3984487"/>
              <a:ext cx="604" cy="579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3840145" y="4559748"/>
              <a:ext cx="604" cy="5799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3697356" y="5146261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V="1">
            <a:off x="2593009" y="4532244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77" y="4391371"/>
            <a:ext cx="461828" cy="344745"/>
          </a:xfrm>
          <a:prstGeom prst="rect">
            <a:avLst/>
          </a:prstGeom>
        </p:spPr>
      </p:pic>
      <p:sp>
        <p:nvSpPr>
          <p:cNvPr id="153" name="Oval 152"/>
          <p:cNvSpPr/>
          <p:nvPr/>
        </p:nvSpPr>
        <p:spPr>
          <a:xfrm>
            <a:off x="2771395" y="3894449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6363245" y="4469336"/>
            <a:ext cx="640389" cy="340180"/>
            <a:chOff x="6363245" y="4469336"/>
            <a:chExt cx="640389" cy="340180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3245" y="4469336"/>
              <a:ext cx="364920" cy="340180"/>
            </a:xfrm>
            <a:prstGeom prst="rect">
              <a:avLst/>
            </a:prstGeom>
          </p:spPr>
        </p:pic>
        <p:cxnSp>
          <p:nvCxnSpPr>
            <p:cNvPr id="144" name="Straight Connector 143"/>
            <p:cNvCxnSpPr/>
            <p:nvPr/>
          </p:nvCxnSpPr>
          <p:spPr>
            <a:xfrm>
              <a:off x="6775034" y="4728886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6745170" y="4552950"/>
            <a:ext cx="284241" cy="553513"/>
            <a:chOff x="7752335" y="4583871"/>
            <a:chExt cx="284241" cy="553513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7896121" y="4583871"/>
              <a:ext cx="1" cy="2714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7892550" y="4863064"/>
              <a:ext cx="2175" cy="27432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7762256" y="5129449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7752335" y="4589303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/>
          <p:cNvCxnSpPr/>
          <p:nvPr/>
        </p:nvCxnSpPr>
        <p:spPr>
          <a:xfrm flipV="1">
            <a:off x="6657189" y="4824561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107" y="4744392"/>
            <a:ext cx="565575" cy="343385"/>
          </a:xfrm>
          <a:prstGeom prst="rect">
            <a:avLst/>
          </a:prstGeom>
        </p:spPr>
      </p:pic>
      <p:sp>
        <p:nvSpPr>
          <p:cNvPr id="155" name="Oval 154"/>
          <p:cNvSpPr/>
          <p:nvPr/>
        </p:nvSpPr>
        <p:spPr>
          <a:xfrm>
            <a:off x="6836558" y="449797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/>
          <p:cNvGrpSpPr/>
          <p:nvPr/>
        </p:nvGrpSpPr>
        <p:grpSpPr>
          <a:xfrm>
            <a:off x="3774298" y="4588026"/>
            <a:ext cx="553984" cy="340667"/>
            <a:chOff x="3774298" y="4588026"/>
            <a:chExt cx="553984" cy="340667"/>
          </a:xfrm>
        </p:grpSpPr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4298" y="4588026"/>
              <a:ext cx="295673" cy="340667"/>
            </a:xfrm>
            <a:prstGeom prst="rect">
              <a:avLst/>
            </a:prstGeom>
          </p:spPr>
        </p:pic>
        <p:cxnSp>
          <p:nvCxnSpPr>
            <p:cNvPr id="146" name="Straight Connector 145"/>
            <p:cNvCxnSpPr/>
            <p:nvPr/>
          </p:nvCxnSpPr>
          <p:spPr>
            <a:xfrm>
              <a:off x="4099682" y="4716359"/>
              <a:ext cx="228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4066377" y="3653183"/>
            <a:ext cx="283845" cy="1445793"/>
            <a:chOff x="5073542" y="3684104"/>
            <a:chExt cx="283845" cy="1445793"/>
          </a:xfrm>
        </p:grpSpPr>
        <p:cxnSp>
          <p:nvCxnSpPr>
            <p:cNvPr id="125" name="Straight Connector 124"/>
            <p:cNvCxnSpPr/>
            <p:nvPr/>
          </p:nvCxnSpPr>
          <p:spPr>
            <a:xfrm flipV="1">
              <a:off x="5083067" y="369890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221357" y="3684104"/>
              <a:ext cx="1493" cy="7213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221357" y="4408556"/>
              <a:ext cx="1493" cy="7213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5073542" y="5120506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Straight Connector 147"/>
          <p:cNvCxnSpPr/>
          <p:nvPr/>
        </p:nvCxnSpPr>
        <p:spPr>
          <a:xfrm flipV="1">
            <a:off x="3967936" y="4371097"/>
            <a:ext cx="472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1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6068" y="4270957"/>
            <a:ext cx="424481" cy="312118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4150139" y="3606317"/>
            <a:ext cx="119269" cy="1192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58053" y="3176929"/>
            <a:ext cx="7968973" cy="1568212"/>
            <a:chOff x="2858053" y="3176929"/>
            <a:chExt cx="7968973" cy="1568212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58053" y="4125705"/>
              <a:ext cx="673725" cy="259600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9800" y="4499837"/>
              <a:ext cx="695028" cy="2453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4292" y="4000808"/>
              <a:ext cx="661861" cy="25600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401392" y="3176929"/>
              <a:ext cx="7425634" cy="1253403"/>
              <a:chOff x="3401392" y="3176929"/>
              <a:chExt cx="7425634" cy="1253403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H="1">
                <a:off x="3401392" y="3609009"/>
                <a:ext cx="2438401" cy="4770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4951899" y="3644349"/>
                <a:ext cx="1055753" cy="512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6997149" y="3578089"/>
                <a:ext cx="3829877" cy="395835"/>
                <a:chOff x="8004314" y="3609010"/>
                <a:chExt cx="3829877" cy="395835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>
                  <a:off x="8335617" y="3635513"/>
                  <a:ext cx="34985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Encourage underestimated arms</a:t>
                  </a:r>
                </a:p>
              </p:txBody>
            </p:sp>
            <p:cxnSp>
              <p:nvCxnSpPr>
                <p:cNvPr id="55" name="Straight Arrow Connector 54"/>
                <p:cNvCxnSpPr>
                  <a:stCxn id="53" idx="1"/>
                </p:cNvCxnSpPr>
                <p:nvPr/>
              </p:nvCxnSpPr>
              <p:spPr>
                <a:xfrm flipH="1" flipV="1">
                  <a:off x="8004314" y="3609010"/>
                  <a:ext cx="331303" cy="21116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05910" y="3176929"/>
                <a:ext cx="2395203" cy="401776"/>
              </a:xfrm>
              <a:prstGeom prst="rect">
                <a:avLst/>
              </a:prstGeom>
            </p:spPr>
          </p:pic>
          <p:cxnSp>
            <p:nvCxnSpPr>
              <p:cNvPr id="156" name="Straight Arrow Connector 155"/>
              <p:cNvCxnSpPr/>
              <p:nvPr/>
            </p:nvCxnSpPr>
            <p:spPr>
              <a:xfrm>
                <a:off x="6126922" y="3662018"/>
                <a:ext cx="1136763" cy="7683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/>
          <p:cNvGrpSpPr/>
          <p:nvPr/>
        </p:nvGrpSpPr>
        <p:grpSpPr>
          <a:xfrm>
            <a:off x="3538331" y="2672080"/>
            <a:ext cx="3645107" cy="2092008"/>
            <a:chOff x="3538331" y="2672080"/>
            <a:chExt cx="3645107" cy="2092008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81615" y="2672080"/>
              <a:ext cx="1477898" cy="509276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>
              <a:stCxn id="87" idx="2"/>
              <a:endCxn id="152" idx="0"/>
            </p:cNvCxnSpPr>
            <p:nvPr/>
          </p:nvCxnSpPr>
          <p:spPr>
            <a:xfrm>
              <a:off x="4420564" y="3181356"/>
              <a:ext cx="317745" cy="10896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3538331" y="3211443"/>
              <a:ext cx="724452" cy="1214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4647096" y="3162852"/>
              <a:ext cx="2536342" cy="1601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Perturbation-based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adversary [KMRWW18]</a:t>
            </a:r>
          </a:p>
          <a:p>
            <a:pPr lvl="1"/>
            <a:r>
              <a:rPr lang="en-US" dirty="0"/>
              <a:t>How would a greedy solution perform?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Classical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29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9253" y="441494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45325" y="5298520"/>
            <a:ext cx="4550192" cy="324288"/>
            <a:chOff x="2645325" y="5298520"/>
            <a:chExt cx="4550192" cy="3242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45325" y="5298520"/>
              <a:ext cx="344263" cy="292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48364" y="5369309"/>
              <a:ext cx="333688" cy="253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19264" y="5304870"/>
              <a:ext cx="476253" cy="285752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2319131" y="3639931"/>
            <a:ext cx="0" cy="1577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19130" y="5203688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457740" y="3657602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613283" y="5337723"/>
            <a:ext cx="4573812" cy="282316"/>
            <a:chOff x="2617701" y="5342140"/>
            <a:chExt cx="4573812" cy="28231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17701" y="5342140"/>
              <a:ext cx="456689" cy="28231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59424" y="5350443"/>
              <a:ext cx="448386" cy="27401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18217" y="5350443"/>
              <a:ext cx="473296" cy="274013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8423965" y="4567583"/>
            <a:ext cx="3260035" cy="1488661"/>
            <a:chOff x="8207513" y="4046330"/>
            <a:chExt cx="3260035" cy="148866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97915" y="4396822"/>
              <a:ext cx="3015024" cy="34106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328980" y="4786933"/>
              <a:ext cx="2551056" cy="33337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343479" y="5167862"/>
              <a:ext cx="1326191" cy="313331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8211929" y="4072835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513" y="4046330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91639" y="5760484"/>
            <a:ext cx="4523562" cy="452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97928" y="5702988"/>
            <a:ext cx="1409710" cy="51435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81924" y="1252538"/>
            <a:ext cx="3109914" cy="982775"/>
            <a:chOff x="7781924" y="1252538"/>
            <a:chExt cx="3109914" cy="982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805853" y="1612247"/>
              <a:ext cx="2085985" cy="2879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886815" y="1914523"/>
              <a:ext cx="1757371" cy="32079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81924" y="1252538"/>
              <a:ext cx="2628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1) Perturbed adversary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86687" y="2786065"/>
            <a:ext cx="4167205" cy="756477"/>
            <a:chOff x="7786687" y="2786065"/>
            <a:chExt cx="4167205" cy="7564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339138" y="3114673"/>
              <a:ext cx="3614754" cy="427869"/>
            </a:xfrm>
            <a:prstGeom prst="rect">
              <a:avLst/>
            </a:prstGeom>
          </p:spPr>
        </p:pic>
        <p:sp>
          <p:nvSpPr>
            <p:cNvPr id="160" name="TextBox 159"/>
            <p:cNvSpPr txBox="1"/>
            <p:nvPr/>
          </p:nvSpPr>
          <p:spPr>
            <a:xfrm>
              <a:off x="7786687" y="2786065"/>
              <a:ext cx="2219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3) Conditional margin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00975" y="2147888"/>
            <a:ext cx="3667139" cy="752583"/>
            <a:chOff x="7800975" y="2147888"/>
            <a:chExt cx="3667139" cy="752583"/>
          </a:xfrm>
        </p:grpSpPr>
        <p:sp>
          <p:nvSpPr>
            <p:cNvPr id="15" name="TextBox 14"/>
            <p:cNvSpPr txBox="1"/>
            <p:nvPr/>
          </p:nvSpPr>
          <p:spPr>
            <a:xfrm>
              <a:off x="7800975" y="2147888"/>
              <a:ext cx="2219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2) Diversity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410575" y="2452685"/>
              <a:ext cx="3057539" cy="44778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7277100" y="752475"/>
            <a:ext cx="3795713" cy="1162050"/>
            <a:chOff x="7277100" y="752475"/>
            <a:chExt cx="3795713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7277100" y="752475"/>
              <a:ext cx="3795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Adversary’s choice, could be adaptive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625014" y="1602581"/>
              <a:ext cx="514350" cy="3119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9477375" y="1097756"/>
              <a:ext cx="178594" cy="4762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10086975" y="3733800"/>
            <a:ext cx="1014413" cy="2905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4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5" grpId="0" animBg="1"/>
      <p:bldP spid="154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Picture 36" descr="Image result for google map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06" y="2996413"/>
            <a:ext cx="925709" cy="9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“Intelligent”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876320-4499-D846-833B-0917A5B9628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1" y="1690688"/>
            <a:ext cx="970840" cy="9708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4E434C4-1A0B-414A-9B14-7543CD12F787}"/>
              </a:ext>
            </a:extLst>
          </p:cNvPr>
          <p:cNvCxnSpPr/>
          <p:nvPr/>
        </p:nvCxnSpPr>
        <p:spPr>
          <a:xfrm>
            <a:off x="1857843" y="2317670"/>
            <a:ext cx="103868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5F606A2-8030-C54A-9D74-444C046E82CE}"/>
              </a:ext>
            </a:extLst>
          </p:cNvPr>
          <p:cNvGrpSpPr/>
          <p:nvPr/>
        </p:nvGrpSpPr>
        <p:grpSpPr>
          <a:xfrm>
            <a:off x="4608877" y="1868349"/>
            <a:ext cx="2607523" cy="1862634"/>
            <a:chOff x="4866455" y="1558752"/>
            <a:chExt cx="2607523" cy="18626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87566E7-421F-7040-8B4F-ED7AED694AB5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4955" y="1558752"/>
              <a:ext cx="899711" cy="89971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03A7D77A-4FA4-D248-8FC4-CF7D35454E61}"/>
                </a:ext>
              </a:extLst>
            </p:cNvPr>
            <p:cNvCxnSpPr>
              <a:cxnSpLocks/>
            </p:cNvCxnSpPr>
            <p:nvPr/>
          </p:nvCxnSpPr>
          <p:spPr>
            <a:xfrm>
              <a:off x="4866455" y="1973043"/>
              <a:ext cx="117828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434790D-F329-8A4F-BD1B-60364105AD6B}"/>
                </a:ext>
              </a:extLst>
            </p:cNvPr>
            <p:cNvSpPr/>
            <p:nvPr/>
          </p:nvSpPr>
          <p:spPr>
            <a:xfrm>
              <a:off x="5729590" y="2436946"/>
              <a:ext cx="1744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Gill Sans Light" panose="020B0302020104020203" pitchFamily="34" charset="-79"/>
                </a:rPr>
                <a:t>Attend to emails</a:t>
              </a:r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BDDB13C-18B2-A840-A57D-A09F84090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4424" y="2857832"/>
              <a:ext cx="573460" cy="56355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82971D5-7D54-7942-87E8-9D10EFC57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5953" y="2927847"/>
              <a:ext cx="573460" cy="41665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A4755F4-084B-CD4A-9979-3F3C23079122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870745" y="1704131"/>
            <a:ext cx="1227078" cy="122707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F6EC59A-B81A-0546-91EE-F40649BE7567}"/>
              </a:ext>
            </a:extLst>
          </p:cNvPr>
          <p:cNvCxnSpPr>
            <a:cxnSpLocks/>
          </p:cNvCxnSpPr>
          <p:nvPr/>
        </p:nvCxnSpPr>
        <p:spPr>
          <a:xfrm>
            <a:off x="6880069" y="2282640"/>
            <a:ext cx="89664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51B7AE2-BBE6-A743-9C52-7C854B9F2648}"/>
              </a:ext>
            </a:extLst>
          </p:cNvPr>
          <p:cNvSpPr/>
          <p:nvPr/>
        </p:nvSpPr>
        <p:spPr>
          <a:xfrm>
            <a:off x="7571765" y="2746543"/>
            <a:ext cx="176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Gill Sans Light" panose="020B0302020104020203" pitchFamily="34" charset="-79"/>
              </a:rPr>
              <a:t>Find a restaurant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2DDA40D-1AC3-7D45-83B0-F66D9E9CF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0034" y="3208957"/>
            <a:ext cx="1160601" cy="5648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8C4D25C-D0E0-104D-9582-1BBBF24FCA1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212162" y="1747644"/>
            <a:ext cx="970840" cy="97084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0F087E5-75E0-7348-8672-DD9ECADB1F91}"/>
              </a:ext>
            </a:extLst>
          </p:cNvPr>
          <p:cNvCxnSpPr>
            <a:cxnSpLocks/>
          </p:cNvCxnSpPr>
          <p:nvPr/>
        </p:nvCxnSpPr>
        <p:spPr>
          <a:xfrm>
            <a:off x="9097823" y="2233064"/>
            <a:ext cx="96045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98E5960-1797-6A45-99EF-FAF52ED3095B}"/>
              </a:ext>
            </a:extLst>
          </p:cNvPr>
          <p:cNvSpPr/>
          <p:nvPr/>
        </p:nvSpPr>
        <p:spPr>
          <a:xfrm>
            <a:off x="9839469" y="2746543"/>
            <a:ext cx="1709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Gill Sans Light" panose="020B0302020104020203" pitchFamily="34" charset="-79"/>
              </a:rPr>
              <a:t>Online shopping</a:t>
            </a:r>
            <a:endParaRPr lang="en-US" dirty="0"/>
          </a:p>
        </p:txBody>
      </p:sp>
      <p:pic>
        <p:nvPicPr>
          <p:cNvPr id="2054" name="Picture 6" descr="https://2.bp.blogspot.com/-Ihawqxk92b8/WhwYW1va6KI/AAAAAAAAAK0/kPv3itZ1QbojrHn89cYSuNij8rGJf0mAgCLcBGAs/s1600/683448-2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12" y="1673843"/>
            <a:ext cx="1217593" cy="121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15D17C5-95ED-E54B-8A72-87BC84BF072E}"/>
              </a:ext>
            </a:extLst>
          </p:cNvPr>
          <p:cNvGrpSpPr/>
          <p:nvPr/>
        </p:nvGrpSpPr>
        <p:grpSpPr>
          <a:xfrm>
            <a:off x="6398375" y="4632551"/>
            <a:ext cx="1816042" cy="1461880"/>
            <a:chOff x="6323156" y="4277886"/>
            <a:chExt cx="1816042" cy="146188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9FAFADDC-32DE-B941-B373-925ABBD59D88}"/>
                </a:ext>
              </a:extLst>
            </p:cNvPr>
            <p:cNvSpPr/>
            <p:nvPr/>
          </p:nvSpPr>
          <p:spPr>
            <a:xfrm>
              <a:off x="6350100" y="4972333"/>
              <a:ext cx="17890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Online Education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4E69D9F0-39B3-5B41-9B3D-D76D41922A11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94579" y="4277886"/>
              <a:ext cx="669668" cy="66966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8811B66-98D2-004A-8F33-753284CC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23156" y="5375979"/>
              <a:ext cx="1812513" cy="3637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216207" y="4370625"/>
            <a:ext cx="1996007" cy="1801910"/>
            <a:chOff x="2357798" y="4366997"/>
            <a:chExt cx="1996007" cy="1801910"/>
          </a:xfrm>
        </p:grpSpPr>
        <p:pic>
          <p:nvPicPr>
            <p:cNvPr id="2058" name="Picture 10" descr="Image result for online entertainmen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479" y="4366997"/>
              <a:ext cx="930658" cy="930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71E58EB1-293C-4449-895E-22EDCE1A31A5}"/>
                </a:ext>
              </a:extLst>
            </p:cNvPr>
            <p:cNvSpPr/>
            <p:nvPr/>
          </p:nvSpPr>
          <p:spPr>
            <a:xfrm>
              <a:off x="2357798" y="5316647"/>
              <a:ext cx="19960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Entertainment</a:t>
              </a:r>
              <a:endParaRPr lang="en-US" dirty="0"/>
            </a:p>
          </p:txBody>
        </p:sp>
        <p:pic>
          <p:nvPicPr>
            <p:cNvPr id="2062" name="Picture 14" descr="Image result for netflix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354" y="5715626"/>
              <a:ext cx="778447" cy="389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Image result for youtube logo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517" y="5652477"/>
              <a:ext cx="516430" cy="51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177975" y="4225752"/>
            <a:ext cx="2145733" cy="1902990"/>
            <a:chOff x="4319566" y="4222124"/>
            <a:chExt cx="2145733" cy="190299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9338FE59-56F9-6644-9DF3-192F9F7A508E}"/>
                </a:ext>
              </a:extLst>
            </p:cNvPr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69703" y="4222124"/>
              <a:ext cx="914141" cy="110611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71E58EB1-293C-4449-895E-22EDCE1A31A5}"/>
                </a:ext>
              </a:extLst>
            </p:cNvPr>
            <p:cNvSpPr/>
            <p:nvPr/>
          </p:nvSpPr>
          <p:spPr>
            <a:xfrm>
              <a:off x="4319566" y="5314972"/>
              <a:ext cx="21457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Career Development</a:t>
              </a:r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A7105063-95DE-EE4E-9B41-E237C2818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7190" r="17257"/>
            <a:stretch/>
          </p:blipFill>
          <p:spPr>
            <a:xfrm>
              <a:off x="4760860" y="5692702"/>
              <a:ext cx="505957" cy="432412"/>
            </a:xfrm>
            <a:prstGeom prst="rect">
              <a:avLst/>
            </a:prstGeom>
          </p:spPr>
        </p:pic>
        <p:pic>
          <p:nvPicPr>
            <p:cNvPr id="2068" name="Picture 20" descr="Image result for indeed logo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433" y="5685978"/>
              <a:ext cx="439135" cy="439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71E58EB1-293C-4449-895E-22EDCE1A31A5}"/>
              </a:ext>
            </a:extLst>
          </p:cNvPr>
          <p:cNvSpPr/>
          <p:nvPr/>
        </p:nvSpPr>
        <p:spPr>
          <a:xfrm>
            <a:off x="2697043" y="2754055"/>
            <a:ext cx="218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Gill Sans Light" panose="020B0302020104020203" pitchFamily="34" charset="-79"/>
              </a:rPr>
              <a:t>Automated vehicles</a:t>
            </a:r>
            <a:endParaRPr lang="en-US" dirty="0"/>
          </a:p>
        </p:txBody>
      </p:sp>
      <p:pic>
        <p:nvPicPr>
          <p:cNvPr id="2070" name="Picture 22" descr="Image result for tesla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08" y="3167429"/>
            <a:ext cx="399238" cy="5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waymo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293" y="3240244"/>
            <a:ext cx="664310" cy="35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e result for uber log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50" y="3205495"/>
            <a:ext cx="443069" cy="43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Image result for amazon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49" y="3262055"/>
            <a:ext cx="841572" cy="4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ebay 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030" y="3240244"/>
            <a:ext cx="1022412" cy="5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71AA745-8F1D-4848-9E94-90A4304CB6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3192" y="3220502"/>
            <a:ext cx="369325" cy="3693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F9329DAB-CAAD-1840-9AC2-453A0AD9595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9003" y="3220502"/>
            <a:ext cx="369325" cy="3693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3BCBC99-12E2-454C-A686-1A3FF23EB09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411258" y="3123387"/>
            <a:ext cx="563553" cy="563553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1E58EB1-293C-4449-895E-22EDCE1A31A5}"/>
              </a:ext>
            </a:extLst>
          </p:cNvPr>
          <p:cNvSpPr/>
          <p:nvPr/>
        </p:nvSpPr>
        <p:spPr>
          <a:xfrm>
            <a:off x="226831" y="2748812"/>
            <a:ext cx="218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Gill Sans Light" panose="020B0302020104020203" pitchFamily="34" charset="-79"/>
              </a:rPr>
              <a:t>Check media feeds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342693" y="4653782"/>
            <a:ext cx="2062809" cy="1440649"/>
            <a:chOff x="8746626" y="4626246"/>
            <a:chExt cx="2062809" cy="144064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9FAFADDC-32DE-B941-B373-925ABBD59D88}"/>
                </a:ext>
              </a:extLst>
            </p:cNvPr>
            <p:cNvSpPr/>
            <p:nvPr/>
          </p:nvSpPr>
          <p:spPr>
            <a:xfrm>
              <a:off x="8746626" y="5316646"/>
              <a:ext cx="20628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cs typeface="Gill Sans Light" panose="020B0302020104020203" pitchFamily="34" charset="-79"/>
                </a:rPr>
                <a:t>Digital Health</a:t>
              </a:r>
              <a:endParaRPr lang="en-US" dirty="0"/>
            </a:p>
          </p:txBody>
        </p:sp>
        <p:pic>
          <p:nvPicPr>
            <p:cNvPr id="2094" name="Picture 46" descr="check, health, heart, mobile, monitoring, rate, status icon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0520" y="4626246"/>
              <a:ext cx="675022" cy="675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6" name="Picture 48" descr="Image result for fitbit logo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874" y="5744195"/>
              <a:ext cx="1141862" cy="32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78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dirty="0"/>
              <a:t>[SSSCJ16] Schnabel, T., </a:t>
            </a:r>
            <a:r>
              <a:rPr lang="en-US" sz="1600" dirty="0" err="1"/>
              <a:t>Swaminathan</a:t>
            </a:r>
            <a:r>
              <a:rPr lang="en-US" sz="1600" dirty="0"/>
              <a:t>, A., Singh, A., </a:t>
            </a:r>
            <a:r>
              <a:rPr lang="en-US" sz="1600" dirty="0" err="1"/>
              <a:t>Chandak</a:t>
            </a:r>
            <a:r>
              <a:rPr lang="en-US" sz="1600" dirty="0"/>
              <a:t>, N., &amp; </a:t>
            </a:r>
            <a:r>
              <a:rPr lang="en-US" sz="1600" dirty="0" err="1"/>
              <a:t>Joachims</a:t>
            </a:r>
            <a:r>
              <a:rPr lang="en-US" sz="1600" dirty="0"/>
              <a:t>, T. (2016, June). Recommendations as treatments: </a:t>
            </a:r>
            <a:r>
              <a:rPr lang="en-US" sz="1600" dirty="0" err="1"/>
              <a:t>debiasing</a:t>
            </a:r>
            <a:r>
              <a:rPr lang="en-US" sz="1600" dirty="0"/>
              <a:t> learning and evaluation. In Proceedings of the 33rd International Conference on International Conference on Machine Learning-Volume 48 (pp. 1670-1679).</a:t>
            </a:r>
          </a:p>
          <a:p>
            <a:pPr marL="0" indent="0">
              <a:buNone/>
            </a:pPr>
            <a:r>
              <a:rPr lang="en-US" sz="1600" dirty="0"/>
              <a:t>[LR85] Lai, T. L., &amp; Robbins, H. (1985). Asymptotically efficient adaptive allocation rules. Advances in applied mathematics, 6(1), 4-22.</a:t>
            </a:r>
          </a:p>
          <a:p>
            <a:pPr marL="0" indent="0">
              <a:buNone/>
            </a:pPr>
            <a:r>
              <a:rPr lang="en-US" sz="1600" dirty="0"/>
              <a:t>[Aue95] Auer, P., </a:t>
            </a:r>
            <a:r>
              <a:rPr lang="en-US" sz="1600" dirty="0" err="1"/>
              <a:t>Cesa</a:t>
            </a:r>
            <a:r>
              <a:rPr lang="en-US" sz="1600" dirty="0"/>
              <a:t>-Bianchi, N., Freund, Y., &amp; </a:t>
            </a:r>
            <a:r>
              <a:rPr lang="en-US" sz="1600" dirty="0" err="1"/>
              <a:t>Schapire</a:t>
            </a:r>
            <a:r>
              <a:rPr lang="en-US" sz="1600" dirty="0"/>
              <a:t>, R. E. (1995, October). Gambling in a rigged casino: The adversarial multi-armed bandit problem. In Proceedings of IEEE 36th Annual Foundations of Computer Science (pp. 322-331). IEEE.</a:t>
            </a:r>
          </a:p>
          <a:p>
            <a:pPr marL="0" indent="0">
              <a:buNone/>
            </a:pPr>
            <a:r>
              <a:rPr lang="en-US" sz="1600" dirty="0"/>
              <a:t>[LCLS10] Li, L., Chu, W., Langford, J., &amp; </a:t>
            </a:r>
            <a:r>
              <a:rPr lang="en-US" sz="1600" dirty="0" err="1"/>
              <a:t>Schapire</a:t>
            </a:r>
            <a:r>
              <a:rPr lang="en-US" sz="1600" dirty="0"/>
              <a:t>, R. E. (2010, April). A contextual-bandit approach to personalized news article recommendation. In Proceedings of the 19th international conference on World wide web (pp. 661-670).</a:t>
            </a:r>
          </a:p>
          <a:p>
            <a:pPr marL="0" indent="0">
              <a:buNone/>
            </a:pPr>
            <a:r>
              <a:rPr lang="en-US" sz="1600" dirty="0"/>
              <a:t>[CLRS11] Chu, W., Li, L., </a:t>
            </a:r>
            <a:r>
              <a:rPr lang="en-US" sz="1600" dirty="0" err="1"/>
              <a:t>Reyzin</a:t>
            </a:r>
            <a:r>
              <a:rPr lang="en-US" sz="1600" dirty="0"/>
              <a:t>, L., &amp; </a:t>
            </a:r>
            <a:r>
              <a:rPr lang="en-US" sz="1600" dirty="0" err="1"/>
              <a:t>Schapire</a:t>
            </a:r>
            <a:r>
              <a:rPr lang="en-US" sz="1600" dirty="0"/>
              <a:t>, R. (2011, June). Contextual bandits with linear payoff functions. In Proceedings of the Fourteenth International Conference on Artificial Intelligence and Statistics (pp. 208-214).</a:t>
            </a:r>
          </a:p>
          <a:p>
            <a:pPr marL="0" indent="0">
              <a:buNone/>
            </a:pPr>
            <a:r>
              <a:rPr lang="en-US" sz="1600" dirty="0"/>
              <a:t>[SB18] Sutton, R. S., &amp; </a:t>
            </a:r>
            <a:r>
              <a:rPr lang="en-US" sz="1600" dirty="0" err="1"/>
              <a:t>Barto</a:t>
            </a:r>
            <a:r>
              <a:rPr lang="en-US" sz="1600" dirty="0"/>
              <a:t>, A. G. (2018). Reinforcement learning: An introduction. MIT press.</a:t>
            </a:r>
          </a:p>
          <a:p>
            <a:pPr marL="0" indent="0">
              <a:buNone/>
            </a:pPr>
            <a:r>
              <a:rPr lang="en-US" sz="1600" dirty="0"/>
              <a:t>[Aue02] Auer, P. (2002). Using confidence bounds for exploitation-exploration trade-offs. Journal of Machine Learning Research, 3(Nov), 397-422.</a:t>
            </a:r>
          </a:p>
          <a:p>
            <a:pPr marL="0" indent="0">
              <a:buNone/>
            </a:pPr>
            <a:r>
              <a:rPr lang="en-US" sz="1600" dirty="0"/>
              <a:t>[LZ08] Langford, J., &amp; Zhang, T. (2008). The epoch-greedy algorithm for multi-armed bandits with side information. In Advances in neural information processing systems (pp. 817-824).</a:t>
            </a:r>
          </a:p>
          <a:p>
            <a:pPr marL="0" indent="0">
              <a:buNone/>
            </a:pPr>
            <a:r>
              <a:rPr lang="en-US" sz="1600" dirty="0"/>
              <a:t>[FCGS10] </a:t>
            </a:r>
            <a:r>
              <a:rPr lang="en-US" sz="1600" dirty="0" err="1"/>
              <a:t>Filippi</a:t>
            </a:r>
            <a:r>
              <a:rPr lang="en-US" sz="1600" dirty="0"/>
              <a:t>, S., </a:t>
            </a:r>
            <a:r>
              <a:rPr lang="en-US" sz="1600" dirty="0" err="1"/>
              <a:t>Cappe</a:t>
            </a:r>
            <a:r>
              <a:rPr lang="en-US" sz="1600" dirty="0"/>
              <a:t>, O., </a:t>
            </a:r>
            <a:r>
              <a:rPr lang="en-US" sz="1600" dirty="0" err="1"/>
              <a:t>Garivier</a:t>
            </a:r>
            <a:r>
              <a:rPr lang="en-US" sz="1600" dirty="0"/>
              <a:t>, A., &amp; </a:t>
            </a:r>
            <a:r>
              <a:rPr lang="en-US" sz="1600" dirty="0" err="1"/>
              <a:t>Szepesvári</a:t>
            </a:r>
            <a:r>
              <a:rPr lang="en-US" sz="1600" dirty="0"/>
              <a:t>, C. (2010). Parametric bandits: The generalized linear case. In Advances in Neural Information Processing Systems (pp. 586-594).</a:t>
            </a:r>
          </a:p>
          <a:p>
            <a:pPr marL="0" indent="0">
              <a:buNone/>
            </a:pPr>
            <a:r>
              <a:rPr lang="en-US" sz="1600" dirty="0"/>
              <a:t>[GC11] </a:t>
            </a:r>
            <a:r>
              <a:rPr lang="en-US" sz="1600" dirty="0" err="1"/>
              <a:t>Garivier</a:t>
            </a:r>
            <a:r>
              <a:rPr lang="en-US" sz="1600" dirty="0"/>
              <a:t>, A., &amp; </a:t>
            </a:r>
            <a:r>
              <a:rPr lang="en-US" sz="1600" dirty="0" err="1"/>
              <a:t>Cappé</a:t>
            </a:r>
            <a:r>
              <a:rPr lang="en-US" sz="1600" dirty="0"/>
              <a:t>, O. (2011, December). The KL-UCB algorithm for bounded stochastic bandits and beyond. In Proceedings of the 24th annual conference on learning theory (pp. 359-376).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2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[AG13] Agrawal, S., &amp; </a:t>
            </a:r>
            <a:r>
              <a:rPr lang="en-US" sz="1400" dirty="0" err="1"/>
              <a:t>Goyal</a:t>
            </a:r>
            <a:r>
              <a:rPr lang="en-US" sz="1400" dirty="0"/>
              <a:t>, N. (2013, February). Thompson sampling for contextual bandits with linear payoffs. In International Conference on Machine Learning (pp. 127-135).</a:t>
            </a:r>
          </a:p>
          <a:p>
            <a:pPr marL="0" indent="0">
              <a:buNone/>
            </a:pPr>
            <a:r>
              <a:rPr lang="en-US" sz="1400" dirty="0"/>
              <a:t>[RVKOW18] Russo, D. J., Van Roy, B., </a:t>
            </a:r>
            <a:r>
              <a:rPr lang="en-US" sz="1400" dirty="0" err="1"/>
              <a:t>Kazerouni</a:t>
            </a:r>
            <a:r>
              <a:rPr lang="en-US" sz="1400" dirty="0"/>
              <a:t>, A., </a:t>
            </a:r>
            <a:r>
              <a:rPr lang="en-US" sz="1400" dirty="0" err="1"/>
              <a:t>Osband</a:t>
            </a:r>
            <a:r>
              <a:rPr lang="en-US" sz="1400" dirty="0"/>
              <a:t>, I., &amp; Wen, Z. (2018). A Tutorial on Thompson Sampling. Foundations and Trends® in Machine Learning, 11(1), 1-96.</a:t>
            </a:r>
          </a:p>
          <a:p>
            <a:pPr marL="0" indent="0">
              <a:buNone/>
            </a:pPr>
            <a:r>
              <a:rPr lang="en-US" sz="1400" dirty="0"/>
              <a:t>[KSGB19a] </a:t>
            </a:r>
            <a:r>
              <a:rPr lang="en-US" sz="1400" dirty="0" err="1"/>
              <a:t>Kveton</a:t>
            </a:r>
            <a:r>
              <a:rPr lang="en-US" sz="1400" dirty="0"/>
              <a:t>, B., </a:t>
            </a:r>
            <a:r>
              <a:rPr lang="en-US" sz="1400" dirty="0" err="1"/>
              <a:t>Szepesvári</a:t>
            </a:r>
            <a:r>
              <a:rPr lang="en-US" sz="1400" dirty="0"/>
              <a:t>, C., </a:t>
            </a:r>
            <a:r>
              <a:rPr lang="en-US" sz="1400" dirty="0" err="1"/>
              <a:t>Ghavamzadeh</a:t>
            </a:r>
            <a:r>
              <a:rPr lang="en-US" sz="1400" dirty="0"/>
              <a:t>, M., &amp; </a:t>
            </a:r>
            <a:r>
              <a:rPr lang="en-US" sz="1400" dirty="0" err="1"/>
              <a:t>Boutilier</a:t>
            </a:r>
            <a:r>
              <a:rPr lang="en-US" sz="1400" dirty="0"/>
              <a:t>, C. (2019, August). Perturbed-history exploration in stochastic multi-armed bandits. In Proceedings of the 28th International Joint Conference on Artificial Intelligence (pp. 2786-2793). AAAI Press.</a:t>
            </a:r>
          </a:p>
          <a:p>
            <a:pPr marL="0" indent="0">
              <a:buNone/>
            </a:pPr>
            <a:r>
              <a:rPr lang="en-US" sz="1400" dirty="0"/>
              <a:t>[KSGB19b] </a:t>
            </a:r>
            <a:r>
              <a:rPr lang="en-US" sz="1400" dirty="0" err="1"/>
              <a:t>Kveton</a:t>
            </a:r>
            <a:r>
              <a:rPr lang="en-US" sz="1400" dirty="0"/>
              <a:t>, B., </a:t>
            </a:r>
            <a:r>
              <a:rPr lang="en-US" sz="1400" dirty="0" err="1"/>
              <a:t>Szepesvari</a:t>
            </a:r>
            <a:r>
              <a:rPr lang="en-US" sz="1400" dirty="0"/>
              <a:t>, C., </a:t>
            </a:r>
            <a:r>
              <a:rPr lang="en-US" sz="1400" dirty="0" err="1"/>
              <a:t>Ghavamzadeh</a:t>
            </a:r>
            <a:r>
              <a:rPr lang="en-US" sz="1400" dirty="0"/>
              <a:t>, M., &amp; </a:t>
            </a:r>
            <a:r>
              <a:rPr lang="en-US" sz="1400" dirty="0" err="1"/>
              <a:t>Boutilier</a:t>
            </a:r>
            <a:r>
              <a:rPr lang="en-US" sz="1400" dirty="0"/>
              <a:t>, C. (2019). Perturbed-history exploration in stochastic linear bandits. </a:t>
            </a:r>
            <a:r>
              <a:rPr lang="en-US" sz="1400" dirty="0" err="1"/>
              <a:t>arXiv</a:t>
            </a:r>
            <a:r>
              <a:rPr lang="en-US" sz="1400" dirty="0"/>
              <a:t> preprint arXiv:1903.09132.</a:t>
            </a:r>
          </a:p>
          <a:p>
            <a:pPr marL="0" indent="0">
              <a:buNone/>
            </a:pPr>
            <a:r>
              <a:rPr lang="en-US" sz="1400" dirty="0"/>
              <a:t>[KMRWW18] Kannan, S., Morgenstern, J. H., Roth, A., Waggoner, B., &amp; Wu, Z. S. (2018). A smoothed analysis of the greedy algorithm for the linear contextual bandit problem. In Advances in Neural Information Processing Systems (pp. 2227-2236).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24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582E8446-256B-44CF-8F20-4E16A9C7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9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D399-F9EF-40E2-A08A-09C220EA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325563"/>
          </a:xfrm>
        </p:spPr>
        <p:txBody>
          <a:bodyPr>
            <a:normAutofit/>
          </a:bodyPr>
          <a:lstStyle/>
          <a:p>
            <a:r>
              <a:rPr lang="en-US" dirty="0"/>
              <a:t>Efficient exploration in complicated real-world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8EA541-58F3-4F0F-BB1D-FF798489F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  <a:p>
            <a:r>
              <a:rPr lang="en-US" altLang="zh-CN" dirty="0"/>
              <a:t>L</a:t>
            </a:r>
            <a:r>
              <a:rPr lang="en-US" dirty="0"/>
              <a:t>ow rank structures</a:t>
            </a:r>
          </a:p>
          <a:p>
            <a:r>
              <a:rPr lang="en-US" dirty="0"/>
              <a:t>Warm-start exploration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A66546-731A-4775-84A9-30D69CD2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49A18A45-F912-4533-AAC3-83C00330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107754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13160-240F-480B-8DA6-620A261F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3ADB43FF-96EF-4222-8562-9F679DB439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88173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b="0" dirty="0"/>
                  <a:t> users, each user has his/her own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lvl="1"/>
                <a:r>
                  <a:rPr lang="en-US" sz="2400" dirty="0"/>
                  <a:t>Build independent LinUCB for each user?</a:t>
                </a:r>
                <a:endParaRPr lang="en-US" sz="2400" b="0" dirty="0"/>
              </a:p>
              <a:p>
                <a:pPr lvl="1"/>
                <a:r>
                  <a:rPr lang="en-US" sz="2400" dirty="0"/>
                  <a:t>Cold start challenge in personalized systems</a:t>
                </a:r>
              </a:p>
              <a:p>
                <a:pPr lvl="1"/>
                <a:r>
                  <a:rPr lang="en-US" sz="2400" dirty="0"/>
                  <a:t>Users are not independent</a:t>
                </a:r>
              </a:p>
              <a:p>
                <a:r>
                  <a:rPr lang="en-US" sz="2800" dirty="0"/>
                  <a:t>Leverage user dependency for efficient exploration</a:t>
                </a:r>
              </a:p>
              <a:p>
                <a:pPr lvl="1"/>
                <a:r>
                  <a:rPr lang="en-US" sz="2400" dirty="0"/>
                  <a:t>Use existing user dependency information</a:t>
                </a:r>
              </a:p>
              <a:p>
                <a:pPr lvl="1"/>
                <a:r>
                  <a:rPr lang="en-US" sz="2400" dirty="0"/>
                  <a:t>Discover dependency online (via clustering)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0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DB43FF-96EF-4222-8562-9F679DB43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881730" cy="4351338"/>
              </a:xfrm>
              <a:blipFill>
                <a:blip r:embed="rId2"/>
                <a:stretch>
                  <a:fillRect l="-139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BE5FC7-3DC3-4833-A0C3-7534E95E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F54FB7D-2868-4F50-9ABC-12E4376E4F65}"/>
              </a:ext>
            </a:extLst>
          </p:cNvPr>
          <p:cNvGrpSpPr/>
          <p:nvPr/>
        </p:nvGrpSpPr>
        <p:grpSpPr>
          <a:xfrm>
            <a:off x="9913162" y="2337232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9471CFB-BC4C-464F-9CFA-498E4C0E4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C83FC93-039B-4FE3-9A63-11BFEC80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E6B8C45-D368-4957-9B6A-52ADE45B7B39}"/>
              </a:ext>
            </a:extLst>
          </p:cNvPr>
          <p:cNvGrpSpPr/>
          <p:nvPr/>
        </p:nvGrpSpPr>
        <p:grpSpPr>
          <a:xfrm>
            <a:off x="9913162" y="3300875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021524D-C8AE-4E94-B58E-C1433C47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325A7EB-8C54-4E3E-8C86-4F330F46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E5CF0F3-D6BA-4083-BC91-89D01D7FA7B5}"/>
              </a:ext>
            </a:extLst>
          </p:cNvPr>
          <p:cNvGrpSpPr/>
          <p:nvPr/>
        </p:nvGrpSpPr>
        <p:grpSpPr>
          <a:xfrm>
            <a:off x="9913162" y="4287022"/>
            <a:ext cx="991159" cy="827953"/>
            <a:chOff x="3064737" y="4348227"/>
            <a:chExt cx="991159" cy="8279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B053B5B-9C62-455C-9F14-DFC769C46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737" y="4348227"/>
              <a:ext cx="649224" cy="6492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1872A46-0B98-4E71-98E3-2E61C2E7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2996" y="4833280"/>
              <a:ext cx="342900" cy="3429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4C19045-8203-42F1-BDA7-5929EF7D7EC3}"/>
              </a:ext>
            </a:extLst>
          </p:cNvPr>
          <p:cNvGrpSpPr/>
          <p:nvPr/>
        </p:nvGrpSpPr>
        <p:grpSpPr>
          <a:xfrm>
            <a:off x="10002822" y="5274254"/>
            <a:ext cx="928741" cy="816121"/>
            <a:chOff x="1558941" y="5405765"/>
            <a:chExt cx="928741" cy="8161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2449D0F-742D-4E7F-9F5F-F208BE3B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941" y="5405765"/>
              <a:ext cx="649224" cy="6492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A6B1D4E-621C-4E70-819E-593A73B3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4782" y="5878986"/>
              <a:ext cx="342900" cy="342900"/>
            </a:xfrm>
            <a:prstGeom prst="rect">
              <a:avLst/>
            </a:prstGeom>
          </p:spPr>
        </p:pic>
      </p:grpSp>
      <p:sp>
        <p:nvSpPr>
          <p:cNvPr id="18" name="Date Placeholder 17">
            <a:extLst>
              <a:ext uri="{FF2B5EF4-FFF2-40B4-BE49-F238E27FC236}">
                <a16:creationId xmlns:a16="http://schemas.microsoft.com/office/drawing/2014/main" xmlns="" id="{69E093A4-18E8-4AD2-BC5C-790F6D85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1224504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65961" cy="4351338"/>
          </a:xfrm>
        </p:spPr>
        <p:txBody>
          <a:bodyPr>
            <a:normAutofit/>
          </a:bodyPr>
          <a:lstStyle/>
          <a:p>
            <a:r>
              <a:rPr lang="en-US" sz="2800" dirty="0" err="1"/>
              <a:t>GOBLin</a:t>
            </a:r>
            <a:r>
              <a:rPr lang="en-US" sz="2800" dirty="0"/>
              <a:t> [CGZ13]</a:t>
            </a:r>
          </a:p>
          <a:p>
            <a:pPr lvl="1"/>
            <a:r>
              <a:rPr lang="en-US" sz="2400" dirty="0"/>
              <a:t>Graph Laplacian based regularization upon ridge regression to model dependency</a:t>
            </a:r>
          </a:p>
          <a:p>
            <a:pPr lvl="1"/>
            <a:r>
              <a:rPr lang="en-US" sz="2400" dirty="0"/>
              <a:t>Connected users are assumed to share similar model parameters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35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E1A41DD-5BBF-48E5-B8A4-888A5969CE01}"/>
              </a:ext>
            </a:extLst>
          </p:cNvPr>
          <p:cNvGrpSpPr/>
          <p:nvPr/>
        </p:nvGrpSpPr>
        <p:grpSpPr>
          <a:xfrm>
            <a:off x="7377249" y="2008837"/>
            <a:ext cx="3133235" cy="3351610"/>
            <a:chOff x="7377249" y="2008837"/>
            <a:chExt cx="3133235" cy="33516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F9B0E09B-44AF-49E6-8F3A-0A4676B88CA3}"/>
                </a:ext>
              </a:extLst>
            </p:cNvPr>
            <p:cNvGrpSpPr/>
            <p:nvPr/>
          </p:nvGrpSpPr>
          <p:grpSpPr>
            <a:xfrm>
              <a:off x="8564220" y="2008837"/>
              <a:ext cx="964692" cy="886367"/>
              <a:chOff x="2109632" y="2510860"/>
              <a:chExt cx="964692" cy="886367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xmlns="" id="{5EE60EF6-19AB-4555-9CAD-011A91533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D4603D10-4BA6-416F-B6DB-898C781B2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D1137792-3E66-495A-BCD9-865AAC254EC3}"/>
                </a:ext>
              </a:extLst>
            </p:cNvPr>
            <p:cNvGrpSpPr/>
            <p:nvPr/>
          </p:nvGrpSpPr>
          <p:grpSpPr>
            <a:xfrm>
              <a:off x="7377249" y="3110278"/>
              <a:ext cx="958710" cy="848989"/>
              <a:chOff x="1493822" y="3687875"/>
              <a:chExt cx="958710" cy="848989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615C9F53-9DD4-4C38-AA7F-BBBE3E08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CCE86800-21C6-4FB7-AB8B-93A573D15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9405EB9F-8505-47DC-AFCA-62477401F499}"/>
                </a:ext>
              </a:extLst>
            </p:cNvPr>
            <p:cNvGrpSpPr/>
            <p:nvPr/>
          </p:nvGrpSpPr>
          <p:grpSpPr>
            <a:xfrm>
              <a:off x="9519325" y="3846204"/>
              <a:ext cx="991159" cy="827953"/>
              <a:chOff x="1494787" y="4551422"/>
              <a:chExt cx="991159" cy="827953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BE9A0DBF-EC6E-4B09-A2D5-D51A56B1C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ED3F63DA-F150-4CA7-B34C-D0C7AE6BD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E24A58E6-A2D5-48B2-B387-6252E7AFB081}"/>
                </a:ext>
              </a:extLst>
            </p:cNvPr>
            <p:cNvGrpSpPr/>
            <p:nvPr/>
          </p:nvGrpSpPr>
          <p:grpSpPr>
            <a:xfrm>
              <a:off x="8450343" y="4544326"/>
              <a:ext cx="928741" cy="816121"/>
              <a:chOff x="1558941" y="5405765"/>
              <a:chExt cx="928741" cy="816121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9858633B-8605-43C2-8D3A-57343AE6B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xmlns="" id="{8642D240-132F-4E73-A1CC-C5B035147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77B64433-D469-42E9-846B-D0C73589ACF3}"/>
                </a:ext>
              </a:extLst>
            </p:cNvPr>
            <p:cNvCxnSpPr/>
            <p:nvPr/>
          </p:nvCxnSpPr>
          <p:spPr>
            <a:xfrm>
              <a:off x="8959471" y="2813863"/>
              <a:ext cx="668085" cy="94563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58094A97-9A87-499B-9DF9-B567EF785DFB}"/>
                </a:ext>
              </a:extLst>
            </p:cNvPr>
            <p:cNvCxnSpPr>
              <a:endCxn id="59" idx="3"/>
            </p:cNvCxnSpPr>
            <p:nvPr/>
          </p:nvCxnSpPr>
          <p:spPr>
            <a:xfrm flipH="1">
              <a:off x="8026473" y="2781240"/>
              <a:ext cx="786451" cy="65365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9DD3EF5B-BED3-4E31-BFB1-F6B0538D14AA}"/>
                </a:ext>
              </a:extLst>
            </p:cNvPr>
            <p:cNvCxnSpPr/>
            <p:nvPr/>
          </p:nvCxnSpPr>
          <p:spPr>
            <a:xfrm flipH="1" flipV="1">
              <a:off x="7884992" y="3940979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0F580791-9886-408E-A2A0-BBC65EFC3545}"/>
                </a:ext>
              </a:extLst>
            </p:cNvPr>
            <p:cNvCxnSpPr/>
            <p:nvPr/>
          </p:nvCxnSpPr>
          <p:spPr>
            <a:xfrm flipV="1">
              <a:off x="8695672" y="2894878"/>
              <a:ext cx="178924" cy="152014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66E0F5DB-B7E0-423B-8236-2DF48AB55003}"/>
                </a:ext>
              </a:extLst>
            </p:cNvPr>
            <p:cNvCxnSpPr>
              <a:endCxn id="60" idx="0"/>
            </p:cNvCxnSpPr>
            <p:nvPr/>
          </p:nvCxnSpPr>
          <p:spPr>
            <a:xfrm flipH="1" flipV="1">
              <a:off x="8164509" y="3616367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2E2B01B8-CD07-4AE5-84EF-27A9BF9C09AD}"/>
                </a:ext>
              </a:extLst>
            </p:cNvPr>
            <p:cNvCxnSpPr>
              <a:stCxn id="57" idx="1"/>
            </p:cNvCxnSpPr>
            <p:nvPr/>
          </p:nvCxnSpPr>
          <p:spPr>
            <a:xfrm flipH="1">
              <a:off x="8997749" y="4170816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0126404-D521-4280-8DAF-F9FB4A5F0673}"/>
              </a:ext>
            </a:extLst>
          </p:cNvPr>
          <p:cNvGrpSpPr/>
          <p:nvPr/>
        </p:nvGrpSpPr>
        <p:grpSpPr>
          <a:xfrm>
            <a:off x="7381564" y="2825288"/>
            <a:ext cx="3133235" cy="2534025"/>
            <a:chOff x="4705767" y="3355340"/>
            <a:chExt cx="3133235" cy="25340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CBB2C5B9-D4DE-4439-BDC4-6E5EC14465AF}"/>
                </a:ext>
              </a:extLst>
            </p:cNvPr>
            <p:cNvGrpSpPr/>
            <p:nvPr/>
          </p:nvGrpSpPr>
          <p:grpSpPr>
            <a:xfrm>
              <a:off x="5830064" y="3355340"/>
              <a:ext cx="964692" cy="886367"/>
              <a:chOff x="2109632" y="2510860"/>
              <a:chExt cx="964692" cy="88636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119AA446-6797-4C6D-B875-1D494A82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05288EAD-A635-45A0-B0ED-606B39AE9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AD4EC4A2-58C3-412A-AB71-684178A07A50}"/>
                </a:ext>
              </a:extLst>
            </p:cNvPr>
            <p:cNvGrpSpPr/>
            <p:nvPr/>
          </p:nvGrpSpPr>
          <p:grpSpPr>
            <a:xfrm>
              <a:off x="4705767" y="3639196"/>
              <a:ext cx="958710" cy="848989"/>
              <a:chOff x="1493822" y="3687875"/>
              <a:chExt cx="958710" cy="84898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E1C3BB6E-D0AE-477F-AD36-80C6CBE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D0C135A8-0671-4D3D-9F29-F7918119D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D2522E59-2317-4B56-8B80-2316E3989530}"/>
                </a:ext>
              </a:extLst>
            </p:cNvPr>
            <p:cNvGrpSpPr/>
            <p:nvPr/>
          </p:nvGrpSpPr>
          <p:grpSpPr>
            <a:xfrm>
              <a:off x="6847843" y="4375122"/>
              <a:ext cx="991159" cy="827953"/>
              <a:chOff x="1494787" y="4551422"/>
              <a:chExt cx="991159" cy="8279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1D385B12-7169-4757-82BD-77D3FD95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D19AC10-9693-4C9A-BE29-D7B2B1AA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7F79448A-139D-4D0E-A9E6-7DA4D77E956A}"/>
                </a:ext>
              </a:extLst>
            </p:cNvPr>
            <p:cNvGrpSpPr/>
            <p:nvPr/>
          </p:nvGrpSpPr>
          <p:grpSpPr>
            <a:xfrm>
              <a:off x="5778861" y="5073244"/>
              <a:ext cx="928741" cy="816121"/>
              <a:chOff x="1558941" y="5405765"/>
              <a:chExt cx="928741" cy="81612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582F2D2A-4924-4D23-98F7-CB7EDA030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xmlns="" id="{3F56FA03-0E58-461B-8008-4F2CCDFE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F0DF31AA-04E3-462F-B842-ED8E6583945A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6479288" y="3679952"/>
              <a:ext cx="476786" cy="608468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56CF10CE-3878-48B8-97F9-31A6A802D029}"/>
                </a:ext>
              </a:extLst>
            </p:cNvPr>
            <p:cNvCxnSpPr>
              <a:stCxn id="80" idx="1"/>
              <a:endCxn id="78" idx="3"/>
            </p:cNvCxnSpPr>
            <p:nvPr/>
          </p:nvCxnSpPr>
          <p:spPr>
            <a:xfrm flipH="1">
              <a:off x="5354991" y="3679952"/>
              <a:ext cx="475073" cy="2838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A3B18691-F604-4696-AE04-1A846EC16117}"/>
                </a:ext>
              </a:extLst>
            </p:cNvPr>
            <p:cNvCxnSpPr/>
            <p:nvPr/>
          </p:nvCxnSpPr>
          <p:spPr>
            <a:xfrm flipH="1" flipV="1">
              <a:off x="5213510" y="4469897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F7931A01-B4A0-4296-B30A-54D6A373B363}"/>
                </a:ext>
              </a:extLst>
            </p:cNvPr>
            <p:cNvCxnSpPr/>
            <p:nvPr/>
          </p:nvCxnSpPr>
          <p:spPr>
            <a:xfrm flipV="1">
              <a:off x="6024190" y="4131035"/>
              <a:ext cx="91254" cy="81290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251CF71B-A193-47F8-84F5-9F724D5D5C2E}"/>
                </a:ext>
              </a:extLst>
            </p:cNvPr>
            <p:cNvCxnSpPr>
              <a:endCxn id="79" idx="0"/>
            </p:cNvCxnSpPr>
            <p:nvPr/>
          </p:nvCxnSpPr>
          <p:spPr>
            <a:xfrm flipH="1" flipV="1">
              <a:off x="5493027" y="4145285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9AEC4F14-E913-4C9A-8897-FB0C4822711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6326267" y="4699734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B1308570-82F5-4BCC-B773-38431E66F7E7}"/>
                  </a:ext>
                </a:extLst>
              </p:cNvPr>
              <p:cNvSpPr txBox="1"/>
              <p:nvPr/>
            </p:nvSpPr>
            <p:spPr>
              <a:xfrm>
                <a:off x="1790476" y="4404131"/>
                <a:ext cx="30085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is input. Regularization term: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308570-82F5-4BCC-B773-38431E66F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476" y="4404131"/>
                <a:ext cx="3008536" cy="646331"/>
              </a:xfrm>
              <a:prstGeom prst="rect">
                <a:avLst/>
              </a:prstGeom>
              <a:blipFill>
                <a:blip r:embed="rId11"/>
                <a:stretch>
                  <a:fillRect l="-182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BC38240E-70C7-42A2-A6E1-37C5BD22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018F22-9614-43C4-ADA7-3DAD8428EC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396" y="4480792"/>
            <a:ext cx="2556901" cy="57736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DA9538FA-A688-4AF6-91BC-744D78A7A5ED}"/>
              </a:ext>
            </a:extLst>
          </p:cNvPr>
          <p:cNvSpPr/>
          <p:nvPr/>
        </p:nvSpPr>
        <p:spPr>
          <a:xfrm>
            <a:off x="5098413" y="4507546"/>
            <a:ext cx="1578108" cy="531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7896" cy="4351338"/>
          </a:xfrm>
        </p:spPr>
        <p:txBody>
          <a:bodyPr>
            <a:normAutofit/>
          </a:bodyPr>
          <a:lstStyle/>
          <a:p>
            <a:r>
              <a:rPr lang="en-US" sz="2800" dirty="0" err="1"/>
              <a:t>GOBLin</a:t>
            </a:r>
            <a:r>
              <a:rPr lang="en-US" sz="2800" dirty="0"/>
              <a:t> [CGZ13]</a:t>
            </a:r>
          </a:p>
          <a:p>
            <a:pPr lvl="1"/>
            <a:r>
              <a:rPr lang="en-US" sz="2400" dirty="0"/>
              <a:t>Graph Laplacian based regularization upon ridge regression to model dependency</a:t>
            </a:r>
          </a:p>
          <a:p>
            <a:pPr lvl="1"/>
            <a:r>
              <a:rPr lang="en-US" sz="2400" dirty="0"/>
              <a:t>Encode graph Laplacian in context, formulate as a </a:t>
            </a:r>
            <a:r>
              <a:rPr lang="en-US" sz="2400" i="1" dirty="0" err="1">
                <a:solidFill>
                  <a:srgbClr val="FF0000"/>
                </a:solidFill>
              </a:rPr>
              <a:t>dN</a:t>
            </a:r>
            <a:r>
              <a:rPr lang="en-US" sz="2400" i="1" dirty="0"/>
              <a:t>-dimensional</a:t>
            </a:r>
            <a:r>
              <a:rPr lang="en-US" sz="2400" dirty="0"/>
              <a:t> LinUCB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36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0126404-D521-4280-8DAF-F9FB4A5F0673}"/>
              </a:ext>
            </a:extLst>
          </p:cNvPr>
          <p:cNvGrpSpPr/>
          <p:nvPr/>
        </p:nvGrpSpPr>
        <p:grpSpPr>
          <a:xfrm>
            <a:off x="7381564" y="2825288"/>
            <a:ext cx="3133235" cy="2534025"/>
            <a:chOff x="4705767" y="3355340"/>
            <a:chExt cx="3133235" cy="25340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CBB2C5B9-D4DE-4439-BDC4-6E5EC14465AF}"/>
                </a:ext>
              </a:extLst>
            </p:cNvPr>
            <p:cNvGrpSpPr/>
            <p:nvPr/>
          </p:nvGrpSpPr>
          <p:grpSpPr>
            <a:xfrm>
              <a:off x="5830064" y="3355340"/>
              <a:ext cx="964692" cy="886367"/>
              <a:chOff x="2109632" y="2510860"/>
              <a:chExt cx="964692" cy="88636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119AA446-6797-4C6D-B875-1D494A82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05288EAD-A635-45A0-B0ED-606B39AE9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AD4EC4A2-58C3-412A-AB71-684178A07A50}"/>
                </a:ext>
              </a:extLst>
            </p:cNvPr>
            <p:cNvGrpSpPr/>
            <p:nvPr/>
          </p:nvGrpSpPr>
          <p:grpSpPr>
            <a:xfrm>
              <a:off x="4705767" y="3639196"/>
              <a:ext cx="958710" cy="848989"/>
              <a:chOff x="1493822" y="3687875"/>
              <a:chExt cx="958710" cy="84898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E1C3BB6E-D0AE-477F-AD36-80C6CBE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D0C135A8-0671-4D3D-9F29-F7918119D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D2522E59-2317-4B56-8B80-2316E3989530}"/>
                </a:ext>
              </a:extLst>
            </p:cNvPr>
            <p:cNvGrpSpPr/>
            <p:nvPr/>
          </p:nvGrpSpPr>
          <p:grpSpPr>
            <a:xfrm>
              <a:off x="6847843" y="4375122"/>
              <a:ext cx="991159" cy="827953"/>
              <a:chOff x="1494787" y="4551422"/>
              <a:chExt cx="991159" cy="8279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1D385B12-7169-4757-82BD-77D3FD95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D19AC10-9693-4C9A-BE29-D7B2B1AA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7F79448A-139D-4D0E-A9E6-7DA4D77E956A}"/>
                </a:ext>
              </a:extLst>
            </p:cNvPr>
            <p:cNvGrpSpPr/>
            <p:nvPr/>
          </p:nvGrpSpPr>
          <p:grpSpPr>
            <a:xfrm>
              <a:off x="5778861" y="5073244"/>
              <a:ext cx="928741" cy="816121"/>
              <a:chOff x="1558941" y="5405765"/>
              <a:chExt cx="928741" cy="81612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582F2D2A-4924-4D23-98F7-CB7EDA030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xmlns="" id="{3F56FA03-0E58-461B-8008-4F2CCDFE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F0DF31AA-04E3-462F-B842-ED8E6583945A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6479288" y="3679952"/>
              <a:ext cx="476786" cy="608468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56CF10CE-3878-48B8-97F9-31A6A802D029}"/>
                </a:ext>
              </a:extLst>
            </p:cNvPr>
            <p:cNvCxnSpPr>
              <a:stCxn id="80" idx="1"/>
              <a:endCxn id="78" idx="3"/>
            </p:cNvCxnSpPr>
            <p:nvPr/>
          </p:nvCxnSpPr>
          <p:spPr>
            <a:xfrm flipH="1">
              <a:off x="5354991" y="3679952"/>
              <a:ext cx="475073" cy="2838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A3B18691-F604-4696-AE04-1A846EC16117}"/>
                </a:ext>
              </a:extLst>
            </p:cNvPr>
            <p:cNvCxnSpPr/>
            <p:nvPr/>
          </p:nvCxnSpPr>
          <p:spPr>
            <a:xfrm flipH="1" flipV="1">
              <a:off x="5213510" y="4469897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F7931A01-B4A0-4296-B30A-54D6A373B363}"/>
                </a:ext>
              </a:extLst>
            </p:cNvPr>
            <p:cNvCxnSpPr/>
            <p:nvPr/>
          </p:nvCxnSpPr>
          <p:spPr>
            <a:xfrm flipV="1">
              <a:off x="6024190" y="4131035"/>
              <a:ext cx="91254" cy="81290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251CF71B-A193-47F8-84F5-9F724D5D5C2E}"/>
                </a:ext>
              </a:extLst>
            </p:cNvPr>
            <p:cNvCxnSpPr>
              <a:endCxn id="79" idx="0"/>
            </p:cNvCxnSpPr>
            <p:nvPr/>
          </p:nvCxnSpPr>
          <p:spPr>
            <a:xfrm flipH="1" flipV="1">
              <a:off x="5493027" y="4145285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9AEC4F14-E913-4C9A-8897-FB0C4822711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6326267" y="4699734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7E281DD5-D173-4FC5-9A53-86F36B787E5D}"/>
              </a:ext>
            </a:extLst>
          </p:cNvPr>
          <p:cNvGrpSpPr/>
          <p:nvPr/>
        </p:nvGrpSpPr>
        <p:grpSpPr>
          <a:xfrm>
            <a:off x="4695043" y="4892968"/>
            <a:ext cx="4307021" cy="1038791"/>
            <a:chOff x="1427889" y="4122836"/>
            <a:chExt cx="4307021" cy="103879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F3F2CD73-BFB6-4E19-B224-827E2516F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27889" y="4608488"/>
              <a:ext cx="4307021" cy="553139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153D76FE-577E-4964-88F6-7B3664975DFE}"/>
                </a:ext>
              </a:extLst>
            </p:cNvPr>
            <p:cNvGrpSpPr/>
            <p:nvPr/>
          </p:nvGrpSpPr>
          <p:grpSpPr>
            <a:xfrm>
              <a:off x="2587523" y="4122836"/>
              <a:ext cx="2103710" cy="902381"/>
              <a:chOff x="4983166" y="2031724"/>
              <a:chExt cx="2103710" cy="902381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xmlns="" id="{88203524-E727-4E81-9780-77A426511BF4}"/>
                  </a:ext>
                </a:extLst>
              </p:cNvPr>
              <p:cNvSpPr/>
              <p:nvPr/>
            </p:nvSpPr>
            <p:spPr>
              <a:xfrm>
                <a:off x="4983166" y="2589549"/>
                <a:ext cx="218454" cy="3445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16AEF2B6-BECF-498E-A557-D94730E68786}"/>
                  </a:ext>
                </a:extLst>
              </p:cNvPr>
              <p:cNvSpPr txBox="1"/>
              <p:nvPr/>
            </p:nvSpPr>
            <p:spPr>
              <a:xfrm>
                <a:off x="5099326" y="2031724"/>
                <a:ext cx="1987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Graph Laplacian</a:t>
                </a: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xmlns="" id="{4D5ED1D2-2A68-422D-801F-B65759531C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8931" y="2358887"/>
                <a:ext cx="106844" cy="20428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364D88-41A9-440B-A335-DFBA3D2C1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5043" y="5876938"/>
            <a:ext cx="3049140" cy="6159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B735BAD-38B6-4CD6-991C-6CEC6C93EFD8}"/>
              </a:ext>
            </a:extLst>
          </p:cNvPr>
          <p:cNvGrpSpPr/>
          <p:nvPr/>
        </p:nvGrpSpPr>
        <p:grpSpPr>
          <a:xfrm>
            <a:off x="824338" y="4465985"/>
            <a:ext cx="3255619" cy="1725355"/>
            <a:chOff x="824338" y="4465985"/>
            <a:chExt cx="3255619" cy="172535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7DEDADC6-3E4E-4DB4-8A13-5BDA38EC7823}"/>
                </a:ext>
              </a:extLst>
            </p:cNvPr>
            <p:cNvGrpSpPr/>
            <p:nvPr/>
          </p:nvGrpSpPr>
          <p:grpSpPr>
            <a:xfrm>
              <a:off x="824338" y="4465985"/>
              <a:ext cx="3255619" cy="1725355"/>
              <a:chOff x="5043565" y="5251535"/>
              <a:chExt cx="3255619" cy="148181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xmlns="" id="{955AC7F9-3ECA-4A88-86A0-F0D8541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8760" y="6421430"/>
                <a:ext cx="1195424" cy="259381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6BC931E6-E931-46A4-9CE6-5B8A3250DF35}"/>
                  </a:ext>
                </a:extLst>
              </p:cNvPr>
              <p:cNvSpPr txBox="1"/>
              <p:nvPr/>
            </p:nvSpPr>
            <p:spPr>
              <a:xfrm>
                <a:off x="5132671" y="5251535"/>
                <a:ext cx="2509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Closed form estimator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65C36192-7510-4503-BACD-E80A970056F6}"/>
                  </a:ext>
                </a:extLst>
              </p:cNvPr>
              <p:cNvSpPr/>
              <p:nvPr/>
            </p:nvSpPr>
            <p:spPr>
              <a:xfrm>
                <a:off x="5043565" y="5271196"/>
                <a:ext cx="3255619" cy="1462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A505DE-F367-4C2C-BC32-5D8DB2386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4943" y="4945974"/>
              <a:ext cx="3117852" cy="4904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0C6D7B5-6CCC-4910-9A1F-945BA0F0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649" y="5316347"/>
              <a:ext cx="2465580" cy="510121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66FD3082-E31C-45A8-97BA-19527F5D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376820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244C8AC8-E3BA-4BF7-AD79-0F723DFAA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20023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err="1"/>
                  <a:t>CoLin</a:t>
                </a:r>
                <a:r>
                  <a:rPr lang="en-US" sz="2800" dirty="0"/>
                  <a:t> [WWGW16]</a:t>
                </a:r>
              </a:p>
              <a:p>
                <a:pPr lvl="1"/>
                <a:r>
                  <a:rPr lang="en-US" sz="2400" dirty="0"/>
                  <a:t>Social influence among users: content and opinion sharing in social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r>
                  <a:rPr lang="en-US" sz="2400" dirty="0"/>
                  <a:t>Reward: weighted average of expected reward among friends</a:t>
                </a:r>
              </a:p>
              <a:p>
                <a:pPr lvl="1"/>
                <a:r>
                  <a:rPr lang="en-US" sz="2400" dirty="0"/>
                  <a:t>A 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2400" i="1" dirty="0"/>
                  <a:t>-dimensional</a:t>
                </a:r>
                <a:r>
                  <a:rPr lang="en-US" sz="2400" dirty="0"/>
                  <a:t> LinUCB </a:t>
                </a:r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200230" cy="4351338"/>
              </a:xfrm>
              <a:blipFill>
                <a:blip r:embed="rId2"/>
                <a:stretch>
                  <a:fillRect l="-1524" t="-2241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D85C8A3-17F4-4893-B0E2-FDE8A4BE1C2E}"/>
              </a:ext>
            </a:extLst>
          </p:cNvPr>
          <p:cNvGrpSpPr/>
          <p:nvPr/>
        </p:nvGrpSpPr>
        <p:grpSpPr>
          <a:xfrm>
            <a:off x="8740760" y="1216146"/>
            <a:ext cx="2373561" cy="2151034"/>
            <a:chOff x="1409516" y="2199310"/>
            <a:chExt cx="3016714" cy="33516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F81FD06-0F19-4AE2-9BDF-AA24F045067F}"/>
                </a:ext>
              </a:extLst>
            </p:cNvPr>
            <p:cNvGrpSpPr/>
            <p:nvPr/>
          </p:nvGrpSpPr>
          <p:grpSpPr>
            <a:xfrm>
              <a:off x="2596487" y="2199310"/>
              <a:ext cx="964692" cy="886367"/>
              <a:chOff x="2109632" y="2510860"/>
              <a:chExt cx="964692" cy="88636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993EDC36-E006-4AC0-A0A9-4A1381A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CC71BD5C-72BB-4E8A-A38A-FB37297AD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51E0356-FF97-406A-B626-3CB6C49003C0}"/>
                </a:ext>
              </a:extLst>
            </p:cNvPr>
            <p:cNvGrpSpPr/>
            <p:nvPr/>
          </p:nvGrpSpPr>
          <p:grpSpPr>
            <a:xfrm>
              <a:off x="1409516" y="3300751"/>
              <a:ext cx="958710" cy="848989"/>
              <a:chOff x="1493822" y="3687875"/>
              <a:chExt cx="958710" cy="84898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9369AFF7-5101-4EAC-8CE6-76D6AA495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B9228DF-635E-468D-A2EF-D0E0AA7C5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36B6A65-86B8-439F-A597-804C0A439D8F}"/>
                </a:ext>
              </a:extLst>
            </p:cNvPr>
            <p:cNvGrpSpPr/>
            <p:nvPr/>
          </p:nvGrpSpPr>
          <p:grpSpPr>
            <a:xfrm>
              <a:off x="3435071" y="4023469"/>
              <a:ext cx="991159" cy="827953"/>
              <a:chOff x="1494787" y="4551422"/>
              <a:chExt cx="991159" cy="82795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7524F929-40AD-4A72-AC9B-3DDDAE7F8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31CFCBCA-1730-440E-A91B-DA49C619E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89CC68BD-03F9-45F1-9D08-9C35A914D7B5}"/>
                </a:ext>
              </a:extLst>
            </p:cNvPr>
            <p:cNvGrpSpPr/>
            <p:nvPr/>
          </p:nvGrpSpPr>
          <p:grpSpPr>
            <a:xfrm>
              <a:off x="2482610" y="4734799"/>
              <a:ext cx="928741" cy="816121"/>
              <a:chOff x="1558941" y="5405765"/>
              <a:chExt cx="928741" cy="8161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A7D5347-4DD8-4D3C-922D-BFEF584BA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90DC692E-D133-4EC9-BFD8-AC111148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8D0F6BE9-1E15-4AB6-A186-D761D38F454C}"/>
                </a:ext>
              </a:extLst>
            </p:cNvPr>
            <p:cNvCxnSpPr/>
            <p:nvPr/>
          </p:nvCxnSpPr>
          <p:spPr>
            <a:xfrm>
              <a:off x="2991738" y="3004336"/>
              <a:ext cx="668085" cy="9456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94C357EF-09A5-4146-8BCD-03983490B572}"/>
                </a:ext>
              </a:extLst>
            </p:cNvPr>
            <p:cNvCxnSpPr>
              <a:endCxn id="22" idx="3"/>
            </p:cNvCxnSpPr>
            <p:nvPr/>
          </p:nvCxnSpPr>
          <p:spPr>
            <a:xfrm flipH="1">
              <a:off x="2058740" y="2971713"/>
              <a:ext cx="786451" cy="65365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885BF939-C64D-433A-9E6C-89764BE68BF4}"/>
                </a:ext>
              </a:extLst>
            </p:cNvPr>
            <p:cNvCxnSpPr/>
            <p:nvPr/>
          </p:nvCxnSpPr>
          <p:spPr>
            <a:xfrm flipH="1" flipV="1">
              <a:off x="1917259" y="4131452"/>
              <a:ext cx="622417" cy="6014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FD530E86-F595-4264-B981-120D1DDDD19E}"/>
                </a:ext>
              </a:extLst>
            </p:cNvPr>
            <p:cNvCxnSpPr/>
            <p:nvPr/>
          </p:nvCxnSpPr>
          <p:spPr>
            <a:xfrm flipV="1">
              <a:off x="2727939" y="3085351"/>
              <a:ext cx="178924" cy="152014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9DE6C6D6-1A89-4C48-8866-3CE6E2770765}"/>
                </a:ext>
              </a:extLst>
            </p:cNvPr>
            <p:cNvCxnSpPr>
              <a:endCxn id="23" idx="0"/>
            </p:cNvCxnSpPr>
            <p:nvPr/>
          </p:nvCxnSpPr>
          <p:spPr>
            <a:xfrm flipH="1" flipV="1">
              <a:off x="2196776" y="3806840"/>
              <a:ext cx="1277627" cy="37995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C99DAFBC-B7E0-45FD-B712-00D0580054A2}"/>
                </a:ext>
              </a:extLst>
            </p:cNvPr>
            <p:cNvCxnSpPr>
              <a:stCxn id="20" idx="1"/>
            </p:cNvCxnSpPr>
            <p:nvPr/>
          </p:nvCxnSpPr>
          <p:spPr>
            <a:xfrm flipH="1">
              <a:off x="2913495" y="4348081"/>
              <a:ext cx="521576" cy="37161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378FF05F-1584-4B15-A436-5AAF0BD2FAB4}"/>
              </a:ext>
            </a:extLst>
          </p:cNvPr>
          <p:cNvGraphicFramePr>
            <a:graphicFrameLocks noGrp="1"/>
          </p:cNvGraphicFramePr>
          <p:nvPr/>
        </p:nvGraphicFramePr>
        <p:xfrm>
          <a:off x="8936741" y="4722545"/>
          <a:ext cx="2177580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3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044DCA5-099A-4C3E-837A-4C75BCA77608}"/>
              </a:ext>
            </a:extLst>
          </p:cNvPr>
          <p:cNvGrpSpPr/>
          <p:nvPr/>
        </p:nvGrpSpPr>
        <p:grpSpPr>
          <a:xfrm>
            <a:off x="8504342" y="4338655"/>
            <a:ext cx="2561542" cy="1980383"/>
            <a:chOff x="7119594" y="1759709"/>
            <a:chExt cx="4059754" cy="35503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F9E924C-508C-4AFC-8253-365E5450B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4C9269A-5B95-4E8C-B71E-F30AD0B4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988D6FD-28DA-41F9-9B97-D0422FBF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21" y="1790446"/>
              <a:ext cx="649224" cy="6492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E034E9BD-C6AE-4CBD-AF3F-929BAD91C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152" y="1759709"/>
              <a:ext cx="649224" cy="64922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68E098B9-4789-4B8D-84B3-6DDB5EB0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680" y="1775737"/>
              <a:ext cx="649224" cy="64922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9A3CEBE-C6A6-48C0-9F7F-12541041E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0124" y="1759709"/>
              <a:ext cx="649224" cy="64922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32896734-5166-44D1-B313-A61ADBCBC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535912D-A156-4A42-8E77-0FD89804E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811DA38-B542-47C0-BF00-2F00D6EDA4B5}"/>
              </a:ext>
            </a:extLst>
          </p:cNvPr>
          <p:cNvGrpSpPr/>
          <p:nvPr/>
        </p:nvGrpSpPr>
        <p:grpSpPr>
          <a:xfrm>
            <a:off x="8809629" y="3656156"/>
            <a:ext cx="2489365" cy="721145"/>
            <a:chOff x="9294099" y="2640533"/>
            <a:chExt cx="2489365" cy="7211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367BB50-62EB-4521-9F49-9DA38F8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4099" y="2880138"/>
              <a:ext cx="441942" cy="26789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216F23F4-AEFF-44C4-B6C6-CA2316FFA1CA}"/>
                </a:ext>
              </a:extLst>
            </p:cNvPr>
            <p:cNvGrpSpPr/>
            <p:nvPr/>
          </p:nvGrpSpPr>
          <p:grpSpPr>
            <a:xfrm>
              <a:off x="9671588" y="2640533"/>
              <a:ext cx="2111876" cy="721145"/>
              <a:chOff x="9982200" y="1582527"/>
              <a:chExt cx="2111876" cy="7211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F815AD1A-B45B-4C46-8E57-2DFBAF17D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933973" y="1582527"/>
                <a:ext cx="1160103" cy="72114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D802CDDD-D65A-4C83-B0EE-CF920638BE23}"/>
                  </a:ext>
                </a:extLst>
              </p:cNvPr>
              <p:cNvSpPr txBox="1"/>
              <p:nvPr/>
            </p:nvSpPr>
            <p:spPr>
              <a:xfrm>
                <a:off x="9982200" y="1758434"/>
                <a:ext cx="15507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which</a:t>
                </a:r>
                <a:endParaRPr lang="en-US" dirty="0"/>
              </a:p>
            </p:txBody>
          </p:sp>
        </p:grpSp>
      </p:grpSp>
      <p:sp>
        <p:nvSpPr>
          <p:cNvPr id="41" name="Right Arrow 39">
            <a:extLst>
              <a:ext uri="{FF2B5EF4-FFF2-40B4-BE49-F238E27FC236}">
                <a16:creationId xmlns:a16="http://schemas.microsoft.com/office/drawing/2014/main" xmlns="" id="{C8A87106-E654-411E-93FC-16BA4393F4A1}"/>
              </a:ext>
            </a:extLst>
          </p:cNvPr>
          <p:cNvSpPr/>
          <p:nvPr/>
        </p:nvSpPr>
        <p:spPr>
          <a:xfrm rot="5400000">
            <a:off x="9705333" y="3406511"/>
            <a:ext cx="311172" cy="354378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4D89576-A7D7-48E2-A3DB-7C47F36BA6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7852" y="4184985"/>
            <a:ext cx="2735692" cy="45699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7FBBB22-B452-4F0B-9792-38E0CA7E0F2B}"/>
              </a:ext>
            </a:extLst>
          </p:cNvPr>
          <p:cNvGrpSpPr/>
          <p:nvPr/>
        </p:nvGrpSpPr>
        <p:grpSpPr>
          <a:xfrm>
            <a:off x="4524852" y="4153130"/>
            <a:ext cx="3882253" cy="590235"/>
            <a:chOff x="4524852" y="4153130"/>
            <a:chExt cx="3882253" cy="59023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0FA1BBD7-9949-49F4-BF02-5BFC08C5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524852" y="4153130"/>
              <a:ext cx="3882253" cy="590235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4632778F-962E-49C2-B823-EBD62AE5F422}"/>
                </a:ext>
              </a:extLst>
            </p:cNvPr>
            <p:cNvSpPr/>
            <p:nvPr/>
          </p:nvSpPr>
          <p:spPr>
            <a:xfrm>
              <a:off x="7026961" y="4199669"/>
              <a:ext cx="1247327" cy="2850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1BDBE6DA-60F6-40DD-851F-29318AAE40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56250" y="2878757"/>
            <a:ext cx="1306926" cy="54421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8035620-047A-4EFC-9FFB-DD6726BA1FC2}"/>
              </a:ext>
            </a:extLst>
          </p:cNvPr>
          <p:cNvGrpSpPr/>
          <p:nvPr/>
        </p:nvGrpSpPr>
        <p:grpSpPr>
          <a:xfrm>
            <a:off x="4444983" y="4755861"/>
            <a:ext cx="3674322" cy="2031325"/>
            <a:chOff x="4444983" y="4755861"/>
            <a:chExt cx="3674322" cy="203132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120D44D5-0ABD-433B-BA7C-DA11E07F7A09}"/>
                </a:ext>
              </a:extLst>
            </p:cNvPr>
            <p:cNvGrpSpPr/>
            <p:nvPr/>
          </p:nvGrpSpPr>
          <p:grpSpPr>
            <a:xfrm>
              <a:off x="4444983" y="4755861"/>
              <a:ext cx="3674322" cy="2031325"/>
              <a:chOff x="4444983" y="4755861"/>
              <a:chExt cx="3674322" cy="20313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xmlns="" id="{BFFD854F-902A-4259-9AC8-4EEB2FF66B45}"/>
                      </a:ext>
                    </a:extLst>
                  </p:cNvPr>
                  <p:cNvSpPr txBox="1"/>
                  <p:nvPr/>
                </p:nvSpPr>
                <p:spPr>
                  <a:xfrm>
                    <a:off x="4444983" y="4755861"/>
                    <a:ext cx="3674322" cy="20313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When</a:t>
                    </a:r>
                    <a:r>
                      <a:rPr lang="zh-CN" altLang="en-US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i="1">
                            <a:latin typeface="Cambria Math" charset="0"/>
                          </a:rPr>
                          <m:t>𝑊</m:t>
                        </m:r>
                      </m:oMath>
                    </a14:m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is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uniform,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 err="1"/>
                      <a:t>i.e</a:t>
                    </a:r>
                    <a:r>
                      <a:rPr lang="en-US" altLang="zh-CN" dirty="0"/>
                      <a:t>,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all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users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are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uniformly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connected to share:</a:t>
                    </a:r>
                    <a:r>
                      <a:rPr lang="zh-CN" altLang="en-US" dirty="0"/>
                      <a:t> </a:t>
                    </a:r>
                    <a:endParaRPr lang="en-US" altLang="zh-CN" dirty="0"/>
                  </a:p>
                  <a:p>
                    <a:endParaRPr lang="en-US" altLang="zh-CN" dirty="0"/>
                  </a:p>
                  <a:p>
                    <a:endParaRPr lang="en-US" altLang="zh-CN" dirty="0"/>
                  </a:p>
                  <a:p>
                    <a:endParaRPr lang="en-US" altLang="zh-CN" dirty="0"/>
                  </a:p>
                  <a:p>
                    <a:r>
                      <a:rPr lang="en-US" altLang="zh-CN" dirty="0"/>
                      <a:t>Regret:</a:t>
                    </a:r>
                    <a:r>
                      <a:rPr lang="zh-CN" altLang="en-US" dirty="0"/>
                      <a:t> </a:t>
                    </a:r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BFFD854F-902A-4259-9AC8-4EEB2FF66B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4983" y="4755861"/>
                    <a:ext cx="3674322" cy="2031325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327" t="-15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C48E2D28-4683-4E04-BB1E-1C663AA33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52727" y="5396757"/>
                <a:ext cx="1426501" cy="612243"/>
              </a:xfrm>
              <a:prstGeom prst="rect">
                <a:avLst/>
              </a:prstGeom>
            </p:spPr>
          </p:pic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46F744F5-2842-42D4-83FA-3298297B0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373230" y="6189459"/>
              <a:ext cx="1577531" cy="29422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2F58770-072D-440E-87EC-AA1152A4EFEC}"/>
              </a:ext>
            </a:extLst>
          </p:cNvPr>
          <p:cNvGrpSpPr/>
          <p:nvPr/>
        </p:nvGrpSpPr>
        <p:grpSpPr>
          <a:xfrm>
            <a:off x="776162" y="4641977"/>
            <a:ext cx="3255619" cy="1725355"/>
            <a:chOff x="824338" y="4465985"/>
            <a:chExt cx="3255619" cy="172535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AFEAA205-A3C6-4C09-A231-BD55774E25AD}"/>
                </a:ext>
              </a:extLst>
            </p:cNvPr>
            <p:cNvGrpSpPr/>
            <p:nvPr/>
          </p:nvGrpSpPr>
          <p:grpSpPr>
            <a:xfrm>
              <a:off x="824338" y="4465985"/>
              <a:ext cx="3255619" cy="1725355"/>
              <a:chOff x="5043565" y="5251535"/>
              <a:chExt cx="3255619" cy="1481817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BFDF751B-C7ED-4A4C-B408-DC2393651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21466" y="6456593"/>
                <a:ext cx="1195424" cy="259381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3302A77E-FFAD-433D-94E8-4A81D0993CE2}"/>
                  </a:ext>
                </a:extLst>
              </p:cNvPr>
              <p:cNvSpPr txBox="1"/>
              <p:nvPr/>
            </p:nvSpPr>
            <p:spPr>
              <a:xfrm>
                <a:off x="5132671" y="5251535"/>
                <a:ext cx="2509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Closed form estimator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E0FAEBE5-A5F6-49D1-B9A1-F261A031E5AD}"/>
                  </a:ext>
                </a:extLst>
              </p:cNvPr>
              <p:cNvSpPr/>
              <p:nvPr/>
            </p:nvSpPr>
            <p:spPr>
              <a:xfrm>
                <a:off x="5043565" y="5271196"/>
                <a:ext cx="3255619" cy="1462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9CDD5D36-4489-40CE-B9CD-8E637BF0A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81001" y="5370938"/>
              <a:ext cx="2465580" cy="510121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D72B721A-0863-4A18-9B32-A1D8D794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54943" y="4945974"/>
              <a:ext cx="3117852" cy="490497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DC8FA4F7-59C1-46C1-9081-FB708B8C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3820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7934" cy="4363140"/>
          </a:xfrm>
        </p:spPr>
        <p:txBody>
          <a:bodyPr>
            <a:normAutofit/>
          </a:bodyPr>
          <a:lstStyle/>
          <a:p>
            <a:r>
              <a:rPr lang="en-US" sz="2800" dirty="0"/>
              <a:t>CLUB[GLZ14]</a:t>
            </a:r>
          </a:p>
          <a:p>
            <a:pPr lvl="1"/>
            <a:r>
              <a:rPr lang="en-US" sz="2400" dirty="0"/>
              <a:t>Adaptively cluster users into groups by keep removing edges</a:t>
            </a:r>
          </a:p>
          <a:p>
            <a:pPr lvl="1"/>
            <a:r>
              <a:rPr lang="en-US" sz="2400" dirty="0"/>
              <a:t>Threshold to remove edges is based on closeness of the users’ models</a:t>
            </a:r>
          </a:p>
          <a:p>
            <a:pPr lvl="1"/>
            <a:r>
              <a:rPr lang="en-US" sz="2400" dirty="0"/>
              <a:t>Build LinUCB on each cluster</a:t>
            </a:r>
          </a:p>
          <a:p>
            <a:r>
              <a:rPr lang="en-US" sz="2800" dirty="0"/>
              <a:t>Regret:                    . Reduce regret from </a:t>
            </a:r>
            <a:r>
              <a:rPr lang="en-US" sz="2800" dirty="0">
                <a:solidFill>
                  <a:srgbClr val="FF0000"/>
                </a:solidFill>
              </a:rPr>
              <a:t>n (users) to m (clusters)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F0A5EB-7C61-4471-AB02-1F084E390FCB}"/>
              </a:ext>
            </a:extLst>
          </p:cNvPr>
          <p:cNvGrpSpPr/>
          <p:nvPr/>
        </p:nvGrpSpPr>
        <p:grpSpPr>
          <a:xfrm>
            <a:off x="8564220" y="2008837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A434094-CC7D-46CA-B91B-A8AB1113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EE2834D-7814-41D9-A715-14FC7D8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364851C-C071-4635-B4F2-746F7ABEA47A}"/>
              </a:ext>
            </a:extLst>
          </p:cNvPr>
          <p:cNvGrpSpPr/>
          <p:nvPr/>
        </p:nvGrpSpPr>
        <p:grpSpPr>
          <a:xfrm>
            <a:off x="7377249" y="3110278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0A61801-2F4C-4001-BFA7-CA4D1A6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0D8E819-C22E-425F-B931-AB7C01E5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CAC320-A808-4B0B-AAC5-4BD65DAD97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25" y="3846204"/>
            <a:ext cx="649224" cy="6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A0FB34-98E9-427F-BA30-38248F1C2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43" y="4544326"/>
            <a:ext cx="649224" cy="6492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EB81EB3-CC8D-46CA-955B-D37370ACBBC7}"/>
              </a:ext>
            </a:extLst>
          </p:cNvPr>
          <p:cNvGrpSpPr/>
          <p:nvPr/>
        </p:nvGrpSpPr>
        <p:grpSpPr>
          <a:xfrm>
            <a:off x="9036184" y="4331257"/>
            <a:ext cx="1474300" cy="1029190"/>
            <a:chOff x="9036184" y="4331257"/>
            <a:chExt cx="1474300" cy="1029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1DD0688-E127-4C74-B92A-E71FF1C7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67584" y="4331257"/>
              <a:ext cx="342900" cy="342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D7546E6-AF27-4EAA-BA6E-1E878028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36184" y="5017547"/>
              <a:ext cx="342900" cy="34290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5473447B-417C-459C-BF27-137CCD2C6196}"/>
              </a:ext>
            </a:extLst>
          </p:cNvPr>
          <p:cNvCxnSpPr>
            <a:endCxn id="10" idx="3"/>
          </p:cNvCxnSpPr>
          <p:nvPr/>
        </p:nvCxnSpPr>
        <p:spPr>
          <a:xfrm flipH="1">
            <a:off x="8026473" y="2781240"/>
            <a:ext cx="786451" cy="65365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EDF1F65-4129-4778-BAE1-546BEE333465}"/>
              </a:ext>
            </a:extLst>
          </p:cNvPr>
          <p:cNvGrpSpPr/>
          <p:nvPr/>
        </p:nvGrpSpPr>
        <p:grpSpPr>
          <a:xfrm>
            <a:off x="7884992" y="2813863"/>
            <a:ext cx="1742564" cy="1728572"/>
            <a:chOff x="7884992" y="2813863"/>
            <a:chExt cx="1742564" cy="172857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A12246C7-8F9D-4BB6-A640-56CE3E5F112C}"/>
                </a:ext>
              </a:extLst>
            </p:cNvPr>
            <p:cNvCxnSpPr/>
            <p:nvPr/>
          </p:nvCxnSpPr>
          <p:spPr>
            <a:xfrm>
              <a:off x="8959471" y="2813863"/>
              <a:ext cx="668085" cy="94563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5C61B45B-69C3-47E4-903F-C7E11C024E04}"/>
                </a:ext>
              </a:extLst>
            </p:cNvPr>
            <p:cNvCxnSpPr/>
            <p:nvPr/>
          </p:nvCxnSpPr>
          <p:spPr>
            <a:xfrm flipH="1" flipV="1">
              <a:off x="7884992" y="3940979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AEE08E1-CABB-46C8-B5E3-C378BEC24C7F}"/>
                </a:ext>
              </a:extLst>
            </p:cNvPr>
            <p:cNvGrpSpPr/>
            <p:nvPr/>
          </p:nvGrpSpPr>
          <p:grpSpPr>
            <a:xfrm>
              <a:off x="8164509" y="2894878"/>
              <a:ext cx="1277627" cy="1520147"/>
              <a:chOff x="8164509" y="2894878"/>
              <a:chExt cx="1277627" cy="1520147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7F97957E-1DF7-48E5-865E-DC7715A86278}"/>
                  </a:ext>
                </a:extLst>
              </p:cNvPr>
              <p:cNvCxnSpPr/>
              <p:nvPr/>
            </p:nvCxnSpPr>
            <p:spPr>
              <a:xfrm flipV="1">
                <a:off x="8695672" y="2894878"/>
                <a:ext cx="178924" cy="1520147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A608ABED-AF01-4E5B-93C4-C7522CB6D6C6}"/>
                  </a:ext>
                </a:extLst>
              </p:cNvPr>
              <p:cNvCxnSpPr>
                <a:endCxn id="11" idx="0"/>
              </p:cNvCxnSpPr>
              <p:nvPr/>
            </p:nvCxnSpPr>
            <p:spPr>
              <a:xfrm flipH="1" flipV="1">
                <a:off x="8164509" y="3616367"/>
                <a:ext cx="1277627" cy="379952"/>
              </a:xfrm>
              <a:prstGeom prst="straightConnector1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9C3255FE-73D1-454B-AB18-600F54541901}"/>
              </a:ext>
            </a:extLst>
          </p:cNvPr>
          <p:cNvCxnSpPr>
            <a:stCxn id="12" idx="1"/>
          </p:cNvCxnSpPr>
          <p:nvPr/>
        </p:nvCxnSpPr>
        <p:spPr>
          <a:xfrm flipH="1">
            <a:off x="8997749" y="4170816"/>
            <a:ext cx="521576" cy="37161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C4AB906-B19C-4A0D-B154-22E781E5FD67}"/>
              </a:ext>
            </a:extLst>
          </p:cNvPr>
          <p:cNvSpPr/>
          <p:nvPr/>
        </p:nvSpPr>
        <p:spPr>
          <a:xfrm rot="19465534">
            <a:off x="8761213" y="1743648"/>
            <a:ext cx="153539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393D507-1900-4791-894D-8064156DA450}"/>
              </a:ext>
            </a:extLst>
          </p:cNvPr>
          <p:cNvSpPr/>
          <p:nvPr/>
        </p:nvSpPr>
        <p:spPr>
          <a:xfrm rot="19370578">
            <a:off x="7872170" y="2679370"/>
            <a:ext cx="102680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3A6297C-93CA-4860-B377-21AC2B0542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6840" y="5533023"/>
            <a:ext cx="3015024" cy="341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FADE105-82C2-447D-814D-2AFEF16F23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905" y="5923134"/>
            <a:ext cx="2551056" cy="3333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3411FCB-7519-4795-905F-D1BEC6FF1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2404" y="6304063"/>
            <a:ext cx="1326191" cy="31333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C3D5D8E-E9BD-4856-98A6-E7C2758AD1AE}"/>
              </a:ext>
            </a:extLst>
          </p:cNvPr>
          <p:cNvGrpSpPr/>
          <p:nvPr/>
        </p:nvGrpSpPr>
        <p:grpSpPr>
          <a:xfrm>
            <a:off x="7271028" y="450667"/>
            <a:ext cx="2719474" cy="1374827"/>
            <a:chOff x="1050150" y="4588760"/>
            <a:chExt cx="2719474" cy="13748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1EE08D6-1853-4169-AFF7-D8A2CEA18056}"/>
                </a:ext>
              </a:extLst>
            </p:cNvPr>
            <p:cNvGrpSpPr/>
            <p:nvPr/>
          </p:nvGrpSpPr>
          <p:grpSpPr>
            <a:xfrm>
              <a:off x="1123112" y="4588760"/>
              <a:ext cx="2608558" cy="1374827"/>
              <a:chOff x="1053548" y="4542435"/>
              <a:chExt cx="2608558" cy="137482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2DCEB998-0D84-4EDA-9A2C-D1A405342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7688" y="5188335"/>
                <a:ext cx="2290240" cy="72892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C72515C-4406-41F8-998B-7A048871ABBA}"/>
                  </a:ext>
                </a:extLst>
              </p:cNvPr>
              <p:cNvSpPr txBox="1"/>
              <p:nvPr/>
            </p:nvSpPr>
            <p:spPr>
              <a:xfrm>
                <a:off x="1053548" y="4542435"/>
                <a:ext cx="20275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Remove edge if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9981BB53-45E5-4A30-9471-EEE6DC20D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64680" y="4838881"/>
                <a:ext cx="2597426" cy="412727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0125742-E0FD-47EE-B41E-E3FE6E560C4A}"/>
                </a:ext>
              </a:extLst>
            </p:cNvPr>
            <p:cNvSpPr/>
            <p:nvPr/>
          </p:nvSpPr>
          <p:spPr>
            <a:xfrm>
              <a:off x="1050150" y="4588761"/>
              <a:ext cx="2719474" cy="13343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2466637-BA84-436A-9E9C-F85B99BF1E78}"/>
              </a:ext>
            </a:extLst>
          </p:cNvPr>
          <p:cNvSpPr txBox="1"/>
          <p:nvPr/>
        </p:nvSpPr>
        <p:spPr>
          <a:xfrm>
            <a:off x="4766438" y="5182531"/>
            <a:ext cx="250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Closed form estimator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4D16BD7-3F39-4CD9-9D76-BA38D3AF4C04}"/>
              </a:ext>
            </a:extLst>
          </p:cNvPr>
          <p:cNvSpPr/>
          <p:nvPr/>
        </p:nvSpPr>
        <p:spPr>
          <a:xfrm>
            <a:off x="4677332" y="5202192"/>
            <a:ext cx="3255619" cy="1462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2B7EEC3E-B93C-4D7B-9665-B134763B8DBB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067940" y="4563242"/>
            <a:ext cx="908460" cy="1101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ate Placeholder 38">
            <a:extLst>
              <a:ext uri="{FF2B5EF4-FFF2-40B4-BE49-F238E27FC236}">
                <a16:creationId xmlns:a16="http://schemas.microsoft.com/office/drawing/2014/main" xmlns="" id="{36A6852F-D830-4836-8E44-0A98740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E7FE4D3-0B2B-4549-811D-EFA84424F5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1544" y="4230205"/>
            <a:ext cx="1505383" cy="3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uiExpand="1" animBg="1"/>
      <p:bldP spid="26" grpId="0" uiExpan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3E9DB3F6-E8CB-4131-9CB4-0094DB3DE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761675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Particle Thompson Sampling (PTS) [KBKTC15]</a:t>
                </a:r>
              </a:p>
              <a:p>
                <a:pPr lvl="1"/>
                <a:r>
                  <a:rPr lang="en-US" sz="2400" dirty="0"/>
                  <a:t>Probabilistic Matrix Factorization framework</a:t>
                </a:r>
              </a:p>
              <a:p>
                <a:pPr lvl="1"/>
                <a:r>
                  <a:rPr lang="en-US" sz="2400" dirty="0"/>
                  <a:t>Particle filtering for online Bayesian parameter estimation</a:t>
                </a:r>
              </a:p>
              <a:p>
                <a:pPr lvl="1"/>
                <a:r>
                  <a:rPr lang="en-US" sz="2400" dirty="0"/>
                  <a:t>Thompson Sampling for exploration</a:t>
                </a:r>
              </a:p>
              <a:p>
                <a:r>
                  <a:rPr lang="en-US" sz="2800" dirty="0"/>
                  <a:t>Regret for discretized parameter space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400" dirty="0"/>
                  <a:t>Elements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belongs to 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,…,1}</m:t>
                      </m:r>
                    </m:oMath>
                  </m:oMathPara>
                </a14:m>
                <a:endParaRPr lang="en-US" sz="2400" dirty="0"/>
              </a:p>
              <a:p>
                <a:pPr marL="457200" lvl="1" indent="0">
                  <a:buNone/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is a integer</a:t>
                </a:r>
              </a:p>
              <a:p>
                <a:pPr lvl="1"/>
                <a:r>
                  <a:rPr lang="en-US" sz="2400" dirty="0"/>
                  <a:t> n*m rank-1 problem</a:t>
                </a:r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7616750" cy="4351338"/>
              </a:xfrm>
              <a:blipFill>
                <a:blip r:embed="rId2"/>
                <a:stretch>
                  <a:fillRect l="-144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640" y="6294975"/>
            <a:ext cx="2743200" cy="365125"/>
          </a:xfrm>
        </p:spPr>
        <p:txBody>
          <a:bodyPr/>
          <a:lstStyle/>
          <a:p>
            <a:fld id="{96675DA6-09A5-4603-985B-62A0433927C4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3A58A00-D8FC-4DA5-8465-84A7304D612E}"/>
              </a:ext>
            </a:extLst>
          </p:cNvPr>
          <p:cNvGraphicFramePr>
            <a:graphicFrameLocks noGrp="1"/>
          </p:cNvGraphicFramePr>
          <p:nvPr/>
        </p:nvGraphicFramePr>
        <p:xfrm>
          <a:off x="9068757" y="1898071"/>
          <a:ext cx="2047885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19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AF45712-197C-4A99-8704-5E0971440659}"/>
              </a:ext>
            </a:extLst>
          </p:cNvPr>
          <p:cNvGrpSpPr/>
          <p:nvPr/>
        </p:nvGrpSpPr>
        <p:grpSpPr>
          <a:xfrm>
            <a:off x="8610600" y="1868087"/>
            <a:ext cx="458157" cy="1623096"/>
            <a:chOff x="7119594" y="2400243"/>
            <a:chExt cx="726127" cy="29098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9FDDD3C-3E91-492C-9632-6F72C02C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D38AE8B-9840-465E-BDA9-BD0A3036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7B2756C-7D41-401F-8F6D-ACE364FF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0FD9495-7F6D-4AF0-BE2E-68305B5E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8896E6F-E1F5-4DEF-A8A4-952D2801A410}"/>
              </a:ext>
            </a:extLst>
          </p:cNvPr>
          <p:cNvGrpSpPr/>
          <p:nvPr/>
        </p:nvGrpSpPr>
        <p:grpSpPr>
          <a:xfrm>
            <a:off x="9068757" y="1483304"/>
            <a:ext cx="2022126" cy="414767"/>
            <a:chOff x="3409950" y="3186112"/>
            <a:chExt cx="2227263" cy="3778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0524694-3334-40DC-8B4E-500B08AF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950" y="3190875"/>
              <a:ext cx="364717" cy="3647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6B29239-3DCA-4DBD-8F9D-C3918423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924" y="3190874"/>
              <a:ext cx="365760" cy="365760"/>
            </a:xfrm>
            <a:prstGeom prst="rect">
              <a:avLst/>
            </a:prstGeom>
          </p:spPr>
        </p:pic>
        <p:pic>
          <p:nvPicPr>
            <p:cNvPr id="25" name="Picture 20" descr="Government will inject equity of Rs1.2 billion, company will have Rs6 billion paid-up capital. DESIGN: TALHA KHAN&#10;">
              <a:extLst>
                <a:ext uri="{FF2B5EF4-FFF2-40B4-BE49-F238E27FC236}">
                  <a16:creationId xmlns:a16="http://schemas.microsoft.com/office/drawing/2014/main" xmlns="" id="{A35E77CB-F137-44D6-9CEE-36302F4F2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744" y="3186112"/>
              <a:ext cx="503767" cy="37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Image result for international trade">
              <a:extLst>
                <a:ext uri="{FF2B5EF4-FFF2-40B4-BE49-F238E27FC236}">
                  <a16:creationId xmlns:a16="http://schemas.microsoft.com/office/drawing/2014/main" xmlns="" id="{9E3FF57A-CE2E-4E77-A6AD-DCA21B4F9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760" y="3186113"/>
              <a:ext cx="530453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962CA22-4ED7-4D78-BD2B-29518ECA5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414" y="4567342"/>
            <a:ext cx="3074946" cy="1129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AAAB5FD-F649-4B5B-904F-35B415D598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923" y="3988188"/>
            <a:ext cx="1987719" cy="17090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5933B1B-098C-448D-884E-D1A601F67257}"/>
              </a:ext>
            </a:extLst>
          </p:cNvPr>
          <p:cNvGrpSpPr/>
          <p:nvPr/>
        </p:nvGrpSpPr>
        <p:grpSpPr>
          <a:xfrm>
            <a:off x="6605430" y="5767446"/>
            <a:ext cx="1987550" cy="600391"/>
            <a:chOff x="5970837" y="4661909"/>
            <a:chExt cx="1987550" cy="60039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E373720-A2D7-49E7-A7C7-E35C4ECBB1EF}"/>
                </a:ext>
              </a:extLst>
            </p:cNvPr>
            <p:cNvSpPr txBox="1"/>
            <p:nvPr/>
          </p:nvSpPr>
          <p:spPr>
            <a:xfrm>
              <a:off x="5970837" y="4892968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Generative Model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F811663C-C861-4025-8A2C-69C855B0C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2169" y="4661909"/>
              <a:ext cx="0" cy="2729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0926A0A5-DA1C-40A5-8875-69C93B18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34133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machine learning</a:t>
            </a:r>
          </a:p>
        </p:txBody>
      </p:sp>
      <p:pic>
        <p:nvPicPr>
          <p:cNvPr id="5" name="Picture 14" descr="mage result for deep neural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43" y="2602019"/>
            <a:ext cx="2044914" cy="136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38457" y="2245459"/>
            <a:ext cx="2828018" cy="2075544"/>
            <a:chOff x="1258660" y="2133598"/>
            <a:chExt cx="2828018" cy="2075544"/>
          </a:xfrm>
        </p:grpSpPr>
        <p:pic>
          <p:nvPicPr>
            <p:cNvPr id="3074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660" y="2133599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imagene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135" y="2133598"/>
              <a:ext cx="2075543" cy="20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Image result for object det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22" y="2538118"/>
            <a:ext cx="2852650" cy="14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41588" y="3072214"/>
            <a:ext cx="1146387" cy="951305"/>
            <a:chOff x="4041588" y="3072214"/>
            <a:chExt cx="1146387" cy="951305"/>
          </a:xfrm>
        </p:grpSpPr>
        <p:sp>
          <p:nvSpPr>
            <p:cNvPr id="3" name="Right Arrow 2"/>
            <p:cNvSpPr/>
            <p:nvPr/>
          </p:nvSpPr>
          <p:spPr>
            <a:xfrm>
              <a:off x="4321068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41588" y="3623409"/>
              <a:ext cx="1146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Training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27162" y="3072214"/>
            <a:ext cx="1253394" cy="951305"/>
            <a:chOff x="6927162" y="3072214"/>
            <a:chExt cx="1253394" cy="951305"/>
          </a:xfrm>
        </p:grpSpPr>
        <p:sp>
          <p:nvSpPr>
            <p:cNvPr id="13" name="Right Arrow 12"/>
            <p:cNvSpPr/>
            <p:nvPr/>
          </p:nvSpPr>
          <p:spPr>
            <a:xfrm>
              <a:off x="7399487" y="3072214"/>
              <a:ext cx="424805" cy="422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27162" y="3623409"/>
              <a:ext cx="1253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17131" y="5044909"/>
            <a:ext cx="6028737" cy="882314"/>
            <a:chOff x="4517131" y="5044909"/>
            <a:chExt cx="6028737" cy="882314"/>
          </a:xfrm>
        </p:grpSpPr>
        <p:sp>
          <p:nvSpPr>
            <p:cNvPr id="7" name="Rectangle 6"/>
            <p:cNvSpPr/>
            <p:nvPr/>
          </p:nvSpPr>
          <p:spPr>
            <a:xfrm>
              <a:off x="5664775" y="5099501"/>
              <a:ext cx="48810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</a:rPr>
                <a:t>The agent only learns what is already in the data; it does not know what is not there!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7131" y="5044909"/>
              <a:ext cx="982522" cy="882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1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9DB3F6-E8CB-4131-9CB4-0094DB3D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592" cy="4351338"/>
          </a:xfrm>
        </p:spPr>
        <p:txBody>
          <a:bodyPr>
            <a:normAutofit/>
          </a:bodyPr>
          <a:lstStyle/>
          <a:p>
            <a:r>
              <a:rPr lang="en-US" sz="2800" dirty="0"/>
              <a:t>Hidden </a:t>
            </a:r>
            <a:r>
              <a:rPr lang="en-US" sz="2800" dirty="0" err="1"/>
              <a:t>LinUCB</a:t>
            </a:r>
            <a:r>
              <a:rPr lang="en-US" sz="2800" dirty="0"/>
              <a:t> [WWW16]</a:t>
            </a:r>
          </a:p>
          <a:p>
            <a:pPr lvl="1"/>
            <a:r>
              <a:rPr lang="en-US" sz="2400" dirty="0"/>
              <a:t>Matrix Factorization framework: user &amp; item factors</a:t>
            </a:r>
          </a:p>
          <a:p>
            <a:pPr lvl="1"/>
            <a:r>
              <a:rPr lang="en-US" sz="2400" dirty="0"/>
              <a:t>Alternating Least Squares for optimization</a:t>
            </a:r>
          </a:p>
          <a:p>
            <a:pPr lvl="1"/>
            <a:r>
              <a:rPr lang="en-US" sz="2400" dirty="0"/>
              <a:t>Exploration considers uncertainty from two factors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FC0D0-F23F-4BC0-8EC2-7FDF7F9B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64" y="2600404"/>
            <a:ext cx="4534393" cy="3924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313054A-D8FD-4D1D-8821-B88BB262528B}"/>
              </a:ext>
            </a:extLst>
          </p:cNvPr>
          <p:cNvGrpSpPr/>
          <p:nvPr/>
        </p:nvGrpSpPr>
        <p:grpSpPr>
          <a:xfrm>
            <a:off x="6150959" y="3011255"/>
            <a:ext cx="5616624" cy="786620"/>
            <a:chOff x="2299396" y="4162820"/>
            <a:chExt cx="5616624" cy="7866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16BA9A0-FACE-42FC-906D-8F7701C2A0D2}"/>
                </a:ext>
              </a:extLst>
            </p:cNvPr>
            <p:cNvSpPr txBox="1"/>
            <p:nvPr/>
          </p:nvSpPr>
          <p:spPr>
            <a:xfrm>
              <a:off x="2299396" y="4303109"/>
              <a:ext cx="56166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Hidden feature (of an item)</a:t>
              </a:r>
              <a:r>
                <a:rPr lang="en-US" altLang="zh-CN" dirty="0">
                  <a:solidFill>
                    <a:srgbClr val="FF0000"/>
                  </a:solidFill>
                </a:rPr>
                <a:t>: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known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the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environment,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but unknown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the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learner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7B969680-AB10-4F0E-98D0-061DC6098ADB}"/>
                </a:ext>
              </a:extLst>
            </p:cNvPr>
            <p:cNvCxnSpPr/>
            <p:nvPr/>
          </p:nvCxnSpPr>
          <p:spPr>
            <a:xfrm>
              <a:off x="4175872" y="4162820"/>
              <a:ext cx="32933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02DE8FEA-ED48-4046-87D1-0D23DA96EEC1}"/>
                </a:ext>
              </a:extLst>
            </p:cNvPr>
            <p:cNvCxnSpPr/>
            <p:nvPr/>
          </p:nvCxnSpPr>
          <p:spPr>
            <a:xfrm>
              <a:off x="4505202" y="4162820"/>
              <a:ext cx="318742" cy="1440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9977DC0-995B-4FCF-B355-770B13747306}"/>
              </a:ext>
            </a:extLst>
          </p:cNvPr>
          <p:cNvGrpSpPr/>
          <p:nvPr/>
        </p:nvGrpSpPr>
        <p:grpSpPr>
          <a:xfrm>
            <a:off x="5680156" y="1876915"/>
            <a:ext cx="5852765" cy="720351"/>
            <a:chOff x="2065805" y="3020821"/>
            <a:chExt cx="5852765" cy="720351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xmlns="" id="{4D7BC71A-B0FF-4F48-8335-83831A4985FC}"/>
                </a:ext>
              </a:extLst>
            </p:cNvPr>
            <p:cNvSpPr/>
            <p:nvPr/>
          </p:nvSpPr>
          <p:spPr>
            <a:xfrm rot="5400000">
              <a:off x="4858942" y="2834315"/>
              <a:ext cx="266492" cy="154722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8BEBA81-04FE-4C9D-A0A7-D14DB1B82B30}"/>
                </a:ext>
              </a:extLst>
            </p:cNvPr>
            <p:cNvSpPr txBox="1"/>
            <p:nvPr/>
          </p:nvSpPr>
          <p:spPr>
            <a:xfrm>
              <a:off x="2065805" y="3020821"/>
              <a:ext cx="5852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Source of uncertainty in confidence bound estimation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6122231-6732-4765-8C2B-4A4E54FFC09D}"/>
                  </a:ext>
                </a:extLst>
              </p:cNvPr>
              <p:cNvSpPr txBox="1"/>
              <p:nvPr/>
            </p:nvSpPr>
            <p:spPr>
              <a:xfrm>
                <a:off x="7077501" y="6075144"/>
                <a:ext cx="32311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Uncertainty of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hidden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feature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estimation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122231-6732-4765-8C2B-4A4E54FFC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501" y="6075144"/>
                <a:ext cx="3231127" cy="646331"/>
              </a:xfrm>
              <a:prstGeom prst="rect">
                <a:avLst/>
              </a:prstGeom>
              <a:blipFill>
                <a:blip r:embed="rId3"/>
                <a:stretch>
                  <a:fillRect l="-150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30B90829-7F70-49E5-B79F-9B5996C56D46}"/>
                  </a:ext>
                </a:extLst>
              </p:cNvPr>
              <p:cNvSpPr/>
              <p:nvPr/>
            </p:nvSpPr>
            <p:spPr>
              <a:xfrm>
                <a:off x="2235251" y="6129279"/>
                <a:ext cx="51125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Uncertainty of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user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preference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estimation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B90829-7F70-49E5-B79F-9B5996C56D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51" y="6129279"/>
                <a:ext cx="5112568" cy="369332"/>
              </a:xfrm>
              <a:prstGeom prst="rect">
                <a:avLst/>
              </a:prstGeom>
              <a:blipFill>
                <a:blip r:embed="rId4"/>
                <a:stretch>
                  <a:fillRect l="-10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6E961-30BB-4BC1-A39D-D833940CE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1" y="4361146"/>
            <a:ext cx="6772781" cy="157371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A294336-03C0-4AD8-9736-51CC8F4E802B}"/>
              </a:ext>
            </a:extLst>
          </p:cNvPr>
          <p:cNvSpPr/>
          <p:nvPr/>
        </p:nvSpPr>
        <p:spPr>
          <a:xfrm>
            <a:off x="3533020" y="5090555"/>
            <a:ext cx="3783227" cy="674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7EC3372-94A6-4F0C-B378-9256C661AD9F}"/>
              </a:ext>
            </a:extLst>
          </p:cNvPr>
          <p:cNvCxnSpPr>
            <a:cxnSpLocks/>
          </p:cNvCxnSpPr>
          <p:nvPr/>
        </p:nvCxnSpPr>
        <p:spPr>
          <a:xfrm flipV="1">
            <a:off x="5117197" y="5864089"/>
            <a:ext cx="0" cy="3805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DE4D5B6D-0197-46A6-959A-EE451D38009B}"/>
              </a:ext>
            </a:extLst>
          </p:cNvPr>
          <p:cNvCxnSpPr>
            <a:cxnSpLocks/>
          </p:cNvCxnSpPr>
          <p:nvPr/>
        </p:nvCxnSpPr>
        <p:spPr>
          <a:xfrm flipH="1" flipV="1">
            <a:off x="8329361" y="5806923"/>
            <a:ext cx="81194" cy="32235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1BDA58D-01B8-4A0C-AD38-4BBF354BCB8E}"/>
              </a:ext>
            </a:extLst>
          </p:cNvPr>
          <p:cNvSpPr/>
          <p:nvPr/>
        </p:nvSpPr>
        <p:spPr>
          <a:xfrm>
            <a:off x="7487369" y="5073608"/>
            <a:ext cx="2238340" cy="6917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45894B9-3DB6-4161-AE9E-D72F57EF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4641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F6075-98BE-4C39-B693-E379E8B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Warm-start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B03E3DB7-5A21-48D3-9E4D-79E260ADDF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Have some data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{(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sz="2800" dirty="0"/>
                  <a:t> 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before the bandits start.</a:t>
                </a:r>
              </a:p>
              <a:p>
                <a:pPr lvl="1"/>
                <a:r>
                  <a:rPr lang="en-US" sz="2400" dirty="0"/>
                  <a:t>E.g., from human annotations </a:t>
                </a:r>
              </a:p>
              <a:p>
                <a:r>
                  <a:rPr lang="en-US" sz="2800" dirty="0"/>
                  <a:t>Leverage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historical data </a:t>
                </a:r>
                <a:r>
                  <a:rPr lang="en-US" sz="2800" dirty="0"/>
                  <a:t>to warm start model, reduce the need of exploration</a:t>
                </a:r>
              </a:p>
              <a:p>
                <a:r>
                  <a:rPr lang="en-US" sz="2800" dirty="0"/>
                  <a:t>Key challenge: historical data could come from different distribution</a:t>
                </a:r>
              </a:p>
              <a:p>
                <a:pPr lvl="1"/>
                <a:r>
                  <a:rPr lang="en-US" sz="2400" dirty="0"/>
                  <a:t>Historical d</a:t>
                </a:r>
                <a:r>
                  <a:rPr lang="en-US" sz="2400" b="0" dirty="0"/>
                  <a:t>ata generated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/>
                  <a:t> while environment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  <a:blipFill>
                <a:blip r:embed="rId2"/>
                <a:stretch>
                  <a:fillRect l="-1043"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81DCE4-3FAF-45F8-9009-4163BA0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41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DBD234-8C84-4866-AFE4-6208C24F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877400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F6075-98BE-4C39-B693-E379E8B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Warm-start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3E3DB7-5A21-48D3-9E4D-79E260ADD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6739"/>
          </a:xfrm>
        </p:spPr>
        <p:txBody>
          <a:bodyPr>
            <a:normAutofit/>
          </a:bodyPr>
          <a:lstStyle/>
          <a:p>
            <a:r>
              <a:rPr lang="en-US" sz="2800" dirty="0"/>
              <a:t>Leverage </a:t>
            </a:r>
            <a:r>
              <a:rPr lang="en-US" sz="2800" dirty="0">
                <a:solidFill>
                  <a:srgbClr val="FF0000"/>
                </a:solidFill>
              </a:rPr>
              <a:t>historical data </a:t>
            </a:r>
            <a:r>
              <a:rPr lang="en-US" sz="2800" dirty="0"/>
              <a:t>to warm start model, reduce the need of exploration</a:t>
            </a:r>
            <a:endParaRPr lang="en-US" sz="2400" dirty="0"/>
          </a:p>
          <a:p>
            <a:r>
              <a:rPr lang="en-US" sz="2800" dirty="0"/>
              <a:t>Adaptive Reweighting (ARROW-CB) [ZADLN19]</a:t>
            </a:r>
          </a:p>
          <a:p>
            <a:pPr lvl="1"/>
            <a:r>
              <a:rPr lang="en-US" sz="2400" dirty="0"/>
              <a:t>Reweight historical data based on bandits’ observation</a:t>
            </a:r>
          </a:p>
          <a:p>
            <a:pPr lvl="1"/>
            <a:r>
              <a:rPr lang="en-US" sz="2400" dirty="0"/>
              <a:t>Online model selection to pick the weight</a:t>
            </a:r>
          </a:p>
          <a:p>
            <a:r>
              <a:rPr lang="en-US" sz="2800" dirty="0"/>
              <a:t>Regret reduction when historical data and environment have similar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81DCE4-3FAF-45F8-9009-4163BA0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0E08F02-10F9-4A7B-8705-1AAA54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755853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7E1022-C9DF-47E8-8129-0B458A31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6E8689-102A-4533-8A31-E011C3CDF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problem-related (</a:t>
            </a:r>
            <a:r>
              <a:rPr lang="en-US" dirty="0">
                <a:solidFill>
                  <a:srgbClr val="FF0000"/>
                </a:solidFill>
              </a:rPr>
              <a:t>structure-related</a:t>
            </a:r>
            <a:r>
              <a:rPr lang="en-US" dirty="0"/>
              <a:t>) regret </a:t>
            </a:r>
            <a:r>
              <a:rPr lang="en-US" dirty="0">
                <a:solidFill>
                  <a:srgbClr val="FF0000"/>
                </a:solidFill>
              </a:rPr>
              <a:t>lower bound</a:t>
            </a:r>
          </a:p>
          <a:p>
            <a:pPr lvl="1"/>
            <a:r>
              <a:rPr lang="en-US" dirty="0"/>
              <a:t>Did current algorithms fully utilize the information in problem structure?</a:t>
            </a:r>
          </a:p>
          <a:p>
            <a:r>
              <a:rPr lang="en-US" dirty="0"/>
              <a:t>Efficient exploration for other structures in real-world problem</a:t>
            </a:r>
          </a:p>
          <a:p>
            <a:pPr lvl="1"/>
            <a:r>
              <a:rPr lang="en-US" dirty="0"/>
              <a:t>E.g., sparse structure, ranking structure, etc.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0C4E00-04F1-487A-80E8-1C025E8C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8B653C5-ABCD-4238-8376-06E43B82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644881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r>
              <a:rPr lang="zh-CN" altLang="en-US" dirty="0"/>
              <a:t> </a:t>
            </a:r>
            <a:r>
              <a:rPr lang="en-US" altLang="zh-CN" dirty="0"/>
              <a:t>III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[CGZ13] </a:t>
            </a:r>
            <a:r>
              <a:rPr lang="en-US" sz="1600" dirty="0" err="1"/>
              <a:t>Cesa</a:t>
            </a:r>
            <a:r>
              <a:rPr lang="en-US" sz="1600" dirty="0"/>
              <a:t>-Bianchi, N., Gentile, C., &amp; </a:t>
            </a:r>
            <a:r>
              <a:rPr lang="en-US" sz="1600" dirty="0" err="1"/>
              <a:t>Zappella</a:t>
            </a:r>
            <a:r>
              <a:rPr lang="en-US" sz="1600" dirty="0"/>
              <a:t>, G. (2013). A gang of bandits. In Advances in Neural Information Processing Systems (pp. 737-745).</a:t>
            </a:r>
          </a:p>
          <a:p>
            <a:pPr marL="0" indent="0">
              <a:buNone/>
            </a:pPr>
            <a:r>
              <a:rPr lang="en-US" sz="1600" dirty="0"/>
              <a:t>[WWGW16] Wu, Q., Wang, H., Gu, Q., &amp; Wang, H. (2016, July). Contextual bandits in a collaborative environment. In Proceedings of the 39th International ACM SIGIR conference on Research and Development in Information Retrieval (pp. 529-538).</a:t>
            </a:r>
          </a:p>
          <a:p>
            <a:pPr marL="0" indent="0">
              <a:buNone/>
            </a:pPr>
            <a:r>
              <a:rPr lang="en-US" sz="1600" dirty="0"/>
              <a:t>[GLZ14] Gentile, C., Li, S., &amp; </a:t>
            </a:r>
            <a:r>
              <a:rPr lang="en-US" sz="1600" dirty="0" err="1"/>
              <a:t>Zappella</a:t>
            </a:r>
            <a:r>
              <a:rPr lang="en-US" sz="1600" dirty="0"/>
              <a:t>, G. (2014, January). Online clustering of bandits. In International Conference on Machine Learning (pp. 757-765).</a:t>
            </a:r>
          </a:p>
          <a:p>
            <a:pPr marL="0" indent="0">
              <a:buNone/>
            </a:pPr>
            <a:r>
              <a:rPr lang="en-US" sz="1600" dirty="0"/>
              <a:t>[GLKKZE17] Gentile, C., Li, S., Kar, P., </a:t>
            </a:r>
            <a:r>
              <a:rPr lang="en-US" sz="1600" dirty="0" err="1"/>
              <a:t>Karatzoglou</a:t>
            </a:r>
            <a:r>
              <a:rPr lang="en-US" sz="1600" dirty="0"/>
              <a:t>, A., </a:t>
            </a:r>
            <a:r>
              <a:rPr lang="en-US" sz="1600" dirty="0" err="1"/>
              <a:t>Zappella</a:t>
            </a:r>
            <a:r>
              <a:rPr lang="en-US" sz="1600" dirty="0"/>
              <a:t>, G., &amp; </a:t>
            </a:r>
            <a:r>
              <a:rPr lang="en-US" sz="1600" dirty="0" err="1"/>
              <a:t>Etrue</a:t>
            </a:r>
            <a:r>
              <a:rPr lang="en-US" sz="1600" dirty="0"/>
              <a:t>, E. (2017, July). On context-dependent clustering of bandits. In International Conference on Machine Learning (pp. 1253-1262).</a:t>
            </a:r>
          </a:p>
          <a:p>
            <a:pPr marL="0" indent="0">
              <a:buNone/>
            </a:pPr>
            <a:r>
              <a:rPr lang="en-US" sz="1600" dirty="0"/>
              <a:t>[LKG16] Li, S., </a:t>
            </a:r>
            <a:r>
              <a:rPr lang="en-US" sz="1600" dirty="0" err="1"/>
              <a:t>Karatzoglou</a:t>
            </a:r>
            <a:r>
              <a:rPr lang="en-US" sz="1600" dirty="0"/>
              <a:t>, A., &amp; Gentile, C. (2016, July). Collaborative filtering bandits. In Proceedings of the 39th International ACM SIGIR conference on Research and Development in Information Retrieval (pp. 539-548).</a:t>
            </a:r>
          </a:p>
          <a:p>
            <a:pPr marL="0" indent="0">
              <a:buNone/>
            </a:pPr>
            <a:r>
              <a:rPr lang="en-US" sz="1600" dirty="0"/>
              <a:t>[KBKTC15] </a:t>
            </a:r>
            <a:r>
              <a:rPr lang="en-US" sz="1600" dirty="0" err="1"/>
              <a:t>Kawale</a:t>
            </a:r>
            <a:r>
              <a:rPr lang="en-US" sz="1600" dirty="0"/>
              <a:t>, J., Bui, H. H., </a:t>
            </a:r>
            <a:r>
              <a:rPr lang="en-US" sz="1600" dirty="0" err="1"/>
              <a:t>Kveton</a:t>
            </a:r>
            <a:r>
              <a:rPr lang="en-US" sz="1600" dirty="0"/>
              <a:t>, B., Tran-Thanh, L., &amp; Chawla, S. (2015). Efficient Thompson Sampling for Online￼ Matrix-Factorization Recommendation. In Advances in neural information processing systems (pp. 1297-1305).</a:t>
            </a:r>
          </a:p>
          <a:p>
            <a:pPr marL="0" indent="0">
              <a:buNone/>
            </a:pPr>
            <a:r>
              <a:rPr lang="en-US" sz="1600" dirty="0"/>
              <a:t>[WWW16] Wang, H., Wu, Q., &amp; Wang, H. (2016, October). Learning hidden features for contextual bandits. In Proceedings of the 25th ACM International on Conference on Information and Knowledge Management (pp. 1633-1642).</a:t>
            </a:r>
          </a:p>
          <a:p>
            <a:pPr marL="0" indent="0">
              <a:buNone/>
            </a:pPr>
            <a:r>
              <a:rPr lang="en-US" sz="1600" dirty="0"/>
              <a:t>[ZADLN19] Zhang, C., Agarwal, A., </a:t>
            </a:r>
            <a:r>
              <a:rPr lang="en-US" sz="1600" dirty="0" err="1"/>
              <a:t>Daumé</a:t>
            </a:r>
            <a:r>
              <a:rPr lang="en-US" sz="1600" dirty="0"/>
              <a:t> III, H., Langford, J., &amp; </a:t>
            </a:r>
            <a:r>
              <a:rPr lang="en-US" sz="1600" dirty="0" err="1"/>
              <a:t>Negahban</a:t>
            </a:r>
            <a:r>
              <a:rPr lang="en-US" sz="1600" dirty="0"/>
              <a:t>, S. N. (2019). Warm-starting contextual bandits: Robustly combining supervised and bandit feedback. </a:t>
            </a:r>
            <a:r>
              <a:rPr lang="en-US" sz="1600" dirty="0" err="1"/>
              <a:t>arXiv</a:t>
            </a:r>
            <a:r>
              <a:rPr lang="en-US" sz="1600" dirty="0"/>
              <a:t> preprint arXiv:1901.00301.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84235B82-273D-4CC9-9697-96F13ADF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231722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/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582E8446-256B-44CF-8F20-4E16A9C7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35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D399-F9EF-40E2-A08A-09C220EA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325563"/>
          </a:xfrm>
        </p:spPr>
        <p:txBody>
          <a:bodyPr>
            <a:normAutofit/>
          </a:bodyPr>
          <a:lstStyle/>
          <a:p>
            <a:r>
              <a:rPr lang="en-US" dirty="0"/>
              <a:t>Efficient exploration in complicated real-world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8EA541-58F3-4F0F-BB1D-FF798489F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  <a:p>
            <a:r>
              <a:rPr lang="en-US" altLang="zh-CN" dirty="0"/>
              <a:t>L</a:t>
            </a:r>
            <a:r>
              <a:rPr lang="en-US" dirty="0"/>
              <a:t>ow rank structures</a:t>
            </a:r>
          </a:p>
          <a:p>
            <a:r>
              <a:rPr lang="en-US" dirty="0"/>
              <a:t>Warm-start exploration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A66546-731A-4775-84A9-30D69CD2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49A18A45-F912-4533-AAC3-83C00330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0632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13160-240F-480B-8DA6-620A261F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3ADB43FF-96EF-4222-8562-9F679DB439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88173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b="0" dirty="0"/>
                  <a:t>Multi-agent linear bandits: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b="0" dirty="0"/>
                  <a:t> users, each user has his/her own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r>
                  <a:rPr lang="en-US" sz="2800" dirty="0"/>
                  <a:t>Build independent LinUCB for each user?</a:t>
                </a:r>
                <a:endParaRPr lang="en-US" sz="2800" b="0" dirty="0"/>
              </a:p>
              <a:p>
                <a:pPr lvl="1"/>
                <a:r>
                  <a:rPr lang="en-US" sz="2400" dirty="0"/>
                  <a:t>Cold start challenge</a:t>
                </a:r>
              </a:p>
              <a:p>
                <a:pPr lvl="1"/>
                <a:r>
                  <a:rPr lang="en-US" sz="2400" dirty="0"/>
                  <a:t>Users are not independent</a:t>
                </a:r>
              </a:p>
              <a:p>
                <a:r>
                  <a:rPr lang="en-US" sz="2800" dirty="0"/>
                  <a:t>Leverage user dependency for efficient exploration</a:t>
                </a:r>
              </a:p>
              <a:p>
                <a:pPr lvl="1"/>
                <a:r>
                  <a:rPr lang="en-US" sz="2400" dirty="0"/>
                  <a:t>Use existing user dependency information</a:t>
                </a:r>
              </a:p>
              <a:p>
                <a:pPr lvl="1"/>
                <a:r>
                  <a:rPr lang="en-US" sz="2400" dirty="0"/>
                  <a:t>Discover dependency online (via clustering)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0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DB43FF-96EF-4222-8562-9F679DB43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881730" cy="4351338"/>
              </a:xfrm>
              <a:blipFill>
                <a:blip r:embed="rId2"/>
                <a:stretch>
                  <a:fillRect l="-12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BE5FC7-3DC3-4833-A0C3-7534E95E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F54FB7D-2868-4F50-9ABC-12E4376E4F65}"/>
              </a:ext>
            </a:extLst>
          </p:cNvPr>
          <p:cNvGrpSpPr/>
          <p:nvPr/>
        </p:nvGrpSpPr>
        <p:grpSpPr>
          <a:xfrm>
            <a:off x="9913162" y="2337232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9471CFB-BC4C-464F-9CFA-498E4C0E4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C83FC93-039B-4FE3-9A63-11BFEC80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E6B8C45-D368-4957-9B6A-52ADE45B7B39}"/>
              </a:ext>
            </a:extLst>
          </p:cNvPr>
          <p:cNvGrpSpPr/>
          <p:nvPr/>
        </p:nvGrpSpPr>
        <p:grpSpPr>
          <a:xfrm>
            <a:off x="9913162" y="3300875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021524D-C8AE-4E94-B58E-C1433C47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325A7EB-8C54-4E3E-8C86-4F330F46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E5CF0F3-D6BA-4083-BC91-89D01D7FA7B5}"/>
              </a:ext>
            </a:extLst>
          </p:cNvPr>
          <p:cNvGrpSpPr/>
          <p:nvPr/>
        </p:nvGrpSpPr>
        <p:grpSpPr>
          <a:xfrm>
            <a:off x="9913162" y="4287022"/>
            <a:ext cx="991159" cy="827953"/>
            <a:chOff x="3064737" y="4348227"/>
            <a:chExt cx="991159" cy="8279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B053B5B-9C62-455C-9F14-DFC769C46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737" y="4348227"/>
              <a:ext cx="649224" cy="6492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1872A46-0B98-4E71-98E3-2E61C2E7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2996" y="4833280"/>
              <a:ext cx="342900" cy="3429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4C19045-8203-42F1-BDA7-5929EF7D7EC3}"/>
              </a:ext>
            </a:extLst>
          </p:cNvPr>
          <p:cNvGrpSpPr/>
          <p:nvPr/>
        </p:nvGrpSpPr>
        <p:grpSpPr>
          <a:xfrm>
            <a:off x="10002822" y="5274254"/>
            <a:ext cx="928741" cy="816121"/>
            <a:chOff x="1558941" y="5405765"/>
            <a:chExt cx="928741" cy="8161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2449D0F-742D-4E7F-9F5F-F208BE3B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941" y="5405765"/>
              <a:ext cx="649224" cy="6492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A6B1D4E-621C-4E70-819E-593A73B3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4782" y="5878986"/>
              <a:ext cx="342900" cy="342900"/>
            </a:xfrm>
            <a:prstGeom prst="rect">
              <a:avLst/>
            </a:prstGeom>
          </p:spPr>
        </p:pic>
      </p:grpSp>
      <p:sp>
        <p:nvSpPr>
          <p:cNvPr id="18" name="Date Placeholder 17">
            <a:extLst>
              <a:ext uri="{FF2B5EF4-FFF2-40B4-BE49-F238E27FC236}">
                <a16:creationId xmlns:a16="http://schemas.microsoft.com/office/drawing/2014/main" xmlns="" id="{69E093A4-18E8-4AD2-BC5C-790F6D85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246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65961" cy="4351338"/>
          </a:xfrm>
        </p:spPr>
        <p:txBody>
          <a:bodyPr>
            <a:normAutofit/>
          </a:bodyPr>
          <a:lstStyle/>
          <a:p>
            <a:r>
              <a:rPr lang="en-US" sz="2800" dirty="0" err="1"/>
              <a:t>GOBLin</a:t>
            </a:r>
            <a:r>
              <a:rPr lang="en-US" sz="2800" dirty="0"/>
              <a:t> [CGZ13]</a:t>
            </a:r>
          </a:p>
          <a:p>
            <a:pPr lvl="1"/>
            <a:r>
              <a:rPr lang="en-US" sz="2400"/>
              <a:t>Connected users are assumed to share similar model parameters</a:t>
            </a:r>
          </a:p>
          <a:p>
            <a:pPr lvl="1"/>
            <a:r>
              <a:rPr lang="en-US" sz="2400" dirty="0"/>
              <a:t>Graph Laplacian based regularization upon ridge regression to model dependency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48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E1A41DD-5BBF-48E5-B8A4-888A5969CE01}"/>
              </a:ext>
            </a:extLst>
          </p:cNvPr>
          <p:cNvGrpSpPr/>
          <p:nvPr/>
        </p:nvGrpSpPr>
        <p:grpSpPr>
          <a:xfrm>
            <a:off x="7377249" y="2008837"/>
            <a:ext cx="3133235" cy="3351610"/>
            <a:chOff x="7377249" y="2008837"/>
            <a:chExt cx="3133235" cy="33516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F9B0E09B-44AF-49E6-8F3A-0A4676B88CA3}"/>
                </a:ext>
              </a:extLst>
            </p:cNvPr>
            <p:cNvGrpSpPr/>
            <p:nvPr/>
          </p:nvGrpSpPr>
          <p:grpSpPr>
            <a:xfrm>
              <a:off x="8564220" y="2008837"/>
              <a:ext cx="964692" cy="886367"/>
              <a:chOff x="2109632" y="2510860"/>
              <a:chExt cx="964692" cy="886367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xmlns="" id="{5EE60EF6-19AB-4555-9CAD-011A91533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D4603D10-4BA6-416F-B6DB-898C781B2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D1137792-3E66-495A-BCD9-865AAC254EC3}"/>
                </a:ext>
              </a:extLst>
            </p:cNvPr>
            <p:cNvGrpSpPr/>
            <p:nvPr/>
          </p:nvGrpSpPr>
          <p:grpSpPr>
            <a:xfrm>
              <a:off x="7377249" y="3110278"/>
              <a:ext cx="958710" cy="848989"/>
              <a:chOff x="1493822" y="3687875"/>
              <a:chExt cx="958710" cy="848989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615C9F53-9DD4-4C38-AA7F-BBBE3E08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CCE86800-21C6-4FB7-AB8B-93A573D15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9405EB9F-8505-47DC-AFCA-62477401F499}"/>
                </a:ext>
              </a:extLst>
            </p:cNvPr>
            <p:cNvGrpSpPr/>
            <p:nvPr/>
          </p:nvGrpSpPr>
          <p:grpSpPr>
            <a:xfrm>
              <a:off x="9519325" y="3846204"/>
              <a:ext cx="991159" cy="827953"/>
              <a:chOff x="1494787" y="4551422"/>
              <a:chExt cx="991159" cy="827953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BE9A0DBF-EC6E-4B09-A2D5-D51A56B1C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ED3F63DA-F150-4CA7-B34C-D0C7AE6BD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E24A58E6-A2D5-48B2-B387-6252E7AFB081}"/>
                </a:ext>
              </a:extLst>
            </p:cNvPr>
            <p:cNvGrpSpPr/>
            <p:nvPr/>
          </p:nvGrpSpPr>
          <p:grpSpPr>
            <a:xfrm>
              <a:off x="8450343" y="4544326"/>
              <a:ext cx="928741" cy="816121"/>
              <a:chOff x="1558941" y="5405765"/>
              <a:chExt cx="928741" cy="816121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9858633B-8605-43C2-8D3A-57343AE6B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xmlns="" id="{8642D240-132F-4E73-A1CC-C5B035147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77B64433-D469-42E9-846B-D0C73589ACF3}"/>
                </a:ext>
              </a:extLst>
            </p:cNvPr>
            <p:cNvCxnSpPr/>
            <p:nvPr/>
          </p:nvCxnSpPr>
          <p:spPr>
            <a:xfrm>
              <a:off x="8959471" y="2813863"/>
              <a:ext cx="668085" cy="94563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58094A97-9A87-499B-9DF9-B567EF785DFB}"/>
                </a:ext>
              </a:extLst>
            </p:cNvPr>
            <p:cNvCxnSpPr>
              <a:endCxn id="59" idx="3"/>
            </p:cNvCxnSpPr>
            <p:nvPr/>
          </p:nvCxnSpPr>
          <p:spPr>
            <a:xfrm flipH="1">
              <a:off x="8026473" y="2781240"/>
              <a:ext cx="786451" cy="65365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9DD3EF5B-BED3-4E31-BFB1-F6B0538D14AA}"/>
                </a:ext>
              </a:extLst>
            </p:cNvPr>
            <p:cNvCxnSpPr/>
            <p:nvPr/>
          </p:nvCxnSpPr>
          <p:spPr>
            <a:xfrm flipH="1" flipV="1">
              <a:off x="7884992" y="3940979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0F580791-9886-408E-A2A0-BBC65EFC3545}"/>
                </a:ext>
              </a:extLst>
            </p:cNvPr>
            <p:cNvCxnSpPr/>
            <p:nvPr/>
          </p:nvCxnSpPr>
          <p:spPr>
            <a:xfrm flipV="1">
              <a:off x="8695672" y="2894878"/>
              <a:ext cx="178924" cy="152014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66E0F5DB-B7E0-423B-8236-2DF48AB55003}"/>
                </a:ext>
              </a:extLst>
            </p:cNvPr>
            <p:cNvCxnSpPr>
              <a:endCxn id="60" idx="0"/>
            </p:cNvCxnSpPr>
            <p:nvPr/>
          </p:nvCxnSpPr>
          <p:spPr>
            <a:xfrm flipH="1" flipV="1">
              <a:off x="8164509" y="3616367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2E2B01B8-CD07-4AE5-84EF-27A9BF9C09AD}"/>
                </a:ext>
              </a:extLst>
            </p:cNvPr>
            <p:cNvCxnSpPr>
              <a:stCxn id="57" idx="1"/>
            </p:cNvCxnSpPr>
            <p:nvPr/>
          </p:nvCxnSpPr>
          <p:spPr>
            <a:xfrm flipH="1">
              <a:off x="8997749" y="4170816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0126404-D521-4280-8DAF-F9FB4A5F0673}"/>
              </a:ext>
            </a:extLst>
          </p:cNvPr>
          <p:cNvGrpSpPr/>
          <p:nvPr/>
        </p:nvGrpSpPr>
        <p:grpSpPr>
          <a:xfrm>
            <a:off x="7381564" y="2825288"/>
            <a:ext cx="3133235" cy="2534025"/>
            <a:chOff x="4705767" y="3355340"/>
            <a:chExt cx="3133235" cy="25340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CBB2C5B9-D4DE-4439-BDC4-6E5EC14465AF}"/>
                </a:ext>
              </a:extLst>
            </p:cNvPr>
            <p:cNvGrpSpPr/>
            <p:nvPr/>
          </p:nvGrpSpPr>
          <p:grpSpPr>
            <a:xfrm>
              <a:off x="5830064" y="3355340"/>
              <a:ext cx="964692" cy="886367"/>
              <a:chOff x="2109632" y="2510860"/>
              <a:chExt cx="964692" cy="88636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119AA446-6797-4C6D-B875-1D494A82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05288EAD-A635-45A0-B0ED-606B39AE9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AD4EC4A2-58C3-412A-AB71-684178A07A50}"/>
                </a:ext>
              </a:extLst>
            </p:cNvPr>
            <p:cNvGrpSpPr/>
            <p:nvPr/>
          </p:nvGrpSpPr>
          <p:grpSpPr>
            <a:xfrm>
              <a:off x="4705767" y="3639196"/>
              <a:ext cx="958710" cy="848989"/>
              <a:chOff x="1493822" y="3687875"/>
              <a:chExt cx="958710" cy="84898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E1C3BB6E-D0AE-477F-AD36-80C6CBE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D0C135A8-0671-4D3D-9F29-F7918119D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D2522E59-2317-4B56-8B80-2316E3989530}"/>
                </a:ext>
              </a:extLst>
            </p:cNvPr>
            <p:cNvGrpSpPr/>
            <p:nvPr/>
          </p:nvGrpSpPr>
          <p:grpSpPr>
            <a:xfrm>
              <a:off x="6847843" y="4375122"/>
              <a:ext cx="991159" cy="827953"/>
              <a:chOff x="1494787" y="4551422"/>
              <a:chExt cx="991159" cy="8279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1D385B12-7169-4757-82BD-77D3FD95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D19AC10-9693-4C9A-BE29-D7B2B1AA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7F79448A-139D-4D0E-A9E6-7DA4D77E956A}"/>
                </a:ext>
              </a:extLst>
            </p:cNvPr>
            <p:cNvGrpSpPr/>
            <p:nvPr/>
          </p:nvGrpSpPr>
          <p:grpSpPr>
            <a:xfrm>
              <a:off x="5778861" y="5073244"/>
              <a:ext cx="928741" cy="816121"/>
              <a:chOff x="1558941" y="5405765"/>
              <a:chExt cx="928741" cy="81612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582F2D2A-4924-4D23-98F7-CB7EDA030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xmlns="" id="{3F56FA03-0E58-461B-8008-4F2CCDFE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F0DF31AA-04E3-462F-B842-ED8E6583945A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6479288" y="3679952"/>
              <a:ext cx="476786" cy="608468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56CF10CE-3878-48B8-97F9-31A6A802D029}"/>
                </a:ext>
              </a:extLst>
            </p:cNvPr>
            <p:cNvCxnSpPr>
              <a:stCxn id="80" idx="1"/>
              <a:endCxn id="78" idx="3"/>
            </p:cNvCxnSpPr>
            <p:nvPr/>
          </p:nvCxnSpPr>
          <p:spPr>
            <a:xfrm flipH="1">
              <a:off x="5354991" y="3679952"/>
              <a:ext cx="475073" cy="2838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A3B18691-F604-4696-AE04-1A846EC16117}"/>
                </a:ext>
              </a:extLst>
            </p:cNvPr>
            <p:cNvCxnSpPr/>
            <p:nvPr/>
          </p:nvCxnSpPr>
          <p:spPr>
            <a:xfrm flipH="1" flipV="1">
              <a:off x="5213510" y="4469897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F7931A01-B4A0-4296-B30A-54D6A373B363}"/>
                </a:ext>
              </a:extLst>
            </p:cNvPr>
            <p:cNvCxnSpPr/>
            <p:nvPr/>
          </p:nvCxnSpPr>
          <p:spPr>
            <a:xfrm flipV="1">
              <a:off x="6024190" y="4131035"/>
              <a:ext cx="91254" cy="81290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251CF71B-A193-47F8-84F5-9F724D5D5C2E}"/>
                </a:ext>
              </a:extLst>
            </p:cNvPr>
            <p:cNvCxnSpPr>
              <a:endCxn id="79" idx="0"/>
            </p:cNvCxnSpPr>
            <p:nvPr/>
          </p:nvCxnSpPr>
          <p:spPr>
            <a:xfrm flipH="1" flipV="1">
              <a:off x="5493027" y="4145285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9AEC4F14-E913-4C9A-8897-FB0C4822711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6326267" y="4699734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B1308570-82F5-4BCC-B773-38431E66F7E7}"/>
                  </a:ext>
                </a:extLst>
              </p:cNvPr>
              <p:cNvSpPr txBox="1"/>
              <p:nvPr/>
            </p:nvSpPr>
            <p:spPr>
              <a:xfrm>
                <a:off x="1790476" y="4404131"/>
                <a:ext cx="30085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is input. Regularization term: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308570-82F5-4BCC-B773-38431E66F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476" y="4404131"/>
                <a:ext cx="3008536" cy="646331"/>
              </a:xfrm>
              <a:prstGeom prst="rect">
                <a:avLst/>
              </a:prstGeom>
              <a:blipFill>
                <a:blip r:embed="rId11"/>
                <a:stretch>
                  <a:fillRect l="-182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BC38240E-70C7-42A2-A6E1-37C5BD22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018F22-9614-43C4-ADA7-3DAD8428EC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396" y="4480792"/>
            <a:ext cx="2556901" cy="57736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DA9538FA-A688-4AF6-91BC-744D78A7A5ED}"/>
              </a:ext>
            </a:extLst>
          </p:cNvPr>
          <p:cNvSpPr/>
          <p:nvPr/>
        </p:nvSpPr>
        <p:spPr>
          <a:xfrm>
            <a:off x="5098413" y="4507546"/>
            <a:ext cx="1578108" cy="531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7896" cy="4351338"/>
          </a:xfrm>
        </p:spPr>
        <p:txBody>
          <a:bodyPr>
            <a:normAutofit/>
          </a:bodyPr>
          <a:lstStyle/>
          <a:p>
            <a:r>
              <a:rPr lang="en-US" sz="2800" dirty="0" err="1"/>
              <a:t>GOBLin</a:t>
            </a:r>
            <a:r>
              <a:rPr lang="en-US" sz="2800" dirty="0"/>
              <a:t> [CGZ13]</a:t>
            </a:r>
          </a:p>
          <a:p>
            <a:pPr lvl="1"/>
            <a:r>
              <a:rPr lang="en-US" sz="2400" dirty="0"/>
              <a:t>Graph Laplacian based regularization upon ridge regression to model dependency</a:t>
            </a:r>
          </a:p>
          <a:p>
            <a:pPr lvl="1"/>
            <a:r>
              <a:rPr lang="en-US" sz="2400" dirty="0"/>
              <a:t>Encode graph Laplacian in context, formulate as a </a:t>
            </a:r>
            <a:r>
              <a:rPr lang="en-US" sz="2400" i="1" dirty="0" err="1">
                <a:solidFill>
                  <a:srgbClr val="FF0000"/>
                </a:solidFill>
              </a:rPr>
              <a:t>dN</a:t>
            </a:r>
            <a:r>
              <a:rPr lang="en-US" sz="2400" i="1" dirty="0"/>
              <a:t>-dimensional</a:t>
            </a:r>
            <a:r>
              <a:rPr lang="en-US" sz="2400" dirty="0"/>
              <a:t> LinUCB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49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0126404-D521-4280-8DAF-F9FB4A5F0673}"/>
              </a:ext>
            </a:extLst>
          </p:cNvPr>
          <p:cNvGrpSpPr/>
          <p:nvPr/>
        </p:nvGrpSpPr>
        <p:grpSpPr>
          <a:xfrm>
            <a:off x="7381564" y="2825288"/>
            <a:ext cx="3133235" cy="2534025"/>
            <a:chOff x="4705767" y="3355340"/>
            <a:chExt cx="3133235" cy="25340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CBB2C5B9-D4DE-4439-BDC4-6E5EC14465AF}"/>
                </a:ext>
              </a:extLst>
            </p:cNvPr>
            <p:cNvGrpSpPr/>
            <p:nvPr/>
          </p:nvGrpSpPr>
          <p:grpSpPr>
            <a:xfrm>
              <a:off x="5830064" y="3355340"/>
              <a:ext cx="964692" cy="886367"/>
              <a:chOff x="2109632" y="2510860"/>
              <a:chExt cx="964692" cy="886367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119AA446-6797-4C6D-B875-1D494A82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05288EAD-A635-45A0-B0ED-606B39AE9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AD4EC4A2-58C3-412A-AB71-684178A07A50}"/>
                </a:ext>
              </a:extLst>
            </p:cNvPr>
            <p:cNvGrpSpPr/>
            <p:nvPr/>
          </p:nvGrpSpPr>
          <p:grpSpPr>
            <a:xfrm>
              <a:off x="4705767" y="3639196"/>
              <a:ext cx="958710" cy="848989"/>
              <a:chOff x="1493822" y="3687875"/>
              <a:chExt cx="958710" cy="84898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E1C3BB6E-D0AE-477F-AD36-80C6CBE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D0C135A8-0671-4D3D-9F29-F7918119D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D2522E59-2317-4B56-8B80-2316E3989530}"/>
                </a:ext>
              </a:extLst>
            </p:cNvPr>
            <p:cNvGrpSpPr/>
            <p:nvPr/>
          </p:nvGrpSpPr>
          <p:grpSpPr>
            <a:xfrm>
              <a:off x="6847843" y="4375122"/>
              <a:ext cx="991159" cy="827953"/>
              <a:chOff x="1494787" y="4551422"/>
              <a:chExt cx="991159" cy="8279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1D385B12-7169-4757-82BD-77D3FD952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D19AC10-9693-4C9A-BE29-D7B2B1AA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7F79448A-139D-4D0E-A9E6-7DA4D77E956A}"/>
                </a:ext>
              </a:extLst>
            </p:cNvPr>
            <p:cNvGrpSpPr/>
            <p:nvPr/>
          </p:nvGrpSpPr>
          <p:grpSpPr>
            <a:xfrm>
              <a:off x="5778861" y="5073244"/>
              <a:ext cx="928741" cy="816121"/>
              <a:chOff x="1558941" y="5405765"/>
              <a:chExt cx="928741" cy="81612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582F2D2A-4924-4D23-98F7-CB7EDA030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xmlns="" id="{3F56FA03-0E58-461B-8008-4F2CCDFE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F0DF31AA-04E3-462F-B842-ED8E6583945A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6479288" y="3679952"/>
              <a:ext cx="476786" cy="608468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56CF10CE-3878-48B8-97F9-31A6A802D029}"/>
                </a:ext>
              </a:extLst>
            </p:cNvPr>
            <p:cNvCxnSpPr>
              <a:stCxn id="80" idx="1"/>
              <a:endCxn id="78" idx="3"/>
            </p:cNvCxnSpPr>
            <p:nvPr/>
          </p:nvCxnSpPr>
          <p:spPr>
            <a:xfrm flipH="1">
              <a:off x="5354991" y="3679952"/>
              <a:ext cx="475073" cy="2838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A3B18691-F604-4696-AE04-1A846EC16117}"/>
                </a:ext>
              </a:extLst>
            </p:cNvPr>
            <p:cNvCxnSpPr/>
            <p:nvPr/>
          </p:nvCxnSpPr>
          <p:spPr>
            <a:xfrm flipH="1" flipV="1">
              <a:off x="5213510" y="4469897"/>
              <a:ext cx="622417" cy="601456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F7931A01-B4A0-4296-B30A-54D6A373B363}"/>
                </a:ext>
              </a:extLst>
            </p:cNvPr>
            <p:cNvCxnSpPr/>
            <p:nvPr/>
          </p:nvCxnSpPr>
          <p:spPr>
            <a:xfrm flipV="1">
              <a:off x="6024190" y="4131035"/>
              <a:ext cx="91254" cy="81290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251CF71B-A193-47F8-84F5-9F724D5D5C2E}"/>
                </a:ext>
              </a:extLst>
            </p:cNvPr>
            <p:cNvCxnSpPr>
              <a:endCxn id="79" idx="0"/>
            </p:cNvCxnSpPr>
            <p:nvPr/>
          </p:nvCxnSpPr>
          <p:spPr>
            <a:xfrm flipH="1" flipV="1">
              <a:off x="5493027" y="4145285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9AEC4F14-E913-4C9A-8897-FB0C4822711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6326267" y="4699734"/>
              <a:ext cx="521576" cy="37161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7E281DD5-D173-4FC5-9A53-86F36B787E5D}"/>
              </a:ext>
            </a:extLst>
          </p:cNvPr>
          <p:cNvGrpSpPr/>
          <p:nvPr/>
        </p:nvGrpSpPr>
        <p:grpSpPr>
          <a:xfrm>
            <a:off x="378826" y="3609740"/>
            <a:ext cx="4307021" cy="1038791"/>
            <a:chOff x="1427889" y="4122836"/>
            <a:chExt cx="4307021" cy="103879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F3F2CD73-BFB6-4E19-B224-827E2516F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27889" y="4608488"/>
              <a:ext cx="4307021" cy="553139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153D76FE-577E-4964-88F6-7B3664975DFE}"/>
                </a:ext>
              </a:extLst>
            </p:cNvPr>
            <p:cNvGrpSpPr/>
            <p:nvPr/>
          </p:nvGrpSpPr>
          <p:grpSpPr>
            <a:xfrm>
              <a:off x="2587523" y="4122836"/>
              <a:ext cx="2103710" cy="902381"/>
              <a:chOff x="4983166" y="2031724"/>
              <a:chExt cx="2103710" cy="902381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xmlns="" id="{88203524-E727-4E81-9780-77A426511BF4}"/>
                  </a:ext>
                </a:extLst>
              </p:cNvPr>
              <p:cNvSpPr/>
              <p:nvPr/>
            </p:nvSpPr>
            <p:spPr>
              <a:xfrm>
                <a:off x="4983166" y="2589549"/>
                <a:ext cx="218454" cy="3445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16AEF2B6-BECF-498E-A557-D94730E68786}"/>
                  </a:ext>
                </a:extLst>
              </p:cNvPr>
              <p:cNvSpPr txBox="1"/>
              <p:nvPr/>
            </p:nvSpPr>
            <p:spPr>
              <a:xfrm>
                <a:off x="5099326" y="2031724"/>
                <a:ext cx="1987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Graph Laplacian</a:t>
                </a: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xmlns="" id="{4D5ED1D2-2A68-422D-801F-B65759531C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8931" y="2358887"/>
                <a:ext cx="106844" cy="20428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364D88-41A9-440B-A335-DFBA3D2C1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826" y="4568413"/>
            <a:ext cx="3049140" cy="6159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B735BAD-38B6-4CD6-991C-6CEC6C93EFD8}"/>
              </a:ext>
            </a:extLst>
          </p:cNvPr>
          <p:cNvGrpSpPr/>
          <p:nvPr/>
        </p:nvGrpSpPr>
        <p:grpSpPr>
          <a:xfrm>
            <a:off x="4968681" y="4470134"/>
            <a:ext cx="3255619" cy="1725355"/>
            <a:chOff x="824338" y="4465985"/>
            <a:chExt cx="3255619" cy="172535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7DEDADC6-3E4E-4DB4-8A13-5BDA38EC7823}"/>
                </a:ext>
              </a:extLst>
            </p:cNvPr>
            <p:cNvGrpSpPr/>
            <p:nvPr/>
          </p:nvGrpSpPr>
          <p:grpSpPr>
            <a:xfrm>
              <a:off x="824338" y="4465985"/>
              <a:ext cx="3255619" cy="1725355"/>
              <a:chOff x="5043565" y="5251535"/>
              <a:chExt cx="3255619" cy="148181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xmlns="" id="{955AC7F9-3ECA-4A88-86A0-F0D8541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8760" y="6421430"/>
                <a:ext cx="1195424" cy="259381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6BC931E6-E931-46A4-9CE6-5B8A3250DF35}"/>
                  </a:ext>
                </a:extLst>
              </p:cNvPr>
              <p:cNvSpPr txBox="1"/>
              <p:nvPr/>
            </p:nvSpPr>
            <p:spPr>
              <a:xfrm>
                <a:off x="5132671" y="5251535"/>
                <a:ext cx="2509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Closed form estimator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65C36192-7510-4503-BACD-E80A970056F6}"/>
                  </a:ext>
                </a:extLst>
              </p:cNvPr>
              <p:cNvSpPr/>
              <p:nvPr/>
            </p:nvSpPr>
            <p:spPr>
              <a:xfrm>
                <a:off x="5043565" y="5271196"/>
                <a:ext cx="3255619" cy="1462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A505DE-F367-4C2C-BC32-5D8DB2386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4943" y="4945974"/>
              <a:ext cx="3117852" cy="4904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0C6D7B5-6CCC-4910-9A1F-945BA0F0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649" y="5316347"/>
              <a:ext cx="2465580" cy="510121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66FD3082-E31C-45A8-97BA-19527F5D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A71EEA-D0F5-424B-8C06-0421C81C31AB}"/>
              </a:ext>
            </a:extLst>
          </p:cNvPr>
          <p:cNvGrpSpPr/>
          <p:nvPr/>
        </p:nvGrpSpPr>
        <p:grpSpPr>
          <a:xfrm>
            <a:off x="593661" y="5590635"/>
            <a:ext cx="4194605" cy="725131"/>
            <a:chOff x="593661" y="5590635"/>
            <a:chExt cx="4194605" cy="7251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305CD0D-5C9D-453C-BEFA-3BED4A512601}"/>
                </a:ext>
              </a:extLst>
            </p:cNvPr>
            <p:cNvSpPr/>
            <p:nvPr/>
          </p:nvSpPr>
          <p:spPr>
            <a:xfrm>
              <a:off x="593661" y="5613975"/>
              <a:ext cx="27067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Regret for </a:t>
              </a:r>
              <a:r>
                <a:rPr lang="en-US" dirty="0"/>
                <a:t>empty graph: </a:t>
              </a:r>
            </a:p>
            <a:p>
              <a:r>
                <a:rPr lang="en-US" dirty="0"/>
                <a:t>Regret for </a:t>
              </a:r>
              <a:r>
                <a:rPr lang="en-US" altLang="zh-CN" dirty="0"/>
                <a:t>complete graph: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FA9640F-7256-4578-B2E4-7FF9650D4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30221" y="5590635"/>
              <a:ext cx="1558045" cy="3996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CC746D9-E412-48F0-BBEA-233D4E7E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46605" y="5954896"/>
              <a:ext cx="1525276" cy="3608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F23AAB-6773-41A3-A90E-A445A24323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724" y="5166962"/>
            <a:ext cx="3964328" cy="4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</a:t>
            </a:r>
          </a:p>
        </p:txBody>
      </p:sp>
      <p:pic>
        <p:nvPicPr>
          <p:cNvPr id="5124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78" y="1870992"/>
            <a:ext cx="8008445" cy="40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63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1D302F28-8495-445B-85F6-0C4D0AF1CAB7}"/>
              </a:ext>
            </a:extLst>
          </p:cNvPr>
          <p:cNvGrpSpPr/>
          <p:nvPr/>
        </p:nvGrpSpPr>
        <p:grpSpPr>
          <a:xfrm>
            <a:off x="4147885" y="4802150"/>
            <a:ext cx="4618347" cy="725131"/>
            <a:chOff x="426396" y="5590635"/>
            <a:chExt cx="4618347" cy="7251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xmlns="" id="{E0DE91A1-6DBF-4F14-A3F8-93B21AEB30E5}"/>
                    </a:ext>
                  </a:extLst>
                </p:cNvPr>
                <p:cNvSpPr/>
                <p:nvPr/>
              </p:nvSpPr>
              <p:spPr>
                <a:xfrm>
                  <a:off x="426396" y="5613975"/>
                  <a:ext cx="329994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/>
                    <a:t>Regret for </a:t>
                  </a:r>
                  <a:r>
                    <a:rPr lang="en-US" dirty="0"/>
                    <a:t>empty graph (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</a:rPr>
                        <m:t>𝑊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dirty="0"/>
                    <a:t>): </a:t>
                  </a:r>
                </a:p>
                <a:p>
                  <a:r>
                    <a:rPr lang="en-US" dirty="0"/>
                    <a:t>Regret for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</a:rPr>
                        <m:t>𝑊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a14:m>
                  <a:r>
                    <a:rPr lang="en-US" altLang="zh-CN" dirty="0"/>
                    <a:t>:</a:t>
                  </a: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0DE91A1-6DBF-4F14-A3F8-93B21AEB30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396" y="5613975"/>
                  <a:ext cx="3299942" cy="646331"/>
                </a:xfrm>
                <a:prstGeom prst="rect">
                  <a:avLst/>
                </a:prstGeom>
                <a:blipFill>
                  <a:blip r:embed="rId22"/>
                  <a:stretch>
                    <a:fillRect l="-1538" t="-1923" r="-385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5184AB0C-61EE-42D9-8D3D-A9E7F1D6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486698" y="5590635"/>
              <a:ext cx="1558045" cy="3996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F0D41274-459B-4E79-BF5B-BC1A4F315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503082" y="5954896"/>
              <a:ext cx="1525276" cy="36087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bandit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244C8AC8-E3BA-4BF7-AD79-0F723DFAA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20023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err="1"/>
                  <a:t>CoLin</a:t>
                </a:r>
                <a:r>
                  <a:rPr lang="en-US" sz="2800" dirty="0"/>
                  <a:t> [WWGW16]</a:t>
                </a:r>
              </a:p>
              <a:p>
                <a:pPr lvl="1"/>
                <a:r>
                  <a:rPr lang="en-US" sz="2400" dirty="0"/>
                  <a:t>Social influence among users: content and opinion sharing in social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r>
                  <a:rPr lang="en-US" sz="2400" dirty="0"/>
                  <a:t>Reward: weighted average of expected reward among friends</a:t>
                </a:r>
              </a:p>
              <a:p>
                <a:pPr lvl="1"/>
                <a:r>
                  <a:rPr lang="en-US" sz="2400" dirty="0"/>
                  <a:t>A 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2400" i="1" dirty="0"/>
                  <a:t>-dimensional</a:t>
                </a:r>
                <a:r>
                  <a:rPr lang="en-US" sz="2400" dirty="0"/>
                  <a:t> LinUCB </a:t>
                </a:r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200230" cy="4351338"/>
              </a:xfrm>
              <a:blipFill>
                <a:blip r:embed="rId25"/>
                <a:stretch>
                  <a:fillRect l="-1524" t="-2241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D85C8A3-17F4-4893-B0E2-FDE8A4BE1C2E}"/>
              </a:ext>
            </a:extLst>
          </p:cNvPr>
          <p:cNvGrpSpPr/>
          <p:nvPr/>
        </p:nvGrpSpPr>
        <p:grpSpPr>
          <a:xfrm>
            <a:off x="8740760" y="1216146"/>
            <a:ext cx="2373561" cy="2151034"/>
            <a:chOff x="1409516" y="2199310"/>
            <a:chExt cx="3016714" cy="33516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F81FD06-0F19-4AE2-9BDF-AA24F045067F}"/>
                </a:ext>
              </a:extLst>
            </p:cNvPr>
            <p:cNvGrpSpPr/>
            <p:nvPr/>
          </p:nvGrpSpPr>
          <p:grpSpPr>
            <a:xfrm>
              <a:off x="2596487" y="2199310"/>
              <a:ext cx="964692" cy="886367"/>
              <a:chOff x="2109632" y="2510860"/>
              <a:chExt cx="964692" cy="88636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993EDC36-E006-4AC0-A0A9-4A1381A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CC71BD5C-72BB-4E8A-A38A-FB37297AD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51E0356-FF97-406A-B626-3CB6C49003C0}"/>
                </a:ext>
              </a:extLst>
            </p:cNvPr>
            <p:cNvGrpSpPr/>
            <p:nvPr/>
          </p:nvGrpSpPr>
          <p:grpSpPr>
            <a:xfrm>
              <a:off x="1409516" y="3300751"/>
              <a:ext cx="958710" cy="848989"/>
              <a:chOff x="1493822" y="3687875"/>
              <a:chExt cx="958710" cy="84898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9369AFF7-5101-4EAC-8CE6-76D6AA495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B9228DF-635E-468D-A2EF-D0E0AA7C5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36B6A65-86B8-439F-A597-804C0A439D8F}"/>
                </a:ext>
              </a:extLst>
            </p:cNvPr>
            <p:cNvGrpSpPr/>
            <p:nvPr/>
          </p:nvGrpSpPr>
          <p:grpSpPr>
            <a:xfrm>
              <a:off x="3435071" y="4023469"/>
              <a:ext cx="991159" cy="827953"/>
              <a:chOff x="1494787" y="4551422"/>
              <a:chExt cx="991159" cy="82795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7524F929-40AD-4A72-AC9B-3DDDAE7F8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787" y="4551422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31CFCBCA-1730-440E-A91B-DA49C619E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43046" y="5036475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89CC68BD-03F9-45F1-9D08-9C35A914D7B5}"/>
                </a:ext>
              </a:extLst>
            </p:cNvPr>
            <p:cNvGrpSpPr/>
            <p:nvPr/>
          </p:nvGrpSpPr>
          <p:grpSpPr>
            <a:xfrm>
              <a:off x="2482610" y="4734799"/>
              <a:ext cx="928741" cy="816121"/>
              <a:chOff x="1558941" y="5405765"/>
              <a:chExt cx="928741" cy="8161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A7D5347-4DD8-4D3C-922D-BFEF584BA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941" y="540576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90DC692E-D133-4EC9-BFD8-AC111148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44782" y="5878986"/>
                <a:ext cx="342900" cy="342900"/>
              </a:xfrm>
              <a:prstGeom prst="rect">
                <a:avLst/>
              </a:prstGeom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8D0F6BE9-1E15-4AB6-A186-D761D38F454C}"/>
                </a:ext>
              </a:extLst>
            </p:cNvPr>
            <p:cNvCxnSpPr/>
            <p:nvPr/>
          </p:nvCxnSpPr>
          <p:spPr>
            <a:xfrm>
              <a:off x="2991738" y="3004336"/>
              <a:ext cx="668085" cy="9456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94C357EF-09A5-4146-8BCD-03983490B572}"/>
                </a:ext>
              </a:extLst>
            </p:cNvPr>
            <p:cNvCxnSpPr>
              <a:endCxn id="22" idx="3"/>
            </p:cNvCxnSpPr>
            <p:nvPr/>
          </p:nvCxnSpPr>
          <p:spPr>
            <a:xfrm flipH="1">
              <a:off x="2058740" y="2971713"/>
              <a:ext cx="786451" cy="65365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885BF939-C64D-433A-9E6C-89764BE68BF4}"/>
                </a:ext>
              </a:extLst>
            </p:cNvPr>
            <p:cNvCxnSpPr/>
            <p:nvPr/>
          </p:nvCxnSpPr>
          <p:spPr>
            <a:xfrm flipH="1" flipV="1">
              <a:off x="1917259" y="4131452"/>
              <a:ext cx="622417" cy="6014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FD530E86-F595-4264-B981-120D1DDDD19E}"/>
                </a:ext>
              </a:extLst>
            </p:cNvPr>
            <p:cNvCxnSpPr/>
            <p:nvPr/>
          </p:nvCxnSpPr>
          <p:spPr>
            <a:xfrm flipV="1">
              <a:off x="2727939" y="3085351"/>
              <a:ext cx="178924" cy="152014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9DE6C6D6-1A89-4C48-8866-3CE6E2770765}"/>
                </a:ext>
              </a:extLst>
            </p:cNvPr>
            <p:cNvCxnSpPr>
              <a:endCxn id="23" idx="0"/>
            </p:cNvCxnSpPr>
            <p:nvPr/>
          </p:nvCxnSpPr>
          <p:spPr>
            <a:xfrm flipH="1" flipV="1">
              <a:off x="2196776" y="3806840"/>
              <a:ext cx="1277627" cy="37995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C99DAFBC-B7E0-45FD-B712-00D0580054A2}"/>
                </a:ext>
              </a:extLst>
            </p:cNvPr>
            <p:cNvCxnSpPr>
              <a:stCxn id="20" idx="1"/>
            </p:cNvCxnSpPr>
            <p:nvPr/>
          </p:nvCxnSpPr>
          <p:spPr>
            <a:xfrm flipH="1">
              <a:off x="2913495" y="4348081"/>
              <a:ext cx="521576" cy="37161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378FF05F-1584-4B15-A436-5AAF0BD2FAB4}"/>
              </a:ext>
            </a:extLst>
          </p:cNvPr>
          <p:cNvGraphicFramePr>
            <a:graphicFrameLocks noGrp="1"/>
          </p:cNvGraphicFramePr>
          <p:nvPr/>
        </p:nvGraphicFramePr>
        <p:xfrm>
          <a:off x="9336113" y="4760875"/>
          <a:ext cx="2177580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3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3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accent1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044DCA5-099A-4C3E-837A-4C75BCA77608}"/>
              </a:ext>
            </a:extLst>
          </p:cNvPr>
          <p:cNvGrpSpPr/>
          <p:nvPr/>
        </p:nvGrpSpPr>
        <p:grpSpPr>
          <a:xfrm>
            <a:off x="8903714" y="4376985"/>
            <a:ext cx="2561542" cy="1980383"/>
            <a:chOff x="7119594" y="1759709"/>
            <a:chExt cx="4059754" cy="35503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F9E924C-508C-4AFC-8253-365E5450B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4C9269A-5B95-4E8C-B71E-F30AD0B4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988D6FD-28DA-41F9-9B97-D0422FBF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21" y="1790446"/>
              <a:ext cx="649224" cy="6492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E034E9BD-C6AE-4CBD-AF3F-929BAD91C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152" y="1759709"/>
              <a:ext cx="649224" cy="64922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68E098B9-4789-4B8D-84B3-6DDB5EB0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680" y="1775737"/>
              <a:ext cx="649224" cy="64922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9A3CEBE-C6A6-48C0-9F7F-12541041E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0124" y="1759709"/>
              <a:ext cx="649224" cy="64922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32896734-5166-44D1-B313-A61ADBCBC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535912D-A156-4A42-8E77-0FD89804E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811DA38-B542-47C0-BF00-2F00D6EDA4B5}"/>
              </a:ext>
            </a:extLst>
          </p:cNvPr>
          <p:cNvGrpSpPr/>
          <p:nvPr/>
        </p:nvGrpSpPr>
        <p:grpSpPr>
          <a:xfrm>
            <a:off x="8809629" y="3656156"/>
            <a:ext cx="2489365" cy="721145"/>
            <a:chOff x="9294099" y="2640533"/>
            <a:chExt cx="2489365" cy="7211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367BB50-62EB-4521-9F49-9DA38F8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4099" y="2880138"/>
              <a:ext cx="441942" cy="26789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216F23F4-AEFF-44C4-B6C6-CA2316FFA1CA}"/>
                </a:ext>
              </a:extLst>
            </p:cNvPr>
            <p:cNvGrpSpPr/>
            <p:nvPr/>
          </p:nvGrpSpPr>
          <p:grpSpPr>
            <a:xfrm>
              <a:off x="9671588" y="2640533"/>
              <a:ext cx="2111876" cy="721145"/>
              <a:chOff x="9982200" y="1582527"/>
              <a:chExt cx="2111876" cy="7211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F815AD1A-B45B-4C46-8E57-2DFBAF17D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933973" y="1582527"/>
                <a:ext cx="1160103" cy="72114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D802CDDD-D65A-4C83-B0EE-CF920638BE23}"/>
                  </a:ext>
                </a:extLst>
              </p:cNvPr>
              <p:cNvSpPr txBox="1"/>
              <p:nvPr/>
            </p:nvSpPr>
            <p:spPr>
              <a:xfrm>
                <a:off x="9982200" y="1758434"/>
                <a:ext cx="15507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which</a:t>
                </a:r>
                <a:endParaRPr lang="en-US" dirty="0"/>
              </a:p>
            </p:txBody>
          </p:sp>
        </p:grpSp>
      </p:grpSp>
      <p:sp>
        <p:nvSpPr>
          <p:cNvPr id="41" name="Right Arrow 39">
            <a:extLst>
              <a:ext uri="{FF2B5EF4-FFF2-40B4-BE49-F238E27FC236}">
                <a16:creationId xmlns:a16="http://schemas.microsoft.com/office/drawing/2014/main" xmlns="" id="{C8A87106-E654-411E-93FC-16BA4393F4A1}"/>
              </a:ext>
            </a:extLst>
          </p:cNvPr>
          <p:cNvSpPr/>
          <p:nvPr/>
        </p:nvSpPr>
        <p:spPr>
          <a:xfrm rot="5400000">
            <a:off x="9705333" y="3406511"/>
            <a:ext cx="311172" cy="354378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4D89576-A7D7-48E2-A3DB-7C47F36BA6D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57852" y="4184985"/>
            <a:ext cx="2735692" cy="45699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7FBBB22-B452-4F0B-9792-38E0CA7E0F2B}"/>
              </a:ext>
            </a:extLst>
          </p:cNvPr>
          <p:cNvGrpSpPr/>
          <p:nvPr/>
        </p:nvGrpSpPr>
        <p:grpSpPr>
          <a:xfrm>
            <a:off x="4524852" y="4153130"/>
            <a:ext cx="3882253" cy="590235"/>
            <a:chOff x="4524852" y="4153130"/>
            <a:chExt cx="3882253" cy="59023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0FA1BBD7-9949-49F4-BF02-5BFC08C5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524852" y="4153130"/>
              <a:ext cx="3882253" cy="590235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4632778F-962E-49C2-B823-EBD62AE5F422}"/>
                </a:ext>
              </a:extLst>
            </p:cNvPr>
            <p:cNvSpPr/>
            <p:nvPr/>
          </p:nvSpPr>
          <p:spPr>
            <a:xfrm>
              <a:off x="7026961" y="4199669"/>
              <a:ext cx="1247327" cy="2850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1BDBE6DA-60F6-40DD-851F-29318AAE403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656250" y="2878757"/>
            <a:ext cx="1306926" cy="544215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120D44D5-0ABD-433B-BA7C-DA11E07F7A09}"/>
              </a:ext>
            </a:extLst>
          </p:cNvPr>
          <p:cNvGrpSpPr/>
          <p:nvPr/>
        </p:nvGrpSpPr>
        <p:grpSpPr>
          <a:xfrm>
            <a:off x="4460175" y="5604090"/>
            <a:ext cx="3674322" cy="1253139"/>
            <a:chOff x="4444983" y="4755861"/>
            <a:chExt cx="3674322" cy="12531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BFFD854F-902A-4259-9AC8-4EEB2FF66B45}"/>
                    </a:ext>
                  </a:extLst>
                </p:cNvPr>
                <p:cNvSpPr txBox="1"/>
                <p:nvPr/>
              </p:nvSpPr>
              <p:spPr>
                <a:xfrm>
                  <a:off x="4444983" y="4755861"/>
                  <a:ext cx="367432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When</a:t>
                  </a:r>
                  <a:r>
                    <a:rPr lang="zh-CN" alt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</a:rPr>
                        <m:t>𝑊</m:t>
                      </m:r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is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uniform,</a:t>
                  </a:r>
                  <a:r>
                    <a:rPr lang="zh-CN" altLang="en-US" dirty="0"/>
                    <a:t> </a:t>
                  </a:r>
                  <a:r>
                    <a:rPr lang="en-US" altLang="zh-CN" dirty="0" err="1"/>
                    <a:t>i.e</a:t>
                  </a:r>
                  <a:r>
                    <a:rPr lang="en-US" altLang="zh-CN" dirty="0"/>
                    <a:t>,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all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users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are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uniformly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connected to share:</a:t>
                  </a:r>
                  <a:r>
                    <a:rPr lang="zh-CN" altLang="en-US" dirty="0"/>
                    <a:t> </a:t>
                  </a:r>
                  <a:endParaRPr lang="en-US" altLang="zh-CN" dirty="0"/>
                </a:p>
                <a:p>
                  <a:endParaRPr lang="en-US" altLang="zh-CN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FFD854F-902A-4259-9AC8-4EEB2FF66B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4983" y="4755861"/>
                  <a:ext cx="3674322" cy="923330"/>
                </a:xfrm>
                <a:prstGeom prst="rect">
                  <a:avLst/>
                </a:prstGeom>
                <a:blipFill>
                  <a:blip r:embed="rId20"/>
                  <a:stretch>
                    <a:fillRect l="-1327" t="-32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48E2D28-4683-4E04-BB1E-1C663AA33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5752727" y="5396757"/>
              <a:ext cx="1426501" cy="612243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DC8FA4F7-59C1-46C1-9081-FB708B8C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3C71B45-9EDC-0949-A86A-B8DB0518B363}"/>
              </a:ext>
            </a:extLst>
          </p:cNvPr>
          <p:cNvGrpSpPr/>
          <p:nvPr/>
        </p:nvGrpSpPr>
        <p:grpSpPr>
          <a:xfrm>
            <a:off x="820680" y="4713398"/>
            <a:ext cx="3255619" cy="1725355"/>
            <a:chOff x="824338" y="4465985"/>
            <a:chExt cx="3255619" cy="17253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544131B9-1FF2-BA47-93BF-F1A9A4FBB64D}"/>
                </a:ext>
              </a:extLst>
            </p:cNvPr>
            <p:cNvGrpSpPr/>
            <p:nvPr/>
          </p:nvGrpSpPr>
          <p:grpSpPr>
            <a:xfrm>
              <a:off x="824338" y="4465985"/>
              <a:ext cx="3255619" cy="1725355"/>
              <a:chOff x="5043565" y="5251535"/>
              <a:chExt cx="3255619" cy="1481817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CB39156E-60EC-B140-84AD-B13084A96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248760" y="6421430"/>
                <a:ext cx="1195424" cy="259381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7778B1F1-2FE9-5B46-AF47-AAADBFD343F2}"/>
                  </a:ext>
                </a:extLst>
              </p:cNvPr>
              <p:cNvSpPr txBox="1"/>
              <p:nvPr/>
            </p:nvSpPr>
            <p:spPr>
              <a:xfrm>
                <a:off x="5132671" y="5251535"/>
                <a:ext cx="2509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Closed form estimator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C5348D57-C83A-584F-BD17-677F33400AF5}"/>
                  </a:ext>
                </a:extLst>
              </p:cNvPr>
              <p:cNvSpPr/>
              <p:nvPr/>
            </p:nvSpPr>
            <p:spPr>
              <a:xfrm>
                <a:off x="5043565" y="5271196"/>
                <a:ext cx="3255619" cy="14621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2B1285CE-0682-4A40-A4D2-4DA2B3BCB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954943" y="4945974"/>
              <a:ext cx="3117852" cy="49049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723076A7-5BF9-6441-8ACD-7F4E66C8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894649" y="5316347"/>
              <a:ext cx="2465580" cy="510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52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C8AC8-E3BA-4BF7-AD79-0F723DFAA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87934" cy="4837393"/>
          </a:xfrm>
        </p:spPr>
        <p:txBody>
          <a:bodyPr>
            <a:normAutofit/>
          </a:bodyPr>
          <a:lstStyle/>
          <a:p>
            <a:r>
              <a:rPr lang="en-US" sz="2800" dirty="0"/>
              <a:t>Discover user dependency structure on </a:t>
            </a:r>
            <a:r>
              <a:rPr lang="en-US" sz="2800"/>
              <a:t>the fly</a:t>
            </a:r>
          </a:p>
          <a:p>
            <a:r>
              <a:rPr lang="en-US" sz="2800" dirty="0"/>
              <a:t>CLUB[GLZ14]</a:t>
            </a:r>
          </a:p>
          <a:p>
            <a:pPr lvl="1"/>
            <a:r>
              <a:rPr lang="en-US" sz="2400" dirty="0"/>
              <a:t>Adaptively cluster users into groups by keep removing edges</a:t>
            </a:r>
          </a:p>
          <a:p>
            <a:pPr lvl="1"/>
            <a:r>
              <a:rPr lang="en-US" sz="2400" dirty="0"/>
              <a:t>Threshold to remove edges is based on closeness of the users’ models</a:t>
            </a:r>
          </a:p>
          <a:p>
            <a:pPr lvl="1"/>
            <a:r>
              <a:rPr lang="en-US" sz="2400" dirty="0"/>
              <a:t>Build LinUCB on each cluster</a:t>
            </a:r>
          </a:p>
          <a:p>
            <a:r>
              <a:rPr lang="en-US" sz="2800" dirty="0"/>
              <a:t>Regret:                    . Reduce regret from </a:t>
            </a:r>
            <a:r>
              <a:rPr lang="en-US" sz="2800" dirty="0">
                <a:solidFill>
                  <a:srgbClr val="FF0000"/>
                </a:solidFill>
              </a:rPr>
              <a:t>n (users) to m (clusters)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F0A5EB-7C61-4471-AB02-1F084E390FCB}"/>
              </a:ext>
            </a:extLst>
          </p:cNvPr>
          <p:cNvGrpSpPr/>
          <p:nvPr/>
        </p:nvGrpSpPr>
        <p:grpSpPr>
          <a:xfrm>
            <a:off x="8564220" y="2008837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A434094-CC7D-46CA-B91B-A8AB1113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EE2834D-7814-41D9-A715-14FC7D8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364851C-C071-4635-B4F2-746F7ABEA47A}"/>
              </a:ext>
            </a:extLst>
          </p:cNvPr>
          <p:cNvGrpSpPr/>
          <p:nvPr/>
        </p:nvGrpSpPr>
        <p:grpSpPr>
          <a:xfrm>
            <a:off x="7377249" y="3110278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0A61801-2F4C-4001-BFA7-CA4D1A6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0D8E819-C22E-425F-B931-AB7C01E5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CAC320-A808-4B0B-AAC5-4BD65DAD97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25" y="3846204"/>
            <a:ext cx="649224" cy="6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A0FB34-98E9-427F-BA30-38248F1C2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43" y="4544326"/>
            <a:ext cx="649224" cy="6492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EB81EB3-CC8D-46CA-955B-D37370ACBBC7}"/>
              </a:ext>
            </a:extLst>
          </p:cNvPr>
          <p:cNvGrpSpPr/>
          <p:nvPr/>
        </p:nvGrpSpPr>
        <p:grpSpPr>
          <a:xfrm>
            <a:off x="9036184" y="4331257"/>
            <a:ext cx="1474300" cy="1029190"/>
            <a:chOff x="9036184" y="4331257"/>
            <a:chExt cx="1474300" cy="1029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1DD0688-E127-4C74-B92A-E71FF1C7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67584" y="4331257"/>
              <a:ext cx="342900" cy="342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D7546E6-AF27-4EAA-BA6E-1E878028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36184" y="5017547"/>
              <a:ext cx="342900" cy="34290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5473447B-417C-459C-BF27-137CCD2C6196}"/>
              </a:ext>
            </a:extLst>
          </p:cNvPr>
          <p:cNvCxnSpPr>
            <a:endCxn id="10" idx="3"/>
          </p:cNvCxnSpPr>
          <p:nvPr/>
        </p:nvCxnSpPr>
        <p:spPr>
          <a:xfrm flipH="1">
            <a:off x="8026473" y="2781240"/>
            <a:ext cx="786451" cy="65365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12246C7-8F9D-4BB6-A640-56CE3E5F112C}"/>
              </a:ext>
            </a:extLst>
          </p:cNvPr>
          <p:cNvCxnSpPr/>
          <p:nvPr/>
        </p:nvCxnSpPr>
        <p:spPr>
          <a:xfrm>
            <a:off x="8959471" y="2813863"/>
            <a:ext cx="668085" cy="94563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5C61B45B-69C3-47E4-903F-C7E11C024E04}"/>
              </a:ext>
            </a:extLst>
          </p:cNvPr>
          <p:cNvCxnSpPr/>
          <p:nvPr/>
        </p:nvCxnSpPr>
        <p:spPr>
          <a:xfrm flipH="1" flipV="1">
            <a:off x="7884992" y="3940979"/>
            <a:ext cx="622417" cy="601456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AEE08E1-CABB-46C8-B5E3-C378BEC24C7F}"/>
              </a:ext>
            </a:extLst>
          </p:cNvPr>
          <p:cNvGrpSpPr/>
          <p:nvPr/>
        </p:nvGrpSpPr>
        <p:grpSpPr>
          <a:xfrm>
            <a:off x="8164509" y="2894878"/>
            <a:ext cx="1277627" cy="1520147"/>
            <a:chOff x="8164509" y="2894878"/>
            <a:chExt cx="1277627" cy="1520147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7F97957E-1DF7-48E5-865E-DC7715A86278}"/>
                </a:ext>
              </a:extLst>
            </p:cNvPr>
            <p:cNvCxnSpPr/>
            <p:nvPr/>
          </p:nvCxnSpPr>
          <p:spPr>
            <a:xfrm flipV="1">
              <a:off x="8695672" y="2894878"/>
              <a:ext cx="178924" cy="152014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A608ABED-AF01-4E5B-93C4-C7522CB6D6C6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 flipV="1">
              <a:off x="8164509" y="3616367"/>
              <a:ext cx="1277627" cy="379952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9C3255FE-73D1-454B-AB18-600F54541901}"/>
              </a:ext>
            </a:extLst>
          </p:cNvPr>
          <p:cNvCxnSpPr>
            <a:stCxn id="12" idx="1"/>
          </p:cNvCxnSpPr>
          <p:nvPr/>
        </p:nvCxnSpPr>
        <p:spPr>
          <a:xfrm flipH="1">
            <a:off x="8997749" y="4170816"/>
            <a:ext cx="521576" cy="37161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C4AB906-B19C-4A0D-B154-22E781E5FD67}"/>
              </a:ext>
            </a:extLst>
          </p:cNvPr>
          <p:cNvSpPr/>
          <p:nvPr/>
        </p:nvSpPr>
        <p:spPr>
          <a:xfrm rot="19465534">
            <a:off x="8761213" y="1743648"/>
            <a:ext cx="153539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393D507-1900-4791-894D-8064156DA450}"/>
              </a:ext>
            </a:extLst>
          </p:cNvPr>
          <p:cNvSpPr/>
          <p:nvPr/>
        </p:nvSpPr>
        <p:spPr>
          <a:xfrm rot="19370578">
            <a:off x="7872170" y="2679370"/>
            <a:ext cx="102680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C3D5D8E-E9BD-4856-98A6-E7C2758AD1AE}"/>
              </a:ext>
            </a:extLst>
          </p:cNvPr>
          <p:cNvGrpSpPr/>
          <p:nvPr/>
        </p:nvGrpSpPr>
        <p:grpSpPr>
          <a:xfrm>
            <a:off x="7271028" y="450667"/>
            <a:ext cx="2719474" cy="1374827"/>
            <a:chOff x="1050150" y="4588760"/>
            <a:chExt cx="2719474" cy="13748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1EE08D6-1853-4169-AFF7-D8A2CEA18056}"/>
                </a:ext>
              </a:extLst>
            </p:cNvPr>
            <p:cNvGrpSpPr/>
            <p:nvPr/>
          </p:nvGrpSpPr>
          <p:grpSpPr>
            <a:xfrm>
              <a:off x="1123112" y="4588760"/>
              <a:ext cx="2608558" cy="1374827"/>
              <a:chOff x="1053548" y="4542435"/>
              <a:chExt cx="2608558" cy="137482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2DCEB998-0D84-4EDA-9A2C-D1A405342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7688" y="5188335"/>
                <a:ext cx="2290240" cy="72892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C72515C-4406-41F8-998B-7A048871ABBA}"/>
                  </a:ext>
                </a:extLst>
              </p:cNvPr>
              <p:cNvSpPr txBox="1"/>
              <p:nvPr/>
            </p:nvSpPr>
            <p:spPr>
              <a:xfrm>
                <a:off x="1053548" y="4542435"/>
                <a:ext cx="20275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Remove edge if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9981BB53-45E5-4A30-9471-EEE6DC20D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4680" y="4838881"/>
                <a:ext cx="2597426" cy="412727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0125742-E0FD-47EE-B41E-E3FE6E560C4A}"/>
                </a:ext>
              </a:extLst>
            </p:cNvPr>
            <p:cNvSpPr/>
            <p:nvPr/>
          </p:nvSpPr>
          <p:spPr>
            <a:xfrm>
              <a:off x="1050150" y="4588761"/>
              <a:ext cx="2719474" cy="13343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3FE3C2-AF18-49EC-A6FA-2E9E6B98ACDA}"/>
              </a:ext>
            </a:extLst>
          </p:cNvPr>
          <p:cNvGrpSpPr/>
          <p:nvPr/>
        </p:nvGrpSpPr>
        <p:grpSpPr>
          <a:xfrm>
            <a:off x="7306572" y="5351211"/>
            <a:ext cx="3255619" cy="1481817"/>
            <a:chOff x="4677332" y="5182531"/>
            <a:chExt cx="3255619" cy="14818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33A6297C-93CA-4860-B377-21AC2B054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56840" y="5533023"/>
              <a:ext cx="3015024" cy="34106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FADE105-82C2-447D-814D-2AFEF16F2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87905" y="5923134"/>
              <a:ext cx="2551056" cy="3333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F3411FCB-7519-4795-905F-D1BEC6FF1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02404" y="6304063"/>
              <a:ext cx="1326191" cy="31333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2466637-BA84-436A-9E9C-F85B99BF1E78}"/>
                </a:ext>
              </a:extLst>
            </p:cNvPr>
            <p:cNvSpPr txBox="1"/>
            <p:nvPr/>
          </p:nvSpPr>
          <p:spPr>
            <a:xfrm>
              <a:off x="4766438" y="5182531"/>
              <a:ext cx="2509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4D16BD7-3F39-4CD9-9D76-BA38D3AF4C04}"/>
                </a:ext>
              </a:extLst>
            </p:cNvPr>
            <p:cNvSpPr/>
            <p:nvPr/>
          </p:nvSpPr>
          <p:spPr>
            <a:xfrm>
              <a:off x="4677332" y="5202192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2B7EEC3E-B93C-4D7B-9665-B134763B8DBB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784692" y="4563242"/>
            <a:ext cx="191708" cy="9288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ate Placeholder 38">
            <a:extLst>
              <a:ext uri="{FF2B5EF4-FFF2-40B4-BE49-F238E27FC236}">
                <a16:creationId xmlns:a16="http://schemas.microsoft.com/office/drawing/2014/main" xmlns="" id="{36A6852F-D830-4836-8E44-0A98740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E7FE4D3-0B2B-4549-811D-EFA84424F5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1544" y="5100618"/>
            <a:ext cx="1505383" cy="3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uiExpand="1" animBg="1"/>
      <p:bldP spid="26" grpId="0" uiExpan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244C8AC8-E3BA-4BF7-AD79-0F723DFAA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287934" cy="483739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COFIBA [LKG16]: </a:t>
                </a:r>
              </a:p>
              <a:p>
                <a:pPr lvl="1"/>
                <a:r>
                  <a:rPr lang="en-US" sz="2400" dirty="0"/>
                  <a:t>Collaborative filtering via user clustering &amp; item clustering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Each</a:t>
                </a:r>
                <a:r>
                  <a:rPr lang="en-US" sz="2400" dirty="0"/>
                  <a:t> item cluster is associated with its own user clustering</a:t>
                </a:r>
              </a:p>
              <a:p>
                <a:pPr lvl="1"/>
                <a:r>
                  <a:rPr lang="en-US" sz="2400" dirty="0"/>
                  <a:t>To remove an edge in user cluster: same as CLUB</a:t>
                </a:r>
              </a:p>
              <a:p>
                <a:pPr lvl="1"/>
                <a:r>
                  <a:rPr lang="en-US" sz="2400" dirty="0"/>
                  <a:t>To remove an edge in item cluster: for the two items, user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forms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different</a:t>
                </a:r>
                <a:r>
                  <a:rPr lang="en-US" sz="2400" dirty="0"/>
                  <a:t> neighboring user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based on</a:t>
                </a:r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287934" cy="4837393"/>
              </a:xfrm>
              <a:blipFill>
                <a:blip r:embed="rId2"/>
                <a:stretch>
                  <a:fillRect l="-1613" t="-2362" r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F0A5EB-7C61-4471-AB02-1F084E390FCB}"/>
              </a:ext>
            </a:extLst>
          </p:cNvPr>
          <p:cNvGrpSpPr/>
          <p:nvPr/>
        </p:nvGrpSpPr>
        <p:grpSpPr>
          <a:xfrm>
            <a:off x="8314794" y="2899687"/>
            <a:ext cx="591058" cy="543069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A434094-CC7D-46CA-B91B-A8AB1113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EE2834D-7814-41D9-A715-14FC7D8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364851C-C071-4635-B4F2-746F7ABEA47A}"/>
              </a:ext>
            </a:extLst>
          </p:cNvPr>
          <p:cNvGrpSpPr/>
          <p:nvPr/>
        </p:nvGrpSpPr>
        <p:grpSpPr>
          <a:xfrm>
            <a:off x="7587548" y="3574529"/>
            <a:ext cx="587392" cy="520167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0A61801-2F4C-4001-BFA7-CA4D1A6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0D8E819-C22E-425F-B931-AB7C01E5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CAC320-A808-4B0B-AAC5-4BD65DAD97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77" y="4025424"/>
            <a:ext cx="397773" cy="39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A0FB34-98E9-427F-BA30-38248F1C2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22" y="4453157"/>
            <a:ext cx="397773" cy="3977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EB81EB3-CC8D-46CA-955B-D37370ACBBC7}"/>
              </a:ext>
            </a:extLst>
          </p:cNvPr>
          <p:cNvGrpSpPr/>
          <p:nvPr/>
        </p:nvGrpSpPr>
        <p:grpSpPr>
          <a:xfrm>
            <a:off x="8603962" y="4322611"/>
            <a:ext cx="903289" cy="630575"/>
            <a:chOff x="9036184" y="4331257"/>
            <a:chExt cx="1474300" cy="1029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1DD0688-E127-4C74-B92A-E71FF1C7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67584" y="4331257"/>
              <a:ext cx="342900" cy="342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D7546E6-AF27-4EAA-BA6E-1E878028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36184" y="5017547"/>
              <a:ext cx="342900" cy="342900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C4AB906-B19C-4A0D-B154-22E781E5FD67}"/>
              </a:ext>
            </a:extLst>
          </p:cNvPr>
          <p:cNvSpPr/>
          <p:nvPr/>
        </p:nvSpPr>
        <p:spPr>
          <a:xfrm rot="19465534">
            <a:off x="8435489" y="2737208"/>
            <a:ext cx="940724" cy="1928473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393D507-1900-4791-894D-8064156DA450}"/>
              </a:ext>
            </a:extLst>
          </p:cNvPr>
          <p:cNvSpPr/>
          <p:nvPr/>
        </p:nvSpPr>
        <p:spPr>
          <a:xfrm rot="19370578">
            <a:off x="7890781" y="3310516"/>
            <a:ext cx="629115" cy="1928473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xmlns="" id="{36A6852F-D830-4836-8E44-0A98740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CE3C5BA-C543-4066-8312-000959BD4A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22" y="1982519"/>
            <a:ext cx="331126" cy="400377"/>
          </a:xfrm>
          <a:prstGeom prst="rect">
            <a:avLst/>
          </a:prstGeom>
        </p:spPr>
      </p:pic>
      <p:pic>
        <p:nvPicPr>
          <p:cNvPr id="49" name="Picture 20" descr="Government will inject equity of Rs1.2 billion, company will have Rs6 billion paid-up capital. DESIGN: TALHA KHAN&#10;">
            <a:extLst>
              <a:ext uri="{FF2B5EF4-FFF2-40B4-BE49-F238E27FC236}">
                <a16:creationId xmlns:a16="http://schemas.microsoft.com/office/drawing/2014/main" xmlns="" id="{F80EDF6E-666D-431D-A406-CF43948C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92" y="1948666"/>
            <a:ext cx="457369" cy="4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F171112E-F9F2-4DAE-B2DB-A8271A418411}"/>
              </a:ext>
            </a:extLst>
          </p:cNvPr>
          <p:cNvCxnSpPr>
            <a:cxnSpLocks/>
          </p:cNvCxnSpPr>
          <p:nvPr/>
        </p:nvCxnSpPr>
        <p:spPr>
          <a:xfrm>
            <a:off x="8779577" y="3418981"/>
            <a:ext cx="298058" cy="582668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904AA270-A5CB-4BD6-AE13-76F276434DE7}"/>
              </a:ext>
            </a:extLst>
          </p:cNvPr>
          <p:cNvCxnSpPr>
            <a:cxnSpLocks/>
          </p:cNvCxnSpPr>
          <p:nvPr/>
        </p:nvCxnSpPr>
        <p:spPr>
          <a:xfrm>
            <a:off x="8085724" y="4108088"/>
            <a:ext cx="161067" cy="302476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C8100E9-6175-4A83-A413-F0219255C752}"/>
              </a:ext>
            </a:extLst>
          </p:cNvPr>
          <p:cNvSpPr/>
          <p:nvPr/>
        </p:nvSpPr>
        <p:spPr>
          <a:xfrm rot="13695057">
            <a:off x="10171767" y="2404389"/>
            <a:ext cx="940723" cy="1928474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D806C0-1BF2-475E-B4B8-40A6D4A69386}"/>
              </a:ext>
            </a:extLst>
          </p:cNvPr>
          <p:cNvGrpSpPr/>
          <p:nvPr/>
        </p:nvGrpSpPr>
        <p:grpSpPr>
          <a:xfrm>
            <a:off x="9988761" y="1894487"/>
            <a:ext cx="2094315" cy="2914935"/>
            <a:chOff x="9988761" y="1894487"/>
            <a:chExt cx="2094315" cy="291493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5473447B-417C-459C-BF27-137CCD2C61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1892" y="3207775"/>
              <a:ext cx="481851" cy="400485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9C3255FE-73D1-454B-AB18-600F545419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26202" y="4251870"/>
              <a:ext cx="319565" cy="22768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02CC85F0-4DE8-4068-BA2B-CFE6AFBC6F9A}"/>
                </a:ext>
              </a:extLst>
            </p:cNvPr>
            <p:cNvGrpSpPr/>
            <p:nvPr/>
          </p:nvGrpSpPr>
          <p:grpSpPr>
            <a:xfrm>
              <a:off x="10716006" y="2755923"/>
              <a:ext cx="591057" cy="543068"/>
              <a:chOff x="2109632" y="2510860"/>
              <a:chExt cx="964692" cy="886367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5B5386DA-C22C-48C2-AAB8-665A3D21A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632" y="2510860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58587EF8-45C1-4986-8C43-475E1B051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1424" y="3054327"/>
                <a:ext cx="342900" cy="34290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709533B8-6DF7-4FF0-A608-13472F89AD01}"/>
                </a:ext>
              </a:extLst>
            </p:cNvPr>
            <p:cNvGrpSpPr/>
            <p:nvPr/>
          </p:nvGrpSpPr>
          <p:grpSpPr>
            <a:xfrm>
              <a:off x="9988761" y="3430765"/>
              <a:ext cx="587392" cy="520167"/>
              <a:chOff x="1493822" y="3687875"/>
              <a:chExt cx="958710" cy="848989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7B4240DB-A553-4D01-9A0B-D46A1C4EB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3822" y="3687875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8CB37A88-8071-4FBE-B0B9-A73B7FC42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9632" y="4193964"/>
                <a:ext cx="342900" cy="34290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C196BBF2-CF14-44D8-A16D-CCD69DC84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1190" y="3881660"/>
              <a:ext cx="397773" cy="3977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5312D884-5166-4A5D-A8A4-AD62B7D35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6235" y="4309393"/>
              <a:ext cx="397773" cy="397773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9B14A37E-42E8-47FD-A4AC-D5821D05ED0C}"/>
                </a:ext>
              </a:extLst>
            </p:cNvPr>
            <p:cNvGrpSpPr/>
            <p:nvPr/>
          </p:nvGrpSpPr>
          <p:grpSpPr>
            <a:xfrm>
              <a:off x="11005174" y="4178847"/>
              <a:ext cx="903289" cy="630575"/>
              <a:chOff x="9036184" y="4331257"/>
              <a:chExt cx="1474300" cy="102919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02536FE2-24F9-4098-880D-4BC62779D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67584" y="4331257"/>
                <a:ext cx="342900" cy="3429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0E39306D-B177-4C19-9177-465B75C56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36184" y="5017547"/>
                <a:ext cx="342900" cy="342900"/>
              </a:xfrm>
              <a:prstGeom prst="rect">
                <a:avLst/>
              </a:prstGeom>
            </p:spPr>
          </p:pic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FC10BB15-B83D-4CBB-8C98-D2657CFF476A}"/>
                </a:ext>
              </a:extLst>
            </p:cNvPr>
            <p:cNvSpPr/>
            <p:nvPr/>
          </p:nvSpPr>
          <p:spPr>
            <a:xfrm rot="13639292">
              <a:off x="10804282" y="3510983"/>
              <a:ext cx="629115" cy="1928473"/>
            </a:xfrm>
            <a:prstGeom prst="ellipse">
              <a:avLst/>
            </a:prstGeom>
            <a:noFill/>
            <a:ln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10" descr="Image result for tennis player">
              <a:extLst>
                <a:ext uri="{FF2B5EF4-FFF2-40B4-BE49-F238E27FC236}">
                  <a16:creationId xmlns:a16="http://schemas.microsoft.com/office/drawing/2014/main" xmlns="" id="{BEEBC94B-C004-4347-8EC1-736AD6F7D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1847" y="1894487"/>
              <a:ext cx="589344" cy="52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6" descr="Image result for soccer player">
              <a:extLst>
                <a:ext uri="{FF2B5EF4-FFF2-40B4-BE49-F238E27FC236}">
                  <a16:creationId xmlns:a16="http://schemas.microsoft.com/office/drawing/2014/main" xmlns="" id="{43D4793A-0A10-47F6-914D-4AFB3D812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0811" y="1959509"/>
              <a:ext cx="537654" cy="479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FC2BE63D-89B7-45CC-8587-AEBDBD70E8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3029" y="5482274"/>
            <a:ext cx="4542971" cy="5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1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775B6-1B8D-45FC-92F1-BC93AF4E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244C8AC8-E3BA-4BF7-AD79-0F723DFAA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287934" cy="483739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CAB [GLKKZE17]: </a:t>
                </a:r>
              </a:p>
              <a:p>
                <a:pPr lvl="1"/>
                <a:r>
                  <a:rPr lang="en-US" sz="2400" dirty="0"/>
                  <a:t>Context-dependent clustering</a:t>
                </a:r>
              </a:p>
              <a:p>
                <a:pPr lvl="1"/>
                <a:r>
                  <a:rPr lang="en-US" sz="2400" dirty="0"/>
                  <a:t>For current user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, find neighboring user set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for </a:t>
                </a:r>
                <a:r>
                  <a:rPr lang="en-US" sz="2400" dirty="0">
                    <a:solidFill>
                      <a:srgbClr val="FF0000"/>
                    </a:solidFill>
                  </a:rPr>
                  <a:t>every</a:t>
                </a:r>
                <a:r>
                  <a:rPr lang="en-US" sz="2400" dirty="0"/>
                  <a:t> candidate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Then aggregate the history rewards / predictions within the user cluster.</a:t>
                </a:r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C8AC8-E3BA-4BF7-AD79-0F723DFAA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287934" cy="4837393"/>
              </a:xfrm>
              <a:blipFill>
                <a:blip r:embed="rId2"/>
                <a:stretch>
                  <a:fillRect l="-1746" t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B089B3-26F4-4125-8595-4F50352D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F0A5EB-7C61-4471-AB02-1F084E390FCB}"/>
              </a:ext>
            </a:extLst>
          </p:cNvPr>
          <p:cNvGrpSpPr/>
          <p:nvPr/>
        </p:nvGrpSpPr>
        <p:grpSpPr>
          <a:xfrm>
            <a:off x="8564220" y="2008837"/>
            <a:ext cx="964692" cy="886367"/>
            <a:chOff x="2109632" y="2510860"/>
            <a:chExt cx="964692" cy="8863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A434094-CC7D-46CA-B91B-A8AB1113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32" y="2510860"/>
              <a:ext cx="649224" cy="6492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EE2834D-7814-41D9-A715-14FC7D8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1424" y="3054327"/>
              <a:ext cx="342900" cy="342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364851C-C071-4635-B4F2-746F7ABEA47A}"/>
              </a:ext>
            </a:extLst>
          </p:cNvPr>
          <p:cNvGrpSpPr/>
          <p:nvPr/>
        </p:nvGrpSpPr>
        <p:grpSpPr>
          <a:xfrm>
            <a:off x="7377249" y="3110278"/>
            <a:ext cx="958710" cy="848989"/>
            <a:chOff x="1493822" y="3687875"/>
            <a:chExt cx="958710" cy="848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0A61801-2F4C-4001-BFA7-CA4D1A6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22" y="3687875"/>
              <a:ext cx="649224" cy="649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0D8E819-C22E-425F-B931-AB7C01E5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9632" y="4193964"/>
              <a:ext cx="342900" cy="342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CAC320-A808-4B0B-AAC5-4BD65DAD97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25" y="3846204"/>
            <a:ext cx="649224" cy="6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A0FB34-98E9-427F-BA30-38248F1C2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43" y="4544326"/>
            <a:ext cx="649224" cy="6492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EB81EB3-CC8D-46CA-955B-D37370ACBBC7}"/>
              </a:ext>
            </a:extLst>
          </p:cNvPr>
          <p:cNvGrpSpPr/>
          <p:nvPr/>
        </p:nvGrpSpPr>
        <p:grpSpPr>
          <a:xfrm>
            <a:off x="9036184" y="4331257"/>
            <a:ext cx="1474300" cy="1029190"/>
            <a:chOff x="9036184" y="4331257"/>
            <a:chExt cx="1474300" cy="1029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1DD0688-E127-4C74-B92A-E71FF1C7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67584" y="4331257"/>
              <a:ext cx="342900" cy="342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D7546E6-AF27-4EAA-BA6E-1E878028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36184" y="5017547"/>
              <a:ext cx="342900" cy="342900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C4AB906-B19C-4A0D-B154-22E781E5FD67}"/>
              </a:ext>
            </a:extLst>
          </p:cNvPr>
          <p:cNvSpPr/>
          <p:nvPr/>
        </p:nvSpPr>
        <p:spPr>
          <a:xfrm rot="19465534">
            <a:off x="8761213" y="1743648"/>
            <a:ext cx="1535398" cy="3147549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xmlns="" id="{36A6852F-D830-4836-8E44-0A98740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0E4F8C9-D40D-40E5-B7BE-1A30F742EA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26" y="1548636"/>
            <a:ext cx="512586" cy="61978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05260E1D-415E-DD4F-827F-1B9835A3F4C9}"/>
              </a:ext>
            </a:extLst>
          </p:cNvPr>
          <p:cNvCxnSpPr/>
          <p:nvPr/>
        </p:nvCxnSpPr>
        <p:spPr>
          <a:xfrm>
            <a:off x="8959471" y="2813863"/>
            <a:ext cx="668085" cy="94563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7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3E9DB3F6-E8CB-4131-9CB4-0094DB3DE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4"/>
                <a:ext cx="7616750" cy="4834475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Particle Thompson Sampling (PTS) [KBKTC15]</a:t>
                </a:r>
              </a:p>
              <a:p>
                <a:pPr lvl="1"/>
                <a:r>
                  <a:rPr lang="en-US" sz="2400" dirty="0"/>
                  <a:t>Probabilistic Matrix Factorization framework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Particle filtering </a:t>
                </a:r>
                <a:r>
                  <a:rPr lang="en-US" sz="2400" dirty="0"/>
                  <a:t>for online Bayesian parameter estimation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Thompson Sampling </a:t>
                </a:r>
                <a:r>
                  <a:rPr lang="en-US" sz="2400" dirty="0"/>
                  <a:t>for exploration</a:t>
                </a:r>
              </a:p>
              <a:p>
                <a:r>
                  <a:rPr lang="en-US" sz="2800" dirty="0"/>
                  <a:t>Regret for</a:t>
                </a:r>
                <a:r>
                  <a:rPr lang="en-US" sz="2800" i="1" dirty="0"/>
                  <a:t> discretized parameter space</a:t>
                </a:r>
                <a:r>
                  <a:rPr lang="en-US" sz="2800" dirty="0"/>
                  <a:t>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400" dirty="0"/>
                  <a:t>Elements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/>
                  <a:t> belongs to 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,…,1}</m:t>
                      </m:r>
                    </m:oMath>
                  </m:oMathPara>
                </a14:m>
                <a:endParaRPr lang="en-US" sz="2400" dirty="0"/>
              </a:p>
              <a:p>
                <a:pPr marL="457200" lvl="1" indent="0">
                  <a:buNone/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is a integer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:gap between best/2</a:t>
                </a:r>
                <a:r>
                  <a:rPr lang="en-US" sz="2400" baseline="30000" dirty="0"/>
                  <a:t>nd</a:t>
                </a:r>
                <a:r>
                  <a:rPr lang="en-US" sz="2400" dirty="0"/>
                  <a:t> best rewards</a:t>
                </a:r>
              </a:p>
              <a:p>
                <a:pPr lvl="1"/>
                <a:r>
                  <a:rPr lang="en-US" sz="2400" dirty="0"/>
                  <a:t>n*m </a:t>
                </a:r>
                <a:r>
                  <a:rPr lang="en-US" sz="2400" dirty="0">
                    <a:solidFill>
                      <a:srgbClr val="FF0000"/>
                    </a:solidFill>
                  </a:rPr>
                  <a:t>rank-1</a:t>
                </a:r>
                <a:r>
                  <a:rPr lang="en-US" sz="2400" dirty="0"/>
                  <a:t> problem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4"/>
                <a:ext cx="7616750" cy="4834475"/>
              </a:xfrm>
              <a:blipFill>
                <a:blip r:embed="rId2"/>
                <a:stretch>
                  <a:fillRect l="-1331" t="-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640" y="6294975"/>
            <a:ext cx="2743200" cy="365125"/>
          </a:xfrm>
        </p:spPr>
        <p:txBody>
          <a:bodyPr/>
          <a:lstStyle/>
          <a:p>
            <a:fld id="{96675DA6-09A5-4603-985B-62A0433927C4}" type="slidenum">
              <a:rPr lang="en-US" smtClean="0"/>
              <a:t>54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3A58A00-D8FC-4DA5-8465-84A7304D612E}"/>
              </a:ext>
            </a:extLst>
          </p:cNvPr>
          <p:cNvGraphicFramePr>
            <a:graphicFrameLocks noGrp="1"/>
          </p:cNvGraphicFramePr>
          <p:nvPr/>
        </p:nvGraphicFramePr>
        <p:xfrm>
          <a:off x="9068757" y="1898071"/>
          <a:ext cx="2047885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19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AF45712-197C-4A99-8704-5E0971440659}"/>
              </a:ext>
            </a:extLst>
          </p:cNvPr>
          <p:cNvGrpSpPr/>
          <p:nvPr/>
        </p:nvGrpSpPr>
        <p:grpSpPr>
          <a:xfrm>
            <a:off x="8610600" y="1868087"/>
            <a:ext cx="458157" cy="1623096"/>
            <a:chOff x="7119594" y="2400243"/>
            <a:chExt cx="726127" cy="29098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9FDDD3C-3E91-492C-9632-6F72C02C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D38AE8B-9840-465E-BDA9-BD0A3036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7B2756C-7D41-401F-8F6D-ACE364FF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0FD9495-7F6D-4AF0-BE2E-68305B5E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8896E6F-E1F5-4DEF-A8A4-952D2801A410}"/>
              </a:ext>
            </a:extLst>
          </p:cNvPr>
          <p:cNvGrpSpPr/>
          <p:nvPr/>
        </p:nvGrpSpPr>
        <p:grpSpPr>
          <a:xfrm>
            <a:off x="9068757" y="1483304"/>
            <a:ext cx="2022126" cy="414767"/>
            <a:chOff x="3409950" y="3186112"/>
            <a:chExt cx="2227263" cy="3778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0524694-3334-40DC-8B4E-500B08AF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950" y="3190875"/>
              <a:ext cx="364717" cy="3647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6B29239-3DCA-4DBD-8F9D-C3918423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924" y="3190874"/>
              <a:ext cx="365760" cy="365760"/>
            </a:xfrm>
            <a:prstGeom prst="rect">
              <a:avLst/>
            </a:prstGeom>
          </p:spPr>
        </p:pic>
        <p:pic>
          <p:nvPicPr>
            <p:cNvPr id="25" name="Picture 20" descr="Government will inject equity of Rs1.2 billion, company will have Rs6 billion paid-up capital. DESIGN: TALHA KHAN&#10;">
              <a:extLst>
                <a:ext uri="{FF2B5EF4-FFF2-40B4-BE49-F238E27FC236}">
                  <a16:creationId xmlns:a16="http://schemas.microsoft.com/office/drawing/2014/main" xmlns="" id="{A35E77CB-F137-44D6-9CEE-36302F4F2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744" y="3186112"/>
              <a:ext cx="503767" cy="37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Image result for international trade">
              <a:extLst>
                <a:ext uri="{FF2B5EF4-FFF2-40B4-BE49-F238E27FC236}">
                  <a16:creationId xmlns:a16="http://schemas.microsoft.com/office/drawing/2014/main" xmlns="" id="{9E3FF57A-CE2E-4E77-A6AD-DCA21B4F9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760" y="3186113"/>
              <a:ext cx="530453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962CA22-4ED7-4D78-BD2B-29518ECA5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414" y="4567342"/>
            <a:ext cx="3074946" cy="1129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AAAB5FD-F649-4B5B-904F-35B415D598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923" y="3988188"/>
            <a:ext cx="1987719" cy="17090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5933B1B-098C-448D-884E-D1A601F67257}"/>
              </a:ext>
            </a:extLst>
          </p:cNvPr>
          <p:cNvGrpSpPr/>
          <p:nvPr/>
        </p:nvGrpSpPr>
        <p:grpSpPr>
          <a:xfrm>
            <a:off x="6605430" y="5767446"/>
            <a:ext cx="1987550" cy="600391"/>
            <a:chOff x="5970837" y="4661909"/>
            <a:chExt cx="1987550" cy="60039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E373720-A2D7-49E7-A7C7-E35C4ECBB1EF}"/>
                </a:ext>
              </a:extLst>
            </p:cNvPr>
            <p:cNvSpPr txBox="1"/>
            <p:nvPr/>
          </p:nvSpPr>
          <p:spPr>
            <a:xfrm>
              <a:off x="5970837" y="4892968"/>
              <a:ext cx="1987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Generative Model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F811663C-C861-4025-8A2C-69C855B0C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2169" y="4661909"/>
              <a:ext cx="0" cy="2729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0926A0A5-DA1C-40A5-8875-69C93B18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8030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3E9DB3F6-E8CB-4131-9CB4-0094DB3DE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4"/>
                <a:ext cx="7616750" cy="4834475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Rank-1 bandits[KKSVW17]: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∈[0, 1]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are sampled from unknown distribution</a:t>
                </a:r>
              </a:p>
              <a:p>
                <a:r>
                  <a:rPr lang="en-US" sz="2800" dirty="0"/>
                  <a:t>In each stage, explore then eliminate</a:t>
                </a:r>
              </a:p>
              <a:p>
                <a:pPr lvl="1"/>
                <a:r>
                  <a:rPr lang="en-US" sz="2400" dirty="0"/>
                  <a:t>Maintain (upper and lower) CBs of reward for each row and column</a:t>
                </a:r>
              </a:p>
              <a:p>
                <a:pPr lvl="1"/>
                <a:r>
                  <a:rPr lang="en-US" sz="2400" dirty="0"/>
                  <a:t>Explore: randomly explore a (not bad) row and column</a:t>
                </a:r>
                <a:endParaRPr lang="en-US" sz="2000" dirty="0"/>
              </a:p>
              <a:p>
                <a:pPr lvl="1"/>
                <a:r>
                  <a:rPr lang="en-US" sz="2400" dirty="0"/>
                  <a:t>Eliminate row / column if its UCB is worse than others’ LCB</a:t>
                </a:r>
              </a:p>
              <a:p>
                <a:r>
                  <a:rPr lang="en-US" sz="2800" dirty="0"/>
                  <a:t>Regret: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>
                            <a:latin typeface="Cambria Math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9DB3F6-E8CB-4131-9CB4-0094DB3DE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4"/>
                <a:ext cx="7616750" cy="4834475"/>
              </a:xfrm>
              <a:blipFill>
                <a:blip r:embed="rId2"/>
                <a:stretch>
                  <a:fillRect l="-1441" t="-2015" r="-1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640" y="6294975"/>
            <a:ext cx="2743200" cy="365125"/>
          </a:xfrm>
        </p:spPr>
        <p:txBody>
          <a:bodyPr/>
          <a:lstStyle/>
          <a:p>
            <a:fld id="{96675DA6-09A5-4603-985B-62A0433927C4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3A58A00-D8FC-4DA5-8465-84A7304D612E}"/>
              </a:ext>
            </a:extLst>
          </p:cNvPr>
          <p:cNvGraphicFramePr>
            <a:graphicFrameLocks noGrp="1"/>
          </p:cNvGraphicFramePr>
          <p:nvPr/>
        </p:nvGraphicFramePr>
        <p:xfrm>
          <a:off x="9068757" y="1898071"/>
          <a:ext cx="2047885" cy="159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19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19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12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AF45712-197C-4A99-8704-5E0971440659}"/>
              </a:ext>
            </a:extLst>
          </p:cNvPr>
          <p:cNvGrpSpPr/>
          <p:nvPr/>
        </p:nvGrpSpPr>
        <p:grpSpPr>
          <a:xfrm>
            <a:off x="8610600" y="1868087"/>
            <a:ext cx="458157" cy="1623096"/>
            <a:chOff x="7119594" y="2400243"/>
            <a:chExt cx="726127" cy="29098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9FDDD3C-3E91-492C-9632-6F72C02C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2400243"/>
              <a:ext cx="649224" cy="6492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D38AE8B-9840-465E-BDA9-BD0A3036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106800"/>
              <a:ext cx="649224" cy="649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7B2756C-7D41-401F-8F6D-ACE364FF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94" y="3872808"/>
              <a:ext cx="649224" cy="6492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0FD9495-7F6D-4AF0-BE2E-68305B5E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97" y="4660861"/>
              <a:ext cx="649224" cy="6492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8896E6F-E1F5-4DEF-A8A4-952D2801A410}"/>
              </a:ext>
            </a:extLst>
          </p:cNvPr>
          <p:cNvGrpSpPr/>
          <p:nvPr/>
        </p:nvGrpSpPr>
        <p:grpSpPr>
          <a:xfrm>
            <a:off x="9068757" y="1483304"/>
            <a:ext cx="2022126" cy="414767"/>
            <a:chOff x="3409950" y="3186112"/>
            <a:chExt cx="2227263" cy="3778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0524694-3334-40DC-8B4E-500B08AF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950" y="3190875"/>
              <a:ext cx="364717" cy="3647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6B29239-3DCA-4DBD-8F9D-C3918423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924" y="3190874"/>
              <a:ext cx="365760" cy="365760"/>
            </a:xfrm>
            <a:prstGeom prst="rect">
              <a:avLst/>
            </a:prstGeom>
          </p:spPr>
        </p:pic>
        <p:pic>
          <p:nvPicPr>
            <p:cNvPr id="25" name="Picture 20" descr="Government will inject equity of Rs1.2 billion, company will have Rs6 billion paid-up capital. DESIGN: TALHA KHAN&#10;">
              <a:extLst>
                <a:ext uri="{FF2B5EF4-FFF2-40B4-BE49-F238E27FC236}">
                  <a16:creationId xmlns:a16="http://schemas.microsoft.com/office/drawing/2014/main" xmlns="" id="{A35E77CB-F137-44D6-9CEE-36302F4F2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744" y="3186112"/>
              <a:ext cx="503767" cy="37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Image result for international trade">
              <a:extLst>
                <a:ext uri="{FF2B5EF4-FFF2-40B4-BE49-F238E27FC236}">
                  <a16:creationId xmlns:a16="http://schemas.microsoft.com/office/drawing/2014/main" xmlns="" id="{9E3FF57A-CE2E-4E77-A6AD-DCA21B4F9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760" y="3186113"/>
              <a:ext cx="530453" cy="37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0926A0A5-DA1C-40A5-8875-69C93B18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6069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925E1-32AC-4B9B-8682-14C56959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rank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9DB3F6-E8CB-4131-9CB4-0094DB3D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592" cy="4351338"/>
          </a:xfrm>
        </p:spPr>
        <p:txBody>
          <a:bodyPr>
            <a:normAutofit/>
          </a:bodyPr>
          <a:lstStyle/>
          <a:p>
            <a:r>
              <a:rPr lang="en-US" sz="2800" dirty="0"/>
              <a:t>Hidden </a:t>
            </a:r>
            <a:r>
              <a:rPr lang="en-US" sz="2800" dirty="0" err="1"/>
              <a:t>LinUCB</a:t>
            </a:r>
            <a:r>
              <a:rPr lang="en-US" sz="2800" dirty="0"/>
              <a:t> [WWW16]</a:t>
            </a:r>
          </a:p>
          <a:p>
            <a:pPr lvl="1"/>
            <a:r>
              <a:rPr lang="en-US" sz="2400" dirty="0"/>
              <a:t>Matrix Factorization framework: user &amp; item factors</a:t>
            </a:r>
          </a:p>
          <a:p>
            <a:pPr lvl="1"/>
            <a:r>
              <a:rPr lang="en-US" sz="2400" dirty="0"/>
              <a:t>Alternating Least Squares for optimization</a:t>
            </a:r>
          </a:p>
          <a:p>
            <a:pPr lvl="1"/>
            <a:r>
              <a:rPr lang="en-US" sz="2400" dirty="0"/>
              <a:t>Exploration considers uncertainty from two factors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238BCF-56DD-49B8-BA20-786BDA3C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FC0D0-F23F-4BC0-8EC2-7FDF7F9B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64" y="2600404"/>
            <a:ext cx="4534393" cy="3924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313054A-D8FD-4D1D-8821-B88BB262528B}"/>
              </a:ext>
            </a:extLst>
          </p:cNvPr>
          <p:cNvGrpSpPr/>
          <p:nvPr/>
        </p:nvGrpSpPr>
        <p:grpSpPr>
          <a:xfrm>
            <a:off x="6150959" y="3011255"/>
            <a:ext cx="5616624" cy="786620"/>
            <a:chOff x="2299396" y="4162820"/>
            <a:chExt cx="5616624" cy="7866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16BA9A0-FACE-42FC-906D-8F7701C2A0D2}"/>
                </a:ext>
              </a:extLst>
            </p:cNvPr>
            <p:cNvSpPr txBox="1"/>
            <p:nvPr/>
          </p:nvSpPr>
          <p:spPr>
            <a:xfrm>
              <a:off x="2299396" y="4303109"/>
              <a:ext cx="56166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Hidden feature (of an item)</a:t>
              </a:r>
              <a:r>
                <a:rPr lang="en-US" altLang="zh-CN" dirty="0">
                  <a:solidFill>
                    <a:srgbClr val="FF0000"/>
                  </a:solidFill>
                </a:rPr>
                <a:t>: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known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the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environment,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but unknown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the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learner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7B969680-AB10-4F0E-98D0-061DC6098ADB}"/>
                </a:ext>
              </a:extLst>
            </p:cNvPr>
            <p:cNvCxnSpPr/>
            <p:nvPr/>
          </p:nvCxnSpPr>
          <p:spPr>
            <a:xfrm>
              <a:off x="4175872" y="4162820"/>
              <a:ext cx="32933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02DE8FEA-ED48-4046-87D1-0D23DA96EEC1}"/>
                </a:ext>
              </a:extLst>
            </p:cNvPr>
            <p:cNvCxnSpPr/>
            <p:nvPr/>
          </p:nvCxnSpPr>
          <p:spPr>
            <a:xfrm>
              <a:off x="4505202" y="4162820"/>
              <a:ext cx="318742" cy="1440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9977DC0-995B-4FCF-B355-770B13747306}"/>
              </a:ext>
            </a:extLst>
          </p:cNvPr>
          <p:cNvGrpSpPr/>
          <p:nvPr/>
        </p:nvGrpSpPr>
        <p:grpSpPr>
          <a:xfrm>
            <a:off x="5914818" y="1870847"/>
            <a:ext cx="5852765" cy="720351"/>
            <a:chOff x="2065805" y="3020821"/>
            <a:chExt cx="5852765" cy="720351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xmlns="" id="{4D7BC71A-B0FF-4F48-8335-83831A4985FC}"/>
                </a:ext>
              </a:extLst>
            </p:cNvPr>
            <p:cNvSpPr/>
            <p:nvPr/>
          </p:nvSpPr>
          <p:spPr>
            <a:xfrm rot="5400000">
              <a:off x="4858942" y="2834315"/>
              <a:ext cx="266492" cy="154722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8BEBA81-04FE-4C9D-A0A7-D14DB1B82B30}"/>
                </a:ext>
              </a:extLst>
            </p:cNvPr>
            <p:cNvSpPr txBox="1"/>
            <p:nvPr/>
          </p:nvSpPr>
          <p:spPr>
            <a:xfrm>
              <a:off x="2065805" y="3020821"/>
              <a:ext cx="5852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Source of uncertainty in confidence bound estimation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6122231-6732-4765-8C2B-4A4E54FFC09D}"/>
                  </a:ext>
                </a:extLst>
              </p:cNvPr>
              <p:cNvSpPr txBox="1"/>
              <p:nvPr/>
            </p:nvSpPr>
            <p:spPr>
              <a:xfrm>
                <a:off x="7077501" y="6075144"/>
                <a:ext cx="32311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Uncertainty of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hidden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feature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estimation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122231-6732-4765-8C2B-4A4E54FFC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501" y="6075144"/>
                <a:ext cx="3231127" cy="646331"/>
              </a:xfrm>
              <a:prstGeom prst="rect">
                <a:avLst/>
              </a:prstGeom>
              <a:blipFill>
                <a:blip r:embed="rId3"/>
                <a:stretch>
                  <a:fillRect l="-150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30B90829-7F70-49E5-B79F-9B5996C56D46}"/>
                  </a:ext>
                </a:extLst>
              </p:cNvPr>
              <p:cNvSpPr/>
              <p:nvPr/>
            </p:nvSpPr>
            <p:spPr>
              <a:xfrm>
                <a:off x="2235251" y="6129279"/>
                <a:ext cx="51125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Uncertainty of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user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preference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estimation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B90829-7F70-49E5-B79F-9B5996C56D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51" y="6129279"/>
                <a:ext cx="5112568" cy="369332"/>
              </a:xfrm>
              <a:prstGeom prst="rect">
                <a:avLst/>
              </a:prstGeom>
              <a:blipFill>
                <a:blip r:embed="rId4"/>
                <a:stretch>
                  <a:fillRect l="-10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6E961-30BB-4BC1-A39D-D833940CE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1" y="4361146"/>
            <a:ext cx="6772781" cy="157371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A294336-03C0-4AD8-9736-51CC8F4E802B}"/>
              </a:ext>
            </a:extLst>
          </p:cNvPr>
          <p:cNvSpPr/>
          <p:nvPr/>
        </p:nvSpPr>
        <p:spPr>
          <a:xfrm>
            <a:off x="3533020" y="5090555"/>
            <a:ext cx="3783227" cy="674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7EC3372-94A6-4F0C-B378-9256C661AD9F}"/>
              </a:ext>
            </a:extLst>
          </p:cNvPr>
          <p:cNvCxnSpPr>
            <a:cxnSpLocks/>
          </p:cNvCxnSpPr>
          <p:nvPr/>
        </p:nvCxnSpPr>
        <p:spPr>
          <a:xfrm flipV="1">
            <a:off x="5117197" y="5864089"/>
            <a:ext cx="0" cy="3805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DE4D5B6D-0197-46A6-959A-EE451D38009B}"/>
              </a:ext>
            </a:extLst>
          </p:cNvPr>
          <p:cNvCxnSpPr>
            <a:cxnSpLocks/>
          </p:cNvCxnSpPr>
          <p:nvPr/>
        </p:nvCxnSpPr>
        <p:spPr>
          <a:xfrm flipH="1" flipV="1">
            <a:off x="8329361" y="5806923"/>
            <a:ext cx="81194" cy="32235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1BDA58D-01B8-4A0C-AD38-4BBF354BCB8E}"/>
              </a:ext>
            </a:extLst>
          </p:cNvPr>
          <p:cNvSpPr/>
          <p:nvPr/>
        </p:nvSpPr>
        <p:spPr>
          <a:xfrm>
            <a:off x="7487369" y="5073608"/>
            <a:ext cx="2238340" cy="6917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45894B9-3DB6-4161-AE9E-D72F57EF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807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F6075-98BE-4C39-B693-E379E8B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Warm-start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B03E3DB7-5A21-48D3-9E4D-79E260ADDF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Have some offline data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{(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/>
                  <a:t>before</a:t>
                </a:r>
                <a:r>
                  <a:rPr lang="en-US" sz="2800" dirty="0"/>
                  <a:t> the bandits start.</a:t>
                </a:r>
              </a:p>
              <a:p>
                <a:pPr lvl="1"/>
                <a:r>
                  <a:rPr lang="en-US" sz="2400" dirty="0"/>
                  <a:t>E.g., from human annotations </a:t>
                </a:r>
              </a:p>
              <a:p>
                <a:r>
                  <a:rPr lang="en-US" sz="2800" dirty="0"/>
                  <a:t>Leverage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historical data </a:t>
                </a:r>
                <a:r>
                  <a:rPr lang="en-US" sz="2800" dirty="0"/>
                  <a:t>to warm start model, reduce the need of exploration</a:t>
                </a:r>
              </a:p>
              <a:p>
                <a:r>
                  <a:rPr lang="en-US" sz="2800" dirty="0"/>
                  <a:t>Key challenge: historical data could come from different distribution</a:t>
                </a:r>
              </a:p>
              <a:p>
                <a:pPr lvl="1"/>
                <a:r>
                  <a:rPr lang="en-US" sz="2400" dirty="0"/>
                  <a:t>Historical d</a:t>
                </a:r>
                <a:r>
                  <a:rPr lang="en-US" sz="2400" b="0" dirty="0"/>
                  <a:t>ata generated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/>
                  <a:t> while environment follows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  <a:blipFill>
                <a:blip r:embed="rId2"/>
                <a:stretch>
                  <a:fillRect l="-965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81DCE4-3FAF-45F8-9009-4163BA0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DBD234-8C84-4866-AFE4-6208C24F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8147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F6075-98BE-4C39-B693-E379E8B8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Warm-start exploration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B03E3DB7-5A21-48D3-9E4D-79E260ADDF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Leverage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historical data </a:t>
                </a:r>
                <a:r>
                  <a:rPr lang="en-US" sz="2800" dirty="0"/>
                  <a:t>to warm start model, reduce the need of exploration</a:t>
                </a:r>
                <a:endParaRPr lang="en-US" sz="2400" dirty="0"/>
              </a:p>
              <a:p>
                <a:r>
                  <a:rPr lang="en-US" sz="2800" dirty="0"/>
                  <a:t>Adaptive Reweighting (ARROW-CB) [ZADLN19]</a:t>
                </a:r>
              </a:p>
              <a:p>
                <a:pPr lvl="1"/>
                <a:r>
                  <a:rPr lang="en-US" sz="2400" dirty="0"/>
                  <a:t>Based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-greedy algorithm</a:t>
                </a:r>
              </a:p>
              <a:p>
                <a:pPr lvl="1"/>
                <a:r>
                  <a:rPr lang="en-US" sz="2400" dirty="0"/>
                  <a:t>Reweight historical data based on bandits’ observation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 on historical data,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 on bandits’ observation</a:t>
                </a:r>
              </a:p>
              <a:p>
                <a:pPr lvl="1"/>
                <a:r>
                  <a:rPr lang="en-US" sz="2400" dirty="0"/>
                  <a:t>Online model selection to pick the weight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400" dirty="0"/>
              </a:p>
              <a:p>
                <a:pPr lvl="2"/>
                <a:r>
                  <a:rPr lang="en-US" sz="2000" dirty="0"/>
                  <a:t>Pre-defined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en-US" sz="2000" dirty="0"/>
                  <a:t> (hyperparameter, set to 8 in the paper) candidates</a:t>
                </a:r>
              </a:p>
              <a:p>
                <a:r>
                  <a:rPr lang="en-US" sz="2800" dirty="0"/>
                  <a:t>Regret reduction when historical data and environment have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similar</a:t>
                </a:r>
                <a:r>
                  <a:rPr lang="en-US" sz="2800" dirty="0"/>
                  <a:t> distribution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E3DB7-5A21-48D3-9E4D-79E260ADD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16739"/>
              </a:xfrm>
              <a:blipFill>
                <a:blip r:embed="rId2"/>
                <a:stretch>
                  <a:fillRect l="-1043"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81DCE4-3FAF-45F8-9009-4163BA0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58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0E08F02-10F9-4A7B-8705-1AAA54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5304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7E1022-C9DF-47E8-8129-0B458A31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6E8689-102A-4533-8A31-E011C3CDF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problem-related (</a:t>
            </a:r>
            <a:r>
              <a:rPr lang="en-US" dirty="0">
                <a:solidFill>
                  <a:srgbClr val="FF0000"/>
                </a:solidFill>
              </a:rPr>
              <a:t>structure-related</a:t>
            </a:r>
            <a:r>
              <a:rPr lang="en-US" dirty="0"/>
              <a:t>) regret </a:t>
            </a:r>
            <a:r>
              <a:rPr lang="en-US" dirty="0">
                <a:solidFill>
                  <a:srgbClr val="FF0000"/>
                </a:solidFill>
              </a:rPr>
              <a:t>lower bound</a:t>
            </a:r>
          </a:p>
          <a:p>
            <a:pPr lvl="1"/>
            <a:r>
              <a:rPr lang="en-US" dirty="0"/>
              <a:t>E.g., user dependency structure, low rank, offline data</a:t>
            </a:r>
          </a:p>
          <a:p>
            <a:pPr lvl="1"/>
            <a:r>
              <a:rPr lang="en-US" dirty="0"/>
              <a:t>Did current algorithms fully utilize the information in problem structure?</a:t>
            </a:r>
          </a:p>
          <a:p>
            <a:r>
              <a:rPr lang="en-US" dirty="0"/>
              <a:t>Efficient exploration for other structures in real-world problem</a:t>
            </a:r>
          </a:p>
          <a:p>
            <a:pPr lvl="1"/>
            <a:r>
              <a:rPr lang="en-US" dirty="0"/>
              <a:t>E.g., sparse structure, ranking structure, etc.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0C4E00-04F1-487A-80E8-1C025E8C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59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8B653C5-ABCD-4238-8376-06E43B82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Complicated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08496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39324"/>
              </p:ext>
            </p:extLst>
          </p:nvPr>
        </p:nvGraphicFramePr>
        <p:xfrm>
          <a:off x="3422302" y="2853211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xmlns="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xmlns="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xmlns="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85420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19022" y="1836305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87384" y="1853473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50238" y="1836305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pic>
        <p:nvPicPr>
          <p:cNvPr id="205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42" y="297002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20" y="330741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56" y="330419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35" y="299729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19" y="329051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33" y="354496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23" y="365603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93" y="360168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26" y="3656032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59" y="322006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8" y="289490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77" y="3511998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52" y="470358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18" y="46578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77" y="354496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81" y="410545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96" y="431060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81" y="473811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79" y="466849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54" y="426576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56" y="4080625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60" y="476354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61" y="3986441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10" y="432705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25" y="4690937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84" y="4248270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2913595" y="3756883"/>
            <a:ext cx="377537" cy="377537"/>
            <a:chOff x="6725401" y="3127190"/>
            <a:chExt cx="796034" cy="796034"/>
          </a:xfrm>
        </p:grpSpPr>
        <p:sp>
          <p:nvSpPr>
            <p:cNvPr id="95" name="Oval 94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2913595" y="4213678"/>
            <a:ext cx="377537" cy="377537"/>
            <a:chOff x="1609065" y="1869535"/>
            <a:chExt cx="796034" cy="796034"/>
          </a:xfrm>
        </p:grpSpPr>
        <p:sp>
          <p:nvSpPr>
            <p:cNvPr id="98" name="Oval 97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2913595" y="2843293"/>
            <a:ext cx="377537" cy="377537"/>
            <a:chOff x="2940472" y="5176088"/>
            <a:chExt cx="796034" cy="796034"/>
          </a:xfrm>
        </p:grpSpPr>
        <p:sp>
          <p:nvSpPr>
            <p:cNvPr id="101" name="Oval 100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2913595" y="3300088"/>
            <a:ext cx="377537" cy="377537"/>
            <a:chOff x="5666427" y="1562758"/>
            <a:chExt cx="796034" cy="796034"/>
          </a:xfrm>
        </p:grpSpPr>
        <p:sp>
          <p:nvSpPr>
            <p:cNvPr id="104" name="Oval 103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860" y="4626030"/>
            <a:ext cx="434731" cy="412148"/>
          </a:xfrm>
          <a:prstGeom prst="rect">
            <a:avLst/>
          </a:prstGeom>
        </p:spPr>
      </p:pic>
      <p:pic>
        <p:nvPicPr>
          <p:cNvPr id="2058" name="Picture 10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01" y="2186155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91" y="2186155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08" y="2186155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horror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47" y="2186155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97" y="2186155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85" y="2186155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romance movie post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93" y="2186155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28" y="2186155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drama movie post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99" y="2186155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25" y="2186155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36" y="2186155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e result for question mak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77" y="3486764"/>
            <a:ext cx="681793" cy="9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4909" y="5305301"/>
            <a:ext cx="439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Matthew effect: we still don’t know what we don’t know!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34415" y="2888745"/>
            <a:ext cx="3035465" cy="1938917"/>
            <a:chOff x="706133" y="4216656"/>
            <a:chExt cx="3035465" cy="1938917"/>
          </a:xfrm>
        </p:grpSpPr>
        <p:pic>
          <p:nvPicPr>
            <p:cNvPr id="6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33" y="4873431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1" y="4216656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16" y="5715838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58" y="5808333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6" descr="Image result for thumb u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300" y="5686304"/>
              <a:ext cx="347240" cy="34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54" y="3084074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1" y="3152823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Image result for thumb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35" y="3186016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72798" y="5056776"/>
            <a:ext cx="289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</a:t>
            </a:r>
            <a:r>
              <a:rPr lang="en-US" sz="1200" dirty="0"/>
              <a:t>Schnabel et al. 2016 </a:t>
            </a:r>
            <a:r>
              <a:rPr lang="en-US" sz="1200" baseline="30000" dirty="0"/>
              <a:t>[SSSCJ16]</a:t>
            </a:r>
            <a:r>
              <a:rPr lang="en-US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5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r>
              <a:rPr lang="zh-CN" altLang="en-US" dirty="0"/>
              <a:t> </a:t>
            </a:r>
            <a:r>
              <a:rPr lang="en-US" altLang="zh-CN" dirty="0"/>
              <a:t>III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[CGZ13] </a:t>
            </a:r>
            <a:r>
              <a:rPr lang="en-US" sz="1600" dirty="0" err="1"/>
              <a:t>Cesa</a:t>
            </a:r>
            <a:r>
              <a:rPr lang="en-US" sz="1600" dirty="0"/>
              <a:t>-Bianchi, N., Gentile, C., &amp; </a:t>
            </a:r>
            <a:r>
              <a:rPr lang="en-US" sz="1600" dirty="0" err="1"/>
              <a:t>Zappella</a:t>
            </a:r>
            <a:r>
              <a:rPr lang="en-US" sz="1600" dirty="0"/>
              <a:t>, G. (2013). A gang of bandits. In Advances in Neural Information Processing Systems (pp. 737-745).</a:t>
            </a:r>
          </a:p>
          <a:p>
            <a:pPr marL="0" indent="0">
              <a:buNone/>
            </a:pPr>
            <a:r>
              <a:rPr lang="en-US" sz="1600" dirty="0"/>
              <a:t>[WWGW16] Wu, Q., Wang, H., Gu, Q., &amp; Wang, H. (2016, July). Contextual bandits in a collaborative environment. In Proceedings of the 39th International ACM SIGIR conference on Research and Development in Information Retrieval (pp. 529-538).</a:t>
            </a:r>
          </a:p>
          <a:p>
            <a:pPr marL="0" indent="0">
              <a:buNone/>
            </a:pPr>
            <a:r>
              <a:rPr lang="en-US" sz="1600" dirty="0"/>
              <a:t>[GLZ14] Gentile, C., Li, S., &amp; </a:t>
            </a:r>
            <a:r>
              <a:rPr lang="en-US" sz="1600" dirty="0" err="1"/>
              <a:t>Zappella</a:t>
            </a:r>
            <a:r>
              <a:rPr lang="en-US" sz="1600" dirty="0"/>
              <a:t>, G. (2014, January). Online clustering of bandits. In International Conference on Machine Learning (pp. 757-765).</a:t>
            </a:r>
          </a:p>
          <a:p>
            <a:pPr marL="0" indent="0">
              <a:buNone/>
            </a:pPr>
            <a:r>
              <a:rPr lang="en-US" sz="1600" dirty="0"/>
              <a:t>[GLKKZE17] Gentile, C., Li, S., Kar, P., </a:t>
            </a:r>
            <a:r>
              <a:rPr lang="en-US" sz="1600" dirty="0" err="1"/>
              <a:t>Karatzoglou</a:t>
            </a:r>
            <a:r>
              <a:rPr lang="en-US" sz="1600" dirty="0"/>
              <a:t>, A., </a:t>
            </a:r>
            <a:r>
              <a:rPr lang="en-US" sz="1600" dirty="0" err="1"/>
              <a:t>Zappella</a:t>
            </a:r>
            <a:r>
              <a:rPr lang="en-US" sz="1600" dirty="0"/>
              <a:t>, G., &amp; </a:t>
            </a:r>
            <a:r>
              <a:rPr lang="en-US" sz="1600" dirty="0" err="1"/>
              <a:t>Etrue</a:t>
            </a:r>
            <a:r>
              <a:rPr lang="en-US" sz="1600" dirty="0"/>
              <a:t>, E. (2017, July). On context-dependent clustering of bandits. In International Conference on Machine Learning (pp. 1253-1262).</a:t>
            </a:r>
          </a:p>
          <a:p>
            <a:pPr marL="0" indent="0">
              <a:buNone/>
            </a:pPr>
            <a:r>
              <a:rPr lang="en-US" sz="1600" dirty="0"/>
              <a:t>[LKG16] Li, S., </a:t>
            </a:r>
            <a:r>
              <a:rPr lang="en-US" sz="1600" dirty="0" err="1"/>
              <a:t>Karatzoglou</a:t>
            </a:r>
            <a:r>
              <a:rPr lang="en-US" sz="1600" dirty="0"/>
              <a:t>, A., &amp; Gentile, C. (2016, July). Collaborative filtering bandits. In Proceedings of the 39th International ACM SIGIR conference on Research and Development in Information Retrieval (pp. 539-548).</a:t>
            </a:r>
          </a:p>
          <a:p>
            <a:pPr marL="0" indent="0">
              <a:buNone/>
            </a:pPr>
            <a:r>
              <a:rPr lang="en-US" sz="1600" dirty="0"/>
              <a:t>[KBKTC15] </a:t>
            </a:r>
            <a:r>
              <a:rPr lang="en-US" sz="1600" dirty="0" err="1"/>
              <a:t>Kawale</a:t>
            </a:r>
            <a:r>
              <a:rPr lang="en-US" sz="1600" dirty="0"/>
              <a:t>, J., Bui, H. H., </a:t>
            </a:r>
            <a:r>
              <a:rPr lang="en-US" sz="1600" dirty="0" err="1"/>
              <a:t>Kveton</a:t>
            </a:r>
            <a:r>
              <a:rPr lang="en-US" sz="1600" dirty="0"/>
              <a:t>, B., Tran-Thanh, L., &amp; Chawla, S. (2015). Efficient Thompson Sampling for Online￼ Matrix-Factorization Recommendation. In Advances in neural information processing systems (pp. 1297-1305).</a:t>
            </a:r>
          </a:p>
          <a:p>
            <a:pPr marL="0" indent="0">
              <a:buNone/>
            </a:pPr>
            <a:r>
              <a:rPr lang="en-US" sz="1600" dirty="0"/>
              <a:t>[KKSVW17] </a:t>
            </a:r>
            <a:r>
              <a:rPr lang="en-US" sz="1600" dirty="0" err="1"/>
              <a:t>Katariya</a:t>
            </a:r>
            <a:r>
              <a:rPr lang="en-US" sz="1600" dirty="0"/>
              <a:t>, S., </a:t>
            </a:r>
            <a:r>
              <a:rPr lang="en-US" sz="1600" dirty="0" err="1"/>
              <a:t>Kveton</a:t>
            </a:r>
            <a:r>
              <a:rPr lang="en-US" sz="1600" dirty="0"/>
              <a:t>, B., </a:t>
            </a:r>
            <a:r>
              <a:rPr lang="en-US" sz="1600" dirty="0" err="1"/>
              <a:t>Szepesvari</a:t>
            </a:r>
            <a:r>
              <a:rPr lang="en-US" sz="1600" dirty="0"/>
              <a:t>, C., </a:t>
            </a:r>
            <a:r>
              <a:rPr lang="en-US" sz="1600" dirty="0" err="1"/>
              <a:t>Vernade</a:t>
            </a:r>
            <a:r>
              <a:rPr lang="en-US" sz="1600" dirty="0"/>
              <a:t>, C., &amp; Wen, Z. (2017, April). Stochastic rank-1 bandits. In Artificial Intelligence and Statistics (pp. 392-401).</a:t>
            </a:r>
          </a:p>
          <a:p>
            <a:pPr marL="0" indent="0">
              <a:buNone/>
            </a:pPr>
            <a:r>
              <a:rPr lang="en-US" sz="1600" dirty="0"/>
              <a:t>[WWW16] Wang, H., Wu, Q., &amp; Wang, H. (2016, October). Learning hidden features for contextual bandits. In Proceedings of the 25th ACM International on Conference on Information and Knowledge Management (pp. 1633-1642).</a:t>
            </a:r>
          </a:p>
          <a:p>
            <a:pPr marL="0" indent="0">
              <a:buNone/>
            </a:pPr>
            <a:r>
              <a:rPr lang="en-US" sz="1600" dirty="0"/>
              <a:t>[ZADLN19] Zhang, C., Agarwal, A., </a:t>
            </a:r>
            <a:r>
              <a:rPr lang="en-US" sz="1600" dirty="0" err="1"/>
              <a:t>Daumé</a:t>
            </a:r>
            <a:r>
              <a:rPr lang="en-US" sz="1600" dirty="0"/>
              <a:t> III, H., Langford, J., &amp; </a:t>
            </a:r>
            <a:r>
              <a:rPr lang="en-US" sz="1600" dirty="0" err="1"/>
              <a:t>Negahban</a:t>
            </a:r>
            <a:r>
              <a:rPr lang="en-US" sz="1600" dirty="0"/>
              <a:t>, S. N. (2019). Warm-starting contextual bandits: Robustly combining supervised and bandit feedback. </a:t>
            </a:r>
            <a:r>
              <a:rPr lang="en-US" sz="1600" dirty="0" err="1"/>
              <a:t>arXiv</a:t>
            </a:r>
            <a:r>
              <a:rPr lang="en-US" sz="1600" dirty="0"/>
              <a:t> preprint arXiv:1901.00301.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84235B82-273D-4CC9-9697-96F13ADF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6929886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Efficient exploration in complicated real-world environments</a:t>
            </a:r>
          </a:p>
          <a:p>
            <a:r>
              <a:rPr lang="en-US" dirty="0"/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582E8446-256B-44CF-8F20-4E16A9C7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41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in </a:t>
            </a:r>
            <a:r>
              <a:rPr lang="en-US" altLang="zh-CN" dirty="0"/>
              <a:t>n</a:t>
            </a:r>
            <a:r>
              <a:rPr lang="en-US" dirty="0"/>
              <a:t>on-</a:t>
            </a:r>
            <a:r>
              <a:rPr lang="en-US" altLang="zh-CN" dirty="0"/>
              <a:t>s</a:t>
            </a:r>
            <a:r>
              <a:rPr lang="en-US" dirty="0"/>
              <a:t>tationary </a:t>
            </a:r>
            <a:r>
              <a:rPr lang="en-US" altLang="zh-CN" dirty="0"/>
              <a:t>e</a:t>
            </a:r>
            <a:r>
              <a:rPr lang="en-US" dirty="0"/>
              <a:t>nvironments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2" descr="mage result for rob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53" y="2830725"/>
            <a:ext cx="1176335" cy="11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59598" y="2429860"/>
            <a:ext cx="29489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Exploitation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Exploration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Elbow Connector 7"/>
          <p:cNvCxnSpPr>
            <a:stCxn id="11" idx="0"/>
          </p:cNvCxnSpPr>
          <p:nvPr/>
        </p:nvCxnSpPr>
        <p:spPr>
          <a:xfrm rot="16200000" flipH="1">
            <a:off x="3862961" y="585685"/>
            <a:ext cx="390040" cy="4880120"/>
          </a:xfrm>
          <a:prstGeom prst="bentConnector3">
            <a:avLst>
              <a:gd name="adj1" fmla="val -13675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endCxn id="11" idx="2"/>
          </p:cNvCxnSpPr>
          <p:nvPr/>
        </p:nvCxnSpPr>
        <p:spPr>
          <a:xfrm rot="5400000">
            <a:off x="4018068" y="1527085"/>
            <a:ext cx="79829" cy="4880121"/>
          </a:xfrm>
          <a:prstGeom prst="bentConnector3">
            <a:avLst>
              <a:gd name="adj1" fmla="val 1037696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97660" y="4500368"/>
            <a:ext cx="11325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>
                <a:ea typeface="Gill Sans Light" charset="0"/>
                <a:cs typeface="Gill Sans Light" charset="0"/>
              </a:rPr>
              <a:t>Reward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7659" y="2020048"/>
            <a:ext cx="10012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Gill Sans Light" charset="0"/>
                <a:cs typeface="Gill Sans Light" charset="0"/>
              </a:rPr>
              <a:t>Action</a:t>
            </a:r>
            <a:endParaRPr lang="en-US" sz="2400" dirty="0">
              <a:ea typeface="Gill Sans Light" charset="0"/>
              <a:cs typeface="Gill Sans Light" charset="0"/>
            </a:endParaRPr>
          </a:p>
        </p:txBody>
      </p:sp>
      <p:pic>
        <p:nvPicPr>
          <p:cNvPr id="12" name="Picture 4" descr="mage result for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92" y="3143289"/>
            <a:ext cx="812107" cy="7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00456" y="2317858"/>
            <a:ext cx="373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Stationary</a:t>
            </a:r>
            <a:r>
              <a:rPr lang="zh-CN" altLang="en-US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assumption</a:t>
            </a:r>
            <a:r>
              <a:rPr lang="zh-CN" altLang="en-US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is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commonly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used</a:t>
            </a:r>
            <a:endParaRPr lang="en-US" sz="2000" dirty="0">
              <a:ea typeface="Gill Sans Light" charset="0"/>
              <a:cs typeface="Gill Sans Light" charset="0"/>
            </a:endParaRPr>
          </a:p>
        </p:txBody>
      </p:sp>
      <p:pic>
        <p:nvPicPr>
          <p:cNvPr id="14" name="Picture 2" descr="mage result for mar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993" y="3034059"/>
            <a:ext cx="966944" cy="9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2274" y="3196235"/>
            <a:ext cx="4756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dirty="0">
                <a:ea typeface="Gill Sans Light" charset="0"/>
                <a:cs typeface="Gill Sans Light" charset="0"/>
              </a:rPr>
              <a:t>The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learner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is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usually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facing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a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non-stationary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environment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zh-CN" altLang="en-US" sz="2000" dirty="0">
                <a:ea typeface="Gill Sans Light" charset="0"/>
                <a:cs typeface="Gill Sans Light" charset="0"/>
                <a:sym typeface="Wingdings"/>
              </a:rPr>
              <a:t></a:t>
            </a:r>
            <a:endParaRPr lang="en-US" sz="2000" dirty="0">
              <a:ea typeface="Gill Sans Light" charset="0"/>
              <a:cs typeface="Gill Sans Light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32600" y="3653626"/>
            <a:ext cx="5359400" cy="2511293"/>
            <a:chOff x="2412798" y="2063378"/>
            <a:chExt cx="8270499" cy="4112959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3097530" y="2657341"/>
              <a:ext cx="0" cy="2888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097531" y="5534370"/>
              <a:ext cx="7025404" cy="116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9185965" y="5571450"/>
              <a:ext cx="1497332" cy="60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1078192" y="3397984"/>
              <a:ext cx="3239156" cy="56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Expected</a:t>
              </a:r>
              <a:r>
                <a:rPr lang="zh-CN" altLang="en-US" dirty="0"/>
                <a:t> </a:t>
              </a:r>
              <a:r>
                <a:rPr lang="en-US" dirty="0"/>
                <a:t>Reward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9035447" y="4378891"/>
            <a:ext cx="5207" cy="1236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7299884" y="3946904"/>
            <a:ext cx="1737379" cy="459283"/>
            <a:chOff x="2637330" y="3813257"/>
            <a:chExt cx="2889160" cy="52183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637330" y="4335087"/>
              <a:ext cx="28891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3007538" y="3813257"/>
              <a:ext cx="2008414" cy="477769"/>
              <a:chOff x="3478310" y="4301544"/>
              <a:chExt cx="2008414" cy="477769"/>
            </a:xfrm>
          </p:grpSpPr>
          <p:pic>
            <p:nvPicPr>
              <p:cNvPr id="25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78310" y="43015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57566" y="43025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489" y="43396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453" y="43648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9010376" y="5217765"/>
            <a:ext cx="2224111" cy="399005"/>
            <a:chOff x="5534791" y="1984457"/>
            <a:chExt cx="2776487" cy="55885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5534791" y="2540600"/>
              <a:ext cx="2655517" cy="27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5760263" y="1984457"/>
              <a:ext cx="2551015" cy="477769"/>
              <a:chOff x="6231035" y="2472744"/>
              <a:chExt cx="2551015" cy="477769"/>
            </a:xfrm>
          </p:grpSpPr>
          <p:pic>
            <p:nvPicPr>
              <p:cNvPr id="32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31035" y="24727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10291" y="24737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2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9214" y="25108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178" y="25360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6" descr="Image result for soccer player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0886" y="2539349"/>
                <a:ext cx="411164" cy="411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7335363" y="4549342"/>
            <a:ext cx="1726154" cy="414785"/>
            <a:chOff x="2620158" y="2697825"/>
            <a:chExt cx="2889160" cy="471489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620158" y="3169314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2939178" y="2697825"/>
              <a:ext cx="2227263" cy="377825"/>
              <a:chOff x="3409950" y="3186112"/>
              <a:chExt cx="2227263" cy="37782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50" y="3190875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924" y="3190874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42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5744" y="3186112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6760" y="3186113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4" name="Group 43"/>
          <p:cNvGrpSpPr/>
          <p:nvPr/>
        </p:nvGrpSpPr>
        <p:grpSpPr>
          <a:xfrm>
            <a:off x="9044037" y="4516837"/>
            <a:ext cx="2172927" cy="447291"/>
            <a:chOff x="5511798" y="4330408"/>
            <a:chExt cx="2889160" cy="465217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5511798" y="4795625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5725240" y="4330408"/>
              <a:ext cx="2675570" cy="377825"/>
              <a:chOff x="6196012" y="4818695"/>
              <a:chExt cx="2675570" cy="377825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6012" y="4831803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4720" y="483076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49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3776" y="4818695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4568" y="4825045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6" descr="http://www.bitcongress.org/wp-content/uploads/2018/01/exchange-300x300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822" y="4830760"/>
                <a:ext cx="365760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2" name="Picture 2" descr="eople who are at higher risk for severe illness | CDC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897" y="5867778"/>
            <a:ext cx="1338060" cy="6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formulation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63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(stochastic) Multi-arm bandit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91620" y="3308625"/>
            <a:ext cx="5854284" cy="1375049"/>
            <a:chOff x="2586820" y="3220277"/>
            <a:chExt cx="5854284" cy="1375049"/>
          </a:xfrm>
        </p:grpSpPr>
        <p:pic>
          <p:nvPicPr>
            <p:cNvPr id="22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51199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26" name="Picture 2" descr="mage result for robo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8" y="4945486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852508" y="5168056"/>
            <a:ext cx="315074" cy="382101"/>
            <a:chOff x="5382479" y="5128591"/>
            <a:chExt cx="315074" cy="382101"/>
          </a:xfrm>
        </p:grpSpPr>
        <p:pic>
          <p:nvPicPr>
            <p:cNvPr id="28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1913">
            <a:off x="5264401" y="4795066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388730" y="3812208"/>
            <a:ext cx="2344763" cy="695138"/>
            <a:chOff x="499166" y="3891721"/>
            <a:chExt cx="2344763" cy="695138"/>
          </a:xfrm>
        </p:grpSpPr>
        <p:sp>
          <p:nvSpPr>
            <p:cNvPr id="34" name="TextBox 33"/>
            <p:cNvSpPr txBox="1"/>
            <p:nvPr/>
          </p:nvSpPr>
          <p:spPr>
            <a:xfrm>
              <a:off x="499166" y="3891721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6263" y="4263377"/>
              <a:ext cx="2327666" cy="323482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388730" y="2500243"/>
            <a:ext cx="128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 distribution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88730" y="5023817"/>
            <a:ext cx="1634434" cy="977762"/>
            <a:chOff x="388730" y="5023817"/>
            <a:chExt cx="1634434" cy="977762"/>
          </a:xfrm>
        </p:grpSpPr>
        <p:sp>
          <p:nvSpPr>
            <p:cNvPr id="43" name="TextBox 42"/>
            <p:cNvSpPr txBox="1"/>
            <p:nvPr/>
          </p:nvSpPr>
          <p:spPr>
            <a:xfrm>
              <a:off x="388730" y="5023817"/>
              <a:ext cx="1634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4679" y="5664816"/>
              <a:ext cx="1125095" cy="336763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756804" y="5000619"/>
            <a:ext cx="957886" cy="649798"/>
            <a:chOff x="3584063" y="5078755"/>
            <a:chExt cx="957886" cy="649798"/>
          </a:xfrm>
        </p:grpSpPr>
        <p:sp>
          <p:nvSpPr>
            <p:cNvPr id="46" name="TextBox 45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1201738" y="5629689"/>
            <a:ext cx="4764119" cy="850182"/>
            <a:chOff x="1201738" y="5629689"/>
            <a:chExt cx="4764119" cy="850182"/>
          </a:xfrm>
        </p:grpSpPr>
        <p:sp>
          <p:nvSpPr>
            <p:cNvPr id="41" name="TextBox 40"/>
            <p:cNvSpPr txBox="1"/>
            <p:nvPr/>
          </p:nvSpPr>
          <p:spPr>
            <a:xfrm>
              <a:off x="1610499" y="5895096"/>
              <a:ext cx="4355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History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is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no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longer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helpful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and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may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even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be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misleading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in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the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player’s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decision-making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01738" y="5629689"/>
              <a:ext cx="355600" cy="3948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11242" y="4934221"/>
            <a:ext cx="3538291" cy="1874061"/>
            <a:chOff x="2064167" y="4690005"/>
            <a:chExt cx="3538291" cy="1874061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2514600" y="6112134"/>
              <a:ext cx="2823268" cy="346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514600" y="4767114"/>
              <a:ext cx="0" cy="13796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945163" y="6194734"/>
              <a:ext cx="1657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Time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1791817" y="4962355"/>
              <a:ext cx="91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Regret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61167" y="8094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5825809" y="5092017"/>
            <a:ext cx="6184376" cy="5378499"/>
            <a:chOff x="5825809" y="5092017"/>
            <a:chExt cx="6184376" cy="5378499"/>
          </a:xfrm>
        </p:grpSpPr>
        <p:sp>
          <p:nvSpPr>
            <p:cNvPr id="55" name="Arc 54"/>
            <p:cNvSpPr/>
            <p:nvPr/>
          </p:nvSpPr>
          <p:spPr>
            <a:xfrm rot="18481685">
              <a:off x="6569103" y="5029434"/>
              <a:ext cx="4697788" cy="6184376"/>
            </a:xfrm>
            <a:prstGeom prst="arc">
              <a:avLst>
                <a:gd name="adj1" fmla="val 15994470"/>
                <a:gd name="adj2" fmla="val 18268608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38740" y="5092017"/>
              <a:ext cx="45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8000"/>
                  </a:solidFill>
                  <a:sym typeface="Wingdings"/>
                </a:rPr>
                <a:t>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071523" y="4693111"/>
            <a:ext cx="1093957" cy="778418"/>
            <a:chOff x="8071523" y="4693111"/>
            <a:chExt cx="1093957" cy="778418"/>
          </a:xfrm>
        </p:grpSpPr>
        <p:cxnSp>
          <p:nvCxnSpPr>
            <p:cNvPr id="75" name="Straight Connector 74"/>
            <p:cNvCxnSpPr/>
            <p:nvPr/>
          </p:nvCxnSpPr>
          <p:spPr>
            <a:xfrm flipV="1">
              <a:off x="8071523" y="4693111"/>
              <a:ext cx="873457" cy="77841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8710611" y="4743895"/>
              <a:ext cx="45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  <a:sym typeface="Wingdings"/>
                </a:rPr>
                <a:t>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713480" y="2308535"/>
            <a:ext cx="5997132" cy="899771"/>
            <a:chOff x="2713480" y="2308535"/>
            <a:chExt cx="5997132" cy="899771"/>
          </a:xfrm>
        </p:grpSpPr>
        <p:grpSp>
          <p:nvGrpSpPr>
            <p:cNvPr id="79" name="Group 78"/>
            <p:cNvGrpSpPr/>
            <p:nvPr/>
          </p:nvGrpSpPr>
          <p:grpSpPr>
            <a:xfrm>
              <a:off x="3057985" y="2360248"/>
              <a:ext cx="5457084" cy="832940"/>
              <a:chOff x="3377175" y="2275144"/>
              <a:chExt cx="4667531" cy="832940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3849" y="2470205"/>
                <a:ext cx="885818" cy="637879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6250" y="2434646"/>
                <a:ext cx="918456" cy="668113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7175" y="2481929"/>
                <a:ext cx="809880" cy="618717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6049208" y="2275144"/>
                <a:ext cx="824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/>
                  <a:t>…</a:t>
                </a:r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2713480" y="2350053"/>
              <a:ext cx="5997132" cy="85825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040022" y="2308535"/>
              <a:ext cx="1799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Non-stationary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8" name="Cloud Callout 87"/>
          <p:cNvSpPr/>
          <p:nvPr/>
        </p:nvSpPr>
        <p:spPr>
          <a:xfrm>
            <a:off x="2388742" y="4652753"/>
            <a:ext cx="2337696" cy="517668"/>
          </a:xfrm>
          <a:prstGeom prst="cloudCallout">
            <a:avLst>
              <a:gd name="adj1" fmla="val -39133"/>
              <a:gd name="adj2" fmla="val 8589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</a:rPr>
              <a:t>I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need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to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be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adaptive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about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potential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changes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in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the</a:t>
            </a:r>
            <a:r>
              <a:rPr lang="zh-CN" altLang="en-US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>
                <a:solidFill>
                  <a:schemeClr val="tx1"/>
                </a:solidFill>
              </a:rPr>
              <a:t>environment</a:t>
            </a:r>
            <a:endParaRPr lang="en-US" sz="900" dirty="0">
              <a:solidFill>
                <a:schemeClr val="tx1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8551539" y="1784423"/>
            <a:ext cx="3746414" cy="2180793"/>
            <a:chOff x="8551539" y="1784423"/>
            <a:chExt cx="3746414" cy="2180793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9003" y="1784423"/>
              <a:ext cx="3079618" cy="1717882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8551539" y="3441996"/>
              <a:ext cx="3746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Gill Sans Light" charset="0"/>
                  <a:ea typeface="Gill Sans Light" charset="0"/>
                  <a:cs typeface="Gill Sans Light" charset="0"/>
                </a:rPr>
                <a:t>Real-time click-through-rate of </a:t>
              </a:r>
              <a:r>
                <a:rPr lang="en-US" altLang="zh-CN" sz="1400" dirty="0">
                  <a:latin typeface="Gill Sans Light" charset="0"/>
                  <a:ea typeface="Gill Sans Light" charset="0"/>
                  <a:cs typeface="Gill Sans Light" charset="0"/>
                </a:rPr>
                <a:t>4</a:t>
              </a:r>
              <a:r>
                <a:rPr lang="zh-CN" altLang="en-US" sz="1400" dirty="0">
                  <a:latin typeface="Gill Sans Light" charset="0"/>
                  <a:ea typeface="Gill Sans Light" charset="0"/>
                  <a:cs typeface="Gill Sans Light" charset="0"/>
                </a:rPr>
                <a:t> </a:t>
              </a:r>
              <a:r>
                <a:rPr lang="en-US" sz="1400" dirty="0">
                  <a:latin typeface="Gill Sans Light" charset="0"/>
                  <a:ea typeface="Gill Sans Light" charset="0"/>
                  <a:cs typeface="Gill Sans Light" charset="0"/>
                </a:rPr>
                <a:t>news articles collected from Yahoo user click log dataset </a:t>
              </a: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459" y="3095071"/>
            <a:ext cx="1303827" cy="3091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95468" y="3107354"/>
            <a:ext cx="735143" cy="334642"/>
            <a:chOff x="1495468" y="3107354"/>
            <a:chExt cx="735143" cy="33464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495468" y="3115832"/>
              <a:ext cx="191948" cy="2954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708" y="3107354"/>
              <a:ext cx="427903" cy="334642"/>
            </a:xfrm>
            <a:prstGeom prst="rect">
              <a:avLst/>
            </a:prstGeom>
          </p:spPr>
        </p:pic>
      </p:grpSp>
      <p:sp>
        <p:nvSpPr>
          <p:cNvPr id="63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formulation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64</a:t>
            </a:fld>
            <a:endParaRPr lang="en-US"/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Different types of non-stationary environments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Piecewise 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  <a:p>
            <a:pPr marL="685800" lvl="2">
              <a:spcBef>
                <a:spcPts val="1000"/>
              </a:spcBef>
            </a:pPr>
            <a:r>
              <a:rPr lang="en-US" dirty="0"/>
              <a:t>Gradually changing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  <a:p>
            <a:pPr marL="457200" lvl="2" indent="0">
              <a:spcBef>
                <a:spcPts val="1000"/>
              </a:spcBef>
              <a:buNone/>
            </a:pPr>
            <a:endParaRPr lang="en-US" dirty="0"/>
          </a:p>
        </p:txBody>
      </p:sp>
      <p:grpSp>
        <p:nvGrpSpPr>
          <p:cNvPr id="90" name="Group 89"/>
          <p:cNvGrpSpPr/>
          <p:nvPr/>
        </p:nvGrpSpPr>
        <p:grpSpPr>
          <a:xfrm>
            <a:off x="901700" y="3293780"/>
            <a:ext cx="4772440" cy="2698806"/>
            <a:chOff x="2412798" y="2063378"/>
            <a:chExt cx="8270499" cy="4112959"/>
          </a:xfrm>
        </p:grpSpPr>
        <p:cxnSp>
          <p:nvCxnSpPr>
            <p:cNvPr id="91" name="Straight Arrow Connector 90"/>
            <p:cNvCxnSpPr/>
            <p:nvPr/>
          </p:nvCxnSpPr>
          <p:spPr>
            <a:xfrm flipV="1">
              <a:off x="3097530" y="2657341"/>
              <a:ext cx="0" cy="2888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3097531" y="5534370"/>
              <a:ext cx="7025404" cy="116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9185965" y="5571450"/>
              <a:ext cx="1497332" cy="60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6200000">
              <a:off x="1078192" y="3397984"/>
              <a:ext cx="3239156" cy="56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Expected</a:t>
              </a:r>
              <a:r>
                <a:rPr lang="zh-CN" altLang="en-US" dirty="0"/>
                <a:t> </a:t>
              </a:r>
              <a:r>
                <a:rPr lang="en-US" dirty="0"/>
                <a:t>Reward</a:t>
              </a:r>
            </a:p>
          </p:txBody>
        </p:sp>
      </p:grpSp>
      <p:cxnSp>
        <p:nvCxnSpPr>
          <p:cNvPr id="95" name="Straight Connector 94"/>
          <p:cNvCxnSpPr/>
          <p:nvPr/>
        </p:nvCxnSpPr>
        <p:spPr>
          <a:xfrm>
            <a:off x="3029303" y="3971811"/>
            <a:ext cx="5207" cy="1236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1301360" y="3532204"/>
            <a:ext cx="1737379" cy="459283"/>
            <a:chOff x="2637330" y="3813257"/>
            <a:chExt cx="2889160" cy="521830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2637330" y="4335087"/>
              <a:ext cx="28891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3007538" y="3813257"/>
              <a:ext cx="2008414" cy="477769"/>
              <a:chOff x="3478310" y="4301544"/>
              <a:chExt cx="2008414" cy="477769"/>
            </a:xfrm>
          </p:grpSpPr>
          <p:pic>
            <p:nvPicPr>
              <p:cNvPr id="99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78310" y="43015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57566" y="43025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100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489" y="43396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453" y="43648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3" name="Group 102"/>
          <p:cNvGrpSpPr/>
          <p:nvPr/>
        </p:nvGrpSpPr>
        <p:grpSpPr>
          <a:xfrm>
            <a:off x="3042332" y="4803065"/>
            <a:ext cx="2224111" cy="399005"/>
            <a:chOff x="5534791" y="1984457"/>
            <a:chExt cx="2776487" cy="558852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5534791" y="2540600"/>
              <a:ext cx="2655517" cy="27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oup 104"/>
            <p:cNvGrpSpPr/>
            <p:nvPr/>
          </p:nvGrpSpPr>
          <p:grpSpPr>
            <a:xfrm>
              <a:off x="5760263" y="1984457"/>
              <a:ext cx="2551015" cy="477769"/>
              <a:chOff x="6231035" y="2472744"/>
              <a:chExt cx="2551015" cy="477769"/>
            </a:xfrm>
          </p:grpSpPr>
          <p:pic>
            <p:nvPicPr>
              <p:cNvPr id="106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31035" y="24727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10291" y="24737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12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9214" y="25108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178" y="25360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16" descr="Image result for soccer player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0886" y="2539349"/>
                <a:ext cx="411164" cy="411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1" name="Group 110"/>
          <p:cNvGrpSpPr/>
          <p:nvPr/>
        </p:nvGrpSpPr>
        <p:grpSpPr>
          <a:xfrm>
            <a:off x="1298739" y="4134642"/>
            <a:ext cx="1726154" cy="414785"/>
            <a:chOff x="2620158" y="2697825"/>
            <a:chExt cx="2889160" cy="471489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2620158" y="3169314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/>
          </p:nvGrpSpPr>
          <p:grpSpPr>
            <a:xfrm>
              <a:off x="2939178" y="2697825"/>
              <a:ext cx="2227263" cy="377825"/>
              <a:chOff x="3409950" y="3186112"/>
              <a:chExt cx="2227263" cy="377825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50" y="3190875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924" y="3190874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16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5744" y="3186112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6760" y="3186113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8" name="Group 117"/>
          <p:cNvGrpSpPr/>
          <p:nvPr/>
        </p:nvGrpSpPr>
        <p:grpSpPr>
          <a:xfrm>
            <a:off x="3021168" y="4102136"/>
            <a:ext cx="2172927" cy="447291"/>
            <a:chOff x="5511798" y="4330408"/>
            <a:chExt cx="2889160" cy="465217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5511798" y="4795625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119"/>
            <p:cNvGrpSpPr/>
            <p:nvPr/>
          </p:nvGrpSpPr>
          <p:grpSpPr>
            <a:xfrm>
              <a:off x="5725240" y="4330408"/>
              <a:ext cx="2675570" cy="377825"/>
              <a:chOff x="6196012" y="4818695"/>
              <a:chExt cx="2675570" cy="377825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6012" y="4831803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4720" y="483076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23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3776" y="4818695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4568" y="4825045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6" descr="http://www.bitcongress.org/wp-content/uploads/2018/01/exchange-300x300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822" y="4830760"/>
                <a:ext cx="365760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6" name="Picture 2" descr="eople who are at higher risk for severe illness | CD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72" y="5615600"/>
            <a:ext cx="989071" cy="4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Group 126"/>
          <p:cNvGrpSpPr/>
          <p:nvPr/>
        </p:nvGrpSpPr>
        <p:grpSpPr>
          <a:xfrm>
            <a:off x="6015831" y="3331154"/>
            <a:ext cx="4708775" cy="2661432"/>
            <a:chOff x="2412798" y="2063378"/>
            <a:chExt cx="8270499" cy="4112959"/>
          </a:xfrm>
        </p:grpSpPr>
        <p:cxnSp>
          <p:nvCxnSpPr>
            <p:cNvPr id="128" name="Straight Arrow Connector 127"/>
            <p:cNvCxnSpPr/>
            <p:nvPr/>
          </p:nvCxnSpPr>
          <p:spPr>
            <a:xfrm flipV="1">
              <a:off x="3097530" y="2657341"/>
              <a:ext cx="0" cy="2888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3097531" y="5534370"/>
              <a:ext cx="7025404" cy="116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9185965" y="5571450"/>
              <a:ext cx="1497332" cy="60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16200000">
              <a:off x="1078192" y="3397984"/>
              <a:ext cx="3239156" cy="56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Expected</a:t>
              </a:r>
              <a:r>
                <a:rPr lang="zh-CN" altLang="en-US" dirty="0"/>
                <a:t> </a:t>
              </a:r>
              <a:r>
                <a:rPr lang="en-US" dirty="0"/>
                <a:t>Reward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357777" y="3643227"/>
            <a:ext cx="6126922" cy="1546893"/>
            <a:chOff x="6357777" y="3643227"/>
            <a:chExt cx="6126922" cy="1546893"/>
          </a:xfrm>
        </p:grpSpPr>
        <p:sp>
          <p:nvSpPr>
            <p:cNvPr id="132" name="Arc 131"/>
            <p:cNvSpPr/>
            <p:nvPr/>
          </p:nvSpPr>
          <p:spPr>
            <a:xfrm rot="11159936">
              <a:off x="6357777" y="3643227"/>
              <a:ext cx="6126922" cy="1546893"/>
            </a:xfrm>
            <a:prstGeom prst="arc">
              <a:avLst>
                <a:gd name="adj1" fmla="val 14033181"/>
                <a:gd name="adj2" fmla="val 21377434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/>
            <p:cNvGrpSpPr/>
            <p:nvPr/>
          </p:nvGrpSpPr>
          <p:grpSpPr>
            <a:xfrm rot="2029336">
              <a:off x="6585411" y="4146248"/>
              <a:ext cx="1207748" cy="420503"/>
              <a:chOff x="3478310" y="4301544"/>
              <a:chExt cx="2008414" cy="477769"/>
            </a:xfrm>
          </p:grpSpPr>
          <p:pic>
            <p:nvPicPr>
              <p:cNvPr id="136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78310" y="43015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10" descr="Image result for tennis play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57566" y="43025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137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489" y="43396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1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453" y="43648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9" name="Group 148"/>
          <p:cNvGrpSpPr/>
          <p:nvPr/>
        </p:nvGrpSpPr>
        <p:grpSpPr>
          <a:xfrm>
            <a:off x="5753766" y="3454979"/>
            <a:ext cx="3669600" cy="1781698"/>
            <a:chOff x="5789391" y="3146222"/>
            <a:chExt cx="3669600" cy="1781698"/>
          </a:xfrm>
        </p:grpSpPr>
        <p:sp>
          <p:nvSpPr>
            <p:cNvPr id="140" name="Arc 139"/>
            <p:cNvSpPr/>
            <p:nvPr/>
          </p:nvSpPr>
          <p:spPr>
            <a:xfrm rot="9359963">
              <a:off x="5789391" y="3270272"/>
              <a:ext cx="3669600" cy="1635039"/>
            </a:xfrm>
            <a:prstGeom prst="arc">
              <a:avLst>
                <a:gd name="adj1" fmla="val 11732714"/>
                <a:gd name="adj2" fmla="val 20568873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3" name="Group 142"/>
            <p:cNvGrpSpPr/>
            <p:nvPr/>
          </p:nvGrpSpPr>
          <p:grpSpPr>
            <a:xfrm rot="18826969">
              <a:off x="7700693" y="3857694"/>
              <a:ext cx="1781698" cy="358753"/>
              <a:chOff x="6196012" y="4818695"/>
              <a:chExt cx="2675570" cy="377825"/>
            </a:xfrm>
          </p:grpSpPr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6012" y="4831803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4720" y="483076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46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3776" y="4818695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4568" y="4825045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6" descr="http://www.bitcongress.org/wp-content/uploads/2018/01/exchange-300x300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822" y="4830760"/>
                <a:ext cx="365760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7" name="TextBox 66"/>
          <p:cNvSpPr txBox="1"/>
          <p:nvPr/>
        </p:nvSpPr>
        <p:spPr>
          <a:xfrm>
            <a:off x="3069741" y="3310718"/>
            <a:ext cx="322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</a:rPr>
              <a:t>Main</a:t>
            </a:r>
            <a:r>
              <a:rPr lang="zh-CN" altLang="en-US" b="1" i="1" dirty="0">
                <a:solidFill>
                  <a:srgbClr val="FF0000"/>
                </a:solidFill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</a:rPr>
              <a:t>focus</a:t>
            </a:r>
            <a:r>
              <a:rPr lang="zh-CN" alt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of this tutorial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46623" y="3215858"/>
            <a:ext cx="3474222" cy="437965"/>
            <a:chOff x="7974640" y="2656384"/>
            <a:chExt cx="3474222" cy="437965"/>
          </a:xfrm>
        </p:grpSpPr>
        <p:pic>
          <p:nvPicPr>
            <p:cNvPr id="69" name="Picture 2" descr="Compiler warnings: are you checking them in Dynamics 365? - ariste ...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640" y="2656384"/>
              <a:ext cx="430983" cy="43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8317857" y="2725017"/>
              <a:ext cx="3131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i="1" dirty="0">
                  <a:solidFill>
                    <a:srgbClr val="FF0000"/>
                  </a:solidFill>
                </a:rPr>
                <a:t>More</a:t>
              </a:r>
              <a:r>
                <a:rPr lang="zh-CN" altLang="en-US" b="1" i="1" dirty="0">
                  <a:solidFill>
                    <a:srgbClr val="FF0000"/>
                  </a:solidFill>
                </a:rPr>
                <a:t> </a:t>
              </a:r>
              <a:r>
                <a:rPr lang="en-US" altLang="zh-CN" b="1" i="1" dirty="0">
                  <a:solidFill>
                    <a:srgbClr val="FF0000"/>
                  </a:solidFill>
                </a:rPr>
                <a:t>difficult</a:t>
              </a:r>
              <a:r>
                <a:rPr lang="zh-CN" altLang="en-US" b="1" i="1" dirty="0">
                  <a:solidFill>
                    <a:srgbClr val="FF0000"/>
                  </a:solidFill>
                </a:rPr>
                <a:t> </a:t>
              </a:r>
              <a:r>
                <a:rPr lang="en-US" altLang="zh-CN" b="1" i="1" dirty="0">
                  <a:solidFill>
                    <a:srgbClr val="FF0000"/>
                  </a:solidFill>
                </a:rPr>
                <a:t>and</a:t>
              </a:r>
              <a:r>
                <a:rPr lang="zh-CN" altLang="en-US" b="1" i="1" dirty="0">
                  <a:solidFill>
                    <a:srgbClr val="FF0000"/>
                  </a:solidFill>
                </a:rPr>
                <a:t> </a:t>
              </a:r>
              <a:r>
                <a:rPr lang="en-US" altLang="zh-CN" b="1" i="1" dirty="0">
                  <a:solidFill>
                    <a:srgbClr val="FF0000"/>
                  </a:solidFill>
                </a:rPr>
                <a:t>less</a:t>
              </a:r>
              <a:r>
                <a:rPr lang="zh-CN" altLang="en-US" b="1" i="1" dirty="0">
                  <a:solidFill>
                    <a:srgbClr val="FF0000"/>
                  </a:solidFill>
                </a:rPr>
                <a:t> </a:t>
              </a:r>
              <a:r>
                <a:rPr lang="en-US" altLang="zh-CN" b="1" i="1" dirty="0">
                  <a:solidFill>
                    <a:srgbClr val="FF0000"/>
                  </a:solidFill>
                </a:rPr>
                <a:t>studied.</a:t>
              </a:r>
              <a:endParaRPr lang="zh-CN" altLang="en-US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8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65</a:t>
            </a:fld>
            <a:endParaRPr lang="en-US"/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838199" y="1817854"/>
            <a:ext cx="10515600" cy="947435"/>
          </a:xfrm>
        </p:spPr>
        <p:txBody>
          <a:bodyPr>
            <a:normAutofit lnSpcReduction="10000"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dirty="0"/>
              <a:t>Changes</a:t>
            </a:r>
            <a:r>
              <a:rPr lang="zh-CN" altLang="en-US" dirty="0"/>
              <a:t> </a:t>
            </a:r>
            <a:r>
              <a:rPr lang="en-US" altLang="zh-CN" dirty="0"/>
              <a:t>(when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how)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unknown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learner</a:t>
            </a:r>
            <a:endParaRPr lang="zh-CN" altLang="en-US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altLang="zh-CN" dirty="0">
                <a:solidFill>
                  <a:srgbClr val="FF0000"/>
                </a:solidFill>
              </a:rPr>
              <a:t>(otherwise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we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can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just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restart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learner)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199" y="3082764"/>
            <a:ext cx="107491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</a:rPr>
              <a:t>Online</a:t>
            </a:r>
            <a:r>
              <a:rPr lang="zh-CN" altLang="en-US" sz="2800" dirty="0"/>
              <a:t> </a:t>
            </a:r>
            <a:r>
              <a:rPr lang="en-US" altLang="zh-CN" sz="2800" dirty="0"/>
              <a:t>learning</a:t>
            </a:r>
            <a:r>
              <a:rPr lang="zh-CN" altLang="en-US" sz="2800" dirty="0"/>
              <a:t> </a:t>
            </a:r>
            <a:r>
              <a:rPr lang="en-US" altLang="zh-CN" sz="2800" dirty="0"/>
              <a:t>setting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bandit</a:t>
            </a:r>
            <a:r>
              <a:rPr lang="zh-CN" altLang="en-US" sz="2800" b="1" dirty="0"/>
              <a:t> </a:t>
            </a:r>
            <a:r>
              <a:rPr lang="en-US" altLang="zh-CN" sz="2800" dirty="0"/>
              <a:t>feedback:</a:t>
            </a:r>
            <a:r>
              <a:rPr lang="zh-CN" altLang="en-US" sz="2800" dirty="0"/>
              <a:t> </a:t>
            </a:r>
            <a:r>
              <a:rPr lang="en-US" altLang="zh-CN" sz="2800" dirty="0"/>
              <a:t>incomplete</a:t>
            </a:r>
            <a:r>
              <a:rPr lang="zh-CN" altLang="en-US" sz="2800" dirty="0"/>
              <a:t> </a:t>
            </a:r>
            <a:r>
              <a:rPr lang="en-US" altLang="zh-CN" sz="2800" dirty="0"/>
              <a:t>knowledge</a:t>
            </a:r>
            <a:r>
              <a:rPr lang="zh-CN" altLang="en-US" sz="2800" dirty="0"/>
              <a:t> </a:t>
            </a:r>
          </a:p>
          <a:p>
            <a:pPr marL="0" lvl="1"/>
            <a:r>
              <a:rPr lang="en-US" altLang="zh-CN" sz="2800" dirty="0">
                <a:solidFill>
                  <a:srgbClr val="FF0000"/>
                </a:solidFill>
              </a:rPr>
              <a:t>(change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detection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in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the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offline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batch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setting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has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been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extensively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studied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in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statistics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and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control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theory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baseline="30000" dirty="0">
                <a:solidFill>
                  <a:srgbClr val="FF0000"/>
                </a:solidFill>
              </a:rPr>
              <a:t>[BN93]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)</a:t>
            </a:r>
            <a:endParaRPr lang="en-US" sz="2800" baseline="30000" dirty="0">
              <a:solidFill>
                <a:srgbClr val="FF0000"/>
              </a:solidFill>
            </a:endParaRPr>
          </a:p>
          <a:p>
            <a:pPr marL="285750" lvl="1" indent="-285750">
              <a:buFont typeface="Arial" charset="0"/>
              <a:buChar char="•"/>
            </a:pPr>
            <a:endParaRPr lang="en-US" sz="2800" dirty="0"/>
          </a:p>
          <a:p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83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66</a:t>
            </a:fld>
            <a:endParaRPr lang="en-US"/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838199" y="1817854"/>
            <a:ext cx="10515600" cy="523237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CN" dirty="0"/>
              <a:t>Passively</a:t>
            </a:r>
            <a:r>
              <a:rPr lang="zh-CN" altLang="en-US" dirty="0"/>
              <a:t> </a:t>
            </a: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199" y="3428732"/>
            <a:ext cx="1074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altLang="zh-CN" sz="2800" dirty="0"/>
              <a:t>Actively</a:t>
            </a:r>
            <a:r>
              <a:rPr lang="zh-CN" altLang="en-US" sz="2800" dirty="0"/>
              <a:t> </a:t>
            </a:r>
            <a:r>
              <a:rPr lang="en-US" altLang="zh-CN" sz="2800" dirty="0"/>
              <a:t>adaptive</a:t>
            </a:r>
            <a:r>
              <a:rPr lang="zh-CN" altLang="en-US" sz="2800" dirty="0"/>
              <a:t> </a:t>
            </a:r>
            <a:r>
              <a:rPr lang="en-US" altLang="zh-CN" sz="2800" dirty="0"/>
              <a:t>approaches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2114" y="2341091"/>
            <a:ext cx="1062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Key</a:t>
            </a:r>
            <a:r>
              <a:rPr lang="zh-CN" altLang="en-US" sz="2800" dirty="0"/>
              <a:t> </a:t>
            </a:r>
            <a:r>
              <a:rPr lang="en-US" altLang="zh-CN" sz="2800" dirty="0"/>
              <a:t>idea:</a:t>
            </a:r>
            <a:r>
              <a:rPr lang="zh-CN" altLang="en-US" sz="2800" dirty="0"/>
              <a:t> </a:t>
            </a:r>
            <a:r>
              <a:rPr lang="en-US" altLang="zh-CN" sz="2800" dirty="0"/>
              <a:t>design</a:t>
            </a:r>
            <a:r>
              <a:rPr lang="zh-CN" altLang="en-US" sz="2800" dirty="0"/>
              <a:t> </a:t>
            </a:r>
            <a:r>
              <a:rPr lang="en-US" altLang="zh-CN" sz="2800" dirty="0"/>
              <a:t>a</a:t>
            </a:r>
            <a:r>
              <a:rPr lang="zh-CN" altLang="en-US" sz="2800" dirty="0"/>
              <a:t> </a:t>
            </a:r>
            <a:r>
              <a:rPr lang="en-US" altLang="zh-CN" sz="2800" dirty="0"/>
              <a:t>proper</a:t>
            </a:r>
            <a:r>
              <a:rPr lang="zh-CN" altLang="en-US" sz="2800" dirty="0"/>
              <a:t> </a:t>
            </a:r>
            <a:r>
              <a:rPr lang="en-US" altLang="zh-CN" sz="2800" dirty="0"/>
              <a:t>mechanism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forget</a:t>
            </a:r>
            <a:r>
              <a:rPr lang="zh-CN" altLang="en-US" sz="2800" dirty="0"/>
              <a:t> </a:t>
            </a:r>
            <a:r>
              <a:rPr lang="en-US" altLang="zh-CN" sz="2800" dirty="0"/>
              <a:t>old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observations</a:t>
            </a:r>
            <a:r>
              <a:rPr lang="zh-CN" altLang="en-US" sz="2800" dirty="0"/>
              <a:t>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113" y="2857438"/>
            <a:ext cx="1062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Assumption:</a:t>
            </a:r>
            <a:r>
              <a:rPr lang="zh-CN" altLang="en-US" sz="2800" dirty="0"/>
              <a:t> </a:t>
            </a:r>
            <a:r>
              <a:rPr lang="en-US" altLang="zh-CN" sz="2800" dirty="0"/>
              <a:t>old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observations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less</a:t>
            </a:r>
            <a:r>
              <a:rPr lang="zh-CN" altLang="en-US" sz="2800" dirty="0"/>
              <a:t> </a:t>
            </a:r>
            <a:r>
              <a:rPr lang="en-US" altLang="zh-CN" sz="2800" dirty="0"/>
              <a:t>relevant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2113" y="4000026"/>
            <a:ext cx="10621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Key</a:t>
            </a:r>
            <a:r>
              <a:rPr lang="zh-CN" altLang="en-US" sz="2800" dirty="0"/>
              <a:t> </a:t>
            </a:r>
            <a:r>
              <a:rPr lang="en-US" altLang="zh-CN" sz="2800" dirty="0"/>
              <a:t>idea:</a:t>
            </a:r>
            <a:r>
              <a:rPr lang="zh-CN" altLang="en-US" sz="2800" dirty="0"/>
              <a:t> </a:t>
            </a:r>
            <a:r>
              <a:rPr lang="en-US" altLang="zh-CN" sz="2800" dirty="0"/>
              <a:t>actively</a:t>
            </a:r>
            <a:r>
              <a:rPr lang="zh-CN" altLang="en-US" sz="2800" dirty="0"/>
              <a:t> </a:t>
            </a:r>
            <a:r>
              <a:rPr lang="en-US" altLang="zh-CN" sz="2800" dirty="0"/>
              <a:t>detect</a:t>
            </a:r>
            <a:r>
              <a:rPr lang="zh-CN" altLang="en-US" sz="2800" dirty="0"/>
              <a:t> </a:t>
            </a:r>
            <a:r>
              <a:rPr lang="en-US" altLang="zh-CN" sz="2800" dirty="0"/>
              <a:t>potential</a:t>
            </a:r>
            <a:r>
              <a:rPr lang="zh-CN" altLang="en-US" sz="2800" dirty="0"/>
              <a:t> </a:t>
            </a:r>
            <a:r>
              <a:rPr lang="en-US" altLang="zh-CN" sz="2800" dirty="0"/>
              <a:t>changes</a:t>
            </a:r>
            <a:r>
              <a:rPr lang="zh-CN" altLang="en-US" sz="2800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</a:t>
            </a:r>
            <a:r>
              <a:rPr lang="zh-CN" altLang="en-US" sz="2800" dirty="0"/>
              <a:t> </a:t>
            </a:r>
            <a:r>
              <a:rPr lang="en-US" altLang="zh-CN" sz="2800" dirty="0"/>
              <a:t>during</a:t>
            </a:r>
            <a:r>
              <a:rPr lang="zh-CN" altLang="en-US" sz="2800" dirty="0"/>
              <a:t> </a:t>
            </a:r>
            <a:r>
              <a:rPr lang="en-US" altLang="zh-CN" sz="2800" dirty="0"/>
              <a:t>online</a:t>
            </a:r>
            <a:r>
              <a:rPr lang="zh-CN" altLang="en-US" sz="2800" dirty="0"/>
              <a:t> </a:t>
            </a:r>
            <a:r>
              <a:rPr lang="en-US" altLang="zh-CN" sz="2800" dirty="0"/>
              <a:t>decision</a:t>
            </a:r>
            <a:r>
              <a:rPr lang="zh-CN" altLang="en-US" sz="2800" dirty="0"/>
              <a:t> </a:t>
            </a:r>
            <a:r>
              <a:rPr lang="en-US" altLang="zh-CN" sz="2800" dirty="0"/>
              <a:t>making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212112" y="4893492"/>
            <a:ext cx="1062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Assumption:</a:t>
            </a:r>
            <a:r>
              <a:rPr lang="zh-CN" altLang="en-US" sz="2800" dirty="0"/>
              <a:t> </a:t>
            </a:r>
            <a:r>
              <a:rPr lang="en-US" altLang="zh-CN" sz="2800" dirty="0"/>
              <a:t>abrupt</a:t>
            </a:r>
            <a:r>
              <a:rPr lang="zh-CN" altLang="en-US" sz="2800" dirty="0"/>
              <a:t> </a:t>
            </a:r>
            <a:r>
              <a:rPr lang="en-US" altLang="zh-CN" sz="2800" dirty="0"/>
              <a:t>changes,</a:t>
            </a:r>
            <a:r>
              <a:rPr lang="zh-CN" altLang="en-US" sz="2800" dirty="0"/>
              <a:t> </a:t>
            </a:r>
            <a:r>
              <a:rPr lang="en-US" altLang="zh-CN" sz="2800" dirty="0"/>
              <a:t>i.e.,</a:t>
            </a:r>
            <a:r>
              <a:rPr lang="zh-CN" altLang="en-US" sz="2800" dirty="0"/>
              <a:t> </a:t>
            </a:r>
            <a:r>
              <a:rPr lang="en-US" altLang="zh-CN" sz="2800" dirty="0"/>
              <a:t>piece-wise</a:t>
            </a:r>
            <a:r>
              <a:rPr lang="zh-CN" altLang="en-US" sz="2800" dirty="0"/>
              <a:t> </a:t>
            </a:r>
            <a:r>
              <a:rPr lang="en-US" altLang="zh-CN" sz="2800" dirty="0"/>
              <a:t>stationary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</a:t>
            </a:r>
            <a:endParaRPr lang="en-US" sz="2800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34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Passively</a:t>
            </a:r>
            <a:r>
              <a:rPr lang="zh-CN" altLang="en-US" dirty="0"/>
              <a:t> </a:t>
            </a: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81" y="2649238"/>
            <a:ext cx="4676985" cy="384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065" y="1573956"/>
            <a:ext cx="9676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Discounted</a:t>
            </a:r>
            <a:r>
              <a:rPr lang="zh-CN" altLang="en-US" sz="2800" dirty="0"/>
              <a:t> </a:t>
            </a:r>
            <a:r>
              <a:rPr lang="en-US" altLang="zh-CN" sz="2800" dirty="0"/>
              <a:t>UCB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Sliding</a:t>
            </a:r>
            <a:r>
              <a:rPr lang="zh-CN" altLang="en-US" sz="2800" dirty="0"/>
              <a:t> </a:t>
            </a:r>
            <a:r>
              <a:rPr lang="en-US" altLang="zh-CN" sz="2800" dirty="0"/>
              <a:t>window</a:t>
            </a:r>
            <a:r>
              <a:rPr lang="zh-CN" altLang="en-US" sz="2800" dirty="0"/>
              <a:t> </a:t>
            </a:r>
            <a:r>
              <a:rPr lang="en-US" altLang="zh-CN" sz="2800" dirty="0"/>
              <a:t>UCB [GM08]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996666" y="2497878"/>
            <a:ext cx="973266" cy="535752"/>
            <a:chOff x="6365404" y="3023395"/>
            <a:chExt cx="1383671" cy="670918"/>
          </a:xfrm>
        </p:grpSpPr>
        <p:sp>
          <p:nvSpPr>
            <p:cNvPr id="11" name="Rectangle 10"/>
            <p:cNvSpPr/>
            <p:nvPr/>
          </p:nvSpPr>
          <p:spPr>
            <a:xfrm>
              <a:off x="6365404" y="3207223"/>
              <a:ext cx="1383671" cy="4870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073041" y="3023395"/>
              <a:ext cx="0" cy="17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254128" y="2633995"/>
            <a:ext cx="1574868" cy="391034"/>
            <a:chOff x="7681300" y="3242036"/>
            <a:chExt cx="1563154" cy="503019"/>
          </a:xfrm>
        </p:grpSpPr>
        <p:sp>
          <p:nvSpPr>
            <p:cNvPr id="15" name="Rectangle 14"/>
            <p:cNvSpPr/>
            <p:nvPr/>
          </p:nvSpPr>
          <p:spPr>
            <a:xfrm>
              <a:off x="7681300" y="3242036"/>
              <a:ext cx="1164992" cy="5030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8846292" y="3470320"/>
              <a:ext cx="398162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85438" y="4582603"/>
            <a:ext cx="9052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Weighted</a:t>
            </a:r>
            <a:r>
              <a:rPr lang="zh-CN" altLang="en-US" sz="2800" dirty="0"/>
              <a:t> </a:t>
            </a:r>
            <a:r>
              <a:rPr lang="en-US" altLang="zh-CN" sz="2800" dirty="0"/>
              <a:t>linear</a:t>
            </a:r>
            <a:r>
              <a:rPr lang="zh-CN" altLang="en-US" sz="2800" dirty="0"/>
              <a:t> </a:t>
            </a:r>
            <a:r>
              <a:rPr lang="en-US" altLang="zh-CN" sz="2800" dirty="0"/>
              <a:t>bandit [RVC19]</a:t>
            </a:r>
            <a:endParaRPr lang="zh-CN" altLang="en-US" sz="2800" dirty="0"/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400" dirty="0"/>
              <a:t>Discounted-UCB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linear</a:t>
            </a:r>
            <a:r>
              <a:rPr lang="zh-CN" altLang="en-US" sz="2400" dirty="0"/>
              <a:t> </a:t>
            </a:r>
            <a:r>
              <a:rPr lang="en-US" altLang="zh-CN" sz="2400" dirty="0"/>
              <a:t>contextual</a:t>
            </a:r>
            <a:r>
              <a:rPr lang="zh-CN" altLang="en-US" sz="2400" dirty="0"/>
              <a:t> </a:t>
            </a:r>
            <a:r>
              <a:rPr lang="en-US" altLang="zh-CN" sz="2400" dirty="0"/>
              <a:t>bandit</a:t>
            </a:r>
            <a:r>
              <a:rPr lang="zh-CN" altLang="en-US" sz="2400" dirty="0"/>
              <a:t> </a:t>
            </a:r>
            <a:r>
              <a:rPr lang="en-US" altLang="zh-CN" sz="2400" dirty="0"/>
              <a:t>setting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80" y="3290418"/>
            <a:ext cx="4735023" cy="4106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42" y="3957897"/>
            <a:ext cx="2732006" cy="370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60" y="3909642"/>
            <a:ext cx="3819406" cy="41675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996666" y="3315290"/>
            <a:ext cx="978504" cy="586998"/>
            <a:chOff x="6365405" y="3207225"/>
            <a:chExt cx="1195789" cy="586998"/>
          </a:xfrm>
        </p:grpSpPr>
        <p:sp>
          <p:nvSpPr>
            <p:cNvPr id="22" name="Rectangle 21"/>
            <p:cNvSpPr/>
            <p:nvPr/>
          </p:nvSpPr>
          <p:spPr>
            <a:xfrm>
              <a:off x="6365405" y="3207225"/>
              <a:ext cx="1195789" cy="3551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6986522" y="3582607"/>
              <a:ext cx="1" cy="2116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29" y="2578226"/>
            <a:ext cx="2354412" cy="4734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48" y="3248214"/>
            <a:ext cx="2233673" cy="46483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69166" y="3296710"/>
            <a:ext cx="1459830" cy="373734"/>
            <a:chOff x="7796338" y="3242037"/>
            <a:chExt cx="1459830" cy="373734"/>
          </a:xfrm>
        </p:grpSpPr>
        <p:sp>
          <p:nvSpPr>
            <p:cNvPr id="28" name="Rectangle 27"/>
            <p:cNvSpPr/>
            <p:nvPr/>
          </p:nvSpPr>
          <p:spPr>
            <a:xfrm>
              <a:off x="7796338" y="3242037"/>
              <a:ext cx="1061668" cy="3737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8858006" y="3448813"/>
              <a:ext cx="398162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76" y="2056231"/>
            <a:ext cx="3838126" cy="4416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48" y="2099507"/>
            <a:ext cx="2435182" cy="349162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74130" y="1908882"/>
            <a:ext cx="3955984" cy="527688"/>
            <a:chOff x="4774130" y="1908882"/>
            <a:chExt cx="3955984" cy="527688"/>
          </a:xfrm>
        </p:grpSpPr>
        <p:sp>
          <p:nvSpPr>
            <p:cNvPr id="3" name="Rectangle 2"/>
            <p:cNvSpPr/>
            <p:nvPr/>
          </p:nvSpPr>
          <p:spPr>
            <a:xfrm>
              <a:off x="4774130" y="2141621"/>
              <a:ext cx="479998" cy="29494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46897" y="1908882"/>
              <a:ext cx="2164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Discount</a:t>
              </a:r>
              <a:r>
                <a:rPr lang="zh-CN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</a:rPr>
                <a:t>the</a:t>
              </a:r>
              <a:r>
                <a:rPr lang="zh-CN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</a:rPr>
                <a:t>old</a:t>
              </a:r>
              <a:r>
                <a:rPr lang="zh-CN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</a:rPr>
                <a:t>observations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296977" y="2125808"/>
              <a:ext cx="433137" cy="25285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254128" y="2089278"/>
              <a:ext cx="269898" cy="697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7767588" y="2063467"/>
              <a:ext cx="528514" cy="697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533111" y="4097571"/>
            <a:ext cx="4075705" cy="633989"/>
            <a:chOff x="4774129" y="2141621"/>
            <a:chExt cx="4047629" cy="633989"/>
          </a:xfrm>
        </p:grpSpPr>
        <p:sp>
          <p:nvSpPr>
            <p:cNvPr id="36" name="Rectangle 35"/>
            <p:cNvSpPr/>
            <p:nvPr/>
          </p:nvSpPr>
          <p:spPr>
            <a:xfrm>
              <a:off x="4774129" y="2141621"/>
              <a:ext cx="826675" cy="22882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739245" y="2313945"/>
                  <a:ext cx="18471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Only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utilize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the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most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recent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zh-CN" altLang="en-US" sz="12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</m:oMath>
                  </a14:m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observations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9245" y="2313945"/>
                  <a:ext cx="1847123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/>
            <p:cNvSpPr/>
            <p:nvPr/>
          </p:nvSpPr>
          <p:spPr>
            <a:xfrm>
              <a:off x="8098984" y="2187002"/>
              <a:ext cx="722774" cy="17686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5400967" y="2384999"/>
              <a:ext cx="269898" cy="958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9" idx="2"/>
            </p:cNvCxnSpPr>
            <p:nvPr/>
          </p:nvCxnSpPr>
          <p:spPr>
            <a:xfrm flipH="1">
              <a:off x="7648529" y="2372058"/>
              <a:ext cx="587521" cy="1756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22" y="4694813"/>
            <a:ext cx="625144" cy="2441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82" y="1778329"/>
            <a:ext cx="803184" cy="2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Passively</a:t>
            </a:r>
            <a:r>
              <a:rPr lang="zh-CN" altLang="en-US" dirty="0"/>
              <a:t> </a:t>
            </a: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2428" y="1483765"/>
            <a:ext cx="1145957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dirty="0"/>
              <a:t>Pros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800" dirty="0"/>
              <a:t>Simple:</a:t>
            </a:r>
            <a:r>
              <a:rPr lang="zh-CN" altLang="en-US" sz="2800" dirty="0"/>
              <a:t> </a:t>
            </a:r>
            <a:r>
              <a:rPr lang="en-US" altLang="zh-CN" sz="2800" dirty="0"/>
              <a:t>easy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implement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have</a:t>
            </a:r>
            <a:r>
              <a:rPr lang="zh-CN" altLang="en-US" sz="2800" dirty="0"/>
              <a:t> </a:t>
            </a:r>
            <a:r>
              <a:rPr lang="en-US" altLang="zh-CN" sz="2800" dirty="0"/>
              <a:t>almost</a:t>
            </a:r>
            <a:r>
              <a:rPr lang="zh-CN" altLang="en-US" sz="2800" dirty="0"/>
              <a:t> </a:t>
            </a:r>
            <a:r>
              <a:rPr lang="en-US" altLang="zh-CN" sz="2800" dirty="0"/>
              <a:t>no</a:t>
            </a:r>
            <a:r>
              <a:rPr lang="zh-CN" altLang="en-US" sz="2800" dirty="0"/>
              <a:t> </a:t>
            </a:r>
            <a:r>
              <a:rPr lang="en-US" altLang="zh-CN" sz="2800" dirty="0"/>
              <a:t>computation</a:t>
            </a:r>
            <a:r>
              <a:rPr lang="zh-CN" altLang="en-US" sz="2800" dirty="0"/>
              <a:t> </a:t>
            </a:r>
            <a:r>
              <a:rPr lang="en-US" altLang="zh-CN" sz="2800" dirty="0"/>
              <a:t>overhead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800" dirty="0"/>
              <a:t>Have</a:t>
            </a:r>
            <a:r>
              <a:rPr lang="zh-CN" altLang="en-US" sz="2800" dirty="0"/>
              <a:t> </a:t>
            </a:r>
            <a:r>
              <a:rPr lang="en-US" altLang="zh-CN" sz="2800" dirty="0"/>
              <a:t>provable</a:t>
            </a:r>
            <a:r>
              <a:rPr lang="zh-CN" altLang="en-US" sz="2800" dirty="0"/>
              <a:t> </a:t>
            </a:r>
            <a:r>
              <a:rPr lang="en-US" altLang="zh-CN" sz="2800" dirty="0"/>
              <a:t>theoretical</a:t>
            </a:r>
            <a:r>
              <a:rPr lang="zh-CN" altLang="en-US" sz="2800" dirty="0"/>
              <a:t> </a:t>
            </a:r>
            <a:r>
              <a:rPr lang="en-US" altLang="zh-CN" sz="2800" dirty="0"/>
              <a:t>guarantee</a:t>
            </a:r>
            <a:r>
              <a:rPr lang="zh-CN" altLang="en-US" sz="2800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piece-wise</a:t>
            </a:r>
            <a:r>
              <a:rPr lang="zh-CN" altLang="en-US" sz="2800" dirty="0"/>
              <a:t> </a:t>
            </a:r>
            <a:r>
              <a:rPr lang="en-US" altLang="zh-CN" sz="2800" dirty="0"/>
              <a:t>non-stationary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environments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slow</a:t>
            </a:r>
            <a:r>
              <a:rPr lang="zh-CN" altLang="en-US" sz="2800" dirty="0"/>
              <a:t> </a:t>
            </a:r>
            <a:r>
              <a:rPr lang="en-US" altLang="zh-CN" sz="2800" dirty="0"/>
              <a:t>changes</a:t>
            </a:r>
            <a:r>
              <a:rPr lang="zh-CN" altLang="en-US" sz="2800" dirty="0"/>
              <a:t>  </a:t>
            </a: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32428" y="3403618"/>
            <a:ext cx="113496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dirty="0"/>
              <a:t>Cons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800" dirty="0"/>
              <a:t>Passive:</a:t>
            </a:r>
            <a:r>
              <a:rPr lang="zh-CN" altLang="en-US" sz="2800" dirty="0"/>
              <a:t> </a:t>
            </a:r>
            <a:r>
              <a:rPr lang="en-US" altLang="zh-CN" sz="2800" dirty="0"/>
              <a:t>always</a:t>
            </a:r>
            <a:r>
              <a:rPr lang="zh-CN" altLang="en-US" sz="2800" dirty="0"/>
              <a:t> </a:t>
            </a:r>
            <a:r>
              <a:rPr lang="en-US" altLang="zh-CN" sz="2800" dirty="0"/>
              <a:t>assuming</a:t>
            </a:r>
            <a:r>
              <a:rPr lang="zh-CN" altLang="en-US" sz="2800" dirty="0"/>
              <a:t> </a:t>
            </a:r>
            <a:r>
              <a:rPr lang="en-US" altLang="zh-CN" sz="2800" dirty="0"/>
              <a:t>old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observations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less</a:t>
            </a:r>
            <a:r>
              <a:rPr lang="zh-CN" altLang="en-US" sz="2800" dirty="0"/>
              <a:t> </a:t>
            </a:r>
            <a:r>
              <a:rPr lang="en-US" altLang="zh-CN" sz="2800" dirty="0"/>
              <a:t>relevant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/>
              <a:t>Not practical: very sensitive to hyper-parameters discount factor, sliding-window size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405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Actively</a:t>
            </a:r>
            <a:r>
              <a:rPr lang="zh-CN" altLang="en-US" dirty="0"/>
              <a:t> </a:t>
            </a:r>
            <a:r>
              <a:rPr lang="en-US" altLang="zh-CN" dirty="0"/>
              <a:t>adaptive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2428" y="1483765"/>
            <a:ext cx="1097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General</a:t>
            </a:r>
            <a:r>
              <a:rPr lang="zh-CN" altLang="en-US" sz="2800" dirty="0"/>
              <a:t> </a:t>
            </a:r>
            <a:r>
              <a:rPr lang="en-US" altLang="zh-CN" sz="2800" dirty="0"/>
              <a:t>framework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40" y="2110750"/>
            <a:ext cx="7875760" cy="41418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00363" y="4000500"/>
            <a:ext cx="5514900" cy="55721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870" y="4847935"/>
            <a:ext cx="4799855" cy="26699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7122" y="3580438"/>
            <a:ext cx="5707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Statistics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about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stationarity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of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environment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62529" y="2682545"/>
            <a:ext cx="1974593" cy="1623984"/>
            <a:chOff x="3762529" y="2682545"/>
            <a:chExt cx="1974593" cy="1623984"/>
          </a:xfrm>
        </p:grpSpPr>
        <p:sp>
          <p:nvSpPr>
            <p:cNvPr id="9" name="Rectangle 8"/>
            <p:cNvSpPr/>
            <p:nvPr/>
          </p:nvSpPr>
          <p:spPr>
            <a:xfrm>
              <a:off x="3762529" y="4000499"/>
              <a:ext cx="602993" cy="3060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365522" y="3828787"/>
              <a:ext cx="1371600" cy="2915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813565" y="2682545"/>
              <a:ext cx="357526" cy="2892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171091" y="2973815"/>
              <a:ext cx="566031" cy="7912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Huge search space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Exploration is costly</a:t>
            </a:r>
          </a:p>
        </p:txBody>
      </p:sp>
      <p:pic>
        <p:nvPicPr>
          <p:cNvPr id="6148" name="Picture 4" descr="Image result for human to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95" y="3022742"/>
            <a:ext cx="4731331" cy="315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</a:t>
            </a:fld>
            <a:endParaRPr lang="en-US"/>
          </a:p>
        </p:txBody>
      </p:sp>
      <p:pic>
        <p:nvPicPr>
          <p:cNvPr id="6152" name="Picture 8" descr="https://www.vocalcom.com/wp-content/uploads/5-tips-for-communicating-with-unhappy-custom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3313023"/>
            <a:ext cx="6414976" cy="27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Non-</a:t>
            </a:r>
            <a:r>
              <a:rPr lang="en-US" altLang="zh-CN" dirty="0" err="1"/>
              <a:t>stationarity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bandit</a:t>
            </a:r>
            <a:r>
              <a:rPr lang="zh-CN" altLang="en-US" dirty="0"/>
              <a:t> </a:t>
            </a:r>
            <a:r>
              <a:rPr lang="en-US" altLang="zh-CN" dirty="0"/>
              <a:t>feedback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4053" y="1653073"/>
            <a:ext cx="10103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Cumulative</a:t>
            </a:r>
            <a:r>
              <a:rPr lang="zh-CN" altLang="en-US" sz="2800" dirty="0"/>
              <a:t> </a:t>
            </a:r>
            <a:r>
              <a:rPr lang="en-US" altLang="zh-CN" sz="2800" dirty="0"/>
              <a:t>sum</a:t>
            </a:r>
            <a:r>
              <a:rPr lang="zh-CN" altLang="en-US" sz="2800" dirty="0"/>
              <a:t> </a:t>
            </a:r>
            <a:r>
              <a:rPr lang="en-US" altLang="zh-CN" sz="2800" dirty="0"/>
              <a:t>control</a:t>
            </a:r>
            <a:r>
              <a:rPr lang="zh-CN" altLang="en-US" sz="2800" dirty="0"/>
              <a:t> </a:t>
            </a:r>
            <a:r>
              <a:rPr lang="en-US" altLang="zh-CN" sz="2800" dirty="0"/>
              <a:t>chart</a:t>
            </a:r>
            <a:r>
              <a:rPr lang="zh-CN" altLang="en-US" sz="2800" dirty="0"/>
              <a:t> </a:t>
            </a:r>
            <a:r>
              <a:rPr lang="en-US" altLang="zh-CN" sz="2800" dirty="0"/>
              <a:t>(CUSUM)</a:t>
            </a:r>
            <a:r>
              <a:rPr lang="zh-CN" altLang="en-US" sz="2800" dirty="0"/>
              <a:t> </a:t>
            </a:r>
            <a:r>
              <a:rPr lang="en-US" altLang="zh-CN" sz="2800" dirty="0"/>
              <a:t>based</a:t>
            </a:r>
            <a:r>
              <a:rPr lang="zh-CN" altLang="en-US" sz="2800" dirty="0"/>
              <a:t> </a:t>
            </a:r>
            <a:r>
              <a:rPr lang="en-US" altLang="zh-CN" sz="2800" dirty="0"/>
              <a:t>detection</a:t>
            </a:r>
            <a:endParaRPr lang="zh-CN" altLang="en-US" sz="2800" dirty="0"/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400" dirty="0" err="1"/>
              <a:t>AdTS</a:t>
            </a:r>
            <a:r>
              <a:rPr lang="en-US" altLang="zh-CN" sz="2400" dirty="0"/>
              <a:t> [HMB15],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CD-UCB [LLS18]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4053" y="4342135"/>
            <a:ext cx="10543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Confidence</a:t>
            </a:r>
            <a:r>
              <a:rPr lang="zh-CN" altLang="en-US" sz="2800" dirty="0"/>
              <a:t> </a:t>
            </a:r>
            <a:r>
              <a:rPr lang="en-US" altLang="zh-CN" sz="2800" dirty="0"/>
              <a:t>bound</a:t>
            </a:r>
            <a:r>
              <a:rPr lang="zh-CN" altLang="en-US" sz="2800" dirty="0"/>
              <a:t> </a:t>
            </a:r>
            <a:r>
              <a:rPr lang="en-US" altLang="zh-CN" sz="2800" dirty="0"/>
              <a:t>based</a:t>
            </a:r>
            <a:r>
              <a:rPr lang="zh-CN" altLang="en-US" sz="2800" dirty="0"/>
              <a:t> </a:t>
            </a:r>
            <a:r>
              <a:rPr lang="en-US" altLang="zh-CN" sz="2800" dirty="0"/>
              <a:t>detection</a:t>
            </a:r>
            <a:endParaRPr lang="zh-CN" altLang="en-US" sz="2800" dirty="0"/>
          </a:p>
          <a:p>
            <a:pPr marL="914400" lvl="1" indent="-457200">
              <a:buFont typeface="Arial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dLinUCB</a:t>
            </a:r>
            <a:r>
              <a:rPr lang="en-US" sz="2400" dirty="0">
                <a:solidFill>
                  <a:srgbClr val="FF0000"/>
                </a:solidFill>
              </a:rPr>
              <a:t> [</a:t>
            </a:r>
            <a:r>
              <a:rPr lang="en-US" altLang="zh-CN" sz="2400" dirty="0">
                <a:solidFill>
                  <a:srgbClr val="FF0000"/>
                </a:solidFill>
              </a:rPr>
              <a:t>WIW18</a:t>
            </a:r>
            <a:r>
              <a:rPr lang="en-US" sz="2400" dirty="0">
                <a:solidFill>
                  <a:srgbClr val="FF0000"/>
                </a:solidFill>
              </a:rPr>
              <a:t>]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DenBand</a:t>
            </a:r>
            <a:r>
              <a:rPr lang="en-US" altLang="zh-CN" sz="2400" dirty="0"/>
              <a:t> [WWLW19]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44053" y="2517051"/>
            <a:ext cx="10103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Generalized</a:t>
            </a:r>
            <a:r>
              <a:rPr lang="zh-CN" altLang="en-US" sz="2800" dirty="0"/>
              <a:t> </a:t>
            </a:r>
            <a:r>
              <a:rPr lang="en-US" altLang="zh-CN" sz="2800" dirty="0"/>
              <a:t>likelihood</a:t>
            </a:r>
            <a:r>
              <a:rPr lang="zh-CN" altLang="en-US" sz="2800" dirty="0"/>
              <a:t> </a:t>
            </a:r>
            <a:r>
              <a:rPr lang="en-US" altLang="zh-CN" sz="2800" dirty="0"/>
              <a:t>ratio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endParaRPr lang="zh-CN" altLang="en-US" sz="2800" dirty="0"/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GLR-kl-UCB [BK19]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4053" y="5232965"/>
            <a:ext cx="10201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Other</a:t>
            </a:r>
            <a:endParaRPr lang="zh-CN" altLang="en-US" sz="2800"/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Ada-ILTCB, Ada-greedy [</a:t>
            </a:r>
            <a:r>
              <a:rPr lang="en-US" altLang="zh-CN" sz="2400" dirty="0"/>
              <a:t>LWAL18</a:t>
            </a:r>
            <a:r>
              <a:rPr lang="en-US" sz="2400" dirty="0"/>
              <a:t>]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sz="2400" dirty="0"/>
              <a:t>Ada-ILTCB</a:t>
            </a:r>
            <a:r>
              <a:rPr lang="en-US" sz="2400" baseline="30000" dirty="0"/>
              <a:t>[+] </a:t>
            </a:r>
            <a:r>
              <a:rPr lang="en-US" sz="2400" dirty="0"/>
              <a:t> [</a:t>
            </a:r>
            <a:r>
              <a:rPr lang="en-US" altLang="zh-CN" sz="2400" dirty="0"/>
              <a:t>CLLW19</a:t>
            </a:r>
            <a:r>
              <a:rPr lang="en-US" sz="2400" dirty="0"/>
              <a:t>]</a:t>
            </a:r>
            <a:endParaRPr lang="zh-CN" altLang="en-US" sz="2400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4053" y="3388028"/>
            <a:ext cx="10103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Online</a:t>
            </a:r>
            <a:r>
              <a:rPr lang="zh-CN" altLang="en-US" sz="2800" dirty="0"/>
              <a:t> </a:t>
            </a:r>
            <a:r>
              <a:rPr lang="en-US" altLang="zh-CN" sz="2800" dirty="0"/>
              <a:t>reward</a:t>
            </a:r>
            <a:r>
              <a:rPr lang="zh-CN" altLang="en-US" sz="2800" dirty="0"/>
              <a:t> </a:t>
            </a:r>
            <a:r>
              <a:rPr lang="en-US" altLang="zh-CN" sz="2800" dirty="0"/>
              <a:t>mean-shift</a:t>
            </a:r>
            <a:r>
              <a:rPr lang="zh-CN" altLang="en-US" sz="2800" dirty="0"/>
              <a:t> </a:t>
            </a:r>
            <a:r>
              <a:rPr lang="en-US" altLang="zh-CN" sz="2800" dirty="0"/>
              <a:t>detection</a:t>
            </a:r>
            <a:r>
              <a:rPr lang="zh-CN" altLang="en-US" sz="2800" dirty="0"/>
              <a:t>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400" dirty="0"/>
              <a:t>WMD-UCB1 [YM09],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M-UCB [CWKX19]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9089" y="5649261"/>
            <a:ext cx="7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altLang="zh-CN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647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77" y="2998110"/>
            <a:ext cx="6054992" cy="3253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CUSUM-based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325131" cy="630082"/>
          </a:xfrm>
        </p:spPr>
        <p:txBody>
          <a:bodyPr>
            <a:normAutofit/>
          </a:bodyPr>
          <a:lstStyle/>
          <a:p>
            <a:r>
              <a:rPr lang="en-US" dirty="0"/>
              <a:t>CUSUM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</a:t>
            </a:r>
            <a:r>
              <a:rPr lang="en-US" altLang="zh-CN" dirty="0"/>
              <a:t>setting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pPr/>
              <a:t>71</a:t>
            </a:fld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3073933" y="4579800"/>
            <a:ext cx="306478" cy="204605"/>
          </a:xfrm>
          <a:prstGeom prst="line">
            <a:avLst/>
          </a:prstGeom>
          <a:ln w="25400" cap="rnd">
            <a:solidFill>
              <a:srgbClr val="0000FF"/>
            </a:solidFill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2279742" y="2493143"/>
            <a:ext cx="4043301" cy="3639091"/>
            <a:chOff x="2279742" y="2206538"/>
            <a:chExt cx="4043301" cy="3639091"/>
          </a:xfrm>
        </p:grpSpPr>
        <p:sp>
          <p:nvSpPr>
            <p:cNvPr id="65" name="TextBox 64"/>
            <p:cNvSpPr txBox="1"/>
            <p:nvPr/>
          </p:nvSpPr>
          <p:spPr>
            <a:xfrm>
              <a:off x="2626811" y="2206538"/>
              <a:ext cx="3696232" cy="5847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FF"/>
                  </a:solidFill>
                </a:rPr>
                <a:t>Cumulative sum of log-likelihood ratio before and after change points: 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H="1">
              <a:off x="2818760" y="2787672"/>
              <a:ext cx="0" cy="3057957"/>
            </a:xfrm>
            <a:prstGeom prst="line">
              <a:avLst/>
            </a:prstGeom>
            <a:ln w="19050">
              <a:solidFill>
                <a:srgbClr val="0000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2279742" y="4108528"/>
              <a:ext cx="562850" cy="369332"/>
              <a:chOff x="2279742" y="4108528"/>
              <a:chExt cx="562850" cy="369332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2579440" y="4293194"/>
                <a:ext cx="263152" cy="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2279742" y="4108528"/>
                <a:ext cx="220785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0</a:t>
                </a:r>
              </a:p>
            </p:txBody>
          </p:sp>
        </p:grpSp>
      </p:grpSp>
      <p:cxnSp>
        <p:nvCxnSpPr>
          <p:cNvPr id="108" name="Straight Connector 107"/>
          <p:cNvCxnSpPr/>
          <p:nvPr/>
        </p:nvCxnSpPr>
        <p:spPr>
          <a:xfrm flipV="1">
            <a:off x="5518273" y="4847302"/>
            <a:ext cx="140555" cy="553793"/>
          </a:xfrm>
          <a:prstGeom prst="line">
            <a:avLst/>
          </a:prstGeom>
          <a:ln w="25400" cap="rnd">
            <a:solidFill>
              <a:srgbClr val="0000FF"/>
            </a:solidFill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/>
          <p:cNvGrpSpPr/>
          <p:nvPr/>
        </p:nvGrpSpPr>
        <p:grpSpPr>
          <a:xfrm>
            <a:off x="3260936" y="4577917"/>
            <a:ext cx="236195" cy="200562"/>
            <a:chOff x="2983342" y="4264076"/>
            <a:chExt cx="210907" cy="302902"/>
          </a:xfrm>
        </p:grpSpPr>
        <p:cxnSp>
          <p:nvCxnSpPr>
            <p:cNvPr id="123" name="Straight Arrow Connector 122"/>
            <p:cNvCxnSpPr/>
            <p:nvPr/>
          </p:nvCxnSpPr>
          <p:spPr>
            <a:xfrm flipH="1">
              <a:off x="3081900" y="4264076"/>
              <a:ext cx="1830" cy="297827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983342" y="4264076"/>
              <a:ext cx="209405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2984844" y="4566978"/>
              <a:ext cx="209405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V="1">
            <a:off x="5650142" y="4679478"/>
            <a:ext cx="195503" cy="180738"/>
          </a:xfrm>
          <a:prstGeom prst="line">
            <a:avLst/>
          </a:prstGeom>
          <a:ln w="25400" cap="rnd">
            <a:solidFill>
              <a:srgbClr val="0000FF"/>
            </a:solidFill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3389166" y="4798138"/>
            <a:ext cx="2120353" cy="618949"/>
            <a:chOff x="3380411" y="4497800"/>
            <a:chExt cx="2120353" cy="618949"/>
          </a:xfrm>
        </p:grpSpPr>
        <p:grpSp>
          <p:nvGrpSpPr>
            <p:cNvPr id="146" name="Group 145"/>
            <p:cNvGrpSpPr/>
            <p:nvPr/>
          </p:nvGrpSpPr>
          <p:grpSpPr>
            <a:xfrm>
              <a:off x="3380411" y="4497800"/>
              <a:ext cx="1916193" cy="618949"/>
              <a:chOff x="3288113" y="4031333"/>
              <a:chExt cx="1916193" cy="618949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3498735" y="4200011"/>
                <a:ext cx="278710" cy="51415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288113" y="4031333"/>
                <a:ext cx="221669" cy="165925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785999" y="4251426"/>
                <a:ext cx="202989" cy="151657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988988" y="4400320"/>
                <a:ext cx="214940" cy="65661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4200888" y="4465718"/>
                <a:ext cx="206029" cy="63161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4409245" y="4528879"/>
                <a:ext cx="256321" cy="1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672394" y="4540736"/>
                <a:ext cx="303223" cy="37249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4990189" y="4577986"/>
                <a:ext cx="214117" cy="72296"/>
              </a:xfrm>
              <a:prstGeom prst="line">
                <a:avLst/>
              </a:prstGeom>
              <a:ln w="25400" cap="rnd">
                <a:solidFill>
                  <a:srgbClr val="0000FF"/>
                </a:solidFill>
                <a:bevel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5" name="Straight Connector 164"/>
            <p:cNvCxnSpPr/>
            <p:nvPr/>
          </p:nvCxnSpPr>
          <p:spPr>
            <a:xfrm>
              <a:off x="5297884" y="5116749"/>
              <a:ext cx="202880" cy="0"/>
            </a:xfrm>
            <a:prstGeom prst="line">
              <a:avLst/>
            </a:prstGeom>
            <a:ln w="25400" cap="rnd">
              <a:solidFill>
                <a:srgbClr val="0000FF"/>
              </a:solidFill>
              <a:beve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/>
          <p:cNvCxnSpPr/>
          <p:nvPr/>
        </p:nvCxnSpPr>
        <p:spPr>
          <a:xfrm flipH="1">
            <a:off x="3458244" y="4549842"/>
            <a:ext cx="240447" cy="144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823426" y="6075792"/>
            <a:ext cx="4181029" cy="20466"/>
          </a:xfrm>
          <a:prstGeom prst="line">
            <a:avLst/>
          </a:prstGeom>
          <a:ln w="19050">
            <a:solidFill>
              <a:srgbClr val="0000F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584160" y="5163659"/>
            <a:ext cx="2649454" cy="288615"/>
            <a:chOff x="5584160" y="4877054"/>
            <a:chExt cx="2649454" cy="288615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5584160" y="5007203"/>
              <a:ext cx="2474268" cy="2831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887" y="4877054"/>
              <a:ext cx="253727" cy="28861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996754" y="3647531"/>
            <a:ext cx="2773509" cy="319444"/>
            <a:chOff x="2996754" y="3360926"/>
            <a:chExt cx="2773509" cy="319444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2996754" y="3479573"/>
              <a:ext cx="2474268" cy="2831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230" y="3360926"/>
              <a:ext cx="294033" cy="31944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149886" y="2720196"/>
            <a:ext cx="5568746" cy="1463382"/>
            <a:chOff x="4149886" y="2433591"/>
            <a:chExt cx="5568746" cy="1463382"/>
          </a:xfrm>
        </p:grpSpPr>
        <p:sp>
          <p:nvSpPr>
            <p:cNvPr id="70" name="TextBox 69"/>
            <p:cNvSpPr txBox="1"/>
            <p:nvPr/>
          </p:nvSpPr>
          <p:spPr>
            <a:xfrm>
              <a:off x="7341310" y="2433591"/>
              <a:ext cx="237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Observed reward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886" y="3648052"/>
              <a:ext cx="259744" cy="248921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036777" y="3185493"/>
            <a:ext cx="5204351" cy="290218"/>
            <a:chOff x="3036777" y="2898888"/>
            <a:chExt cx="5204351" cy="2902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263" y="2920624"/>
              <a:ext cx="2470865" cy="2634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77" y="2898888"/>
              <a:ext cx="2573501" cy="290218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75" y="5341016"/>
            <a:ext cx="1771555" cy="3378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56" y="4186160"/>
            <a:ext cx="756473" cy="2934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30" y="4355464"/>
            <a:ext cx="1594534" cy="3815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33" y="4886431"/>
            <a:ext cx="425576" cy="2608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44" y="5758714"/>
            <a:ext cx="2014668" cy="271746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 flipV="1">
            <a:off x="5845645" y="4514177"/>
            <a:ext cx="195503" cy="180738"/>
          </a:xfrm>
          <a:prstGeom prst="line">
            <a:avLst/>
          </a:prstGeom>
          <a:ln w="25400" cap="rnd">
            <a:solidFill>
              <a:srgbClr val="0000FF"/>
            </a:solidFill>
            <a:beve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845645" y="4727904"/>
            <a:ext cx="0" cy="7243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0" y="3306389"/>
            <a:ext cx="3331578" cy="579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CUSUM-based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45827"/>
          </a:xfrm>
        </p:spPr>
        <p:txBody>
          <a:bodyPr>
            <a:normAutofit/>
          </a:bodyPr>
          <a:lstStyle/>
          <a:p>
            <a:r>
              <a:rPr lang="en-US" dirty="0"/>
              <a:t>Tailored CUSUM in the Bernoulli bandit setting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73531" y="2614504"/>
            <a:ext cx="5042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 charset="0"/>
              <a:buChar char="•"/>
            </a:pPr>
            <a:r>
              <a:rPr lang="en-US" sz="2800" dirty="0"/>
              <a:t>Intuition:                                </a:t>
            </a:r>
          </a:p>
          <a:p>
            <a:pPr lvl="1" indent="-457200">
              <a:buFont typeface="Arial" charset="0"/>
              <a:buChar char="•"/>
            </a:pP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6918531" y="2463275"/>
            <a:ext cx="4033187" cy="3420814"/>
            <a:chOff x="7238605" y="2410044"/>
            <a:chExt cx="4033187" cy="342081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789" y="3192731"/>
              <a:ext cx="4020003" cy="26381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38605" y="2410044"/>
              <a:ext cx="3861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altLang="zh-CN" sz="2000" b="1" dirty="0"/>
                <a:t>CUSUM</a:t>
              </a:r>
              <a:r>
                <a:rPr lang="zh-CN" altLang="en-US" sz="2000" b="1" dirty="0"/>
                <a:t> </a:t>
              </a:r>
              <a:r>
                <a:rPr lang="en-US" altLang="zh-CN" sz="2000" b="1" dirty="0"/>
                <a:t>in CD-UCB [LLS18]</a:t>
              </a:r>
              <a:endParaRPr lang="en-US" sz="2000" b="1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165910" y="3680689"/>
            <a:ext cx="614149" cy="247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56988" y="4061075"/>
            <a:ext cx="5635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dirty="0"/>
              <a:t>has negative mean drift before the change point and positive after the change point    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057099" y="2683916"/>
            <a:ext cx="1380957" cy="657847"/>
            <a:chOff x="3057099" y="2683916"/>
            <a:chExt cx="1380957" cy="6578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010" y="2683916"/>
              <a:ext cx="1065046" cy="47154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3057099" y="3043700"/>
              <a:ext cx="315911" cy="29806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871469" y="3034598"/>
            <a:ext cx="2979136" cy="923330"/>
            <a:chOff x="3871469" y="3034598"/>
            <a:chExt cx="2979136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24940" y="3034598"/>
              <a:ext cx="2825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Requirement on the minimum magnitude of changes on the reward 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71469" y="3378404"/>
              <a:ext cx="238815" cy="4717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8290526" y="4915751"/>
            <a:ext cx="282354" cy="291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89149" y="4720880"/>
            <a:ext cx="5308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 charset="0"/>
              <a:buChar char="•"/>
            </a:pPr>
            <a:r>
              <a:rPr lang="en-US" sz="2800" dirty="0"/>
              <a:t>Assumptions:</a:t>
            </a:r>
          </a:p>
          <a:p>
            <a:pPr lvl="2" indent="-457200">
              <a:buFont typeface="Arial" charset="0"/>
              <a:buChar char="•"/>
            </a:pPr>
            <a:r>
              <a:rPr lang="en-US" sz="2000" dirty="0"/>
              <a:t>Piecewise stationary with detectability assumption</a:t>
            </a:r>
          </a:p>
          <a:p>
            <a:pPr lvl="2" indent="-457200">
              <a:buFont typeface="Arial" charset="0"/>
              <a:buChar char="•"/>
            </a:pPr>
            <a:r>
              <a:rPr lang="en-US" sz="2000" dirty="0"/>
              <a:t>Bernoulli bandit</a:t>
            </a:r>
          </a:p>
          <a:p>
            <a:pPr lvl="2" indent="-457200">
              <a:buFont typeface="Arial" charset="0"/>
              <a:buChar char="•"/>
            </a:pPr>
            <a:endParaRPr lang="en-US" sz="2800" dirty="0"/>
          </a:p>
          <a:p>
            <a:pPr lvl="1" indent="-45720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515534" y="2721614"/>
            <a:ext cx="2292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Each arm needs to have at least M observations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84042" y="5428966"/>
            <a:ext cx="2292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</a:rPr>
              <a:t>Detection threshold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71300" y="5884089"/>
            <a:ext cx="3861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Local restart: restart the related statistics for the changed arms</a:t>
            </a:r>
          </a:p>
        </p:txBody>
      </p:sp>
      <p:sp>
        <p:nvSpPr>
          <p:cNvPr id="26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  <p:bldP spid="21" grpId="0"/>
      <p:bldP spid="7" grpId="0"/>
      <p:bldP spid="32" grpId="0"/>
      <p:bldP spid="3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02337" cy="1325563"/>
          </a:xfrm>
        </p:spPr>
        <p:txBody>
          <a:bodyPr/>
          <a:lstStyle/>
          <a:p>
            <a:r>
              <a:rPr lang="en-US" altLang="zh-CN" dirty="0"/>
              <a:t>Generalized</a:t>
            </a:r>
            <a:r>
              <a:rPr lang="zh-CN" altLang="en-US" dirty="0"/>
              <a:t> </a:t>
            </a:r>
            <a:r>
              <a:rPr lang="en-US" altLang="zh-CN" dirty="0"/>
              <a:t>likelihood</a:t>
            </a:r>
            <a:r>
              <a:rPr lang="zh-CN" altLang="en-US" dirty="0"/>
              <a:t> </a:t>
            </a:r>
            <a:r>
              <a:rPr lang="en-US" altLang="zh-CN" dirty="0"/>
              <a:t>ratio</a:t>
            </a:r>
            <a:r>
              <a:rPr lang="zh-CN" altLang="en-US" dirty="0"/>
              <a:t> </a:t>
            </a:r>
            <a:r>
              <a:rPr lang="en-US" altLang="zh-CN" dirty="0"/>
              <a:t>test based online</a:t>
            </a:r>
            <a:r>
              <a:rPr lang="zh-CN" altLang="en-US" dirty="0"/>
              <a:t> </a:t>
            </a:r>
            <a:r>
              <a:rPr lang="en-US" altLang="zh-CN" dirty="0"/>
              <a:t>change detection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4261" y="1642517"/>
            <a:ext cx="97179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CUSUM requires the pre-change and post-change environment parameters to be </a:t>
            </a:r>
            <a:r>
              <a:rPr lang="en-US" sz="2800" dirty="0">
                <a:solidFill>
                  <a:srgbClr val="FF0000"/>
                </a:solidFill>
              </a:rPr>
              <a:t>known</a:t>
            </a:r>
            <a:r>
              <a:rPr lang="en-US" sz="2800" dirty="0"/>
              <a:t> to get the log-likelihood.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</a:rPr>
              <a:t>Unknown</a:t>
            </a:r>
            <a:r>
              <a:rPr lang="en-US" altLang="zh-CN" sz="2800" dirty="0"/>
              <a:t> </a:t>
            </a:r>
            <a:r>
              <a:rPr lang="en-US" sz="2800" dirty="0"/>
              <a:t>pre-change and/or post-change parameters -&gt; G</a:t>
            </a:r>
            <a:r>
              <a:rPr lang="en-US" altLang="zh-CN" sz="2800" dirty="0"/>
              <a:t>eneralized</a:t>
            </a:r>
            <a:r>
              <a:rPr lang="zh-CN" altLang="en-US" sz="2800" dirty="0"/>
              <a:t> </a:t>
            </a:r>
            <a:r>
              <a:rPr lang="en-US" altLang="zh-CN" sz="2800" dirty="0"/>
              <a:t>Likelihood</a:t>
            </a:r>
            <a:r>
              <a:rPr lang="zh-CN" altLang="en-US" sz="2800" dirty="0"/>
              <a:t> </a:t>
            </a:r>
            <a:r>
              <a:rPr lang="en-US" altLang="zh-CN" sz="2800" dirty="0"/>
              <a:t>Ratio Test (GLRT)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sz="2800" dirty="0"/>
              <a:t>GLRT with Bernoulli reward -&gt; GLR-</a:t>
            </a:r>
            <a:r>
              <a:rPr lang="en-US" altLang="zh-CN" sz="2800" dirty="0" err="1"/>
              <a:t>klUCB</a:t>
            </a:r>
            <a:r>
              <a:rPr lang="en-US" altLang="zh-CN" sz="2800" dirty="0"/>
              <a:t> [BK19]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GLRT can achieve asymptotically optimal detection delay with sub-Gaussian reward assumption [</a:t>
            </a:r>
            <a:r>
              <a:rPr lang="en-US" altLang="zh-CN" sz="2800" dirty="0"/>
              <a:t>Mai19</a:t>
            </a:r>
            <a:r>
              <a:rPr lang="en-US" sz="2800" dirty="0"/>
              <a:t>]</a:t>
            </a: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922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Online</a:t>
            </a:r>
            <a:r>
              <a:rPr lang="en-US" dirty="0"/>
              <a:t> mean</a:t>
            </a:r>
            <a:r>
              <a:rPr lang="en-US" altLang="zh-CN" dirty="0"/>
              <a:t>-shift</a:t>
            </a:r>
            <a:r>
              <a:rPr lang="en-US" dirty="0"/>
              <a:t>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65175"/>
          </a:xfrm>
        </p:spPr>
        <p:txBody>
          <a:bodyPr/>
          <a:lstStyle/>
          <a:p>
            <a:r>
              <a:rPr lang="en-US" dirty="0"/>
              <a:t>Monitored-UCB [</a:t>
            </a:r>
            <a:r>
              <a:rPr lang="en-US" altLang="zh-CN" dirty="0"/>
              <a:t>CWKX19</a:t>
            </a:r>
            <a:r>
              <a:rPr lang="en-US" dirty="0"/>
              <a:t>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38990" y="2417916"/>
            <a:ext cx="94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/>
              <a:t>Compare running sample means over a sliding window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79" y="3089550"/>
            <a:ext cx="5423354" cy="12831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" y="3136665"/>
            <a:ext cx="4821327" cy="259036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141055" y="3824455"/>
            <a:ext cx="1444438" cy="1763129"/>
            <a:chOff x="1394447" y="3978317"/>
            <a:chExt cx="1444438" cy="1763129"/>
          </a:xfrm>
        </p:grpSpPr>
        <p:grpSp>
          <p:nvGrpSpPr>
            <p:cNvPr id="38" name="Group 37"/>
            <p:cNvGrpSpPr/>
            <p:nvPr/>
          </p:nvGrpSpPr>
          <p:grpSpPr>
            <a:xfrm>
              <a:off x="1394447" y="4017817"/>
              <a:ext cx="1444438" cy="1723629"/>
              <a:chOff x="1708992" y="4017818"/>
              <a:chExt cx="1130798" cy="1694797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1708992" y="4017818"/>
                <a:ext cx="4992" cy="1694797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2839788" y="4017818"/>
                <a:ext cx="2" cy="1694797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/>
            <p:nvPr/>
          </p:nvCxnSpPr>
          <p:spPr>
            <a:xfrm>
              <a:off x="2081300" y="3978317"/>
              <a:ext cx="0" cy="1763129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138990" y="3763108"/>
            <a:ext cx="1446501" cy="66105"/>
            <a:chOff x="1138990" y="3763108"/>
            <a:chExt cx="1446501" cy="6610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1827908" y="3763108"/>
              <a:ext cx="757583" cy="43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138990" y="3824455"/>
              <a:ext cx="688918" cy="475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1643994" y="3659070"/>
            <a:ext cx="1474032" cy="1066699"/>
            <a:chOff x="1643994" y="3659070"/>
            <a:chExt cx="1474032" cy="1066699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1643994" y="3659070"/>
              <a:ext cx="72116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339899" y="4725769"/>
              <a:ext cx="77812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Arrow Connector 72"/>
          <p:cNvCxnSpPr/>
          <p:nvPr/>
        </p:nvCxnSpPr>
        <p:spPr>
          <a:xfrm>
            <a:off x="2420685" y="3646504"/>
            <a:ext cx="8380" cy="1066800"/>
          </a:xfrm>
          <a:prstGeom prst="straightConnector1">
            <a:avLst/>
          </a:prstGeom>
          <a:ln w="3175">
            <a:solidFill>
              <a:srgbClr val="000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1653046" y="3787438"/>
            <a:ext cx="1444438" cy="1763129"/>
            <a:chOff x="1394447" y="3978317"/>
            <a:chExt cx="1444438" cy="1763129"/>
          </a:xfrm>
        </p:grpSpPr>
        <p:grpSp>
          <p:nvGrpSpPr>
            <p:cNvPr id="88" name="Group 87"/>
            <p:cNvGrpSpPr/>
            <p:nvPr/>
          </p:nvGrpSpPr>
          <p:grpSpPr>
            <a:xfrm>
              <a:off x="1394447" y="4017817"/>
              <a:ext cx="1444438" cy="1723629"/>
              <a:chOff x="1708992" y="4017818"/>
              <a:chExt cx="1130798" cy="1694797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708992" y="4017818"/>
                <a:ext cx="4992" cy="1694797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2839788" y="4017818"/>
                <a:ext cx="2" cy="1694797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Straight Connector 88"/>
            <p:cNvCxnSpPr/>
            <p:nvPr/>
          </p:nvCxnSpPr>
          <p:spPr>
            <a:xfrm>
              <a:off x="2081300" y="3978317"/>
              <a:ext cx="0" cy="1763129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/>
          <p:cNvSpPr txBox="1"/>
          <p:nvPr/>
        </p:nvSpPr>
        <p:spPr>
          <a:xfrm>
            <a:off x="2395426" y="4036777"/>
            <a:ext cx="58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&gt;b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343643" y="4982273"/>
            <a:ext cx="486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Need to periodically perform uniform arm selection (uniform exploration)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650694" y="5512644"/>
            <a:ext cx="591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to ensure sufficient data can be gathered for all arms to perform CD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343643" y="5841915"/>
            <a:ext cx="573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Arm selection between detected change points (except for the uniform exploration iterations): UCB1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343643" y="4292172"/>
            <a:ext cx="5235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Global restart: once a change is detected, restart the related statistics for all </a:t>
            </a:r>
            <a:r>
              <a:rPr lang="en-US"/>
              <a:t>the arms</a:t>
            </a:r>
            <a:endParaRPr lang="en-US" dirty="0"/>
          </a:p>
        </p:txBody>
      </p:sp>
      <p:sp>
        <p:nvSpPr>
          <p:cNvPr id="3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0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  <p:bldP spid="9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3" y="3537919"/>
            <a:ext cx="4524651" cy="5373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75</a:t>
            </a:fld>
            <a:endParaRPr lang="en-US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647187" y="1669318"/>
            <a:ext cx="10899284" cy="1484335"/>
          </a:xfrm>
        </p:spPr>
        <p:txBody>
          <a:bodyPr>
            <a:normAutofit/>
          </a:bodyPr>
          <a:lstStyle/>
          <a:p>
            <a:r>
              <a:rPr lang="en-US" sz="2800" dirty="0"/>
              <a:t>Utilizing the </a:t>
            </a:r>
            <a:r>
              <a:rPr lang="en-US" altLang="zh-CN" sz="2800" dirty="0"/>
              <a:t>reward</a:t>
            </a:r>
            <a:r>
              <a:rPr lang="zh-CN" altLang="en-US" sz="2800" dirty="0"/>
              <a:t> </a:t>
            </a:r>
            <a:r>
              <a:rPr lang="en-US" altLang="zh-CN" sz="2800" dirty="0"/>
              <a:t>estimation</a:t>
            </a:r>
            <a:r>
              <a:rPr lang="en-US" sz="2800" dirty="0"/>
              <a:t> confidence bound </a:t>
            </a:r>
            <a:r>
              <a:rPr lang="en-US" altLang="zh-CN" sz="2800" dirty="0"/>
              <a:t>[WIW18,</a:t>
            </a:r>
            <a:r>
              <a:rPr lang="zh-CN" altLang="en-US" sz="2800" dirty="0"/>
              <a:t> </a:t>
            </a:r>
            <a:r>
              <a:rPr lang="en-US" altLang="zh-CN" sz="2800" dirty="0"/>
              <a:t>WWLW19]</a:t>
            </a:r>
            <a:endParaRPr lang="en-US" sz="2800" dirty="0"/>
          </a:p>
          <a:p>
            <a:pPr lvl="2">
              <a:buFont typeface="Arial" charset="0"/>
              <a:buChar char="•"/>
            </a:pP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environment is</a:t>
            </a:r>
            <a:r>
              <a:rPr lang="zh-CN" altLang="en-US" dirty="0"/>
              <a:t> </a:t>
            </a:r>
            <a:r>
              <a:rPr lang="en-US" altLang="zh-CN" dirty="0"/>
              <a:t>stationary,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residual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within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confidence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high probability,</a:t>
            </a:r>
            <a:r>
              <a:rPr lang="zh-CN" altLang="en-US" dirty="0"/>
              <a:t> 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8" name="Picture 2" descr="Image result for confidence inter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8" y="4260244"/>
            <a:ext cx="3395556" cy="23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38115" y="4263905"/>
            <a:ext cx="416279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Unexpected outcome </a:t>
            </a:r>
            <a:r>
              <a:rPr lang="en-US" sz="2000" dirty="0"/>
              <a:t>is caused by, </a:t>
            </a:r>
          </a:p>
          <a:p>
            <a:pPr marL="342900" indent="-342900">
              <a:buAutoNum type="arabicParenR"/>
            </a:pPr>
            <a:r>
              <a:rPr lang="en-US" altLang="zh-CN" sz="2000" dirty="0"/>
              <a:t>Something</a:t>
            </a:r>
            <a:r>
              <a:rPr lang="zh-CN" altLang="en-US" sz="2000" dirty="0"/>
              <a:t> </a:t>
            </a:r>
            <a:r>
              <a:rPr lang="en-US" altLang="zh-CN" sz="2000" dirty="0"/>
              <a:t>wrong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observed</a:t>
            </a:r>
            <a:r>
              <a:rPr lang="zh-CN" altLang="en-US" sz="2000" dirty="0"/>
              <a:t> </a:t>
            </a:r>
            <a:r>
              <a:rPr lang="en-US" altLang="zh-CN" sz="2000" dirty="0"/>
              <a:t>reward:</a:t>
            </a:r>
            <a:r>
              <a:rPr lang="zh-CN" alt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large noise</a:t>
            </a:r>
            <a:endParaRPr lang="zh-CN" altLang="en-US" sz="2000" dirty="0">
              <a:solidFill>
                <a:schemeClr val="accent1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en-US" altLang="zh-CN" sz="2000" dirty="0"/>
              <a:t>Something</a:t>
            </a:r>
            <a:r>
              <a:rPr lang="zh-CN" altLang="en-US" sz="2000" dirty="0"/>
              <a:t> </a:t>
            </a:r>
            <a:r>
              <a:rPr lang="en-US" altLang="zh-CN" sz="2000" dirty="0"/>
              <a:t>wrong</a:t>
            </a:r>
            <a:r>
              <a:rPr lang="zh-CN" altLang="en-US" sz="2000" dirty="0"/>
              <a:t> </a:t>
            </a:r>
            <a:r>
              <a:rPr lang="en-US" altLang="zh-CN" sz="2000" dirty="0"/>
              <a:t>in the</a:t>
            </a:r>
            <a:r>
              <a:rPr lang="zh-CN" altLang="en-US" sz="2000" dirty="0"/>
              <a:t> </a:t>
            </a:r>
            <a:r>
              <a:rPr lang="en-US" altLang="zh-CN" sz="2000" dirty="0"/>
              <a:t>predicted</a:t>
            </a:r>
            <a:r>
              <a:rPr lang="zh-CN" altLang="en-US" sz="2000" dirty="0"/>
              <a:t> </a:t>
            </a:r>
            <a:r>
              <a:rPr lang="en-US" altLang="zh-CN" sz="2000" dirty="0"/>
              <a:t>reward: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he model is incorrect</a:t>
            </a:r>
          </a:p>
          <a:p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609785" y="3525414"/>
            <a:ext cx="2889956" cy="1102774"/>
            <a:chOff x="7939385" y="5641173"/>
            <a:chExt cx="2889956" cy="1102774"/>
          </a:xfrm>
        </p:grpSpPr>
        <p:sp>
          <p:nvSpPr>
            <p:cNvPr id="11" name="TextBox 10"/>
            <p:cNvSpPr txBox="1"/>
            <p:nvPr/>
          </p:nvSpPr>
          <p:spPr>
            <a:xfrm>
              <a:off x="7939385" y="5641173"/>
              <a:ext cx="2889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1"/>
                  </a:solidFill>
                </a:rPr>
                <a:t>We can bound this to further exclude this possibility!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9435976" y="6246386"/>
              <a:ext cx="0" cy="49756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450848" y="3146539"/>
            <a:ext cx="3623244" cy="884062"/>
            <a:chOff x="1564080" y="2964565"/>
            <a:chExt cx="3623244" cy="884062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4627432" y="3265988"/>
              <a:ext cx="3164" cy="18787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564080" y="2964565"/>
              <a:ext cx="3588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Predicted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reward of bandit model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98121" y="3459501"/>
              <a:ext cx="1089203" cy="38912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768456" y="4610149"/>
            <a:ext cx="4052243" cy="64008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738115" y="5285913"/>
            <a:ext cx="4082584" cy="66624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Left Brace 23"/>
          <p:cNvSpPr/>
          <p:nvPr/>
        </p:nvSpPr>
        <p:spPr>
          <a:xfrm>
            <a:off x="7442238" y="4353924"/>
            <a:ext cx="328074" cy="1611629"/>
          </a:xfrm>
          <a:prstGeom prst="leftBrace">
            <a:avLst>
              <a:gd name="adj1" fmla="val 8333"/>
              <a:gd name="adj2" fmla="val 50709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721908" y="5171165"/>
            <a:ext cx="720330" cy="691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CB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470103" y="3153653"/>
            <a:ext cx="1858818" cy="876948"/>
            <a:chOff x="5437955" y="2891412"/>
            <a:chExt cx="1858818" cy="876948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5599791" y="3224866"/>
              <a:ext cx="219474" cy="159878"/>
            </a:xfrm>
            <a:prstGeom prst="straightConnector1">
              <a:avLst/>
            </a:prstGeom>
            <a:ln>
              <a:solidFill>
                <a:schemeClr val="accent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437955" y="2891412"/>
              <a:ext cx="1858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</a:rPr>
                <a:t>Observed</a:t>
              </a:r>
              <a:r>
                <a:rPr lang="zh-CN" altLang="en-US" dirty="0">
                  <a:solidFill>
                    <a:schemeClr val="accent1"/>
                  </a:solidFill>
                </a:rPr>
                <a:t> </a:t>
              </a:r>
              <a:r>
                <a:rPr lang="en-US" altLang="zh-CN" dirty="0">
                  <a:solidFill>
                    <a:schemeClr val="accent1"/>
                  </a:solidFill>
                </a:rPr>
                <a:t>reward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37955" y="3382900"/>
              <a:ext cx="513008" cy="385460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40957" y="3094358"/>
            <a:ext cx="4912481" cy="936243"/>
            <a:chOff x="5437954" y="2885901"/>
            <a:chExt cx="4912481" cy="936243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6452476" y="3223832"/>
              <a:ext cx="219474" cy="15987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289791" y="2885901"/>
              <a:ext cx="4060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Confidence bound of reward estimation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37954" y="3382900"/>
              <a:ext cx="1197157" cy="43924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8025584" y="3597214"/>
            <a:ext cx="357004" cy="42568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4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23" grpId="0" animBg="1"/>
      <p:bldP spid="24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42357" y="1552232"/>
                <a:ext cx="63946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altLang="zh-CN" sz="2800" dirty="0">
                    <a:ea typeface="Gill Sans Light" charset="0"/>
                    <a:cs typeface="Gill Sans Light" charset="0"/>
                  </a:rPr>
                  <a:t>Prediction</a:t>
                </a:r>
                <a:r>
                  <a:rPr lang="zh-CN" altLang="en-US" sz="2800" dirty="0">
                    <a:ea typeface="Gill Sans Light" charset="0"/>
                    <a:cs typeface="Gill Sans Light" charset="0"/>
                  </a:rPr>
                  <a:t> </a:t>
                </a:r>
                <a:r>
                  <a:rPr lang="en-US" altLang="zh-CN" sz="2800" dirty="0">
                    <a:ea typeface="Gill Sans" charset="0"/>
                    <a:cs typeface="Gill Sans" charset="0"/>
                  </a:rPr>
                  <a:t>badness</a:t>
                </a:r>
                <a:r>
                  <a:rPr lang="zh-CN" altLang="en-US" sz="2800" dirty="0">
                    <a:ea typeface="Gill Sans" charset="0"/>
                    <a:cs typeface="Gill Sans" charset="0"/>
                  </a:rPr>
                  <a:t> </a:t>
                </a:r>
                <a:r>
                  <a:rPr lang="en-US" altLang="zh-CN" sz="2800" dirty="0">
                    <a:ea typeface="Gill Sans Light" charset="0"/>
                    <a:cs typeface="Gill Sans Light" charset="0"/>
                  </a:rPr>
                  <a:t>at</a:t>
                </a:r>
                <a:r>
                  <a:rPr lang="zh-CN" altLang="en-US" sz="2800" dirty="0">
                    <a:ea typeface="Gill Sans Light" charset="0"/>
                    <a:cs typeface="Gill Sans Light" charset="0"/>
                  </a:rPr>
                  <a:t> </a:t>
                </a:r>
                <a:r>
                  <a:rPr lang="en-US" altLang="zh-CN" sz="2800" dirty="0">
                    <a:ea typeface="Gill Sans Light" charset="0"/>
                    <a:cs typeface="Gill Sans Light" charset="0"/>
                  </a:rPr>
                  <a:t>interaction</a:t>
                </a:r>
                <a:r>
                  <a:rPr lang="zh-CN" altLang="en-US" sz="2800" dirty="0">
                    <a:ea typeface="Gill Sans Light" charset="0"/>
                    <a:cs typeface="Gill Sans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Gill Sans Light" charset="0"/>
                        <a:cs typeface="Gill Sans Light" charset="0"/>
                      </a:rPr>
                      <m:t>𝑖</m:t>
                    </m:r>
                  </m:oMath>
                </a14:m>
                <a:r>
                  <a:rPr lang="en-US" altLang="zh-CN" sz="2800" dirty="0">
                    <a:ea typeface="Gill Sans" charset="0"/>
                    <a:cs typeface="Gill Sans" charset="0"/>
                  </a:rPr>
                  <a:t>:</a:t>
                </a:r>
                <a:endParaRPr lang="en-US" sz="2800" dirty="0">
                  <a:ea typeface="Gill Sans" charset="0"/>
                  <a:cs typeface="Gill Sans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357" y="1552232"/>
                <a:ext cx="6394604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716"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8333" y="4040132"/>
            <a:ext cx="2486149" cy="7084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64041" y="3391028"/>
            <a:ext cx="72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dirty="0">
                <a:ea typeface="Gill Sans" charset="0"/>
                <a:cs typeface="Gill Sans" charset="0"/>
              </a:rPr>
              <a:t> Badness of model </a:t>
            </a:r>
            <a:r>
              <a:rPr lang="en-US" altLang="zh-CN" sz="2400" i="1" dirty="0">
                <a:ea typeface="Gill Sans" charset="0"/>
                <a:cs typeface="Gill Sans" charset="0"/>
              </a:rPr>
              <a:t>m </a:t>
            </a:r>
            <a:r>
              <a:rPr lang="en-US" altLang="zh-CN" sz="2400" dirty="0">
                <a:ea typeface="Gill Sans" charset="0"/>
                <a:cs typeface="Gill Sans" charset="0"/>
              </a:rPr>
              <a:t>over a sliding time window</a:t>
            </a:r>
            <a:r>
              <a:rPr lang="en-US" altLang="zh-CN" sz="2400" dirty="0">
                <a:latin typeface="Gill Sans" charset="0"/>
                <a:ea typeface="Gill Sans" charset="0"/>
                <a:cs typeface="Gill Sans" charset="0"/>
              </a:rPr>
              <a:t>: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3031" y="2876337"/>
            <a:ext cx="570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b="1" dirty="0"/>
              <a:t>goodness of fit</a:t>
            </a:r>
            <a:r>
              <a:rPr lang="zh-CN" altLang="en-US" b="1" dirty="0"/>
              <a:t> </a:t>
            </a:r>
            <a:r>
              <a:rPr lang="en-US" altLang="zh-CN" dirty="0"/>
              <a:t>concept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chi-squared test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764966" y="4444320"/>
            <a:ext cx="737478" cy="3433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534077" y="4598172"/>
            <a:ext cx="58630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02803" y="4173113"/>
            <a:ext cx="379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a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sliding time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window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to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collect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badness</a:t>
            </a:r>
            <a:r>
              <a:rPr lang="zh-CN" altLang="en-US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Gill Sans Light" charset="0"/>
                <a:cs typeface="Gill Sans Light" charset="0"/>
              </a:rPr>
              <a:t>observations</a:t>
            </a:r>
            <a:endParaRPr lang="en-US" dirty="0">
              <a:solidFill>
                <a:srgbClr val="FF0000"/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CB 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39" y="2217177"/>
            <a:ext cx="6590928" cy="542496"/>
          </a:xfrm>
          <a:prstGeom prst="rect">
            <a:avLst/>
          </a:prstGeom>
        </p:spPr>
      </p:pic>
      <p:pic>
        <p:nvPicPr>
          <p:cNvPr id="46" name="Picture 2" descr="Image result for confidence interv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148" y="2459279"/>
            <a:ext cx="1841652" cy="12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/>
          <p:cNvCxnSpPr/>
          <p:nvPr/>
        </p:nvCxnSpPr>
        <p:spPr>
          <a:xfrm flipV="1">
            <a:off x="10603173" y="2662928"/>
            <a:ext cx="296426" cy="6282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050" y="2199668"/>
            <a:ext cx="1306812" cy="3785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32" y="2635885"/>
            <a:ext cx="1193342" cy="341161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 flipH="1" flipV="1">
            <a:off x="9556085" y="3018124"/>
            <a:ext cx="297899" cy="477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547470" y="5162402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enough: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149059" y="5177826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enough: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3376" y="5575339"/>
            <a:ext cx="1917722" cy="58570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247597" y="5625866"/>
            <a:ext cx="238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Change detected.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(abandon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learner </a:t>
            </a:r>
            <a:r>
              <a:rPr lang="en-US" altLang="zh-CN" sz="1400" i="1" dirty="0">
                <a:solidFill>
                  <a:srgbClr val="FF0000"/>
                </a:solidFill>
              </a:rPr>
              <a:t>m</a:t>
            </a:r>
            <a:r>
              <a:rPr lang="en-US" altLang="zh-CN" sz="1400" dirty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963381" y="5609945"/>
            <a:ext cx="2588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When no learner is good enough, will also report a change</a:t>
            </a:r>
            <a:r>
              <a:rPr lang="en-US" altLang="zh-CN" sz="140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(but do not abandon learner m)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64041" y="4711931"/>
            <a:ext cx="72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>
                <a:ea typeface="Gill Sans" charset="0"/>
                <a:cs typeface="Gill Sans" charset="0"/>
              </a:rPr>
              <a:t> Detection threshold:</a:t>
            </a:r>
            <a:endParaRPr lang="en-US" sz="2400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5946504" y="5592205"/>
            <a:ext cx="1954758" cy="591753"/>
            <a:chOff x="5946504" y="5592205"/>
            <a:chExt cx="1954758" cy="59175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46504" y="5592205"/>
              <a:ext cx="1954758" cy="59175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594" y="5746888"/>
              <a:ext cx="226097" cy="285946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75" y="6186400"/>
            <a:ext cx="659686" cy="261780"/>
          </a:xfrm>
          <a:prstGeom prst="rect">
            <a:avLst/>
          </a:prstGeom>
        </p:spPr>
      </p:pic>
      <p:sp>
        <p:nvSpPr>
          <p:cNvPr id="28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 animBg="1"/>
      <p:bldP spid="44" grpId="0"/>
      <p:bldP spid="44" grpId="1"/>
      <p:bldP spid="58" grpId="0"/>
      <p:bldP spid="59" grpId="0"/>
      <p:bldP spid="61" grpId="0"/>
      <p:bldP spid="62" grpId="0"/>
      <p:bldP spid="6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77</a:t>
            </a:fld>
            <a:endParaRPr lang="en-US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CB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5124892" y="3608020"/>
            <a:ext cx="2878492" cy="2463499"/>
            <a:chOff x="1514420" y="3012313"/>
            <a:chExt cx="3398541" cy="2905597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420" y="3130842"/>
              <a:ext cx="3398541" cy="2352836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2369593" y="3012313"/>
              <a:ext cx="1263878" cy="658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55" y="5518255"/>
              <a:ext cx="241708" cy="366528"/>
            </a:xfrm>
            <a:prstGeom prst="rect">
              <a:avLst/>
            </a:prstGeom>
          </p:spPr>
        </p:pic>
        <p:pic>
          <p:nvPicPr>
            <p:cNvPr id="108" name="Picture 8" descr="Image result for soccer play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2321" y="5562518"/>
              <a:ext cx="266176" cy="35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5" y="5562518"/>
              <a:ext cx="304100" cy="308784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352379" y="5501970"/>
              <a:ext cx="582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dirty="0"/>
                <a:t>…</a:t>
              </a:r>
              <a:endParaRPr lang="en-US" dirty="0"/>
            </a:p>
          </p:txBody>
        </p:sp>
        <p:pic>
          <p:nvPicPr>
            <p:cNvPr id="111" name="Picture 2" descr="mage result for robo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561" y="3138295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" name="Group 111"/>
          <p:cNvGrpSpPr/>
          <p:nvPr/>
        </p:nvGrpSpPr>
        <p:grpSpPr>
          <a:xfrm>
            <a:off x="7878294" y="2489612"/>
            <a:ext cx="732306" cy="707527"/>
            <a:chOff x="6229302" y="3351336"/>
            <a:chExt cx="1215992" cy="1231053"/>
          </a:xfrm>
        </p:grpSpPr>
        <p:sp>
          <p:nvSpPr>
            <p:cNvPr id="113" name="Oval 112"/>
            <p:cNvSpPr/>
            <p:nvPr/>
          </p:nvSpPr>
          <p:spPr>
            <a:xfrm>
              <a:off x="6229302" y="3351336"/>
              <a:ext cx="1215992" cy="1231053"/>
            </a:xfrm>
            <a:prstGeom prst="ellipse">
              <a:avLst/>
            </a:prstGeom>
            <a:solidFill>
              <a:srgbClr val="FF2600">
                <a:alpha val="12941"/>
              </a:srgbClr>
            </a:solidFill>
            <a:ln>
              <a:solidFill>
                <a:srgbClr val="FF0000">
                  <a:alpha val="549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Light" charset="0"/>
                <a:ea typeface="Gill Sans Light" charset="0"/>
                <a:cs typeface="Gill Sans Light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34" y="3556271"/>
              <a:ext cx="801637" cy="801637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5" y="2434403"/>
            <a:ext cx="211918" cy="321354"/>
          </a:xfrm>
          <a:prstGeom prst="rect">
            <a:avLst/>
          </a:prstGeom>
        </p:spPr>
      </p:pic>
      <p:sp>
        <p:nvSpPr>
          <p:cNvPr id="116" name="Right Arrow 115"/>
          <p:cNvSpPr/>
          <p:nvPr/>
        </p:nvSpPr>
        <p:spPr>
          <a:xfrm>
            <a:off x="6786244" y="2797301"/>
            <a:ext cx="415458" cy="10811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17" name="Right Arrow 116"/>
          <p:cNvSpPr/>
          <p:nvPr/>
        </p:nvSpPr>
        <p:spPr>
          <a:xfrm rot="10800000">
            <a:off x="6766506" y="2948116"/>
            <a:ext cx="408196" cy="107200"/>
          </a:xfrm>
          <a:prstGeom prst="rightArrow">
            <a:avLst/>
          </a:prstGeom>
          <a:solidFill>
            <a:srgbClr val="FF5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D78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47" y="3036531"/>
            <a:ext cx="194619" cy="236526"/>
          </a:xfrm>
          <a:prstGeom prst="rect">
            <a:avLst/>
          </a:prstGeom>
        </p:spPr>
      </p:pic>
      <p:pic>
        <p:nvPicPr>
          <p:cNvPr id="119" name="Picture 8" descr="Image result for soccer play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9288" y="2475748"/>
            <a:ext cx="228511" cy="3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11" y="3055316"/>
            <a:ext cx="211306" cy="234872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3961647" y="3869367"/>
            <a:ext cx="954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badness</a:t>
            </a:r>
            <a:endParaRPr lang="en-US" sz="16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23" y="2480897"/>
            <a:ext cx="651534" cy="834374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3736235" y="3530357"/>
            <a:ext cx="324310" cy="933782"/>
            <a:chOff x="10676765" y="1807541"/>
            <a:chExt cx="319318" cy="1131505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0742342" y="2266269"/>
              <a:ext cx="1858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10836450" y="2266270"/>
              <a:ext cx="1" cy="6727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10742342" y="2939046"/>
              <a:ext cx="1858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10676765" y="1807541"/>
              <a:ext cx="319318" cy="830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</a:rPr>
                <a:t>.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7231929" y="4003654"/>
            <a:ext cx="939727" cy="33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badness</a:t>
            </a:r>
            <a:endParaRPr lang="en-US" sz="16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7035807" y="3622532"/>
            <a:ext cx="271854" cy="787382"/>
            <a:chOff x="10658087" y="2012307"/>
            <a:chExt cx="319318" cy="926739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10742342" y="2266269"/>
              <a:ext cx="1858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10836450" y="2266270"/>
              <a:ext cx="1" cy="6727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0742342" y="2939046"/>
              <a:ext cx="1858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/>
            <p:cNvSpPr/>
            <p:nvPr/>
          </p:nvSpPr>
          <p:spPr>
            <a:xfrm>
              <a:off x="10658087" y="2012307"/>
              <a:ext cx="319318" cy="830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</a:rPr>
                <a:t>.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9644240" y="359849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altLang="zh-CN" sz="3200" dirty="0"/>
              <a:t>…</a:t>
            </a:r>
            <a:endParaRPr lang="en-US" sz="3200" dirty="0"/>
          </a:p>
        </p:txBody>
      </p:sp>
      <p:sp>
        <p:nvSpPr>
          <p:cNvPr id="135" name="Rounded Rectangle 134"/>
          <p:cNvSpPr/>
          <p:nvPr/>
        </p:nvSpPr>
        <p:spPr>
          <a:xfrm>
            <a:off x="5141031" y="3754234"/>
            <a:ext cx="3141479" cy="25979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5158483" y="4808010"/>
            <a:ext cx="3096856" cy="838596"/>
          </a:xfrm>
          <a:prstGeom prst="rect">
            <a:avLst/>
          </a:prstGeom>
          <a:noFill/>
          <a:ln>
            <a:solidFill>
              <a:srgbClr val="FF5D7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7030767" y="3808413"/>
            <a:ext cx="1016888" cy="655726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8423261" y="4953129"/>
            <a:ext cx="25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Reward</a:t>
            </a:r>
            <a:r>
              <a:rPr lang="zh-CN" altLang="en-US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estimation</a:t>
            </a:r>
            <a:r>
              <a:rPr lang="zh-CN" altLang="en-US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update</a:t>
            </a:r>
            <a:endParaRPr lang="en-US" dirty="0">
              <a:solidFill>
                <a:srgbClr val="FF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528128" y="4279473"/>
            <a:ext cx="25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Badness</a:t>
            </a:r>
            <a:r>
              <a:rPr lang="zh-CN" altLang="en-US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estimation</a:t>
            </a:r>
            <a:r>
              <a:rPr lang="zh-CN" altLang="en-US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Gill Sans Light" charset="0"/>
                <a:ea typeface="Gill Sans Light" charset="0"/>
                <a:cs typeface="Gill Sans Light" charset="0"/>
              </a:rPr>
              <a:t>update</a:t>
            </a:r>
            <a:endParaRPr lang="en-US" dirty="0">
              <a:solidFill>
                <a:schemeClr val="accent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1906615" y="3707919"/>
            <a:ext cx="2878492" cy="2463499"/>
            <a:chOff x="1531321" y="3012313"/>
            <a:chExt cx="3398541" cy="2905597"/>
          </a:xfrm>
        </p:grpSpPr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321" y="3123057"/>
              <a:ext cx="3398541" cy="2352836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2369593" y="3012313"/>
              <a:ext cx="1263878" cy="658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55" y="5518255"/>
              <a:ext cx="241708" cy="366528"/>
            </a:xfrm>
            <a:prstGeom prst="rect">
              <a:avLst/>
            </a:prstGeom>
          </p:spPr>
        </p:pic>
        <p:pic>
          <p:nvPicPr>
            <p:cNvPr id="144" name="Picture 8" descr="Image result for soccer play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2321" y="5562518"/>
              <a:ext cx="266176" cy="35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5" y="5562518"/>
              <a:ext cx="304100" cy="308784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3352379" y="5501970"/>
              <a:ext cx="582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dirty="0"/>
                <a:t>…</a:t>
              </a:r>
              <a:endParaRPr lang="en-US" dirty="0"/>
            </a:p>
          </p:txBody>
        </p:sp>
        <p:pic>
          <p:nvPicPr>
            <p:cNvPr id="147" name="Picture 2" descr="mage result for robo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561" y="3138295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8" name="Rectangle 147"/>
          <p:cNvSpPr/>
          <p:nvPr/>
        </p:nvSpPr>
        <p:spPr>
          <a:xfrm>
            <a:off x="3719475" y="3838306"/>
            <a:ext cx="989474" cy="64956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ounded Rectangle 148"/>
          <p:cNvSpPr/>
          <p:nvPr/>
        </p:nvSpPr>
        <p:spPr>
          <a:xfrm>
            <a:off x="1731981" y="3754234"/>
            <a:ext cx="3128024" cy="25979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Picture 2" descr="mage result for robo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90" y="3731937"/>
            <a:ext cx="700656" cy="7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mage result for robo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896" y="3687957"/>
            <a:ext cx="700656" cy="7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65" y="3292275"/>
            <a:ext cx="300699" cy="349395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35" y="3339402"/>
            <a:ext cx="256363" cy="279669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 flipH="1">
            <a:off x="4490079" y="3297353"/>
            <a:ext cx="1227552" cy="4583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6033927" y="3319771"/>
            <a:ext cx="296649" cy="4344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06" idx="0"/>
          </p:cNvCxnSpPr>
          <p:nvPr/>
        </p:nvCxnSpPr>
        <p:spPr>
          <a:xfrm>
            <a:off x="6339315" y="3292275"/>
            <a:ext cx="2705926" cy="6254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6451184" y="3254271"/>
            <a:ext cx="3893712" cy="5171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44109" y="2128584"/>
            <a:ext cx="3780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Adaptively</a:t>
            </a:r>
            <a:r>
              <a:rPr lang="zh-CN" altLang="en-US" dirty="0"/>
              <a:t> </a:t>
            </a:r>
            <a:r>
              <a:rPr lang="en-US" altLang="zh-CN" dirty="0"/>
              <a:t>creates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learners</a:t>
            </a:r>
            <a:endParaRPr lang="zh-CN" altLang="en-US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Monitors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quality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learner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Selects a learner according to each learner’s ‘badness’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924243" y="1563876"/>
            <a:ext cx="510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err="1"/>
              <a:t>dLinUCB</a:t>
            </a:r>
            <a:r>
              <a:rPr lang="en-US" sz="2800" dirty="0"/>
              <a:t> [</a:t>
            </a:r>
            <a:r>
              <a:rPr lang="en-US" altLang="zh-CN" sz="2800" dirty="0"/>
              <a:t>WNW18</a:t>
            </a:r>
            <a:r>
              <a:rPr lang="en-US" sz="2800" dirty="0"/>
              <a:t>]</a:t>
            </a:r>
          </a:p>
        </p:txBody>
      </p:sp>
      <p:sp>
        <p:nvSpPr>
          <p:cNvPr id="6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3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21" grpId="0"/>
      <p:bldP spid="128" grpId="0"/>
      <p:bldP spid="134" grpId="0"/>
      <p:bldP spid="135" grpId="0" animBg="1"/>
      <p:bldP spid="136" grpId="0" animBg="1"/>
      <p:bldP spid="137" grpId="0" animBg="1"/>
      <p:bldP spid="138" grpId="0"/>
      <p:bldP spid="139" grpId="0"/>
      <p:bldP spid="148" grpId="0" animBg="1"/>
      <p:bldP spid="14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D5DD9D74-3E9C-924A-84D7-8528522EC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01" y="4142961"/>
            <a:ext cx="409642" cy="402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78</a:t>
            </a:fld>
            <a:endParaRPr lang="en-US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Detection of context-dependent changes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1901619" y="2008699"/>
            <a:ext cx="2350152" cy="613272"/>
            <a:chOff x="2637330" y="3813257"/>
            <a:chExt cx="2889160" cy="52183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637330" y="4335087"/>
              <a:ext cx="28891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3007538" y="3813257"/>
              <a:ext cx="2008414" cy="477769"/>
              <a:chOff x="3478310" y="4301544"/>
              <a:chExt cx="2008414" cy="477769"/>
            </a:xfrm>
          </p:grpSpPr>
          <p:pic>
            <p:nvPicPr>
              <p:cNvPr id="72" name="Picture 8" descr="Image result for soccer play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478310" y="4301544"/>
                <a:ext cx="328386" cy="47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72" descr="Image result for tennis playe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57566" y="4302577"/>
                <a:ext cx="476736" cy="476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12" descr="Image result for basketball play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489" y="4339600"/>
                <a:ext cx="439713" cy="43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74" descr="Image result for baseball playe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2453" y="4364818"/>
                <a:ext cx="384271" cy="4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6" name="Group 75"/>
          <p:cNvGrpSpPr/>
          <p:nvPr/>
        </p:nvGrpSpPr>
        <p:grpSpPr>
          <a:xfrm>
            <a:off x="1866470" y="2764208"/>
            <a:ext cx="2350152" cy="524732"/>
            <a:chOff x="2620158" y="2697825"/>
            <a:chExt cx="2889160" cy="471489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2620158" y="3169314"/>
              <a:ext cx="288916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2939178" y="2697825"/>
              <a:ext cx="2227263" cy="377825"/>
              <a:chOff x="3409950" y="3186112"/>
              <a:chExt cx="2227263" cy="377825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50" y="3190875"/>
                <a:ext cx="364717" cy="364717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924" y="3190874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81" name="Picture 20" descr="Government will inject equity of Rs1.2 billion, company will have Rs6 billion paid-up capital. DESIGN: TALHA KHAN&#10;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5744" y="3186112"/>
                <a:ext cx="503767" cy="377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4" descr="Image result for international trade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6760" y="3186113"/>
                <a:ext cx="530453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B7F8ADC6-0CBD-BC40-988B-C525AB532417}"/>
              </a:ext>
            </a:extLst>
          </p:cNvPr>
          <p:cNvCxnSpPr>
            <a:cxnSpLocks/>
          </p:cNvCxnSpPr>
          <p:nvPr/>
        </p:nvCxnSpPr>
        <p:spPr>
          <a:xfrm>
            <a:off x="4210371" y="2292527"/>
            <a:ext cx="652248" cy="61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BE4528E7-4725-3548-8157-1D9B3208DBBD}"/>
              </a:ext>
            </a:extLst>
          </p:cNvPr>
          <p:cNvSpPr txBox="1"/>
          <p:nvPr/>
        </p:nvSpPr>
        <p:spPr>
          <a:xfrm>
            <a:off x="4934338" y="2102688"/>
            <a:ext cx="2951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Gill Sans Light" charset="0"/>
                <a:cs typeface="Gill Sans Light" charset="0"/>
              </a:rPr>
              <a:t>Change-sensitive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arms</a:t>
            </a:r>
            <a:endParaRPr lang="en-US" sz="2000" dirty="0">
              <a:ea typeface="Gill Sans Light" charset="0"/>
              <a:cs typeface="Gill Sans Light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D987F1CF-2B89-334E-A659-19FC67C8E955}"/>
              </a:ext>
            </a:extLst>
          </p:cNvPr>
          <p:cNvCxnSpPr>
            <a:cxnSpLocks/>
          </p:cNvCxnSpPr>
          <p:nvPr/>
        </p:nvCxnSpPr>
        <p:spPr>
          <a:xfrm flipV="1">
            <a:off x="6607606" y="2990007"/>
            <a:ext cx="486555" cy="386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AFDC83C2-4844-ED45-B2D9-14E2243AE9B1}"/>
              </a:ext>
            </a:extLst>
          </p:cNvPr>
          <p:cNvSpPr txBox="1"/>
          <p:nvPr/>
        </p:nvSpPr>
        <p:spPr>
          <a:xfrm>
            <a:off x="7082205" y="2722040"/>
            <a:ext cx="2886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Gill Sans Light" charset="0"/>
                <a:cs typeface="Gill Sans Light" charset="0"/>
              </a:rPr>
              <a:t>Change-invariant</a:t>
            </a:r>
            <a:r>
              <a:rPr lang="zh-CN" altLang="en-US" sz="2000" dirty="0">
                <a:ea typeface="Gill Sans Light" charset="0"/>
                <a:cs typeface="Gill Sans Light" charset="0"/>
              </a:rPr>
              <a:t> </a:t>
            </a:r>
            <a:r>
              <a:rPr lang="en-US" altLang="zh-CN" sz="2000" dirty="0">
                <a:ea typeface="Gill Sans Light" charset="0"/>
                <a:cs typeface="Gill Sans Light" charset="0"/>
              </a:rPr>
              <a:t>arms</a:t>
            </a:r>
            <a:endParaRPr lang="en-US" sz="2000" dirty="0">
              <a:ea typeface="Gill Sans Light" charset="0"/>
              <a:cs typeface="Gill Sans Light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3111C819-18F6-814D-9E07-9ADA0DDDF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85" y="3249087"/>
            <a:ext cx="497029" cy="301767"/>
          </a:xfrm>
          <a:prstGeom prst="rect">
            <a:avLst/>
          </a:prstGeom>
        </p:spPr>
      </p:pic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861DA67D-3E07-D243-BBB1-5649FD6B10E0}"/>
              </a:ext>
            </a:extLst>
          </p:cNvPr>
          <p:cNvCxnSpPr>
            <a:cxnSpLocks/>
          </p:cNvCxnSpPr>
          <p:nvPr/>
        </p:nvCxnSpPr>
        <p:spPr>
          <a:xfrm>
            <a:off x="8246777" y="3968944"/>
            <a:ext cx="712985" cy="375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81A54194-D822-6142-B386-F345822C696A}"/>
              </a:ext>
            </a:extLst>
          </p:cNvPr>
          <p:cNvCxnSpPr>
            <a:cxnSpLocks/>
          </p:cNvCxnSpPr>
          <p:nvPr/>
        </p:nvCxnSpPr>
        <p:spPr>
          <a:xfrm flipV="1">
            <a:off x="8246777" y="3558665"/>
            <a:ext cx="726636" cy="402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2DE6DEAE-4E37-6641-B783-D812E121F2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59" y="3337977"/>
            <a:ext cx="555660" cy="326858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8BABA86E-26A8-8044-8D25-1635CAAA4141}"/>
              </a:ext>
            </a:extLst>
          </p:cNvPr>
          <p:cNvCxnSpPr>
            <a:cxnSpLocks/>
          </p:cNvCxnSpPr>
          <p:nvPr/>
        </p:nvCxnSpPr>
        <p:spPr>
          <a:xfrm flipH="1" flipV="1">
            <a:off x="8951508" y="3550082"/>
            <a:ext cx="19930" cy="79394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xmlns="" id="{F1379649-E4EC-634C-91D1-16D158FCEBC1}"/>
              </a:ext>
            </a:extLst>
          </p:cNvPr>
          <p:cNvCxnSpPr>
            <a:cxnSpLocks/>
          </p:cNvCxnSpPr>
          <p:nvPr/>
        </p:nvCxnSpPr>
        <p:spPr>
          <a:xfrm>
            <a:off x="8959762" y="3581659"/>
            <a:ext cx="58594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8231CF30-4E4F-C24E-98E4-B211491247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85" y="3693341"/>
            <a:ext cx="1179289" cy="33882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091D29FF-FF0E-2446-BA36-9DA73AC05A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62" y="3922009"/>
            <a:ext cx="459707" cy="45127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438A106F-C649-814E-BB90-5FC47F58E4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3" y="3986134"/>
            <a:ext cx="658150" cy="38714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C756A842-1401-204D-BF1F-07944C94F717}"/>
              </a:ext>
            </a:extLst>
          </p:cNvPr>
          <p:cNvSpPr txBox="1"/>
          <p:nvPr/>
        </p:nvSpPr>
        <p:spPr>
          <a:xfrm>
            <a:off x="7258117" y="4981728"/>
            <a:ext cx="4400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Reuse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the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experiences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learnt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in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old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models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for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change-invariant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arms</a:t>
            </a:r>
            <a:endParaRPr lang="en-US" sz="2000" dirty="0">
              <a:solidFill>
                <a:srgbClr val="FF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51981" y="5908881"/>
            <a:ext cx="3827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Save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unnecessarily</a:t>
            </a:r>
            <a:r>
              <a:rPr lang="zh-CN" altLang="en-US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Gill Sans" charset="0"/>
                <a:cs typeface="Gill Sans" charset="0"/>
              </a:rPr>
              <a:t>exploration</a:t>
            </a:r>
            <a:endParaRPr lang="en-US" sz="2000" dirty="0">
              <a:solidFill>
                <a:srgbClr val="FF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99" name="Right Arrow 98"/>
          <p:cNvSpPr/>
          <p:nvPr/>
        </p:nvSpPr>
        <p:spPr>
          <a:xfrm rot="5400000">
            <a:off x="9257681" y="5721715"/>
            <a:ext cx="247645" cy="237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1296914" y="4558861"/>
            <a:ext cx="118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6311479" y="4599226"/>
            <a:ext cx="118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Learner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4236326" y="2600822"/>
            <a:ext cx="2322764" cy="1428138"/>
            <a:chOff x="4236605" y="2131791"/>
            <a:chExt cx="2322764" cy="1428138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4236605" y="2131791"/>
              <a:ext cx="959" cy="14281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 103"/>
            <p:cNvGrpSpPr/>
            <p:nvPr/>
          </p:nvGrpSpPr>
          <p:grpSpPr>
            <a:xfrm>
              <a:off x="4252050" y="3147309"/>
              <a:ext cx="2307319" cy="397071"/>
              <a:chOff x="5534791" y="1984457"/>
              <a:chExt cx="2880360" cy="556143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5534791" y="2540600"/>
                <a:ext cx="288036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/>
              <p:cNvGrpSpPr/>
              <p:nvPr/>
            </p:nvGrpSpPr>
            <p:grpSpPr>
              <a:xfrm>
                <a:off x="5760263" y="1984457"/>
                <a:ext cx="2551015" cy="477769"/>
                <a:chOff x="6231035" y="2472744"/>
                <a:chExt cx="2551015" cy="477769"/>
              </a:xfrm>
            </p:grpSpPr>
            <p:pic>
              <p:nvPicPr>
                <p:cNvPr id="115" name="Picture 8" descr="Image result for soccer player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231035" y="2472744"/>
                  <a:ext cx="328386" cy="4777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10" descr="Image result for tennis play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710291" y="2473777"/>
                  <a:ext cx="476736" cy="4767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12" descr="Image result for basketball player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89214" y="2510800"/>
                  <a:ext cx="439713" cy="4397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14" descr="Image result for baseball player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55178" y="2536018"/>
                  <a:ext cx="384271" cy="4144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16" descr="Image result for soccer player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70886" y="2539349"/>
                  <a:ext cx="411164" cy="4111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5" name="Group 104"/>
            <p:cNvGrpSpPr/>
            <p:nvPr/>
          </p:nvGrpSpPr>
          <p:grpSpPr>
            <a:xfrm>
              <a:off x="4240737" y="2372618"/>
              <a:ext cx="2172927" cy="447291"/>
              <a:chOff x="5511798" y="4330408"/>
              <a:chExt cx="2889160" cy="465217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>
                <a:off x="5511798" y="4795625"/>
                <a:ext cx="2889160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oup 106"/>
              <p:cNvGrpSpPr/>
              <p:nvPr/>
            </p:nvGrpSpPr>
            <p:grpSpPr>
              <a:xfrm>
                <a:off x="5725240" y="4330408"/>
                <a:ext cx="2675570" cy="377825"/>
                <a:chOff x="6196012" y="4818695"/>
                <a:chExt cx="2675570" cy="377825"/>
              </a:xfrm>
            </p:grpSpPr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6012" y="4831803"/>
                  <a:ext cx="364717" cy="364717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4720" y="4830760"/>
                  <a:ext cx="365760" cy="365760"/>
                </a:xfrm>
                <a:prstGeom prst="rect">
                  <a:avLst/>
                </a:prstGeom>
              </p:spPr>
            </p:pic>
            <p:pic>
              <p:nvPicPr>
                <p:cNvPr id="110" name="Picture 20" descr="Government will inject equity of Rs1.2 billion, company will have Rs6 billion paid-up capital. DESIGN: TALHA KHAN&#10;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33776" y="4818695"/>
                  <a:ext cx="503767" cy="3778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24" descr="Image result for international trade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4568" y="4825045"/>
                  <a:ext cx="530453" cy="3714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26" descr="http://www.bitcongress.org/wp-content/uploads/2018/01/exchange-300x300.png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05822" y="4830760"/>
                  <a:ext cx="365760" cy="3657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20" name="Group 119"/>
          <p:cNvGrpSpPr/>
          <p:nvPr/>
        </p:nvGrpSpPr>
        <p:grpSpPr>
          <a:xfrm>
            <a:off x="2022089" y="4498953"/>
            <a:ext cx="2188282" cy="2042632"/>
            <a:chOff x="1531321" y="3012313"/>
            <a:chExt cx="3398541" cy="3039175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321" y="3123057"/>
              <a:ext cx="3398541" cy="2352836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2369593" y="3012313"/>
              <a:ext cx="1263878" cy="549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55" y="5518255"/>
              <a:ext cx="241708" cy="366528"/>
            </a:xfrm>
            <a:prstGeom prst="rect">
              <a:avLst/>
            </a:prstGeom>
          </p:spPr>
        </p:pic>
        <p:pic>
          <p:nvPicPr>
            <p:cNvPr id="124" name="Picture 8" descr="Image result for soccer player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2321" y="5562518"/>
              <a:ext cx="266176" cy="35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5" y="5562518"/>
              <a:ext cx="304100" cy="308784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3352380" y="5501969"/>
              <a:ext cx="582185" cy="54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dirty="0"/>
                <a:t>…</a:t>
              </a:r>
              <a:endParaRPr lang="en-US" dirty="0"/>
            </a:p>
          </p:txBody>
        </p:sp>
        <p:pic>
          <p:nvPicPr>
            <p:cNvPr id="127" name="Picture 2" descr="mage result for robot ic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561" y="3138295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" name="Group 127"/>
          <p:cNvGrpSpPr/>
          <p:nvPr/>
        </p:nvGrpSpPr>
        <p:grpSpPr>
          <a:xfrm>
            <a:off x="4629113" y="4474941"/>
            <a:ext cx="2188282" cy="2042632"/>
            <a:chOff x="1531321" y="3012313"/>
            <a:chExt cx="3398541" cy="3039175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321" y="3123057"/>
              <a:ext cx="3398541" cy="2352836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2369593" y="3012313"/>
              <a:ext cx="1263878" cy="549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55" y="5518255"/>
              <a:ext cx="241708" cy="366528"/>
            </a:xfrm>
            <a:prstGeom prst="rect">
              <a:avLst/>
            </a:prstGeom>
          </p:spPr>
        </p:pic>
        <p:pic>
          <p:nvPicPr>
            <p:cNvPr id="132" name="Picture 8" descr="Image result for soccer player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2321" y="5562518"/>
              <a:ext cx="266176" cy="35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25" y="5562518"/>
              <a:ext cx="304100" cy="308784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3352380" y="5501969"/>
              <a:ext cx="582185" cy="54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dirty="0"/>
                <a:t>…</a:t>
              </a:r>
              <a:endParaRPr lang="en-US" dirty="0"/>
            </a:p>
          </p:txBody>
        </p:sp>
        <p:pic>
          <p:nvPicPr>
            <p:cNvPr id="135" name="Picture 2" descr="mage result for robot ic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561" y="3138295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Group 135"/>
          <p:cNvGrpSpPr/>
          <p:nvPr/>
        </p:nvGrpSpPr>
        <p:grpSpPr>
          <a:xfrm>
            <a:off x="-114176" y="5322114"/>
            <a:ext cx="4299339" cy="1146957"/>
            <a:chOff x="-114176" y="5322114"/>
            <a:chExt cx="4299339" cy="1146957"/>
          </a:xfrm>
        </p:grpSpPr>
        <p:sp>
          <p:nvSpPr>
            <p:cNvPr id="137" name="TextBox 136"/>
            <p:cNvSpPr txBox="1"/>
            <p:nvPr/>
          </p:nvSpPr>
          <p:spPr>
            <a:xfrm>
              <a:off x="-114176" y="5412668"/>
              <a:ext cx="2076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</a:rPr>
                <a:t>Reward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estimation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on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change-invariant</a:t>
              </a:r>
              <a:r>
                <a:rPr lang="zh-CN" altLang="en-US" sz="1600" dirty="0">
                  <a:solidFill>
                    <a:srgbClr val="FF0000"/>
                  </a:solidFill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</a:rPr>
                <a:t>arms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901898" y="5322114"/>
              <a:ext cx="576011" cy="11296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609152" y="5339378"/>
              <a:ext cx="576011" cy="11296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8014247" y="4714632"/>
            <a:ext cx="306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DenBand</a:t>
            </a:r>
            <a:r>
              <a:rPr lang="zh-CN" altLang="en-US" dirty="0"/>
              <a:t> </a:t>
            </a:r>
            <a:r>
              <a:rPr lang="en-US" altLang="zh-CN" dirty="0"/>
              <a:t>[WWLW19]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1328363" y="1744579"/>
            <a:ext cx="7051280" cy="2778452"/>
            <a:chOff x="2478841" y="2657341"/>
            <a:chExt cx="8000302" cy="2922719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3097530" y="2657341"/>
              <a:ext cx="0" cy="2888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8981812" y="5191551"/>
              <a:ext cx="1497331" cy="3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 rot="16200000">
              <a:off x="1365765" y="3770418"/>
              <a:ext cx="2645192" cy="419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Expected</a:t>
              </a:r>
              <a:r>
                <a:rPr lang="zh-CN" altLang="en-US" dirty="0"/>
                <a:t> </a:t>
              </a:r>
              <a:r>
                <a:rPr lang="en-US" dirty="0"/>
                <a:t>Reward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3097531" y="5534370"/>
              <a:ext cx="6632946" cy="173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  <p:bldP spid="86" grpId="0"/>
      <p:bldP spid="97" grpId="0"/>
      <p:bldP spid="98" grpId="0"/>
      <p:bldP spid="99" grpId="0" animBg="1"/>
      <p:bldP spid="100" grpId="0"/>
      <p:bldP spid="101" grpId="0"/>
      <p:bldP spid="14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Empirical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79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4262" y="1642517"/>
            <a:ext cx="97631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Simulation-based evaluation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Simulate the non-stationary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Evaluation on real-world datasets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On real-world datasets that have non-stationarity </a:t>
            </a:r>
          </a:p>
          <a:p>
            <a:pPr lvl="1"/>
            <a:r>
              <a:rPr lang="en-US" sz="2800" dirty="0"/>
              <a:t> (</a:t>
            </a:r>
            <a:r>
              <a:rPr lang="en-US" sz="2800" i="1" dirty="0"/>
              <a:t>e.g. Yahoo! Front Page Today Module User Click Log Dataset</a:t>
            </a:r>
            <a:r>
              <a:rPr lang="en-US" sz="2800" dirty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Semi-simulation-based evaluation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/>
              <a:t>Real-world datasets (that do not have non-stationarity) + simulated changes</a:t>
            </a: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7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One only gets answers to the questions she asked</a:t>
            </a:r>
          </a:p>
          <a:p>
            <a:pPr lvl="1"/>
            <a:r>
              <a:rPr lang="en-US" dirty="0"/>
              <a:t>Bandit (implicit) feedback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395895"/>
              </p:ext>
            </p:extLst>
          </p:nvPr>
        </p:nvGraphicFramePr>
        <p:xfrm>
          <a:off x="3096037" y="3926450"/>
          <a:ext cx="5447880" cy="2210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960">
                  <a:extLst>
                    <a:ext uri="{9D8B030D-6E8A-4147-A177-3AD203B41FA5}">
                      <a16:colId xmlns:a16="http://schemas.microsoft.com/office/drawing/2014/main" xmlns="" val="4170111158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xmlns="" val="4103216737"/>
                    </a:ext>
                  </a:extLst>
                </a:gridCol>
                <a:gridCol w="1815960">
                  <a:extLst>
                    <a:ext uri="{9D8B030D-6E8A-4147-A177-3AD203B41FA5}">
                      <a16:colId xmlns:a16="http://schemas.microsoft.com/office/drawing/2014/main" xmlns="" val="2470551502"/>
                    </a:ext>
                  </a:extLst>
                </a:gridCol>
              </a:tblGrid>
              <a:tr h="1105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5599345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85420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92757" y="2909544"/>
            <a:ext cx="9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Horror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1119" y="2926712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23973" y="2909544"/>
            <a:ext cx="12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Drama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587330" y="4830122"/>
            <a:ext cx="377537" cy="377537"/>
            <a:chOff x="6725401" y="3127190"/>
            <a:chExt cx="796034" cy="796034"/>
          </a:xfrm>
        </p:grpSpPr>
        <p:sp>
          <p:nvSpPr>
            <p:cNvPr id="38" name="Oval 37"/>
            <p:cNvSpPr/>
            <p:nvPr/>
          </p:nvSpPr>
          <p:spPr>
            <a:xfrm>
              <a:off x="6725401" y="3127190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138" y="3200595"/>
              <a:ext cx="649224" cy="64922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587330" y="5286917"/>
            <a:ext cx="377537" cy="377537"/>
            <a:chOff x="1609065" y="1869535"/>
            <a:chExt cx="796034" cy="796034"/>
          </a:xfrm>
        </p:grpSpPr>
        <p:sp>
          <p:nvSpPr>
            <p:cNvPr id="41" name="Oval 40"/>
            <p:cNvSpPr/>
            <p:nvPr/>
          </p:nvSpPr>
          <p:spPr>
            <a:xfrm>
              <a:off x="1609065" y="1869535"/>
              <a:ext cx="796034" cy="7960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70" y="1942940"/>
              <a:ext cx="649224" cy="64922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587330" y="3916532"/>
            <a:ext cx="377537" cy="377537"/>
            <a:chOff x="2940472" y="5176088"/>
            <a:chExt cx="796034" cy="796034"/>
          </a:xfrm>
        </p:grpSpPr>
        <p:sp>
          <p:nvSpPr>
            <p:cNvPr id="44" name="Oval 43"/>
            <p:cNvSpPr/>
            <p:nvPr/>
          </p:nvSpPr>
          <p:spPr>
            <a:xfrm>
              <a:off x="2940472" y="5176088"/>
              <a:ext cx="796034" cy="7960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77" y="5249493"/>
              <a:ext cx="649224" cy="64922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2587330" y="4373327"/>
            <a:ext cx="377537" cy="377537"/>
            <a:chOff x="5666427" y="1562758"/>
            <a:chExt cx="796034" cy="796034"/>
          </a:xfrm>
        </p:grpSpPr>
        <p:sp>
          <p:nvSpPr>
            <p:cNvPr id="47" name="Oval 46"/>
            <p:cNvSpPr/>
            <p:nvPr/>
          </p:nvSpPr>
          <p:spPr>
            <a:xfrm>
              <a:off x="5666427" y="1562758"/>
              <a:ext cx="796034" cy="7960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07" y="1618328"/>
              <a:ext cx="649224" cy="64922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1595" y="5699269"/>
            <a:ext cx="434731" cy="412148"/>
          </a:xfrm>
          <a:prstGeom prst="rect">
            <a:avLst/>
          </a:prstGeom>
        </p:spPr>
      </p:pic>
      <p:pic>
        <p:nvPicPr>
          <p:cNvPr id="50" name="Picture 10" descr="Image result for horror movie posters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36" y="3259394"/>
            <a:ext cx="46061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Image result for horror movie posters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26" y="3259394"/>
            <a:ext cx="388239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Image result for horror movie posters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43" y="3259394"/>
            <a:ext cx="38196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" descr="Image result for horror movie posters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82" y="3259394"/>
            <a:ext cx="3882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 descr="Image result for romance movie post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32" y="3259394"/>
            <a:ext cx="39041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Image result for romance movie posters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20" y="3259394"/>
            <a:ext cx="386530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Image result for romance movie posters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28" y="3259394"/>
            <a:ext cx="383357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" descr="Image result for drama movie posters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63" y="3259394"/>
            <a:ext cx="401193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6" descr="Image result for drama movie posters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34" y="3259394"/>
            <a:ext cx="384048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Image result for drama movie posters oscard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60" y="3259394"/>
            <a:ext cx="38653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0" descr="Image result for drama movie posters oscars 2020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71" y="3259394"/>
            <a:ext cx="347346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thumb u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54" y="3988799"/>
            <a:ext cx="347240" cy="3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/>
          <p:cNvGrpSpPr/>
          <p:nvPr/>
        </p:nvGrpSpPr>
        <p:grpSpPr>
          <a:xfrm>
            <a:off x="3258873" y="3995777"/>
            <a:ext cx="5175942" cy="225068"/>
            <a:chOff x="3258873" y="3995777"/>
            <a:chExt cx="5175942" cy="225068"/>
          </a:xfrm>
        </p:grpSpPr>
        <p:pic>
          <p:nvPicPr>
            <p:cNvPr id="1032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7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03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38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24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33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82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51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128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325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" descr="Question mark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4263" y="3995777"/>
              <a:ext cx="150552" cy="22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099636" y="3250809"/>
            <a:ext cx="5444281" cy="576072"/>
            <a:chOff x="3425901" y="2186155"/>
            <a:chExt cx="5444281" cy="576072"/>
          </a:xfrm>
        </p:grpSpPr>
        <p:pic>
          <p:nvPicPr>
            <p:cNvPr id="86" name="Picture 10" descr="Image result for horror movie poster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901" y="2186155"/>
              <a:ext cx="46061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2" descr="Image result for horror movie poster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091" y="2186155"/>
              <a:ext cx="388239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4" descr="Image result for horror movie poster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908" y="2186155"/>
              <a:ext cx="381961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6" descr="Image result for horror movie poster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447" y="2186155"/>
              <a:ext cx="38827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0" descr="Image result for romance movie poster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285" y="2186155"/>
              <a:ext cx="386530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2" descr="Image result for romance movie poste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393" y="2186155"/>
              <a:ext cx="383357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4" descr="Image result for drama movie poster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328" y="2186155"/>
              <a:ext cx="401193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6" descr="Image result for drama movie poster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099" y="2186155"/>
              <a:ext cx="384048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8" descr="Image result for drama movie posters oscard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725" y="2186155"/>
              <a:ext cx="386531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0" descr="Image result for drama movie posters oscars 202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2836" y="2186155"/>
              <a:ext cx="347346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421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0E227E-E600-1246-B92E-D23CD0D3F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6" y="4465499"/>
            <a:ext cx="11083891" cy="1099175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ACBD1FC-04A3-2844-8797-AE04AA98A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925808"/>
            <a:ext cx="10826496" cy="203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Theoretical</a:t>
            </a:r>
            <a:r>
              <a:rPr lang="zh-CN" altLang="en-US" dirty="0"/>
              <a:t> </a:t>
            </a:r>
            <a:r>
              <a:rPr lang="en-US" altLang="zh-CN" dirty="0"/>
              <a:t>guarantee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80</a:t>
            </a:fld>
            <a:endParaRPr lang="en-US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745956" y="1677844"/>
            <a:ext cx="700088" cy="860413"/>
            <a:chOff x="5846709" y="1556329"/>
            <a:chExt cx="700088" cy="860413"/>
          </a:xfrm>
        </p:grpSpPr>
        <p:sp>
          <p:nvSpPr>
            <p:cNvPr id="4" name="Rectangle 3"/>
            <p:cNvSpPr/>
            <p:nvPr/>
          </p:nvSpPr>
          <p:spPr>
            <a:xfrm>
              <a:off x="5846709" y="2179670"/>
              <a:ext cx="270642" cy="23707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6096000" y="1556329"/>
              <a:ext cx="450797" cy="6252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016598" y="1171018"/>
            <a:ext cx="44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Total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number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of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changes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up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time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</a:t>
            </a:r>
            <a:endParaRPr lang="zh-CN" altLang="en-US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piecewise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stationary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environment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859946" y="4375870"/>
            <a:ext cx="410998" cy="430141"/>
            <a:chOff x="6424009" y="4298043"/>
            <a:chExt cx="410998" cy="430141"/>
          </a:xfrm>
        </p:grpSpPr>
        <p:sp>
          <p:nvSpPr>
            <p:cNvPr id="15" name="Rectangle 14"/>
            <p:cNvSpPr/>
            <p:nvPr/>
          </p:nvSpPr>
          <p:spPr>
            <a:xfrm>
              <a:off x="6424009" y="4450307"/>
              <a:ext cx="350648" cy="2778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/>
            <p:cNvCxnSpPr>
              <a:cxnSpLocks/>
            </p:cNvCxnSpPr>
            <p:nvPr/>
          </p:nvCxnSpPr>
          <p:spPr>
            <a:xfrm flipV="1">
              <a:off x="6774657" y="4298043"/>
              <a:ext cx="60350" cy="1661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384991" y="4053399"/>
            <a:ext cx="559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Total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variation of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reward</a:t>
            </a:r>
            <a:r>
              <a:rPr lang="en-US" dirty="0">
                <a:solidFill>
                  <a:srgbClr val="FF0000"/>
                </a:solidFill>
              </a:rPr>
              <a:t> distributions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up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time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0D734B-65EB-8848-BA8F-35F74D5518E4}"/>
              </a:ext>
            </a:extLst>
          </p:cNvPr>
          <p:cNvSpPr txBox="1"/>
          <p:nvPr/>
        </p:nvSpPr>
        <p:spPr>
          <a:xfrm>
            <a:off x="2804160" y="54010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53DC96F-B311-904A-B699-FFC4178B0A9F}"/>
              </a:ext>
            </a:extLst>
          </p:cNvPr>
          <p:cNvGrpSpPr/>
          <p:nvPr/>
        </p:nvGrpSpPr>
        <p:grpSpPr>
          <a:xfrm>
            <a:off x="907551" y="4864517"/>
            <a:ext cx="8233401" cy="1346488"/>
            <a:chOff x="907551" y="4864517"/>
            <a:chExt cx="8233401" cy="13464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8C9B5F0-A159-D347-BD4A-F21386C61C7B}"/>
                </a:ext>
              </a:extLst>
            </p:cNvPr>
            <p:cNvSpPr txBox="1"/>
            <p:nvPr/>
          </p:nvSpPr>
          <p:spPr>
            <a:xfrm>
              <a:off x="1759468" y="5564674"/>
              <a:ext cx="7381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Analyzed their solutions with different notations of regret in different non-stationary environments: </a:t>
              </a:r>
              <a:r>
                <a:rPr lang="en-US" i="1" dirty="0">
                  <a:solidFill>
                    <a:srgbClr val="FF0000"/>
                  </a:solidFill>
                </a:rPr>
                <a:t>interval regret, switching regret, dynamic regret 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8D12931-85A1-C046-AF2D-663EE24357AC}"/>
                </a:ext>
              </a:extLst>
            </p:cNvPr>
            <p:cNvSpPr/>
            <p:nvPr/>
          </p:nvSpPr>
          <p:spPr>
            <a:xfrm>
              <a:off x="907551" y="4864517"/>
              <a:ext cx="6868507" cy="6130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64F21139-C7C7-7F46-BB16-30DEC199FCB0}"/>
                </a:ext>
              </a:extLst>
            </p:cNvPr>
            <p:cNvCxnSpPr/>
            <p:nvPr/>
          </p:nvCxnSpPr>
          <p:spPr>
            <a:xfrm>
              <a:off x="4660509" y="5498987"/>
              <a:ext cx="0" cy="1313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64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Open questions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199" y="1647710"/>
            <a:ext cx="101102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457200">
              <a:buFont typeface="Arial" charset="0"/>
              <a:buChar char="•"/>
            </a:pPr>
            <a:r>
              <a:rPr lang="en-US" altLang="zh-CN" sz="2800" dirty="0"/>
              <a:t>Can we re-use</a:t>
            </a:r>
            <a:r>
              <a:rPr lang="zh-CN" altLang="en-US" sz="2800" dirty="0"/>
              <a:t> </a:t>
            </a:r>
            <a:r>
              <a:rPr lang="en-US" altLang="zh-CN" sz="2800" dirty="0"/>
              <a:t>related historical</a:t>
            </a:r>
            <a:r>
              <a:rPr lang="zh-CN" altLang="en-US" sz="2800" dirty="0"/>
              <a:t> </a:t>
            </a:r>
            <a:r>
              <a:rPr lang="en-US" altLang="zh-CN" sz="2800" dirty="0"/>
              <a:t>observations (e.g., recurring environment, or context-dependent changes) and what’s the benefit of it ?</a:t>
            </a:r>
          </a:p>
          <a:p>
            <a:pPr marL="457200" lvl="2" indent="-457200">
              <a:buFont typeface="Arial" charset="0"/>
              <a:buChar char="•"/>
            </a:pPr>
            <a:endParaRPr lang="zh-CN" alt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How to handle gradually changing environment</a:t>
            </a:r>
          </a:p>
          <a:p>
            <a:pPr marL="457200" indent="-457200">
              <a:buFont typeface="Arial" charset="0"/>
              <a:buChar char="•"/>
            </a:pPr>
            <a:endParaRPr lang="en-US" altLang="zh-CN" sz="28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Reinforcement learning in non-stationary environments</a:t>
            </a: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838199" y="6356350"/>
            <a:ext cx="292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Non-stationary</a:t>
            </a:r>
            <a:r>
              <a:rPr lang="zh-CN" altLang="en-US" dirty="0"/>
              <a:t> </a:t>
            </a:r>
            <a:r>
              <a:rPr lang="en-US" altLang="zh-CN" dirty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6674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  <a:r>
              <a:rPr lang="en-US" altLang="zh-CN" dirty="0"/>
              <a:t>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9984"/>
            <a:ext cx="10227197" cy="50581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1700" dirty="0"/>
              <a:t>[</a:t>
            </a:r>
            <a:r>
              <a:rPr lang="en-US" sz="1700" dirty="0"/>
              <a:t>BN</a:t>
            </a:r>
            <a:r>
              <a:rPr lang="en-US" altLang="zh-CN" sz="1700" dirty="0"/>
              <a:t>93</a:t>
            </a:r>
            <a:r>
              <a:rPr lang="en-US" altLang="zh-CN" sz="1700" dirty="0">
                <a:ea typeface="+mj-ea"/>
              </a:rPr>
              <a:t>]</a:t>
            </a:r>
            <a:r>
              <a:rPr lang="zh-CN" altLang="en-US" sz="1700" dirty="0">
                <a:ea typeface="+mj-ea"/>
              </a:rPr>
              <a:t> </a:t>
            </a:r>
            <a:r>
              <a:rPr lang="en-US" sz="1700" dirty="0" err="1">
                <a:ea typeface="+mj-ea"/>
              </a:rPr>
              <a:t>Basseville</a:t>
            </a:r>
            <a:r>
              <a:rPr lang="en-US" sz="1700" dirty="0">
                <a:ea typeface="+mj-ea"/>
              </a:rPr>
              <a:t>, M., &amp; </a:t>
            </a:r>
            <a:r>
              <a:rPr lang="en-US" sz="1700" dirty="0" err="1">
                <a:ea typeface="+mj-ea"/>
              </a:rPr>
              <a:t>Nikiforov</a:t>
            </a:r>
            <a:r>
              <a:rPr lang="en-US" sz="1700" dirty="0">
                <a:ea typeface="+mj-ea"/>
              </a:rPr>
              <a:t>, I. V. (1993). </a:t>
            </a:r>
            <a:r>
              <a:rPr lang="en-US" sz="1700" i="1" dirty="0">
                <a:ea typeface="+mj-ea"/>
              </a:rPr>
              <a:t>Detection of abrupt changes: theory and application</a:t>
            </a:r>
            <a:r>
              <a:rPr lang="en-US" sz="1700" dirty="0">
                <a:ea typeface="+mj-ea"/>
              </a:rPr>
              <a:t> (Vol. 104). Englewood Cliffs: prentice Hall.</a:t>
            </a:r>
            <a:endParaRPr lang="zh-CN" altLang="en-US" sz="1700" dirty="0">
              <a:ea typeface="+mj-ea"/>
            </a:endParaRPr>
          </a:p>
          <a:p>
            <a:pPr marL="0" indent="0">
              <a:buNone/>
            </a:pPr>
            <a:r>
              <a:rPr lang="en-US" altLang="zh-CN" sz="1700" dirty="0"/>
              <a:t>[GM08]</a:t>
            </a:r>
            <a:r>
              <a:rPr lang="zh-CN" altLang="en-US" sz="1700" dirty="0"/>
              <a:t> </a:t>
            </a:r>
            <a:r>
              <a:rPr lang="en-US" sz="1700" dirty="0" err="1"/>
              <a:t>Garivier</a:t>
            </a:r>
            <a:r>
              <a:rPr lang="en-US" sz="1700" dirty="0"/>
              <a:t>, A., &amp; </a:t>
            </a:r>
            <a:r>
              <a:rPr lang="en-US" sz="1700" dirty="0" err="1"/>
              <a:t>Moulines</a:t>
            </a:r>
            <a:r>
              <a:rPr lang="en-US" sz="1700" dirty="0"/>
              <a:t>, E. (2008). On upper-confidence bound policies for non-stationary bandit problems. </a:t>
            </a:r>
            <a:r>
              <a:rPr lang="en-US" sz="1700" i="1" dirty="0" err="1"/>
              <a:t>arXiv</a:t>
            </a:r>
            <a:r>
              <a:rPr lang="en-US" sz="1700" i="1" dirty="0"/>
              <a:t> preprint arXiv:0805.3415</a:t>
            </a:r>
            <a:r>
              <a:rPr lang="en-US" sz="1700" dirty="0"/>
              <a:t>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[RVC19]</a:t>
            </a:r>
            <a:r>
              <a:rPr lang="zh-CN" altLang="en-US" sz="1700" dirty="0"/>
              <a:t> </a:t>
            </a:r>
            <a:r>
              <a:rPr lang="en-US" sz="1700" dirty="0" err="1"/>
              <a:t>Russac</a:t>
            </a:r>
            <a:r>
              <a:rPr lang="en-US" sz="1700" dirty="0"/>
              <a:t>, Y., </a:t>
            </a:r>
            <a:r>
              <a:rPr lang="en-US" sz="1700" dirty="0" err="1"/>
              <a:t>Vernade</a:t>
            </a:r>
            <a:r>
              <a:rPr lang="en-US" sz="1700" dirty="0"/>
              <a:t>, C., &amp; </a:t>
            </a:r>
            <a:r>
              <a:rPr lang="en-US" sz="1700" dirty="0" err="1"/>
              <a:t>Cappé</a:t>
            </a:r>
            <a:r>
              <a:rPr lang="en-US" sz="1700" dirty="0"/>
              <a:t>, O. (2019). Weighted linear bandits for non-stationary environments. In </a:t>
            </a:r>
            <a:r>
              <a:rPr lang="en-US" sz="1700" i="1" dirty="0"/>
              <a:t>Advances in Neural Information Processing Systems</a:t>
            </a:r>
            <a:r>
              <a:rPr lang="en-US" sz="1700" dirty="0"/>
              <a:t> (pp. 12040-12049).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[YM09]</a:t>
            </a:r>
            <a:r>
              <a:rPr lang="zh-CN" altLang="en-US" sz="1700" dirty="0"/>
              <a:t> </a:t>
            </a:r>
            <a:r>
              <a:rPr lang="en-US" sz="1700" dirty="0"/>
              <a:t>Yu, J. Y., &amp; </a:t>
            </a:r>
            <a:r>
              <a:rPr lang="en-US" sz="1700" dirty="0" err="1"/>
              <a:t>Mannor</a:t>
            </a:r>
            <a:r>
              <a:rPr lang="en-US" sz="1700" dirty="0"/>
              <a:t>, S. (2009, June). Piecewise-stationary bandit problems with side observations. In </a:t>
            </a:r>
            <a:r>
              <a:rPr lang="en-US" sz="1700" i="1" dirty="0"/>
              <a:t>Proceedings of the 26th annual international conference on machine learning</a:t>
            </a:r>
            <a:r>
              <a:rPr lang="en-US" sz="1700" dirty="0"/>
              <a:t> (pp. 1177-1184).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[HMB15]</a:t>
            </a:r>
            <a:r>
              <a:rPr lang="zh-CN" altLang="en-US" sz="1700" dirty="0"/>
              <a:t> </a:t>
            </a:r>
            <a:r>
              <a:rPr lang="en-US" sz="1700" dirty="0"/>
              <a:t>Hariri, N., </a:t>
            </a:r>
            <a:r>
              <a:rPr lang="en-US" sz="1700" dirty="0" err="1"/>
              <a:t>Mobasher</a:t>
            </a:r>
            <a:r>
              <a:rPr lang="en-US" sz="1700" dirty="0"/>
              <a:t>, B., &amp; Burke, R. (2015, June). Adapting to user preference changes in interactive recommendation. In </a:t>
            </a:r>
            <a:r>
              <a:rPr lang="en-US" sz="1700" i="1" dirty="0"/>
              <a:t>Twenty-Fourth International Joint Conference on Artificial Intelligence</a:t>
            </a:r>
            <a:r>
              <a:rPr lang="en-US" sz="1700" dirty="0"/>
              <a:t>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[WNW18]</a:t>
            </a:r>
            <a:r>
              <a:rPr lang="zh-CN" altLang="en-US" sz="1700" dirty="0"/>
              <a:t> </a:t>
            </a:r>
            <a:r>
              <a:rPr lang="en-US" sz="1700" dirty="0"/>
              <a:t>Wu, Q., </a:t>
            </a:r>
            <a:r>
              <a:rPr lang="en-US" sz="1700" dirty="0" err="1"/>
              <a:t>Iyer</a:t>
            </a:r>
            <a:r>
              <a:rPr lang="en-US" sz="1700" dirty="0"/>
              <a:t>, N., &amp; Wang, H. (2018, June). Learning contextual bandits in a non-stationary environment. In </a:t>
            </a:r>
            <a:r>
              <a:rPr lang="en-US" sz="1700" i="1" dirty="0"/>
              <a:t>The 41st International ACM SIGIR Conference on Research &amp; Development in Information Retrieval</a:t>
            </a:r>
            <a:r>
              <a:rPr lang="en-US" sz="1700" dirty="0"/>
              <a:t> (pp. 495-504).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[LWAL18]</a:t>
            </a:r>
            <a:r>
              <a:rPr lang="zh-CN" altLang="en-US" sz="1700" dirty="0"/>
              <a:t> </a:t>
            </a:r>
            <a:r>
              <a:rPr lang="en-US" sz="1700" dirty="0"/>
              <a:t>Luo, H., Wei, C. Y., Agarwal, A., &amp; Langford, J. (2018, July). Efficient contextual bandits in non-stationary worlds. In </a:t>
            </a:r>
            <a:r>
              <a:rPr lang="en-US" sz="1700" i="1" dirty="0"/>
              <a:t>Conference On Learning Theory</a:t>
            </a:r>
            <a:r>
              <a:rPr lang="en-US" sz="1700" dirty="0"/>
              <a:t> (pp. 1739-1776).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[CWKX19]</a:t>
            </a:r>
            <a:r>
              <a:rPr lang="zh-CN" altLang="en-US" sz="1700" dirty="0"/>
              <a:t> </a:t>
            </a:r>
            <a:r>
              <a:rPr lang="en-US" sz="1700" dirty="0"/>
              <a:t>Cao, Y., Wen, Z., </a:t>
            </a:r>
            <a:r>
              <a:rPr lang="en-US" sz="1700" dirty="0" err="1"/>
              <a:t>Kveton</a:t>
            </a:r>
            <a:r>
              <a:rPr lang="en-US" sz="1700" dirty="0"/>
              <a:t>, B., &amp; </a:t>
            </a:r>
            <a:r>
              <a:rPr lang="en-US" sz="1700" dirty="0" err="1"/>
              <a:t>Xie</a:t>
            </a:r>
            <a:r>
              <a:rPr lang="en-US" sz="1700" dirty="0"/>
              <a:t>, Y. (2019, April). Nearly optimal adaptive procedure with change detection for piecewise-stationary bandit. In </a:t>
            </a:r>
            <a:r>
              <a:rPr lang="en-US" sz="1700" i="1" dirty="0"/>
              <a:t>The 22nd International Conference on Artificial Intelligence and Statistics</a:t>
            </a:r>
            <a:r>
              <a:rPr lang="en-US" sz="1700" dirty="0"/>
              <a:t> (pp. 418-427).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[LLS18]</a:t>
            </a:r>
            <a:r>
              <a:rPr lang="zh-CN" altLang="en-US" sz="1700" dirty="0"/>
              <a:t> </a:t>
            </a:r>
            <a:r>
              <a:rPr lang="en-US" altLang="zh-CN" sz="1700" dirty="0"/>
              <a:t>Liu, Fang, </a:t>
            </a:r>
            <a:r>
              <a:rPr lang="en-US" altLang="zh-CN" sz="1700" dirty="0" err="1"/>
              <a:t>Joohyun</a:t>
            </a:r>
            <a:r>
              <a:rPr lang="en-US" altLang="zh-CN" sz="1700" dirty="0"/>
              <a:t> Lee, and Ness Shroff. “A change-detection based framework for piecewise-stationary multi-armed bandit problem.” Thirty-Second AAAI Conference on Artificial Intelligence. 2018. 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[WWLW19]</a:t>
            </a:r>
            <a:r>
              <a:rPr lang="zh-CN" altLang="en-US" sz="1700" dirty="0"/>
              <a:t> </a:t>
            </a:r>
            <a:r>
              <a:rPr lang="en-US" sz="1700" dirty="0"/>
              <a:t>Wu, Q., Wang, H., Li, Y., &amp; Wang, H. (2019, May). Dynamic Ensemble of Contextual Bandits to Satisfy Users' Changing Interests. In </a:t>
            </a:r>
            <a:r>
              <a:rPr lang="en-US" sz="1700" i="1" dirty="0"/>
              <a:t>The World Wide Web Conference</a:t>
            </a:r>
            <a:r>
              <a:rPr lang="en-US" sz="1700" dirty="0"/>
              <a:t> (pp. 2080-2090).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[CLLW19]</a:t>
            </a:r>
            <a:r>
              <a:rPr lang="zh-CN" altLang="en-US" sz="1700" dirty="0"/>
              <a:t> </a:t>
            </a:r>
            <a:r>
              <a:rPr lang="en-US" sz="1700" dirty="0"/>
              <a:t>Chen, Y., Lee, C. W., Luo, H., &amp; Wei, C. Y. (2019). A new algorithm for non-stationary contextual bandits: Efficient, optimal, and parameter-free. </a:t>
            </a:r>
            <a:r>
              <a:rPr lang="en-US" sz="1700" i="1" dirty="0" err="1"/>
              <a:t>arXiv</a:t>
            </a:r>
            <a:r>
              <a:rPr lang="en-US" sz="1700" i="1" dirty="0"/>
              <a:t> preprint arXiv:1902.00980</a:t>
            </a:r>
            <a:r>
              <a:rPr lang="en-US" sz="1700" dirty="0"/>
              <a:t>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[BK19]</a:t>
            </a:r>
            <a:r>
              <a:rPr lang="zh-CN" altLang="en-US" sz="1700" dirty="0"/>
              <a:t> </a:t>
            </a:r>
            <a:r>
              <a:rPr lang="en-US" sz="1700" dirty="0" err="1"/>
              <a:t>Besson</a:t>
            </a:r>
            <a:r>
              <a:rPr lang="en-US" sz="1700" dirty="0"/>
              <a:t>, L., &amp; Kaufmann, E. (2019). The generalized likelihood ratio test meets </a:t>
            </a:r>
            <a:r>
              <a:rPr lang="en-US" sz="1700" dirty="0" err="1"/>
              <a:t>klucb</a:t>
            </a:r>
            <a:r>
              <a:rPr lang="en-US" sz="1700" dirty="0"/>
              <a:t>: an improved algorithm for piece-wise non-stationary bandits. </a:t>
            </a:r>
            <a:r>
              <a:rPr lang="en-US" sz="1700" i="1" dirty="0" err="1"/>
              <a:t>arXiv</a:t>
            </a:r>
            <a:r>
              <a:rPr lang="en-US" sz="1700" i="1" dirty="0"/>
              <a:t> preprint arXiv:1902.01575</a:t>
            </a:r>
            <a:r>
              <a:rPr lang="en-US" sz="1700" dirty="0"/>
              <a:t>.</a:t>
            </a:r>
            <a:endParaRPr lang="zh-CN" altLang="en-US" sz="1700" dirty="0"/>
          </a:p>
          <a:p>
            <a:pPr marL="0" indent="0">
              <a:buNone/>
            </a:pPr>
            <a:r>
              <a:rPr lang="en-US" altLang="zh-CN" sz="1700" dirty="0"/>
              <a:t>[Mai19]</a:t>
            </a:r>
            <a:r>
              <a:rPr lang="zh-CN" altLang="en-US" sz="1700" dirty="0"/>
              <a:t> </a:t>
            </a:r>
            <a:r>
              <a:rPr lang="en-US" sz="1700" dirty="0" err="1"/>
              <a:t>Maillard</a:t>
            </a:r>
            <a:r>
              <a:rPr lang="en-US" sz="1700" dirty="0"/>
              <a:t>, O. A. (2019). Sequential change-point detection: Laplace concentration of scan statistics and non-asymptotic delay bounds.</a:t>
            </a:r>
          </a:p>
          <a:p>
            <a:pPr marL="0" indent="0">
              <a:buNone/>
            </a:pPr>
            <a:endParaRPr lang="en-US" sz="17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73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Classical exploration strategies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Efficient exploration in complicated real-world environments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Exploration in non-stationary environments</a:t>
            </a:r>
          </a:p>
          <a:p>
            <a:r>
              <a:rPr lang="en-US" dirty="0"/>
              <a:t>Ethical considerations of exploration</a:t>
            </a:r>
          </a:p>
          <a:p>
            <a:r>
              <a:rPr lang="en-US" dirty="0"/>
              <a:t>Conclusion &amp; future directions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118D3946-FA63-4969-9A2D-2968E61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575140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94927-6CE8-4D06-9927-A4B260BC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 of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471F9-C2E6-4E24-9F35-E97426FAA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462"/>
          </a:xfrm>
        </p:spPr>
        <p:txBody>
          <a:bodyPr>
            <a:normAutofit/>
          </a:bodyPr>
          <a:lstStyle/>
          <a:p>
            <a:r>
              <a:rPr lang="en-US" sz="2800" dirty="0"/>
              <a:t>Privacy concerns in bandits</a:t>
            </a:r>
          </a:p>
          <a:p>
            <a:pPr lvl="1"/>
            <a:r>
              <a:rPr lang="en-US" sz="2400" dirty="0"/>
              <a:t>Background: differential privacy (for continual release)</a:t>
            </a:r>
          </a:p>
          <a:p>
            <a:pPr lvl="1"/>
            <a:r>
              <a:rPr lang="en-US" sz="2400" dirty="0"/>
              <a:t>Differential private stochastic and linear bandits</a:t>
            </a:r>
          </a:p>
          <a:p>
            <a:pPr lvl="1"/>
            <a:r>
              <a:rPr lang="en-US" sz="2400" dirty="0"/>
              <a:t>Locally differential private bandits</a:t>
            </a:r>
          </a:p>
          <a:p>
            <a:r>
              <a:rPr lang="en-US" sz="2800" dirty="0"/>
              <a:t>Fairness concerns in bandits</a:t>
            </a:r>
          </a:p>
          <a:p>
            <a:pPr lvl="1"/>
            <a:r>
              <a:rPr lang="en-US" sz="2400" dirty="0"/>
              <a:t>Weakly meritocratic fairness </a:t>
            </a:r>
          </a:p>
          <a:p>
            <a:pPr lvl="1"/>
            <a:r>
              <a:rPr lang="en-US" sz="2400" dirty="0" err="1"/>
              <a:t>FairUCB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32E1FB1-33B8-4B06-9073-F089CB88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F039C27-BC1E-42C0-A131-F45BE0F7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0692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94927-6CE8-4D06-9927-A4B260BC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 of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471F9-C2E6-4E24-9F35-E97426FAA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4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Privacy concerns in bandits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Background: differential privacy (for continual release)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Differential private stochastic and linear bandits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Locally differential private bandits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Fairness concerns in bandits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Weakly meritocratic fairness </a:t>
            </a:r>
          </a:p>
          <a:p>
            <a:pPr lvl="1"/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FairUCB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dirty="0"/>
              <a:t>Safety concerns in bandits: exploration with constraints </a:t>
            </a:r>
          </a:p>
          <a:p>
            <a:pPr lvl="1"/>
            <a:r>
              <a:rPr lang="en-US" sz="2400" dirty="0"/>
              <a:t>Regret constraint: conservative exploration [WSLS16, KGYR17] </a:t>
            </a:r>
          </a:p>
          <a:p>
            <a:pPr lvl="1"/>
            <a:r>
              <a:rPr lang="en-US" sz="2400" dirty="0"/>
              <a:t>Side constraint: [AAT19, KB20]</a:t>
            </a:r>
            <a:endParaRPr lang="en-US" sz="1600" dirty="0"/>
          </a:p>
          <a:p>
            <a:pPr lvl="1"/>
            <a:r>
              <a:rPr lang="en-US" sz="2400" dirty="0"/>
              <a:t>Will not cover the details due to time limit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32E1FB1-33B8-4B06-9073-F089CB88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BEC7837A-1529-4006-944B-5B675734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7953351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“A Face Is Exposed for AOL Searcher No. 4417749” [BZH06]</a:t>
            </a:r>
          </a:p>
          <a:p>
            <a:r>
              <a:rPr lang="en-US" sz="2800" dirty="0"/>
              <a:t>“Robust De-anonymization of Large Datasets (How to Break Anonymity of the Netflix Prize Dataset)” [NS08]</a:t>
            </a:r>
          </a:p>
          <a:p>
            <a:r>
              <a:rPr lang="en-US" sz="2800" dirty="0"/>
              <a:t>In bandit setting:  privacy for </a:t>
            </a:r>
            <a:r>
              <a:rPr lang="en-US" sz="2800" dirty="0">
                <a:solidFill>
                  <a:srgbClr val="FF0000"/>
                </a:solidFill>
              </a:rPr>
              <a:t>reward (and context)</a:t>
            </a:r>
            <a:r>
              <a:rPr lang="en-US" sz="2800" dirty="0"/>
              <a:t> under extraction attacks</a:t>
            </a:r>
          </a:p>
          <a:p>
            <a:r>
              <a:rPr lang="en-US" sz="2800" dirty="0"/>
              <a:t>Philosophy: exploration reconciles the need for learning and the need for privacy protection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D8ED69-C1F5-418E-A125-E4B3BA71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4160A5-BB15-443E-A681-57B80FA6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8599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xmlns="" id="{ABF45B0C-8221-47F3-8478-AD9EAA53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43" y="3957318"/>
            <a:ext cx="5344828" cy="290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Differential privacy [Dwo06]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b="0" dirty="0"/>
                  <a:t>A </a:t>
                </a:r>
                <a:r>
                  <a:rPr lang="en-US" sz="2800" dirty="0"/>
                  <a:t>randomized m</a:t>
                </a:r>
                <a:r>
                  <a:rPr lang="en-US" sz="2800" b="0" dirty="0"/>
                  <a:t>echanism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is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-differentially private if for all neighboring inputs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and for all sets of outputs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800" dirty="0"/>
              </a:p>
              <a:p>
                <a:pPr lvl="1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-DP</a:t>
                </a:r>
                <a:endParaRPr lang="en-US" sz="2800" dirty="0"/>
              </a:p>
              <a:p>
                <a:r>
                  <a:rPr lang="en-US" sz="2800" dirty="0"/>
                  <a:t>Intuition: cannot differentiate whether a data point </a:t>
                </a:r>
                <a:r>
                  <a:rPr lang="en-US" sz="2800"/>
                  <a:t>is presented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A30BF6-FC67-41F4-9C39-40835034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46F5C2C8-44AD-4D66-A67C-B2A5F361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BB01BA-1E80-4BCF-940F-83314B137D1C}"/>
              </a:ext>
            </a:extLst>
          </p:cNvPr>
          <p:cNvSpPr txBox="1"/>
          <p:nvPr/>
        </p:nvSpPr>
        <p:spPr>
          <a:xfrm>
            <a:off x="8935571" y="5811272"/>
            <a:ext cx="309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[Ngu19]</a:t>
            </a:r>
          </a:p>
        </p:txBody>
      </p:sp>
    </p:spTree>
    <p:extLst>
      <p:ext uri="{BB962C8B-B14F-4D97-AF65-F5344CB8AC3E}">
        <p14:creationId xmlns:p14="http://schemas.microsoft.com/office/powerpoint/2010/main" val="4693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 for continual observation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Data stream has T examples,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0, 1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Goal: Privately output the sum of first k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[1..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Aggregate k data by tree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..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Output private statistics of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i="1">
                            <a:latin typeface="Cambria Math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..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AE9740-06A8-494A-B036-74003641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8C3B42-A13E-4366-86CA-EA152965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323F13A-1295-41D5-A317-D1C5423C9367}"/>
              </a:ext>
            </a:extLst>
          </p:cNvPr>
          <p:cNvGrpSpPr/>
          <p:nvPr/>
        </p:nvGrpSpPr>
        <p:grpSpPr>
          <a:xfrm>
            <a:off x="2840267" y="4051068"/>
            <a:ext cx="6539057" cy="2698135"/>
            <a:chOff x="2840267" y="4051068"/>
            <a:chExt cx="6539057" cy="2698135"/>
          </a:xfrm>
        </p:grpSpPr>
        <p:pic>
          <p:nvPicPr>
            <p:cNvPr id="6" name="Picture 2" descr="mage result for robot icon">
              <a:extLst>
                <a:ext uri="{FF2B5EF4-FFF2-40B4-BE49-F238E27FC236}">
                  <a16:creationId xmlns:a16="http://schemas.microsoft.com/office/drawing/2014/main" xmlns="" id="{1042809F-D5C2-429D-8518-56800556B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758" y="4051068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63CD4FD-A7C3-4836-AE83-805C089C155C}"/>
                </a:ext>
              </a:extLst>
            </p:cNvPr>
            <p:cNvGrpSpPr/>
            <p:nvPr/>
          </p:nvGrpSpPr>
          <p:grpSpPr>
            <a:xfrm>
              <a:off x="6094580" y="4440187"/>
              <a:ext cx="1402504" cy="1955253"/>
              <a:chOff x="6097293" y="3125876"/>
              <a:chExt cx="1402504" cy="192024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07D42175-4A95-4C1D-BE44-1C65BF7ABE96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CDCFC8C9-ABF2-47DB-8E56-73EDC2877A2D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43942307-E3A2-4D18-A1B1-775D0F38D9F8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F385D4A7-E65A-4E38-ABF9-44FF88189615}"/>
                </a:ext>
              </a:extLst>
            </p:cNvPr>
            <p:cNvGrpSpPr/>
            <p:nvPr/>
          </p:nvGrpSpPr>
          <p:grpSpPr>
            <a:xfrm rot="10800000">
              <a:off x="3880970" y="4443997"/>
              <a:ext cx="1402504" cy="1955253"/>
              <a:chOff x="6097293" y="3125876"/>
              <a:chExt cx="1402504" cy="192024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4438DC0F-4DFD-4E70-99A8-134E4126513D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E6438985-FBA5-4C5C-B046-00DE28A3BFC3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5547DB2-B7CF-4EF1-A289-027EF40A91F5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688CFD47-B9DF-425E-8740-94025589FF04}"/>
                </a:ext>
              </a:extLst>
            </p:cNvPr>
            <p:cNvGrpSpPr/>
            <p:nvPr/>
          </p:nvGrpSpPr>
          <p:grpSpPr>
            <a:xfrm>
              <a:off x="5322874" y="6041676"/>
              <a:ext cx="732306" cy="707527"/>
              <a:chOff x="6229302" y="3351336"/>
              <a:chExt cx="1215992" cy="123105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311B7A22-5CFF-40C0-B18B-4335502F3EBA}"/>
                  </a:ext>
                </a:extLst>
              </p:cNvPr>
              <p:cNvSpPr/>
              <p:nvPr/>
            </p:nvSpPr>
            <p:spPr>
              <a:xfrm>
                <a:off x="6229302" y="3351336"/>
                <a:ext cx="1215992" cy="1231053"/>
              </a:xfrm>
              <a:prstGeom prst="ellipse">
                <a:avLst/>
              </a:prstGeom>
              <a:solidFill>
                <a:srgbClr val="FF2600">
                  <a:alpha val="12941"/>
                </a:srgbClr>
              </a:solidFill>
              <a:ln>
                <a:solidFill>
                  <a:srgbClr val="FF0000">
                    <a:alpha val="549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03E54DE4-69EE-4C73-AE85-A55BA4BF1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034" y="3556271"/>
                <a:ext cx="801637" cy="80163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54A526AB-394D-468D-9DB0-AB77784E06E3}"/>
                    </a:ext>
                  </a:extLst>
                </p:cNvPr>
                <p:cNvSpPr txBox="1"/>
                <p:nvPr/>
              </p:nvSpPr>
              <p:spPr>
                <a:xfrm>
                  <a:off x="2840267" y="5048481"/>
                  <a:ext cx="949552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ea typeface="Gill Sans Light" charset="0"/>
                      <a:cs typeface="Gill Sans Light" charset="0"/>
                    </a:rPr>
                    <a:t>Reward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sz="2400" dirty="0">
                    <a:ea typeface="Gill Sans Light" charset="0"/>
                    <a:cs typeface="Gill Sans Light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A526AB-394D-468D-9DB0-AB77784E0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0267" y="5048481"/>
                  <a:ext cx="949552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5769" t="-4717" r="-3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F417D22-0206-4FA0-98BE-17EF9042DEDF}"/>
                </a:ext>
              </a:extLst>
            </p:cNvPr>
            <p:cNvSpPr txBox="1"/>
            <p:nvPr/>
          </p:nvSpPr>
          <p:spPr>
            <a:xfrm>
              <a:off x="7696054" y="5098762"/>
              <a:ext cx="16832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a typeface="Gill Sans Light" charset="0"/>
                  <a:cs typeface="Gill Sans Light" charset="0"/>
                </a:rPr>
                <a:t>Private output</a:t>
              </a:r>
              <a:endParaRPr lang="en-US" dirty="0"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3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Tree-based aggregation [CSS10, DNPR10]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Represent sum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sz="2800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1..4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5..6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lvl="1"/>
                <a:r>
                  <a:rPr lang="en-US" sz="2400" dirty="0"/>
                  <a:t>Separate into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partial sums</a:t>
                </a:r>
              </a:p>
              <a:p>
                <a:pPr lvl="1"/>
                <a:endParaRPr lang="en-US" sz="24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r>
                  <a:rPr lang="en-US" sz="2800" dirty="0"/>
                  <a:t>Every node is </a:t>
                </a:r>
                <a:r>
                  <a:rPr lang="en-US" altLang="zh-CN" sz="2800" dirty="0"/>
                  <a:t>a </a:t>
                </a:r>
                <a:r>
                  <a:rPr lang="en-US" altLang="zh-CN" sz="2800" dirty="0">
                    <a:solidFill>
                      <a:srgbClr val="FF0000"/>
                    </a:solidFill>
                  </a:rPr>
                  <a:t>private</a:t>
                </a:r>
                <a:r>
                  <a:rPr lang="en-US" altLang="zh-CN" sz="2800" dirty="0"/>
                  <a:t> partial sum with</a:t>
                </a:r>
                <a:r>
                  <a:rPr lang="en-US" sz="2800" dirty="0"/>
                  <a:t> noise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𝐿𝑎𝑝</m:t>
                    </m:r>
                    <m:d>
                      <m:dPr>
                        <m:ctrlPr>
                          <a:rPr lang="en-US" sz="2800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800" dirty="0"/>
                  <a:t>-DP</a:t>
                </a:r>
              </a:p>
              <a:p>
                <a:pPr lvl="1"/>
                <a:r>
                  <a:rPr lang="en-US" sz="2400" dirty="0"/>
                  <a:t>By composition theorem the total sum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-DP</a:t>
                </a:r>
              </a:p>
              <a:p>
                <a:r>
                  <a:rPr lang="en-US" sz="2800" dirty="0"/>
                  <a:t>Noise (error) in private sum is bounded by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/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043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D5EF61-8BF0-4E9F-B3F2-DB3AF1A0B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44" y="2699349"/>
            <a:ext cx="3938920" cy="189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F1EEF9-C338-4B01-B37A-28429D318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24" y="2725854"/>
            <a:ext cx="4056324" cy="20780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FDA86E3-EB23-4C50-96F6-BD81AE23711A}"/>
              </a:ext>
            </a:extLst>
          </p:cNvPr>
          <p:cNvGrpSpPr/>
          <p:nvPr/>
        </p:nvGrpSpPr>
        <p:grpSpPr>
          <a:xfrm>
            <a:off x="778085" y="3037065"/>
            <a:ext cx="2674105" cy="783869"/>
            <a:chOff x="2600703" y="2395944"/>
            <a:chExt cx="2674105" cy="7838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93DC94E-288D-460D-873D-9AF1D99EF7CC}"/>
                </a:ext>
              </a:extLst>
            </p:cNvPr>
            <p:cNvSpPr/>
            <p:nvPr/>
          </p:nvSpPr>
          <p:spPr>
            <a:xfrm>
              <a:off x="4983165" y="2589549"/>
              <a:ext cx="291643" cy="2968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1269D51C-6D05-4F4F-8AD7-1DD2C1CEE62E}"/>
                    </a:ext>
                  </a:extLst>
                </p:cNvPr>
                <p:cNvSpPr txBox="1"/>
                <p:nvPr/>
              </p:nvSpPr>
              <p:spPr>
                <a:xfrm>
                  <a:off x="2600703" y="2395944"/>
                  <a:ext cx="1987550" cy="783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Sum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with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𝐿𝑎𝑝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269D51C-6D05-4F4F-8AD7-1DD2C1CEE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0703" y="2395944"/>
                  <a:ext cx="1987550" cy="783869"/>
                </a:xfrm>
                <a:prstGeom prst="rect">
                  <a:avLst/>
                </a:prstGeom>
                <a:blipFill>
                  <a:blip r:embed="rId5"/>
                  <a:stretch>
                    <a:fillRect l="-2761" t="-3876" b="-3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61F25A87-5359-45D5-8E7D-009426C714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896" y="2787878"/>
              <a:ext cx="702269" cy="984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3E59B374-1F95-4517-B883-E6C55DD0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89</a:t>
            </a:fld>
            <a:endParaRPr 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xmlns="" id="{A22844EA-5BDE-4E65-9395-753247CB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12163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by exploration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One only gets answers to the questions she asked</a:t>
            </a:r>
          </a:p>
          <a:p>
            <a:pPr lvl="1"/>
            <a:r>
              <a:rPr lang="en-US" dirty="0"/>
              <a:t>Bandit (implicit) feedback</a:t>
            </a:r>
          </a:p>
          <a:p>
            <a:pPr lvl="1"/>
            <a:r>
              <a:rPr lang="en-US" u="sng" dirty="0"/>
              <a:t>Efficient</a:t>
            </a:r>
            <a:r>
              <a:rPr lang="en-US" dirty="0"/>
              <a:t> exploration is critical</a:t>
            </a:r>
          </a:p>
          <a:p>
            <a:pPr lvl="1"/>
            <a:endParaRPr lang="en-US" dirty="0"/>
          </a:p>
        </p:txBody>
      </p:sp>
      <p:pic>
        <p:nvPicPr>
          <p:cNvPr id="6146" name="Picture 2" descr="Image result for fog on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24" y="3354086"/>
            <a:ext cx="5092341" cy="30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Differentially private UCB1 [MT15]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Idea: keep the averaged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8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 dirty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sz="2800" i="1" dirty="0">
                        <a:latin typeface="Cambria Math" panose="02040503050406030204" pitchFamily="18" charset="0"/>
                      </a:rPr>
                      <m:t>∑</m:t>
                    </m:r>
                    <m:sSubSup>
                      <m:sSubSupPr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sz="28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 dirty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28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2800" dirty="0"/>
                  <a:t> private</a:t>
                </a:r>
              </a:p>
              <a:p>
                <a:pPr lvl="1"/>
                <a:r>
                  <a:rPr lang="en-US" sz="2400" dirty="0"/>
                  <a:t>Post-processing invariant</a:t>
                </a:r>
              </a:p>
              <a:p>
                <a:r>
                  <a:rPr lang="en-US" sz="2800" dirty="0"/>
                  <a:t>Use tree based aggregation, </a:t>
                </a:r>
                <a:r>
                  <a:rPr lang="en-US" sz="2800" dirty="0">
                    <a:solidFill>
                      <a:srgbClr val="FF0000"/>
                    </a:solidFill>
                  </a:rPr>
                  <a:t>add noise to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Sup>
                      <m:sSubSup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Arm selection strategy: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argmax</m:t>
                    </m:r>
                    <m:sSubSup>
                      <m:sSubSupPr>
                        <m:ctrlPr>
                          <a:rPr lang="en-US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𝑝𝑟𝑖𝑣𝑎𝑡𝑒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𝐶𝐵</m:t>
                    </m:r>
                    <m:d>
                      <m:dPr>
                        <m:ctrlPr>
                          <a:rPr lang="en-US" i="1" dirty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sSub>
                          <m:sSub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685800" lvl="2">
                  <a:spcBef>
                    <a:spcPts val="1000"/>
                  </a:spcBef>
                </a:pPr>
                <a:r>
                  <a:rPr lang="en-US" dirty="0"/>
                  <a:t>Additional confidence term for exploration in private setting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Regret: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CF4E2B-B3F1-4C71-923C-C9D56D08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25EB3C-E576-43EC-B7B0-CC67D2E2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2FB87F3-2BF6-42AB-A4FB-70A2C833950D}"/>
              </a:ext>
            </a:extLst>
          </p:cNvPr>
          <p:cNvGrpSpPr/>
          <p:nvPr/>
        </p:nvGrpSpPr>
        <p:grpSpPr>
          <a:xfrm>
            <a:off x="5330381" y="4938574"/>
            <a:ext cx="4768360" cy="1919426"/>
            <a:chOff x="2840267" y="4051068"/>
            <a:chExt cx="6702879" cy="2698135"/>
          </a:xfrm>
        </p:grpSpPr>
        <p:pic>
          <p:nvPicPr>
            <p:cNvPr id="7" name="Picture 2" descr="mage result for robot icon">
              <a:extLst>
                <a:ext uri="{FF2B5EF4-FFF2-40B4-BE49-F238E27FC236}">
                  <a16:creationId xmlns:a16="http://schemas.microsoft.com/office/drawing/2014/main" xmlns="" id="{BBEB41B1-1111-42FF-B89E-664750908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758" y="4051068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2AC4FAF-C138-4063-8D62-44FB86980529}"/>
                </a:ext>
              </a:extLst>
            </p:cNvPr>
            <p:cNvGrpSpPr/>
            <p:nvPr/>
          </p:nvGrpSpPr>
          <p:grpSpPr>
            <a:xfrm>
              <a:off x="6094580" y="4440187"/>
              <a:ext cx="1402504" cy="1955253"/>
              <a:chOff x="6097293" y="3125876"/>
              <a:chExt cx="1402504" cy="192024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5BF92E8D-44A2-4A08-B700-B1FCBF06BD8F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0B04F2C1-534A-4A95-85F2-F32C7B7B107D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3C0D4714-6E02-4AC0-A8F2-F0C64E78FDAF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80D8A88-F4BE-4151-9B97-1560DC25BB42}"/>
                </a:ext>
              </a:extLst>
            </p:cNvPr>
            <p:cNvGrpSpPr/>
            <p:nvPr/>
          </p:nvGrpSpPr>
          <p:grpSpPr>
            <a:xfrm rot="10800000">
              <a:off x="3880970" y="4443997"/>
              <a:ext cx="1402504" cy="1955253"/>
              <a:chOff x="6097293" y="3125876"/>
              <a:chExt cx="1402504" cy="192024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EDE11778-23FF-4476-B00A-05A9979DD3D1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E3FCB57C-CAC2-42CB-850C-266D631781B6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8A477C97-A58B-4841-8A41-01951BBEAA58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B9C663B-ED73-4B53-895F-647E5C7BFCAF}"/>
                </a:ext>
              </a:extLst>
            </p:cNvPr>
            <p:cNvGrpSpPr/>
            <p:nvPr/>
          </p:nvGrpSpPr>
          <p:grpSpPr>
            <a:xfrm>
              <a:off x="5322874" y="6041676"/>
              <a:ext cx="732306" cy="707527"/>
              <a:chOff x="6229302" y="3351336"/>
              <a:chExt cx="1215992" cy="123105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82160D2D-FC0E-4132-9DCA-73A291F04380}"/>
                  </a:ext>
                </a:extLst>
              </p:cNvPr>
              <p:cNvSpPr/>
              <p:nvPr/>
            </p:nvSpPr>
            <p:spPr>
              <a:xfrm>
                <a:off x="6229302" y="3351336"/>
                <a:ext cx="1215992" cy="1231053"/>
              </a:xfrm>
              <a:prstGeom prst="ellipse">
                <a:avLst/>
              </a:prstGeom>
              <a:solidFill>
                <a:srgbClr val="FF2600">
                  <a:alpha val="12941"/>
                </a:srgbClr>
              </a:solidFill>
              <a:ln>
                <a:solidFill>
                  <a:srgbClr val="FF0000">
                    <a:alpha val="549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244DDD38-A6C8-4039-84AD-254705207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034" y="3556271"/>
                <a:ext cx="801637" cy="80163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96086305-1EF6-4EB5-8A25-D08C7D62806D}"/>
                    </a:ext>
                  </a:extLst>
                </p:cNvPr>
                <p:cNvSpPr txBox="1"/>
                <p:nvPr/>
              </p:nvSpPr>
              <p:spPr>
                <a:xfrm>
                  <a:off x="2840267" y="5158999"/>
                  <a:ext cx="949553" cy="73549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ea typeface="Gill Sans Light" charset="0"/>
                      <a:cs typeface="Gill Sans Light" charset="0"/>
                    </a:rPr>
                    <a:t>Reward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ea typeface="Gill Sans Light" charset="0"/>
                    <a:cs typeface="Gill Sans Light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6086305-1EF6-4EB5-8A25-D08C7D6280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0267" y="5158999"/>
                  <a:ext cx="949553" cy="735490"/>
                </a:xfrm>
                <a:prstGeom prst="rect">
                  <a:avLst/>
                </a:prstGeom>
                <a:blipFill>
                  <a:blip r:embed="rId5"/>
                  <a:stretch>
                    <a:fillRect l="-2703" t="-1163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0CD9D39-83A3-429B-87EC-A76179450728}"/>
                </a:ext>
              </a:extLst>
            </p:cNvPr>
            <p:cNvSpPr txBox="1"/>
            <p:nvPr/>
          </p:nvSpPr>
          <p:spPr>
            <a:xfrm>
              <a:off x="7509566" y="5098762"/>
              <a:ext cx="2033580" cy="7354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ea typeface="Gill Sans Light" charset="0"/>
                  <a:cs typeface="Gill Sans Light" charset="0"/>
                </a:rPr>
                <a:t>Private recommendation</a:t>
              </a:r>
              <a:endParaRPr lang="en-US" sz="1400" dirty="0">
                <a:ea typeface="Gill Sans Light" charset="0"/>
                <a:cs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5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04BC5-3441-4474-A955-8DF26255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Differentially private LinUCB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E5F05211-A661-4C98-BF53-BD1BF4E5BE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661564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Privacy for reward [NR18]</a:t>
                </a:r>
              </a:p>
              <a:p>
                <a:r>
                  <a:rPr lang="en-US" sz="2800" dirty="0"/>
                  <a:t>Use tree based aggregation, add noise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/>
                  <a:t>Arm selection strategy: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>
                        <a:latin typeface="Cambria Math" panose="02040503050406030204" pitchFamily="18" charset="0"/>
                      </a:rPr>
                      <m:t>argmax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𝑝𝑟𝑖𝑣𝑎𝑡𝑒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𝐶𝐵</m:t>
                    </m:r>
                    <m:d>
                      <m:dPr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r>
                          <m:rPr>
                            <m:sty m:val="p"/>
                          </m:r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f>
                          <m:f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num>
                          <m:den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den>
                        </m:f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en-US" sz="2800" dirty="0"/>
                  <a:t>Regret: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ad>
                      <m:radPr>
                        <m:degHide m:val="on"/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rad>
                    <m:func>
                      <m:funcPr>
                        <m:ctrlPr>
                          <a:rPr lang="en-US" sz="2800" b="0" i="1" dirty="0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fun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.5</m:t>
                            </m:r>
                          </m:sup>
                        </m:sSup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ad>
                          <m:radPr>
                            <m:degHide m:val="on"/>
                            <m:ctrlP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rad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F05211-A661-4C98-BF53-BD1BF4E5BE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661564" cy="4351338"/>
              </a:xfrm>
              <a:blipFill>
                <a:blip r:embed="rId2"/>
                <a:stretch>
                  <a:fillRect l="-143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6FA9C1-83D5-47A2-8CB6-F8CA2693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5EA8765-BCE0-438A-8D14-1DFD3F2635A5}"/>
              </a:ext>
            </a:extLst>
          </p:cNvPr>
          <p:cNvGrpSpPr/>
          <p:nvPr/>
        </p:nvGrpSpPr>
        <p:grpSpPr>
          <a:xfrm>
            <a:off x="8334263" y="2693390"/>
            <a:ext cx="3393610" cy="1471220"/>
            <a:chOff x="5043565" y="5262132"/>
            <a:chExt cx="3393610" cy="14712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D455B72-E981-4050-BF8D-5816B3A5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3073" y="5602027"/>
              <a:ext cx="3015024" cy="3410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A41F515-D541-40EF-A0B9-480B3C52A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4138" y="5992138"/>
              <a:ext cx="2551056" cy="33337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002FC10-0B81-42DB-A87C-61DCCF3BD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637" y="6373067"/>
              <a:ext cx="1326191" cy="3133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9B101C8-E102-47C0-8858-24FF103B998E}"/>
                </a:ext>
              </a:extLst>
            </p:cNvPr>
            <p:cNvSpPr txBox="1"/>
            <p:nvPr/>
          </p:nvSpPr>
          <p:spPr>
            <a:xfrm>
              <a:off x="5043565" y="5262132"/>
              <a:ext cx="3393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 of LinUCB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061661B-549A-4144-AB84-C2CF606E2782}"/>
                </a:ext>
              </a:extLst>
            </p:cNvPr>
            <p:cNvSpPr/>
            <p:nvPr/>
          </p:nvSpPr>
          <p:spPr>
            <a:xfrm>
              <a:off x="5043565" y="5271196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B9A0139A-3F53-4979-8B84-8B128FC2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0934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04BC5-3441-4474-A955-8DF26255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Differentially private LinUCB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E5F05211-A661-4C98-BF53-BD1BF4E5BE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358072" cy="46672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Privacy for both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context and reward </a:t>
                </a:r>
                <a:r>
                  <a:rPr lang="en-US" sz="2800" dirty="0"/>
                  <a:t>[SS18]</a:t>
                </a:r>
              </a:p>
              <a:p>
                <a:r>
                  <a:rPr lang="en-US" sz="2800" dirty="0"/>
                  <a:t>Use tree based aggregation, add noise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</m:sSubSup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/>
                  <a:t>Arm selection strategy: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>
                        <a:latin typeface="Cambria Math" panose="02040503050406030204" pitchFamily="18" charset="0"/>
                      </a:rPr>
                      <m:t>argmax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i="1" dirty="0"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8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𝑝𝑟𝑖𝑣𝑎𝑡𝑒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𝑝𝑟𝑖𝑣𝑎𝑡𝑒</m:t>
                        </m:r>
                      </m:sub>
                    </m:sSub>
                    <m:d>
                      <m:d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/>
                  <a:t>Regret: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  <m:rad>
                          <m:radPr>
                            <m:degHide m:val="on"/>
                            <m:ctrlP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func>
                              <m:funcPr>
                                <m:ctrlP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28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)/</m:t>
                                </m:r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func>
                          </m:e>
                        </m:rad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Also showed a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matched</a:t>
                </a:r>
                <a:r>
                  <a:rPr lang="en-US" sz="2800" dirty="0"/>
                  <a:t> gap-dependent lower bound</a:t>
                </a:r>
              </a:p>
              <a:p>
                <a:pPr lvl="1"/>
                <a:r>
                  <a:rPr lang="en-US" sz="2400" dirty="0"/>
                  <a:t>Constructing the lower bound based on definition of privacy for context</a:t>
                </a: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F05211-A661-4C98-BF53-BD1BF4E5BE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358072" cy="4667250"/>
              </a:xfrm>
              <a:blipFill>
                <a:blip r:embed="rId2"/>
                <a:stretch>
                  <a:fillRect l="-1491" t="-2872" r="-1988" b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6FA9C1-83D5-47A2-8CB6-F8CA2693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37C4F76-F7BC-4203-ABCA-B2A055FF9E07}"/>
              </a:ext>
            </a:extLst>
          </p:cNvPr>
          <p:cNvGrpSpPr/>
          <p:nvPr/>
        </p:nvGrpSpPr>
        <p:grpSpPr>
          <a:xfrm>
            <a:off x="8334263" y="2693390"/>
            <a:ext cx="3393610" cy="1471220"/>
            <a:chOff x="5043565" y="5262132"/>
            <a:chExt cx="3393610" cy="14712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35D8B37-46C2-41B9-8DC3-15C173100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3073" y="5602027"/>
              <a:ext cx="3015024" cy="34106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5FDA0D5-5A6A-4B76-8037-4094750D9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4138" y="5992138"/>
              <a:ext cx="2551056" cy="3333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6C3F84F-DCF2-4464-A226-D657FBE3E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637" y="6373067"/>
              <a:ext cx="1326191" cy="3133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284F4FA-06E1-4D5D-A16E-D470AF699CA9}"/>
                </a:ext>
              </a:extLst>
            </p:cNvPr>
            <p:cNvSpPr txBox="1"/>
            <p:nvPr/>
          </p:nvSpPr>
          <p:spPr>
            <a:xfrm>
              <a:off x="5043565" y="5262132"/>
              <a:ext cx="3393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Closed form estimator of LinUCB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F981FC0-D89D-4A02-875B-203C37D0F0F3}"/>
                </a:ext>
              </a:extLst>
            </p:cNvPr>
            <p:cNvSpPr/>
            <p:nvPr/>
          </p:nvSpPr>
          <p:spPr>
            <a:xfrm>
              <a:off x="5043565" y="5271196"/>
              <a:ext cx="3255619" cy="146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6E455E67-F11B-4041-8A9D-686D1B37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5726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BB266-001C-4D7A-9930-57EE87F0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differential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481EC9-1DFC-4693-99DD-BCFAADFD3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DP: user sent data to center, center add noise to the </a:t>
            </a:r>
            <a:r>
              <a:rPr lang="en-US" sz="2800" dirty="0">
                <a:solidFill>
                  <a:srgbClr val="FF0000"/>
                </a:solidFill>
              </a:rPr>
              <a:t>aggregated</a:t>
            </a:r>
            <a:r>
              <a:rPr lang="en-US" sz="2800" dirty="0"/>
              <a:t> result</a:t>
            </a:r>
          </a:p>
          <a:p>
            <a:pPr lvl="1"/>
            <a:r>
              <a:rPr lang="en-US" sz="2400" dirty="0"/>
              <a:t>Concerns: </a:t>
            </a:r>
            <a:r>
              <a:rPr lang="en-US" sz="2400" dirty="0">
                <a:solidFill>
                  <a:srgbClr val="FF0000"/>
                </a:solidFill>
              </a:rPr>
              <a:t>Data communication </a:t>
            </a:r>
            <a:r>
              <a:rPr lang="en-US" sz="2400" dirty="0"/>
              <a:t>or even the </a:t>
            </a:r>
            <a:r>
              <a:rPr lang="en-US" sz="2400" dirty="0">
                <a:solidFill>
                  <a:srgbClr val="FF0000"/>
                </a:solidFill>
              </a:rPr>
              <a:t>center</a:t>
            </a:r>
            <a:r>
              <a:rPr lang="en-US" sz="2400" dirty="0"/>
              <a:t> can be compromised</a:t>
            </a:r>
          </a:p>
          <a:p>
            <a:r>
              <a:rPr lang="en-US" sz="2800" dirty="0"/>
              <a:t>LDP: Data is randomized on the </a:t>
            </a:r>
            <a:r>
              <a:rPr lang="en-US" sz="2800" dirty="0">
                <a:solidFill>
                  <a:srgbClr val="FF0000"/>
                </a:solidFill>
              </a:rPr>
              <a:t>user side </a:t>
            </a:r>
            <a:r>
              <a:rPr lang="en-US" sz="2800" dirty="0"/>
              <a:t>before sent to aggregator</a:t>
            </a:r>
          </a:p>
          <a:p>
            <a:r>
              <a:rPr lang="en-US" sz="2800" dirty="0"/>
              <a:t>LDP is a stronger privacy definition</a:t>
            </a:r>
          </a:p>
          <a:p>
            <a:pPr lvl="1"/>
            <a:r>
              <a:rPr lang="en-US" sz="2400" dirty="0"/>
              <a:t>Larger cost / regret is expected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61D398-B12C-49AA-BCCF-0F2650D2C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63F995D9-9FB4-4BFF-A7FC-136B8B04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45CA45E-AFA1-4354-8011-B59DB9E52A47}"/>
              </a:ext>
            </a:extLst>
          </p:cNvPr>
          <p:cNvGrpSpPr/>
          <p:nvPr/>
        </p:nvGrpSpPr>
        <p:grpSpPr>
          <a:xfrm>
            <a:off x="3581400" y="4436924"/>
            <a:ext cx="4768360" cy="1919426"/>
            <a:chOff x="2840267" y="4051068"/>
            <a:chExt cx="6702879" cy="2698135"/>
          </a:xfrm>
        </p:grpSpPr>
        <p:pic>
          <p:nvPicPr>
            <p:cNvPr id="8" name="Picture 2" descr="mage result for robot icon">
              <a:extLst>
                <a:ext uri="{FF2B5EF4-FFF2-40B4-BE49-F238E27FC236}">
                  <a16:creationId xmlns:a16="http://schemas.microsoft.com/office/drawing/2014/main" xmlns="" id="{452512EB-CEE4-477E-B322-56B7326F1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758" y="4051068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CDAD5D4-1E08-426C-BD82-C0DF14CAB2C4}"/>
                </a:ext>
              </a:extLst>
            </p:cNvPr>
            <p:cNvGrpSpPr/>
            <p:nvPr/>
          </p:nvGrpSpPr>
          <p:grpSpPr>
            <a:xfrm>
              <a:off x="6094580" y="4440187"/>
              <a:ext cx="1402504" cy="1955253"/>
              <a:chOff x="6097293" y="3125876"/>
              <a:chExt cx="1402504" cy="192024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55D94C2B-4CC8-44C3-BF8F-00CD15739275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DFEF5854-6ACB-4F74-A041-A61AAAB7112E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21581AA2-4C61-49BD-A550-9AC87307B4C2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732D6E5-6D2B-4EF5-82A0-66957D0F8B7A}"/>
                </a:ext>
              </a:extLst>
            </p:cNvPr>
            <p:cNvGrpSpPr/>
            <p:nvPr/>
          </p:nvGrpSpPr>
          <p:grpSpPr>
            <a:xfrm rot="10800000">
              <a:off x="3880970" y="4443997"/>
              <a:ext cx="1402504" cy="1955253"/>
              <a:chOff x="6097293" y="3125876"/>
              <a:chExt cx="1402504" cy="192024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8B20EB19-7245-405E-97EA-92279A05491A}"/>
                  </a:ext>
                </a:extLst>
              </p:cNvPr>
              <p:cNvCxnSpPr/>
              <p:nvPr/>
            </p:nvCxnSpPr>
            <p:spPr>
              <a:xfrm>
                <a:off x="6097293" y="3144308"/>
                <a:ext cx="139521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BEEF5DBC-4698-49F5-BEB7-F59F9EE20598}"/>
                  </a:ext>
                </a:extLst>
              </p:cNvPr>
              <p:cNvCxnSpPr/>
              <p:nvPr/>
            </p:nvCxnSpPr>
            <p:spPr>
              <a:xfrm>
                <a:off x="7483129" y="3125876"/>
                <a:ext cx="0" cy="192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730857B9-542F-4FF2-A7BC-B721D5B1F5A7}"/>
                  </a:ext>
                </a:extLst>
              </p:cNvPr>
              <p:cNvCxnSpPr/>
              <p:nvPr/>
            </p:nvCxnSpPr>
            <p:spPr>
              <a:xfrm>
                <a:off x="6104586" y="5028613"/>
                <a:ext cx="1395211" cy="0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BEBD60D-0618-44B7-A368-8C9C2D021612}"/>
                </a:ext>
              </a:extLst>
            </p:cNvPr>
            <p:cNvGrpSpPr/>
            <p:nvPr/>
          </p:nvGrpSpPr>
          <p:grpSpPr>
            <a:xfrm>
              <a:off x="5322874" y="6041676"/>
              <a:ext cx="732306" cy="707527"/>
              <a:chOff x="6229302" y="3351336"/>
              <a:chExt cx="1215992" cy="1231053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E7215B6E-497B-4A59-93B5-CA7268EE1181}"/>
                  </a:ext>
                </a:extLst>
              </p:cNvPr>
              <p:cNvSpPr/>
              <p:nvPr/>
            </p:nvSpPr>
            <p:spPr>
              <a:xfrm>
                <a:off x="6229302" y="3351336"/>
                <a:ext cx="1215992" cy="1231053"/>
              </a:xfrm>
              <a:prstGeom prst="ellipse">
                <a:avLst/>
              </a:prstGeom>
              <a:solidFill>
                <a:srgbClr val="FF2600">
                  <a:alpha val="12941"/>
                </a:srgbClr>
              </a:solidFill>
              <a:ln>
                <a:solidFill>
                  <a:srgbClr val="FF0000">
                    <a:alpha val="549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F7C34A9-571D-4407-B20F-3B8603065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034" y="3556271"/>
                <a:ext cx="801637" cy="80163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E9FE25AA-F56F-43D2-86E6-17CB06740CD4}"/>
                    </a:ext>
                  </a:extLst>
                </p:cNvPr>
                <p:cNvSpPr txBox="1"/>
                <p:nvPr/>
              </p:nvSpPr>
              <p:spPr>
                <a:xfrm>
                  <a:off x="2840267" y="5158999"/>
                  <a:ext cx="949553" cy="73549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ea typeface="Gill Sans Light" charset="0"/>
                      <a:cs typeface="Gill Sans Light" charset="0"/>
                    </a:rPr>
                    <a:t>Reward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ea typeface="Gill Sans Light" charset="0"/>
                    <a:cs typeface="Gill Sans Light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FE25AA-F56F-43D2-86E6-17CB06740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0267" y="5158999"/>
                  <a:ext cx="949553" cy="735490"/>
                </a:xfrm>
                <a:prstGeom prst="rect">
                  <a:avLst/>
                </a:prstGeom>
                <a:blipFill>
                  <a:blip r:embed="rId4"/>
                  <a:stretch>
                    <a:fillRect l="-2727" t="-2326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8D16D44-3164-492D-9FAE-BECED5A9A1B9}"/>
                </a:ext>
              </a:extLst>
            </p:cNvPr>
            <p:cNvSpPr txBox="1"/>
            <p:nvPr/>
          </p:nvSpPr>
          <p:spPr>
            <a:xfrm>
              <a:off x="7509566" y="5098762"/>
              <a:ext cx="2033580" cy="7354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ea typeface="Gill Sans Light" charset="0"/>
                  <a:cs typeface="Gill Sans Light" charset="0"/>
                </a:rPr>
                <a:t>Private recommendation</a:t>
              </a:r>
              <a:endParaRPr lang="en-US" sz="1400" dirty="0">
                <a:ea typeface="Gill Sans Light" charset="0"/>
                <a:cs typeface="Gill Sans Light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0B7ACB56-1F21-4F6A-A2B2-DF6C1CD9315C}"/>
                  </a:ext>
                </a:extLst>
              </p:cNvPr>
              <p:cNvSpPr txBox="1"/>
              <p:nvPr/>
            </p:nvSpPr>
            <p:spPr>
              <a:xfrm>
                <a:off x="3347732" y="5225095"/>
                <a:ext cx="93705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ea typeface="Gill Sans Light" charset="0"/>
                    <a:cs typeface="Gill Sans Light" charset="0"/>
                  </a:rPr>
                  <a:t>Private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ea typeface="Gill Sans Light" charset="0"/>
                  <a:cs typeface="Gill Sans Light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7ACB56-1F21-4F6A-A2B2-DF6C1CD93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732" y="5225095"/>
                <a:ext cx="937051" cy="523220"/>
              </a:xfrm>
              <a:prstGeom prst="rect">
                <a:avLst/>
              </a:prstGeom>
              <a:blipFill>
                <a:blip r:embed="rId5"/>
                <a:stretch>
                  <a:fillRect l="-1948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9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77AA9-A85E-4AC5-A98C-5B9659F9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 with local differential privacy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ED0A280-7754-485A-91BA-F5592754B4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LDP-UCB-Laplace [RZLS20]</a:t>
                </a:r>
              </a:p>
              <a:p>
                <a:pPr lvl="1"/>
                <a:r>
                  <a:rPr lang="en-US" dirty="0"/>
                  <a:t>User sends noisy feedback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𝐿𝑎𝑝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the server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Arm selection strategy: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argmax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𝐶𝐵</m:t>
                    </m:r>
                    <m:d>
                      <m:dPr>
                        <m:ctrlPr>
                          <a:rPr lang="en-US" i="1" dirty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  <m:func>
                              <m:funcPr>
                                <m:ctrlP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marL="685800" lvl="2">
                  <a:spcBef>
                    <a:spcPts val="1000"/>
                  </a:spcBef>
                </a:pPr>
                <a:r>
                  <a:rPr lang="en-US" dirty="0"/>
                  <a:t>Additional confidence term for exploration in private setting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Regret: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D0A280-7754-485A-91BA-F5592754B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F2898F-E80B-42DC-AA68-68DC6CB5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44562ED-F752-40AD-8325-5C0248BB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6524828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5ECD39-3BBB-4F09-A027-0B824D33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D2FDC-FF9F-421D-8595-B3EFA15CF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18764" cy="4351338"/>
          </a:xfrm>
        </p:spPr>
        <p:txBody>
          <a:bodyPr>
            <a:normAutofit/>
          </a:bodyPr>
          <a:lstStyle/>
          <a:p>
            <a:r>
              <a:rPr lang="en-US" sz="2800" dirty="0"/>
              <a:t>Machine Bias – an important topic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dirty="0"/>
              <a:t>Research of bias in data , model, algorithm etc.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altLang="zh-CN" dirty="0"/>
              <a:t>E.g., discriminatory treatment of subpopulations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altLang="zh-CN" dirty="0"/>
              <a:t>n</a:t>
            </a:r>
            <a:r>
              <a:rPr lang="en-US" dirty="0"/>
              <a:t>eed to </a:t>
            </a:r>
            <a:r>
              <a:rPr lang="en-US" altLang="zh-CN" dirty="0"/>
              <a:t>e</a:t>
            </a:r>
            <a:r>
              <a:rPr lang="en-US" dirty="0"/>
              <a:t>xplore</a:t>
            </a:r>
            <a:endParaRPr lang="en-US" sz="2800" dirty="0"/>
          </a:p>
          <a:p>
            <a:r>
              <a:rPr lang="en-US" sz="2800" dirty="0"/>
              <a:t>Fairness guarantee during online decision making (bandits)</a:t>
            </a:r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93A672-345A-4931-B160-64E6FDE3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2" descr="https://static.propublica.org/projects/algorithmic-bias/assets/img/generated/opener-b-crop-2400*1350-00796e.jpg">
            <a:extLst>
              <a:ext uri="{FF2B5EF4-FFF2-40B4-BE49-F238E27FC236}">
                <a16:creationId xmlns:a16="http://schemas.microsoft.com/office/drawing/2014/main" xmlns="" id="{2AA79297-46AA-4402-A02B-91803483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232" y="2940637"/>
            <a:ext cx="1593129" cy="89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D4CCCA-66D4-445A-B0F0-B2CD52104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70" y="2482321"/>
            <a:ext cx="1593130" cy="46282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FF88BF7D-2931-4446-A168-4FF069B1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9078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4F688F-FB99-4458-A9C6-495346DA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Weakly meritocratic fairness [JKMNR16]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15C32DCD-5D68-4992-A6D0-EBA9272641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2870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Fairness definition: if reward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≥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/>
                  <a:t> then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𝑝𝑢𝑙𝑙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𝑝𝑢𝑙𝑙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A fair bandits should never favor a worse arm at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any round</a:t>
                </a:r>
                <a:endParaRPr lang="en-US" sz="24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Prefect strategy</a:t>
                </a:r>
                <a:r>
                  <a:rPr lang="en-US" sz="2400" dirty="0"/>
                  <a:t> is fair: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𝑝𝑢𝑙𝑙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func>
                  </m:oMath>
                </a14:m>
                <a:r>
                  <a:rPr lang="en-US" sz="2400" dirty="0"/>
                  <a:t> -- but we don’t which arm is perfect at the beginning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Uniformly random</a:t>
                </a:r>
                <a:r>
                  <a:rPr lang="en-US" sz="2400" dirty="0"/>
                  <a:t> is fair: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𝑝𝑢𝑙𝑙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den>
                        </m:f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/>
                  <a:t> -- Linear regret</a:t>
                </a:r>
              </a:p>
              <a:p>
                <a:pPr lvl="1"/>
                <a:r>
                  <a:rPr lang="en-US" sz="2400" dirty="0"/>
                  <a:t>Somewhere in between?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C32DCD-5D68-4992-A6D0-EBA9272641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287000" cy="4351338"/>
              </a:xfrm>
              <a:blipFill>
                <a:blip r:embed="rId2"/>
                <a:stretch>
                  <a:fillRect l="-1067" t="-2241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5A4D56-A5BE-40FA-91DC-4A03CF80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96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2646446-FA64-4EAE-90BE-EAD7AE47C232}"/>
              </a:ext>
            </a:extLst>
          </p:cNvPr>
          <p:cNvGrpSpPr/>
          <p:nvPr/>
        </p:nvGrpSpPr>
        <p:grpSpPr>
          <a:xfrm>
            <a:off x="2583936" y="4416365"/>
            <a:ext cx="6026664" cy="2387932"/>
            <a:chOff x="2145510" y="4387538"/>
            <a:chExt cx="6026664" cy="23879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FDABB3E-C8C6-4473-AB74-57FFDBF49D61}"/>
                </a:ext>
              </a:extLst>
            </p:cNvPr>
            <p:cNvSpPr/>
            <p:nvPr/>
          </p:nvSpPr>
          <p:spPr>
            <a:xfrm>
              <a:off x="5714297" y="5567605"/>
              <a:ext cx="4395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…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9EE75AE-975A-4EDD-B70A-ACF62FB8D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0369" y="6451182"/>
              <a:ext cx="344263" cy="292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50B148B-A5C2-4F40-A64E-81A7F713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3408" y="6521971"/>
              <a:ext cx="333688" cy="2534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8954242-5EF0-4B69-ACA3-076A6EA7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4308" y="6457532"/>
              <a:ext cx="476253" cy="2857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7DF62B9F-7D05-434F-958B-BD3764A7C156}"/>
                </a:ext>
              </a:extLst>
            </p:cNvPr>
            <p:cNvCxnSpPr/>
            <p:nvPr/>
          </p:nvCxnSpPr>
          <p:spPr>
            <a:xfrm flipH="1">
              <a:off x="2584175" y="4792593"/>
              <a:ext cx="0" cy="15770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545318F9-388C-457B-A5E1-AC15929A979A}"/>
                </a:ext>
              </a:extLst>
            </p:cNvPr>
            <p:cNvCxnSpPr/>
            <p:nvPr/>
          </p:nvCxnSpPr>
          <p:spPr>
            <a:xfrm flipV="1">
              <a:off x="2584174" y="6356350"/>
              <a:ext cx="5588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65AD948-7914-4022-B3A1-4FFB629C8BB8}"/>
                </a:ext>
              </a:extLst>
            </p:cNvPr>
            <p:cNvSpPr txBox="1"/>
            <p:nvPr/>
          </p:nvSpPr>
          <p:spPr>
            <a:xfrm rot="16200000">
              <a:off x="1722784" y="4810264"/>
              <a:ext cx="1214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Reward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9DA78A55-1E02-4475-9EA5-A92610B13773}"/>
                </a:ext>
              </a:extLst>
            </p:cNvPr>
            <p:cNvGrpSpPr/>
            <p:nvPr/>
          </p:nvGrpSpPr>
          <p:grpSpPr>
            <a:xfrm>
              <a:off x="2676940" y="5195057"/>
              <a:ext cx="4588563" cy="754725"/>
              <a:chOff x="2411896" y="4042395"/>
              <a:chExt cx="4588563" cy="75472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B023C2E7-6D9E-4606-A2B7-DB43B1208CCC}"/>
                  </a:ext>
                </a:extLst>
              </p:cNvPr>
              <p:cNvGrpSpPr/>
              <p:nvPr/>
            </p:nvGrpSpPr>
            <p:grpSpPr>
              <a:xfrm>
                <a:off x="3794539" y="4404670"/>
                <a:ext cx="528981" cy="340667"/>
                <a:chOff x="3794539" y="4404670"/>
                <a:chExt cx="528981" cy="340667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xmlns="" id="{38F81F68-4034-4673-B9C2-8AD08A5870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4539" y="4404670"/>
                  <a:ext cx="295673" cy="340667"/>
                </a:xfrm>
                <a:prstGeom prst="rect">
                  <a:avLst/>
                </a:prstGeom>
              </p:spPr>
            </p:pic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xmlns="" id="{6E11A692-B82E-491E-9B16-55F54F0D9A19}"/>
                    </a:ext>
                  </a:extLst>
                </p:cNvPr>
                <p:cNvCxnSpPr/>
                <p:nvPr/>
              </p:nvCxnSpPr>
              <p:spPr>
                <a:xfrm>
                  <a:off x="4094920" y="4461565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xmlns="" id="{AB4107A7-14B4-45B3-8AF5-C62A88A635D8}"/>
                  </a:ext>
                </a:extLst>
              </p:cNvPr>
              <p:cNvGrpSpPr/>
              <p:nvPr/>
            </p:nvGrpSpPr>
            <p:grpSpPr>
              <a:xfrm>
                <a:off x="6455533" y="4456940"/>
                <a:ext cx="544926" cy="340180"/>
                <a:chOff x="6455533" y="4456940"/>
                <a:chExt cx="544926" cy="340180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xmlns="" id="{F3850153-8E85-4DAD-9EEC-425D7A97A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55533" y="4456940"/>
                  <a:ext cx="364920" cy="340180"/>
                </a:xfrm>
                <a:prstGeom prst="rect">
                  <a:avLst/>
                </a:prstGeom>
              </p:spPr>
            </p:pic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xmlns="" id="{B7AB4370-32E5-48AB-B7EC-4B811A6533D6}"/>
                    </a:ext>
                  </a:extLst>
                </p:cNvPr>
                <p:cNvCxnSpPr/>
                <p:nvPr/>
              </p:nvCxnSpPr>
              <p:spPr>
                <a:xfrm>
                  <a:off x="6771859" y="4514574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F45F2805-3A87-42A4-AE75-B4212D24BEB7}"/>
                  </a:ext>
                </a:extLst>
              </p:cNvPr>
              <p:cNvGrpSpPr/>
              <p:nvPr/>
            </p:nvGrpSpPr>
            <p:grpSpPr>
              <a:xfrm>
                <a:off x="2411896" y="4042395"/>
                <a:ext cx="528982" cy="352286"/>
                <a:chOff x="2411896" y="4042395"/>
                <a:chExt cx="528982" cy="352286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D175E5D0-5B60-4C94-8A5C-0E78BDF5EF3A}"/>
                    </a:ext>
                  </a:extLst>
                </p:cNvPr>
                <p:cNvCxnSpPr/>
                <p:nvPr/>
              </p:nvCxnSpPr>
              <p:spPr>
                <a:xfrm>
                  <a:off x="2712278" y="4099339"/>
                  <a:ext cx="2286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xmlns="" id="{C580BCAE-8AF4-44EF-97FA-38AA474045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11896" y="4042395"/>
                  <a:ext cx="272523" cy="35228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B189BA7A-BD59-41B9-8298-40B7156B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06664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6AE7CD-57E4-4DCE-87E4-8867AC33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FairUCB</a:t>
            </a:r>
            <a:r>
              <a:rPr lang="en-US" dirty="0"/>
              <a:t> [JKMR16]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2F48F-E3E4-4E3B-879C-5956376FE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Idea: </a:t>
            </a:r>
            <a:r>
              <a:rPr lang="en-US" sz="2800" dirty="0">
                <a:solidFill>
                  <a:srgbClr val="FF0000"/>
                </a:solidFill>
              </a:rPr>
              <a:t>uniformly</a:t>
            </a:r>
            <a:r>
              <a:rPr lang="en-US" sz="2800" dirty="0"/>
              <a:t> pull arm within the first </a:t>
            </a:r>
            <a:r>
              <a:rPr lang="en-US" sz="2800" dirty="0">
                <a:solidFill>
                  <a:srgbClr val="FF0000"/>
                </a:solidFill>
              </a:rPr>
              <a:t>confidence interval chain</a:t>
            </a:r>
          </a:p>
          <a:p>
            <a:pPr lvl="1"/>
            <a:r>
              <a:rPr lang="en-US" sz="2400" dirty="0"/>
              <a:t>Start from the largest UCB, find overlapped confidence intervals</a:t>
            </a:r>
          </a:p>
          <a:p>
            <a:r>
              <a:rPr lang="en-US" sz="2800" dirty="0"/>
              <a:t>Guaranteed fairness at every step with high probability</a:t>
            </a:r>
          </a:p>
          <a:p>
            <a:r>
              <a:rPr lang="en-US" sz="2800" dirty="0"/>
              <a:t>Regret: </a:t>
            </a:r>
          </a:p>
          <a:p>
            <a:pPr lvl="1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70DCE3-ECD3-43D6-AF32-973579AC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97</a:t>
            </a:fld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7E63BA2-C905-4A04-93EB-82137D051884}"/>
              </a:ext>
            </a:extLst>
          </p:cNvPr>
          <p:cNvGrpSpPr/>
          <p:nvPr/>
        </p:nvGrpSpPr>
        <p:grpSpPr>
          <a:xfrm>
            <a:off x="3434567" y="4329788"/>
            <a:ext cx="274320" cy="365813"/>
            <a:chOff x="3362702" y="4360344"/>
            <a:chExt cx="274320" cy="5799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859EB1EC-8BCF-4F7B-B917-D5DBD9256183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C6C36AD-8D3E-40E1-AC76-DC2ECCE98532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96EA8157-3F78-44D5-A064-D47F8A3D12D9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BEA8AB84-E86B-4B6B-B122-61A40A7E3707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845CE2-C5EB-4486-92B9-C68E97AB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624" y="6365007"/>
            <a:ext cx="344263" cy="2921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A8F31F-3BC3-4B3E-B7DC-B0E7A9B6F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619" y="6365007"/>
            <a:ext cx="476253" cy="28575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D3E5108-F547-474A-A7A9-0B0D6F5BE267}"/>
              </a:ext>
            </a:extLst>
          </p:cNvPr>
          <p:cNvCxnSpPr>
            <a:cxnSpLocks/>
          </p:cNvCxnSpPr>
          <p:nvPr/>
        </p:nvCxnSpPr>
        <p:spPr>
          <a:xfrm>
            <a:off x="2968486" y="4344626"/>
            <a:ext cx="1" cy="193245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843621FF-D470-4350-8A67-107CD91F5832}"/>
              </a:ext>
            </a:extLst>
          </p:cNvPr>
          <p:cNvCxnSpPr/>
          <p:nvPr/>
        </p:nvCxnSpPr>
        <p:spPr>
          <a:xfrm flipV="1">
            <a:off x="2968486" y="6263825"/>
            <a:ext cx="55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DCD407-5E64-4324-92AE-6B0ED3573A42}"/>
              </a:ext>
            </a:extLst>
          </p:cNvPr>
          <p:cNvSpPr txBox="1"/>
          <p:nvPr/>
        </p:nvSpPr>
        <p:spPr>
          <a:xfrm rot="16200000">
            <a:off x="2107096" y="4717739"/>
            <a:ext cx="12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575E7F8-2E7F-47A5-960A-DE18DCE1FE84}"/>
              </a:ext>
            </a:extLst>
          </p:cNvPr>
          <p:cNvGrpSpPr/>
          <p:nvPr/>
        </p:nvGrpSpPr>
        <p:grpSpPr>
          <a:xfrm>
            <a:off x="3974224" y="4483774"/>
            <a:ext cx="274320" cy="708617"/>
            <a:chOff x="3362702" y="4360344"/>
            <a:chExt cx="274320" cy="57997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768E438F-F6A0-422C-961B-BD4830FDD248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AC81D99D-6F58-4324-9B91-C5FCCCCACCC7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5CD666E7-3B5F-46CB-8AE5-B99E85A3E1FE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8CDFCE4E-6AE1-4FBC-BD4A-69DF18B38AAE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A55C0BA7-32F7-447E-BA86-53995F07366E}"/>
              </a:ext>
            </a:extLst>
          </p:cNvPr>
          <p:cNvGrpSpPr/>
          <p:nvPr/>
        </p:nvGrpSpPr>
        <p:grpSpPr>
          <a:xfrm>
            <a:off x="4634284" y="5101296"/>
            <a:ext cx="274320" cy="306363"/>
            <a:chOff x="3362702" y="4360344"/>
            <a:chExt cx="274320" cy="57997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065BB78F-7608-4DA9-96E5-5545773AC36C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401242FE-4FC9-4D4E-A58F-CE30D025275B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811D36C3-6E29-4D9A-9B1D-1499D3224535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E97A0509-719F-42FF-A880-9B7DB6D80D87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85A87E5-170D-4F98-8E3F-9D1609E69476}"/>
              </a:ext>
            </a:extLst>
          </p:cNvPr>
          <p:cNvGrpSpPr/>
          <p:nvPr/>
        </p:nvGrpSpPr>
        <p:grpSpPr>
          <a:xfrm>
            <a:off x="5107241" y="4926559"/>
            <a:ext cx="274320" cy="411977"/>
            <a:chOff x="3362702" y="4360344"/>
            <a:chExt cx="274320" cy="57997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E4F29ED3-C084-45FC-9F78-F60A509C441A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CDD8D393-27F6-409A-91E7-0BB054AA0B6A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3C28D310-1B60-4A1E-A1AE-D8B4BCF659FE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09E01178-B2F8-4B18-AE98-FBB5EB25C17A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7DE05CE3-F1D6-4545-9AC3-DEA35A23CA0C}"/>
              </a:ext>
            </a:extLst>
          </p:cNvPr>
          <p:cNvGrpSpPr/>
          <p:nvPr/>
        </p:nvGrpSpPr>
        <p:grpSpPr>
          <a:xfrm>
            <a:off x="6855470" y="5557200"/>
            <a:ext cx="274320" cy="329547"/>
            <a:chOff x="3362702" y="4360344"/>
            <a:chExt cx="274320" cy="579972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933B55EB-5932-4963-A2DB-2FA951F414FA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3A922F2E-8FB5-4A9D-A160-DB98A9A6C74B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8E539EAB-D352-4C0C-84EE-E30540FDE98D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586C015C-0D81-4120-82A8-9E8176855C1F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8ACF50E5-97AC-46F6-A89F-8895D2A8BB8D}"/>
              </a:ext>
            </a:extLst>
          </p:cNvPr>
          <p:cNvGrpSpPr/>
          <p:nvPr/>
        </p:nvGrpSpPr>
        <p:grpSpPr>
          <a:xfrm>
            <a:off x="7352426" y="5603584"/>
            <a:ext cx="274320" cy="559057"/>
            <a:chOff x="3362702" y="4360344"/>
            <a:chExt cx="274320" cy="57997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0289F689-9162-4832-BB91-FF991808DA85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703A0F5A-87F2-40F5-BF62-23856EE7AA21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6C6AB7C4-DD70-464B-9EBD-DC43C672A147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EE453D16-EAB4-4085-B682-4E6FB4FD9A41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D1444FC-EFA6-467A-8847-B0BEA9FCD2A5}"/>
              </a:ext>
            </a:extLst>
          </p:cNvPr>
          <p:cNvGrpSpPr/>
          <p:nvPr/>
        </p:nvGrpSpPr>
        <p:grpSpPr>
          <a:xfrm>
            <a:off x="7803292" y="5758481"/>
            <a:ext cx="274320" cy="329547"/>
            <a:chOff x="3362702" y="4360344"/>
            <a:chExt cx="274320" cy="57997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98F256E1-B923-4FB9-AA05-F7997C020C6F}"/>
                </a:ext>
              </a:extLst>
            </p:cNvPr>
            <p:cNvCxnSpPr>
              <a:cxnSpLocks/>
            </p:cNvCxnSpPr>
            <p:nvPr/>
          </p:nvCxnSpPr>
          <p:spPr>
            <a:xfrm>
              <a:off x="3362702" y="4938485"/>
              <a:ext cx="2696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4C58BA13-7EDE-43A3-BBD0-7CC99021D995}"/>
                </a:ext>
              </a:extLst>
            </p:cNvPr>
            <p:cNvGrpSpPr/>
            <p:nvPr/>
          </p:nvGrpSpPr>
          <p:grpSpPr>
            <a:xfrm>
              <a:off x="3362702" y="4360344"/>
              <a:ext cx="274320" cy="579972"/>
              <a:chOff x="3706191" y="3984487"/>
              <a:chExt cx="274320" cy="57997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B8B84B43-61AE-407E-AB7E-8962AF248A32}"/>
                  </a:ext>
                </a:extLst>
              </p:cNvPr>
              <p:cNvCxnSpPr/>
              <p:nvPr/>
            </p:nvCxnSpPr>
            <p:spPr>
              <a:xfrm flipV="1">
                <a:off x="3706191" y="3988904"/>
                <a:ext cx="27432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44489DC5-D223-49C3-9EFB-A6E59110693A}"/>
                  </a:ext>
                </a:extLst>
              </p:cNvPr>
              <p:cNvCxnSpPr/>
              <p:nvPr/>
            </p:nvCxnSpPr>
            <p:spPr>
              <a:xfrm flipH="1">
                <a:off x="3838109" y="3984487"/>
                <a:ext cx="604" cy="5799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3D917C07-CC06-4043-A63B-A9363FEF903E}"/>
              </a:ext>
            </a:extLst>
          </p:cNvPr>
          <p:cNvCxnSpPr>
            <a:cxnSpLocks/>
          </p:cNvCxnSpPr>
          <p:nvPr/>
        </p:nvCxnSpPr>
        <p:spPr>
          <a:xfrm>
            <a:off x="2968486" y="5443536"/>
            <a:ext cx="5525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EB386D9F-2EA4-4009-A9B8-2DF774C5C676}"/>
              </a:ext>
            </a:extLst>
          </p:cNvPr>
          <p:cNvSpPr/>
          <p:nvPr/>
        </p:nvSpPr>
        <p:spPr>
          <a:xfrm>
            <a:off x="5947978" y="541705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05C31227-358B-44DF-BABF-BD4E58A5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D177CC-AF6B-4E81-B35F-2F992BA09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686" y="3111386"/>
            <a:ext cx="2418137" cy="7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6A8B5-2073-4F12-B215-5AE5B014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5EE255D7-3CE3-4E94-9065-6412166400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Regret Lower Bound for bandits with privacy guarantee</a:t>
                </a:r>
              </a:p>
              <a:p>
                <a:pPr lvl="1"/>
                <a:r>
                  <a:rPr lang="en-US" sz="2400" dirty="0"/>
                  <a:t>What is the minimum noise and regret to achieve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-DP/LDP?</a:t>
                </a:r>
              </a:p>
              <a:p>
                <a:r>
                  <a:rPr lang="en-US" sz="2800" dirty="0"/>
                  <a:t>Calibrate privacy and fairness with problem-dependent structure </a:t>
                </a:r>
              </a:p>
              <a:p>
                <a:pPr lvl="1"/>
                <a:r>
                  <a:rPr lang="en-US" sz="2400" dirty="0"/>
                  <a:t>Collaborative Bandits</a:t>
                </a:r>
              </a:p>
              <a:p>
                <a:pPr lvl="1"/>
                <a:r>
                  <a:rPr lang="en-US" sz="2400" dirty="0"/>
                  <a:t>Low-rank structure</a:t>
                </a:r>
              </a:p>
              <a:p>
                <a:r>
                  <a:rPr lang="en-US" sz="2800" dirty="0"/>
                  <a:t>Other fairness definition for exploration</a:t>
                </a:r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E255D7-3CE3-4E94-9065-6412166400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382775-6177-4A8D-ABB6-224215A8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D4A8B178-DD7B-4039-A95F-7ECD4E66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Ethical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4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00766-1004-4D12-970D-DCE543DC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E3B123-E251-47C9-AB28-44E536D8B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[BZH06] </a:t>
            </a:r>
            <a:r>
              <a:rPr lang="en-US" sz="1600" dirty="0" err="1"/>
              <a:t>Barbaro</a:t>
            </a:r>
            <a:r>
              <a:rPr lang="en-US" sz="1600" dirty="0"/>
              <a:t>, M., Zeller, T., &amp; Hansell, S. (2006). A face is exposed for AOL searcher no. 4417749. New York Times, 9(2008), 8.</a:t>
            </a:r>
          </a:p>
          <a:p>
            <a:pPr marL="0" indent="0">
              <a:buNone/>
            </a:pPr>
            <a:r>
              <a:rPr lang="en-US" sz="1600" dirty="0"/>
              <a:t>[NS08] Narayanan, A., &amp; </a:t>
            </a:r>
            <a:r>
              <a:rPr lang="en-US" sz="1600" dirty="0" err="1"/>
              <a:t>Shmatikov</a:t>
            </a:r>
            <a:r>
              <a:rPr lang="en-US" sz="1600" dirty="0"/>
              <a:t>, V. (2008, May). Robust de-anonymization of large sparse datasets. In 2008 IEEE Symposium on Security and Privacy (</a:t>
            </a:r>
            <a:r>
              <a:rPr lang="en-US" sz="1600" dirty="0" err="1"/>
              <a:t>sp</a:t>
            </a:r>
            <a:r>
              <a:rPr lang="en-US" sz="1600" dirty="0"/>
              <a:t> 2008) (pp. 111-125). IEEE.</a:t>
            </a:r>
          </a:p>
          <a:p>
            <a:pPr marL="0" indent="0">
              <a:buNone/>
            </a:pPr>
            <a:r>
              <a:rPr lang="en-US" sz="1600" dirty="0"/>
              <a:t>[Dwo06] </a:t>
            </a:r>
            <a:r>
              <a:rPr lang="en-US" sz="1600" dirty="0" err="1"/>
              <a:t>Dwork</a:t>
            </a:r>
            <a:r>
              <a:rPr lang="en-US" sz="1600" dirty="0"/>
              <a:t>, C. (2006, July). Differential privacy. In Proceedings of the 33rd international conference on Automata, Languages and Programming-Volume Part II (pp. 1-12). Springer-Verlag.</a:t>
            </a:r>
          </a:p>
          <a:p>
            <a:pPr marL="0" indent="0">
              <a:buNone/>
            </a:pPr>
            <a:r>
              <a:rPr lang="en-US" sz="1600" dirty="0"/>
              <a:t>[Ngu19] Nguyen, A (2019). Understanding Differential </a:t>
            </a:r>
            <a:r>
              <a:rPr lang="en-US" sz="1600" dirty="0" err="1"/>
              <a:t>Privacy.Towards</a:t>
            </a:r>
            <a:r>
              <a:rPr lang="en-US" sz="1600" dirty="0"/>
              <a:t> Data Science. towardsdatascience.com/understanding-differential-privacy-85ce191e198a.</a:t>
            </a:r>
          </a:p>
          <a:p>
            <a:pPr marL="0" indent="0">
              <a:buNone/>
            </a:pPr>
            <a:r>
              <a:rPr lang="en-US" sz="1600" dirty="0"/>
              <a:t>[CSS10] Chan, T. H., Shi, E., &amp; Song, D. (2010, July). Private and continual release of statistics. In International Colloquium on Automata, Languages, and Programming (pp. 405-417). Springer, Berlin, Heidelberg.</a:t>
            </a:r>
          </a:p>
          <a:p>
            <a:pPr marL="0" indent="0">
              <a:buNone/>
            </a:pPr>
            <a:r>
              <a:rPr lang="en-US" sz="1600" dirty="0"/>
              <a:t>[DNPR10] </a:t>
            </a:r>
            <a:r>
              <a:rPr lang="en-US" sz="1600" dirty="0" err="1"/>
              <a:t>Dwork</a:t>
            </a:r>
            <a:r>
              <a:rPr lang="en-US" sz="1600" dirty="0"/>
              <a:t>, C., </a:t>
            </a:r>
            <a:r>
              <a:rPr lang="en-US" sz="1600" dirty="0" err="1"/>
              <a:t>Naor</a:t>
            </a:r>
            <a:r>
              <a:rPr lang="en-US" sz="1600" dirty="0"/>
              <a:t>, M., </a:t>
            </a:r>
            <a:r>
              <a:rPr lang="en-US" sz="1600" dirty="0" err="1"/>
              <a:t>Pitassi</a:t>
            </a:r>
            <a:r>
              <a:rPr lang="en-US" sz="1600" dirty="0"/>
              <a:t>, T., &amp; </a:t>
            </a:r>
            <a:r>
              <a:rPr lang="en-US" sz="1600" dirty="0" err="1"/>
              <a:t>Rothblum</a:t>
            </a:r>
            <a:r>
              <a:rPr lang="en-US" sz="1600" dirty="0"/>
              <a:t>, G. N. (2010, June). Differential privacy under continual observation. In Proceedings of the forty-second ACM symposium on Theory of computing (pp. 715-724).</a:t>
            </a:r>
          </a:p>
          <a:p>
            <a:pPr marL="0" indent="0">
              <a:buNone/>
            </a:pPr>
            <a:r>
              <a:rPr lang="en-US" sz="1600" dirty="0"/>
              <a:t>[MT15] Mishra, N., &amp; </a:t>
            </a:r>
            <a:r>
              <a:rPr lang="en-US" sz="1600" dirty="0" err="1"/>
              <a:t>Thakurta</a:t>
            </a:r>
            <a:r>
              <a:rPr lang="en-US" sz="1600" dirty="0"/>
              <a:t>, A. (2015, July). (Nearly) optimal differentially private stochastic multi-arm bandits. In Proceedings of the Thirty-First Conference on Uncertainty in Artificial Intelligence (pp. 592-601).</a:t>
            </a:r>
          </a:p>
          <a:p>
            <a:pPr marL="0" indent="0">
              <a:buNone/>
            </a:pPr>
            <a:r>
              <a:rPr lang="en-US" sz="1600" dirty="0"/>
              <a:t>[TD16] </a:t>
            </a:r>
            <a:r>
              <a:rPr lang="en-US" sz="1600" dirty="0" err="1"/>
              <a:t>Tossou</a:t>
            </a:r>
            <a:r>
              <a:rPr lang="en-US" sz="1600" dirty="0"/>
              <a:t>, A. C., &amp; </a:t>
            </a:r>
            <a:r>
              <a:rPr lang="en-US" sz="1600" dirty="0" err="1"/>
              <a:t>Dimitrakakis</a:t>
            </a:r>
            <a:r>
              <a:rPr lang="en-US" sz="1600" dirty="0"/>
              <a:t>, C. (2016, March). Algorithms for differentially private multi-armed bandits. In Thirtieth AAAI Conference on Artificial Intelligence.</a:t>
            </a:r>
          </a:p>
          <a:p>
            <a:pPr marL="0" indent="0">
              <a:buNone/>
            </a:pPr>
            <a:r>
              <a:rPr lang="en-US" sz="1600" dirty="0"/>
              <a:t>[SS18] Shariff, R., &amp; </a:t>
            </a:r>
            <a:r>
              <a:rPr lang="en-US" sz="1600" dirty="0" err="1"/>
              <a:t>Sheffet</a:t>
            </a:r>
            <a:r>
              <a:rPr lang="en-US" sz="1600" dirty="0"/>
              <a:t>, O. (2018). Differentially private contextual linear bandits. In Advances in Neural Information Processing Systems (pp. 4296-4306).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04003E-C432-4FB7-B95C-A548588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FB557FE5-B8FB-4044-B6D2-8CDFEB1EA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659023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6790</Words>
  <Application>Microsoft Macintosh PowerPoint</Application>
  <PresentationFormat>Widescreen</PresentationFormat>
  <Paragraphs>1257</Paragraphs>
  <Slides>115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6" baseType="lpstr">
      <vt:lpstr>Calibri</vt:lpstr>
      <vt:lpstr>Calibri Light</vt:lpstr>
      <vt:lpstr>Cambria Math</vt:lpstr>
      <vt:lpstr>Gill Sans</vt:lpstr>
      <vt:lpstr>Gill Sans Light</vt:lpstr>
      <vt:lpstr>Mangal</vt:lpstr>
      <vt:lpstr>Wingdings</vt:lpstr>
      <vt:lpstr>等线</vt:lpstr>
      <vt:lpstr>等线 Light</vt:lpstr>
      <vt:lpstr>Arial</vt:lpstr>
      <vt:lpstr>Office Theme</vt:lpstr>
      <vt:lpstr>Learning by Exploration</vt:lpstr>
      <vt:lpstr>Outline of this tutorial</vt:lpstr>
      <vt:lpstr>“Intelligent” systems</vt:lpstr>
      <vt:lpstr>Supervised machine learning</vt:lpstr>
      <vt:lpstr>Learning by exploration</vt:lpstr>
      <vt:lpstr>Learning by exploration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Learning by exploration is challenging</vt:lpstr>
      <vt:lpstr>Outline of this tutorial</vt:lpstr>
      <vt:lpstr>Problem formulation</vt:lpstr>
      <vt:lpstr>Problem formulation</vt:lpstr>
      <vt:lpstr>Problem formulation</vt:lpstr>
      <vt:lpstr>Problem formulation</vt:lpstr>
      <vt:lpstr>Classical exploration strategies</vt:lpstr>
      <vt:lpstr>Random exploration</vt:lpstr>
      <vt:lpstr>Random exploration</vt:lpstr>
      <vt:lpstr>Optimism in the face of uncertainty</vt:lpstr>
      <vt:lpstr>Optimism in the face of uncertainty</vt:lpstr>
      <vt:lpstr>Optimism in the face of uncertainty</vt:lpstr>
      <vt:lpstr>Optimism in the face of uncertainty</vt:lpstr>
      <vt:lpstr>Posterior sampling</vt:lpstr>
      <vt:lpstr>Posterior sampling</vt:lpstr>
      <vt:lpstr>Perturbation-based</vt:lpstr>
      <vt:lpstr>Perturbation-based</vt:lpstr>
      <vt:lpstr>Perturbation-based</vt:lpstr>
      <vt:lpstr>References I</vt:lpstr>
      <vt:lpstr>References II</vt:lpstr>
      <vt:lpstr>Outline of this tutorial</vt:lpstr>
      <vt:lpstr>Efficient exploration in complicated real-world environments</vt:lpstr>
      <vt:lpstr>Collaborative bandit learning </vt:lpstr>
      <vt:lpstr>Collaborative bandit learning </vt:lpstr>
      <vt:lpstr>Collaborative bandit learning </vt:lpstr>
      <vt:lpstr>Collaborative bandit learning </vt:lpstr>
      <vt:lpstr>Online Clustering</vt:lpstr>
      <vt:lpstr>Low rank structures</vt:lpstr>
      <vt:lpstr>Low rank structures</vt:lpstr>
      <vt:lpstr>Warm-start exploration</vt:lpstr>
      <vt:lpstr>Warm-start exploration</vt:lpstr>
      <vt:lpstr>Open questions</vt:lpstr>
      <vt:lpstr>References III</vt:lpstr>
      <vt:lpstr>Outline of this tutorial</vt:lpstr>
      <vt:lpstr>Efficient exploration in complicated real-world environments</vt:lpstr>
      <vt:lpstr>Collaborative bandit learning </vt:lpstr>
      <vt:lpstr>Collaborative bandit learning </vt:lpstr>
      <vt:lpstr>Collaborative bandit learning </vt:lpstr>
      <vt:lpstr>Collaborative bandit learning </vt:lpstr>
      <vt:lpstr>Online Clustering</vt:lpstr>
      <vt:lpstr>Online Clustering</vt:lpstr>
      <vt:lpstr>Online Clustering</vt:lpstr>
      <vt:lpstr>Low rank structures</vt:lpstr>
      <vt:lpstr>Low rank structures</vt:lpstr>
      <vt:lpstr>Low rank structures</vt:lpstr>
      <vt:lpstr>Warm-start exploration</vt:lpstr>
      <vt:lpstr>Warm-start exploration</vt:lpstr>
      <vt:lpstr>Open questions</vt:lpstr>
      <vt:lpstr>References III</vt:lpstr>
      <vt:lpstr>Outline of this tutorial</vt:lpstr>
      <vt:lpstr>Exploration in non-stationary environments</vt:lpstr>
      <vt:lpstr>Problem formulation</vt:lpstr>
      <vt:lpstr>Problem formulation</vt:lpstr>
      <vt:lpstr>Challenges</vt:lpstr>
      <vt:lpstr>Approaches</vt:lpstr>
      <vt:lpstr>Passively adaptive approaches</vt:lpstr>
      <vt:lpstr>Passively adaptive approaches</vt:lpstr>
      <vt:lpstr>Actively adaptive approaches</vt:lpstr>
      <vt:lpstr>Non-stationarity detection with bandit feedback</vt:lpstr>
      <vt:lpstr>CUSUM-based online change detection</vt:lpstr>
      <vt:lpstr>CUSUM-based online change detection</vt:lpstr>
      <vt:lpstr>Generalized likelihood ratio test based online change detection</vt:lpstr>
      <vt:lpstr>Online mean-shift detection</vt:lpstr>
      <vt:lpstr>PowerPoint Presentation</vt:lpstr>
      <vt:lpstr>CB based online change detection</vt:lpstr>
      <vt:lpstr>CB based online change detection</vt:lpstr>
      <vt:lpstr>Detection of context-dependent changes</vt:lpstr>
      <vt:lpstr>Empirical evaluations</vt:lpstr>
      <vt:lpstr>Theoretical guarantee</vt:lpstr>
      <vt:lpstr>Open questions</vt:lpstr>
      <vt:lpstr>References IV</vt:lpstr>
      <vt:lpstr>Outline of this tutorial</vt:lpstr>
      <vt:lpstr>Ethical considerations of exploration</vt:lpstr>
      <vt:lpstr>Ethical considerations of exploration</vt:lpstr>
      <vt:lpstr>Privacy concerns</vt:lpstr>
      <vt:lpstr>Differential privacy [Dwo06]</vt:lpstr>
      <vt:lpstr>Differential privacy for continual observation</vt:lpstr>
      <vt:lpstr>Tree-based aggregation [CSS10, DNPR10]</vt:lpstr>
      <vt:lpstr>Differentially private UCB1 [MT15]</vt:lpstr>
      <vt:lpstr>Differentially private LinUCB</vt:lpstr>
      <vt:lpstr>Differentially private LinUCB</vt:lpstr>
      <vt:lpstr>Local differential privacy</vt:lpstr>
      <vt:lpstr>UCB with local differential privacy</vt:lpstr>
      <vt:lpstr>Fairness concerns</vt:lpstr>
      <vt:lpstr>Weakly meritocratic fairness [JKMNR16]</vt:lpstr>
      <vt:lpstr>FairUCB [JKMR16]</vt:lpstr>
      <vt:lpstr>Open questions</vt:lpstr>
      <vt:lpstr>References V</vt:lpstr>
      <vt:lpstr>References VI</vt:lpstr>
      <vt:lpstr>Outline of this tutorial</vt:lpstr>
      <vt:lpstr>Conclusions</vt:lpstr>
      <vt:lpstr>Future research directions</vt:lpstr>
      <vt:lpstr>Future research directions</vt:lpstr>
      <vt:lpstr>Future research directions</vt:lpstr>
      <vt:lpstr>Future research directions</vt:lpstr>
      <vt:lpstr>Future research directions</vt:lpstr>
      <vt:lpstr>References VII</vt:lpstr>
      <vt:lpstr>Acknowledgement</vt:lpstr>
      <vt:lpstr>Back-up slides</vt:lpstr>
      <vt:lpstr>Empirical evaluations</vt:lpstr>
      <vt:lpstr>Empirical evaluations</vt:lpstr>
      <vt:lpstr>Empirical evaluations</vt:lpstr>
      <vt:lpstr>Empirical evaluations</vt:lpstr>
      <vt:lpstr>Empirical evaluations</vt:lpstr>
    </vt:vector>
  </TitlesOfParts>
  <Company>University of Virginia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from Unknowns</dc:title>
  <dc:creator>wang hongning</dc:creator>
  <cp:lastModifiedBy>清云 吴</cp:lastModifiedBy>
  <cp:revision>264</cp:revision>
  <dcterms:created xsi:type="dcterms:W3CDTF">2020-02-18T02:09:06Z</dcterms:created>
  <dcterms:modified xsi:type="dcterms:W3CDTF">2020-08-23T01:20:49Z</dcterms:modified>
</cp:coreProperties>
</file>