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294" r:id="rId3"/>
    <p:sldId id="257" r:id="rId4"/>
    <p:sldId id="286" r:id="rId5"/>
    <p:sldId id="291" r:id="rId6"/>
    <p:sldId id="297" r:id="rId7"/>
    <p:sldId id="266" r:id="rId8"/>
    <p:sldId id="269" r:id="rId9"/>
    <p:sldId id="302" r:id="rId10"/>
    <p:sldId id="273" r:id="rId11"/>
    <p:sldId id="287" r:id="rId12"/>
    <p:sldId id="274" r:id="rId13"/>
    <p:sldId id="275" r:id="rId14"/>
    <p:sldId id="276" r:id="rId15"/>
    <p:sldId id="277" r:id="rId16"/>
    <p:sldId id="260" r:id="rId17"/>
    <p:sldId id="279" r:id="rId18"/>
    <p:sldId id="282" r:id="rId19"/>
    <p:sldId id="283" r:id="rId20"/>
    <p:sldId id="292" r:id="rId21"/>
    <p:sldId id="295" r:id="rId22"/>
    <p:sldId id="296" r:id="rId23"/>
    <p:sldId id="304" r:id="rId24"/>
    <p:sldId id="298" r:id="rId25"/>
    <p:sldId id="299" r:id="rId26"/>
    <p:sldId id="300" r:id="rId27"/>
    <p:sldId id="301" r:id="rId28"/>
    <p:sldId id="303" r:id="rId29"/>
    <p:sldId id="307" r:id="rId30"/>
    <p:sldId id="293" r:id="rId31"/>
    <p:sldId id="305" r:id="rId32"/>
    <p:sldId id="30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2" d="100"/>
          <a:sy n="92" d="100"/>
        </p:scale>
        <p:origin x="7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CA53CF-0482-4C5D-AB4A-9BDC1467DFEE}" type="datetimeFigureOut">
              <a:rPr lang="en-US" smtClean="0"/>
              <a:pPr/>
              <a:t>5/15/2013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4E4CFF-2B64-4DD9-9EF4-BCA494F3D4EB}" type="slidenum">
              <a:rPr lang="en-US" smtClean="0"/>
              <a:pPr/>
              <a:t>‹#›</a:t>
            </a:fld>
            <a:endParaRPr lang="en-US"/>
          </a:p>
        </p:txBody>
      </p:sp>
    </p:spTree>
    <p:extLst>
      <p:ext uri="{BB962C8B-B14F-4D97-AF65-F5344CB8AC3E}">
        <p14:creationId xmlns:p14="http://schemas.microsoft.com/office/powerpoint/2010/main" val="249187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time, in order</a:t>
            </a:r>
            <a:r>
              <a:rPr lang="en-US" baseline="0" dirty="0" smtClean="0"/>
              <a:t> to finish a complex task, users have to issue a series of queries, where they select, filter and synthesize information from multiple sources. In order to comprehensively and accurately understand user intent, it is necessary for us to take longitudinal view to segment and associate user’s non-consecutive behaviors into a more semantically coherent unit. And we call such unit “search task.”</a:t>
            </a:r>
            <a:endParaRPr lang="en-US" dirty="0"/>
          </a:p>
        </p:txBody>
      </p:sp>
      <p:sp>
        <p:nvSpPr>
          <p:cNvPr id="4" name="Slide Number Placeholder 3"/>
          <p:cNvSpPr>
            <a:spLocks noGrp="1"/>
          </p:cNvSpPr>
          <p:nvPr>
            <p:ph type="sldNum" sz="quarter" idx="10"/>
          </p:nvPr>
        </p:nvSpPr>
        <p:spPr/>
        <p:txBody>
          <a:bodyPr/>
          <a:lstStyle/>
          <a:p>
            <a:fld id="{76B6E680-6682-4F77-AFEC-8AC4035AEA59}" type="slidenum">
              <a:rPr lang="en-US" smtClean="0"/>
              <a:pPr/>
              <a:t>2</a:t>
            </a:fld>
            <a:endParaRPr lang="en-US"/>
          </a:p>
        </p:txBody>
      </p:sp>
    </p:spTree>
    <p:extLst>
      <p:ext uri="{BB962C8B-B14F-4D97-AF65-F5344CB8AC3E}">
        <p14:creationId xmlns:p14="http://schemas.microsoft.com/office/powerpoint/2010/main" val="927941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define a feature</a:t>
            </a:r>
            <a:r>
              <a:rPr lang="en-US" baseline="0" dirty="0" smtClean="0"/>
              <a:t> vector to describe the quality of task partition together with the latent </a:t>
            </a:r>
            <a:r>
              <a:rPr lang="en-US" baseline="0" dirty="0" err="1" smtClean="0"/>
              <a:t>bestlink</a:t>
            </a:r>
            <a:r>
              <a:rPr lang="en-US" baseline="0" dirty="0" smtClean="0"/>
              <a:t> structure.</a:t>
            </a:r>
            <a:endParaRPr lang="en-US" dirty="0" smtClean="0"/>
          </a:p>
          <a:p>
            <a:r>
              <a:rPr lang="en-US" dirty="0" smtClean="0"/>
              <a:t>Query</a:t>
            </a:r>
            <a:r>
              <a:rPr lang="en-US" baseline="0" dirty="0" smtClean="0"/>
              <a:t> clustering problem becomes a searching problem in the whole space of task partitions and best-link structures, which clearly distinguish </a:t>
            </a:r>
            <a:r>
              <a:rPr lang="en-US" baseline="0" dirty="0" err="1" smtClean="0"/>
              <a:t>bestlink</a:t>
            </a:r>
            <a:r>
              <a:rPr lang="en-US" baseline="0" dirty="0" smtClean="0"/>
              <a:t> SVM from existing binary classification based solution.</a:t>
            </a:r>
            <a:endParaRPr lang="en-US" dirty="0"/>
          </a:p>
        </p:txBody>
      </p:sp>
      <p:sp>
        <p:nvSpPr>
          <p:cNvPr id="4" name="Slide Number Placeholder 3"/>
          <p:cNvSpPr>
            <a:spLocks noGrp="1"/>
          </p:cNvSpPr>
          <p:nvPr>
            <p:ph type="sldNum" sz="quarter" idx="10"/>
          </p:nvPr>
        </p:nvSpPr>
        <p:spPr/>
        <p:txBody>
          <a:bodyPr/>
          <a:lstStyle/>
          <a:p>
            <a:fld id="{76B6E680-6682-4F77-AFEC-8AC4035AEA59}" type="slidenum">
              <a:rPr lang="en-US" smtClean="0"/>
              <a:pPr/>
              <a:t>6</a:t>
            </a:fld>
            <a:endParaRPr lang="en-US"/>
          </a:p>
        </p:txBody>
      </p:sp>
    </p:spTree>
    <p:extLst>
      <p:ext uri="{BB962C8B-B14F-4D97-AF65-F5344CB8AC3E}">
        <p14:creationId xmlns:p14="http://schemas.microsoft.com/office/powerpoint/2010/main" val="980445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9B01B2-C742-4586-B84B-42BC379B26F8}" type="datetime1">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4773D-FDB8-4931-8DF0-A716019539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25516-DA13-4774-B4F2-E1121614C1AA}" type="datetime1">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4773D-FDB8-4931-8DF0-A716019539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45C65-5284-455F-BC1D-BE7A7C27CD10}" type="datetime1">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4773D-FDB8-4931-8DF0-A716019539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1E197-0B1B-4C39-9DB2-A431F72B092E}" type="datetime1">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4773D-FDB8-4931-8DF0-A716019539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C591A-A9EB-4DDC-9720-CA80E2E80DAB}" type="datetime1">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4773D-FDB8-4931-8DF0-A716019539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D4C490-B97F-4225-B91B-5866DE593F8F}" type="datetime1">
              <a:rPr lang="en-US" smtClean="0"/>
              <a:pPr/>
              <a:t>5/15/2013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24773D-FDB8-4931-8DF0-A716019539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F54556-4CD7-4AEE-AD06-2F2AA9D8467B}" type="datetime1">
              <a:rPr lang="en-US" smtClean="0"/>
              <a:pPr/>
              <a:t>5/15/2013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24773D-FDB8-4931-8DF0-A716019539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A3472A-DDA4-4E5F-86B6-70C3769BB42C}" type="datetime1">
              <a:rPr lang="en-US" smtClean="0"/>
              <a:pPr/>
              <a:t>5/15/2013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24773D-FDB8-4931-8DF0-A716019539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2F261-23EC-4E2A-B410-E6B33149A2B4}" type="datetime1">
              <a:rPr lang="en-US" smtClean="0"/>
              <a:pPr/>
              <a:t>5/15/2013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24773D-FDB8-4931-8DF0-A716019539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3C360-C657-4164-9AB0-77F914915938}" type="datetime1">
              <a:rPr lang="en-US" smtClean="0"/>
              <a:pPr/>
              <a:t>5/15/2013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24773D-FDB8-4931-8DF0-A716019539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14D27D-1D3E-4643-849B-4141B8E19849}" type="datetime1">
              <a:rPr lang="en-US" smtClean="0"/>
              <a:pPr/>
              <a:t>5/15/2013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24773D-FDB8-4931-8DF0-A716019539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46272-0195-4E82-8234-2767A5E53DC7}" type="datetime1">
              <a:rPr lang="en-US" smtClean="0"/>
              <a:pPr/>
              <a:t>5/15/2013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4773D-FDB8-4931-8DF0-A716019539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7772400" cy="1470025"/>
          </a:xfrm>
        </p:spPr>
        <p:txBody>
          <a:bodyPr/>
          <a:lstStyle/>
          <a:p>
            <a:r>
              <a:rPr lang="en-US" dirty="0" smtClean="0"/>
              <a:t>Learning to Extract Cross-Session Search Tasks</a:t>
            </a:r>
            <a:endParaRPr lang="en-US" dirty="0"/>
          </a:p>
        </p:txBody>
      </p:sp>
      <p:sp>
        <p:nvSpPr>
          <p:cNvPr id="3" name="Subtitle 2"/>
          <p:cNvSpPr>
            <a:spLocks noGrp="1"/>
          </p:cNvSpPr>
          <p:nvPr>
            <p:ph type="subTitle" idx="1"/>
          </p:nvPr>
        </p:nvSpPr>
        <p:spPr>
          <a:xfrm>
            <a:off x="1371600" y="4213225"/>
            <a:ext cx="6400800" cy="1752600"/>
          </a:xfrm>
        </p:spPr>
        <p:txBody>
          <a:bodyPr>
            <a:normAutofit/>
          </a:bodyPr>
          <a:lstStyle/>
          <a:p>
            <a:r>
              <a:rPr lang="en-US" sz="2400" dirty="0" err="1" smtClean="0"/>
              <a:t>Hongning</a:t>
            </a:r>
            <a:r>
              <a:rPr lang="en-US" sz="2400" dirty="0" smtClean="0"/>
              <a:t> Wang</a:t>
            </a:r>
            <a:r>
              <a:rPr lang="en-US" sz="2400" baseline="30000" dirty="0" smtClean="0"/>
              <a:t>1</a:t>
            </a:r>
            <a:r>
              <a:rPr lang="en-US" sz="2400" dirty="0" smtClean="0"/>
              <a:t>, Yang Song</a:t>
            </a:r>
            <a:r>
              <a:rPr lang="en-US" sz="2400" baseline="30000" dirty="0" smtClean="0"/>
              <a:t>2</a:t>
            </a:r>
            <a:r>
              <a:rPr lang="en-US" sz="2400" dirty="0" smtClean="0"/>
              <a:t>, Ming-Wei Chang</a:t>
            </a:r>
            <a:r>
              <a:rPr lang="en-US" sz="2400" baseline="30000" dirty="0" smtClean="0"/>
              <a:t>2</a:t>
            </a:r>
            <a:r>
              <a:rPr lang="en-US" sz="2400" dirty="0" smtClean="0"/>
              <a:t>, </a:t>
            </a:r>
            <a:r>
              <a:rPr lang="en-US" sz="2400" dirty="0" err="1" smtClean="0"/>
              <a:t>Xiaodong</a:t>
            </a:r>
            <a:r>
              <a:rPr lang="en-US" sz="2400" dirty="0" smtClean="0"/>
              <a:t> He</a:t>
            </a:r>
            <a:r>
              <a:rPr lang="en-US" sz="2400" baseline="30000" dirty="0" smtClean="0"/>
              <a:t>2</a:t>
            </a:r>
            <a:r>
              <a:rPr lang="en-US" sz="2400" dirty="0" smtClean="0"/>
              <a:t>, </a:t>
            </a:r>
            <a:r>
              <a:rPr lang="en-US" sz="2400" dirty="0" err="1" smtClean="0"/>
              <a:t>Ryen</a:t>
            </a:r>
            <a:r>
              <a:rPr lang="en-US" sz="2400" dirty="0" smtClean="0"/>
              <a:t> W. White</a:t>
            </a:r>
            <a:r>
              <a:rPr lang="en-US" sz="2400" baseline="30000" dirty="0" smtClean="0"/>
              <a:t>2</a:t>
            </a:r>
            <a:r>
              <a:rPr lang="en-US" sz="2400" dirty="0" smtClean="0"/>
              <a:t> and Wei Chu</a:t>
            </a:r>
            <a:r>
              <a:rPr lang="en-US" sz="2400" baseline="30000" dirty="0" smtClean="0"/>
              <a:t>3</a:t>
            </a:r>
            <a:endParaRPr lang="en-US" sz="2400" dirty="0"/>
          </a:p>
        </p:txBody>
      </p:sp>
      <p:grpSp>
        <p:nvGrpSpPr>
          <p:cNvPr id="5" name="Group 4"/>
          <p:cNvGrpSpPr/>
          <p:nvPr/>
        </p:nvGrpSpPr>
        <p:grpSpPr>
          <a:xfrm>
            <a:off x="381000" y="5127625"/>
            <a:ext cx="8458200" cy="1219200"/>
            <a:chOff x="381000" y="4781729"/>
            <a:chExt cx="8458200" cy="1219200"/>
          </a:xfrm>
        </p:grpSpPr>
        <p:sp>
          <p:nvSpPr>
            <p:cNvPr id="6" name="TextBox 5"/>
            <p:cNvSpPr txBox="1"/>
            <p:nvPr/>
          </p:nvSpPr>
          <p:spPr>
            <a:xfrm>
              <a:off x="381000" y="4800600"/>
              <a:ext cx="4191000" cy="1200329"/>
            </a:xfrm>
            <a:prstGeom prst="rect">
              <a:avLst/>
            </a:prstGeom>
            <a:noFill/>
          </p:spPr>
          <p:txBody>
            <a:bodyPr wrap="square" rtlCol="0">
              <a:spAutoFit/>
            </a:bodyPr>
            <a:lstStyle/>
            <a:p>
              <a:pPr algn="ctr"/>
              <a:r>
                <a:rPr lang="en-US" baseline="30000" dirty="0" smtClean="0">
                  <a:solidFill>
                    <a:schemeClr val="bg1">
                      <a:lumMod val="50000"/>
                    </a:schemeClr>
                  </a:solidFill>
                </a:rPr>
                <a:t>1</a:t>
              </a:r>
              <a:r>
                <a:rPr lang="en-US" dirty="0" smtClean="0">
                  <a:solidFill>
                    <a:schemeClr val="bg1">
                      <a:lumMod val="50000"/>
                    </a:schemeClr>
                  </a:solidFill>
                </a:rPr>
                <a:t>Department of Computer Science</a:t>
              </a:r>
            </a:p>
            <a:p>
              <a:pPr algn="ctr"/>
              <a:r>
                <a:rPr lang="en-US" dirty="0" smtClean="0">
                  <a:solidFill>
                    <a:schemeClr val="bg1">
                      <a:lumMod val="50000"/>
                    </a:schemeClr>
                  </a:solidFill>
                </a:rPr>
                <a:t>University of Illinois at Urbana-Champaign</a:t>
              </a:r>
            </a:p>
            <a:p>
              <a:pPr algn="ctr"/>
              <a:r>
                <a:rPr lang="en-US" dirty="0" smtClean="0">
                  <a:solidFill>
                    <a:schemeClr val="bg1">
                      <a:lumMod val="50000"/>
                    </a:schemeClr>
                  </a:solidFill>
                </a:rPr>
                <a:t>Urbana IL, 61801 USA</a:t>
              </a:r>
            </a:p>
            <a:p>
              <a:pPr algn="ctr"/>
              <a:r>
                <a:rPr lang="en-US" dirty="0" smtClean="0">
                  <a:solidFill>
                    <a:schemeClr val="bg1">
                      <a:lumMod val="50000"/>
                    </a:schemeClr>
                  </a:solidFill>
                </a:rPr>
                <a:t>wang296@illinois.edu</a:t>
              </a:r>
              <a:endParaRPr lang="en-US" dirty="0">
                <a:solidFill>
                  <a:schemeClr val="bg1">
                    <a:lumMod val="50000"/>
                  </a:schemeClr>
                </a:solidFill>
              </a:endParaRPr>
            </a:p>
          </p:txBody>
        </p:sp>
        <p:sp>
          <p:nvSpPr>
            <p:cNvPr id="7" name="TextBox 6"/>
            <p:cNvSpPr txBox="1"/>
            <p:nvPr/>
          </p:nvSpPr>
          <p:spPr>
            <a:xfrm>
              <a:off x="4648200" y="4781729"/>
              <a:ext cx="4191000" cy="1200329"/>
            </a:xfrm>
            <a:prstGeom prst="rect">
              <a:avLst/>
            </a:prstGeom>
            <a:noFill/>
          </p:spPr>
          <p:txBody>
            <a:bodyPr wrap="square" rtlCol="0">
              <a:spAutoFit/>
            </a:bodyPr>
            <a:lstStyle/>
            <a:p>
              <a:pPr algn="ctr"/>
              <a:r>
                <a:rPr lang="en-US" baseline="30000" dirty="0" smtClean="0">
                  <a:solidFill>
                    <a:schemeClr val="bg1">
                      <a:lumMod val="50000"/>
                    </a:schemeClr>
                  </a:solidFill>
                </a:rPr>
                <a:t>2</a:t>
              </a:r>
              <a:r>
                <a:rPr lang="en-US" dirty="0" smtClean="0">
                  <a:solidFill>
                    <a:schemeClr val="bg1">
                      <a:lumMod val="50000"/>
                    </a:schemeClr>
                  </a:solidFill>
                </a:rPr>
                <a:t>Microsoft Research, Redmond WA</a:t>
              </a:r>
            </a:p>
            <a:p>
              <a:pPr algn="ctr"/>
              <a:r>
                <a:rPr lang="en-US" baseline="30000" dirty="0" smtClean="0">
                  <a:solidFill>
                    <a:schemeClr val="bg1">
                      <a:lumMod val="50000"/>
                    </a:schemeClr>
                  </a:solidFill>
                </a:rPr>
                <a:t>3</a:t>
              </a:r>
              <a:r>
                <a:rPr lang="en-US" dirty="0" smtClean="0">
                  <a:solidFill>
                    <a:schemeClr val="bg1">
                      <a:lumMod val="50000"/>
                    </a:schemeClr>
                  </a:solidFill>
                </a:rPr>
                <a:t>Microsoft Bing, Bellevue WA, 98004 USA</a:t>
              </a:r>
            </a:p>
            <a:p>
              <a:pPr algn="ctr"/>
              <a:r>
                <a:rPr lang="en-US" dirty="0" smtClean="0">
                  <a:solidFill>
                    <a:schemeClr val="bg1">
                      <a:lumMod val="50000"/>
                    </a:schemeClr>
                  </a:solidFill>
                </a:rPr>
                <a:t>{</a:t>
              </a:r>
              <a:r>
                <a:rPr lang="en-US" dirty="0" err="1" smtClean="0">
                  <a:solidFill>
                    <a:schemeClr val="bg1">
                      <a:lumMod val="50000"/>
                    </a:schemeClr>
                  </a:solidFill>
                </a:rPr>
                <a:t>yangsong,minchang,xiaohe,ryenw,wechu</a:t>
              </a:r>
              <a:r>
                <a:rPr lang="en-US" dirty="0" smtClean="0">
                  <a:solidFill>
                    <a:schemeClr val="bg1">
                      <a:lumMod val="50000"/>
                    </a:schemeClr>
                  </a:solidFill>
                </a:rPr>
                <a:t>}@</a:t>
              </a:r>
              <a:r>
                <a:rPr lang="en-US" dirty="0" err="1" smtClean="0">
                  <a:solidFill>
                    <a:schemeClr val="bg1">
                      <a:lumMod val="50000"/>
                    </a:schemeClr>
                  </a:solidFill>
                </a:rPr>
                <a:t>microsoft.com</a:t>
              </a:r>
              <a:endParaRPr lang="en-US" dirty="0">
                <a:solidFill>
                  <a:schemeClr val="bg1">
                    <a:lumMod val="50000"/>
                  </a:schemeClr>
                </a:solidFill>
              </a:endParaRPr>
            </a:p>
          </p:txBody>
        </p:sp>
      </p:grpSp>
      <p:pic>
        <p:nvPicPr>
          <p:cNvPr id="8" name="Picture 4" descr="http://ebics.net/system/files/block_images/uiuc_logo.gif"/>
          <p:cNvPicPr>
            <a:picLocks noChangeAspect="1" noChangeArrowheads="1"/>
          </p:cNvPicPr>
          <p:nvPr/>
        </p:nvPicPr>
        <p:blipFill>
          <a:blip r:embed="rId2" cstate="print"/>
          <a:srcRect/>
          <a:stretch>
            <a:fillRect/>
          </a:stretch>
        </p:blipFill>
        <p:spPr bwMode="auto">
          <a:xfrm>
            <a:off x="76200" y="76200"/>
            <a:ext cx="1143000" cy="760151"/>
          </a:xfrm>
          <a:prstGeom prst="rect">
            <a:avLst/>
          </a:prstGeom>
          <a:noFill/>
        </p:spPr>
      </p:pic>
      <p:pic>
        <p:nvPicPr>
          <p:cNvPr id="16386" name="Picture 2" descr="https://encrypted-tbn0.gstatic.com/images?q=tbn:ANd9GcSzz-xDddL2tVJ9THYcfR8qdm-vZ7tzJ-bk_zSxu2UhOWKLTMBz"/>
          <p:cNvPicPr>
            <a:picLocks noChangeAspect="1" noChangeArrowheads="1"/>
          </p:cNvPicPr>
          <p:nvPr/>
        </p:nvPicPr>
        <p:blipFill>
          <a:blip r:embed="rId3" cstate="print"/>
          <a:srcRect/>
          <a:stretch>
            <a:fillRect/>
          </a:stretch>
        </p:blipFill>
        <p:spPr bwMode="auto">
          <a:xfrm>
            <a:off x="7399661" y="152400"/>
            <a:ext cx="1630677" cy="457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 Supervision Signals</a:t>
            </a:r>
            <a:endParaRPr lang="en-US" dirty="0"/>
          </a:p>
        </p:txBody>
      </p:sp>
      <p:sp>
        <p:nvSpPr>
          <p:cNvPr id="3" name="Content Placeholder 2"/>
          <p:cNvSpPr>
            <a:spLocks noGrp="1"/>
          </p:cNvSpPr>
          <p:nvPr>
            <p:ph idx="1"/>
          </p:nvPr>
        </p:nvSpPr>
        <p:spPr/>
        <p:txBody>
          <a:bodyPr/>
          <a:lstStyle/>
          <a:p>
            <a:r>
              <a:rPr lang="en-US" dirty="0" smtClean="0"/>
              <a:t>Formalize the weak supervision</a:t>
            </a:r>
          </a:p>
          <a:p>
            <a:pPr lvl="1"/>
            <a:r>
              <a:rPr lang="en-US" dirty="0" smtClean="0"/>
              <a:t>Must-links and cannot-links</a:t>
            </a:r>
          </a:p>
          <a:p>
            <a:pPr lvl="1"/>
            <a:r>
              <a:rPr lang="en-US" dirty="0" smtClean="0"/>
              <a:t>Margin</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081360" y="2971800"/>
            <a:ext cx="5157640" cy="27432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428852" y="3358370"/>
            <a:ext cx="6324601" cy="729284"/>
          </a:xfrm>
          <a:prstGeom prst="rect">
            <a:avLst/>
          </a:prstGeom>
          <a:noFill/>
          <a:ln w="9525">
            <a:noFill/>
            <a:miter lim="800000"/>
            <a:headEnd/>
            <a:tailEnd/>
          </a:ln>
        </p:spPr>
      </p:pic>
      <p:grpSp>
        <p:nvGrpSpPr>
          <p:cNvPr id="6" name="Group 5"/>
          <p:cNvGrpSpPr/>
          <p:nvPr/>
        </p:nvGrpSpPr>
        <p:grpSpPr>
          <a:xfrm>
            <a:off x="2190853" y="4035771"/>
            <a:ext cx="1350413" cy="803088"/>
            <a:chOff x="2667000" y="5357444"/>
            <a:chExt cx="1350413" cy="803088"/>
          </a:xfrm>
        </p:grpSpPr>
        <p:sp>
          <p:nvSpPr>
            <p:cNvPr id="7" name="Down Arrow 6"/>
            <p:cNvSpPr/>
            <p:nvPr/>
          </p:nvSpPr>
          <p:spPr>
            <a:xfrm rot="2782271">
              <a:off x="3526651" y="5070147"/>
              <a:ext cx="203466" cy="7780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67000" y="5791200"/>
              <a:ext cx="1066800" cy="369332"/>
            </a:xfrm>
            <a:prstGeom prst="rect">
              <a:avLst/>
            </a:prstGeom>
            <a:noFill/>
          </p:spPr>
          <p:txBody>
            <a:bodyPr wrap="square" rtlCol="0">
              <a:spAutoFit/>
            </a:bodyPr>
            <a:lstStyle/>
            <a:p>
              <a:r>
                <a:rPr lang="en-US" dirty="0" smtClean="0"/>
                <a:t># queries</a:t>
              </a:r>
              <a:endParaRPr lang="en-US" dirty="0"/>
            </a:p>
          </p:txBody>
        </p:sp>
      </p:grpSp>
      <p:grpSp>
        <p:nvGrpSpPr>
          <p:cNvPr id="9" name="Group 8"/>
          <p:cNvGrpSpPr/>
          <p:nvPr/>
        </p:nvGrpSpPr>
        <p:grpSpPr>
          <a:xfrm>
            <a:off x="3733800" y="3863790"/>
            <a:ext cx="1524000" cy="1262620"/>
            <a:chOff x="4114800" y="5185463"/>
            <a:chExt cx="1524000" cy="1262620"/>
          </a:xfrm>
        </p:grpSpPr>
        <p:sp>
          <p:nvSpPr>
            <p:cNvPr id="10" name="Down Arrow 9"/>
            <p:cNvSpPr/>
            <p:nvPr/>
          </p:nvSpPr>
          <p:spPr>
            <a:xfrm>
              <a:off x="4751832" y="5185463"/>
              <a:ext cx="201168" cy="615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14800" y="5801752"/>
              <a:ext cx="1524000" cy="646331"/>
            </a:xfrm>
            <a:prstGeom prst="rect">
              <a:avLst/>
            </a:prstGeom>
            <a:noFill/>
          </p:spPr>
          <p:txBody>
            <a:bodyPr wrap="square" rtlCol="0">
              <a:spAutoFit/>
            </a:bodyPr>
            <a:lstStyle/>
            <a:p>
              <a:r>
                <a:rPr lang="en-US" dirty="0" smtClean="0"/>
                <a:t># connected components</a:t>
              </a:r>
              <a:endParaRPr lang="en-US" dirty="0"/>
            </a:p>
          </p:txBody>
        </p:sp>
      </p:grpSp>
      <p:grpSp>
        <p:nvGrpSpPr>
          <p:cNvPr id="15" name="Group 14"/>
          <p:cNvGrpSpPr/>
          <p:nvPr/>
        </p:nvGrpSpPr>
        <p:grpSpPr>
          <a:xfrm>
            <a:off x="5162654" y="3748923"/>
            <a:ext cx="3676546" cy="1661277"/>
            <a:chOff x="5410201" y="3166469"/>
            <a:chExt cx="3676546" cy="1661277"/>
          </a:xfrm>
        </p:grpSpPr>
        <p:sp>
          <p:nvSpPr>
            <p:cNvPr id="13" name="Down Arrow 12"/>
            <p:cNvSpPr/>
            <p:nvPr/>
          </p:nvSpPr>
          <p:spPr>
            <a:xfrm rot="19094981">
              <a:off x="7175209" y="3166469"/>
              <a:ext cx="203784" cy="8015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4" cstate="print"/>
            <a:srcRect/>
            <a:stretch>
              <a:fillRect/>
            </a:stretch>
          </p:blipFill>
          <p:spPr bwMode="auto">
            <a:xfrm>
              <a:off x="5410201" y="3962399"/>
              <a:ext cx="3676546" cy="865347"/>
            </a:xfrm>
            <a:prstGeom prst="rect">
              <a:avLst/>
            </a:prstGeom>
            <a:noFill/>
            <a:ln w="9525">
              <a:noFill/>
              <a:miter lim="800000"/>
              <a:headEnd/>
              <a:tailEnd/>
            </a:ln>
          </p:spPr>
        </p:pic>
      </p:grpSp>
      <p:sp>
        <p:nvSpPr>
          <p:cNvPr id="16" name="Slide Number Placeholder 15"/>
          <p:cNvSpPr>
            <a:spLocks noGrp="1"/>
          </p:cNvSpPr>
          <p:nvPr>
            <p:ph type="sldNum" sz="quarter" idx="12"/>
          </p:nvPr>
        </p:nvSpPr>
        <p:spPr/>
        <p:txBody>
          <a:bodyPr/>
          <a:lstStyle/>
          <a:p>
            <a:fld id="{0D24773D-FDB8-4931-8DF0-A71601953920}" type="slidenum">
              <a:rPr lang="en-US" smtClean="0"/>
              <a:pPr/>
              <a:t>10</a:t>
            </a:fld>
            <a:endParaRPr lang="en-US"/>
          </a:p>
        </p:txBody>
      </p:sp>
      <p:sp>
        <p:nvSpPr>
          <p:cNvPr id="17" name="TextBox 16"/>
          <p:cNvSpPr txBox="1"/>
          <p:nvPr/>
        </p:nvSpPr>
        <p:spPr>
          <a:xfrm>
            <a:off x="6781800" y="87868"/>
            <a:ext cx="227498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latin typeface="Arial Black" pitchFamily="34" charset="0"/>
              </a:rPr>
              <a:t>Our Contribution</a:t>
            </a:r>
            <a:endParaRPr lang="en-US" dirty="0">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074"/>
                                        </p:tgtEl>
                                      </p:cBhvr>
                                    </p:animEffect>
                                    <p:set>
                                      <p:cBhvr>
                                        <p:cTn id="7" dur="1" fill="hold">
                                          <p:stCondLst>
                                            <p:cond delay="499"/>
                                          </p:stCondLst>
                                        </p:cTn>
                                        <p:tgtEl>
                                          <p:spTgt spid="3074"/>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blinds(horizontal)">
                                      <p:cBhvr>
                                        <p:cTn id="13" dur="500"/>
                                        <p:tgtEl>
                                          <p:spTgt spid="307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Solution</a:t>
            </a:r>
            <a:endParaRPr lang="en-US" dirty="0"/>
          </a:p>
        </p:txBody>
      </p:sp>
      <p:sp>
        <p:nvSpPr>
          <p:cNvPr id="7" name="Text Placeholder 6"/>
          <p:cNvSpPr>
            <a:spLocks noGrp="1"/>
          </p:cNvSpPr>
          <p:nvPr>
            <p:ph type="body" idx="1"/>
          </p:nvPr>
        </p:nvSpPr>
        <p:spPr/>
        <p:txBody>
          <a:bodyPr>
            <a:normAutofit/>
          </a:bodyPr>
          <a:lstStyle/>
          <a:p>
            <a:r>
              <a:rPr lang="en-US" sz="2800" dirty="0"/>
              <a:t>Heuristic </a:t>
            </a:r>
            <a:r>
              <a:rPr lang="en-US" sz="2800" dirty="0" smtClean="0"/>
              <a:t>constraints</a:t>
            </a:r>
            <a:endParaRPr lang="en-US" sz="2800" dirty="0"/>
          </a:p>
        </p:txBody>
      </p:sp>
      <p:sp>
        <p:nvSpPr>
          <p:cNvPr id="8" name="Content Placeholder 7"/>
          <p:cNvSpPr>
            <a:spLocks noGrp="1"/>
          </p:cNvSpPr>
          <p:nvPr>
            <p:ph sz="half" idx="2"/>
          </p:nvPr>
        </p:nvSpPr>
        <p:spPr/>
        <p:txBody>
          <a:bodyPr/>
          <a:lstStyle/>
          <a:p>
            <a:r>
              <a:rPr lang="en-US" dirty="0" smtClean="0"/>
              <a:t>Identical queries</a:t>
            </a:r>
          </a:p>
          <a:p>
            <a:r>
              <a:rPr lang="en-US" dirty="0" smtClean="0"/>
              <a:t>Sub-queries</a:t>
            </a:r>
          </a:p>
          <a:p>
            <a:r>
              <a:rPr lang="en-US" dirty="0" smtClean="0"/>
              <a:t>Identical clicked URLs</a:t>
            </a:r>
          </a:p>
          <a:p>
            <a:endParaRPr lang="en-US" dirty="0"/>
          </a:p>
        </p:txBody>
      </p:sp>
      <p:sp>
        <p:nvSpPr>
          <p:cNvPr id="9" name="Text Placeholder 8"/>
          <p:cNvSpPr>
            <a:spLocks noGrp="1"/>
          </p:cNvSpPr>
          <p:nvPr>
            <p:ph type="body" sz="quarter" idx="3"/>
          </p:nvPr>
        </p:nvSpPr>
        <p:spPr/>
        <p:txBody>
          <a:bodyPr>
            <a:normAutofit/>
          </a:bodyPr>
          <a:lstStyle/>
          <a:p>
            <a:r>
              <a:rPr lang="en-US" sz="2800" dirty="0"/>
              <a:t>Structural </a:t>
            </a:r>
            <a:r>
              <a:rPr lang="en-US" sz="2800" dirty="0" smtClean="0"/>
              <a:t>knowledge</a:t>
            </a:r>
            <a:endParaRPr lang="en-US" sz="2800" dirty="0"/>
          </a:p>
        </p:txBody>
      </p:sp>
      <p:sp>
        <p:nvSpPr>
          <p:cNvPr id="10" name="Content Placeholder 9"/>
          <p:cNvSpPr>
            <a:spLocks noGrp="1"/>
          </p:cNvSpPr>
          <p:nvPr>
            <p:ph sz="quarter" idx="4"/>
          </p:nvPr>
        </p:nvSpPr>
        <p:spPr/>
        <p:txBody>
          <a:bodyPr/>
          <a:lstStyle/>
          <a:p>
            <a:r>
              <a:rPr lang="en-US" dirty="0" smtClean="0"/>
              <a:t>best link =&gt; transitive reasoning among queries</a:t>
            </a:r>
          </a:p>
          <a:p>
            <a:r>
              <a:rPr lang="en-US" dirty="0" smtClean="0"/>
              <a:t>Latent structure</a:t>
            </a:r>
            <a:endParaRPr lang="en-US" dirty="0"/>
          </a:p>
        </p:txBody>
      </p:sp>
      <p:sp>
        <p:nvSpPr>
          <p:cNvPr id="11" name="Slide Number Placeholder 10"/>
          <p:cNvSpPr>
            <a:spLocks noGrp="1"/>
          </p:cNvSpPr>
          <p:nvPr>
            <p:ph type="sldNum" sz="quarter" idx="12"/>
          </p:nvPr>
        </p:nvSpPr>
        <p:spPr/>
        <p:txBody>
          <a:bodyPr/>
          <a:lstStyle/>
          <a:p>
            <a:fld id="{6250EC82-117A-4501-8D91-65A82BC7CDA7}" type="slidenum">
              <a:rPr lang="en-US" smtClean="0"/>
              <a:pPr/>
              <a:t>11</a:t>
            </a:fld>
            <a:endParaRPr lang="en-US"/>
          </a:p>
        </p:txBody>
      </p:sp>
      <p:grpSp>
        <p:nvGrpSpPr>
          <p:cNvPr id="16" name="Group 15"/>
          <p:cNvGrpSpPr/>
          <p:nvPr/>
        </p:nvGrpSpPr>
        <p:grpSpPr>
          <a:xfrm>
            <a:off x="1905000" y="3733800"/>
            <a:ext cx="2895600" cy="1666220"/>
            <a:chOff x="1905000" y="3733800"/>
            <a:chExt cx="2895600" cy="1666220"/>
          </a:xfrm>
        </p:grpSpPr>
        <p:cxnSp>
          <p:nvCxnSpPr>
            <p:cNvPr id="14" name="Straight Arrow Connector 13"/>
            <p:cNvCxnSpPr/>
            <p:nvPr/>
          </p:nvCxnSpPr>
          <p:spPr>
            <a:xfrm>
              <a:off x="2514600" y="3733800"/>
              <a:ext cx="762000" cy="1066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05000" y="4876800"/>
              <a:ext cx="2895600" cy="523220"/>
            </a:xfrm>
            <a:prstGeom prst="rect">
              <a:avLst/>
            </a:prstGeom>
            <a:noFill/>
          </p:spPr>
          <p:txBody>
            <a:bodyPr wrap="square" rtlCol="0">
              <a:spAutoFit/>
            </a:bodyPr>
            <a:lstStyle/>
            <a:p>
              <a:r>
                <a:rPr lang="en-US" sz="2800" dirty="0" smtClean="0"/>
                <a:t>Semi-supervised</a:t>
              </a:r>
              <a:endParaRPr lang="en-US" sz="2800" dirty="0"/>
            </a:p>
          </p:txBody>
        </p:sp>
      </p:grpSp>
      <p:grpSp>
        <p:nvGrpSpPr>
          <p:cNvPr id="19" name="Group 18"/>
          <p:cNvGrpSpPr/>
          <p:nvPr/>
        </p:nvGrpSpPr>
        <p:grpSpPr>
          <a:xfrm>
            <a:off x="4419600" y="3657600"/>
            <a:ext cx="3505200" cy="1742420"/>
            <a:chOff x="4419600" y="3657600"/>
            <a:chExt cx="3505200" cy="1742420"/>
          </a:xfrm>
        </p:grpSpPr>
        <p:cxnSp>
          <p:nvCxnSpPr>
            <p:cNvPr id="13" name="Straight Arrow Connector 12"/>
            <p:cNvCxnSpPr/>
            <p:nvPr/>
          </p:nvCxnSpPr>
          <p:spPr>
            <a:xfrm flipH="1">
              <a:off x="5791200" y="3657600"/>
              <a:ext cx="76200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19600" y="4876800"/>
              <a:ext cx="3505200" cy="523220"/>
            </a:xfrm>
            <a:prstGeom prst="rect">
              <a:avLst/>
            </a:prstGeom>
            <a:noFill/>
          </p:spPr>
          <p:txBody>
            <a:bodyPr wrap="square" rtlCol="0">
              <a:spAutoFit/>
            </a:bodyPr>
            <a:lstStyle/>
            <a:p>
              <a:r>
                <a:rPr lang="en-US" sz="2800" dirty="0" smtClean="0"/>
                <a:t>Structural Learning</a:t>
              </a:r>
              <a:endParaRPr lang="en-US" sz="2800" dirty="0"/>
            </a:p>
          </p:txBody>
        </p:sp>
      </p:grpSp>
      <p:sp>
        <p:nvSpPr>
          <p:cNvPr id="12" name="TextBox 11"/>
          <p:cNvSpPr txBox="1"/>
          <p:nvPr/>
        </p:nvSpPr>
        <p:spPr>
          <a:xfrm>
            <a:off x="6781800" y="87868"/>
            <a:ext cx="227498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latin typeface="Arial Black" pitchFamily="34" charset="0"/>
              </a:rPr>
              <a:t>Our Contribution</a:t>
            </a:r>
            <a:endParaRPr lang="en-US" dirty="0">
              <a:latin typeface="Arial Black" pitchFamily="34" charset="0"/>
            </a:endParaRPr>
          </a:p>
        </p:txBody>
      </p:sp>
      <p:pic>
        <p:nvPicPr>
          <p:cNvPr id="15" name="Picture 2" descr="http://www.zoetrope.com/files/pri/99005/thumbdwn.jpg"/>
          <p:cNvPicPr>
            <a:picLocks noChangeAspect="1" noChangeArrowheads="1"/>
          </p:cNvPicPr>
          <p:nvPr/>
        </p:nvPicPr>
        <p:blipFill>
          <a:blip r:embed="rId2" cstate="print"/>
          <a:srcRect/>
          <a:stretch>
            <a:fillRect/>
          </a:stretch>
        </p:blipFill>
        <p:spPr bwMode="auto">
          <a:xfrm rot="10800000">
            <a:off x="3657600" y="1600200"/>
            <a:ext cx="574147" cy="533401"/>
          </a:xfrm>
          <a:prstGeom prst="rect">
            <a:avLst/>
          </a:prstGeom>
          <a:noFill/>
        </p:spPr>
      </p:pic>
      <p:pic>
        <p:nvPicPr>
          <p:cNvPr id="20" name="Picture 2" descr="http://www.zoetrope.com/files/pri/99005/thumbdwn.jpg"/>
          <p:cNvPicPr>
            <a:picLocks noChangeAspect="1" noChangeArrowheads="1"/>
          </p:cNvPicPr>
          <p:nvPr/>
        </p:nvPicPr>
        <p:blipFill>
          <a:blip r:embed="rId2" cstate="print"/>
          <a:srcRect/>
          <a:stretch>
            <a:fillRect/>
          </a:stretch>
        </p:blipFill>
        <p:spPr bwMode="auto">
          <a:xfrm rot="10800000">
            <a:off x="8001000" y="1600200"/>
            <a:ext cx="574147" cy="533401"/>
          </a:xfrm>
          <a:prstGeom prst="rect">
            <a:avLst/>
          </a:prstGeom>
          <a:noFill/>
        </p:spPr>
      </p:pic>
    </p:spTree>
    <p:extLst>
      <p:ext uri="{BB962C8B-B14F-4D97-AF65-F5344CB8AC3E}">
        <p14:creationId xmlns:p14="http://schemas.microsoft.com/office/powerpoint/2010/main" val="222522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3" name="Content Placeholder 2"/>
          <p:cNvSpPr>
            <a:spLocks noGrp="1"/>
          </p:cNvSpPr>
          <p:nvPr>
            <p:ph idx="1"/>
          </p:nvPr>
        </p:nvSpPr>
        <p:spPr/>
        <p:txBody>
          <a:bodyPr/>
          <a:lstStyle/>
          <a:p>
            <a:r>
              <a:rPr lang="en-US" dirty="0" smtClean="0"/>
              <a:t>Query Log Dataset</a:t>
            </a:r>
          </a:p>
          <a:p>
            <a:pPr lvl="1"/>
            <a:r>
              <a:rPr lang="en-US" dirty="0" smtClean="0"/>
              <a:t>Bing.com: May 27, 2012 – May 31, 2012</a:t>
            </a:r>
          </a:p>
          <a:p>
            <a:pPr lvl="1"/>
            <a:r>
              <a:rPr lang="en-US" dirty="0" smtClean="0"/>
              <a:t>Human annotation</a:t>
            </a:r>
          </a:p>
          <a:p>
            <a:pPr lvl="2"/>
            <a:r>
              <a:rPr lang="en-US" dirty="0" smtClean="0"/>
              <a:t>3 editors (inter-agreement: 0.68, 0.73, 0.77)</a:t>
            </a:r>
          </a:p>
          <a:p>
            <a:pPr lvl="2"/>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295400" y="3286125"/>
            <a:ext cx="6551730" cy="181927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057399" y="3663514"/>
            <a:ext cx="5331159" cy="3194486"/>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0D24773D-FDB8-4931-8DF0-A71601953920}" type="slidenum">
              <a:rPr lang="en-US" smtClean="0"/>
              <a:pPr/>
              <a:t>12</a:t>
            </a:fld>
            <a:endParaRPr lang="en-US"/>
          </a:p>
        </p:txBody>
      </p:sp>
      <p:sp>
        <p:nvSpPr>
          <p:cNvPr id="7" name="Rounded Rectangle 6"/>
          <p:cNvSpPr/>
          <p:nvPr/>
        </p:nvSpPr>
        <p:spPr>
          <a:xfrm>
            <a:off x="2286000" y="5257800"/>
            <a:ext cx="2133600" cy="6066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86000" y="5943600"/>
            <a:ext cx="5029200" cy="609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098"/>
                                        </p:tgtEl>
                                      </p:cBhvr>
                                    </p:animEffect>
                                    <p:set>
                                      <p:cBhvr>
                                        <p:cTn id="7" dur="1" fill="hold">
                                          <p:stCondLst>
                                            <p:cond delay="499"/>
                                          </p:stCondLst>
                                        </p:cTn>
                                        <p:tgtEl>
                                          <p:spTgt spid="4098"/>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blinds(horizontal)">
                                      <p:cBhvr>
                                        <p:cTn id="18" dur="500"/>
                                        <p:tgtEl>
                                          <p:spTgt spid="409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Task Extraction Methods</a:t>
            </a:r>
            <a:endParaRPr lang="en-US" dirty="0"/>
          </a:p>
        </p:txBody>
      </p:sp>
      <p:sp>
        <p:nvSpPr>
          <p:cNvPr id="3" name="Content Placeholder 2"/>
          <p:cNvSpPr>
            <a:spLocks noGrp="1"/>
          </p:cNvSpPr>
          <p:nvPr>
            <p:ph idx="1"/>
          </p:nvPr>
        </p:nvSpPr>
        <p:spPr/>
        <p:txBody>
          <a:bodyPr/>
          <a:lstStyle/>
          <a:p>
            <a:r>
              <a:rPr lang="en-US" dirty="0" smtClean="0"/>
              <a:t>Baselines</a:t>
            </a:r>
          </a:p>
          <a:p>
            <a:pPr lvl="1"/>
            <a:r>
              <a:rPr lang="en-US" dirty="0" err="1" smtClean="0"/>
              <a:t>QC_wcc</a:t>
            </a:r>
            <a:r>
              <a:rPr lang="en-US" dirty="0" smtClean="0"/>
              <a:t>/</a:t>
            </a:r>
            <a:r>
              <a:rPr lang="en-US" dirty="0" err="1" smtClean="0"/>
              <a:t>QC_htc</a:t>
            </a:r>
            <a:r>
              <a:rPr lang="en-US" dirty="0" smtClean="0"/>
              <a:t> </a:t>
            </a:r>
            <a:r>
              <a:rPr lang="en-US" i="1" dirty="0" smtClean="0"/>
              <a:t>[</a:t>
            </a:r>
            <a:r>
              <a:rPr lang="en-US" i="1" dirty="0" err="1" smtClean="0"/>
              <a:t>Lucchese</a:t>
            </a:r>
            <a:r>
              <a:rPr lang="en-US" i="1" dirty="0" smtClean="0"/>
              <a:t> et al. WSDM’ 11]</a:t>
            </a:r>
          </a:p>
          <a:p>
            <a:pPr lvl="2"/>
            <a:r>
              <a:rPr lang="en-US" dirty="0" smtClean="0"/>
              <a:t>Post-processing for binary same-task classification</a:t>
            </a:r>
          </a:p>
          <a:p>
            <a:pPr lvl="1"/>
            <a:r>
              <a:rPr lang="en-US" dirty="0" smtClean="0"/>
              <a:t>Adaptive-clustering </a:t>
            </a:r>
            <a:r>
              <a:rPr lang="en-US" i="1" dirty="0" smtClean="0"/>
              <a:t>[Cohen et al. KDD’02]</a:t>
            </a:r>
          </a:p>
          <a:p>
            <a:pPr lvl="2"/>
            <a:r>
              <a:rPr lang="en-US" dirty="0" smtClean="0"/>
              <a:t>Binary classification + single-link agglomerative clustering</a:t>
            </a:r>
          </a:p>
          <a:p>
            <a:pPr lvl="1"/>
            <a:r>
              <a:rPr lang="en-US" dirty="0" smtClean="0"/>
              <a:t>Cluster-SVM </a:t>
            </a:r>
            <a:r>
              <a:rPr lang="en-US" i="1" dirty="0" smtClean="0"/>
              <a:t>[Finley et al. ICML’05]</a:t>
            </a:r>
          </a:p>
          <a:p>
            <a:pPr lvl="2"/>
            <a:r>
              <a:rPr lang="en-US" dirty="0" smtClean="0"/>
              <a:t>All-link latent structural SVM</a:t>
            </a:r>
            <a:endParaRPr lang="en-US" dirty="0"/>
          </a:p>
        </p:txBody>
      </p:sp>
      <p:sp>
        <p:nvSpPr>
          <p:cNvPr id="4" name="Slide Number Placeholder 3"/>
          <p:cNvSpPr>
            <a:spLocks noGrp="1"/>
          </p:cNvSpPr>
          <p:nvPr>
            <p:ph type="sldNum" sz="quarter" idx="12"/>
          </p:nvPr>
        </p:nvSpPr>
        <p:spPr/>
        <p:txBody>
          <a:bodyPr/>
          <a:lstStyle/>
          <a:p>
            <a:fld id="{0D24773D-FDB8-4931-8DF0-A71601953920}" type="slidenum">
              <a:rPr lang="en-US" smtClean="0"/>
              <a:pPr/>
              <a:t>13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892487" y="2819400"/>
            <a:ext cx="3279713" cy="54292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895600" y="3352800"/>
            <a:ext cx="3276600" cy="52977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Measuring Extraction Results</a:t>
            </a:r>
            <a:endParaRPr lang="en-US" dirty="0"/>
          </a:p>
        </p:txBody>
      </p:sp>
      <p:sp>
        <p:nvSpPr>
          <p:cNvPr id="3" name="Content Placeholder 2"/>
          <p:cNvSpPr>
            <a:spLocks noGrp="1"/>
          </p:cNvSpPr>
          <p:nvPr>
            <p:ph idx="1"/>
          </p:nvPr>
        </p:nvSpPr>
        <p:spPr/>
        <p:txBody>
          <a:bodyPr>
            <a:normAutofit fontScale="92500"/>
          </a:bodyPr>
          <a:lstStyle/>
          <a:p>
            <a:r>
              <a:rPr lang="en-US" dirty="0" smtClean="0"/>
              <a:t>Performance metrics</a:t>
            </a:r>
          </a:p>
          <a:p>
            <a:pPr lvl="1"/>
            <a:r>
              <a:rPr lang="en-US" dirty="0" err="1" smtClean="0"/>
              <a:t>Pairwise</a:t>
            </a:r>
            <a:r>
              <a:rPr lang="en-US" dirty="0" smtClean="0"/>
              <a:t> measure </a:t>
            </a:r>
            <a:r>
              <a:rPr lang="en-US" i="1" dirty="0" smtClean="0"/>
              <a:t>[Jones et al. CIKM’ 08, </a:t>
            </a:r>
            <a:r>
              <a:rPr lang="en-US" i="1" dirty="0" err="1" smtClean="0"/>
              <a:t>Kotov</a:t>
            </a:r>
            <a:r>
              <a:rPr lang="en-US" i="1" dirty="0" smtClean="0"/>
              <a:t> et al. SIGIR’ 11]</a:t>
            </a:r>
          </a:p>
          <a:p>
            <a:pPr lvl="2"/>
            <a:r>
              <a:rPr lang="en-US" dirty="0" smtClean="0"/>
              <a:t>Precision</a:t>
            </a:r>
          </a:p>
          <a:p>
            <a:pPr lvl="2"/>
            <a:r>
              <a:rPr lang="en-US" dirty="0" smtClean="0"/>
              <a:t>Recall</a:t>
            </a:r>
          </a:p>
          <a:p>
            <a:pPr lvl="1"/>
            <a:r>
              <a:rPr lang="en-US" dirty="0" smtClean="0"/>
              <a:t>Cluster-alignment measure </a:t>
            </a:r>
            <a:r>
              <a:rPr lang="en-US" i="1" dirty="0" smtClean="0"/>
              <a:t>[</a:t>
            </a:r>
            <a:r>
              <a:rPr lang="en-US" i="1" dirty="0" err="1" smtClean="0"/>
              <a:t>Luo</a:t>
            </a:r>
            <a:r>
              <a:rPr lang="en-US" i="1" dirty="0" smtClean="0"/>
              <a:t>, EMNLP’05]</a:t>
            </a:r>
          </a:p>
          <a:p>
            <a:pPr lvl="2"/>
            <a:r>
              <a:rPr lang="en-US" dirty="0" smtClean="0"/>
              <a:t>Set-precision</a:t>
            </a:r>
          </a:p>
          <a:p>
            <a:pPr lvl="2"/>
            <a:r>
              <a:rPr lang="en-US" dirty="0" smtClean="0"/>
              <a:t>Set-recall</a:t>
            </a:r>
          </a:p>
          <a:p>
            <a:pPr lvl="2"/>
            <a:r>
              <a:rPr lang="en-US" dirty="0" smtClean="0"/>
              <a:t>F-score</a:t>
            </a:r>
          </a:p>
          <a:p>
            <a:pPr lvl="1"/>
            <a:r>
              <a:rPr lang="en-US" dirty="0" smtClean="0"/>
              <a:t>Normalized mutual information </a:t>
            </a:r>
            <a:r>
              <a:rPr lang="en-US" i="1" dirty="0" smtClean="0"/>
              <a:t>[</a:t>
            </a:r>
            <a:r>
              <a:rPr lang="en-US" i="1" dirty="0" err="1" smtClean="0"/>
              <a:t>Cai</a:t>
            </a:r>
            <a:r>
              <a:rPr lang="en-US" i="1" dirty="0" smtClean="0"/>
              <a:t> et al. IJCAI’09]</a:t>
            </a:r>
          </a:p>
          <a:p>
            <a:pPr lvl="2">
              <a:buNone/>
            </a:pPr>
            <a:endParaRPr lang="en-US" dirty="0"/>
          </a:p>
        </p:txBody>
      </p:sp>
      <p:pic>
        <p:nvPicPr>
          <p:cNvPr id="5124" name="Picture 4"/>
          <p:cNvPicPr>
            <a:picLocks noChangeAspect="1" noChangeArrowheads="1"/>
          </p:cNvPicPr>
          <p:nvPr/>
        </p:nvPicPr>
        <p:blipFill>
          <a:blip r:embed="rId4" cstate="print"/>
          <a:srcRect/>
          <a:stretch>
            <a:fillRect/>
          </a:stretch>
        </p:blipFill>
        <p:spPr bwMode="auto">
          <a:xfrm>
            <a:off x="3276600" y="4179641"/>
            <a:ext cx="1981200" cy="544759"/>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3352800" y="4749601"/>
            <a:ext cx="1828800" cy="508199"/>
          </a:xfrm>
          <a:prstGeom prst="rect">
            <a:avLst/>
          </a:prstGeom>
          <a:noFill/>
          <a:ln w="9525">
            <a:noFill/>
            <a:miter lim="800000"/>
            <a:headEnd/>
            <a:tailEnd/>
          </a:ln>
        </p:spPr>
      </p:pic>
      <p:pic>
        <p:nvPicPr>
          <p:cNvPr id="5126" name="Picture 6"/>
          <p:cNvPicPr>
            <a:picLocks noChangeAspect="1" noChangeArrowheads="1"/>
          </p:cNvPicPr>
          <p:nvPr/>
        </p:nvPicPr>
        <p:blipFill>
          <a:blip r:embed="rId6" cstate="print"/>
          <a:srcRect/>
          <a:stretch>
            <a:fillRect/>
          </a:stretch>
        </p:blipFill>
        <p:spPr bwMode="auto">
          <a:xfrm>
            <a:off x="3276600" y="5244144"/>
            <a:ext cx="2228850" cy="394656"/>
          </a:xfrm>
          <a:prstGeom prst="rect">
            <a:avLst/>
          </a:prstGeom>
          <a:noFill/>
          <a:ln w="9525">
            <a:noFill/>
            <a:miter lim="800000"/>
            <a:headEnd/>
            <a:tailEnd/>
          </a:ln>
        </p:spPr>
      </p:pic>
      <p:grpSp>
        <p:nvGrpSpPr>
          <p:cNvPr id="12" name="Group 11"/>
          <p:cNvGrpSpPr/>
          <p:nvPr/>
        </p:nvGrpSpPr>
        <p:grpSpPr>
          <a:xfrm>
            <a:off x="4191000" y="4239161"/>
            <a:ext cx="4648200" cy="1323439"/>
            <a:chOff x="4191000" y="4239161"/>
            <a:chExt cx="4648200" cy="1323439"/>
          </a:xfrm>
        </p:grpSpPr>
        <p:sp>
          <p:nvSpPr>
            <p:cNvPr id="9" name="Arc 8"/>
            <p:cNvSpPr/>
            <p:nvPr/>
          </p:nvSpPr>
          <p:spPr>
            <a:xfrm>
              <a:off x="4191000" y="4648200"/>
              <a:ext cx="2362200" cy="609600"/>
            </a:xfrm>
            <a:prstGeom prst="arc">
              <a:avLst>
                <a:gd name="adj1" fmla="val 11511261"/>
                <a:gd name="adj2" fmla="val 20638339"/>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172200" y="4239161"/>
              <a:ext cx="2667000" cy="1323439"/>
            </a:xfrm>
            <a:prstGeom prst="rect">
              <a:avLst/>
            </a:prstGeom>
            <a:noFill/>
          </p:spPr>
          <p:txBody>
            <a:bodyPr wrap="square" rtlCol="0">
              <a:spAutoFit/>
            </a:bodyPr>
            <a:lstStyle/>
            <a:p>
              <a:r>
                <a:rPr lang="en-US" sz="2000" dirty="0" smtClean="0"/>
                <a:t>Alignment between clustering results based on </a:t>
              </a:r>
              <a:r>
                <a:rPr lang="en-US" sz="2000" dirty="0" err="1" smtClean="0"/>
                <a:t>Jaccard</a:t>
              </a:r>
              <a:r>
                <a:rPr lang="en-US" sz="2000" dirty="0" smtClean="0"/>
                <a:t> coefficient between two sets</a:t>
              </a:r>
              <a:endParaRPr lang="en-US" sz="2000" dirty="0"/>
            </a:p>
          </p:txBody>
        </p:sp>
      </p:grpSp>
      <p:sp>
        <p:nvSpPr>
          <p:cNvPr id="11" name="Slide Number Placeholder 10"/>
          <p:cNvSpPr>
            <a:spLocks noGrp="1"/>
          </p:cNvSpPr>
          <p:nvPr>
            <p:ph type="sldNum" sz="quarter" idx="12"/>
          </p:nvPr>
        </p:nvSpPr>
        <p:spPr/>
        <p:txBody>
          <a:bodyPr/>
          <a:lstStyle/>
          <a:p>
            <a:fld id="{0D24773D-FDB8-4931-8DF0-A71601953920}" type="slidenum">
              <a:rPr lang="en-US" smtClean="0"/>
              <a:pPr/>
              <a:t>14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linds(horizontal)">
                                      <p:cBhvr>
                                        <p:cTn id="16" dur="500"/>
                                        <p:tgtEl>
                                          <p:spTgt spid="3">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blinds(horizontal)">
                                      <p:cBhvr>
                                        <p:cTn id="19" dur="500"/>
                                        <p:tgtEl>
                                          <p:spTgt spid="5124"/>
                                        </p:tgtEl>
                                      </p:cBhvr>
                                    </p:animEffect>
                                  </p:childTnLst>
                                </p:cTn>
                              </p:par>
                              <p:par>
                                <p:cTn id="20" presetID="3" presetClass="entr" presetSubtype="10" fill="hold" nodeType="with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blinds(horizontal)">
                                      <p:cBhvr>
                                        <p:cTn id="22" dur="500"/>
                                        <p:tgtEl>
                                          <p:spTgt spid="5125"/>
                                        </p:tgtEl>
                                      </p:cBhvr>
                                    </p:animEffect>
                                  </p:childTnLst>
                                </p:cTn>
                              </p:par>
                              <p:par>
                                <p:cTn id="23" presetID="3" presetClass="entr" presetSubtype="10" fill="hold" nodeType="withEffect">
                                  <p:stCondLst>
                                    <p:cond delay="0"/>
                                  </p:stCondLst>
                                  <p:childTnLst>
                                    <p:set>
                                      <p:cBhvr>
                                        <p:cTn id="24" dur="1" fill="hold">
                                          <p:stCondLst>
                                            <p:cond delay="0"/>
                                          </p:stCondLst>
                                        </p:cTn>
                                        <p:tgtEl>
                                          <p:spTgt spid="5126"/>
                                        </p:tgtEl>
                                        <p:attrNameLst>
                                          <p:attrName>style.visibility</p:attrName>
                                        </p:attrNameLst>
                                      </p:cBhvr>
                                      <p:to>
                                        <p:strVal val="visible"/>
                                      </p:to>
                                    </p:set>
                                    <p:animEffect transition="in" filter="blinds(horizontal)">
                                      <p:cBhvr>
                                        <p:cTn id="25" dur="500"/>
                                        <p:tgtEl>
                                          <p:spTgt spid="512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Task Extraction</a:t>
            </a:r>
            <a:endParaRPr lang="en-US" dirty="0"/>
          </a:p>
        </p:txBody>
      </p:sp>
      <p:sp>
        <p:nvSpPr>
          <p:cNvPr id="3" name="Content Placeholder 2"/>
          <p:cNvSpPr>
            <a:spLocks noGrp="1"/>
          </p:cNvSpPr>
          <p:nvPr>
            <p:ph idx="1"/>
          </p:nvPr>
        </p:nvSpPr>
        <p:spPr/>
        <p:txBody>
          <a:bodyPr/>
          <a:lstStyle/>
          <a:p>
            <a:r>
              <a:rPr lang="en-US" dirty="0" smtClean="0"/>
              <a:t>Evaluation of search task extraction methods</a:t>
            </a:r>
            <a:endParaRPr lang="en-US" dirty="0"/>
          </a:p>
        </p:txBody>
      </p:sp>
      <p:pic>
        <p:nvPicPr>
          <p:cNvPr id="6147" name="Picture 3"/>
          <p:cNvPicPr>
            <a:picLocks noChangeAspect="1" noChangeArrowheads="1"/>
          </p:cNvPicPr>
          <p:nvPr/>
        </p:nvPicPr>
        <p:blipFill>
          <a:blip r:embed="rId2" cstate="print"/>
          <a:srcRect/>
          <a:stretch>
            <a:fillRect/>
          </a:stretch>
        </p:blipFill>
        <p:spPr bwMode="auto">
          <a:xfrm>
            <a:off x="1160340" y="2514600"/>
            <a:ext cx="7069260" cy="3505200"/>
          </a:xfrm>
          <a:prstGeom prst="rect">
            <a:avLst/>
          </a:prstGeom>
          <a:noFill/>
          <a:ln w="9525">
            <a:noFill/>
            <a:miter lim="800000"/>
            <a:headEnd/>
            <a:tailEnd/>
          </a:ln>
        </p:spPr>
      </p:pic>
      <p:grpSp>
        <p:nvGrpSpPr>
          <p:cNvPr id="9" name="Group 8"/>
          <p:cNvGrpSpPr/>
          <p:nvPr/>
        </p:nvGrpSpPr>
        <p:grpSpPr>
          <a:xfrm>
            <a:off x="0" y="4191000"/>
            <a:ext cx="1371600" cy="923330"/>
            <a:chOff x="0" y="4191000"/>
            <a:chExt cx="1371600" cy="923330"/>
          </a:xfrm>
        </p:grpSpPr>
        <p:sp>
          <p:nvSpPr>
            <p:cNvPr id="6" name="Left Brace 5"/>
            <p:cNvSpPr/>
            <p:nvPr/>
          </p:nvSpPr>
          <p:spPr>
            <a:xfrm>
              <a:off x="1066800" y="4343400"/>
              <a:ext cx="304800" cy="533400"/>
            </a:xfrm>
            <a:prstGeom prst="leftBrace">
              <a:avLst>
                <a:gd name="adj1" fmla="val 30151"/>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0" y="4191000"/>
              <a:ext cx="1066800" cy="923330"/>
            </a:xfrm>
            <a:prstGeom prst="rect">
              <a:avLst/>
            </a:prstGeom>
            <a:noFill/>
          </p:spPr>
          <p:txBody>
            <a:bodyPr wrap="square" rtlCol="0">
              <a:spAutoFit/>
            </a:bodyPr>
            <a:lstStyle/>
            <a:p>
              <a:pPr algn="ctr"/>
              <a:r>
                <a:rPr lang="en-US" dirty="0" smtClean="0"/>
                <a:t>all-link </a:t>
              </a:r>
              <a:r>
                <a:rPr lang="en-US" dirty="0" err="1" smtClean="0"/>
                <a:t>v.s</a:t>
              </a:r>
              <a:r>
                <a:rPr lang="en-US" dirty="0" smtClean="0"/>
                <a:t>.</a:t>
              </a:r>
            </a:p>
            <a:p>
              <a:pPr algn="ctr"/>
              <a:r>
                <a:rPr lang="en-US" dirty="0" smtClean="0"/>
                <a:t>best-link</a:t>
              </a:r>
              <a:endParaRPr lang="en-US" dirty="0"/>
            </a:p>
          </p:txBody>
        </p:sp>
      </p:grpSp>
      <p:sp>
        <p:nvSpPr>
          <p:cNvPr id="8" name="Slide Number Placeholder 7"/>
          <p:cNvSpPr>
            <a:spLocks noGrp="1"/>
          </p:cNvSpPr>
          <p:nvPr>
            <p:ph type="sldNum" sz="quarter" idx="12"/>
          </p:nvPr>
        </p:nvSpPr>
        <p:spPr/>
        <p:txBody>
          <a:bodyPr/>
          <a:lstStyle/>
          <a:p>
            <a:fld id="{0D24773D-FDB8-4931-8DF0-A71601953920}" type="slidenum">
              <a:rPr lang="en-US" smtClean="0"/>
              <a:pPr/>
              <a:t>15</a:t>
            </a:fld>
            <a:endParaRPr lang="en-US"/>
          </a:p>
        </p:txBody>
      </p:sp>
      <p:grpSp>
        <p:nvGrpSpPr>
          <p:cNvPr id="13" name="Group 12"/>
          <p:cNvGrpSpPr/>
          <p:nvPr/>
        </p:nvGrpSpPr>
        <p:grpSpPr>
          <a:xfrm>
            <a:off x="-152400" y="3124200"/>
            <a:ext cx="1600200" cy="923330"/>
            <a:chOff x="-152400" y="1179719"/>
            <a:chExt cx="1600200" cy="1779936"/>
          </a:xfrm>
        </p:grpSpPr>
        <p:sp>
          <p:nvSpPr>
            <p:cNvPr id="11" name="Left Brace 10"/>
            <p:cNvSpPr/>
            <p:nvPr/>
          </p:nvSpPr>
          <p:spPr>
            <a:xfrm>
              <a:off x="1066800" y="1524000"/>
              <a:ext cx="381000" cy="1066800"/>
            </a:xfrm>
            <a:prstGeom prst="leftBrac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152400" y="1179719"/>
              <a:ext cx="1371600" cy="1779936"/>
            </a:xfrm>
            <a:prstGeom prst="rect">
              <a:avLst/>
            </a:prstGeom>
            <a:noFill/>
          </p:spPr>
          <p:txBody>
            <a:bodyPr wrap="square" rtlCol="0">
              <a:spAutoFit/>
            </a:bodyPr>
            <a:lstStyle/>
            <a:p>
              <a:pPr algn="ctr"/>
              <a:r>
                <a:rPr lang="en-US" dirty="0" smtClean="0"/>
                <a:t>Different post-processing</a:t>
              </a:r>
              <a:endParaRPr lang="en-US" dirty="0"/>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Task Extraction</a:t>
            </a:r>
            <a:endParaRPr lang="en-US" dirty="0"/>
          </a:p>
        </p:txBody>
      </p:sp>
      <p:sp>
        <p:nvSpPr>
          <p:cNvPr id="3" name="Content Placeholder 2"/>
          <p:cNvSpPr>
            <a:spLocks noGrp="1"/>
          </p:cNvSpPr>
          <p:nvPr>
            <p:ph idx="1"/>
          </p:nvPr>
        </p:nvSpPr>
        <p:spPr>
          <a:xfrm>
            <a:off x="457200" y="1341437"/>
            <a:ext cx="8229600" cy="4525963"/>
          </a:xfrm>
        </p:spPr>
        <p:txBody>
          <a:bodyPr/>
          <a:lstStyle/>
          <a:p>
            <a:r>
              <a:rPr lang="en-US" dirty="0" smtClean="0"/>
              <a:t>Effectiveness of weakly supervised data</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295400" y="1892248"/>
            <a:ext cx="7086600" cy="4965751"/>
          </a:xfrm>
          <a:prstGeom prst="rect">
            <a:avLst/>
          </a:prstGeom>
          <a:noFill/>
          <a:ln w="9525">
            <a:noFill/>
            <a:miter lim="800000"/>
            <a:headEnd/>
            <a:tailEnd/>
          </a:ln>
        </p:spPr>
      </p:pic>
      <p:sp>
        <p:nvSpPr>
          <p:cNvPr id="5" name="Oval 4"/>
          <p:cNvSpPr/>
          <p:nvPr/>
        </p:nvSpPr>
        <p:spPr>
          <a:xfrm>
            <a:off x="1600200" y="4495800"/>
            <a:ext cx="3124200" cy="533400"/>
          </a:xfrm>
          <a:prstGeom prst="ellipse">
            <a:avLst/>
          </a:prstGeom>
          <a:noFill/>
          <a:ln>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334000" y="4495800"/>
            <a:ext cx="3124200" cy="533400"/>
          </a:xfrm>
          <a:prstGeom prst="ellipse">
            <a:avLst/>
          </a:prstGeom>
          <a:noFill/>
          <a:ln>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0D24773D-FDB8-4931-8DF0-A71601953920}" type="slidenum">
              <a:rPr lang="en-US" smtClean="0"/>
              <a:pPr/>
              <a:t>16</a:t>
            </a:fld>
            <a:endParaRPr lang="en-US"/>
          </a:p>
        </p:txBody>
      </p:sp>
    </p:spTree>
    <p:extLst>
      <p:ext uri="{BB962C8B-B14F-4D97-AF65-F5344CB8AC3E}">
        <p14:creationId xmlns:p14="http://schemas.microsoft.com/office/powerpoint/2010/main" val="4204377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Weakly Supervised Search Task Extraction</a:t>
            </a:r>
            <a:endParaRPr lang="en-US" sz="3600" dirty="0"/>
          </a:p>
        </p:txBody>
      </p:sp>
      <p:sp>
        <p:nvSpPr>
          <p:cNvPr id="3" name="Content Placeholder 2"/>
          <p:cNvSpPr>
            <a:spLocks noGrp="1"/>
          </p:cNvSpPr>
          <p:nvPr>
            <p:ph idx="1"/>
          </p:nvPr>
        </p:nvSpPr>
        <p:spPr>
          <a:xfrm>
            <a:off x="457200" y="1371600"/>
            <a:ext cx="8229600" cy="4525963"/>
          </a:xfrm>
        </p:spPr>
        <p:txBody>
          <a:bodyPr/>
          <a:lstStyle/>
          <a:p>
            <a:r>
              <a:rPr lang="en-US" dirty="0" smtClean="0"/>
              <a:t>Performance on “complex tasks”</a:t>
            </a:r>
          </a:p>
          <a:p>
            <a:pPr lvl="1"/>
            <a:r>
              <a:rPr lang="en-US" dirty="0" smtClean="0"/>
              <a:t>Strict complex task (357)</a:t>
            </a:r>
          </a:p>
          <a:p>
            <a:pPr lvl="2"/>
            <a:r>
              <a:rPr lang="en-US" dirty="0" smtClean="0"/>
              <a:t>No must-link can be applied</a:t>
            </a:r>
          </a:p>
          <a:p>
            <a:pPr lvl="1"/>
            <a:r>
              <a:rPr lang="en-US" dirty="0" smtClean="0"/>
              <a:t>Loose complex task (1540)</a:t>
            </a:r>
          </a:p>
          <a:p>
            <a:pPr lvl="2"/>
            <a:r>
              <a:rPr lang="en-US" dirty="0" smtClean="0"/>
              <a:t>At least one pair of queries cannot be connected </a:t>
            </a:r>
          </a:p>
          <a:p>
            <a:pPr lvl="2">
              <a:buNone/>
            </a:pPr>
            <a:r>
              <a:rPr lang="en-US" dirty="0" smtClean="0"/>
              <a:t>via must-links</a:t>
            </a:r>
            <a:endParaRPr lang="en-US" dirty="0"/>
          </a:p>
        </p:txBody>
      </p:sp>
      <p:pic>
        <p:nvPicPr>
          <p:cNvPr id="9219" name="Picture 3"/>
          <p:cNvPicPr>
            <a:picLocks noChangeAspect="1" noChangeArrowheads="1"/>
          </p:cNvPicPr>
          <p:nvPr/>
        </p:nvPicPr>
        <p:blipFill>
          <a:blip r:embed="rId2" cstate="print"/>
          <a:srcRect/>
          <a:stretch>
            <a:fillRect/>
          </a:stretch>
        </p:blipFill>
        <p:spPr bwMode="auto">
          <a:xfrm>
            <a:off x="2667000" y="4240946"/>
            <a:ext cx="4191000" cy="2617054"/>
          </a:xfrm>
          <a:prstGeom prst="rect">
            <a:avLst/>
          </a:prstGeom>
          <a:noFill/>
          <a:ln w="9525">
            <a:noFill/>
            <a:miter lim="800000"/>
            <a:headEnd/>
            <a:tailEnd/>
          </a:ln>
        </p:spPr>
      </p:pic>
      <p:grpSp>
        <p:nvGrpSpPr>
          <p:cNvPr id="19" name="Group 18"/>
          <p:cNvGrpSpPr/>
          <p:nvPr/>
        </p:nvGrpSpPr>
        <p:grpSpPr>
          <a:xfrm>
            <a:off x="5334000" y="2057400"/>
            <a:ext cx="1295400" cy="1066800"/>
            <a:chOff x="7696200" y="1981200"/>
            <a:chExt cx="1295400" cy="1066800"/>
          </a:xfrm>
        </p:grpSpPr>
        <p:sp>
          <p:nvSpPr>
            <p:cNvPr id="9" name="Oval 8"/>
            <p:cNvSpPr/>
            <p:nvPr/>
          </p:nvSpPr>
          <p:spPr>
            <a:xfrm>
              <a:off x="7696200" y="1981200"/>
              <a:ext cx="1295400" cy="10668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24800" y="2590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001000" y="2209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458200" y="2133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534400" y="2590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772400" y="3048000"/>
            <a:ext cx="1295400" cy="1066800"/>
            <a:chOff x="7620000" y="3581400"/>
            <a:chExt cx="1295400" cy="1066800"/>
          </a:xfrm>
        </p:grpSpPr>
        <p:sp>
          <p:nvSpPr>
            <p:cNvPr id="14" name="Oval 13"/>
            <p:cNvSpPr/>
            <p:nvPr/>
          </p:nvSpPr>
          <p:spPr>
            <a:xfrm>
              <a:off x="7620000" y="3581400"/>
              <a:ext cx="1295400" cy="10668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48600" y="4191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924800" y="3810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382000" y="3733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458200" y="4191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6" idx="4"/>
              <a:endCxn id="15" idx="0"/>
            </p:cNvCxnSpPr>
            <p:nvPr/>
          </p:nvCxnSpPr>
          <p:spPr>
            <a:xfrm rot="5400000">
              <a:off x="7924800" y="4076700"/>
              <a:ext cx="152400" cy="762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4"/>
              <a:endCxn id="18" idx="0"/>
            </p:cNvCxnSpPr>
            <p:nvPr/>
          </p:nvCxnSpPr>
          <p:spPr>
            <a:xfrm rot="16200000" flipH="1">
              <a:off x="8420100" y="4038600"/>
              <a:ext cx="228600" cy="762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 name="Slide Number Placeholder 22"/>
          <p:cNvSpPr>
            <a:spLocks noGrp="1"/>
          </p:cNvSpPr>
          <p:nvPr>
            <p:ph type="sldNum" sz="quarter" idx="12"/>
          </p:nvPr>
        </p:nvSpPr>
        <p:spPr/>
        <p:txBody>
          <a:bodyPr/>
          <a:lstStyle/>
          <a:p>
            <a:fld id="{0D24773D-FDB8-4931-8DF0-A71601953920}" type="slidenum">
              <a:rPr lang="en-US" smtClean="0"/>
              <a:pPr/>
              <a:t>17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219"/>
                                        </p:tgtEl>
                                        <p:attrNameLst>
                                          <p:attrName>style.visibility</p:attrName>
                                        </p:attrNameLst>
                                      </p:cBhvr>
                                      <p:to>
                                        <p:strVal val="visible"/>
                                      </p:to>
                                    </p:set>
                                    <p:animEffect transition="in" filter="blinds(horizontal)">
                                      <p:cBhvr>
                                        <p:cTn id="3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&amp; Future Work</a:t>
            </a:r>
            <a:endParaRPr lang="en-US" dirty="0"/>
          </a:p>
        </p:txBody>
      </p:sp>
      <p:sp>
        <p:nvSpPr>
          <p:cNvPr id="3" name="Content Placeholder 2"/>
          <p:cNvSpPr>
            <a:spLocks noGrp="1"/>
          </p:cNvSpPr>
          <p:nvPr>
            <p:ph idx="1"/>
          </p:nvPr>
        </p:nvSpPr>
        <p:spPr/>
        <p:txBody>
          <a:bodyPr/>
          <a:lstStyle/>
          <a:p>
            <a:r>
              <a:rPr lang="en-US" dirty="0" smtClean="0"/>
              <a:t>Extracting cross-session search tasks</a:t>
            </a:r>
          </a:p>
          <a:p>
            <a:pPr lvl="1"/>
            <a:r>
              <a:rPr lang="en-US" dirty="0" smtClean="0"/>
              <a:t>Structural clustering – </a:t>
            </a:r>
            <a:r>
              <a:rPr lang="en-US" dirty="0" err="1" smtClean="0"/>
              <a:t>bestlink</a:t>
            </a:r>
            <a:r>
              <a:rPr lang="en-US" dirty="0" smtClean="0"/>
              <a:t> SVM</a:t>
            </a:r>
          </a:p>
          <a:p>
            <a:pPr lvl="1"/>
            <a:r>
              <a:rPr lang="en-US" dirty="0" smtClean="0"/>
              <a:t>Weak supervision signals</a:t>
            </a:r>
          </a:p>
          <a:p>
            <a:r>
              <a:rPr lang="en-US" dirty="0" smtClean="0"/>
              <a:t>Deep analysis of user’s in-task behavior</a:t>
            </a:r>
          </a:p>
          <a:p>
            <a:pPr lvl="1"/>
            <a:r>
              <a:rPr lang="en-US" dirty="0" smtClean="0"/>
              <a:t>User modeling</a:t>
            </a:r>
          </a:p>
          <a:p>
            <a:pPr lvl="1"/>
            <a:r>
              <a:rPr lang="en-US" dirty="0" smtClean="0"/>
              <a:t>Taxonomy of search tasks</a:t>
            </a:r>
          </a:p>
          <a:p>
            <a:pPr lvl="1"/>
            <a:r>
              <a:rPr lang="en-US" dirty="0" smtClean="0"/>
              <a:t>Task success prediction</a:t>
            </a:r>
          </a:p>
          <a:p>
            <a:endParaRPr lang="en-US" dirty="0"/>
          </a:p>
        </p:txBody>
      </p:sp>
      <p:sp>
        <p:nvSpPr>
          <p:cNvPr id="4" name="Slide Number Placeholder 3"/>
          <p:cNvSpPr>
            <a:spLocks noGrp="1"/>
          </p:cNvSpPr>
          <p:nvPr>
            <p:ph type="sldNum" sz="quarter" idx="12"/>
          </p:nvPr>
        </p:nvSpPr>
        <p:spPr/>
        <p:txBody>
          <a:bodyPr/>
          <a:lstStyle/>
          <a:p>
            <a:fld id="{0D24773D-FDB8-4931-8DF0-A71601953920}" type="slidenum">
              <a:rPr lang="en-US" smtClean="0"/>
              <a:pPr/>
              <a:t>18</a:t>
            </a:fld>
            <a:endParaRPr lang="en-US"/>
          </a:p>
        </p:txBody>
      </p:sp>
    </p:spTree>
    <p:extLst>
      <p:ext uri="{BB962C8B-B14F-4D97-AF65-F5344CB8AC3E}">
        <p14:creationId xmlns:p14="http://schemas.microsoft.com/office/powerpoint/2010/main" val="1715661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447800"/>
            <a:ext cx="8229600" cy="5334000"/>
          </a:xfrm>
        </p:spPr>
        <p:txBody>
          <a:bodyPr>
            <a:noAutofit/>
          </a:bodyPr>
          <a:lstStyle/>
          <a:p>
            <a:r>
              <a:rPr lang="en-US" sz="1900" dirty="0" smtClean="0"/>
              <a:t>C. </a:t>
            </a:r>
            <a:r>
              <a:rPr lang="en-US" sz="1900" dirty="0" err="1" smtClean="0"/>
              <a:t>Lucchese</a:t>
            </a:r>
            <a:r>
              <a:rPr lang="en-US" sz="1900" dirty="0" smtClean="0"/>
              <a:t>, S. Orlando, R. </a:t>
            </a:r>
            <a:r>
              <a:rPr lang="en-US" sz="1900" dirty="0" err="1" smtClean="0"/>
              <a:t>Perego</a:t>
            </a:r>
            <a:r>
              <a:rPr lang="en-US" sz="1900" dirty="0" smtClean="0"/>
              <a:t>, F. </a:t>
            </a:r>
            <a:r>
              <a:rPr lang="en-US" sz="1900" dirty="0" err="1" smtClean="0"/>
              <a:t>Silvestri</a:t>
            </a:r>
            <a:r>
              <a:rPr lang="en-US" sz="1900" dirty="0" smtClean="0"/>
              <a:t>, and G. </a:t>
            </a:r>
            <a:r>
              <a:rPr lang="en-US" sz="1900" dirty="0" err="1" smtClean="0"/>
              <a:t>Tolomei</a:t>
            </a:r>
            <a:r>
              <a:rPr lang="en-US" sz="1900" dirty="0" smtClean="0"/>
              <a:t>. Identifying task-based sessions in search engine query logs. WSDM’11, pages 277–286. ACM.</a:t>
            </a:r>
          </a:p>
          <a:p>
            <a:r>
              <a:rPr lang="en-US" sz="1900" dirty="0" smtClean="0"/>
              <a:t>A. </a:t>
            </a:r>
            <a:r>
              <a:rPr lang="en-US" sz="1900" dirty="0" err="1" smtClean="0"/>
              <a:t>Kotov</a:t>
            </a:r>
            <a:r>
              <a:rPr lang="en-US" sz="1900" dirty="0" smtClean="0"/>
              <a:t>, P. N. Bennett, R. W. White, S. T. </a:t>
            </a:r>
            <a:r>
              <a:rPr lang="en-US" sz="1900" dirty="0" err="1" smtClean="0"/>
              <a:t>Dumais</a:t>
            </a:r>
            <a:r>
              <a:rPr lang="en-US" sz="1900" dirty="0" smtClean="0"/>
              <a:t>, and J. </a:t>
            </a:r>
            <a:r>
              <a:rPr lang="en-US" sz="1900" dirty="0" err="1" smtClean="0"/>
              <a:t>Teevan</a:t>
            </a:r>
            <a:r>
              <a:rPr lang="en-US" sz="1900" dirty="0" smtClean="0"/>
              <a:t>. Modeling and analysis of cross-session search tasks. SIGIR2011, pages 5–14, ACM.</a:t>
            </a:r>
          </a:p>
          <a:p>
            <a:r>
              <a:rPr lang="en-US" sz="1900" dirty="0" smtClean="0"/>
              <a:t>R. Jones and K. L. </a:t>
            </a:r>
            <a:r>
              <a:rPr lang="en-US" sz="1900" dirty="0" err="1" smtClean="0"/>
              <a:t>Klinkner</a:t>
            </a:r>
            <a:r>
              <a:rPr lang="en-US" sz="1900" dirty="0" smtClean="0"/>
              <a:t>. Beyond the session timeout: automatic hierarchical segmentation of search topics in query logs. CIKM’08, pages 699–708. ACM.</a:t>
            </a:r>
          </a:p>
          <a:p>
            <a:r>
              <a:rPr lang="en-US" sz="1900" dirty="0" smtClean="0"/>
              <a:t>Z. Liao, Y. Song, L.-w. He, and Y. Huang. Evaluating the effectiveness of search task trails. WWW’12, pages 489–498. ACM.</a:t>
            </a:r>
          </a:p>
          <a:p>
            <a:r>
              <a:rPr lang="en-US" sz="1900" dirty="0" smtClean="0"/>
              <a:t>W. W. Cohen and J. Richman. Learning to match and cluster large high-dimensional data sets for data integration. SIGKDD’02, pages 475–480. ACM.</a:t>
            </a:r>
          </a:p>
          <a:p>
            <a:r>
              <a:rPr lang="en-US" sz="1900" dirty="0" smtClean="0"/>
              <a:t>T. Finley and T. </a:t>
            </a:r>
            <a:r>
              <a:rPr lang="en-US" sz="1900" dirty="0" err="1" smtClean="0"/>
              <a:t>Joachims</a:t>
            </a:r>
            <a:r>
              <a:rPr lang="en-US" sz="1900" dirty="0" smtClean="0"/>
              <a:t>. Supervised clustering with support vector machines. ICML’05, pages 217–224. ACM.</a:t>
            </a:r>
          </a:p>
          <a:p>
            <a:r>
              <a:rPr lang="en-US" sz="1900" dirty="0" smtClean="0"/>
              <a:t>X. </a:t>
            </a:r>
            <a:r>
              <a:rPr lang="en-US" sz="1900" dirty="0" err="1" smtClean="0"/>
              <a:t>Luo</a:t>
            </a:r>
            <a:r>
              <a:rPr lang="en-US" sz="1900" dirty="0" smtClean="0"/>
              <a:t>. On </a:t>
            </a:r>
            <a:r>
              <a:rPr lang="en-US" sz="1900" dirty="0" err="1" smtClean="0"/>
              <a:t>coreference</a:t>
            </a:r>
            <a:r>
              <a:rPr lang="en-US" sz="1900" dirty="0" smtClean="0"/>
              <a:t> resolution performance metrics. HLT/EMNLP’05, pages 25–32. </a:t>
            </a:r>
          </a:p>
          <a:p>
            <a:r>
              <a:rPr lang="en-US" sz="1900" dirty="0" smtClean="0"/>
              <a:t>D. </a:t>
            </a:r>
            <a:r>
              <a:rPr lang="en-US" sz="1900" dirty="0" err="1" smtClean="0"/>
              <a:t>Cai</a:t>
            </a:r>
            <a:r>
              <a:rPr lang="en-US" sz="1900" dirty="0" smtClean="0"/>
              <a:t>, X. He, X. Wang, H. </a:t>
            </a:r>
            <a:r>
              <a:rPr lang="en-US" sz="1900" dirty="0" err="1" smtClean="0"/>
              <a:t>Bao</a:t>
            </a:r>
            <a:r>
              <a:rPr lang="en-US" sz="1900" dirty="0" smtClean="0"/>
              <a:t>, and J. Han. Locality preserving nonnegative matrix factorization. In IJCAI'09, pages 1010–1015, 2009.</a:t>
            </a:r>
            <a:endParaRPr lang="en-US" sz="1900" dirty="0"/>
          </a:p>
        </p:txBody>
      </p:sp>
      <p:sp>
        <p:nvSpPr>
          <p:cNvPr id="4" name="Slide Number Placeholder 3"/>
          <p:cNvSpPr>
            <a:spLocks noGrp="1"/>
          </p:cNvSpPr>
          <p:nvPr>
            <p:ph type="sldNum" sz="quarter" idx="12"/>
          </p:nvPr>
        </p:nvSpPr>
        <p:spPr/>
        <p:txBody>
          <a:bodyPr/>
          <a:lstStyle/>
          <a:p>
            <a:fld id="{0D24773D-FDB8-4931-8DF0-A71601953920}" type="slidenum">
              <a:rPr lang="en-US" smtClean="0"/>
              <a:pPr/>
              <a:t>19</a:t>
            </a:fld>
            <a:endParaRPr lang="en-US"/>
          </a:p>
        </p:txBody>
      </p:sp>
    </p:spTree>
    <p:extLst>
      <p:ext uri="{BB962C8B-B14F-4D97-AF65-F5344CB8AC3E}">
        <p14:creationId xmlns:p14="http://schemas.microsoft.com/office/powerpoint/2010/main" val="2285160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066800" y="2667000"/>
            <a:ext cx="5087121" cy="1463040"/>
            <a:chOff x="1066800" y="2667000"/>
            <a:chExt cx="5087121" cy="1463040"/>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2667000"/>
              <a:ext cx="5087121"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49"/>
            <p:cNvSpPr/>
            <p:nvPr/>
          </p:nvSpPr>
          <p:spPr>
            <a:xfrm>
              <a:off x="5419344" y="3611880"/>
              <a:ext cx="676656" cy="265176"/>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Long-Term Search Task Extraction</a:t>
            </a:r>
            <a:endParaRPr lang="en-US" dirty="0"/>
          </a:p>
        </p:txBody>
      </p:sp>
      <p:sp>
        <p:nvSpPr>
          <p:cNvPr id="3" name="Content Placeholder 2"/>
          <p:cNvSpPr>
            <a:spLocks noGrp="1"/>
          </p:cNvSpPr>
          <p:nvPr>
            <p:ph idx="1"/>
          </p:nvPr>
        </p:nvSpPr>
        <p:spPr/>
        <p:txBody>
          <a:bodyPr/>
          <a:lstStyle/>
          <a:p>
            <a:r>
              <a:rPr lang="en-US" dirty="0" smtClean="0"/>
              <a:t>Task: an atomic information need that may result in one or more queries</a:t>
            </a:r>
            <a:endParaRPr lang="en-US" dirty="0"/>
          </a:p>
        </p:txBody>
      </p:sp>
      <p:sp>
        <p:nvSpPr>
          <p:cNvPr id="4" name="TextBox 3"/>
          <p:cNvSpPr txBox="1"/>
          <p:nvPr/>
        </p:nvSpPr>
        <p:spPr>
          <a:xfrm>
            <a:off x="6553200" y="3500735"/>
            <a:ext cx="2209800" cy="461665"/>
          </a:xfrm>
          <a:prstGeom prst="rect">
            <a:avLst/>
          </a:prstGeom>
          <a:noFill/>
          <a:ln w="28575">
            <a:solidFill>
              <a:schemeClr val="tx1"/>
            </a:solidFill>
          </a:ln>
        </p:spPr>
        <p:txBody>
          <a:bodyPr wrap="square" rtlCol="0">
            <a:spAutoFit/>
          </a:bodyPr>
          <a:lstStyle/>
          <a:p>
            <a:r>
              <a:rPr lang="en-US" sz="2400" dirty="0" smtClean="0">
                <a:solidFill>
                  <a:srgbClr val="00B0F0"/>
                </a:solidFill>
              </a:rPr>
              <a:t>t</a:t>
            </a:r>
            <a:r>
              <a:rPr lang="el-GR" sz="2400" baseline="-25000" dirty="0" smtClean="0">
                <a:solidFill>
                  <a:srgbClr val="00B0F0"/>
                </a:solidFill>
              </a:rPr>
              <a:t>ϕ</a:t>
            </a:r>
            <a:r>
              <a:rPr lang="en-US" sz="2400" dirty="0" smtClean="0">
                <a:solidFill>
                  <a:srgbClr val="00B0F0"/>
                </a:solidFill>
              </a:rPr>
              <a:t> = 30 minutes</a:t>
            </a:r>
            <a:endParaRPr lang="en-US" sz="2400" dirty="0">
              <a:solidFill>
                <a:srgbClr val="00B0F0"/>
              </a:solidFill>
            </a:endParaRPr>
          </a:p>
        </p:txBody>
      </p:sp>
      <p:grpSp>
        <p:nvGrpSpPr>
          <p:cNvPr id="6" name="Group 5"/>
          <p:cNvGrpSpPr/>
          <p:nvPr/>
        </p:nvGrpSpPr>
        <p:grpSpPr>
          <a:xfrm>
            <a:off x="6553200" y="2929441"/>
            <a:ext cx="2051457" cy="476250"/>
            <a:chOff x="5867400" y="2819400"/>
            <a:chExt cx="2051457" cy="476250"/>
          </a:xfrm>
        </p:grpSpPr>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2819400"/>
              <a:ext cx="4667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48400" y="2872859"/>
              <a:ext cx="1670457" cy="400110"/>
            </a:xfrm>
            <a:prstGeom prst="rect">
              <a:avLst/>
            </a:prstGeom>
            <a:noFill/>
          </p:spPr>
          <p:txBody>
            <a:bodyPr wrap="none" rtlCol="0">
              <a:spAutoFit/>
            </a:bodyPr>
            <a:lstStyle/>
            <a:p>
              <a:r>
                <a:rPr lang="en-US" sz="2000" dirty="0" smtClean="0">
                  <a:solidFill>
                    <a:srgbClr val="00B0F0"/>
                  </a:solidFill>
                </a:rPr>
                <a:t>An impression</a:t>
              </a:r>
              <a:endParaRPr lang="en-US" sz="2000" dirty="0">
                <a:solidFill>
                  <a:srgbClr val="00B0F0"/>
                </a:solidFill>
              </a:endParaRPr>
            </a:p>
          </p:txBody>
        </p:sp>
      </p:grpSp>
      <p:sp>
        <p:nvSpPr>
          <p:cNvPr id="21" name="Slide Number Placeholder 20"/>
          <p:cNvSpPr>
            <a:spLocks noGrp="1"/>
          </p:cNvSpPr>
          <p:nvPr>
            <p:ph type="sldNum" sz="quarter" idx="12"/>
          </p:nvPr>
        </p:nvSpPr>
        <p:spPr/>
        <p:txBody>
          <a:bodyPr/>
          <a:lstStyle/>
          <a:p>
            <a:fld id="{6250EC82-117A-4501-8D91-65A82BC7CDA7}" type="slidenum">
              <a:rPr lang="en-US" smtClean="0"/>
              <a:pPr/>
              <a:t>2</a:t>
            </a:fld>
            <a:endParaRPr lang="en-US"/>
          </a:p>
        </p:txBody>
      </p:sp>
      <p:grpSp>
        <p:nvGrpSpPr>
          <p:cNvPr id="45" name="Group 44"/>
          <p:cNvGrpSpPr/>
          <p:nvPr/>
        </p:nvGrpSpPr>
        <p:grpSpPr>
          <a:xfrm>
            <a:off x="2057400" y="4150943"/>
            <a:ext cx="4038600" cy="2161989"/>
            <a:chOff x="2209800" y="4150943"/>
            <a:chExt cx="4038600" cy="2161989"/>
          </a:xfrm>
        </p:grpSpPr>
        <p:sp>
          <p:nvSpPr>
            <p:cNvPr id="7" name="Right Arrow 6"/>
            <p:cNvSpPr/>
            <p:nvPr/>
          </p:nvSpPr>
          <p:spPr>
            <a:xfrm rot="1655278">
              <a:off x="2407769" y="4150943"/>
              <a:ext cx="1225691" cy="335491"/>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44" name="Group 43"/>
            <p:cNvGrpSpPr/>
            <p:nvPr/>
          </p:nvGrpSpPr>
          <p:grpSpPr>
            <a:xfrm>
              <a:off x="2209800" y="4754880"/>
              <a:ext cx="4038600" cy="1558052"/>
              <a:chOff x="2209800" y="4754880"/>
              <a:chExt cx="4038600" cy="1558052"/>
            </a:xfrm>
          </p:grpSpPr>
          <p:sp>
            <p:nvSpPr>
              <p:cNvPr id="8" name="Oval 7"/>
              <p:cNvSpPr/>
              <p:nvPr/>
            </p:nvSpPr>
            <p:spPr>
              <a:xfrm>
                <a:off x="3124200" y="482093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352800" y="482093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57600" y="482093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870064" y="482093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086225" y="482093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19600" y="482093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648200" y="482093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953000" y="482093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181600" y="4823484"/>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0" y="4754880"/>
                <a:ext cx="2362200" cy="27432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8" name="Group 1037"/>
              <p:cNvGrpSpPr/>
              <p:nvPr/>
            </p:nvGrpSpPr>
            <p:grpSpPr>
              <a:xfrm>
                <a:off x="2971800" y="5638800"/>
                <a:ext cx="761999" cy="304800"/>
                <a:chOff x="2819401" y="5638800"/>
                <a:chExt cx="761999" cy="304800"/>
              </a:xfrm>
            </p:grpSpPr>
            <p:sp>
              <p:nvSpPr>
                <p:cNvPr id="11" name="Rounded Rectangle 10"/>
                <p:cNvSpPr/>
                <p:nvPr/>
              </p:nvSpPr>
              <p:spPr>
                <a:xfrm>
                  <a:off x="2819401" y="5638800"/>
                  <a:ext cx="761999"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5" name="Oval 34"/>
                <p:cNvSpPr/>
                <p:nvPr/>
              </p:nvSpPr>
              <p:spPr>
                <a:xfrm>
                  <a:off x="2874643" y="5715000"/>
                  <a:ext cx="152400" cy="1524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125148" y="5715000"/>
                  <a:ext cx="152400" cy="1524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352799" y="5715000"/>
                  <a:ext cx="152400" cy="1524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9" name="Group 1038"/>
              <p:cNvGrpSpPr/>
              <p:nvPr/>
            </p:nvGrpSpPr>
            <p:grpSpPr>
              <a:xfrm>
                <a:off x="4925568" y="5638800"/>
                <a:ext cx="484632" cy="304800"/>
                <a:chOff x="3937724" y="5638800"/>
                <a:chExt cx="484632" cy="304800"/>
              </a:xfrm>
            </p:grpSpPr>
            <p:sp>
              <p:nvSpPr>
                <p:cNvPr id="48" name="Rounded Rectangle 47"/>
                <p:cNvSpPr/>
                <p:nvPr/>
              </p:nvSpPr>
              <p:spPr>
                <a:xfrm>
                  <a:off x="3937724" y="5638800"/>
                  <a:ext cx="484632" cy="304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8" name="Oval 37"/>
                <p:cNvSpPr/>
                <p:nvPr/>
              </p:nvSpPr>
              <p:spPr>
                <a:xfrm>
                  <a:off x="3984037" y="5715000"/>
                  <a:ext cx="152400" cy="1524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212637" y="5715000"/>
                  <a:ext cx="152400" cy="1524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Arrow Connector 12"/>
              <p:cNvCxnSpPr>
                <a:stCxn id="8" idx="5"/>
                <a:endCxn id="35" idx="0"/>
              </p:cNvCxnSpPr>
              <p:nvPr/>
            </p:nvCxnSpPr>
            <p:spPr>
              <a:xfrm rot="5400000">
                <a:off x="2796769" y="5257487"/>
                <a:ext cx="763986" cy="151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4" idx="4"/>
                <a:endCxn id="35" idx="0"/>
              </p:cNvCxnSpPr>
              <p:nvPr/>
            </p:nvCxnSpPr>
            <p:spPr>
              <a:xfrm rot="5400000">
                <a:off x="2895287" y="5181287"/>
                <a:ext cx="741668" cy="3257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8" idx="4"/>
                <a:endCxn id="35" idx="0"/>
              </p:cNvCxnSpPr>
              <p:nvPr/>
            </p:nvCxnSpPr>
            <p:spPr>
              <a:xfrm rot="5400000">
                <a:off x="3428687" y="4647887"/>
                <a:ext cx="741668" cy="13925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9" idx="4"/>
                <a:endCxn id="36" idx="0"/>
              </p:cNvCxnSpPr>
              <p:nvPr/>
            </p:nvCxnSpPr>
            <p:spPr>
              <a:xfrm rot="5400000">
                <a:off x="3668240" y="4658840"/>
                <a:ext cx="741668" cy="137065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2" idx="4"/>
                <a:endCxn id="37" idx="0"/>
              </p:cNvCxnSpPr>
              <p:nvPr/>
            </p:nvCxnSpPr>
            <p:spPr>
              <a:xfrm rot="5400000">
                <a:off x="3934465" y="4620265"/>
                <a:ext cx="741668" cy="1447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23" idx="4"/>
                <a:endCxn id="39" idx="0"/>
              </p:cNvCxnSpPr>
              <p:nvPr/>
            </p:nvCxnSpPr>
            <p:spPr>
              <a:xfrm rot="16200000" flipH="1">
                <a:off x="4897682" y="5336001"/>
                <a:ext cx="739116" cy="188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5" idx="4"/>
                <a:endCxn id="38" idx="0"/>
              </p:cNvCxnSpPr>
              <p:nvPr/>
            </p:nvCxnSpPr>
            <p:spPr>
              <a:xfrm rot="16200000" flipH="1">
                <a:off x="4020106" y="4687025"/>
                <a:ext cx="741668" cy="13142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6" idx="4"/>
                <a:endCxn id="39" idx="0"/>
              </p:cNvCxnSpPr>
              <p:nvPr/>
            </p:nvCxnSpPr>
            <p:spPr>
              <a:xfrm rot="16200000" flipH="1">
                <a:off x="4240638" y="4678957"/>
                <a:ext cx="741668" cy="13304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7" idx="4"/>
                <a:endCxn id="38" idx="0"/>
              </p:cNvCxnSpPr>
              <p:nvPr/>
            </p:nvCxnSpPr>
            <p:spPr>
              <a:xfrm rot="16200000" flipH="1">
                <a:off x="4234419" y="4901338"/>
                <a:ext cx="741668" cy="8856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7" name="TextBox 1036"/>
              <p:cNvSpPr txBox="1"/>
              <p:nvPr/>
            </p:nvSpPr>
            <p:spPr>
              <a:xfrm>
                <a:off x="4174864" y="5943600"/>
                <a:ext cx="2073536" cy="369332"/>
              </a:xfrm>
              <a:prstGeom prst="rect">
                <a:avLst/>
              </a:prstGeom>
              <a:noFill/>
            </p:spPr>
            <p:txBody>
              <a:bodyPr wrap="square" rtlCol="0">
                <a:spAutoFit/>
              </a:bodyPr>
              <a:lstStyle/>
              <a:p>
                <a:pPr algn="ctr"/>
                <a:r>
                  <a:rPr lang="en-US" dirty="0" smtClean="0"/>
                  <a:t>finding flight tickets</a:t>
                </a:r>
                <a:endParaRPr lang="en-US" dirty="0"/>
              </a:p>
            </p:txBody>
          </p:sp>
          <p:sp>
            <p:nvSpPr>
              <p:cNvPr id="120" name="TextBox 119"/>
              <p:cNvSpPr txBox="1"/>
              <p:nvPr/>
            </p:nvSpPr>
            <p:spPr>
              <a:xfrm>
                <a:off x="2209800" y="5943084"/>
                <a:ext cx="2209800" cy="369332"/>
              </a:xfrm>
              <a:prstGeom prst="rect">
                <a:avLst/>
              </a:prstGeom>
              <a:noFill/>
            </p:spPr>
            <p:txBody>
              <a:bodyPr wrap="square" rtlCol="0">
                <a:spAutoFit/>
              </a:bodyPr>
              <a:lstStyle/>
              <a:p>
                <a:pPr algn="ctr"/>
                <a:r>
                  <a:rPr lang="en-US" dirty="0" smtClean="0"/>
                  <a:t>booking hotels</a:t>
                </a:r>
                <a:endParaRPr lang="en-US" dirty="0"/>
              </a:p>
            </p:txBody>
          </p:sp>
        </p:grpSp>
      </p:grpSp>
      <p:sp>
        <p:nvSpPr>
          <p:cNvPr id="46" name="TextBox 45"/>
          <p:cNvSpPr txBox="1"/>
          <p:nvPr/>
        </p:nvSpPr>
        <p:spPr>
          <a:xfrm>
            <a:off x="5791200" y="4724400"/>
            <a:ext cx="3429000" cy="1015663"/>
          </a:xfrm>
          <a:prstGeom prst="rect">
            <a:avLst/>
          </a:prstGeom>
          <a:noFill/>
        </p:spPr>
        <p:txBody>
          <a:bodyPr wrap="square" rtlCol="0">
            <a:spAutoFit/>
          </a:bodyPr>
          <a:lstStyle/>
          <a:p>
            <a:r>
              <a:rPr lang="en-US" sz="2000" dirty="0" smtClean="0"/>
              <a:t>In-session search tasks </a:t>
            </a:r>
            <a:r>
              <a:rPr lang="en-US" sz="2000" i="1" dirty="0" smtClean="0"/>
              <a:t>[</a:t>
            </a:r>
            <a:r>
              <a:rPr lang="en-US" sz="2000" i="1" dirty="0" err="1" smtClean="0"/>
              <a:t>Lucchese</a:t>
            </a:r>
            <a:r>
              <a:rPr lang="en-US" sz="2000" i="1" dirty="0" smtClean="0"/>
              <a:t> et al. WSDM’11,</a:t>
            </a:r>
          </a:p>
          <a:p>
            <a:r>
              <a:rPr lang="en-US" sz="2000" i="1" dirty="0" smtClean="0"/>
              <a:t>Liao et al. WWW’12]</a:t>
            </a:r>
            <a:endParaRPr lang="en-US" sz="2000" i="1" dirty="0"/>
          </a:p>
        </p:txBody>
      </p:sp>
    </p:spTree>
    <p:custDataLst>
      <p:tags r:id="rId1"/>
    </p:custDataLst>
    <p:extLst>
      <p:ext uri="{BB962C8B-B14F-4D97-AF65-F5344CB8AC3E}">
        <p14:creationId xmlns:p14="http://schemas.microsoft.com/office/powerpoint/2010/main" val="2915137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horizontal)">
                                      <p:cBhvr>
                                        <p:cTn id="7" dur="500"/>
                                        <p:tgtEl>
                                          <p:spTgt spid="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blinds(horizontal)">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blinds(horizontal)">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  Clipart Man Magnifying Glass Study Curiosity wallpapers"/>
          <p:cNvPicPr>
            <a:picLocks noChangeAspect="1" noChangeArrowheads="1"/>
          </p:cNvPicPr>
          <p:nvPr/>
        </p:nvPicPr>
        <p:blipFill>
          <a:blip r:embed="rId2" cstate="print"/>
          <a:srcRect/>
          <a:stretch>
            <a:fillRect/>
          </a:stretch>
        </p:blipFill>
        <p:spPr bwMode="auto">
          <a:xfrm>
            <a:off x="-1219200" y="1628774"/>
            <a:ext cx="5332901" cy="3552826"/>
          </a:xfrm>
          <a:prstGeom prst="rect">
            <a:avLst/>
          </a:prstGeom>
          <a:noFill/>
        </p:spPr>
      </p:pic>
      <p:sp>
        <p:nvSpPr>
          <p:cNvPr id="2" name="Title 1"/>
          <p:cNvSpPr>
            <a:spLocks noGrp="1"/>
          </p:cNvSpPr>
          <p:nvPr>
            <p:ph type="title"/>
          </p:nvPr>
        </p:nvSpPr>
        <p:spPr>
          <a:xfrm>
            <a:off x="457200" y="1219200"/>
            <a:ext cx="8229600" cy="1143000"/>
          </a:xfrm>
        </p:spPr>
        <p:txBody>
          <a:bodyPr>
            <a:normAutofit fontScale="90000"/>
          </a:bodyPr>
          <a:lstStyle/>
          <a:p>
            <a:r>
              <a:rPr lang="en-US" dirty="0" smtClean="0"/>
              <a:t>Learning to Extract Cross-Session Search Tasks</a:t>
            </a:r>
            <a:endParaRPr lang="en-US" dirty="0"/>
          </a:p>
        </p:txBody>
      </p:sp>
      <p:pic>
        <p:nvPicPr>
          <p:cNvPr id="47" name="Picture 4" descr="http://ebics.net/system/files/block_images/uiuc_logo.gif"/>
          <p:cNvPicPr>
            <a:picLocks noChangeAspect="1" noChangeArrowheads="1"/>
          </p:cNvPicPr>
          <p:nvPr/>
        </p:nvPicPr>
        <p:blipFill>
          <a:blip r:embed="rId3" cstate="print"/>
          <a:srcRect/>
          <a:stretch>
            <a:fillRect/>
          </a:stretch>
        </p:blipFill>
        <p:spPr bwMode="auto">
          <a:xfrm>
            <a:off x="76200" y="76200"/>
            <a:ext cx="1143000" cy="760151"/>
          </a:xfrm>
          <a:prstGeom prst="rect">
            <a:avLst/>
          </a:prstGeom>
          <a:noFill/>
        </p:spPr>
      </p:pic>
      <p:pic>
        <p:nvPicPr>
          <p:cNvPr id="48" name="Picture 2" descr="https://encrypted-tbn0.gstatic.com/images?q=tbn:ANd9GcSzz-xDddL2tVJ9THYcfR8qdm-vZ7tzJ-bk_zSxu2UhOWKLTMBz"/>
          <p:cNvPicPr>
            <a:picLocks noChangeAspect="1" noChangeArrowheads="1"/>
          </p:cNvPicPr>
          <p:nvPr/>
        </p:nvPicPr>
        <p:blipFill>
          <a:blip r:embed="rId4" cstate="print"/>
          <a:srcRect/>
          <a:stretch>
            <a:fillRect/>
          </a:stretch>
        </p:blipFill>
        <p:spPr bwMode="auto">
          <a:xfrm>
            <a:off x="7399661" y="152400"/>
            <a:ext cx="1630677" cy="457200"/>
          </a:xfrm>
          <a:prstGeom prst="rect">
            <a:avLst/>
          </a:prstGeom>
          <a:noFill/>
        </p:spPr>
      </p:pic>
      <p:grpSp>
        <p:nvGrpSpPr>
          <p:cNvPr id="51" name="Group 50"/>
          <p:cNvGrpSpPr/>
          <p:nvPr/>
        </p:nvGrpSpPr>
        <p:grpSpPr>
          <a:xfrm>
            <a:off x="2286000" y="2738735"/>
            <a:ext cx="6324600" cy="2138065"/>
            <a:chOff x="2667000" y="2891135"/>
            <a:chExt cx="6324600" cy="2138065"/>
          </a:xfrm>
        </p:grpSpPr>
        <p:grpSp>
          <p:nvGrpSpPr>
            <p:cNvPr id="4" name="Group 3"/>
            <p:cNvGrpSpPr/>
            <p:nvPr/>
          </p:nvGrpSpPr>
          <p:grpSpPr>
            <a:xfrm>
              <a:off x="4800600" y="4267200"/>
              <a:ext cx="4191000" cy="457200"/>
              <a:chOff x="2971800" y="4419600"/>
              <a:chExt cx="4191000" cy="457200"/>
            </a:xfrm>
          </p:grpSpPr>
          <p:sp>
            <p:nvSpPr>
              <p:cNvPr id="5" name="Oval 4"/>
              <p:cNvSpPr/>
              <p:nvPr/>
            </p:nvSpPr>
            <p:spPr>
              <a:xfrm>
                <a:off x="29718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71800" y="4419600"/>
                <a:ext cx="457200" cy="400110"/>
              </a:xfrm>
              <a:prstGeom prst="rect">
                <a:avLst/>
              </a:prstGeom>
              <a:noFill/>
            </p:spPr>
            <p:txBody>
              <a:bodyPr wrap="square" rtlCol="0">
                <a:spAutoFit/>
              </a:bodyPr>
              <a:lstStyle/>
              <a:p>
                <a:r>
                  <a:rPr lang="en-US" sz="2000" dirty="0" smtClean="0"/>
                  <a:t>q</a:t>
                </a:r>
                <a:r>
                  <a:rPr lang="en-US" sz="2000" baseline="-25000" dirty="0" smtClean="0"/>
                  <a:t>1</a:t>
                </a:r>
                <a:endParaRPr lang="en-US" sz="2000" baseline="-25000" dirty="0"/>
              </a:p>
            </p:txBody>
          </p:sp>
          <p:sp>
            <p:nvSpPr>
              <p:cNvPr id="7" name="Oval 6"/>
              <p:cNvSpPr/>
              <p:nvPr/>
            </p:nvSpPr>
            <p:spPr>
              <a:xfrm>
                <a:off x="36576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657600" y="4419600"/>
                <a:ext cx="457200" cy="400110"/>
              </a:xfrm>
              <a:prstGeom prst="rect">
                <a:avLst/>
              </a:prstGeom>
              <a:noFill/>
            </p:spPr>
            <p:txBody>
              <a:bodyPr wrap="square" rtlCol="0">
                <a:spAutoFit/>
              </a:bodyPr>
              <a:lstStyle/>
              <a:p>
                <a:r>
                  <a:rPr lang="en-US" sz="2000" dirty="0" smtClean="0"/>
                  <a:t>q</a:t>
                </a:r>
                <a:r>
                  <a:rPr lang="en-US" sz="2000" baseline="-25000" dirty="0" smtClean="0"/>
                  <a:t>2</a:t>
                </a:r>
                <a:endParaRPr lang="en-US" sz="2000" baseline="-25000" dirty="0"/>
              </a:p>
            </p:txBody>
          </p:sp>
          <p:sp>
            <p:nvSpPr>
              <p:cNvPr id="9" name="Oval 8"/>
              <p:cNvSpPr/>
              <p:nvPr/>
            </p:nvSpPr>
            <p:spPr>
              <a:xfrm>
                <a:off x="44196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19600" y="4419600"/>
                <a:ext cx="457200" cy="400110"/>
              </a:xfrm>
              <a:prstGeom prst="rect">
                <a:avLst/>
              </a:prstGeom>
              <a:noFill/>
            </p:spPr>
            <p:txBody>
              <a:bodyPr wrap="square" rtlCol="0">
                <a:spAutoFit/>
              </a:bodyPr>
              <a:lstStyle/>
              <a:p>
                <a:r>
                  <a:rPr lang="en-US" sz="2000" dirty="0" smtClean="0"/>
                  <a:t>q</a:t>
                </a:r>
                <a:r>
                  <a:rPr lang="en-US" sz="2000" baseline="-25000" dirty="0" smtClean="0"/>
                  <a:t>3</a:t>
                </a:r>
                <a:endParaRPr lang="en-US" sz="2000" baseline="-25000" dirty="0"/>
              </a:p>
            </p:txBody>
          </p:sp>
          <p:sp>
            <p:nvSpPr>
              <p:cNvPr id="11" name="Oval 10"/>
              <p:cNvSpPr/>
              <p:nvPr/>
            </p:nvSpPr>
            <p:spPr>
              <a:xfrm>
                <a:off x="51816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181600" y="4419600"/>
                <a:ext cx="457200" cy="400110"/>
              </a:xfrm>
              <a:prstGeom prst="rect">
                <a:avLst/>
              </a:prstGeom>
              <a:noFill/>
            </p:spPr>
            <p:txBody>
              <a:bodyPr wrap="square" rtlCol="0">
                <a:spAutoFit/>
              </a:bodyPr>
              <a:lstStyle/>
              <a:p>
                <a:r>
                  <a:rPr lang="en-US" sz="2000" dirty="0" smtClean="0"/>
                  <a:t>q</a:t>
                </a:r>
                <a:r>
                  <a:rPr lang="en-US" sz="2000" baseline="-25000" dirty="0" smtClean="0"/>
                  <a:t>4</a:t>
                </a:r>
                <a:endParaRPr lang="en-US" sz="2000" baseline="-25000" dirty="0"/>
              </a:p>
            </p:txBody>
          </p:sp>
          <p:sp>
            <p:nvSpPr>
              <p:cNvPr id="13" name="Oval 12"/>
              <p:cNvSpPr/>
              <p:nvPr/>
            </p:nvSpPr>
            <p:spPr>
              <a:xfrm>
                <a:off x="67056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705600" y="4419600"/>
                <a:ext cx="457200" cy="400110"/>
              </a:xfrm>
              <a:prstGeom prst="rect">
                <a:avLst/>
              </a:prstGeom>
              <a:noFill/>
            </p:spPr>
            <p:txBody>
              <a:bodyPr wrap="square" rtlCol="0">
                <a:spAutoFit/>
              </a:bodyPr>
              <a:lstStyle/>
              <a:p>
                <a:r>
                  <a:rPr lang="en-US" sz="2000" dirty="0" smtClean="0"/>
                  <a:t>q</a:t>
                </a:r>
                <a:r>
                  <a:rPr lang="en-US" sz="2000" baseline="-25000" dirty="0" smtClean="0"/>
                  <a:t>6</a:t>
                </a:r>
                <a:endParaRPr lang="en-US" sz="2000" baseline="-25000" dirty="0"/>
              </a:p>
            </p:txBody>
          </p:sp>
          <p:sp>
            <p:nvSpPr>
              <p:cNvPr id="15" name="Oval 14"/>
              <p:cNvSpPr/>
              <p:nvPr/>
            </p:nvSpPr>
            <p:spPr>
              <a:xfrm>
                <a:off x="59436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943600" y="4419600"/>
                <a:ext cx="457200" cy="400110"/>
              </a:xfrm>
              <a:prstGeom prst="rect">
                <a:avLst/>
              </a:prstGeom>
              <a:noFill/>
            </p:spPr>
            <p:txBody>
              <a:bodyPr wrap="square" rtlCol="0">
                <a:spAutoFit/>
              </a:bodyPr>
              <a:lstStyle/>
              <a:p>
                <a:r>
                  <a:rPr lang="en-US" sz="2000" dirty="0" smtClean="0"/>
                  <a:t>q</a:t>
                </a:r>
                <a:r>
                  <a:rPr lang="en-US" sz="2000" baseline="-25000" dirty="0" smtClean="0"/>
                  <a:t>5</a:t>
                </a:r>
                <a:endParaRPr lang="en-US" sz="2000" baseline="-25000" dirty="0"/>
              </a:p>
            </p:txBody>
          </p:sp>
        </p:grpSp>
        <p:sp>
          <p:nvSpPr>
            <p:cNvPr id="17" name="Arc 16"/>
            <p:cNvSpPr/>
            <p:nvPr/>
          </p:nvSpPr>
          <p:spPr>
            <a:xfrm>
              <a:off x="4267200" y="3581400"/>
              <a:ext cx="762000" cy="1371600"/>
            </a:xfrm>
            <a:prstGeom prst="arc">
              <a:avLst>
                <a:gd name="adj1" fmla="val 10747484"/>
                <a:gd name="adj2" fmla="val 0"/>
              </a:avLst>
            </a:prstGeom>
            <a:ln w="28575">
              <a:solidFill>
                <a:srgbClr val="00B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a:off x="5029200" y="3505200"/>
              <a:ext cx="2209800" cy="1524000"/>
            </a:xfrm>
            <a:prstGeom prst="arc">
              <a:avLst>
                <a:gd name="adj1" fmla="val 10747484"/>
                <a:gd name="adj2" fmla="val 0"/>
              </a:avLst>
            </a:prstGeom>
            <a:ln w="28575">
              <a:solidFill>
                <a:srgbClr val="00B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a:off x="4267200" y="3657600"/>
              <a:ext cx="1447800" cy="11430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 name="Group 19"/>
            <p:cNvGrpSpPr/>
            <p:nvPr/>
          </p:nvGrpSpPr>
          <p:grpSpPr>
            <a:xfrm>
              <a:off x="5715000" y="3733800"/>
              <a:ext cx="3048000" cy="990600"/>
              <a:chOff x="3886200" y="3886200"/>
              <a:chExt cx="3048000" cy="990600"/>
            </a:xfrm>
          </p:grpSpPr>
          <p:sp>
            <p:nvSpPr>
              <p:cNvPr id="21" name="Arc 20"/>
              <p:cNvSpPr/>
              <p:nvPr/>
            </p:nvSpPr>
            <p:spPr>
              <a:xfrm>
                <a:off x="3886200" y="3886200"/>
                <a:ext cx="762000" cy="9906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a:off x="4648200" y="3886200"/>
                <a:ext cx="1524000" cy="9906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a:off x="6172200" y="3962400"/>
                <a:ext cx="762000" cy="838200"/>
              </a:xfrm>
              <a:prstGeom prst="arc">
                <a:avLst>
                  <a:gd name="adj1" fmla="val 10747484"/>
                  <a:gd name="adj2" fmla="val 57108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25"/>
            <p:cNvGrpSpPr/>
            <p:nvPr/>
          </p:nvGrpSpPr>
          <p:grpSpPr>
            <a:xfrm>
              <a:off x="2667000" y="3429000"/>
              <a:ext cx="6172200" cy="914400"/>
              <a:chOff x="838200" y="3300489"/>
              <a:chExt cx="6172200" cy="914400"/>
            </a:xfrm>
          </p:grpSpPr>
          <p:sp>
            <p:nvSpPr>
              <p:cNvPr id="27" name="TextBox 26"/>
              <p:cNvSpPr txBox="1"/>
              <p:nvPr/>
            </p:nvSpPr>
            <p:spPr>
              <a:xfrm>
                <a:off x="838200" y="3662379"/>
                <a:ext cx="1600200" cy="400110"/>
              </a:xfrm>
              <a:prstGeom prst="rect">
                <a:avLst/>
              </a:prstGeom>
              <a:noFill/>
            </p:spPr>
            <p:txBody>
              <a:bodyPr wrap="square" rtlCol="0">
                <a:spAutoFit/>
              </a:bodyPr>
              <a:lstStyle/>
              <a:p>
                <a:pPr algn="ctr"/>
                <a:r>
                  <a:rPr lang="en-US" sz="2000" b="1" dirty="0" smtClean="0">
                    <a:solidFill>
                      <a:srgbClr val="FF0000"/>
                    </a:solidFill>
                  </a:rPr>
                  <a:t>Latent!</a:t>
                </a:r>
                <a:endParaRPr lang="en-US" sz="2000" b="1" dirty="0">
                  <a:solidFill>
                    <a:srgbClr val="FF0000"/>
                  </a:solidFill>
                </a:endParaRPr>
              </a:p>
            </p:txBody>
          </p:sp>
          <p:sp>
            <p:nvSpPr>
              <p:cNvPr id="28" name="Rounded Rectangle 27"/>
              <p:cNvSpPr/>
              <p:nvPr/>
            </p:nvSpPr>
            <p:spPr>
              <a:xfrm>
                <a:off x="2286000" y="3300489"/>
                <a:ext cx="4724400" cy="9144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800600" y="4267200"/>
              <a:ext cx="4191000" cy="457200"/>
              <a:chOff x="2971800" y="5486400"/>
              <a:chExt cx="4191000" cy="457200"/>
            </a:xfrm>
          </p:grpSpPr>
          <p:sp>
            <p:nvSpPr>
              <p:cNvPr id="30" name="Oval 29"/>
              <p:cNvSpPr/>
              <p:nvPr/>
            </p:nvSpPr>
            <p:spPr>
              <a:xfrm>
                <a:off x="2971800" y="5486400"/>
                <a:ext cx="457200" cy="457200"/>
              </a:xfrm>
              <a:prstGeom prst="ellipse">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971800" y="5486400"/>
                <a:ext cx="457200" cy="400110"/>
              </a:xfrm>
              <a:prstGeom prst="rect">
                <a:avLst/>
              </a:prstGeom>
              <a:noFill/>
            </p:spPr>
            <p:txBody>
              <a:bodyPr wrap="square" rtlCol="0">
                <a:spAutoFit/>
              </a:bodyPr>
              <a:lstStyle/>
              <a:p>
                <a:r>
                  <a:rPr lang="en-US" sz="2000" dirty="0" smtClean="0"/>
                  <a:t>q</a:t>
                </a:r>
                <a:r>
                  <a:rPr lang="en-US" sz="2000" baseline="-25000" dirty="0" smtClean="0"/>
                  <a:t>1</a:t>
                </a:r>
                <a:endParaRPr lang="en-US" sz="2000" baseline="-25000" dirty="0"/>
              </a:p>
            </p:txBody>
          </p:sp>
          <p:sp>
            <p:nvSpPr>
              <p:cNvPr id="32" name="Oval 31"/>
              <p:cNvSpPr/>
              <p:nvPr/>
            </p:nvSpPr>
            <p:spPr>
              <a:xfrm>
                <a:off x="3657600" y="5486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657600" y="5486400"/>
                <a:ext cx="457200" cy="400110"/>
              </a:xfrm>
              <a:prstGeom prst="rect">
                <a:avLst/>
              </a:prstGeom>
              <a:noFill/>
            </p:spPr>
            <p:txBody>
              <a:bodyPr wrap="square" rtlCol="0">
                <a:spAutoFit/>
              </a:bodyPr>
              <a:lstStyle/>
              <a:p>
                <a:r>
                  <a:rPr lang="en-US" sz="2000" dirty="0" smtClean="0"/>
                  <a:t>q</a:t>
                </a:r>
                <a:r>
                  <a:rPr lang="en-US" sz="2000" baseline="-25000" dirty="0" smtClean="0"/>
                  <a:t>2</a:t>
                </a:r>
                <a:endParaRPr lang="en-US" sz="2000" baseline="-25000" dirty="0"/>
              </a:p>
            </p:txBody>
          </p:sp>
          <p:sp>
            <p:nvSpPr>
              <p:cNvPr id="34" name="Oval 33"/>
              <p:cNvSpPr/>
              <p:nvPr/>
            </p:nvSpPr>
            <p:spPr>
              <a:xfrm>
                <a:off x="4419600" y="5486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419600" y="5486400"/>
                <a:ext cx="457200" cy="400110"/>
              </a:xfrm>
              <a:prstGeom prst="rect">
                <a:avLst/>
              </a:prstGeom>
              <a:noFill/>
            </p:spPr>
            <p:txBody>
              <a:bodyPr wrap="square" rtlCol="0">
                <a:spAutoFit/>
              </a:bodyPr>
              <a:lstStyle/>
              <a:p>
                <a:r>
                  <a:rPr lang="en-US" sz="2000" dirty="0" smtClean="0"/>
                  <a:t>q</a:t>
                </a:r>
                <a:r>
                  <a:rPr lang="en-US" sz="2000" baseline="-25000" dirty="0" smtClean="0"/>
                  <a:t>3</a:t>
                </a:r>
                <a:endParaRPr lang="en-US" sz="2000" baseline="-25000" dirty="0"/>
              </a:p>
            </p:txBody>
          </p:sp>
          <p:sp>
            <p:nvSpPr>
              <p:cNvPr id="36" name="Oval 35"/>
              <p:cNvSpPr/>
              <p:nvPr/>
            </p:nvSpPr>
            <p:spPr>
              <a:xfrm>
                <a:off x="5181600" y="5486400"/>
                <a:ext cx="457200" cy="457200"/>
              </a:xfrm>
              <a:prstGeom prst="ellipse">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181600" y="5486400"/>
                <a:ext cx="457200" cy="400110"/>
              </a:xfrm>
              <a:prstGeom prst="rect">
                <a:avLst/>
              </a:prstGeom>
              <a:noFill/>
            </p:spPr>
            <p:txBody>
              <a:bodyPr wrap="square" rtlCol="0">
                <a:spAutoFit/>
              </a:bodyPr>
              <a:lstStyle/>
              <a:p>
                <a:r>
                  <a:rPr lang="en-US" sz="2000" dirty="0" smtClean="0"/>
                  <a:t>q</a:t>
                </a:r>
                <a:r>
                  <a:rPr lang="en-US" sz="2000" baseline="-25000" dirty="0" smtClean="0"/>
                  <a:t>4</a:t>
                </a:r>
                <a:endParaRPr lang="en-US" sz="2000" baseline="-25000" dirty="0"/>
              </a:p>
            </p:txBody>
          </p:sp>
          <p:sp>
            <p:nvSpPr>
              <p:cNvPr id="38" name="Oval 37"/>
              <p:cNvSpPr/>
              <p:nvPr/>
            </p:nvSpPr>
            <p:spPr>
              <a:xfrm>
                <a:off x="6705600" y="5486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705600" y="5486400"/>
                <a:ext cx="457200" cy="400110"/>
              </a:xfrm>
              <a:prstGeom prst="rect">
                <a:avLst/>
              </a:prstGeom>
              <a:noFill/>
            </p:spPr>
            <p:txBody>
              <a:bodyPr wrap="square" rtlCol="0">
                <a:spAutoFit/>
              </a:bodyPr>
              <a:lstStyle/>
              <a:p>
                <a:r>
                  <a:rPr lang="en-US" sz="2000" dirty="0" smtClean="0"/>
                  <a:t>q</a:t>
                </a:r>
                <a:r>
                  <a:rPr lang="en-US" sz="2000" baseline="-25000" dirty="0" smtClean="0"/>
                  <a:t>6</a:t>
                </a:r>
                <a:endParaRPr lang="en-US" sz="2000" baseline="-25000" dirty="0"/>
              </a:p>
            </p:txBody>
          </p:sp>
          <p:sp>
            <p:nvSpPr>
              <p:cNvPr id="40" name="Oval 39"/>
              <p:cNvSpPr/>
              <p:nvPr/>
            </p:nvSpPr>
            <p:spPr>
              <a:xfrm>
                <a:off x="5943600" y="5486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943600" y="5486400"/>
                <a:ext cx="457200" cy="400110"/>
              </a:xfrm>
              <a:prstGeom prst="rect">
                <a:avLst/>
              </a:prstGeom>
              <a:noFill/>
            </p:spPr>
            <p:txBody>
              <a:bodyPr wrap="square" rtlCol="0">
                <a:spAutoFit/>
              </a:bodyPr>
              <a:lstStyle/>
              <a:p>
                <a:r>
                  <a:rPr lang="en-US" sz="2000" dirty="0" smtClean="0"/>
                  <a:t>q</a:t>
                </a:r>
                <a:r>
                  <a:rPr lang="en-US" sz="2000" baseline="-25000" dirty="0" smtClean="0"/>
                  <a:t>5</a:t>
                </a:r>
                <a:endParaRPr lang="en-US" sz="2000" baseline="-25000" dirty="0"/>
              </a:p>
            </p:txBody>
          </p:sp>
        </p:grpSp>
        <p:grpSp>
          <p:nvGrpSpPr>
            <p:cNvPr id="42" name="Group 41"/>
            <p:cNvGrpSpPr/>
            <p:nvPr/>
          </p:nvGrpSpPr>
          <p:grpSpPr>
            <a:xfrm>
              <a:off x="4038600" y="4267200"/>
              <a:ext cx="457200" cy="457200"/>
              <a:chOff x="2209800" y="5486400"/>
              <a:chExt cx="457200" cy="457200"/>
            </a:xfrm>
          </p:grpSpPr>
          <p:sp>
            <p:nvSpPr>
              <p:cNvPr id="43" name="Oval 42"/>
              <p:cNvSpPr/>
              <p:nvPr/>
            </p:nvSpPr>
            <p:spPr>
              <a:xfrm>
                <a:off x="2209800" y="54864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209800" y="5486400"/>
                <a:ext cx="457200" cy="400110"/>
              </a:xfrm>
              <a:prstGeom prst="rect">
                <a:avLst/>
              </a:prstGeom>
              <a:noFill/>
            </p:spPr>
            <p:txBody>
              <a:bodyPr wrap="square" rtlCol="0">
                <a:spAutoFit/>
              </a:bodyPr>
              <a:lstStyle/>
              <a:p>
                <a:r>
                  <a:rPr lang="en-US" sz="2000" dirty="0" smtClean="0"/>
                  <a:t>q</a:t>
                </a:r>
                <a:r>
                  <a:rPr lang="en-US" sz="2000" baseline="-25000" dirty="0" smtClean="0"/>
                  <a:t>0</a:t>
                </a:r>
                <a:endParaRPr lang="en-US" sz="2000" baseline="-25000" dirty="0"/>
              </a:p>
            </p:txBody>
          </p:sp>
        </p:grpSp>
        <p:sp>
          <p:nvSpPr>
            <p:cNvPr id="50" name="TextBox 49"/>
            <p:cNvSpPr txBox="1"/>
            <p:nvPr/>
          </p:nvSpPr>
          <p:spPr>
            <a:xfrm>
              <a:off x="5029200" y="2891135"/>
              <a:ext cx="2819400" cy="461665"/>
            </a:xfrm>
            <a:prstGeom prst="rect">
              <a:avLst/>
            </a:prstGeom>
            <a:noFill/>
          </p:spPr>
          <p:txBody>
            <a:bodyPr wrap="square" rtlCol="0">
              <a:spAutoFit/>
            </a:bodyPr>
            <a:lstStyle/>
            <a:p>
              <a:pPr algn="ctr"/>
              <a:r>
                <a:rPr lang="en-US" sz="2400" dirty="0" err="1" smtClean="0"/>
                <a:t>bestlink</a:t>
              </a:r>
              <a:r>
                <a:rPr lang="en-US" sz="2400" dirty="0" smtClean="0"/>
                <a:t> SVM</a:t>
              </a:r>
              <a:endParaRPr lang="en-US" sz="2400" dirty="0"/>
            </a:p>
          </p:txBody>
        </p:sp>
      </p:grpSp>
      <p:sp>
        <p:nvSpPr>
          <p:cNvPr id="52" name="Slide Number Placeholder 51"/>
          <p:cNvSpPr>
            <a:spLocks noGrp="1"/>
          </p:cNvSpPr>
          <p:nvPr>
            <p:ph type="sldNum" sz="quarter" idx="12"/>
          </p:nvPr>
        </p:nvSpPr>
        <p:spPr/>
        <p:txBody>
          <a:bodyPr/>
          <a:lstStyle/>
          <a:p>
            <a:fld id="{0D24773D-FDB8-4931-8DF0-A71601953920}" type="slidenum">
              <a:rPr lang="en-US" smtClean="0"/>
              <a:pPr/>
              <a:t>20</a:t>
            </a:fld>
            <a:endParaRPr lang="en-US"/>
          </a:p>
        </p:txBody>
      </p:sp>
      <p:sp>
        <p:nvSpPr>
          <p:cNvPr id="3" name="Content Placeholder 2"/>
          <p:cNvSpPr>
            <a:spLocks noGrp="1"/>
          </p:cNvSpPr>
          <p:nvPr>
            <p:ph idx="1"/>
          </p:nvPr>
        </p:nvSpPr>
        <p:spPr>
          <a:xfrm>
            <a:off x="3276600" y="4876800"/>
            <a:ext cx="3886200" cy="1782763"/>
          </a:xfrm>
        </p:spPr>
        <p:txBody>
          <a:bodyPr>
            <a:normAutofit/>
          </a:bodyPr>
          <a:lstStyle/>
          <a:p>
            <a:r>
              <a:rPr lang="en-US" sz="4000" dirty="0" smtClean="0"/>
              <a:t>Thank you!</a:t>
            </a:r>
          </a:p>
          <a:p>
            <a:pPr lvl="1"/>
            <a:r>
              <a:rPr lang="en-US" sz="3600" dirty="0" smtClean="0"/>
              <a:t>Q&amp;A</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user search task?</a:t>
            </a:r>
            <a:endParaRPr lang="en-US" dirty="0"/>
          </a:p>
        </p:txBody>
      </p:sp>
      <p:sp>
        <p:nvSpPr>
          <p:cNvPr id="3" name="Content Placeholder 2"/>
          <p:cNvSpPr>
            <a:spLocks noGrp="1"/>
          </p:cNvSpPr>
          <p:nvPr>
            <p:ph idx="1"/>
          </p:nvPr>
        </p:nvSpPr>
        <p:spPr/>
        <p:txBody>
          <a:bodyPr/>
          <a:lstStyle/>
          <a:p>
            <a:r>
              <a:rPr lang="en-US" dirty="0" smtClean="0"/>
              <a:t>An atomic information need that may result in one or more queries</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5262" y="2667000"/>
            <a:ext cx="503413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53200" y="3500735"/>
            <a:ext cx="2209800" cy="461665"/>
          </a:xfrm>
          <a:prstGeom prst="rect">
            <a:avLst/>
          </a:prstGeom>
          <a:noFill/>
          <a:ln w="28575">
            <a:solidFill>
              <a:schemeClr val="tx1"/>
            </a:solidFill>
          </a:ln>
        </p:spPr>
        <p:txBody>
          <a:bodyPr wrap="square" rtlCol="0">
            <a:spAutoFit/>
          </a:bodyPr>
          <a:lstStyle/>
          <a:p>
            <a:r>
              <a:rPr lang="en-US" sz="2400" dirty="0" smtClean="0">
                <a:solidFill>
                  <a:srgbClr val="00B0F0"/>
                </a:solidFill>
              </a:rPr>
              <a:t>t</a:t>
            </a:r>
            <a:r>
              <a:rPr lang="el-GR" sz="2400" baseline="-25000" dirty="0" smtClean="0">
                <a:solidFill>
                  <a:srgbClr val="00B0F0"/>
                </a:solidFill>
              </a:rPr>
              <a:t>ϕ</a:t>
            </a:r>
            <a:r>
              <a:rPr lang="en-US" sz="2400" dirty="0" smtClean="0">
                <a:solidFill>
                  <a:srgbClr val="00B0F0"/>
                </a:solidFill>
              </a:rPr>
              <a:t> = 30 minutes</a:t>
            </a:r>
            <a:endParaRPr lang="en-US" sz="2400" dirty="0">
              <a:solidFill>
                <a:srgbClr val="00B0F0"/>
              </a:solidFill>
            </a:endParaRPr>
          </a:p>
        </p:txBody>
      </p:sp>
      <p:grpSp>
        <p:nvGrpSpPr>
          <p:cNvPr id="6" name="Group 5"/>
          <p:cNvGrpSpPr/>
          <p:nvPr/>
        </p:nvGrpSpPr>
        <p:grpSpPr>
          <a:xfrm>
            <a:off x="6553200" y="2929441"/>
            <a:ext cx="2051457" cy="476250"/>
            <a:chOff x="5867400" y="2819400"/>
            <a:chExt cx="2051457" cy="47625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819400"/>
              <a:ext cx="4667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48400" y="2872859"/>
              <a:ext cx="1670457" cy="400110"/>
            </a:xfrm>
            <a:prstGeom prst="rect">
              <a:avLst/>
            </a:prstGeom>
            <a:noFill/>
          </p:spPr>
          <p:txBody>
            <a:bodyPr wrap="none" rtlCol="0">
              <a:spAutoFit/>
            </a:bodyPr>
            <a:lstStyle/>
            <a:p>
              <a:r>
                <a:rPr lang="en-US" sz="2000" dirty="0" smtClean="0">
                  <a:solidFill>
                    <a:srgbClr val="00B0F0"/>
                  </a:solidFill>
                </a:rPr>
                <a:t>An impression</a:t>
              </a:r>
              <a:endParaRPr lang="en-US" sz="2000" dirty="0">
                <a:solidFill>
                  <a:srgbClr val="00B0F0"/>
                </a:solidFill>
              </a:endParaRPr>
            </a:p>
          </p:txBody>
        </p:sp>
      </p:grpSp>
      <p:sp>
        <p:nvSpPr>
          <p:cNvPr id="21" name="Slide Number Placeholder 20"/>
          <p:cNvSpPr>
            <a:spLocks noGrp="1"/>
          </p:cNvSpPr>
          <p:nvPr>
            <p:ph type="sldNum" sz="quarter" idx="12"/>
          </p:nvPr>
        </p:nvSpPr>
        <p:spPr/>
        <p:txBody>
          <a:bodyPr/>
          <a:lstStyle/>
          <a:p>
            <a:fld id="{6250EC82-117A-4501-8D91-65A82BC7CDA7}" type="slidenum">
              <a:rPr lang="en-US" smtClean="0"/>
              <a:pPr/>
              <a:t>21</a:t>
            </a:fld>
            <a:endParaRPr lang="en-US"/>
          </a:p>
        </p:txBody>
      </p:sp>
      <p:grpSp>
        <p:nvGrpSpPr>
          <p:cNvPr id="45" name="Group 44"/>
          <p:cNvGrpSpPr/>
          <p:nvPr/>
        </p:nvGrpSpPr>
        <p:grpSpPr>
          <a:xfrm>
            <a:off x="2286000" y="4150943"/>
            <a:ext cx="3505200" cy="2173657"/>
            <a:chOff x="2286000" y="4150943"/>
            <a:chExt cx="3505200" cy="2173657"/>
          </a:xfrm>
        </p:grpSpPr>
        <p:sp>
          <p:nvSpPr>
            <p:cNvPr id="7" name="Right Arrow 6"/>
            <p:cNvSpPr/>
            <p:nvPr/>
          </p:nvSpPr>
          <p:spPr>
            <a:xfrm rot="1655278">
              <a:off x="2407769" y="4150943"/>
              <a:ext cx="1225691" cy="335491"/>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44" name="Group 43"/>
            <p:cNvGrpSpPr/>
            <p:nvPr/>
          </p:nvGrpSpPr>
          <p:grpSpPr>
            <a:xfrm>
              <a:off x="2286000" y="4754880"/>
              <a:ext cx="3505200" cy="1569720"/>
              <a:chOff x="2286000" y="4754880"/>
              <a:chExt cx="3505200" cy="1569720"/>
            </a:xfrm>
          </p:grpSpPr>
          <p:sp>
            <p:nvSpPr>
              <p:cNvPr id="8" name="Oval 7"/>
              <p:cNvSpPr/>
              <p:nvPr/>
            </p:nvSpPr>
            <p:spPr>
              <a:xfrm>
                <a:off x="3048000" y="482093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276600" y="482093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581400" y="482093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793864" y="482093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010025" y="482093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343400" y="482093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572000" y="482093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00600" y="482093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029200" y="482093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257800" y="4823484"/>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971800" y="4754880"/>
                <a:ext cx="2492375" cy="27432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8" name="Group 1037"/>
              <p:cNvGrpSpPr/>
              <p:nvPr/>
            </p:nvGrpSpPr>
            <p:grpSpPr>
              <a:xfrm>
                <a:off x="3124200" y="5638800"/>
                <a:ext cx="761999" cy="304800"/>
                <a:chOff x="2971801" y="5638800"/>
                <a:chExt cx="761999" cy="304800"/>
              </a:xfrm>
            </p:grpSpPr>
            <p:sp>
              <p:nvSpPr>
                <p:cNvPr id="11" name="Rounded Rectangle 10"/>
                <p:cNvSpPr/>
                <p:nvPr/>
              </p:nvSpPr>
              <p:spPr>
                <a:xfrm>
                  <a:off x="2971801" y="5638800"/>
                  <a:ext cx="761999"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5" name="Oval 34"/>
                <p:cNvSpPr/>
                <p:nvPr/>
              </p:nvSpPr>
              <p:spPr>
                <a:xfrm>
                  <a:off x="3027043" y="5715000"/>
                  <a:ext cx="152400" cy="1524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277548" y="5715000"/>
                  <a:ext cx="152400" cy="1524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505199" y="5715000"/>
                  <a:ext cx="152400" cy="1524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9" name="Group 1038"/>
              <p:cNvGrpSpPr/>
              <p:nvPr/>
            </p:nvGrpSpPr>
            <p:grpSpPr>
              <a:xfrm>
                <a:off x="4827731" y="5638800"/>
                <a:ext cx="484632" cy="304800"/>
                <a:chOff x="3839887" y="5638800"/>
                <a:chExt cx="484632" cy="304800"/>
              </a:xfrm>
            </p:grpSpPr>
            <p:sp>
              <p:nvSpPr>
                <p:cNvPr id="48" name="Rounded Rectangle 47"/>
                <p:cNvSpPr/>
                <p:nvPr/>
              </p:nvSpPr>
              <p:spPr>
                <a:xfrm>
                  <a:off x="3839887" y="5638800"/>
                  <a:ext cx="484632" cy="304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8" name="Oval 37"/>
                <p:cNvSpPr/>
                <p:nvPr/>
              </p:nvSpPr>
              <p:spPr>
                <a:xfrm>
                  <a:off x="3886200" y="5715000"/>
                  <a:ext cx="152400" cy="1524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114800" y="5715000"/>
                  <a:ext cx="152400" cy="1524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Arrow Connector 12"/>
              <p:cNvCxnSpPr>
                <a:stCxn id="8" idx="5"/>
                <a:endCxn id="35" idx="0"/>
              </p:cNvCxnSpPr>
              <p:nvPr/>
            </p:nvCxnSpPr>
            <p:spPr>
              <a:xfrm>
                <a:off x="3178082" y="4951014"/>
                <a:ext cx="77560" cy="7639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4" idx="4"/>
                <a:endCxn id="35" idx="0"/>
              </p:cNvCxnSpPr>
              <p:nvPr/>
            </p:nvCxnSpPr>
            <p:spPr>
              <a:xfrm flipH="1">
                <a:off x="3255642" y="4973332"/>
                <a:ext cx="97158" cy="741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8" idx="4"/>
                <a:endCxn id="35" idx="0"/>
              </p:cNvCxnSpPr>
              <p:nvPr/>
            </p:nvCxnSpPr>
            <p:spPr>
              <a:xfrm flipH="1">
                <a:off x="3255642" y="4973332"/>
                <a:ext cx="1163958" cy="741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9" idx="4"/>
                <a:endCxn id="36" idx="0"/>
              </p:cNvCxnSpPr>
              <p:nvPr/>
            </p:nvCxnSpPr>
            <p:spPr>
              <a:xfrm flipH="1">
                <a:off x="3506147" y="4973332"/>
                <a:ext cx="1142053" cy="741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20" idx="4"/>
                <a:endCxn id="36" idx="0"/>
              </p:cNvCxnSpPr>
              <p:nvPr/>
            </p:nvCxnSpPr>
            <p:spPr>
              <a:xfrm flipH="1">
                <a:off x="3506147" y="4973332"/>
                <a:ext cx="1370653" cy="741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2" idx="4"/>
                <a:endCxn id="37" idx="0"/>
              </p:cNvCxnSpPr>
              <p:nvPr/>
            </p:nvCxnSpPr>
            <p:spPr>
              <a:xfrm flipH="1">
                <a:off x="3733798" y="4973332"/>
                <a:ext cx="1371602" cy="741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23" idx="4"/>
                <a:endCxn id="39" idx="0"/>
              </p:cNvCxnSpPr>
              <p:nvPr/>
            </p:nvCxnSpPr>
            <p:spPr>
              <a:xfrm flipH="1">
                <a:off x="5178844" y="4975884"/>
                <a:ext cx="155156" cy="7391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5" idx="4"/>
                <a:endCxn id="38" idx="0"/>
              </p:cNvCxnSpPr>
              <p:nvPr/>
            </p:nvCxnSpPr>
            <p:spPr>
              <a:xfrm>
                <a:off x="3657600" y="4973332"/>
                <a:ext cx="1292644" cy="741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6" idx="4"/>
                <a:endCxn id="39" idx="0"/>
              </p:cNvCxnSpPr>
              <p:nvPr/>
            </p:nvCxnSpPr>
            <p:spPr>
              <a:xfrm>
                <a:off x="3870064" y="4973332"/>
                <a:ext cx="1308780" cy="741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7" idx="4"/>
                <a:endCxn id="38" idx="0"/>
              </p:cNvCxnSpPr>
              <p:nvPr/>
            </p:nvCxnSpPr>
            <p:spPr>
              <a:xfrm>
                <a:off x="4086225" y="4973332"/>
                <a:ext cx="864019" cy="741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7" name="TextBox 1036"/>
              <p:cNvSpPr txBox="1"/>
              <p:nvPr/>
            </p:nvSpPr>
            <p:spPr>
              <a:xfrm>
                <a:off x="4474163" y="5943600"/>
                <a:ext cx="1317037" cy="381000"/>
              </a:xfrm>
              <a:prstGeom prst="rect">
                <a:avLst/>
              </a:prstGeom>
              <a:noFill/>
            </p:spPr>
            <p:txBody>
              <a:bodyPr wrap="square" rtlCol="0">
                <a:spAutoFit/>
              </a:bodyPr>
              <a:lstStyle/>
              <a:p>
                <a:pPr algn="ctr"/>
                <a:r>
                  <a:rPr lang="en-US" dirty="0" smtClean="0"/>
                  <a:t>flight to RIO</a:t>
                </a:r>
                <a:endParaRPr lang="en-US" dirty="0"/>
              </a:p>
            </p:txBody>
          </p:sp>
          <p:sp>
            <p:nvSpPr>
              <p:cNvPr id="120" name="TextBox 119"/>
              <p:cNvSpPr txBox="1"/>
              <p:nvPr/>
            </p:nvSpPr>
            <p:spPr>
              <a:xfrm>
                <a:off x="2286000" y="5943084"/>
                <a:ext cx="2209800" cy="369332"/>
              </a:xfrm>
              <a:prstGeom prst="rect">
                <a:avLst/>
              </a:prstGeom>
              <a:noFill/>
            </p:spPr>
            <p:txBody>
              <a:bodyPr wrap="square" rtlCol="0">
                <a:spAutoFit/>
              </a:bodyPr>
              <a:lstStyle/>
              <a:p>
                <a:pPr algn="ctr"/>
                <a:r>
                  <a:rPr lang="en-US" dirty="0" smtClean="0"/>
                  <a:t>WWW2013 program</a:t>
                </a:r>
                <a:endParaRPr lang="en-US" dirty="0"/>
              </a:p>
            </p:txBody>
          </p:sp>
        </p:grpSp>
      </p:grpSp>
    </p:spTree>
    <p:extLst>
      <p:ext uri="{BB962C8B-B14F-4D97-AF65-F5344CB8AC3E}">
        <p14:creationId xmlns:p14="http://schemas.microsoft.com/office/powerpoint/2010/main" val="1502032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blinds(horizontal)">
                                      <p:cBhvr>
                                        <p:cTn id="1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as an alternative to session</a:t>
            </a:r>
            <a:endParaRPr lang="en-US" dirty="0"/>
          </a:p>
        </p:txBody>
      </p:sp>
      <p:sp>
        <p:nvSpPr>
          <p:cNvPr id="3" name="Content Placeholder 2"/>
          <p:cNvSpPr>
            <a:spLocks noGrp="1"/>
          </p:cNvSpPr>
          <p:nvPr>
            <p:ph idx="1"/>
          </p:nvPr>
        </p:nvSpPr>
        <p:spPr/>
        <p:txBody>
          <a:bodyPr/>
          <a:lstStyle/>
          <a:p>
            <a:r>
              <a:rPr lang="en-US" dirty="0" smtClean="0"/>
              <a:t>Session is too coarse</a:t>
            </a:r>
          </a:p>
          <a:p>
            <a:pPr lvl="1"/>
            <a:r>
              <a:rPr lang="en-US" dirty="0" smtClean="0"/>
              <a:t>A user may have one or more information need within a session</a:t>
            </a:r>
          </a:p>
          <a:p>
            <a:pPr lvl="1"/>
            <a:r>
              <a:rPr lang="en-US" dirty="0" smtClean="0"/>
              <a:t>Interleaved tasks could be performed</a:t>
            </a:r>
          </a:p>
          <a:p>
            <a:pPr lvl="2"/>
            <a:r>
              <a:rPr lang="en-US" dirty="0" smtClean="0"/>
              <a:t>E.g., checking conference schedule while finding flight tickets</a:t>
            </a:r>
          </a:p>
        </p:txBody>
      </p:sp>
      <p:sp>
        <p:nvSpPr>
          <p:cNvPr id="5" name="Slide Number Placeholder 4"/>
          <p:cNvSpPr>
            <a:spLocks noGrp="1"/>
          </p:cNvSpPr>
          <p:nvPr>
            <p:ph type="sldNum" sz="quarter" idx="12"/>
          </p:nvPr>
        </p:nvSpPr>
        <p:spPr/>
        <p:txBody>
          <a:bodyPr/>
          <a:lstStyle/>
          <a:p>
            <a:fld id="{6250EC82-117A-4501-8D91-65A82BC7CDA7}" type="slidenum">
              <a:rPr lang="en-US" smtClean="0"/>
              <a:pPr/>
              <a:t>22</a:t>
            </a:fld>
            <a:endParaRPr lang="en-US"/>
          </a:p>
        </p:txBody>
      </p:sp>
      <p:grpSp>
        <p:nvGrpSpPr>
          <p:cNvPr id="38" name="Group 37"/>
          <p:cNvGrpSpPr/>
          <p:nvPr/>
        </p:nvGrpSpPr>
        <p:grpSpPr>
          <a:xfrm>
            <a:off x="2286000" y="4648200"/>
            <a:ext cx="3505200" cy="1569720"/>
            <a:chOff x="2895600" y="4648200"/>
            <a:chExt cx="3505200" cy="1569720"/>
          </a:xfrm>
        </p:grpSpPr>
        <p:sp>
          <p:nvSpPr>
            <p:cNvPr id="6" name="Oval 5"/>
            <p:cNvSpPr/>
            <p:nvPr/>
          </p:nvSpPr>
          <p:spPr>
            <a:xfrm>
              <a:off x="3657600" y="471425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86200" y="471425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91000" y="471425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03464" y="471425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19625" y="471425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53000" y="471425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81600" y="471425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410200" y="471425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638800" y="4714252"/>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867400" y="4716804"/>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81400" y="4648200"/>
              <a:ext cx="2492375" cy="27432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733800" y="5532120"/>
              <a:ext cx="761999" cy="304800"/>
              <a:chOff x="2971801" y="5638800"/>
              <a:chExt cx="761999" cy="304800"/>
            </a:xfrm>
          </p:grpSpPr>
          <p:sp>
            <p:nvSpPr>
              <p:cNvPr id="18" name="Rounded Rectangle 17"/>
              <p:cNvSpPr/>
              <p:nvPr/>
            </p:nvSpPr>
            <p:spPr>
              <a:xfrm>
                <a:off x="2971801" y="5638800"/>
                <a:ext cx="761999"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Oval 18"/>
              <p:cNvSpPr/>
              <p:nvPr/>
            </p:nvSpPr>
            <p:spPr>
              <a:xfrm>
                <a:off x="3027043" y="5715000"/>
                <a:ext cx="152400" cy="1524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277548" y="5715000"/>
                <a:ext cx="152400" cy="1524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505199" y="5715000"/>
                <a:ext cx="152400" cy="1524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5437331" y="5532120"/>
              <a:ext cx="484632" cy="304800"/>
              <a:chOff x="3839887" y="5638800"/>
              <a:chExt cx="484632" cy="304800"/>
            </a:xfrm>
          </p:grpSpPr>
          <p:sp>
            <p:nvSpPr>
              <p:cNvPr id="23" name="Rounded Rectangle 22"/>
              <p:cNvSpPr/>
              <p:nvPr/>
            </p:nvSpPr>
            <p:spPr>
              <a:xfrm>
                <a:off x="3839887" y="5638800"/>
                <a:ext cx="484632" cy="304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Oval 23"/>
              <p:cNvSpPr/>
              <p:nvPr/>
            </p:nvSpPr>
            <p:spPr>
              <a:xfrm>
                <a:off x="3886200" y="5715000"/>
                <a:ext cx="152400" cy="1524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114800" y="5715000"/>
                <a:ext cx="152400" cy="1524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Arrow Connector 25"/>
            <p:cNvCxnSpPr>
              <a:stCxn id="6" idx="5"/>
            </p:cNvCxnSpPr>
            <p:nvPr/>
          </p:nvCxnSpPr>
          <p:spPr>
            <a:xfrm>
              <a:off x="3787682" y="4844334"/>
              <a:ext cx="77560" cy="7639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4"/>
            </p:cNvCxnSpPr>
            <p:nvPr/>
          </p:nvCxnSpPr>
          <p:spPr>
            <a:xfrm flipH="1">
              <a:off x="3865242" y="4866652"/>
              <a:ext cx="97158" cy="741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1" idx="4"/>
            </p:cNvCxnSpPr>
            <p:nvPr/>
          </p:nvCxnSpPr>
          <p:spPr>
            <a:xfrm flipH="1">
              <a:off x="3865242" y="4866652"/>
              <a:ext cx="1163958" cy="741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4"/>
            </p:cNvCxnSpPr>
            <p:nvPr/>
          </p:nvCxnSpPr>
          <p:spPr>
            <a:xfrm flipH="1">
              <a:off x="4115747" y="4866652"/>
              <a:ext cx="1142053" cy="741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4"/>
            </p:cNvCxnSpPr>
            <p:nvPr/>
          </p:nvCxnSpPr>
          <p:spPr>
            <a:xfrm flipH="1">
              <a:off x="4115747" y="4866652"/>
              <a:ext cx="1370653" cy="741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4"/>
            </p:cNvCxnSpPr>
            <p:nvPr/>
          </p:nvCxnSpPr>
          <p:spPr>
            <a:xfrm flipH="1">
              <a:off x="4343398" y="4866652"/>
              <a:ext cx="1371602" cy="741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5" idx="4"/>
            </p:cNvCxnSpPr>
            <p:nvPr/>
          </p:nvCxnSpPr>
          <p:spPr>
            <a:xfrm flipH="1">
              <a:off x="5788444" y="4869204"/>
              <a:ext cx="155156" cy="7391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4"/>
            </p:cNvCxnSpPr>
            <p:nvPr/>
          </p:nvCxnSpPr>
          <p:spPr>
            <a:xfrm>
              <a:off x="4267200" y="4866652"/>
              <a:ext cx="1292644" cy="741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4"/>
            </p:cNvCxnSpPr>
            <p:nvPr/>
          </p:nvCxnSpPr>
          <p:spPr>
            <a:xfrm>
              <a:off x="4479664" y="4866652"/>
              <a:ext cx="1308780" cy="741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0" idx="4"/>
            </p:cNvCxnSpPr>
            <p:nvPr/>
          </p:nvCxnSpPr>
          <p:spPr>
            <a:xfrm>
              <a:off x="4695825" y="4866652"/>
              <a:ext cx="864019" cy="741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083763" y="5836920"/>
              <a:ext cx="1317037" cy="381000"/>
            </a:xfrm>
            <a:prstGeom prst="rect">
              <a:avLst/>
            </a:prstGeom>
            <a:noFill/>
          </p:spPr>
          <p:txBody>
            <a:bodyPr wrap="square" rtlCol="0">
              <a:spAutoFit/>
            </a:bodyPr>
            <a:lstStyle/>
            <a:p>
              <a:pPr algn="ctr"/>
              <a:r>
                <a:rPr lang="en-US" dirty="0" smtClean="0"/>
                <a:t>flight to RIO</a:t>
              </a:r>
              <a:endParaRPr lang="en-US" dirty="0"/>
            </a:p>
          </p:txBody>
        </p:sp>
        <p:sp>
          <p:nvSpPr>
            <p:cNvPr id="37" name="TextBox 36"/>
            <p:cNvSpPr txBox="1"/>
            <p:nvPr/>
          </p:nvSpPr>
          <p:spPr>
            <a:xfrm>
              <a:off x="2895600" y="5836404"/>
              <a:ext cx="2209800" cy="369332"/>
            </a:xfrm>
            <a:prstGeom prst="rect">
              <a:avLst/>
            </a:prstGeom>
            <a:noFill/>
          </p:spPr>
          <p:txBody>
            <a:bodyPr wrap="square" rtlCol="0">
              <a:spAutoFit/>
            </a:bodyPr>
            <a:lstStyle/>
            <a:p>
              <a:pPr algn="ctr"/>
              <a:r>
                <a:rPr lang="en-US" dirty="0" smtClean="0"/>
                <a:t>WWW2013 program</a:t>
              </a:r>
              <a:endParaRPr lang="en-US" dirty="0"/>
            </a:p>
          </p:txBody>
        </p:sp>
      </p:grpSp>
      <p:sp>
        <p:nvSpPr>
          <p:cNvPr id="39" name="TextBox 38"/>
          <p:cNvSpPr txBox="1"/>
          <p:nvPr/>
        </p:nvSpPr>
        <p:spPr>
          <a:xfrm>
            <a:off x="6096000" y="4724400"/>
            <a:ext cx="3429000" cy="1015663"/>
          </a:xfrm>
          <a:prstGeom prst="rect">
            <a:avLst/>
          </a:prstGeom>
          <a:noFill/>
        </p:spPr>
        <p:txBody>
          <a:bodyPr wrap="square" rtlCol="0">
            <a:spAutoFit/>
          </a:bodyPr>
          <a:lstStyle/>
          <a:p>
            <a:r>
              <a:rPr lang="en-US" sz="2000" dirty="0" smtClean="0"/>
              <a:t>In-session search tasks </a:t>
            </a:r>
            <a:r>
              <a:rPr lang="en-US" sz="2000" i="1" dirty="0" smtClean="0"/>
              <a:t>[</a:t>
            </a:r>
            <a:r>
              <a:rPr lang="en-US" sz="2000" i="1" dirty="0" err="1" smtClean="0"/>
              <a:t>Lucchese</a:t>
            </a:r>
            <a:r>
              <a:rPr lang="en-US" sz="2000" i="1" dirty="0" smtClean="0"/>
              <a:t> et al. WSDM’ 11,</a:t>
            </a:r>
          </a:p>
          <a:p>
            <a:r>
              <a:rPr lang="en-US" sz="2000" i="1" dirty="0" smtClean="0"/>
              <a:t>Liao et al. WWW’11]</a:t>
            </a:r>
            <a:endParaRPr lang="en-US" sz="2000" i="1" dirty="0"/>
          </a:p>
        </p:txBody>
      </p:sp>
    </p:spTree>
    <p:extLst>
      <p:ext uri="{BB962C8B-B14F-4D97-AF65-F5344CB8AC3E}">
        <p14:creationId xmlns:p14="http://schemas.microsoft.com/office/powerpoint/2010/main" val="3502592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Latent Structure for Search Tasks</a:t>
            </a:r>
            <a:endParaRPr lang="en-US" dirty="0"/>
          </a:p>
        </p:txBody>
      </p:sp>
      <p:sp>
        <p:nvSpPr>
          <p:cNvPr id="3" name="Content Placeholder 2"/>
          <p:cNvSpPr>
            <a:spLocks noGrp="1"/>
          </p:cNvSpPr>
          <p:nvPr>
            <p:ph idx="1"/>
          </p:nvPr>
        </p:nvSpPr>
        <p:spPr/>
        <p:txBody>
          <a:bodyPr/>
          <a:lstStyle/>
          <a:p>
            <a:r>
              <a:rPr lang="en-US" dirty="0" smtClean="0"/>
              <a:t>What is a proper structure for search tasks</a:t>
            </a:r>
          </a:p>
          <a:p>
            <a:pPr lvl="1"/>
            <a:r>
              <a:rPr lang="en-US" dirty="0" smtClean="0"/>
              <a:t>all-link?</a:t>
            </a:r>
          </a:p>
          <a:p>
            <a:pPr lvl="1"/>
            <a:r>
              <a:rPr lang="en-US" dirty="0" smtClean="0"/>
              <a:t>best-link?</a:t>
            </a:r>
            <a:endParaRPr lang="en-US" dirty="0"/>
          </a:p>
        </p:txBody>
      </p:sp>
      <p:sp>
        <p:nvSpPr>
          <p:cNvPr id="4" name="TextBox 3"/>
          <p:cNvSpPr txBox="1"/>
          <p:nvPr/>
        </p:nvSpPr>
        <p:spPr>
          <a:xfrm>
            <a:off x="2133600" y="3409890"/>
            <a:ext cx="1905000" cy="400110"/>
          </a:xfrm>
          <a:prstGeom prst="rect">
            <a:avLst/>
          </a:prstGeom>
          <a:noFill/>
        </p:spPr>
        <p:txBody>
          <a:bodyPr wrap="square" rtlCol="0">
            <a:spAutoFit/>
          </a:bodyPr>
          <a:lstStyle/>
          <a:p>
            <a:r>
              <a:rPr lang="en-US" sz="2000" dirty="0" smtClean="0">
                <a:solidFill>
                  <a:schemeClr val="tx1">
                    <a:lumMod val="95000"/>
                    <a:lumOff val="5000"/>
                  </a:schemeClr>
                </a:solidFill>
              </a:rPr>
              <a:t>bank of </a:t>
            </a:r>
            <a:r>
              <a:rPr lang="en-US" sz="2000" dirty="0" err="1" smtClean="0">
                <a:solidFill>
                  <a:schemeClr val="tx1">
                    <a:lumMod val="95000"/>
                    <a:lumOff val="5000"/>
                  </a:schemeClr>
                </a:solidFill>
              </a:rPr>
              <a:t>america</a:t>
            </a:r>
            <a:endParaRPr lang="en-US" sz="2000" dirty="0">
              <a:solidFill>
                <a:schemeClr val="tx1">
                  <a:lumMod val="95000"/>
                  <a:lumOff val="5000"/>
                </a:schemeClr>
              </a:solidFill>
            </a:endParaRPr>
          </a:p>
        </p:txBody>
      </p:sp>
      <p:sp>
        <p:nvSpPr>
          <p:cNvPr id="5" name="TextBox 4"/>
          <p:cNvSpPr txBox="1"/>
          <p:nvPr/>
        </p:nvSpPr>
        <p:spPr>
          <a:xfrm>
            <a:off x="1981200" y="4324290"/>
            <a:ext cx="609600" cy="400110"/>
          </a:xfrm>
          <a:prstGeom prst="rect">
            <a:avLst/>
          </a:prstGeom>
          <a:noFill/>
        </p:spPr>
        <p:txBody>
          <a:bodyPr wrap="square" rtlCol="0">
            <a:spAutoFit/>
          </a:bodyPr>
          <a:lstStyle/>
          <a:p>
            <a:pPr algn="ctr"/>
            <a:r>
              <a:rPr lang="en-US" sz="2000" dirty="0" err="1" smtClean="0">
                <a:solidFill>
                  <a:schemeClr val="tx1">
                    <a:lumMod val="95000"/>
                    <a:lumOff val="5000"/>
                  </a:schemeClr>
                </a:solidFill>
              </a:rPr>
              <a:t>sas</a:t>
            </a:r>
            <a:endParaRPr lang="en-US" sz="2000" dirty="0">
              <a:solidFill>
                <a:schemeClr val="tx1">
                  <a:lumMod val="95000"/>
                  <a:lumOff val="5000"/>
                </a:schemeClr>
              </a:solidFill>
            </a:endParaRPr>
          </a:p>
        </p:txBody>
      </p:sp>
      <p:sp>
        <p:nvSpPr>
          <p:cNvPr id="6" name="TextBox 5"/>
          <p:cNvSpPr txBox="1"/>
          <p:nvPr/>
        </p:nvSpPr>
        <p:spPr>
          <a:xfrm>
            <a:off x="2743200" y="5391090"/>
            <a:ext cx="1524000" cy="400110"/>
          </a:xfrm>
          <a:prstGeom prst="rect">
            <a:avLst/>
          </a:prstGeom>
          <a:noFill/>
        </p:spPr>
        <p:txBody>
          <a:bodyPr wrap="square" rtlCol="0">
            <a:spAutoFit/>
          </a:bodyPr>
          <a:lstStyle/>
          <a:p>
            <a:pPr algn="ctr"/>
            <a:r>
              <a:rPr lang="en-US" sz="2000" dirty="0" err="1" smtClean="0">
                <a:solidFill>
                  <a:schemeClr val="tx1">
                    <a:lumMod val="95000"/>
                    <a:lumOff val="5000"/>
                  </a:schemeClr>
                </a:solidFill>
              </a:rPr>
              <a:t>sas</a:t>
            </a:r>
            <a:r>
              <a:rPr lang="en-US" sz="2000" dirty="0" smtClean="0">
                <a:solidFill>
                  <a:schemeClr val="tx1">
                    <a:lumMod val="95000"/>
                    <a:lumOff val="5000"/>
                  </a:schemeClr>
                </a:solidFill>
              </a:rPr>
              <a:t> shoes</a:t>
            </a:r>
            <a:endParaRPr lang="en-US" sz="2000" dirty="0">
              <a:solidFill>
                <a:schemeClr val="tx1">
                  <a:lumMod val="95000"/>
                  <a:lumOff val="5000"/>
                </a:schemeClr>
              </a:solidFill>
            </a:endParaRPr>
          </a:p>
        </p:txBody>
      </p:sp>
      <p:sp>
        <p:nvSpPr>
          <p:cNvPr id="7" name="TextBox 6"/>
          <p:cNvSpPr txBox="1"/>
          <p:nvPr/>
        </p:nvSpPr>
        <p:spPr>
          <a:xfrm>
            <a:off x="5257800" y="3409890"/>
            <a:ext cx="1600200" cy="400110"/>
          </a:xfrm>
          <a:prstGeom prst="rect">
            <a:avLst/>
          </a:prstGeom>
          <a:noFill/>
        </p:spPr>
        <p:txBody>
          <a:bodyPr wrap="square" rtlCol="0">
            <a:spAutoFit/>
          </a:bodyPr>
          <a:lstStyle/>
          <a:p>
            <a:pPr algn="ctr"/>
            <a:r>
              <a:rPr lang="en-US" sz="2000" dirty="0" smtClean="0">
                <a:solidFill>
                  <a:schemeClr val="tx1">
                    <a:lumMod val="95000"/>
                    <a:lumOff val="5000"/>
                  </a:schemeClr>
                </a:solidFill>
              </a:rPr>
              <a:t>credit union</a:t>
            </a:r>
            <a:endParaRPr lang="en-US" sz="2000" dirty="0">
              <a:solidFill>
                <a:schemeClr val="tx1">
                  <a:lumMod val="95000"/>
                  <a:lumOff val="5000"/>
                </a:schemeClr>
              </a:solidFill>
            </a:endParaRPr>
          </a:p>
        </p:txBody>
      </p:sp>
      <p:sp>
        <p:nvSpPr>
          <p:cNvPr id="8" name="TextBox 7"/>
          <p:cNvSpPr txBox="1"/>
          <p:nvPr/>
        </p:nvSpPr>
        <p:spPr>
          <a:xfrm>
            <a:off x="6629400" y="4248090"/>
            <a:ext cx="1371600" cy="400110"/>
          </a:xfrm>
          <a:prstGeom prst="rect">
            <a:avLst/>
          </a:prstGeom>
          <a:noFill/>
        </p:spPr>
        <p:txBody>
          <a:bodyPr wrap="square" rtlCol="0">
            <a:spAutoFit/>
          </a:bodyPr>
          <a:lstStyle/>
          <a:p>
            <a:pPr algn="ctr"/>
            <a:r>
              <a:rPr lang="en-US" sz="2000" dirty="0" smtClean="0">
                <a:solidFill>
                  <a:schemeClr val="tx1">
                    <a:lumMod val="95000"/>
                    <a:lumOff val="5000"/>
                  </a:schemeClr>
                </a:solidFill>
              </a:rPr>
              <a:t>6pm.com</a:t>
            </a:r>
            <a:endParaRPr lang="en-US" sz="2000" dirty="0">
              <a:solidFill>
                <a:schemeClr val="tx1">
                  <a:lumMod val="95000"/>
                  <a:lumOff val="5000"/>
                </a:schemeClr>
              </a:solidFill>
            </a:endParaRPr>
          </a:p>
        </p:txBody>
      </p:sp>
      <p:sp>
        <p:nvSpPr>
          <p:cNvPr id="9" name="TextBox 8"/>
          <p:cNvSpPr txBox="1"/>
          <p:nvPr/>
        </p:nvSpPr>
        <p:spPr>
          <a:xfrm>
            <a:off x="4724400" y="5391090"/>
            <a:ext cx="1905000" cy="400110"/>
          </a:xfrm>
          <a:prstGeom prst="rect">
            <a:avLst/>
          </a:prstGeom>
          <a:noFill/>
        </p:spPr>
        <p:txBody>
          <a:bodyPr wrap="square" rtlCol="0">
            <a:spAutoFit/>
          </a:bodyPr>
          <a:lstStyle/>
          <a:p>
            <a:pPr algn="ctr"/>
            <a:r>
              <a:rPr lang="en-US" sz="2000" dirty="0" smtClean="0">
                <a:solidFill>
                  <a:schemeClr val="tx1">
                    <a:lumMod val="95000"/>
                    <a:lumOff val="5000"/>
                  </a:schemeClr>
                </a:solidFill>
              </a:rPr>
              <a:t>coupon for 6pm</a:t>
            </a:r>
            <a:endParaRPr lang="en-US" sz="2000" dirty="0">
              <a:solidFill>
                <a:schemeClr val="tx1">
                  <a:lumMod val="95000"/>
                  <a:lumOff val="5000"/>
                </a:schemeClr>
              </a:solidFill>
            </a:endParaRPr>
          </a:p>
        </p:txBody>
      </p:sp>
      <p:cxnSp>
        <p:nvCxnSpPr>
          <p:cNvPr id="11" name="Straight Connector 10"/>
          <p:cNvCxnSpPr>
            <a:stCxn id="5" idx="3"/>
            <a:endCxn id="6" idx="0"/>
          </p:cNvCxnSpPr>
          <p:nvPr/>
        </p:nvCxnSpPr>
        <p:spPr>
          <a:xfrm>
            <a:off x="2590800" y="4524345"/>
            <a:ext cx="914400" cy="8667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1"/>
            <a:endCxn id="9" idx="0"/>
          </p:cNvCxnSpPr>
          <p:nvPr/>
        </p:nvCxnSpPr>
        <p:spPr>
          <a:xfrm rot="10800000" flipV="1">
            <a:off x="5676900" y="4448144"/>
            <a:ext cx="952500" cy="9429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3"/>
            <a:endCxn id="7" idx="1"/>
          </p:cNvCxnSpPr>
          <p:nvPr/>
        </p:nvCxnSpPr>
        <p:spPr>
          <a:xfrm>
            <a:off x="4038600" y="3609945"/>
            <a:ext cx="1219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0"/>
            <a:endCxn id="8" idx="1"/>
          </p:cNvCxnSpPr>
          <p:nvPr/>
        </p:nvCxnSpPr>
        <p:spPr>
          <a:xfrm rot="5400000" flipH="1" flipV="1">
            <a:off x="4595828" y="3357518"/>
            <a:ext cx="942945" cy="3124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5" idx="3"/>
            <a:endCxn id="8" idx="1"/>
          </p:cNvCxnSpPr>
          <p:nvPr/>
        </p:nvCxnSpPr>
        <p:spPr>
          <a:xfrm flipV="1">
            <a:off x="2590800" y="4448145"/>
            <a:ext cx="4038600" cy="7620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5" idx="3"/>
            <a:endCxn id="9" idx="0"/>
          </p:cNvCxnSpPr>
          <p:nvPr/>
        </p:nvCxnSpPr>
        <p:spPr>
          <a:xfrm>
            <a:off x="2590800" y="4524345"/>
            <a:ext cx="3086100" cy="866745"/>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6" idx="0"/>
            <a:endCxn id="9" idx="0"/>
          </p:cNvCxnSpPr>
          <p:nvPr/>
        </p:nvCxnSpPr>
        <p:spPr>
          <a:xfrm rot="5400000" flipH="1" flipV="1">
            <a:off x="4591050" y="4305240"/>
            <a:ext cx="0" cy="217170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2590800" y="3609945"/>
            <a:ext cx="4038600" cy="1781145"/>
            <a:chOff x="2590800" y="3609945"/>
            <a:chExt cx="4038600" cy="1781145"/>
          </a:xfrm>
        </p:grpSpPr>
        <p:cxnSp>
          <p:nvCxnSpPr>
            <p:cNvPr id="63" name="Straight Connector 62"/>
            <p:cNvCxnSpPr>
              <a:stCxn id="9" idx="0"/>
              <a:endCxn id="7" idx="1"/>
            </p:cNvCxnSpPr>
            <p:nvPr/>
          </p:nvCxnSpPr>
          <p:spPr>
            <a:xfrm rot="16200000" flipV="1">
              <a:off x="4576778" y="4290968"/>
              <a:ext cx="1781145" cy="4191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2590800" y="3609945"/>
              <a:ext cx="4038600" cy="1781145"/>
              <a:chOff x="2590800" y="3609945"/>
              <a:chExt cx="4038600" cy="1781145"/>
            </a:xfrm>
          </p:grpSpPr>
          <p:cxnSp>
            <p:nvCxnSpPr>
              <p:cNvPr id="58" name="Straight Connector 57"/>
              <p:cNvCxnSpPr>
                <a:stCxn id="5" idx="3"/>
                <a:endCxn id="4" idx="3"/>
              </p:cNvCxnSpPr>
              <p:nvPr/>
            </p:nvCxnSpPr>
            <p:spPr>
              <a:xfrm flipV="1">
                <a:off x="2590800" y="3609945"/>
                <a:ext cx="1447800" cy="9144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8" idx="1"/>
                <a:endCxn id="7" idx="1"/>
              </p:cNvCxnSpPr>
              <p:nvPr/>
            </p:nvCxnSpPr>
            <p:spPr>
              <a:xfrm rot="10800000">
                <a:off x="5257800" y="3609945"/>
                <a:ext cx="1371600" cy="8382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7" idx="1"/>
              </p:cNvCxnSpPr>
              <p:nvPr/>
            </p:nvCxnSpPr>
            <p:spPr>
              <a:xfrm flipV="1">
                <a:off x="2667000" y="3609945"/>
                <a:ext cx="2590800" cy="88585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8" idx="1"/>
                <a:endCxn id="4" idx="3"/>
              </p:cNvCxnSpPr>
              <p:nvPr/>
            </p:nvCxnSpPr>
            <p:spPr>
              <a:xfrm rot="10800000">
                <a:off x="4038600" y="3609945"/>
                <a:ext cx="2590800" cy="8382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 idx="0"/>
                <a:endCxn id="4" idx="3"/>
              </p:cNvCxnSpPr>
              <p:nvPr/>
            </p:nvCxnSpPr>
            <p:spPr>
              <a:xfrm rot="5400000" flipH="1" flipV="1">
                <a:off x="2881328" y="4233818"/>
                <a:ext cx="1781145" cy="5334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9" idx="0"/>
                <a:endCxn id="4" idx="3"/>
              </p:cNvCxnSpPr>
              <p:nvPr/>
            </p:nvCxnSpPr>
            <p:spPr>
              <a:xfrm rot="16200000" flipV="1">
                <a:off x="3967178" y="3681368"/>
                <a:ext cx="1781145" cy="16383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a:stCxn id="6" idx="0"/>
              <a:endCxn id="7" idx="1"/>
            </p:cNvCxnSpPr>
            <p:nvPr/>
          </p:nvCxnSpPr>
          <p:spPr>
            <a:xfrm rot="5400000" flipH="1" flipV="1">
              <a:off x="3490928" y="3624218"/>
              <a:ext cx="1781145" cy="17526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35" name="Slide Number Placeholder 34"/>
          <p:cNvSpPr>
            <a:spLocks noGrp="1"/>
          </p:cNvSpPr>
          <p:nvPr>
            <p:ph type="sldNum" sz="quarter" idx="12"/>
          </p:nvPr>
        </p:nvSpPr>
        <p:spPr/>
        <p:txBody>
          <a:bodyPr/>
          <a:lstStyle/>
          <a:p>
            <a:fld id="{0D24773D-FDB8-4931-8DF0-A71601953920}" type="slidenum">
              <a:rPr lang="en-US" smtClean="0"/>
              <a:pPr/>
              <a:t>23</a:t>
            </a:fld>
            <a:endParaRPr lang="en-US"/>
          </a:p>
        </p:txBody>
      </p:sp>
    </p:spTree>
    <p:extLst>
      <p:ext uri="{BB962C8B-B14F-4D97-AF65-F5344CB8AC3E}">
        <p14:creationId xmlns:p14="http://schemas.microsoft.com/office/powerpoint/2010/main" val="402499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89"/>
                                        </p:tgtEl>
                                      </p:cBhvr>
                                    </p:animEffect>
                                    <p:set>
                                      <p:cBhvr>
                                        <p:cTn id="7" dur="1" fill="hold">
                                          <p:stCondLst>
                                            <p:cond delay="499"/>
                                          </p:stCondLst>
                                        </p:cTn>
                                        <p:tgtEl>
                                          <p:spTgt spid="8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par>
                                <p:cTn id="13" presetID="4" presetClass="exit" presetSubtype="16" fill="hold" nodeType="withEffect">
                                  <p:stCondLst>
                                    <p:cond delay="0"/>
                                  </p:stCondLst>
                                  <p:childTnLst>
                                    <p:animEffect transition="out" filter="box(in)">
                                      <p:cBhvr>
                                        <p:cTn id="14" dur="500"/>
                                        <p:tgtEl>
                                          <p:spTgt spid="41"/>
                                        </p:tgtEl>
                                      </p:cBhvr>
                                    </p:animEffect>
                                    <p:set>
                                      <p:cBhvr>
                                        <p:cTn id="15" dur="1" fill="hold">
                                          <p:stCondLst>
                                            <p:cond delay="499"/>
                                          </p:stCondLst>
                                        </p:cTn>
                                        <p:tgtEl>
                                          <p:spTgt spid="41"/>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4" presetClass="exit" presetSubtype="16" fill="hold" nodeType="withEffect">
                                  <p:stCondLst>
                                    <p:cond delay="0"/>
                                  </p:stCondLst>
                                  <p:childTnLst>
                                    <p:animEffect transition="out" filter="box(in)">
                                      <p:cBhvr>
                                        <p:cTn id="20" dur="500"/>
                                        <p:tgtEl>
                                          <p:spTgt spid="48"/>
                                        </p:tgtEl>
                                      </p:cBhvr>
                                    </p:animEffect>
                                    <p:set>
                                      <p:cBhvr>
                                        <p:cTn id="21" dur="1" fill="hold">
                                          <p:stCondLst>
                                            <p:cond delay="499"/>
                                          </p:stCondLst>
                                        </p:cTn>
                                        <p:tgtEl>
                                          <p:spTgt spid="4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ox(ou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linds(horizontal)">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Link as Latent Structure</a:t>
            </a:r>
            <a:endParaRPr lang="en-US" dirty="0"/>
          </a:p>
        </p:txBody>
      </p:sp>
      <p:sp>
        <p:nvSpPr>
          <p:cNvPr id="3" name="Content Placeholder 2"/>
          <p:cNvSpPr>
            <a:spLocks noGrp="1"/>
          </p:cNvSpPr>
          <p:nvPr>
            <p:ph idx="1"/>
          </p:nvPr>
        </p:nvSpPr>
        <p:spPr/>
        <p:txBody>
          <a:bodyPr/>
          <a:lstStyle/>
          <a:p>
            <a:r>
              <a:rPr lang="en-US" dirty="0" err="1" smtClean="0"/>
              <a:t>bestlink</a:t>
            </a:r>
            <a:r>
              <a:rPr lang="en-US" dirty="0" smtClean="0"/>
              <a:t> SVM</a:t>
            </a:r>
          </a:p>
          <a:p>
            <a:pPr lvl="1"/>
            <a:r>
              <a:rPr lang="en-US" dirty="0" smtClean="0"/>
              <a:t>A linear model parameterized by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590800" y="2667000"/>
            <a:ext cx="3912882" cy="609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086856" y="2362200"/>
            <a:ext cx="237744" cy="182880"/>
          </a:xfrm>
          <a:prstGeom prst="rect">
            <a:avLst/>
          </a:prstGeom>
          <a:noFill/>
          <a:ln w="9525">
            <a:noFill/>
            <a:miter lim="800000"/>
            <a:headEnd/>
            <a:tailEnd/>
          </a:ln>
        </p:spPr>
      </p:pic>
      <p:grpSp>
        <p:nvGrpSpPr>
          <p:cNvPr id="234" name="Group 233"/>
          <p:cNvGrpSpPr/>
          <p:nvPr/>
        </p:nvGrpSpPr>
        <p:grpSpPr>
          <a:xfrm>
            <a:off x="1676400" y="3340524"/>
            <a:ext cx="2636548" cy="698076"/>
            <a:chOff x="1676400" y="3340524"/>
            <a:chExt cx="2636548" cy="698076"/>
          </a:xfrm>
        </p:grpSpPr>
        <p:sp>
          <p:nvSpPr>
            <p:cNvPr id="9" name="Right Arrow 8"/>
            <p:cNvSpPr/>
            <p:nvPr/>
          </p:nvSpPr>
          <p:spPr>
            <a:xfrm rot="8403054">
              <a:off x="3810028" y="3340524"/>
              <a:ext cx="50292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76400" y="3669268"/>
              <a:ext cx="2362200" cy="369332"/>
            </a:xfrm>
            <a:prstGeom prst="rect">
              <a:avLst/>
            </a:prstGeom>
            <a:noFill/>
          </p:spPr>
          <p:txBody>
            <a:bodyPr wrap="square" rtlCol="0">
              <a:spAutoFit/>
            </a:bodyPr>
            <a:lstStyle/>
            <a:p>
              <a:r>
                <a:rPr lang="en-US" dirty="0" smtClean="0"/>
                <a:t>space of task partitions</a:t>
              </a:r>
              <a:endParaRPr lang="en-US" dirty="0"/>
            </a:p>
          </p:txBody>
        </p:sp>
      </p:grpSp>
      <p:grpSp>
        <p:nvGrpSpPr>
          <p:cNvPr id="235" name="Group 234"/>
          <p:cNvGrpSpPr/>
          <p:nvPr/>
        </p:nvGrpSpPr>
        <p:grpSpPr>
          <a:xfrm>
            <a:off x="3962400" y="3276600"/>
            <a:ext cx="2362200" cy="750332"/>
            <a:chOff x="3962400" y="3276600"/>
            <a:chExt cx="2362200" cy="750332"/>
          </a:xfrm>
        </p:grpSpPr>
        <p:sp>
          <p:nvSpPr>
            <p:cNvPr id="10" name="Right Arrow 9"/>
            <p:cNvSpPr/>
            <p:nvPr/>
          </p:nvSpPr>
          <p:spPr>
            <a:xfrm rot="5400000">
              <a:off x="4549140" y="3375660"/>
              <a:ext cx="3810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62400" y="3657600"/>
              <a:ext cx="2362200" cy="369332"/>
            </a:xfrm>
            <a:prstGeom prst="rect">
              <a:avLst/>
            </a:prstGeom>
            <a:noFill/>
          </p:spPr>
          <p:txBody>
            <a:bodyPr wrap="square" rtlCol="0">
              <a:spAutoFit/>
            </a:bodyPr>
            <a:lstStyle/>
            <a:p>
              <a:r>
                <a:rPr lang="en-US" dirty="0" smtClean="0"/>
                <a:t>space of best-links</a:t>
              </a:r>
              <a:endParaRPr lang="en-US" dirty="0"/>
            </a:p>
          </p:txBody>
        </p:sp>
      </p:grpSp>
      <p:grpSp>
        <p:nvGrpSpPr>
          <p:cNvPr id="236" name="Group 235"/>
          <p:cNvGrpSpPr/>
          <p:nvPr/>
        </p:nvGrpSpPr>
        <p:grpSpPr>
          <a:xfrm>
            <a:off x="5791200" y="3045528"/>
            <a:ext cx="2362200" cy="981404"/>
            <a:chOff x="5791200" y="3045528"/>
            <a:chExt cx="2362200" cy="981404"/>
          </a:xfrm>
        </p:grpSpPr>
        <p:sp>
          <p:nvSpPr>
            <p:cNvPr id="13" name="Right Arrow 12"/>
            <p:cNvSpPr/>
            <p:nvPr/>
          </p:nvSpPr>
          <p:spPr>
            <a:xfrm rot="3397579">
              <a:off x="5675945" y="3274128"/>
              <a:ext cx="64008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791200" y="3657600"/>
              <a:ext cx="2362200" cy="369332"/>
            </a:xfrm>
            <a:prstGeom prst="rect">
              <a:avLst/>
            </a:prstGeom>
            <a:noFill/>
          </p:spPr>
          <p:txBody>
            <a:bodyPr wrap="square" rtlCol="0">
              <a:spAutoFit/>
            </a:bodyPr>
            <a:lstStyle/>
            <a:p>
              <a:r>
                <a:rPr lang="en-US" dirty="0" smtClean="0"/>
                <a:t>feature vector</a:t>
              </a:r>
              <a:endParaRPr lang="en-US" dirty="0"/>
            </a:p>
          </p:txBody>
        </p:sp>
      </p:grpSp>
      <p:grpSp>
        <p:nvGrpSpPr>
          <p:cNvPr id="237" name="Group 236"/>
          <p:cNvGrpSpPr/>
          <p:nvPr/>
        </p:nvGrpSpPr>
        <p:grpSpPr>
          <a:xfrm>
            <a:off x="2057400" y="2819400"/>
            <a:ext cx="5867400" cy="3048000"/>
            <a:chOff x="2057400" y="2819400"/>
            <a:chExt cx="5867400" cy="3048000"/>
          </a:xfrm>
        </p:grpSpPr>
        <p:grpSp>
          <p:nvGrpSpPr>
            <p:cNvPr id="232" name="Group 231"/>
            <p:cNvGrpSpPr/>
            <p:nvPr/>
          </p:nvGrpSpPr>
          <p:grpSpPr>
            <a:xfrm>
              <a:off x="2057400" y="4343400"/>
              <a:ext cx="4953000" cy="1524000"/>
              <a:chOff x="2057400" y="4343400"/>
              <a:chExt cx="4953000" cy="1524000"/>
            </a:xfrm>
          </p:grpSpPr>
          <p:sp>
            <p:nvSpPr>
              <p:cNvPr id="205" name="Arc 204"/>
              <p:cNvSpPr/>
              <p:nvPr/>
            </p:nvSpPr>
            <p:spPr>
              <a:xfrm>
                <a:off x="2286000" y="4419600"/>
                <a:ext cx="762000" cy="1371600"/>
              </a:xfrm>
              <a:prstGeom prst="arc">
                <a:avLst>
                  <a:gd name="adj1" fmla="val 10747484"/>
                  <a:gd name="adj2" fmla="val 0"/>
                </a:avLst>
              </a:prstGeom>
              <a:ln w="28575">
                <a:solidFill>
                  <a:srgbClr val="00B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Arc 205"/>
              <p:cNvSpPr/>
              <p:nvPr/>
            </p:nvSpPr>
            <p:spPr>
              <a:xfrm>
                <a:off x="3048000" y="4343400"/>
                <a:ext cx="2209800" cy="1524000"/>
              </a:xfrm>
              <a:prstGeom prst="arc">
                <a:avLst>
                  <a:gd name="adj1" fmla="val 10747484"/>
                  <a:gd name="adj2" fmla="val 0"/>
                </a:avLst>
              </a:prstGeom>
              <a:ln w="28575">
                <a:solidFill>
                  <a:srgbClr val="00B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Arc 206"/>
              <p:cNvSpPr/>
              <p:nvPr/>
            </p:nvSpPr>
            <p:spPr>
              <a:xfrm>
                <a:off x="2286000" y="4495800"/>
                <a:ext cx="1447800" cy="11430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Arc 208"/>
              <p:cNvSpPr/>
              <p:nvPr/>
            </p:nvSpPr>
            <p:spPr>
              <a:xfrm>
                <a:off x="3733800" y="4572000"/>
                <a:ext cx="762000" cy="9906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Arc 209"/>
              <p:cNvSpPr/>
              <p:nvPr/>
            </p:nvSpPr>
            <p:spPr>
              <a:xfrm>
                <a:off x="4495800" y="4572000"/>
                <a:ext cx="1524000" cy="9906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Arc 210"/>
              <p:cNvSpPr/>
              <p:nvPr/>
            </p:nvSpPr>
            <p:spPr>
              <a:xfrm>
                <a:off x="6019800" y="4648200"/>
                <a:ext cx="762000" cy="838200"/>
              </a:xfrm>
              <a:prstGeom prst="arc">
                <a:avLst>
                  <a:gd name="adj1" fmla="val 10747484"/>
                  <a:gd name="adj2" fmla="val 584826"/>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Oval 215"/>
              <p:cNvSpPr/>
              <p:nvPr/>
            </p:nvSpPr>
            <p:spPr>
              <a:xfrm>
                <a:off x="2819400" y="5105400"/>
                <a:ext cx="457200" cy="457200"/>
              </a:xfrm>
              <a:prstGeom prst="ellipse">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p:cNvSpPr txBox="1"/>
              <p:nvPr/>
            </p:nvSpPr>
            <p:spPr>
              <a:xfrm>
                <a:off x="2819400" y="5105400"/>
                <a:ext cx="457200" cy="400110"/>
              </a:xfrm>
              <a:prstGeom prst="rect">
                <a:avLst/>
              </a:prstGeom>
              <a:noFill/>
            </p:spPr>
            <p:txBody>
              <a:bodyPr wrap="square" rtlCol="0">
                <a:spAutoFit/>
              </a:bodyPr>
              <a:lstStyle/>
              <a:p>
                <a:r>
                  <a:rPr lang="en-US" sz="2000" dirty="0" smtClean="0"/>
                  <a:t>q</a:t>
                </a:r>
                <a:r>
                  <a:rPr lang="en-US" sz="2000" baseline="-25000" dirty="0" smtClean="0"/>
                  <a:t>1</a:t>
                </a:r>
                <a:endParaRPr lang="en-US" sz="2000" baseline="-25000" dirty="0"/>
              </a:p>
            </p:txBody>
          </p:sp>
          <p:sp>
            <p:nvSpPr>
              <p:cNvPr id="218" name="Oval 217"/>
              <p:cNvSpPr/>
              <p:nvPr/>
            </p:nvSpPr>
            <p:spPr>
              <a:xfrm>
                <a:off x="3505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Box 218"/>
              <p:cNvSpPr txBox="1"/>
              <p:nvPr/>
            </p:nvSpPr>
            <p:spPr>
              <a:xfrm>
                <a:off x="3505200" y="5105400"/>
                <a:ext cx="457200" cy="400110"/>
              </a:xfrm>
              <a:prstGeom prst="rect">
                <a:avLst/>
              </a:prstGeom>
              <a:noFill/>
            </p:spPr>
            <p:txBody>
              <a:bodyPr wrap="square" rtlCol="0">
                <a:spAutoFit/>
              </a:bodyPr>
              <a:lstStyle/>
              <a:p>
                <a:r>
                  <a:rPr lang="en-US" sz="2000" dirty="0" smtClean="0"/>
                  <a:t>q</a:t>
                </a:r>
                <a:r>
                  <a:rPr lang="en-US" sz="2000" baseline="-25000" dirty="0" smtClean="0"/>
                  <a:t>2</a:t>
                </a:r>
                <a:endParaRPr lang="en-US" sz="2000" baseline="-25000" dirty="0"/>
              </a:p>
            </p:txBody>
          </p:sp>
          <p:sp>
            <p:nvSpPr>
              <p:cNvPr id="220" name="Oval 219"/>
              <p:cNvSpPr/>
              <p:nvPr/>
            </p:nvSpPr>
            <p:spPr>
              <a:xfrm>
                <a:off x="4267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extBox 220"/>
              <p:cNvSpPr txBox="1"/>
              <p:nvPr/>
            </p:nvSpPr>
            <p:spPr>
              <a:xfrm>
                <a:off x="4267200" y="5105400"/>
                <a:ext cx="457200" cy="400110"/>
              </a:xfrm>
              <a:prstGeom prst="rect">
                <a:avLst/>
              </a:prstGeom>
              <a:noFill/>
            </p:spPr>
            <p:txBody>
              <a:bodyPr wrap="square" rtlCol="0">
                <a:spAutoFit/>
              </a:bodyPr>
              <a:lstStyle/>
              <a:p>
                <a:r>
                  <a:rPr lang="en-US" sz="2000" dirty="0" smtClean="0"/>
                  <a:t>q</a:t>
                </a:r>
                <a:r>
                  <a:rPr lang="en-US" sz="2000" baseline="-25000" dirty="0" smtClean="0"/>
                  <a:t>3</a:t>
                </a:r>
                <a:endParaRPr lang="en-US" sz="2000" baseline="-25000" dirty="0"/>
              </a:p>
            </p:txBody>
          </p:sp>
          <p:sp>
            <p:nvSpPr>
              <p:cNvPr id="222" name="Oval 221"/>
              <p:cNvSpPr/>
              <p:nvPr/>
            </p:nvSpPr>
            <p:spPr>
              <a:xfrm>
                <a:off x="5029200" y="5105400"/>
                <a:ext cx="457200" cy="457200"/>
              </a:xfrm>
              <a:prstGeom prst="ellipse">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p:cNvSpPr txBox="1"/>
              <p:nvPr/>
            </p:nvSpPr>
            <p:spPr>
              <a:xfrm>
                <a:off x="5029200" y="5105400"/>
                <a:ext cx="457200" cy="400110"/>
              </a:xfrm>
              <a:prstGeom prst="rect">
                <a:avLst/>
              </a:prstGeom>
              <a:noFill/>
            </p:spPr>
            <p:txBody>
              <a:bodyPr wrap="square" rtlCol="0">
                <a:spAutoFit/>
              </a:bodyPr>
              <a:lstStyle/>
              <a:p>
                <a:r>
                  <a:rPr lang="en-US" sz="2000" dirty="0" smtClean="0"/>
                  <a:t>q</a:t>
                </a:r>
                <a:r>
                  <a:rPr lang="en-US" sz="2000" baseline="-25000" dirty="0" smtClean="0"/>
                  <a:t>4</a:t>
                </a:r>
                <a:endParaRPr lang="en-US" sz="2000" baseline="-25000" dirty="0"/>
              </a:p>
            </p:txBody>
          </p:sp>
          <p:sp>
            <p:nvSpPr>
              <p:cNvPr id="224" name="Oval 223"/>
              <p:cNvSpPr/>
              <p:nvPr/>
            </p:nvSpPr>
            <p:spPr>
              <a:xfrm>
                <a:off x="6553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extBox 224"/>
              <p:cNvSpPr txBox="1"/>
              <p:nvPr/>
            </p:nvSpPr>
            <p:spPr>
              <a:xfrm>
                <a:off x="6553200" y="5105400"/>
                <a:ext cx="457200" cy="400110"/>
              </a:xfrm>
              <a:prstGeom prst="rect">
                <a:avLst/>
              </a:prstGeom>
              <a:noFill/>
            </p:spPr>
            <p:txBody>
              <a:bodyPr wrap="square" rtlCol="0">
                <a:spAutoFit/>
              </a:bodyPr>
              <a:lstStyle/>
              <a:p>
                <a:r>
                  <a:rPr lang="en-US" sz="2000" dirty="0" smtClean="0"/>
                  <a:t>q</a:t>
                </a:r>
                <a:r>
                  <a:rPr lang="en-US" sz="2000" baseline="-25000" dirty="0" smtClean="0"/>
                  <a:t>6</a:t>
                </a:r>
                <a:endParaRPr lang="en-US" sz="2000" baseline="-25000" dirty="0"/>
              </a:p>
            </p:txBody>
          </p:sp>
          <p:sp>
            <p:nvSpPr>
              <p:cNvPr id="226" name="Oval 225"/>
              <p:cNvSpPr/>
              <p:nvPr/>
            </p:nvSpPr>
            <p:spPr>
              <a:xfrm>
                <a:off x="5791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p:cNvSpPr txBox="1"/>
              <p:nvPr/>
            </p:nvSpPr>
            <p:spPr>
              <a:xfrm>
                <a:off x="5791200" y="5105400"/>
                <a:ext cx="457200" cy="400110"/>
              </a:xfrm>
              <a:prstGeom prst="rect">
                <a:avLst/>
              </a:prstGeom>
              <a:noFill/>
            </p:spPr>
            <p:txBody>
              <a:bodyPr wrap="square" rtlCol="0">
                <a:spAutoFit/>
              </a:bodyPr>
              <a:lstStyle/>
              <a:p>
                <a:r>
                  <a:rPr lang="en-US" sz="2000" dirty="0" smtClean="0"/>
                  <a:t>q</a:t>
                </a:r>
                <a:r>
                  <a:rPr lang="en-US" sz="2000" baseline="-25000" dirty="0" smtClean="0"/>
                  <a:t>5</a:t>
                </a:r>
                <a:endParaRPr lang="en-US" sz="2000" baseline="-25000" dirty="0"/>
              </a:p>
            </p:txBody>
          </p:sp>
          <p:sp>
            <p:nvSpPr>
              <p:cNvPr id="229" name="Oval 228"/>
              <p:cNvSpPr/>
              <p:nvPr/>
            </p:nvSpPr>
            <p:spPr>
              <a:xfrm>
                <a:off x="2057400" y="51054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p:cNvSpPr txBox="1"/>
              <p:nvPr/>
            </p:nvSpPr>
            <p:spPr>
              <a:xfrm>
                <a:off x="2057400" y="5105400"/>
                <a:ext cx="457200" cy="400110"/>
              </a:xfrm>
              <a:prstGeom prst="rect">
                <a:avLst/>
              </a:prstGeom>
              <a:noFill/>
            </p:spPr>
            <p:txBody>
              <a:bodyPr wrap="square" rtlCol="0">
                <a:spAutoFit/>
              </a:bodyPr>
              <a:lstStyle/>
              <a:p>
                <a:r>
                  <a:rPr lang="en-US" sz="2000" dirty="0" smtClean="0"/>
                  <a:t>q</a:t>
                </a:r>
                <a:r>
                  <a:rPr lang="en-US" sz="2000" baseline="-25000" dirty="0" smtClean="0"/>
                  <a:t>0</a:t>
                </a:r>
                <a:endParaRPr lang="en-US" sz="2000" baseline="-25000" dirty="0"/>
              </a:p>
            </p:txBody>
          </p:sp>
        </p:grpSp>
        <p:sp>
          <p:nvSpPr>
            <p:cNvPr id="233" name="Curved Left Arrow 232"/>
            <p:cNvSpPr/>
            <p:nvPr/>
          </p:nvSpPr>
          <p:spPr>
            <a:xfrm>
              <a:off x="7239000" y="2819400"/>
              <a:ext cx="685800" cy="2438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8" name="Slide Number Placeholder 237"/>
          <p:cNvSpPr>
            <a:spLocks noGrp="1"/>
          </p:cNvSpPr>
          <p:nvPr>
            <p:ph type="sldNum" sz="quarter" idx="12"/>
          </p:nvPr>
        </p:nvSpPr>
        <p:spPr/>
        <p:txBody>
          <a:bodyPr/>
          <a:lstStyle/>
          <a:p>
            <a:fld id="{0D24773D-FDB8-4931-8DF0-A71601953920}" type="slidenum">
              <a:rPr lang="en-US" smtClean="0"/>
              <a:pPr/>
              <a:t>24</a:t>
            </a:fld>
            <a:endParaRPr lang="en-US"/>
          </a:p>
        </p:txBody>
      </p:sp>
      <p:sp>
        <p:nvSpPr>
          <p:cNvPr id="39" name="TextBox 38"/>
          <p:cNvSpPr txBox="1"/>
          <p:nvPr/>
        </p:nvSpPr>
        <p:spPr>
          <a:xfrm>
            <a:off x="6781800" y="87868"/>
            <a:ext cx="227498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latin typeface="Arial Black" pitchFamily="34" charset="0"/>
              </a:rPr>
              <a:t>Our Contribution</a:t>
            </a:r>
            <a:endParaRPr lang="en-US" dirty="0">
              <a:latin typeface="Arial Black" pitchFamily="34" charset="0"/>
            </a:endParaRPr>
          </a:p>
        </p:txBody>
      </p:sp>
    </p:spTree>
    <p:extLst>
      <p:ext uri="{BB962C8B-B14F-4D97-AF65-F5344CB8AC3E}">
        <p14:creationId xmlns:p14="http://schemas.microsoft.com/office/powerpoint/2010/main" val="4116828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linds(horizont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4"/>
                                        </p:tgtEl>
                                        <p:attrNameLst>
                                          <p:attrName>style.visibility</p:attrName>
                                        </p:attrNameLst>
                                      </p:cBhvr>
                                      <p:to>
                                        <p:strVal val="visible"/>
                                      </p:to>
                                    </p:set>
                                    <p:animEffect transition="in" filter="blinds(horizontal)">
                                      <p:cBhvr>
                                        <p:cTn id="12" dur="500"/>
                                        <p:tgtEl>
                                          <p:spTgt spid="2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5"/>
                                        </p:tgtEl>
                                        <p:attrNameLst>
                                          <p:attrName>style.visibility</p:attrName>
                                        </p:attrNameLst>
                                      </p:cBhvr>
                                      <p:to>
                                        <p:strVal val="visible"/>
                                      </p:to>
                                    </p:set>
                                    <p:animEffect transition="in" filter="blinds(horizontal)">
                                      <p:cBhvr>
                                        <p:cTn id="17" dur="500"/>
                                        <p:tgtEl>
                                          <p:spTgt spid="2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7"/>
                                        </p:tgtEl>
                                        <p:attrNameLst>
                                          <p:attrName>style.visibility</p:attrName>
                                        </p:attrNameLst>
                                      </p:cBhvr>
                                      <p:to>
                                        <p:strVal val="visible"/>
                                      </p:to>
                                    </p:set>
                                    <p:animEffect transition="in" filter="blinds(horizontal)">
                                      <p:cBhvr>
                                        <p:cTn id="22"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Link as Latent Structure</a:t>
            </a:r>
            <a:endParaRPr lang="en-US" dirty="0"/>
          </a:p>
        </p:txBody>
      </p:sp>
      <p:sp>
        <p:nvSpPr>
          <p:cNvPr id="3" name="Content Placeholder 2"/>
          <p:cNvSpPr>
            <a:spLocks noGrp="1"/>
          </p:cNvSpPr>
          <p:nvPr>
            <p:ph idx="1"/>
          </p:nvPr>
        </p:nvSpPr>
        <p:spPr/>
        <p:txBody>
          <a:bodyPr/>
          <a:lstStyle/>
          <a:p>
            <a:r>
              <a:rPr lang="en-US" dirty="0" err="1" smtClean="0"/>
              <a:t>bestlink</a:t>
            </a:r>
            <a:r>
              <a:rPr lang="en-US" dirty="0" smtClean="0"/>
              <a:t> SVM</a:t>
            </a:r>
          </a:p>
          <a:p>
            <a:pPr lvl="1"/>
            <a:r>
              <a:rPr lang="en-US" dirty="0" smtClean="0"/>
              <a:t>A linear model parameterized by </a:t>
            </a:r>
          </a:p>
          <a:p>
            <a:pPr lvl="1"/>
            <a:endParaRPr lang="en-US" dirty="0" smtClean="0"/>
          </a:p>
          <a:p>
            <a:pPr lvl="1"/>
            <a:r>
              <a:rPr lang="en-US" dirty="0" err="1" smtClean="0"/>
              <a:t>bestlink</a:t>
            </a:r>
            <a:r>
              <a:rPr lang="en-US" dirty="0" smtClean="0"/>
              <a:t> structure</a:t>
            </a:r>
          </a:p>
          <a:p>
            <a:pPr lvl="1"/>
            <a:endParaRPr lang="en-US" sz="2400" dirty="0" smtClean="0"/>
          </a:p>
          <a:p>
            <a:pPr lvl="1"/>
            <a:endParaRPr lang="en-US" sz="2000" dirty="0" smtClean="0"/>
          </a:p>
          <a:p>
            <a:pPr lvl="1"/>
            <a:endParaRPr lang="en-US" sz="2000" dirty="0" smtClean="0"/>
          </a:p>
          <a:p>
            <a:pPr lvl="1"/>
            <a:r>
              <a:rPr lang="en-US" dirty="0" smtClean="0"/>
              <a:t>Feature representation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590800" y="2667000"/>
            <a:ext cx="3912882" cy="609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086856" y="2362200"/>
            <a:ext cx="237744" cy="18288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752600" y="3657600"/>
            <a:ext cx="5430104" cy="134302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1752600" y="5299364"/>
            <a:ext cx="3810001" cy="735140"/>
          </a:xfrm>
          <a:prstGeom prst="rect">
            <a:avLst/>
          </a:prstGeom>
          <a:noFill/>
          <a:ln w="9525">
            <a:noFill/>
            <a:miter lim="800000"/>
            <a:headEnd/>
            <a:tailEnd/>
          </a:ln>
        </p:spPr>
      </p:pic>
      <p:grpSp>
        <p:nvGrpSpPr>
          <p:cNvPr id="29" name="Group 28"/>
          <p:cNvGrpSpPr/>
          <p:nvPr/>
        </p:nvGrpSpPr>
        <p:grpSpPr>
          <a:xfrm>
            <a:off x="6172200" y="4343400"/>
            <a:ext cx="2667000" cy="1371600"/>
            <a:chOff x="6172200" y="4343400"/>
            <a:chExt cx="2667000" cy="1371600"/>
          </a:xfrm>
        </p:grpSpPr>
        <p:sp>
          <p:nvSpPr>
            <p:cNvPr id="9" name="Arc 8"/>
            <p:cNvSpPr/>
            <p:nvPr/>
          </p:nvSpPr>
          <p:spPr>
            <a:xfrm>
              <a:off x="6400800" y="4343400"/>
              <a:ext cx="762000" cy="1371600"/>
            </a:xfrm>
            <a:prstGeom prst="arc">
              <a:avLst>
                <a:gd name="adj1" fmla="val 10747484"/>
                <a:gd name="adj2" fmla="val 0"/>
              </a:avLst>
            </a:prstGeom>
            <a:ln w="28575">
              <a:solidFill>
                <a:srgbClr val="00B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a:off x="6400800" y="4419600"/>
              <a:ext cx="1447800" cy="11430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a:off x="7848600" y="4495800"/>
              <a:ext cx="762000" cy="9906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6934200" y="5029200"/>
              <a:ext cx="457200" cy="457200"/>
            </a:xfrm>
            <a:prstGeom prst="ellipse">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934200" y="5029200"/>
              <a:ext cx="457200" cy="400110"/>
            </a:xfrm>
            <a:prstGeom prst="rect">
              <a:avLst/>
            </a:prstGeom>
            <a:noFill/>
          </p:spPr>
          <p:txBody>
            <a:bodyPr wrap="square" rtlCol="0">
              <a:spAutoFit/>
            </a:bodyPr>
            <a:lstStyle/>
            <a:p>
              <a:r>
                <a:rPr lang="en-US" sz="2000" dirty="0" smtClean="0"/>
                <a:t>q</a:t>
              </a:r>
              <a:r>
                <a:rPr lang="en-US" sz="2000" baseline="-25000" dirty="0" smtClean="0"/>
                <a:t>1</a:t>
              </a:r>
              <a:endParaRPr lang="en-US" sz="2000" baseline="-25000" dirty="0"/>
            </a:p>
          </p:txBody>
        </p:sp>
        <p:sp>
          <p:nvSpPr>
            <p:cNvPr id="17" name="Oval 16"/>
            <p:cNvSpPr/>
            <p:nvPr/>
          </p:nvSpPr>
          <p:spPr>
            <a:xfrm>
              <a:off x="7620000" y="50292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620000" y="5029200"/>
              <a:ext cx="457200" cy="400110"/>
            </a:xfrm>
            <a:prstGeom prst="rect">
              <a:avLst/>
            </a:prstGeom>
            <a:noFill/>
          </p:spPr>
          <p:txBody>
            <a:bodyPr wrap="square" rtlCol="0">
              <a:spAutoFit/>
            </a:bodyPr>
            <a:lstStyle/>
            <a:p>
              <a:r>
                <a:rPr lang="en-US" sz="2000" dirty="0" smtClean="0"/>
                <a:t>q</a:t>
              </a:r>
              <a:r>
                <a:rPr lang="en-US" sz="2000" baseline="-25000" dirty="0" smtClean="0"/>
                <a:t>2</a:t>
              </a:r>
              <a:endParaRPr lang="en-US" sz="2000" baseline="-25000" dirty="0"/>
            </a:p>
          </p:txBody>
        </p:sp>
        <p:sp>
          <p:nvSpPr>
            <p:cNvPr id="19" name="Oval 18"/>
            <p:cNvSpPr/>
            <p:nvPr/>
          </p:nvSpPr>
          <p:spPr>
            <a:xfrm>
              <a:off x="8382000" y="50292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382000" y="5029200"/>
              <a:ext cx="457200" cy="400110"/>
            </a:xfrm>
            <a:prstGeom prst="rect">
              <a:avLst/>
            </a:prstGeom>
            <a:noFill/>
          </p:spPr>
          <p:txBody>
            <a:bodyPr wrap="square" rtlCol="0">
              <a:spAutoFit/>
            </a:bodyPr>
            <a:lstStyle/>
            <a:p>
              <a:r>
                <a:rPr lang="en-US" sz="2000" dirty="0" smtClean="0"/>
                <a:t>q</a:t>
              </a:r>
              <a:r>
                <a:rPr lang="en-US" sz="2000" baseline="-25000" dirty="0" smtClean="0"/>
                <a:t>3</a:t>
              </a:r>
              <a:endParaRPr lang="en-US" sz="2000" baseline="-25000" dirty="0"/>
            </a:p>
          </p:txBody>
        </p:sp>
        <p:sp>
          <p:nvSpPr>
            <p:cNvPr id="27" name="Oval 26"/>
            <p:cNvSpPr/>
            <p:nvPr/>
          </p:nvSpPr>
          <p:spPr>
            <a:xfrm>
              <a:off x="6172200" y="50292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172200" y="5029200"/>
              <a:ext cx="457200" cy="400110"/>
            </a:xfrm>
            <a:prstGeom prst="rect">
              <a:avLst/>
            </a:prstGeom>
            <a:noFill/>
          </p:spPr>
          <p:txBody>
            <a:bodyPr wrap="square" rtlCol="0">
              <a:spAutoFit/>
            </a:bodyPr>
            <a:lstStyle/>
            <a:p>
              <a:r>
                <a:rPr lang="en-US" sz="2000" dirty="0" smtClean="0"/>
                <a:t>q</a:t>
              </a:r>
              <a:r>
                <a:rPr lang="en-US" sz="2000" baseline="-25000" dirty="0" smtClean="0"/>
                <a:t>0</a:t>
              </a:r>
              <a:endParaRPr lang="en-US" sz="2000" baseline="-25000" dirty="0"/>
            </a:p>
          </p:txBody>
        </p:sp>
      </p:grpSp>
      <p:sp>
        <p:nvSpPr>
          <p:cNvPr id="30" name="Slide Number Placeholder 29"/>
          <p:cNvSpPr>
            <a:spLocks noGrp="1"/>
          </p:cNvSpPr>
          <p:nvPr>
            <p:ph type="sldNum" sz="quarter" idx="12"/>
          </p:nvPr>
        </p:nvSpPr>
        <p:spPr/>
        <p:txBody>
          <a:bodyPr/>
          <a:lstStyle/>
          <a:p>
            <a:fld id="{0D24773D-FDB8-4931-8DF0-A71601953920}" type="slidenum">
              <a:rPr lang="en-US" smtClean="0"/>
              <a:pPr/>
              <a:t>25</a:t>
            </a:fld>
            <a:endParaRPr lang="en-US"/>
          </a:p>
        </p:txBody>
      </p:sp>
      <p:sp>
        <p:nvSpPr>
          <p:cNvPr id="21" name="TextBox 20"/>
          <p:cNvSpPr txBox="1"/>
          <p:nvPr/>
        </p:nvSpPr>
        <p:spPr>
          <a:xfrm>
            <a:off x="6781800" y="87868"/>
            <a:ext cx="227498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latin typeface="Arial Black" pitchFamily="34" charset="0"/>
              </a:rPr>
              <a:t>Our Contribution</a:t>
            </a:r>
            <a:endParaRPr lang="en-US" dirty="0">
              <a:latin typeface="Arial Black" pitchFamily="34" charset="0"/>
            </a:endParaRPr>
          </a:p>
        </p:txBody>
      </p:sp>
    </p:spTree>
    <p:extLst>
      <p:ext uri="{BB962C8B-B14F-4D97-AF65-F5344CB8AC3E}">
        <p14:creationId xmlns:p14="http://schemas.microsoft.com/office/powerpoint/2010/main" val="1858215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linds(horizont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blinds(horizontal)">
                                      <p:cBhvr>
                                        <p:cTn id="20" dur="500"/>
                                        <p:tgtEl>
                                          <p:spTgt spid="3">
                                            <p:txEl>
                                              <p:pRg st="7" end="7"/>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blinds(horizontal)">
                                      <p:cBhvr>
                                        <p:cTn id="2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print"/>
          <a:srcRect/>
          <a:stretch>
            <a:fillRect/>
          </a:stretch>
        </p:blipFill>
        <p:spPr bwMode="auto">
          <a:xfrm>
            <a:off x="838200" y="2133600"/>
            <a:ext cx="6188756" cy="4648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Solving </a:t>
            </a:r>
            <a:r>
              <a:rPr lang="en-US" dirty="0" err="1" smtClean="0"/>
              <a:t>bestlink</a:t>
            </a:r>
            <a:r>
              <a:rPr lang="en-US" dirty="0" smtClean="0"/>
              <a:t> SVM</a:t>
            </a:r>
            <a:endParaRPr lang="en-US" dirty="0"/>
          </a:p>
        </p:txBody>
      </p:sp>
      <p:sp>
        <p:nvSpPr>
          <p:cNvPr id="3" name="Content Placeholder 2"/>
          <p:cNvSpPr>
            <a:spLocks noGrp="1"/>
          </p:cNvSpPr>
          <p:nvPr>
            <p:ph idx="1"/>
          </p:nvPr>
        </p:nvSpPr>
        <p:spPr/>
        <p:txBody>
          <a:bodyPr/>
          <a:lstStyle/>
          <a:p>
            <a:r>
              <a:rPr lang="en-US" dirty="0" smtClean="0"/>
              <a:t>Exact inference revisit</a:t>
            </a:r>
            <a:endParaRPr lang="en-US" dirty="0"/>
          </a:p>
        </p:txBody>
      </p:sp>
      <p:grpSp>
        <p:nvGrpSpPr>
          <p:cNvPr id="17" name="Group 16"/>
          <p:cNvGrpSpPr/>
          <p:nvPr/>
        </p:nvGrpSpPr>
        <p:grpSpPr>
          <a:xfrm>
            <a:off x="3886200" y="3048000"/>
            <a:ext cx="4648200" cy="1009710"/>
            <a:chOff x="3886200" y="3048000"/>
            <a:chExt cx="4648200" cy="1009710"/>
          </a:xfrm>
        </p:grpSpPr>
        <p:grpSp>
          <p:nvGrpSpPr>
            <p:cNvPr id="5" name="Group 4"/>
            <p:cNvGrpSpPr/>
            <p:nvPr/>
          </p:nvGrpSpPr>
          <p:grpSpPr>
            <a:xfrm>
              <a:off x="3886200" y="3048000"/>
              <a:ext cx="4648200" cy="800220"/>
              <a:chOff x="4495800" y="2400180"/>
              <a:chExt cx="4648200" cy="800220"/>
            </a:xfrm>
          </p:grpSpPr>
          <p:cxnSp>
            <p:nvCxnSpPr>
              <p:cNvPr id="6" name="Straight Arrow Connector 5"/>
              <p:cNvCxnSpPr/>
              <p:nvPr/>
            </p:nvCxnSpPr>
            <p:spPr>
              <a:xfrm flipV="1">
                <a:off x="4495800" y="2667000"/>
                <a:ext cx="4191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53000" y="2400180"/>
                <a:ext cx="4191000" cy="400110"/>
              </a:xfrm>
              <a:prstGeom prst="rect">
                <a:avLst/>
              </a:prstGeom>
              <a:noFill/>
            </p:spPr>
            <p:txBody>
              <a:bodyPr wrap="square" rtlCol="0">
                <a:spAutoFit/>
              </a:bodyPr>
              <a:lstStyle/>
              <a:p>
                <a:r>
                  <a:rPr lang="en-US" sz="2000" dirty="0" smtClean="0"/>
                  <a:t>Latent variable completion inference</a:t>
                </a:r>
                <a:endParaRPr lang="en-US" sz="2000" dirty="0"/>
              </a:p>
            </p:txBody>
          </p:sp>
        </p:grpSp>
        <p:pic>
          <p:nvPicPr>
            <p:cNvPr id="1026" name="Picture 2"/>
            <p:cNvPicPr>
              <a:picLocks noChangeAspect="1" noChangeArrowheads="1"/>
            </p:cNvPicPr>
            <p:nvPr/>
          </p:nvPicPr>
          <p:blipFill>
            <a:blip r:embed="rId3" cstate="print"/>
            <a:srcRect/>
            <a:stretch>
              <a:fillRect/>
            </a:stretch>
          </p:blipFill>
          <p:spPr bwMode="auto">
            <a:xfrm>
              <a:off x="4542241" y="3371910"/>
              <a:ext cx="3536769" cy="685800"/>
            </a:xfrm>
            <a:prstGeom prst="rect">
              <a:avLst/>
            </a:prstGeom>
            <a:noFill/>
            <a:ln w="9525">
              <a:noFill/>
              <a:miter lim="800000"/>
              <a:headEnd/>
              <a:tailEnd/>
            </a:ln>
          </p:spPr>
        </p:pic>
      </p:grpSp>
      <p:grpSp>
        <p:nvGrpSpPr>
          <p:cNvPr id="18" name="Group 17"/>
          <p:cNvGrpSpPr/>
          <p:nvPr/>
        </p:nvGrpSpPr>
        <p:grpSpPr>
          <a:xfrm>
            <a:off x="3905250" y="3962400"/>
            <a:ext cx="4769940" cy="1466910"/>
            <a:chOff x="3905250" y="3962400"/>
            <a:chExt cx="4769940" cy="1466910"/>
          </a:xfrm>
        </p:grpSpPr>
        <p:grpSp>
          <p:nvGrpSpPr>
            <p:cNvPr id="8" name="Group 7"/>
            <p:cNvGrpSpPr/>
            <p:nvPr/>
          </p:nvGrpSpPr>
          <p:grpSpPr>
            <a:xfrm>
              <a:off x="3905250" y="3962400"/>
              <a:ext cx="3390900" cy="857310"/>
              <a:chOff x="4286250" y="2381070"/>
              <a:chExt cx="3390900" cy="857310"/>
            </a:xfrm>
          </p:grpSpPr>
          <p:cxnSp>
            <p:nvCxnSpPr>
              <p:cNvPr id="9" name="Straight Arrow Connector 8"/>
              <p:cNvCxnSpPr/>
              <p:nvPr/>
            </p:nvCxnSpPr>
            <p:spPr>
              <a:xfrm>
                <a:off x="4286250" y="2381070"/>
                <a:ext cx="438150" cy="58105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24400" y="2838270"/>
                <a:ext cx="2952750" cy="400110"/>
              </a:xfrm>
              <a:prstGeom prst="rect">
                <a:avLst/>
              </a:prstGeom>
              <a:noFill/>
            </p:spPr>
            <p:txBody>
              <a:bodyPr wrap="square" rtlCol="0">
                <a:spAutoFit/>
              </a:bodyPr>
              <a:lstStyle/>
              <a:p>
                <a:r>
                  <a:rPr lang="en-US" sz="2000" dirty="0" smtClean="0"/>
                  <a:t>Loss-augmented inference</a:t>
                </a:r>
                <a:endParaRPr lang="en-US" sz="2000" dirty="0"/>
              </a:p>
            </p:txBody>
          </p:sp>
        </p:grpSp>
        <p:pic>
          <p:nvPicPr>
            <p:cNvPr id="1027" name="Picture 3"/>
            <p:cNvPicPr>
              <a:picLocks noChangeAspect="1" noChangeArrowheads="1"/>
            </p:cNvPicPr>
            <p:nvPr/>
          </p:nvPicPr>
          <p:blipFill>
            <a:blip r:embed="rId4" cstate="print"/>
            <a:srcRect/>
            <a:stretch>
              <a:fillRect/>
            </a:stretch>
          </p:blipFill>
          <p:spPr bwMode="auto">
            <a:xfrm>
              <a:off x="4542242" y="4743510"/>
              <a:ext cx="4132948" cy="685800"/>
            </a:xfrm>
            <a:prstGeom prst="rect">
              <a:avLst/>
            </a:prstGeom>
            <a:noFill/>
            <a:ln w="9525">
              <a:noFill/>
              <a:miter lim="800000"/>
              <a:headEnd/>
              <a:tailEnd/>
            </a:ln>
          </p:spPr>
        </p:pic>
      </p:grpSp>
      <p:sp>
        <p:nvSpPr>
          <p:cNvPr id="19" name="Slide Number Placeholder 18"/>
          <p:cNvSpPr>
            <a:spLocks noGrp="1"/>
          </p:cNvSpPr>
          <p:nvPr>
            <p:ph type="sldNum" sz="quarter" idx="12"/>
          </p:nvPr>
        </p:nvSpPr>
        <p:spPr/>
        <p:txBody>
          <a:bodyPr/>
          <a:lstStyle/>
          <a:p>
            <a:fld id="{0D24773D-FDB8-4931-8DF0-A71601953920}" type="slidenum">
              <a:rPr lang="en-US" smtClean="0"/>
              <a:pPr/>
              <a:t>26</a:t>
            </a:fld>
            <a:endParaRPr lang="en-US"/>
          </a:p>
        </p:txBody>
      </p:sp>
      <p:cxnSp>
        <p:nvCxnSpPr>
          <p:cNvPr id="14" name="Straight Connector 13"/>
          <p:cNvCxnSpPr/>
          <p:nvPr/>
        </p:nvCxnSpPr>
        <p:spPr>
          <a:xfrm>
            <a:off x="5638800" y="4057710"/>
            <a:ext cx="838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91400" y="5276910"/>
            <a:ext cx="12954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94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Pairwise</a:t>
            </a:r>
            <a:r>
              <a:rPr lang="en-US" dirty="0" smtClean="0"/>
              <a:t> Similarity Features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838200" y="1192179"/>
            <a:ext cx="7467600" cy="5589621"/>
          </a:xfrm>
          <a:prstGeom prst="rect">
            <a:avLst/>
          </a:prstGeom>
          <a:noFill/>
          <a:ln w="9525">
            <a:noFill/>
            <a:miter lim="800000"/>
            <a:headEnd/>
            <a:tailEnd/>
          </a:ln>
        </p:spPr>
      </p:pic>
      <p:grpSp>
        <p:nvGrpSpPr>
          <p:cNvPr id="12" name="Group 11"/>
          <p:cNvGrpSpPr/>
          <p:nvPr/>
        </p:nvGrpSpPr>
        <p:grpSpPr>
          <a:xfrm>
            <a:off x="8305800" y="1801779"/>
            <a:ext cx="1219200" cy="1447800"/>
            <a:chOff x="8153400" y="1828800"/>
            <a:chExt cx="1219200" cy="1447800"/>
          </a:xfrm>
        </p:grpSpPr>
        <p:sp>
          <p:nvSpPr>
            <p:cNvPr id="6" name="Right Brace 5"/>
            <p:cNvSpPr/>
            <p:nvPr/>
          </p:nvSpPr>
          <p:spPr>
            <a:xfrm>
              <a:off x="8153400" y="1828800"/>
              <a:ext cx="152400" cy="14478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8382000" y="2362200"/>
              <a:ext cx="990600" cy="400110"/>
            </a:xfrm>
            <a:prstGeom prst="rect">
              <a:avLst/>
            </a:prstGeom>
            <a:noFill/>
          </p:spPr>
          <p:txBody>
            <a:bodyPr wrap="square" rtlCol="0">
              <a:spAutoFit/>
            </a:bodyPr>
            <a:lstStyle/>
            <a:p>
              <a:r>
                <a:rPr lang="en-US" sz="2000" dirty="0" smtClean="0">
                  <a:solidFill>
                    <a:srgbClr val="0070C0"/>
                  </a:solidFill>
                </a:rPr>
                <a:t>9</a:t>
              </a:r>
              <a:endParaRPr lang="en-US" sz="2000" dirty="0">
                <a:solidFill>
                  <a:srgbClr val="0070C0"/>
                </a:solidFill>
              </a:endParaRPr>
            </a:p>
          </p:txBody>
        </p:sp>
      </p:grpSp>
      <p:grpSp>
        <p:nvGrpSpPr>
          <p:cNvPr id="13" name="Group 12"/>
          <p:cNvGrpSpPr/>
          <p:nvPr/>
        </p:nvGrpSpPr>
        <p:grpSpPr>
          <a:xfrm>
            <a:off x="8305800" y="3401979"/>
            <a:ext cx="1219200" cy="2286000"/>
            <a:chOff x="8153400" y="3429000"/>
            <a:chExt cx="1219200" cy="2286000"/>
          </a:xfrm>
        </p:grpSpPr>
        <p:sp>
          <p:nvSpPr>
            <p:cNvPr id="7" name="Right Brace 6"/>
            <p:cNvSpPr/>
            <p:nvPr/>
          </p:nvSpPr>
          <p:spPr>
            <a:xfrm>
              <a:off x="8153400" y="3429000"/>
              <a:ext cx="152400" cy="2286000"/>
            </a:xfrm>
            <a:prstGeom prst="righ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8382000" y="4400490"/>
              <a:ext cx="990600" cy="400110"/>
            </a:xfrm>
            <a:prstGeom prst="rect">
              <a:avLst/>
            </a:prstGeom>
            <a:noFill/>
          </p:spPr>
          <p:txBody>
            <a:bodyPr wrap="square" rtlCol="0">
              <a:spAutoFit/>
            </a:bodyPr>
            <a:lstStyle/>
            <a:p>
              <a:r>
                <a:rPr lang="en-US" sz="2000" dirty="0" smtClean="0">
                  <a:solidFill>
                    <a:srgbClr val="7030A0"/>
                  </a:solidFill>
                </a:rPr>
                <a:t>14</a:t>
              </a:r>
              <a:endParaRPr lang="en-US" sz="2000" dirty="0">
                <a:solidFill>
                  <a:srgbClr val="7030A0"/>
                </a:solidFill>
              </a:endParaRPr>
            </a:p>
          </p:txBody>
        </p:sp>
      </p:grpSp>
      <p:grpSp>
        <p:nvGrpSpPr>
          <p:cNvPr id="14" name="Group 13"/>
          <p:cNvGrpSpPr/>
          <p:nvPr/>
        </p:nvGrpSpPr>
        <p:grpSpPr>
          <a:xfrm>
            <a:off x="8305800" y="5791200"/>
            <a:ext cx="990600" cy="457200"/>
            <a:chOff x="8153400" y="5867400"/>
            <a:chExt cx="990600" cy="457200"/>
          </a:xfrm>
        </p:grpSpPr>
        <p:sp>
          <p:nvSpPr>
            <p:cNvPr id="8" name="Right Brace 7"/>
            <p:cNvSpPr/>
            <p:nvPr/>
          </p:nvSpPr>
          <p:spPr>
            <a:xfrm>
              <a:off x="8153400" y="5867400"/>
              <a:ext cx="152400" cy="457200"/>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8458200" y="5867400"/>
              <a:ext cx="685800" cy="400110"/>
            </a:xfrm>
            <a:prstGeom prst="rect">
              <a:avLst/>
            </a:prstGeom>
            <a:noFill/>
          </p:spPr>
          <p:txBody>
            <a:bodyPr wrap="square" rtlCol="0">
              <a:spAutoFit/>
            </a:bodyPr>
            <a:lstStyle/>
            <a:p>
              <a:r>
                <a:rPr lang="en-US" sz="2000" dirty="0" smtClean="0">
                  <a:solidFill>
                    <a:srgbClr val="00B050"/>
                  </a:solidFill>
                </a:rPr>
                <a:t>3</a:t>
              </a:r>
              <a:endParaRPr lang="en-US" sz="2000" dirty="0">
                <a:solidFill>
                  <a:srgbClr val="00B050"/>
                </a:solidFill>
              </a:endParaRPr>
            </a:p>
          </p:txBody>
        </p:sp>
      </p:grpSp>
      <p:sp>
        <p:nvSpPr>
          <p:cNvPr id="15" name="Slide Number Placeholder 14"/>
          <p:cNvSpPr>
            <a:spLocks noGrp="1"/>
          </p:cNvSpPr>
          <p:nvPr>
            <p:ph type="sldNum" sz="quarter" idx="12"/>
          </p:nvPr>
        </p:nvSpPr>
        <p:spPr/>
        <p:txBody>
          <a:bodyPr/>
          <a:lstStyle/>
          <a:p>
            <a:fld id="{0D24773D-FDB8-4931-8DF0-A71601953920}" type="slidenum">
              <a:rPr lang="en-US" smtClean="0"/>
              <a:pPr/>
              <a:t>27</a:t>
            </a:fld>
            <a:endParaRPr lang="en-US"/>
          </a:p>
        </p:txBody>
      </p:sp>
    </p:spTree>
    <p:extLst>
      <p:ext uri="{BB962C8B-B14F-4D97-AF65-F5344CB8AC3E}">
        <p14:creationId xmlns:p14="http://schemas.microsoft.com/office/powerpoint/2010/main" val="29886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Weak Supervision Signals</a:t>
            </a:r>
            <a:endParaRPr lang="en-US" dirty="0"/>
          </a:p>
        </p:txBody>
      </p:sp>
      <p:sp>
        <p:nvSpPr>
          <p:cNvPr id="3" name="Content Placeholder 2"/>
          <p:cNvSpPr>
            <a:spLocks noGrp="1"/>
          </p:cNvSpPr>
          <p:nvPr>
            <p:ph idx="1"/>
          </p:nvPr>
        </p:nvSpPr>
        <p:spPr/>
        <p:txBody>
          <a:bodyPr/>
          <a:lstStyle/>
          <a:p>
            <a:r>
              <a:rPr lang="en-US" dirty="0" smtClean="0"/>
              <a:t>Heuristics help</a:t>
            </a:r>
            <a:endParaRPr lang="en-US" dirty="0"/>
          </a:p>
        </p:txBody>
      </p:sp>
      <p:sp>
        <p:nvSpPr>
          <p:cNvPr id="17" name="Slide Number Placeholder 16"/>
          <p:cNvSpPr>
            <a:spLocks noGrp="1"/>
          </p:cNvSpPr>
          <p:nvPr>
            <p:ph type="sldNum" sz="quarter" idx="12"/>
          </p:nvPr>
        </p:nvSpPr>
        <p:spPr/>
        <p:txBody>
          <a:bodyPr/>
          <a:lstStyle/>
          <a:p>
            <a:fld id="{0D24773D-FDB8-4931-8DF0-A71601953920}" type="slidenum">
              <a:rPr lang="en-US" smtClean="0"/>
              <a:pPr/>
              <a:t>28</a:t>
            </a:fld>
            <a:endParaRPr lang="en-US"/>
          </a:p>
        </p:txBody>
      </p:sp>
      <p:grpSp>
        <p:nvGrpSpPr>
          <p:cNvPr id="19" name="Group 18"/>
          <p:cNvGrpSpPr/>
          <p:nvPr/>
        </p:nvGrpSpPr>
        <p:grpSpPr>
          <a:xfrm>
            <a:off x="7467600" y="3676650"/>
            <a:ext cx="1371600" cy="685800"/>
            <a:chOff x="7086600" y="4038600"/>
            <a:chExt cx="1371600" cy="685800"/>
          </a:xfrm>
        </p:grpSpPr>
        <p:sp>
          <p:nvSpPr>
            <p:cNvPr id="28" name="Right Brace 27"/>
            <p:cNvSpPr/>
            <p:nvPr/>
          </p:nvSpPr>
          <p:spPr>
            <a:xfrm>
              <a:off x="7086600" y="4038600"/>
              <a:ext cx="228600" cy="6858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29" name="TextBox 6"/>
            <p:cNvSpPr txBox="1"/>
            <p:nvPr/>
          </p:nvSpPr>
          <p:spPr>
            <a:xfrm>
              <a:off x="7315200" y="4191000"/>
              <a:ext cx="1143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Sub-query</a:t>
              </a:r>
              <a:endParaRPr lang="en-US" dirty="0"/>
            </a:p>
          </p:txBody>
        </p:sp>
      </p:grpSp>
      <p:grpSp>
        <p:nvGrpSpPr>
          <p:cNvPr id="20" name="Group 19"/>
          <p:cNvGrpSpPr/>
          <p:nvPr/>
        </p:nvGrpSpPr>
        <p:grpSpPr>
          <a:xfrm>
            <a:off x="7467600" y="4286250"/>
            <a:ext cx="1524000" cy="381000"/>
            <a:chOff x="7086600" y="4648200"/>
            <a:chExt cx="1524000" cy="381000"/>
          </a:xfrm>
        </p:grpSpPr>
        <p:sp>
          <p:nvSpPr>
            <p:cNvPr id="26" name="Right Brace 25"/>
            <p:cNvSpPr/>
            <p:nvPr/>
          </p:nvSpPr>
          <p:spPr>
            <a:xfrm>
              <a:off x="7086600" y="4648200"/>
              <a:ext cx="381000" cy="3810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27" name="TextBox 9"/>
            <p:cNvSpPr txBox="1"/>
            <p:nvPr/>
          </p:nvSpPr>
          <p:spPr>
            <a:xfrm>
              <a:off x="7467600" y="4648200"/>
              <a:ext cx="1143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Sub-query</a:t>
              </a:r>
              <a:endParaRPr lang="en-US" dirty="0"/>
            </a:p>
          </p:txBody>
        </p:sp>
      </p:grpSp>
      <p:grpSp>
        <p:nvGrpSpPr>
          <p:cNvPr id="23" name="Group 22"/>
          <p:cNvGrpSpPr/>
          <p:nvPr/>
        </p:nvGrpSpPr>
        <p:grpSpPr>
          <a:xfrm>
            <a:off x="250722" y="2990850"/>
            <a:ext cx="1501878" cy="2590800"/>
            <a:chOff x="250722" y="2952750"/>
            <a:chExt cx="1501878" cy="2590800"/>
          </a:xfrm>
        </p:grpSpPr>
        <p:sp>
          <p:nvSpPr>
            <p:cNvPr id="24" name="Right Brace 23"/>
            <p:cNvSpPr/>
            <p:nvPr/>
          </p:nvSpPr>
          <p:spPr>
            <a:xfrm rot="10800000">
              <a:off x="1524000" y="2952750"/>
              <a:ext cx="228600" cy="25908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25" name="TextBox 14"/>
            <p:cNvSpPr txBox="1"/>
            <p:nvPr/>
          </p:nvSpPr>
          <p:spPr>
            <a:xfrm>
              <a:off x="250722" y="4031218"/>
              <a:ext cx="150187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Same-query</a:t>
              </a:r>
              <a:endParaRPr lang="en-US" dirty="0"/>
            </a:p>
          </p:txBody>
        </p:sp>
      </p:grpSp>
      <p:graphicFrame>
        <p:nvGraphicFramePr>
          <p:cNvPr id="30" name="Table 29"/>
          <p:cNvGraphicFramePr>
            <a:graphicFrameLocks noGrp="1"/>
          </p:cNvGraphicFramePr>
          <p:nvPr>
            <p:extLst>
              <p:ext uri="{D42A27DB-BD31-4B8C-83A1-F6EECF244321}">
                <p14:modId xmlns:p14="http://schemas.microsoft.com/office/powerpoint/2010/main" val="327110619"/>
              </p:ext>
            </p:extLst>
          </p:nvPr>
        </p:nvGraphicFramePr>
        <p:xfrm>
          <a:off x="1774722" y="2590800"/>
          <a:ext cx="5638800" cy="3143250"/>
        </p:xfrm>
        <a:graphic>
          <a:graphicData uri="http://schemas.openxmlformats.org/drawingml/2006/table">
            <a:tbl>
              <a:tblPr>
                <a:tableStyleId>{5940675A-B579-460E-94D1-54222C63F5DA}</a:tableStyleId>
              </a:tblPr>
              <a:tblGrid>
                <a:gridCol w="2286000"/>
                <a:gridCol w="3352800"/>
              </a:tblGrid>
              <a:tr h="0">
                <a:tc gridSpan="2">
                  <a:txBody>
                    <a:bodyPr/>
                    <a:lstStyle/>
                    <a:p>
                      <a:pPr algn="ctr" fontAlgn="b"/>
                      <a:r>
                        <a:rPr lang="en-US" sz="2000" u="none" strike="noStrike" dirty="0" smtClean="0"/>
                        <a:t>5/30/2012 Session 1</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smtClean="0"/>
                        <a:t>5/30/2012 9:12:14</a:t>
                      </a:r>
                      <a:endParaRPr lang="en-US" sz="2000" b="0" i="0" u="none" strike="noStrike" dirty="0">
                        <a:solidFill>
                          <a:srgbClr val="000000"/>
                        </a:solidFill>
                        <a:latin typeface="Calibri"/>
                      </a:endParaRPr>
                    </a:p>
                  </a:txBody>
                  <a:tcPr marL="9525" marR="9525" marT="9525" marB="0" anchor="ctr">
                    <a:noFill/>
                  </a:tcPr>
                </a:tc>
                <a:tc>
                  <a:txBody>
                    <a:bodyPr/>
                    <a:lstStyle/>
                    <a:p>
                      <a:pPr algn="ctr" fontAlgn="b"/>
                      <a:r>
                        <a:rPr lang="en-US" sz="2000" u="none" strike="noStrike" dirty="0" smtClean="0"/>
                        <a:t>airline</a:t>
                      </a:r>
                      <a:r>
                        <a:rPr lang="en-US" sz="2000" u="none" strike="noStrike" baseline="0" dirty="0" smtClean="0"/>
                        <a:t> tickets</a:t>
                      </a:r>
                      <a:endParaRPr lang="en-US" sz="2000" b="0" i="0" u="none" strike="noStrike" dirty="0">
                        <a:solidFill>
                          <a:srgbClr val="000000"/>
                        </a:solidFill>
                        <a:latin typeface="Calibri"/>
                      </a:endParaRPr>
                    </a:p>
                  </a:txBody>
                  <a:tcPr marL="9525" marR="9525" marT="9525" marB="0" anchor="ctr">
                    <a:noFill/>
                  </a:tcPr>
                </a:tc>
              </a:tr>
              <a:tr h="243840">
                <a:tc>
                  <a:txBody>
                    <a:bodyPr/>
                    <a:lstStyle/>
                    <a:p>
                      <a:pPr algn="ctr" fontAlgn="b"/>
                      <a:r>
                        <a:rPr lang="en-US" sz="2000" u="none" strike="noStrike" dirty="0"/>
                        <a:t>5/29/2012 </a:t>
                      </a:r>
                      <a:r>
                        <a:rPr lang="en-US" sz="2000" u="none" strike="noStrike" dirty="0" smtClean="0"/>
                        <a:t>9:20:19</a:t>
                      </a:r>
                      <a:endParaRPr lang="en-US" sz="2000" b="0" i="0" u="none" strike="noStrike" dirty="0">
                        <a:solidFill>
                          <a:srgbClr val="000000"/>
                        </a:solidFill>
                        <a:latin typeface="Calibri"/>
                      </a:endParaRPr>
                    </a:p>
                  </a:txBody>
                  <a:tcPr marL="9525" marR="9525" marT="9525" marB="0" anchor="ctr">
                    <a:noFill/>
                  </a:tcPr>
                </a:tc>
                <a:tc>
                  <a:txBody>
                    <a:bodyPr/>
                    <a:lstStyle/>
                    <a:p>
                      <a:pPr algn="ctr" fontAlgn="b"/>
                      <a:r>
                        <a:rPr lang="en-US" sz="2000" u="none" strike="noStrike" dirty="0" smtClean="0"/>
                        <a:t>rattlers</a:t>
                      </a:r>
                      <a:endParaRPr lang="en-US" sz="2000" b="0" i="0" u="none" strike="noStrike" dirty="0">
                        <a:solidFill>
                          <a:srgbClr val="000000"/>
                        </a:solidFill>
                        <a:latin typeface="Calibri"/>
                      </a:endParaRPr>
                    </a:p>
                  </a:txBody>
                  <a:tcPr marL="9525" marR="9525" marT="9525" marB="0" anchor="ctr">
                    <a:noFill/>
                  </a:tcPr>
                </a:tc>
              </a:tr>
              <a:tr h="243840">
                <a:tc>
                  <a:txBody>
                    <a:bodyPr/>
                    <a:lstStyle/>
                    <a:p>
                      <a:pPr algn="ctr" fontAlgn="b"/>
                      <a:r>
                        <a:rPr lang="en-US" sz="2000" u="none" strike="noStrike" dirty="0"/>
                        <a:t>5/29/2012 </a:t>
                      </a:r>
                      <a:r>
                        <a:rPr lang="en-US" sz="2000" u="none" strike="noStrike" dirty="0" smtClean="0"/>
                        <a:t>9:42:21</a:t>
                      </a:r>
                      <a:endParaRPr lang="en-US" sz="2000" b="0" i="0" u="none" strike="noStrike" dirty="0">
                        <a:solidFill>
                          <a:srgbClr val="000000"/>
                        </a:solidFill>
                        <a:latin typeface="Calibri"/>
                      </a:endParaRPr>
                    </a:p>
                  </a:txBody>
                  <a:tcPr marL="9525" marR="9525" marT="9525" marB="0" anchor="ctr">
                    <a:noFill/>
                  </a:tcPr>
                </a:tc>
                <a:tc>
                  <a:txBody>
                    <a:bodyPr/>
                    <a:lstStyle/>
                    <a:p>
                      <a:pPr algn="ctr" fontAlgn="b"/>
                      <a:r>
                        <a:rPr lang="en-US" sz="2000" u="none" strike="noStrike" dirty="0" err="1" smtClean="0"/>
                        <a:t>charlize</a:t>
                      </a:r>
                      <a:r>
                        <a:rPr lang="en-US" sz="2000" u="none" strike="noStrike" dirty="0" smtClean="0"/>
                        <a:t> </a:t>
                      </a:r>
                      <a:r>
                        <a:rPr lang="en-US" sz="2000" u="none" strike="noStrike" dirty="0" err="1" smtClean="0"/>
                        <a:t>theron</a:t>
                      </a:r>
                      <a:r>
                        <a:rPr lang="en-US" sz="2000" u="none" strike="noStrike" dirty="0" smtClean="0"/>
                        <a:t> snow white</a:t>
                      </a:r>
                      <a:endParaRPr lang="en-US" sz="2000" b="0" i="0" u="none" strike="noStrike" dirty="0">
                        <a:solidFill>
                          <a:srgbClr val="000000"/>
                        </a:solidFill>
                        <a:latin typeface="Calibri"/>
                      </a:endParaRPr>
                    </a:p>
                  </a:txBody>
                  <a:tcPr marL="9525" marR="9525" marT="9525" marB="0" anchor="ctr">
                    <a:noFill/>
                  </a:tcPr>
                </a:tc>
              </a:tr>
              <a:tr h="243840">
                <a:tc gridSpan="2">
                  <a:txBody>
                    <a:bodyPr/>
                    <a:lstStyle/>
                    <a:p>
                      <a:pPr algn="ctr" fontAlgn="b"/>
                      <a:r>
                        <a:rPr lang="en-US" sz="2000" u="none" strike="noStrike" dirty="0"/>
                        <a:t>5/30/2012 </a:t>
                      </a:r>
                      <a:r>
                        <a:rPr lang="en-US" sz="2000" u="none" strike="noStrike" dirty="0" smtClean="0"/>
                        <a:t>Session 2</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a:t>5/30/2012 </a:t>
                      </a:r>
                      <a:r>
                        <a:rPr lang="en-US" sz="2000" u="none" strike="noStrike" dirty="0" smtClean="0"/>
                        <a:t>21:13:34</a:t>
                      </a:r>
                      <a:endParaRPr lang="en-US" sz="2000" b="0" i="0" u="none" strike="noStrike" dirty="0">
                        <a:solidFill>
                          <a:srgbClr val="000000"/>
                        </a:solidFill>
                        <a:latin typeface="Calibri"/>
                      </a:endParaRPr>
                    </a:p>
                  </a:txBody>
                  <a:tcPr marL="9525" marR="9525" marT="9525" marB="0" anchor="ctr">
                    <a:noFill/>
                  </a:tcPr>
                </a:tc>
                <a:tc>
                  <a:txBody>
                    <a:bodyPr/>
                    <a:lstStyle/>
                    <a:p>
                      <a:pPr algn="ctr" fontAlgn="b"/>
                      <a:r>
                        <a:rPr lang="en-US" sz="2000" u="none" strike="noStrike" dirty="0" err="1" smtClean="0"/>
                        <a:t>charlize</a:t>
                      </a:r>
                      <a:r>
                        <a:rPr lang="en-US" sz="2000" u="none" strike="noStrike" dirty="0" smtClean="0"/>
                        <a:t> </a:t>
                      </a:r>
                      <a:r>
                        <a:rPr lang="en-US" sz="2000" u="none" strike="noStrike" dirty="0" err="1" smtClean="0"/>
                        <a:t>theron</a:t>
                      </a:r>
                      <a:r>
                        <a:rPr lang="en-US" sz="2000" u="none" strike="noStrike" dirty="0" smtClean="0"/>
                        <a:t> </a:t>
                      </a:r>
                      <a:endParaRPr lang="en-US" sz="2000" b="0" i="0" u="none" strike="noStrike" dirty="0">
                        <a:solidFill>
                          <a:srgbClr val="000000"/>
                        </a:solidFill>
                        <a:latin typeface="Calibri"/>
                      </a:endParaRPr>
                    </a:p>
                  </a:txBody>
                  <a:tcPr marL="9525" marR="9525" marT="9525" marB="0" anchor="ctr">
                    <a:noFill/>
                  </a:tcPr>
                </a:tc>
              </a:tr>
              <a:tr h="243840">
                <a:tc>
                  <a:txBody>
                    <a:bodyPr/>
                    <a:lstStyle/>
                    <a:p>
                      <a:pPr algn="ctr" fontAlgn="b"/>
                      <a:r>
                        <a:rPr lang="en-US" sz="2000" u="none" strike="noStrike" dirty="0"/>
                        <a:t>5/30/2012 </a:t>
                      </a:r>
                      <a:r>
                        <a:rPr lang="en-US" sz="2000" u="none" strike="noStrike" dirty="0" smtClean="0"/>
                        <a:t>21:13:54</a:t>
                      </a:r>
                      <a:endParaRPr lang="en-US" sz="2000" b="0" i="0" u="none" strike="noStrike" dirty="0">
                        <a:solidFill>
                          <a:srgbClr val="000000"/>
                        </a:solidFill>
                        <a:latin typeface="Calibri"/>
                      </a:endParaRPr>
                    </a:p>
                  </a:txBody>
                  <a:tcPr marL="9525" marR="9525" marT="9525" marB="0" anchor="ctr">
                    <a:noFill/>
                  </a:tcPr>
                </a:tc>
                <a:tc>
                  <a:txBody>
                    <a:bodyPr/>
                    <a:lstStyle/>
                    <a:p>
                      <a:pPr algn="ctr" fontAlgn="b"/>
                      <a:r>
                        <a:rPr lang="en-US" sz="2000" u="none" strike="noStrike" dirty="0" err="1" smtClean="0"/>
                        <a:t>charlize</a:t>
                      </a:r>
                      <a:r>
                        <a:rPr lang="en-US" sz="2000" u="none" strike="noStrike" dirty="0" smtClean="0"/>
                        <a:t> </a:t>
                      </a:r>
                      <a:r>
                        <a:rPr lang="en-US" sz="2000" u="none" strike="noStrike" dirty="0" err="1" smtClean="0"/>
                        <a:t>theron</a:t>
                      </a:r>
                      <a:r>
                        <a:rPr lang="en-US" sz="2000" u="none" strike="noStrike" dirty="0" smtClean="0"/>
                        <a:t> movie</a:t>
                      </a:r>
                      <a:r>
                        <a:rPr lang="en-US" sz="2000" u="none" strike="noStrike" baseline="0" dirty="0" smtClean="0"/>
                        <a:t> opening</a:t>
                      </a:r>
                      <a:endParaRPr lang="en-US" sz="2000" b="0" i="0" u="none" strike="noStrike" dirty="0">
                        <a:solidFill>
                          <a:srgbClr val="000000"/>
                        </a:solidFill>
                        <a:latin typeface="Calibri"/>
                      </a:endParaRPr>
                    </a:p>
                  </a:txBody>
                  <a:tcPr marL="9525" marR="9525" marT="9525" marB="0" anchor="ctr">
                    <a:noFill/>
                  </a:tcPr>
                </a:tc>
              </a:tr>
              <a:tr h="243840">
                <a:tc gridSpan="2">
                  <a:txBody>
                    <a:bodyPr/>
                    <a:lstStyle/>
                    <a:p>
                      <a:pPr algn="ctr" fontAlgn="b"/>
                      <a:r>
                        <a:rPr lang="en-US" sz="2000" u="none" strike="noStrike" dirty="0" smtClean="0"/>
                        <a:t>5/31/2012 Session 1</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smtClean="0"/>
                        <a:t>5/31/2012 8:56:39</a:t>
                      </a:r>
                      <a:endParaRPr lang="en-US" sz="2000" b="0" i="0" u="none" strike="noStrike" dirty="0">
                        <a:solidFill>
                          <a:srgbClr val="000000"/>
                        </a:solidFill>
                        <a:latin typeface="Calibri"/>
                      </a:endParaRPr>
                    </a:p>
                  </a:txBody>
                  <a:tcPr marL="9525" marR="9525" marT="9525" marB="0" anchor="ctr">
                    <a:noFill/>
                  </a:tcPr>
                </a:tc>
                <a:tc>
                  <a:txBody>
                    <a:bodyPr/>
                    <a:lstStyle/>
                    <a:p>
                      <a:pPr algn="ctr" fontAlgn="b"/>
                      <a:r>
                        <a:rPr lang="en-US" sz="2000" u="none" strike="noStrike" dirty="0" err="1" smtClean="0"/>
                        <a:t>sulphur</a:t>
                      </a:r>
                      <a:r>
                        <a:rPr lang="en-US" sz="2000" u="none" strike="noStrike" dirty="0" smtClean="0"/>
                        <a:t> springs school district</a:t>
                      </a:r>
                      <a:endParaRPr lang="en-US" sz="2000" b="0" i="0" u="none" strike="noStrike" dirty="0">
                        <a:solidFill>
                          <a:srgbClr val="000000"/>
                        </a:solidFill>
                        <a:latin typeface="Calibri"/>
                      </a:endParaRPr>
                    </a:p>
                  </a:txBody>
                  <a:tcPr marL="9525" marR="9525" marT="9525" marB="0" anchor="ctr">
                    <a:noFill/>
                  </a:tcPr>
                </a:tc>
              </a:tr>
              <a:tr h="243840">
                <a:tc>
                  <a:txBody>
                    <a:bodyPr/>
                    <a:lstStyle/>
                    <a:p>
                      <a:pPr algn="ctr" fontAlgn="b"/>
                      <a:r>
                        <a:rPr lang="en-US" sz="2000" u="none" strike="noStrike" dirty="0" smtClean="0"/>
                        <a:t>5/31/2012 9:10:01</a:t>
                      </a:r>
                      <a:endParaRPr lang="en-US" sz="2000" b="0" i="0" u="none" strike="noStrike" dirty="0">
                        <a:solidFill>
                          <a:srgbClr val="000000"/>
                        </a:solidFill>
                        <a:latin typeface="Calibri"/>
                      </a:endParaRPr>
                    </a:p>
                  </a:txBody>
                  <a:tcPr marL="9525" marR="9525" marT="9525" marB="0" anchor="ctr">
                    <a:noFill/>
                  </a:tcPr>
                </a:tc>
                <a:tc>
                  <a:txBody>
                    <a:bodyPr/>
                    <a:lstStyle/>
                    <a:p>
                      <a:pPr algn="ctr" fontAlgn="b"/>
                      <a:r>
                        <a:rPr lang="en-US" sz="2000" u="none" strike="noStrike" dirty="0" smtClean="0"/>
                        <a:t>airline</a:t>
                      </a:r>
                      <a:r>
                        <a:rPr lang="en-US" sz="2000" u="none" strike="noStrike" baseline="0" dirty="0" smtClean="0"/>
                        <a:t> tickets</a:t>
                      </a:r>
                      <a:endParaRPr lang="en-US" sz="2000" b="0" i="0" u="none" strike="noStrike" dirty="0">
                        <a:solidFill>
                          <a:srgbClr val="000000"/>
                        </a:solidFill>
                        <a:latin typeface="+mn-lt"/>
                      </a:endParaRPr>
                    </a:p>
                  </a:txBody>
                  <a:tcPr marL="9525" marR="9525" marT="9525" marB="0" anchor="ctr">
                    <a:noFill/>
                  </a:tcPr>
                </a:tc>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2985305599"/>
              </p:ext>
            </p:extLst>
          </p:nvPr>
        </p:nvGraphicFramePr>
        <p:xfrm>
          <a:off x="1774722" y="2590800"/>
          <a:ext cx="5638800" cy="3143250"/>
        </p:xfrm>
        <a:graphic>
          <a:graphicData uri="http://schemas.openxmlformats.org/drawingml/2006/table">
            <a:tbl>
              <a:tblPr>
                <a:tableStyleId>{5940675A-B579-460E-94D1-54222C63F5DA}</a:tableStyleId>
              </a:tblPr>
              <a:tblGrid>
                <a:gridCol w="2286000"/>
                <a:gridCol w="3352800"/>
              </a:tblGrid>
              <a:tr h="0">
                <a:tc gridSpan="2">
                  <a:txBody>
                    <a:bodyPr/>
                    <a:lstStyle/>
                    <a:p>
                      <a:pPr algn="ctr" fontAlgn="b"/>
                      <a:r>
                        <a:rPr lang="en-US" sz="2000" u="none" strike="noStrike" dirty="0" smtClean="0"/>
                        <a:t>5/30/2012 Session 1</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smtClean="0"/>
                        <a:t>5/30/2012 9:12:14</a:t>
                      </a:r>
                      <a:endParaRPr lang="en-US" sz="2000" b="0" i="0" u="none" strike="noStrike" dirty="0">
                        <a:solidFill>
                          <a:srgbClr val="000000"/>
                        </a:solidFill>
                        <a:latin typeface="Calibri"/>
                      </a:endParaRPr>
                    </a:p>
                  </a:txBody>
                  <a:tcPr marL="9525" marR="9525" marT="9525" marB="0" anchor="ctr">
                    <a:solidFill>
                      <a:srgbClr val="FFFF00"/>
                    </a:solidFill>
                  </a:tcPr>
                </a:tc>
                <a:tc>
                  <a:txBody>
                    <a:bodyPr/>
                    <a:lstStyle/>
                    <a:p>
                      <a:pPr algn="ctr" fontAlgn="b"/>
                      <a:r>
                        <a:rPr lang="en-US" sz="2000" u="none" strike="noStrike" dirty="0" smtClean="0"/>
                        <a:t>airline</a:t>
                      </a:r>
                      <a:r>
                        <a:rPr lang="en-US" sz="2000" u="none" strike="noStrike" baseline="0" dirty="0" smtClean="0"/>
                        <a:t> tickets</a:t>
                      </a:r>
                      <a:endParaRPr lang="en-US" sz="2000" b="0" i="0" u="none" strike="noStrike" dirty="0">
                        <a:solidFill>
                          <a:srgbClr val="000000"/>
                        </a:solidFill>
                        <a:latin typeface="Calibri"/>
                      </a:endParaRPr>
                    </a:p>
                  </a:txBody>
                  <a:tcPr marL="9525" marR="9525" marT="9525" marB="0" anchor="ctr">
                    <a:solidFill>
                      <a:srgbClr val="FFFF00"/>
                    </a:solidFill>
                  </a:tcPr>
                </a:tc>
              </a:tr>
              <a:tr h="243840">
                <a:tc>
                  <a:txBody>
                    <a:bodyPr/>
                    <a:lstStyle/>
                    <a:p>
                      <a:pPr algn="ctr" fontAlgn="b"/>
                      <a:r>
                        <a:rPr lang="en-US" sz="2000" u="none" strike="noStrike" dirty="0"/>
                        <a:t>5/29/2012 </a:t>
                      </a:r>
                      <a:r>
                        <a:rPr lang="en-US" sz="2000" u="none" strike="noStrike" dirty="0" smtClean="0"/>
                        <a:t>9:20:19</a:t>
                      </a:r>
                      <a:endParaRPr lang="en-US" sz="2000" b="0"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000" u="none" strike="noStrike" dirty="0" smtClean="0"/>
                        <a:t>rattlers</a:t>
                      </a:r>
                      <a:endParaRPr lang="en-US" sz="2000" b="0" i="0" u="none" strike="noStrike" dirty="0">
                        <a:solidFill>
                          <a:srgbClr val="000000"/>
                        </a:solidFill>
                        <a:latin typeface="Calibri"/>
                      </a:endParaRPr>
                    </a:p>
                  </a:txBody>
                  <a:tcPr marL="9525" marR="9525" marT="9525" marB="0" anchor="ctr">
                    <a:solidFill>
                      <a:schemeClr val="bg1"/>
                    </a:solidFill>
                  </a:tcPr>
                </a:tc>
              </a:tr>
              <a:tr h="243840">
                <a:tc>
                  <a:txBody>
                    <a:bodyPr/>
                    <a:lstStyle/>
                    <a:p>
                      <a:pPr algn="ctr" fontAlgn="b"/>
                      <a:r>
                        <a:rPr lang="en-US" sz="2000" u="none" strike="noStrike" dirty="0"/>
                        <a:t>5/29/2012 </a:t>
                      </a:r>
                      <a:r>
                        <a:rPr lang="en-US" sz="2000" u="none" strike="noStrike" dirty="0" smtClean="0"/>
                        <a:t>9:42:21</a:t>
                      </a:r>
                      <a:endParaRPr lang="en-US" sz="2000" b="0"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000" u="none" strike="noStrike" dirty="0" err="1" smtClean="0"/>
                        <a:t>charlize</a:t>
                      </a:r>
                      <a:r>
                        <a:rPr lang="en-US" sz="2000" u="none" strike="noStrike" dirty="0" smtClean="0"/>
                        <a:t> </a:t>
                      </a:r>
                      <a:r>
                        <a:rPr lang="en-US" sz="2000" u="none" strike="noStrike" dirty="0" err="1" smtClean="0"/>
                        <a:t>theron</a:t>
                      </a:r>
                      <a:r>
                        <a:rPr lang="en-US" sz="2000" u="none" strike="noStrike" dirty="0" smtClean="0"/>
                        <a:t> snow white</a:t>
                      </a:r>
                      <a:endParaRPr lang="en-US" sz="2000" b="0" i="0" u="none" strike="noStrike" dirty="0">
                        <a:solidFill>
                          <a:srgbClr val="000000"/>
                        </a:solidFill>
                        <a:latin typeface="Calibri"/>
                      </a:endParaRPr>
                    </a:p>
                  </a:txBody>
                  <a:tcPr marL="9525" marR="9525" marT="9525" marB="0" anchor="ctr">
                    <a:solidFill>
                      <a:schemeClr val="bg1"/>
                    </a:solidFill>
                  </a:tcPr>
                </a:tc>
              </a:tr>
              <a:tr h="243840">
                <a:tc gridSpan="2">
                  <a:txBody>
                    <a:bodyPr/>
                    <a:lstStyle/>
                    <a:p>
                      <a:pPr algn="ctr" fontAlgn="b"/>
                      <a:r>
                        <a:rPr lang="en-US" sz="2000" u="none" strike="noStrike" dirty="0"/>
                        <a:t>5/30/2012 </a:t>
                      </a:r>
                      <a:r>
                        <a:rPr lang="en-US" sz="2000" u="none" strike="noStrike" dirty="0" smtClean="0"/>
                        <a:t>Session 2</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a:t>5/30/2012 </a:t>
                      </a:r>
                      <a:r>
                        <a:rPr lang="en-US" sz="2000" u="none" strike="noStrike" dirty="0" smtClean="0"/>
                        <a:t>21:13:34</a:t>
                      </a:r>
                      <a:endParaRPr lang="en-US" sz="2000" b="0"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000" u="none" strike="noStrike" dirty="0" err="1" smtClean="0"/>
                        <a:t>charlize</a:t>
                      </a:r>
                      <a:r>
                        <a:rPr lang="en-US" sz="2000" u="none" strike="noStrike" dirty="0" smtClean="0"/>
                        <a:t> </a:t>
                      </a:r>
                      <a:r>
                        <a:rPr lang="en-US" sz="2000" u="none" strike="noStrike" dirty="0" err="1" smtClean="0"/>
                        <a:t>theron</a:t>
                      </a:r>
                      <a:r>
                        <a:rPr lang="en-US" sz="2000" u="none" strike="noStrike" dirty="0" smtClean="0"/>
                        <a:t> </a:t>
                      </a:r>
                      <a:endParaRPr lang="en-US" sz="2000" b="0" i="0" u="none" strike="noStrike" dirty="0">
                        <a:solidFill>
                          <a:srgbClr val="000000"/>
                        </a:solidFill>
                        <a:latin typeface="Calibri"/>
                      </a:endParaRPr>
                    </a:p>
                  </a:txBody>
                  <a:tcPr marL="9525" marR="9525" marT="9525" marB="0" anchor="ctr">
                    <a:solidFill>
                      <a:schemeClr val="bg1"/>
                    </a:solidFill>
                  </a:tcPr>
                </a:tc>
              </a:tr>
              <a:tr h="243840">
                <a:tc>
                  <a:txBody>
                    <a:bodyPr/>
                    <a:lstStyle/>
                    <a:p>
                      <a:pPr algn="ctr" fontAlgn="b"/>
                      <a:r>
                        <a:rPr lang="en-US" sz="2000" u="none" strike="noStrike" dirty="0"/>
                        <a:t>5/30/2012 </a:t>
                      </a:r>
                      <a:r>
                        <a:rPr lang="en-US" sz="2000" u="none" strike="noStrike" dirty="0" smtClean="0"/>
                        <a:t>21:13:54</a:t>
                      </a:r>
                      <a:endParaRPr lang="en-US" sz="2000" b="0"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000" u="none" strike="noStrike" dirty="0" err="1" smtClean="0"/>
                        <a:t>charlize</a:t>
                      </a:r>
                      <a:r>
                        <a:rPr lang="en-US" sz="2000" u="none" strike="noStrike" dirty="0" smtClean="0"/>
                        <a:t> </a:t>
                      </a:r>
                      <a:r>
                        <a:rPr lang="en-US" sz="2000" u="none" strike="noStrike" dirty="0" err="1" smtClean="0"/>
                        <a:t>theron</a:t>
                      </a:r>
                      <a:r>
                        <a:rPr lang="en-US" sz="2000" u="none" strike="noStrike" dirty="0" smtClean="0"/>
                        <a:t> movie</a:t>
                      </a:r>
                      <a:r>
                        <a:rPr lang="en-US" sz="2000" u="none" strike="noStrike" baseline="0" dirty="0" smtClean="0"/>
                        <a:t> opening</a:t>
                      </a:r>
                      <a:endParaRPr lang="en-US" sz="2000" b="0" i="0" u="none" strike="noStrike" dirty="0">
                        <a:solidFill>
                          <a:srgbClr val="000000"/>
                        </a:solidFill>
                        <a:latin typeface="Calibri"/>
                      </a:endParaRPr>
                    </a:p>
                  </a:txBody>
                  <a:tcPr marL="9525" marR="9525" marT="9525" marB="0" anchor="ctr">
                    <a:solidFill>
                      <a:schemeClr val="bg1"/>
                    </a:solidFill>
                  </a:tcPr>
                </a:tc>
              </a:tr>
              <a:tr h="243840">
                <a:tc gridSpan="2">
                  <a:txBody>
                    <a:bodyPr/>
                    <a:lstStyle/>
                    <a:p>
                      <a:pPr algn="ctr" fontAlgn="b"/>
                      <a:r>
                        <a:rPr lang="en-US" sz="2000" u="none" strike="noStrike" dirty="0" smtClean="0"/>
                        <a:t>5/31/2012 Session 1</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smtClean="0"/>
                        <a:t>5/31/2012 8:56:39</a:t>
                      </a:r>
                      <a:endParaRPr lang="en-US" sz="2000" b="0"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000" u="none" strike="noStrike" dirty="0" err="1" smtClean="0"/>
                        <a:t>sulphur</a:t>
                      </a:r>
                      <a:r>
                        <a:rPr lang="en-US" sz="2000" u="none" strike="noStrike" dirty="0" smtClean="0"/>
                        <a:t> springs school district</a:t>
                      </a:r>
                      <a:endParaRPr lang="en-US" sz="2000" b="0" i="0" u="none" strike="noStrike" dirty="0">
                        <a:solidFill>
                          <a:srgbClr val="000000"/>
                        </a:solidFill>
                        <a:latin typeface="Calibri"/>
                      </a:endParaRPr>
                    </a:p>
                  </a:txBody>
                  <a:tcPr marL="9525" marR="9525" marT="9525" marB="0" anchor="ctr">
                    <a:solidFill>
                      <a:schemeClr val="bg1"/>
                    </a:solidFill>
                  </a:tcPr>
                </a:tc>
              </a:tr>
              <a:tr h="243840">
                <a:tc>
                  <a:txBody>
                    <a:bodyPr/>
                    <a:lstStyle/>
                    <a:p>
                      <a:pPr algn="ctr" fontAlgn="b"/>
                      <a:r>
                        <a:rPr lang="en-US" sz="2000" u="none" strike="noStrike" dirty="0" smtClean="0"/>
                        <a:t>5/31/2012 9:10:01</a:t>
                      </a:r>
                      <a:endParaRPr lang="en-US" sz="2000" b="0" i="0" u="none" strike="noStrike" dirty="0">
                        <a:solidFill>
                          <a:srgbClr val="000000"/>
                        </a:solidFill>
                        <a:latin typeface="Calibri"/>
                      </a:endParaRPr>
                    </a:p>
                  </a:txBody>
                  <a:tcPr marL="9525" marR="9525" marT="9525" marB="0" anchor="ctr">
                    <a:solidFill>
                      <a:srgbClr val="FFFF00"/>
                    </a:solidFill>
                  </a:tcPr>
                </a:tc>
                <a:tc>
                  <a:txBody>
                    <a:bodyPr/>
                    <a:lstStyle/>
                    <a:p>
                      <a:pPr algn="ctr" fontAlgn="b"/>
                      <a:r>
                        <a:rPr lang="en-US" sz="2000" u="none" strike="noStrike" dirty="0" smtClean="0"/>
                        <a:t>airline</a:t>
                      </a:r>
                      <a:r>
                        <a:rPr lang="en-US" sz="2000" u="none" strike="noStrike" baseline="0" dirty="0" smtClean="0"/>
                        <a:t> tickets</a:t>
                      </a:r>
                      <a:endParaRPr lang="en-US" sz="2000" b="0" i="0" u="none" strike="noStrike" dirty="0">
                        <a:solidFill>
                          <a:srgbClr val="000000"/>
                        </a:solidFill>
                        <a:latin typeface="+mn-lt"/>
                      </a:endParaRPr>
                    </a:p>
                  </a:txBody>
                  <a:tcPr marL="9525" marR="9525" marT="9525" marB="0" anchor="ctr">
                    <a:solidFill>
                      <a:srgbClr val="FFFF00"/>
                    </a:solidFill>
                  </a:tcPr>
                </a:tc>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181848584"/>
              </p:ext>
            </p:extLst>
          </p:nvPr>
        </p:nvGraphicFramePr>
        <p:xfrm>
          <a:off x="1774722" y="2590800"/>
          <a:ext cx="5638800" cy="3143250"/>
        </p:xfrm>
        <a:graphic>
          <a:graphicData uri="http://schemas.openxmlformats.org/drawingml/2006/table">
            <a:tbl>
              <a:tblPr>
                <a:tableStyleId>{5940675A-B579-460E-94D1-54222C63F5DA}</a:tableStyleId>
              </a:tblPr>
              <a:tblGrid>
                <a:gridCol w="2286000"/>
                <a:gridCol w="3352800"/>
              </a:tblGrid>
              <a:tr h="161925">
                <a:tc gridSpan="2">
                  <a:txBody>
                    <a:bodyPr/>
                    <a:lstStyle/>
                    <a:p>
                      <a:pPr algn="ctr" fontAlgn="b"/>
                      <a:r>
                        <a:rPr lang="en-US" sz="2000" u="none" strike="noStrike" dirty="0" smtClean="0"/>
                        <a:t>5/30/2012 Session 1</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smtClean="0"/>
                        <a:t>5/30/2012 9:12:14</a:t>
                      </a:r>
                      <a:endParaRPr lang="en-US" sz="2000" b="0" i="0" u="none" strike="noStrike" dirty="0">
                        <a:solidFill>
                          <a:srgbClr val="000000"/>
                        </a:solidFill>
                        <a:latin typeface="Calibri"/>
                      </a:endParaRPr>
                    </a:p>
                  </a:txBody>
                  <a:tcPr marL="9525" marR="9525" marT="9525" marB="0" anchor="ctr">
                    <a:solidFill>
                      <a:srgbClr val="FFFF00"/>
                    </a:solidFill>
                  </a:tcPr>
                </a:tc>
                <a:tc>
                  <a:txBody>
                    <a:bodyPr/>
                    <a:lstStyle/>
                    <a:p>
                      <a:pPr algn="ctr" fontAlgn="b"/>
                      <a:r>
                        <a:rPr lang="en-US" sz="2000" u="none" strike="noStrike" dirty="0" smtClean="0"/>
                        <a:t>airline</a:t>
                      </a:r>
                      <a:r>
                        <a:rPr lang="en-US" sz="2000" u="none" strike="noStrike" baseline="0" dirty="0" smtClean="0"/>
                        <a:t> tickets</a:t>
                      </a:r>
                      <a:endParaRPr lang="en-US" sz="2000" b="0" i="0" u="none" strike="noStrike" dirty="0">
                        <a:solidFill>
                          <a:srgbClr val="000000"/>
                        </a:solidFill>
                        <a:latin typeface="Calibri"/>
                      </a:endParaRPr>
                    </a:p>
                  </a:txBody>
                  <a:tcPr marL="9525" marR="9525" marT="9525" marB="0" anchor="ctr">
                    <a:solidFill>
                      <a:srgbClr val="FFFF00"/>
                    </a:solidFill>
                  </a:tcPr>
                </a:tc>
              </a:tr>
              <a:tr h="243840">
                <a:tc>
                  <a:txBody>
                    <a:bodyPr/>
                    <a:lstStyle/>
                    <a:p>
                      <a:pPr algn="ctr" fontAlgn="b"/>
                      <a:r>
                        <a:rPr lang="en-US" sz="2000" u="none" strike="noStrike" dirty="0"/>
                        <a:t>5/29/2012 </a:t>
                      </a:r>
                      <a:r>
                        <a:rPr lang="en-US" sz="2000" u="none" strike="noStrike" dirty="0" smtClean="0"/>
                        <a:t>9:20:19</a:t>
                      </a:r>
                      <a:endParaRPr lang="en-US" sz="2000" b="0"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000" u="none" strike="noStrike" dirty="0" smtClean="0"/>
                        <a:t>rattlers</a:t>
                      </a:r>
                      <a:endParaRPr lang="en-US" sz="2000" b="0" i="0" u="none" strike="noStrike" dirty="0">
                        <a:solidFill>
                          <a:srgbClr val="000000"/>
                        </a:solidFill>
                        <a:latin typeface="Calibri"/>
                      </a:endParaRPr>
                    </a:p>
                  </a:txBody>
                  <a:tcPr marL="9525" marR="9525" marT="9525" marB="0" anchor="ctr">
                    <a:solidFill>
                      <a:schemeClr val="bg1"/>
                    </a:solidFill>
                  </a:tcPr>
                </a:tc>
              </a:tr>
              <a:tr h="243840">
                <a:tc>
                  <a:txBody>
                    <a:bodyPr/>
                    <a:lstStyle/>
                    <a:p>
                      <a:pPr algn="ctr" fontAlgn="b"/>
                      <a:r>
                        <a:rPr lang="en-US" sz="2000" u="none" strike="noStrike" dirty="0"/>
                        <a:t>5/29/2012 </a:t>
                      </a:r>
                      <a:r>
                        <a:rPr lang="en-US" sz="2000" u="none" strike="noStrike" dirty="0" smtClean="0"/>
                        <a:t>9:42:21</a:t>
                      </a:r>
                      <a:endParaRPr lang="en-US" sz="2000" b="0" i="0" u="none" strike="noStrike" dirty="0">
                        <a:solidFill>
                          <a:srgbClr val="000000"/>
                        </a:solidFill>
                        <a:latin typeface="Calibri"/>
                      </a:endParaRPr>
                    </a:p>
                  </a:txBody>
                  <a:tcPr marL="9525" marR="9525" marT="9525" marB="0" anchor="ctr">
                    <a:solidFill>
                      <a:srgbClr val="00B050"/>
                    </a:solidFill>
                  </a:tcPr>
                </a:tc>
                <a:tc>
                  <a:txBody>
                    <a:bodyPr/>
                    <a:lstStyle/>
                    <a:p>
                      <a:pPr algn="ctr" fontAlgn="b"/>
                      <a:r>
                        <a:rPr lang="en-US" sz="2000" u="none" strike="noStrike" dirty="0" err="1" smtClean="0"/>
                        <a:t>charlize</a:t>
                      </a:r>
                      <a:r>
                        <a:rPr lang="en-US" sz="2000" u="none" strike="noStrike" dirty="0" smtClean="0"/>
                        <a:t> </a:t>
                      </a:r>
                      <a:r>
                        <a:rPr lang="en-US" sz="2000" u="none" strike="noStrike" dirty="0" err="1" smtClean="0"/>
                        <a:t>theron</a:t>
                      </a:r>
                      <a:r>
                        <a:rPr lang="en-US" sz="2000" u="none" strike="noStrike" dirty="0" smtClean="0"/>
                        <a:t> snow white</a:t>
                      </a:r>
                      <a:endParaRPr lang="en-US" sz="2000" b="0" i="0" u="none" strike="noStrike" dirty="0">
                        <a:solidFill>
                          <a:srgbClr val="000000"/>
                        </a:solidFill>
                        <a:latin typeface="Calibri"/>
                      </a:endParaRPr>
                    </a:p>
                  </a:txBody>
                  <a:tcPr marL="9525" marR="9525" marT="9525" marB="0" anchor="ctr">
                    <a:solidFill>
                      <a:srgbClr val="00B050"/>
                    </a:solidFill>
                  </a:tcPr>
                </a:tc>
              </a:tr>
              <a:tr h="243840">
                <a:tc gridSpan="2">
                  <a:txBody>
                    <a:bodyPr/>
                    <a:lstStyle/>
                    <a:p>
                      <a:pPr algn="ctr" fontAlgn="b"/>
                      <a:r>
                        <a:rPr lang="en-US" sz="2000" u="none" strike="noStrike" dirty="0"/>
                        <a:t>5/30/2012 </a:t>
                      </a:r>
                      <a:r>
                        <a:rPr lang="en-US" sz="2000" u="none" strike="noStrike" dirty="0" smtClean="0"/>
                        <a:t>Session 2</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a:t>5/30/2012 </a:t>
                      </a:r>
                      <a:r>
                        <a:rPr lang="en-US" sz="2000" u="none" strike="noStrike" dirty="0" smtClean="0"/>
                        <a:t>21:13:34</a:t>
                      </a:r>
                      <a:endParaRPr lang="en-US" sz="2000" b="0" i="0" u="none" strike="noStrike" dirty="0">
                        <a:solidFill>
                          <a:srgbClr val="000000"/>
                        </a:solidFill>
                        <a:latin typeface="Calibri"/>
                      </a:endParaRPr>
                    </a:p>
                  </a:txBody>
                  <a:tcPr marL="9525" marR="9525" marT="9525" marB="0" anchor="ctr">
                    <a:solidFill>
                      <a:srgbClr val="00B050"/>
                    </a:solidFill>
                  </a:tcPr>
                </a:tc>
                <a:tc>
                  <a:txBody>
                    <a:bodyPr/>
                    <a:lstStyle/>
                    <a:p>
                      <a:pPr algn="ctr" fontAlgn="b"/>
                      <a:r>
                        <a:rPr lang="en-US" sz="2000" u="none" strike="noStrike" dirty="0" err="1" smtClean="0"/>
                        <a:t>charlize</a:t>
                      </a:r>
                      <a:r>
                        <a:rPr lang="en-US" sz="2000" u="none" strike="noStrike" dirty="0" smtClean="0"/>
                        <a:t> </a:t>
                      </a:r>
                      <a:r>
                        <a:rPr lang="en-US" sz="2000" u="none" strike="noStrike" dirty="0" err="1" smtClean="0"/>
                        <a:t>theron</a:t>
                      </a:r>
                      <a:r>
                        <a:rPr lang="en-US" sz="2000" u="none" strike="noStrike" dirty="0" smtClean="0"/>
                        <a:t> </a:t>
                      </a:r>
                      <a:endParaRPr lang="en-US" sz="2000" b="0" i="0" u="none" strike="noStrike" dirty="0">
                        <a:solidFill>
                          <a:srgbClr val="000000"/>
                        </a:solidFill>
                        <a:latin typeface="Calibri"/>
                      </a:endParaRPr>
                    </a:p>
                  </a:txBody>
                  <a:tcPr marL="9525" marR="9525" marT="9525" marB="0" anchor="ctr">
                    <a:solidFill>
                      <a:srgbClr val="00B050"/>
                    </a:solidFill>
                  </a:tcPr>
                </a:tc>
              </a:tr>
              <a:tr h="243840">
                <a:tc>
                  <a:txBody>
                    <a:bodyPr/>
                    <a:lstStyle/>
                    <a:p>
                      <a:pPr algn="ctr" fontAlgn="b"/>
                      <a:r>
                        <a:rPr lang="en-US" sz="2000" u="none" strike="noStrike" dirty="0"/>
                        <a:t>5/30/2012 </a:t>
                      </a:r>
                      <a:r>
                        <a:rPr lang="en-US" sz="2000" u="none" strike="noStrike" dirty="0" smtClean="0"/>
                        <a:t>21:13:54</a:t>
                      </a:r>
                      <a:endParaRPr lang="en-US" sz="2000" b="0" i="0" u="none" strike="noStrike" dirty="0">
                        <a:solidFill>
                          <a:srgbClr val="000000"/>
                        </a:solidFill>
                        <a:latin typeface="Calibri"/>
                      </a:endParaRPr>
                    </a:p>
                  </a:txBody>
                  <a:tcPr marL="9525" marR="9525" marT="9525" marB="0" anchor="ctr">
                    <a:solidFill>
                      <a:srgbClr val="00B050"/>
                    </a:solidFill>
                  </a:tcPr>
                </a:tc>
                <a:tc>
                  <a:txBody>
                    <a:bodyPr/>
                    <a:lstStyle/>
                    <a:p>
                      <a:pPr algn="ctr" fontAlgn="b"/>
                      <a:r>
                        <a:rPr lang="en-US" sz="2000" u="none" strike="noStrike" dirty="0" err="1" smtClean="0"/>
                        <a:t>charlize</a:t>
                      </a:r>
                      <a:r>
                        <a:rPr lang="en-US" sz="2000" u="none" strike="noStrike" dirty="0" smtClean="0"/>
                        <a:t> </a:t>
                      </a:r>
                      <a:r>
                        <a:rPr lang="en-US" sz="2000" u="none" strike="noStrike" dirty="0" err="1" smtClean="0"/>
                        <a:t>theron</a:t>
                      </a:r>
                      <a:r>
                        <a:rPr lang="en-US" sz="2000" u="none" strike="noStrike" dirty="0" smtClean="0"/>
                        <a:t> movie</a:t>
                      </a:r>
                      <a:r>
                        <a:rPr lang="en-US" sz="2000" u="none" strike="noStrike" baseline="0" dirty="0" smtClean="0"/>
                        <a:t> opening</a:t>
                      </a:r>
                      <a:endParaRPr lang="en-US" sz="2000" b="0" i="0" u="none" strike="noStrike" dirty="0">
                        <a:solidFill>
                          <a:srgbClr val="000000"/>
                        </a:solidFill>
                        <a:latin typeface="Calibri"/>
                      </a:endParaRPr>
                    </a:p>
                  </a:txBody>
                  <a:tcPr marL="9525" marR="9525" marT="9525" marB="0" anchor="ctr">
                    <a:solidFill>
                      <a:srgbClr val="00B050"/>
                    </a:solidFill>
                  </a:tcPr>
                </a:tc>
              </a:tr>
              <a:tr h="243840">
                <a:tc gridSpan="2">
                  <a:txBody>
                    <a:bodyPr/>
                    <a:lstStyle/>
                    <a:p>
                      <a:pPr algn="ctr" fontAlgn="b"/>
                      <a:r>
                        <a:rPr lang="en-US" sz="2000" u="none" strike="noStrike" dirty="0" smtClean="0"/>
                        <a:t>5/31/2012 Session 1</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smtClean="0"/>
                        <a:t>5/31/2012 8:56:39</a:t>
                      </a:r>
                      <a:endParaRPr lang="en-US" sz="2000" b="0"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000" u="none" strike="noStrike" dirty="0" err="1" smtClean="0"/>
                        <a:t>sulphur</a:t>
                      </a:r>
                      <a:r>
                        <a:rPr lang="en-US" sz="2000" u="none" strike="noStrike" dirty="0" smtClean="0"/>
                        <a:t> springs school district</a:t>
                      </a:r>
                      <a:endParaRPr lang="en-US" sz="2000" b="0" i="0" u="none" strike="noStrike" dirty="0">
                        <a:solidFill>
                          <a:srgbClr val="000000"/>
                        </a:solidFill>
                        <a:latin typeface="Calibri"/>
                      </a:endParaRPr>
                    </a:p>
                  </a:txBody>
                  <a:tcPr marL="9525" marR="9525" marT="9525" marB="0" anchor="ctr">
                    <a:solidFill>
                      <a:schemeClr val="bg1"/>
                    </a:solidFill>
                  </a:tcPr>
                </a:tc>
              </a:tr>
              <a:tr h="243840">
                <a:tc>
                  <a:txBody>
                    <a:bodyPr/>
                    <a:lstStyle/>
                    <a:p>
                      <a:pPr algn="ctr" fontAlgn="b"/>
                      <a:r>
                        <a:rPr lang="en-US" sz="2000" u="none" strike="noStrike" dirty="0" smtClean="0"/>
                        <a:t>5/31/2012 9:10:01</a:t>
                      </a:r>
                      <a:endParaRPr lang="en-US" sz="2000" b="0" i="0" u="none" strike="noStrike" dirty="0">
                        <a:solidFill>
                          <a:srgbClr val="000000"/>
                        </a:solidFill>
                        <a:latin typeface="Calibri"/>
                      </a:endParaRPr>
                    </a:p>
                  </a:txBody>
                  <a:tcPr marL="9525" marR="9525" marT="9525" marB="0" anchor="ctr">
                    <a:solidFill>
                      <a:srgbClr val="FFFF00"/>
                    </a:solidFill>
                  </a:tcPr>
                </a:tc>
                <a:tc>
                  <a:txBody>
                    <a:bodyPr/>
                    <a:lstStyle/>
                    <a:p>
                      <a:pPr algn="ctr" fontAlgn="b"/>
                      <a:r>
                        <a:rPr lang="en-US" sz="2000" u="none" strike="noStrike" dirty="0" smtClean="0"/>
                        <a:t>airline</a:t>
                      </a:r>
                      <a:r>
                        <a:rPr lang="en-US" sz="2000" u="none" strike="noStrike" baseline="0" dirty="0" smtClean="0"/>
                        <a:t> tickets</a:t>
                      </a:r>
                      <a:endParaRPr lang="en-US" sz="2000" b="0" i="0" u="none" strike="noStrike" dirty="0">
                        <a:solidFill>
                          <a:srgbClr val="000000"/>
                        </a:solidFill>
                        <a:latin typeface="+mn-lt"/>
                      </a:endParaRPr>
                    </a:p>
                  </a:txBody>
                  <a:tcPr marL="9525" marR="9525" marT="9525" marB="0" anchor="ctr">
                    <a:solidFill>
                      <a:srgbClr val="FFFF00"/>
                    </a:solidFill>
                  </a:tcPr>
                </a:tc>
              </a:tr>
            </a:tbl>
          </a:graphicData>
        </a:graphic>
      </p:graphicFrame>
    </p:spTree>
    <p:extLst>
      <p:ext uri="{BB962C8B-B14F-4D97-AF65-F5344CB8AC3E}">
        <p14:creationId xmlns:p14="http://schemas.microsoft.com/office/powerpoint/2010/main" val="3459121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linds(horizontal)">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1295400" y="2463209"/>
            <a:ext cx="6705600" cy="3099391"/>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3600" dirty="0" smtClean="0"/>
              <a:t>Weakly Supervised Search Task Extraction</a:t>
            </a:r>
            <a:endParaRPr lang="en-US" sz="3600" dirty="0"/>
          </a:p>
        </p:txBody>
      </p:sp>
      <p:sp>
        <p:nvSpPr>
          <p:cNvPr id="3" name="Content Placeholder 2"/>
          <p:cNvSpPr>
            <a:spLocks noGrp="1"/>
          </p:cNvSpPr>
          <p:nvPr>
            <p:ph idx="1"/>
          </p:nvPr>
        </p:nvSpPr>
        <p:spPr/>
        <p:txBody>
          <a:bodyPr/>
          <a:lstStyle/>
          <a:p>
            <a:r>
              <a:rPr lang="en-US" dirty="0" smtClean="0"/>
              <a:t>Models trained only on weak supervision</a:t>
            </a:r>
            <a:endParaRPr lang="en-US" dirty="0"/>
          </a:p>
        </p:txBody>
      </p:sp>
      <p:sp>
        <p:nvSpPr>
          <p:cNvPr id="5" name="Rectangle 4"/>
          <p:cNvSpPr/>
          <p:nvPr/>
        </p:nvSpPr>
        <p:spPr>
          <a:xfrm>
            <a:off x="4419600" y="3581400"/>
            <a:ext cx="990600" cy="16002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62600" y="4876800"/>
            <a:ext cx="2362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0D24773D-FDB8-4931-8DF0-A71601953920}" type="slidenum">
              <a:rPr lang="en-US" smtClean="0"/>
              <a:pPr/>
              <a:t>29</a:t>
            </a:fld>
            <a:endParaRPr lang="en-US"/>
          </a:p>
        </p:txBody>
      </p:sp>
    </p:spTree>
    <p:extLst>
      <p:ext uri="{BB962C8B-B14F-4D97-AF65-F5344CB8AC3E}">
        <p14:creationId xmlns:p14="http://schemas.microsoft.com/office/powerpoint/2010/main" val="2452509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a:t>Go beyond 30 minutes boundary</a:t>
            </a:r>
          </a:p>
          <a:p>
            <a:endParaRPr lang="en-US" dirty="0"/>
          </a:p>
        </p:txBody>
      </p:sp>
      <p:sp>
        <p:nvSpPr>
          <p:cNvPr id="2" name="Title 1"/>
          <p:cNvSpPr>
            <a:spLocks noGrp="1"/>
          </p:cNvSpPr>
          <p:nvPr>
            <p:ph type="title"/>
          </p:nvPr>
        </p:nvSpPr>
        <p:spPr/>
        <p:txBody>
          <a:bodyPr>
            <a:normAutofit fontScale="90000"/>
          </a:bodyPr>
          <a:lstStyle/>
          <a:p>
            <a:r>
              <a:rPr lang="en-US" dirty="0" smtClean="0"/>
              <a:t>Motivating Example </a:t>
            </a:r>
            <a:r>
              <a:rPr lang="en-US" dirty="0"/>
              <a:t>of Long-term Task </a:t>
            </a:r>
          </a:p>
        </p:txBody>
      </p:sp>
      <p:graphicFrame>
        <p:nvGraphicFramePr>
          <p:cNvPr id="4" name="Table 3"/>
          <p:cNvGraphicFramePr>
            <a:graphicFrameLocks noGrp="1"/>
          </p:cNvGraphicFramePr>
          <p:nvPr>
            <p:extLst>
              <p:ext uri="{D42A27DB-BD31-4B8C-83A1-F6EECF244321}">
                <p14:modId xmlns:p14="http://schemas.microsoft.com/office/powerpoint/2010/main" val="1844582828"/>
              </p:ext>
            </p:extLst>
          </p:nvPr>
        </p:nvGraphicFramePr>
        <p:xfrm>
          <a:off x="2057400" y="2514600"/>
          <a:ext cx="4953000" cy="2828925"/>
        </p:xfrm>
        <a:graphic>
          <a:graphicData uri="http://schemas.openxmlformats.org/drawingml/2006/table">
            <a:tbl>
              <a:tblPr>
                <a:tableStyleId>{5940675A-B579-460E-94D1-54222C63F5DA}</a:tableStyleId>
              </a:tblPr>
              <a:tblGrid>
                <a:gridCol w="2286000"/>
                <a:gridCol w="2667000"/>
              </a:tblGrid>
              <a:tr h="243840">
                <a:tc gridSpan="2">
                  <a:txBody>
                    <a:bodyPr/>
                    <a:lstStyle/>
                    <a:p>
                      <a:pPr algn="ctr" fontAlgn="b"/>
                      <a:r>
                        <a:rPr lang="en-US" sz="2000" u="none" strike="noStrike" dirty="0"/>
                        <a:t>5/29/2012 </a:t>
                      </a:r>
                      <a:r>
                        <a:rPr lang="en-US" sz="2000" u="none" strike="noStrike" dirty="0" smtClean="0"/>
                        <a:t>Session 1</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a:t>5/29/2012 </a:t>
                      </a:r>
                      <a:r>
                        <a:rPr lang="en-US" sz="2000" u="none" strike="noStrike" dirty="0" smtClean="0"/>
                        <a:t>14:06:04</a:t>
                      </a:r>
                      <a:endParaRPr lang="en-US" sz="2000" b="0" i="0" u="none" strike="noStrike" dirty="0">
                        <a:solidFill>
                          <a:srgbClr val="000000"/>
                        </a:solidFill>
                        <a:latin typeface="Calibri"/>
                      </a:endParaRPr>
                    </a:p>
                  </a:txBody>
                  <a:tcPr marL="9525" marR="9525" marT="9525" marB="0" anchor="ctr"/>
                </a:tc>
                <a:tc>
                  <a:txBody>
                    <a:bodyPr/>
                    <a:lstStyle/>
                    <a:p>
                      <a:pPr algn="ctr" fontAlgn="b"/>
                      <a:r>
                        <a:rPr lang="en-US" sz="2000" u="none" strike="noStrike" dirty="0"/>
                        <a:t>bank of </a:t>
                      </a:r>
                      <a:r>
                        <a:rPr lang="en-US" sz="2000" u="none" strike="noStrike" dirty="0" err="1"/>
                        <a:t>america</a:t>
                      </a:r>
                      <a:endParaRPr lang="en-US" sz="2000" b="0" i="0" u="none" strike="noStrike" dirty="0">
                        <a:solidFill>
                          <a:srgbClr val="000000"/>
                        </a:solidFill>
                        <a:latin typeface="Calibri"/>
                      </a:endParaRPr>
                    </a:p>
                  </a:txBody>
                  <a:tcPr marL="9525" marR="9525" marT="9525" marB="0" anchor="ctr"/>
                </a:tc>
              </a:tr>
              <a:tr h="243840">
                <a:tc>
                  <a:txBody>
                    <a:bodyPr/>
                    <a:lstStyle/>
                    <a:p>
                      <a:pPr algn="ctr" fontAlgn="b"/>
                      <a:r>
                        <a:rPr lang="en-US" sz="2000" u="none" strike="noStrike" dirty="0"/>
                        <a:t>5/29/2012 </a:t>
                      </a:r>
                      <a:r>
                        <a:rPr lang="en-US" sz="2000" u="none" strike="noStrike" dirty="0" smtClean="0"/>
                        <a:t>14:11:49</a:t>
                      </a:r>
                      <a:endParaRPr lang="en-US" sz="2000" b="0" i="0" u="none" strike="noStrike" dirty="0">
                        <a:solidFill>
                          <a:srgbClr val="000000"/>
                        </a:solidFill>
                        <a:latin typeface="Calibri"/>
                      </a:endParaRPr>
                    </a:p>
                  </a:txBody>
                  <a:tcPr marL="9525" marR="9525" marT="9525" marB="0" anchor="ctr"/>
                </a:tc>
                <a:tc>
                  <a:txBody>
                    <a:bodyPr/>
                    <a:lstStyle/>
                    <a:p>
                      <a:pPr algn="ctr" fontAlgn="b"/>
                      <a:r>
                        <a:rPr lang="en-US" sz="2000" u="none" strike="noStrike" dirty="0" err="1" smtClean="0"/>
                        <a:t>sas</a:t>
                      </a:r>
                      <a:endParaRPr lang="en-US" sz="2000" b="0" i="0" u="none" strike="noStrike" dirty="0">
                        <a:solidFill>
                          <a:srgbClr val="000000"/>
                        </a:solidFill>
                        <a:latin typeface="Calibri"/>
                      </a:endParaRPr>
                    </a:p>
                  </a:txBody>
                  <a:tcPr marL="9525" marR="9525" marT="9525" marB="0" anchor="ctr"/>
                </a:tc>
              </a:tr>
              <a:tr h="243840">
                <a:tc>
                  <a:txBody>
                    <a:bodyPr/>
                    <a:lstStyle/>
                    <a:p>
                      <a:pPr algn="ctr" fontAlgn="b"/>
                      <a:r>
                        <a:rPr lang="en-US" sz="2000" u="none" strike="noStrike" dirty="0"/>
                        <a:t>5/29/2012 </a:t>
                      </a:r>
                      <a:r>
                        <a:rPr lang="en-US" sz="2000" u="none" strike="noStrike" dirty="0" smtClean="0"/>
                        <a:t>14:12:01</a:t>
                      </a:r>
                      <a:endParaRPr lang="en-US" sz="2000" b="0" i="0" u="none" strike="noStrike" dirty="0">
                        <a:solidFill>
                          <a:srgbClr val="000000"/>
                        </a:solidFill>
                        <a:latin typeface="Calibri"/>
                      </a:endParaRPr>
                    </a:p>
                  </a:txBody>
                  <a:tcPr marL="9525" marR="9525" marT="9525" marB="0" anchor="ctr"/>
                </a:tc>
                <a:tc>
                  <a:txBody>
                    <a:bodyPr/>
                    <a:lstStyle/>
                    <a:p>
                      <a:pPr algn="ctr" fontAlgn="b"/>
                      <a:r>
                        <a:rPr lang="en-US" sz="2000" u="none" strike="noStrike" dirty="0" err="1"/>
                        <a:t>sas</a:t>
                      </a:r>
                      <a:r>
                        <a:rPr lang="en-US" sz="2000" u="none" strike="noStrike" dirty="0"/>
                        <a:t> shoes</a:t>
                      </a:r>
                      <a:endParaRPr lang="en-US" sz="2000" b="0" i="0" u="none" strike="noStrike" dirty="0">
                        <a:solidFill>
                          <a:srgbClr val="000000"/>
                        </a:solidFill>
                        <a:latin typeface="Calibri"/>
                      </a:endParaRPr>
                    </a:p>
                  </a:txBody>
                  <a:tcPr marL="9525" marR="9525" marT="9525" marB="0" anchor="ctr"/>
                </a:tc>
              </a:tr>
              <a:tr h="243840">
                <a:tc gridSpan="2">
                  <a:txBody>
                    <a:bodyPr/>
                    <a:lstStyle/>
                    <a:p>
                      <a:pPr algn="ctr" fontAlgn="b"/>
                      <a:r>
                        <a:rPr lang="en-US" sz="2000" u="none" strike="noStrike" dirty="0"/>
                        <a:t>5/30/2012 </a:t>
                      </a:r>
                      <a:r>
                        <a:rPr lang="en-US" sz="2000" u="none" strike="noStrike" dirty="0" smtClean="0"/>
                        <a:t>Session 1</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a:t>5/30/2012 </a:t>
                      </a:r>
                      <a:r>
                        <a:rPr lang="en-US" sz="2000" u="none" strike="noStrike" dirty="0" smtClean="0"/>
                        <a:t>10:19:34</a:t>
                      </a:r>
                      <a:endParaRPr lang="en-US" sz="2000" b="0" i="0" u="none" strike="noStrike" dirty="0">
                        <a:solidFill>
                          <a:srgbClr val="000000"/>
                        </a:solidFill>
                        <a:latin typeface="Calibri"/>
                      </a:endParaRPr>
                    </a:p>
                  </a:txBody>
                  <a:tcPr marL="9525" marR="9525" marT="9525" marB="0" anchor="ctr"/>
                </a:tc>
                <a:tc>
                  <a:txBody>
                    <a:bodyPr/>
                    <a:lstStyle/>
                    <a:p>
                      <a:pPr algn="ctr" fontAlgn="b"/>
                      <a:r>
                        <a:rPr lang="en-US" sz="2000" u="none" strike="noStrike" dirty="0" smtClean="0"/>
                        <a:t>credit union</a:t>
                      </a:r>
                      <a:endParaRPr lang="en-US" sz="2000" b="0" i="0" u="none" strike="noStrike" dirty="0">
                        <a:solidFill>
                          <a:srgbClr val="000000"/>
                        </a:solidFill>
                        <a:latin typeface="Calibri"/>
                      </a:endParaRPr>
                    </a:p>
                  </a:txBody>
                  <a:tcPr marL="9525" marR="9525" marT="9525" marB="0" anchor="ctr"/>
                </a:tc>
              </a:tr>
              <a:tr h="243840">
                <a:tc gridSpan="2">
                  <a:txBody>
                    <a:bodyPr/>
                    <a:lstStyle/>
                    <a:p>
                      <a:pPr algn="ctr" fontAlgn="b"/>
                      <a:r>
                        <a:rPr lang="en-US" sz="2000" u="none" strike="noStrike" dirty="0"/>
                        <a:t>5/30/2012 </a:t>
                      </a:r>
                      <a:r>
                        <a:rPr lang="en-US" sz="2000" u="none" strike="noStrike" dirty="0" smtClean="0"/>
                        <a:t>Session 2</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a:t>5/30/2012 </a:t>
                      </a:r>
                      <a:r>
                        <a:rPr lang="en-US" sz="2000" u="none" strike="noStrike" dirty="0" smtClean="0"/>
                        <a:t>12:25:19</a:t>
                      </a:r>
                      <a:endParaRPr lang="en-US" sz="2000" b="0" i="0" u="none" strike="noStrike" dirty="0">
                        <a:solidFill>
                          <a:srgbClr val="000000"/>
                        </a:solidFill>
                        <a:latin typeface="Calibri"/>
                      </a:endParaRPr>
                    </a:p>
                  </a:txBody>
                  <a:tcPr marL="9525" marR="9525" marT="9525" marB="0" anchor="ctr"/>
                </a:tc>
                <a:tc>
                  <a:txBody>
                    <a:bodyPr/>
                    <a:lstStyle/>
                    <a:p>
                      <a:pPr algn="ctr" fontAlgn="b"/>
                      <a:r>
                        <a:rPr lang="en-US" sz="2000" u="none" strike="noStrike" dirty="0"/>
                        <a:t>6pm.com</a:t>
                      </a:r>
                      <a:endParaRPr lang="en-US" sz="2000" b="0" i="0" u="none" strike="noStrike" dirty="0">
                        <a:solidFill>
                          <a:srgbClr val="000000"/>
                        </a:solidFill>
                        <a:latin typeface="Calibri"/>
                      </a:endParaRPr>
                    </a:p>
                  </a:txBody>
                  <a:tcPr marL="9525" marR="9525" marT="9525" marB="0" anchor="ctr"/>
                </a:tc>
              </a:tr>
              <a:tr h="243840">
                <a:tc>
                  <a:txBody>
                    <a:bodyPr/>
                    <a:lstStyle/>
                    <a:p>
                      <a:pPr algn="ctr" fontAlgn="b"/>
                      <a:r>
                        <a:rPr lang="en-US" sz="2000" u="none" strike="noStrike" dirty="0"/>
                        <a:t>5/30/2012 </a:t>
                      </a:r>
                      <a:r>
                        <a:rPr lang="en-US" sz="2000" u="none" strike="noStrike" dirty="0" smtClean="0"/>
                        <a:t>12:49:21</a:t>
                      </a:r>
                      <a:endParaRPr lang="en-US" sz="2000" b="0" i="0" u="none" strike="noStrike" dirty="0">
                        <a:solidFill>
                          <a:srgbClr val="000000"/>
                        </a:solidFill>
                        <a:latin typeface="Calibri"/>
                      </a:endParaRPr>
                    </a:p>
                  </a:txBody>
                  <a:tcPr marL="9525" marR="9525" marT="9525" marB="0" anchor="ctr"/>
                </a:tc>
                <a:tc>
                  <a:txBody>
                    <a:bodyPr/>
                    <a:lstStyle/>
                    <a:p>
                      <a:pPr algn="ctr" fontAlgn="b"/>
                      <a:r>
                        <a:rPr lang="en-US" sz="2000" u="none" strike="noStrike" dirty="0"/>
                        <a:t>coupon for </a:t>
                      </a:r>
                      <a:r>
                        <a:rPr lang="en-US" sz="2000" u="none" strike="noStrike" dirty="0" smtClean="0"/>
                        <a:t>6pm</a:t>
                      </a:r>
                      <a:endParaRPr lang="en-US" sz="2000" b="0" i="0" u="none" strike="noStrike" dirty="0">
                        <a:solidFill>
                          <a:srgbClr val="000000"/>
                        </a:solidFill>
                        <a:latin typeface="Calibri"/>
                      </a:endParaRPr>
                    </a:p>
                  </a:txBody>
                  <a:tcPr marL="9525" marR="9525" marT="9525"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08234606"/>
              </p:ext>
            </p:extLst>
          </p:nvPr>
        </p:nvGraphicFramePr>
        <p:xfrm>
          <a:off x="2057400" y="2514600"/>
          <a:ext cx="4953000" cy="2828925"/>
        </p:xfrm>
        <a:graphic>
          <a:graphicData uri="http://schemas.openxmlformats.org/drawingml/2006/table">
            <a:tbl>
              <a:tblPr>
                <a:tableStyleId>{5940675A-B579-460E-94D1-54222C63F5DA}</a:tableStyleId>
              </a:tblPr>
              <a:tblGrid>
                <a:gridCol w="2286000"/>
                <a:gridCol w="2667000"/>
              </a:tblGrid>
              <a:tr h="243840">
                <a:tc gridSpan="2">
                  <a:txBody>
                    <a:bodyPr/>
                    <a:lstStyle/>
                    <a:p>
                      <a:pPr algn="ctr" fontAlgn="b"/>
                      <a:r>
                        <a:rPr lang="en-US" sz="2000" u="none" strike="noStrike" dirty="0"/>
                        <a:t>5/29/2012 </a:t>
                      </a:r>
                      <a:r>
                        <a:rPr lang="en-US" sz="2000" u="none" strike="noStrike" dirty="0" smtClean="0"/>
                        <a:t>Session 1</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a:t>5/29/2012 </a:t>
                      </a:r>
                      <a:r>
                        <a:rPr lang="en-US" sz="2000" u="none" strike="noStrike" dirty="0" smtClean="0"/>
                        <a:t>14:06:04</a:t>
                      </a:r>
                      <a:endParaRPr lang="en-US" sz="2000" b="0" i="0" u="none" strike="noStrike" dirty="0">
                        <a:solidFill>
                          <a:srgbClr val="000000"/>
                        </a:solidFill>
                        <a:latin typeface="Calibri"/>
                      </a:endParaRPr>
                    </a:p>
                  </a:txBody>
                  <a:tcPr marL="9525" marR="9525" marT="9525" marB="0" anchor="ctr">
                    <a:solidFill>
                      <a:srgbClr val="FFFF00"/>
                    </a:solidFill>
                  </a:tcPr>
                </a:tc>
                <a:tc>
                  <a:txBody>
                    <a:bodyPr/>
                    <a:lstStyle/>
                    <a:p>
                      <a:pPr algn="ctr" fontAlgn="b"/>
                      <a:r>
                        <a:rPr lang="en-US" sz="2000" u="none" strike="noStrike" dirty="0"/>
                        <a:t>bank of </a:t>
                      </a:r>
                      <a:r>
                        <a:rPr lang="en-US" sz="2000" u="none" strike="noStrike" dirty="0" err="1"/>
                        <a:t>america</a:t>
                      </a:r>
                      <a:endParaRPr lang="en-US" sz="2000" b="0" i="0" u="none" strike="noStrike" dirty="0">
                        <a:solidFill>
                          <a:srgbClr val="000000"/>
                        </a:solidFill>
                        <a:latin typeface="Calibri"/>
                      </a:endParaRPr>
                    </a:p>
                  </a:txBody>
                  <a:tcPr marL="9525" marR="9525" marT="9525" marB="0" anchor="ctr">
                    <a:solidFill>
                      <a:srgbClr val="FFFF00"/>
                    </a:solidFill>
                  </a:tcPr>
                </a:tc>
              </a:tr>
              <a:tr h="243840">
                <a:tc>
                  <a:txBody>
                    <a:bodyPr/>
                    <a:lstStyle/>
                    <a:p>
                      <a:pPr algn="ctr" fontAlgn="b"/>
                      <a:r>
                        <a:rPr lang="en-US" sz="2000" u="none" strike="noStrike" dirty="0"/>
                        <a:t>5/29/2012 </a:t>
                      </a:r>
                      <a:r>
                        <a:rPr lang="en-US" sz="2000" u="none" strike="noStrike" dirty="0" smtClean="0"/>
                        <a:t>14:11:49</a:t>
                      </a:r>
                      <a:endParaRPr lang="en-US" sz="2000" b="0" i="0" u="none" strike="noStrike" dirty="0">
                        <a:solidFill>
                          <a:srgbClr val="000000"/>
                        </a:solidFill>
                        <a:latin typeface="Calibri"/>
                      </a:endParaRPr>
                    </a:p>
                  </a:txBody>
                  <a:tcPr marL="9525" marR="9525" marT="9525" marB="0" anchor="ctr">
                    <a:solidFill>
                      <a:srgbClr val="00B050"/>
                    </a:solidFill>
                  </a:tcPr>
                </a:tc>
                <a:tc>
                  <a:txBody>
                    <a:bodyPr/>
                    <a:lstStyle/>
                    <a:p>
                      <a:pPr algn="ctr" fontAlgn="b"/>
                      <a:r>
                        <a:rPr lang="en-US" sz="2000" u="none" strike="noStrike" dirty="0" err="1" smtClean="0"/>
                        <a:t>sas</a:t>
                      </a:r>
                      <a:endParaRPr lang="en-US" sz="2000" b="0" i="0" u="none" strike="noStrike" dirty="0">
                        <a:solidFill>
                          <a:srgbClr val="000000"/>
                        </a:solidFill>
                        <a:latin typeface="Calibri"/>
                      </a:endParaRPr>
                    </a:p>
                  </a:txBody>
                  <a:tcPr marL="9525" marR="9525" marT="9525" marB="0" anchor="ctr">
                    <a:solidFill>
                      <a:srgbClr val="00B050"/>
                    </a:solidFill>
                  </a:tcPr>
                </a:tc>
              </a:tr>
              <a:tr h="243840">
                <a:tc>
                  <a:txBody>
                    <a:bodyPr/>
                    <a:lstStyle/>
                    <a:p>
                      <a:pPr algn="ctr" fontAlgn="b"/>
                      <a:r>
                        <a:rPr lang="en-US" sz="2000" u="none" strike="noStrike" dirty="0"/>
                        <a:t>5/29/2012 </a:t>
                      </a:r>
                      <a:r>
                        <a:rPr lang="en-US" sz="2000" u="none" strike="noStrike" dirty="0" smtClean="0"/>
                        <a:t>14:12:01</a:t>
                      </a:r>
                      <a:endParaRPr lang="en-US" sz="2000" b="0" i="0" u="none" strike="noStrike" dirty="0">
                        <a:solidFill>
                          <a:srgbClr val="000000"/>
                        </a:solidFill>
                        <a:latin typeface="Calibri"/>
                      </a:endParaRPr>
                    </a:p>
                  </a:txBody>
                  <a:tcPr marL="9525" marR="9525" marT="9525" marB="0" anchor="ctr">
                    <a:solidFill>
                      <a:srgbClr val="00B050"/>
                    </a:solidFill>
                  </a:tcPr>
                </a:tc>
                <a:tc>
                  <a:txBody>
                    <a:bodyPr/>
                    <a:lstStyle/>
                    <a:p>
                      <a:pPr algn="ctr" fontAlgn="b"/>
                      <a:r>
                        <a:rPr lang="en-US" sz="2000" u="none" strike="noStrike" dirty="0" err="1"/>
                        <a:t>sas</a:t>
                      </a:r>
                      <a:r>
                        <a:rPr lang="en-US" sz="2000" u="none" strike="noStrike" dirty="0"/>
                        <a:t> shoes</a:t>
                      </a:r>
                      <a:endParaRPr lang="en-US" sz="2000" b="0" i="0" u="none" strike="noStrike" dirty="0">
                        <a:solidFill>
                          <a:srgbClr val="000000"/>
                        </a:solidFill>
                        <a:latin typeface="Calibri"/>
                      </a:endParaRPr>
                    </a:p>
                  </a:txBody>
                  <a:tcPr marL="9525" marR="9525" marT="9525" marB="0" anchor="ctr">
                    <a:solidFill>
                      <a:srgbClr val="00B050"/>
                    </a:solidFill>
                  </a:tcPr>
                </a:tc>
              </a:tr>
              <a:tr h="243840">
                <a:tc gridSpan="2">
                  <a:txBody>
                    <a:bodyPr/>
                    <a:lstStyle/>
                    <a:p>
                      <a:pPr algn="ctr" fontAlgn="b"/>
                      <a:r>
                        <a:rPr lang="en-US" sz="2000" u="none" strike="noStrike" dirty="0"/>
                        <a:t>5/30/2012 </a:t>
                      </a:r>
                      <a:r>
                        <a:rPr lang="en-US" sz="2000" u="none" strike="noStrike" dirty="0" smtClean="0"/>
                        <a:t>Session 1</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a:t>5/30/2012 </a:t>
                      </a:r>
                      <a:r>
                        <a:rPr lang="en-US" sz="2000" u="none" strike="noStrike" dirty="0" smtClean="0"/>
                        <a:t>10:19:34</a:t>
                      </a:r>
                      <a:endParaRPr lang="en-US" sz="2000" b="0" i="0" u="none" strike="noStrike" dirty="0">
                        <a:solidFill>
                          <a:srgbClr val="000000"/>
                        </a:solidFill>
                        <a:latin typeface="Calibri"/>
                      </a:endParaRPr>
                    </a:p>
                  </a:txBody>
                  <a:tcPr marL="9525" marR="9525" marT="9525" marB="0" anchor="ctr">
                    <a:solidFill>
                      <a:srgbClr val="FFFF00"/>
                    </a:solidFill>
                  </a:tcPr>
                </a:tc>
                <a:tc>
                  <a:txBody>
                    <a:bodyPr/>
                    <a:lstStyle/>
                    <a:p>
                      <a:pPr algn="ctr" fontAlgn="b"/>
                      <a:r>
                        <a:rPr lang="en-US" sz="2000" u="none" strike="noStrike" dirty="0" smtClean="0"/>
                        <a:t>credit union</a:t>
                      </a:r>
                      <a:endParaRPr lang="en-US" sz="2000" b="0" i="0" u="none" strike="noStrike" dirty="0">
                        <a:solidFill>
                          <a:srgbClr val="000000"/>
                        </a:solidFill>
                        <a:latin typeface="Calibri"/>
                      </a:endParaRPr>
                    </a:p>
                  </a:txBody>
                  <a:tcPr marL="9525" marR="9525" marT="9525" marB="0" anchor="ctr">
                    <a:solidFill>
                      <a:srgbClr val="FFFF00"/>
                    </a:solidFill>
                  </a:tcPr>
                </a:tc>
              </a:tr>
              <a:tr h="243840">
                <a:tc gridSpan="2">
                  <a:txBody>
                    <a:bodyPr/>
                    <a:lstStyle/>
                    <a:p>
                      <a:pPr algn="ctr" fontAlgn="b"/>
                      <a:r>
                        <a:rPr lang="en-US" sz="2000" u="none" strike="noStrike" dirty="0"/>
                        <a:t>5/30/2012 </a:t>
                      </a:r>
                      <a:r>
                        <a:rPr lang="en-US" sz="2000" u="none" strike="noStrike" dirty="0" smtClean="0"/>
                        <a:t>Session 2</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a:t>5/30/2012 </a:t>
                      </a:r>
                      <a:r>
                        <a:rPr lang="en-US" sz="2000" u="none" strike="noStrike" dirty="0" smtClean="0"/>
                        <a:t>12:25:19</a:t>
                      </a:r>
                      <a:endParaRPr lang="en-US" sz="2000" b="0" i="0" u="none" strike="noStrike" dirty="0">
                        <a:solidFill>
                          <a:srgbClr val="000000"/>
                        </a:solidFill>
                        <a:latin typeface="Calibri"/>
                      </a:endParaRPr>
                    </a:p>
                  </a:txBody>
                  <a:tcPr marL="9525" marR="9525" marT="9525" marB="0" anchor="ctr">
                    <a:solidFill>
                      <a:srgbClr val="00B050"/>
                    </a:solidFill>
                  </a:tcPr>
                </a:tc>
                <a:tc>
                  <a:txBody>
                    <a:bodyPr/>
                    <a:lstStyle/>
                    <a:p>
                      <a:pPr algn="ctr" fontAlgn="b"/>
                      <a:r>
                        <a:rPr lang="en-US" sz="2000" u="none" strike="noStrike" dirty="0"/>
                        <a:t>6pm.com</a:t>
                      </a:r>
                      <a:endParaRPr lang="en-US" sz="2000" b="0" i="0" u="none" strike="noStrike" dirty="0">
                        <a:solidFill>
                          <a:srgbClr val="000000"/>
                        </a:solidFill>
                        <a:latin typeface="Calibri"/>
                      </a:endParaRPr>
                    </a:p>
                  </a:txBody>
                  <a:tcPr marL="9525" marR="9525" marT="9525" marB="0" anchor="ctr">
                    <a:solidFill>
                      <a:srgbClr val="00B050"/>
                    </a:solidFill>
                  </a:tcPr>
                </a:tc>
              </a:tr>
              <a:tr h="243840">
                <a:tc>
                  <a:txBody>
                    <a:bodyPr/>
                    <a:lstStyle/>
                    <a:p>
                      <a:pPr algn="ctr" fontAlgn="b"/>
                      <a:r>
                        <a:rPr lang="en-US" sz="2000" u="none" strike="noStrike" dirty="0"/>
                        <a:t>5/30/2012 </a:t>
                      </a:r>
                      <a:r>
                        <a:rPr lang="en-US" sz="2000" u="none" strike="noStrike" dirty="0" smtClean="0"/>
                        <a:t>12:49:21</a:t>
                      </a:r>
                      <a:endParaRPr lang="en-US" sz="2000" b="0" i="0" u="none" strike="noStrike" dirty="0">
                        <a:solidFill>
                          <a:srgbClr val="000000"/>
                        </a:solidFill>
                        <a:latin typeface="Calibri"/>
                      </a:endParaRPr>
                    </a:p>
                  </a:txBody>
                  <a:tcPr marL="9525" marR="9525" marT="9525" marB="0" anchor="ctr">
                    <a:solidFill>
                      <a:srgbClr val="00B050"/>
                    </a:solidFill>
                  </a:tcPr>
                </a:tc>
                <a:tc>
                  <a:txBody>
                    <a:bodyPr/>
                    <a:lstStyle/>
                    <a:p>
                      <a:pPr algn="ctr" fontAlgn="b"/>
                      <a:r>
                        <a:rPr lang="en-US" sz="2000" u="none" strike="noStrike" dirty="0"/>
                        <a:t>coupon for </a:t>
                      </a:r>
                      <a:r>
                        <a:rPr lang="en-US" sz="2000" u="none" strike="noStrike" dirty="0" smtClean="0"/>
                        <a:t>6pm</a:t>
                      </a:r>
                      <a:endParaRPr lang="en-US" sz="2000" b="0" i="0" u="none" strike="noStrike" dirty="0">
                        <a:solidFill>
                          <a:srgbClr val="000000"/>
                        </a:solidFill>
                        <a:latin typeface="Calibri"/>
                      </a:endParaRPr>
                    </a:p>
                  </a:txBody>
                  <a:tcPr marL="9525" marR="9525" marT="9525" marB="0" anchor="ctr">
                    <a:solidFill>
                      <a:srgbClr val="00B050"/>
                    </a:solidFill>
                  </a:tcPr>
                </a:tc>
              </a:tr>
            </a:tbl>
          </a:graphicData>
        </a:graphic>
      </p:graphicFrame>
      <p:grpSp>
        <p:nvGrpSpPr>
          <p:cNvPr id="3" name="Group 11"/>
          <p:cNvGrpSpPr/>
          <p:nvPr/>
        </p:nvGrpSpPr>
        <p:grpSpPr>
          <a:xfrm>
            <a:off x="533400" y="2905125"/>
            <a:ext cx="1447800" cy="1371600"/>
            <a:chOff x="762000" y="2952750"/>
            <a:chExt cx="1447800" cy="1371600"/>
          </a:xfrm>
        </p:grpSpPr>
        <p:cxnSp>
          <p:nvCxnSpPr>
            <p:cNvPr id="7" name="Straight Arrow Connector 6"/>
            <p:cNvCxnSpPr/>
            <p:nvPr/>
          </p:nvCxnSpPr>
          <p:spPr>
            <a:xfrm flipH="1">
              <a:off x="1828800" y="2952750"/>
              <a:ext cx="381000" cy="533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828800" y="3867150"/>
              <a:ext cx="38100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5362" name="Picture 2" descr="http://fortheluls.com/wp-content/uploads/2011/02/Banking-Coins.jpg"/>
            <p:cNvPicPr>
              <a:picLocks noChangeAspect="1" noChangeArrowheads="1"/>
            </p:cNvPicPr>
            <p:nvPr/>
          </p:nvPicPr>
          <p:blipFill>
            <a:blip r:embed="rId3" cstate="print"/>
            <a:srcRect/>
            <a:stretch>
              <a:fillRect/>
            </a:stretch>
          </p:blipFill>
          <p:spPr bwMode="auto">
            <a:xfrm>
              <a:off x="762000" y="3276600"/>
              <a:ext cx="952500" cy="820831"/>
            </a:xfrm>
            <a:prstGeom prst="rect">
              <a:avLst/>
            </a:prstGeom>
            <a:noFill/>
          </p:spPr>
        </p:pic>
      </p:grpSp>
      <p:grpSp>
        <p:nvGrpSpPr>
          <p:cNvPr id="6" name="Group 12"/>
          <p:cNvGrpSpPr/>
          <p:nvPr/>
        </p:nvGrpSpPr>
        <p:grpSpPr>
          <a:xfrm>
            <a:off x="7086600" y="3571875"/>
            <a:ext cx="1600200" cy="1390650"/>
            <a:chOff x="7086600" y="3638550"/>
            <a:chExt cx="1600200" cy="1390650"/>
          </a:xfrm>
        </p:grpSpPr>
        <p:cxnSp>
          <p:nvCxnSpPr>
            <p:cNvPr id="14" name="Straight Arrow Connector 13"/>
            <p:cNvCxnSpPr/>
            <p:nvPr/>
          </p:nvCxnSpPr>
          <p:spPr>
            <a:xfrm>
              <a:off x="7086600" y="3638550"/>
              <a:ext cx="304800" cy="533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086600" y="4572000"/>
              <a:ext cx="304800" cy="4381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5368" name="Picture 8" descr="https://encrypted-tbn3.google.com/images?q=tbn:ANd9GcSCz0MCwRlslqp17__Rlxqji9lLLygazFGVFjE3xnzQVtoqqZ4-"/>
            <p:cNvPicPr>
              <a:picLocks noChangeAspect="1" noChangeArrowheads="1"/>
            </p:cNvPicPr>
            <p:nvPr/>
          </p:nvPicPr>
          <p:blipFill>
            <a:blip r:embed="rId4" cstate="print"/>
            <a:srcRect/>
            <a:stretch>
              <a:fillRect/>
            </a:stretch>
          </p:blipFill>
          <p:spPr bwMode="auto">
            <a:xfrm>
              <a:off x="7458075" y="3800475"/>
              <a:ext cx="1228725" cy="1228725"/>
            </a:xfrm>
            <a:prstGeom prst="rect">
              <a:avLst/>
            </a:prstGeom>
            <a:noFill/>
          </p:spPr>
        </p:pic>
      </p:grpSp>
      <p:sp>
        <p:nvSpPr>
          <p:cNvPr id="16" name="Slide Number Placeholder 15"/>
          <p:cNvSpPr>
            <a:spLocks noGrp="1"/>
          </p:cNvSpPr>
          <p:nvPr>
            <p:ph type="sldNum" sz="quarter" idx="12"/>
          </p:nvPr>
        </p:nvSpPr>
        <p:spPr/>
        <p:txBody>
          <a:bodyPr/>
          <a:lstStyle/>
          <a:p>
            <a:fld id="{6250EC82-117A-4501-8D91-65A82BC7CDA7}" type="slidenum">
              <a:rPr lang="en-US" smtClean="0"/>
              <a:pPr/>
              <a:t>3</a:t>
            </a:fld>
            <a:endParaRPr lang="en-US"/>
          </a:p>
        </p:txBody>
      </p:sp>
      <p:sp>
        <p:nvSpPr>
          <p:cNvPr id="17" name="TextBox 16"/>
          <p:cNvSpPr txBox="1"/>
          <p:nvPr/>
        </p:nvSpPr>
        <p:spPr>
          <a:xfrm>
            <a:off x="5562600" y="5638800"/>
            <a:ext cx="3352800" cy="738664"/>
          </a:xfrm>
          <a:prstGeom prst="rect">
            <a:avLst/>
          </a:prstGeom>
          <a:noFill/>
        </p:spPr>
        <p:txBody>
          <a:bodyPr wrap="square" rtlCol="0">
            <a:spAutoFit/>
          </a:bodyPr>
          <a:lstStyle/>
          <a:p>
            <a:r>
              <a:rPr lang="en-US" sz="2400" b="1" dirty="0" smtClean="0"/>
              <a:t>Over 15%</a:t>
            </a:r>
            <a:r>
              <a:rPr lang="en-US" sz="2000" b="1" dirty="0" smtClean="0"/>
              <a:t> </a:t>
            </a:r>
            <a:r>
              <a:rPr lang="en-US" dirty="0" smtClean="0"/>
              <a:t>tasks across session boundaries </a:t>
            </a:r>
            <a:r>
              <a:rPr lang="en-US" i="1" dirty="0" smtClean="0"/>
              <a:t>[Jones et al. CIKM’ 08]</a:t>
            </a:r>
            <a:endParaRPr lang="en-US" i="1" dirty="0"/>
          </a:p>
        </p:txBody>
      </p:sp>
    </p:spTree>
    <p:custDataLst>
      <p:tags r:id="rId1"/>
    </p:custDataLst>
    <p:extLst>
      <p:ext uri="{BB962C8B-B14F-4D97-AF65-F5344CB8AC3E}">
        <p14:creationId xmlns:p14="http://schemas.microsoft.com/office/powerpoint/2010/main" val="2637073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Analysis of </a:t>
            </a:r>
            <a:r>
              <a:rPr lang="en-US" sz="4000" dirty="0" err="1" smtClean="0"/>
              <a:t>pairwise</a:t>
            </a:r>
            <a:r>
              <a:rPr lang="en-US" sz="4000" dirty="0" smtClean="0"/>
              <a:t> features in task extraction</a:t>
            </a:r>
            <a:endParaRPr lang="en-US" sz="4000" dirty="0"/>
          </a:p>
        </p:txBody>
      </p:sp>
      <p:sp>
        <p:nvSpPr>
          <p:cNvPr id="3" name="Content Placeholder 2"/>
          <p:cNvSpPr>
            <a:spLocks noGrp="1"/>
          </p:cNvSpPr>
          <p:nvPr>
            <p:ph idx="1"/>
          </p:nvPr>
        </p:nvSpPr>
        <p:spPr/>
        <p:txBody>
          <a:bodyPr/>
          <a:lstStyle/>
          <a:p>
            <a:r>
              <a:rPr lang="en-US" dirty="0" smtClean="0"/>
              <a:t>Top 2 positive/negative features under each type of </a:t>
            </a:r>
            <a:r>
              <a:rPr lang="en-US" dirty="0" err="1" smtClean="0"/>
              <a:t>pairwise</a:t>
            </a:r>
            <a:r>
              <a:rPr lang="en-US" dirty="0" smtClean="0"/>
              <a:t> similarity features</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1600200" y="2739017"/>
            <a:ext cx="5943600" cy="404278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D24773D-FDB8-4931-8DF0-A71601953920}" type="slidenum">
              <a:rPr lang="en-US" smtClean="0"/>
              <a:pPr/>
              <a:t>30</a:t>
            </a:fld>
            <a:endParaRPr lang="en-US"/>
          </a:p>
        </p:txBody>
      </p:sp>
    </p:spTree>
    <p:extLst>
      <p:ext uri="{BB962C8B-B14F-4D97-AF65-F5344CB8AC3E}">
        <p14:creationId xmlns:p14="http://schemas.microsoft.com/office/powerpoint/2010/main" val="1516342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Identified Tasks</a:t>
            </a:r>
            <a:endParaRPr lang="en-US" dirty="0"/>
          </a:p>
        </p:txBody>
      </p:sp>
      <p:sp>
        <p:nvSpPr>
          <p:cNvPr id="3" name="Content Placeholder 2"/>
          <p:cNvSpPr>
            <a:spLocks noGrp="1"/>
          </p:cNvSpPr>
          <p:nvPr>
            <p:ph idx="1"/>
          </p:nvPr>
        </p:nvSpPr>
        <p:spPr/>
        <p:txBody>
          <a:bodyPr/>
          <a:lstStyle/>
          <a:p>
            <a:r>
              <a:rPr lang="en-US" dirty="0" smtClean="0"/>
              <a:t>Illustration of latent task structure</a:t>
            </a:r>
            <a:endParaRPr lang="en-US" dirty="0"/>
          </a:p>
        </p:txBody>
      </p:sp>
      <p:sp>
        <p:nvSpPr>
          <p:cNvPr id="5" name="Slide Number Placeholder 4"/>
          <p:cNvSpPr>
            <a:spLocks noGrp="1"/>
          </p:cNvSpPr>
          <p:nvPr>
            <p:ph type="sldNum" sz="quarter" idx="12"/>
          </p:nvPr>
        </p:nvSpPr>
        <p:spPr/>
        <p:txBody>
          <a:bodyPr/>
          <a:lstStyle/>
          <a:p>
            <a:fld id="{0D24773D-FDB8-4931-8DF0-A71601953920}" type="slidenum">
              <a:rPr lang="en-US" smtClean="0"/>
              <a:pPr/>
              <a:t>31</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447800" y="2275810"/>
            <a:ext cx="6781800" cy="436348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371600" y="2245582"/>
            <a:ext cx="6386291" cy="4480560"/>
          </a:xfrm>
          <a:prstGeom prst="rect">
            <a:avLst/>
          </a:prstGeom>
          <a:noFill/>
          <a:ln w="9525">
            <a:noFill/>
            <a:miter lim="800000"/>
            <a:headEnd/>
            <a:tailEnd/>
          </a:ln>
        </p:spPr>
      </p:pic>
    </p:spTree>
    <p:extLst>
      <p:ext uri="{BB962C8B-B14F-4D97-AF65-F5344CB8AC3E}">
        <p14:creationId xmlns:p14="http://schemas.microsoft.com/office/powerpoint/2010/main" val="235670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par>
                                <p:cTn id="8" presetID="3" presetClass="exit" presetSubtype="10" fill="hold" nodeType="withEffect">
                                  <p:stCondLst>
                                    <p:cond delay="0"/>
                                  </p:stCondLst>
                                  <p:childTnLst>
                                    <p:animEffect transition="out" filter="blinds(horizontal)">
                                      <p:cBhvr>
                                        <p:cTn id="9" dur="500"/>
                                        <p:tgtEl>
                                          <p:spTgt spid="1026"/>
                                        </p:tgtEl>
                                      </p:cBhvr>
                                    </p:animEffect>
                                    <p:set>
                                      <p:cBhvr>
                                        <p:cTn id="10"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Identified Tasks</a:t>
            </a:r>
            <a:endParaRPr lang="en-US" dirty="0"/>
          </a:p>
        </p:txBody>
      </p:sp>
      <p:sp>
        <p:nvSpPr>
          <p:cNvPr id="3" name="Content Placeholder 2"/>
          <p:cNvSpPr>
            <a:spLocks noGrp="1"/>
          </p:cNvSpPr>
          <p:nvPr>
            <p:ph idx="1"/>
          </p:nvPr>
        </p:nvSpPr>
        <p:spPr/>
        <p:txBody>
          <a:bodyPr/>
          <a:lstStyle/>
          <a:p>
            <a:r>
              <a:rPr lang="en-US" dirty="0" smtClean="0"/>
              <a:t>Statistics of search tasks revisit</a:t>
            </a:r>
          </a:p>
          <a:p>
            <a:pPr lvl="1"/>
            <a:r>
              <a:rPr lang="en-US" dirty="0" smtClean="0"/>
              <a:t>Proprietary classifier: query =&gt; intents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905000" y="2880350"/>
            <a:ext cx="5440309" cy="3139450"/>
          </a:xfrm>
          <a:prstGeom prst="rect">
            <a:avLst/>
          </a:prstGeom>
          <a:noFill/>
          <a:ln w="9525">
            <a:noFill/>
            <a:miter lim="800000"/>
            <a:headEnd/>
            <a:tailEnd/>
          </a:ln>
        </p:spPr>
      </p:pic>
      <p:sp>
        <p:nvSpPr>
          <p:cNvPr id="10" name="Left-Right Arrow 9"/>
          <p:cNvSpPr/>
          <p:nvPr/>
        </p:nvSpPr>
        <p:spPr>
          <a:xfrm>
            <a:off x="4114800" y="5699750"/>
            <a:ext cx="838200" cy="22860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rved Left Arrow 10"/>
          <p:cNvSpPr/>
          <p:nvPr/>
        </p:nvSpPr>
        <p:spPr>
          <a:xfrm>
            <a:off x="7239000" y="3566150"/>
            <a:ext cx="685800" cy="1676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Slide Number Placeholder 11"/>
          <p:cNvSpPr>
            <a:spLocks noGrp="1"/>
          </p:cNvSpPr>
          <p:nvPr>
            <p:ph type="sldNum" sz="quarter" idx="12"/>
          </p:nvPr>
        </p:nvSpPr>
        <p:spPr/>
        <p:txBody>
          <a:bodyPr/>
          <a:lstStyle/>
          <a:p>
            <a:fld id="{0D24773D-FDB8-4931-8DF0-A71601953920}" type="slidenum">
              <a:rPr lang="en-US" smtClean="0"/>
              <a:pPr/>
              <a:t>32</a:t>
            </a:fld>
            <a:endParaRPr lang="en-US"/>
          </a:p>
        </p:txBody>
      </p:sp>
    </p:spTree>
    <p:extLst>
      <p:ext uri="{BB962C8B-B14F-4D97-AF65-F5344CB8AC3E}">
        <p14:creationId xmlns:p14="http://schemas.microsoft.com/office/powerpoint/2010/main" val="1553112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Extract Search Tasks</a:t>
            </a:r>
            <a:endParaRPr lang="en-US" dirty="0"/>
          </a:p>
        </p:txBody>
      </p:sp>
      <p:sp>
        <p:nvSpPr>
          <p:cNvPr id="3" name="Content Placeholder 2"/>
          <p:cNvSpPr>
            <a:spLocks noGrp="1"/>
          </p:cNvSpPr>
          <p:nvPr>
            <p:ph idx="1"/>
          </p:nvPr>
        </p:nvSpPr>
        <p:spPr/>
        <p:txBody>
          <a:bodyPr/>
          <a:lstStyle/>
          <a:p>
            <a:r>
              <a:rPr lang="en-US" dirty="0" smtClean="0"/>
              <a:t>Step 1: learn query similarities</a:t>
            </a:r>
          </a:p>
          <a:p>
            <a:pPr lvl="1"/>
            <a:r>
              <a:rPr lang="en-US" dirty="0" smtClean="0"/>
              <a:t>Prepare human annotation</a:t>
            </a:r>
          </a:p>
          <a:p>
            <a:pPr lvl="1"/>
            <a:r>
              <a:rPr lang="en-US" dirty="0" smtClean="0"/>
              <a:t>Train </a:t>
            </a:r>
            <a:r>
              <a:rPr lang="en-US" dirty="0" err="1" smtClean="0"/>
              <a:t>pairwise</a:t>
            </a:r>
            <a:r>
              <a:rPr lang="en-US" dirty="0" smtClean="0"/>
              <a:t> classification model</a:t>
            </a:r>
          </a:p>
          <a:p>
            <a:pPr lvl="2"/>
            <a:r>
              <a:rPr lang="en-US" sz="2000" dirty="0" smtClean="0"/>
              <a:t>Features: </a:t>
            </a:r>
            <a:r>
              <a:rPr lang="en-US" sz="2000" dirty="0" err="1" smtClean="0"/>
              <a:t>QueryTimeGap</a:t>
            </a:r>
            <a:r>
              <a:rPr lang="en-US" sz="2000" dirty="0" smtClean="0"/>
              <a:t>, </a:t>
            </a:r>
            <a:r>
              <a:rPr lang="en-US" sz="2000" dirty="0" err="1" smtClean="0"/>
              <a:t>WordsInCommon</a:t>
            </a:r>
            <a:r>
              <a:rPr lang="en-US" sz="2000" dirty="0" smtClean="0"/>
              <a:t>, </a:t>
            </a:r>
            <a:r>
              <a:rPr lang="en-US" sz="2000" dirty="0" err="1" smtClean="0"/>
              <a:t>WordsEditDistance</a:t>
            </a:r>
            <a:r>
              <a:rPr lang="en-US" sz="2000" dirty="0" smtClean="0"/>
              <a:t>…</a:t>
            </a:r>
            <a:endParaRPr lang="en-US" sz="2000" dirty="0"/>
          </a:p>
          <a:p>
            <a:r>
              <a:rPr lang="en-US" dirty="0" smtClean="0"/>
              <a:t>Step 2: cluster queries into tasks</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4247947"/>
            <a:ext cx="2667000" cy="2610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4302517"/>
            <a:ext cx="2441773" cy="240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3"/>
          <p:cNvGrpSpPr/>
          <p:nvPr/>
        </p:nvGrpSpPr>
        <p:grpSpPr>
          <a:xfrm>
            <a:off x="5257800" y="2286000"/>
            <a:ext cx="3048000" cy="369332"/>
            <a:chOff x="4724400" y="2286000"/>
            <a:chExt cx="3048000" cy="369332"/>
          </a:xfrm>
        </p:grpSpPr>
        <p:sp>
          <p:nvSpPr>
            <p:cNvPr id="8" name="Right Arrow 7"/>
            <p:cNvSpPr/>
            <p:nvPr/>
          </p:nvSpPr>
          <p:spPr>
            <a:xfrm rot="10800000">
              <a:off x="4724400" y="2362199"/>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34000" y="2286000"/>
              <a:ext cx="2438400" cy="369332"/>
            </a:xfrm>
            <a:prstGeom prst="rect">
              <a:avLst/>
            </a:prstGeom>
            <a:noFill/>
          </p:spPr>
          <p:txBody>
            <a:bodyPr wrap="square" rtlCol="0">
              <a:spAutoFit/>
            </a:bodyPr>
            <a:lstStyle/>
            <a:p>
              <a:r>
                <a:rPr lang="en-US" dirty="0" smtClean="0"/>
                <a:t>Expensive to acquire</a:t>
              </a:r>
              <a:endParaRPr lang="en-US" dirty="0"/>
            </a:p>
          </p:txBody>
        </p:sp>
      </p:grpSp>
      <p:pic>
        <p:nvPicPr>
          <p:cNvPr id="18434" name="Picture 2" descr="http://www.zoetrope.com/files/pri/99005/thumbdwn.jpg"/>
          <p:cNvPicPr>
            <a:picLocks noChangeAspect="1" noChangeArrowheads="1"/>
          </p:cNvPicPr>
          <p:nvPr/>
        </p:nvPicPr>
        <p:blipFill>
          <a:blip r:embed="rId5" cstate="print"/>
          <a:srcRect/>
          <a:stretch>
            <a:fillRect/>
          </a:stretch>
        </p:blipFill>
        <p:spPr bwMode="auto">
          <a:xfrm>
            <a:off x="7924800" y="2286000"/>
            <a:ext cx="574147" cy="533401"/>
          </a:xfrm>
          <a:prstGeom prst="rect">
            <a:avLst/>
          </a:prstGeom>
          <a:noFill/>
        </p:spPr>
      </p:pic>
      <p:pic>
        <p:nvPicPr>
          <p:cNvPr id="13" name="Picture 2" descr="http://www.zoetrope.com/files/pri/99005/thumbdwn.jpg"/>
          <p:cNvPicPr>
            <a:picLocks noChangeAspect="1" noChangeArrowheads="1"/>
          </p:cNvPicPr>
          <p:nvPr/>
        </p:nvPicPr>
        <p:blipFill>
          <a:blip r:embed="rId5" cstate="print"/>
          <a:srcRect/>
          <a:stretch>
            <a:fillRect/>
          </a:stretch>
        </p:blipFill>
        <p:spPr bwMode="auto">
          <a:xfrm>
            <a:off x="8569853" y="2743200"/>
            <a:ext cx="574147" cy="533401"/>
          </a:xfrm>
          <a:prstGeom prst="rect">
            <a:avLst/>
          </a:prstGeom>
          <a:noFill/>
        </p:spPr>
      </p:pic>
      <p:sp>
        <p:nvSpPr>
          <p:cNvPr id="9" name="Right Arrow 8"/>
          <p:cNvSpPr/>
          <p:nvPr/>
        </p:nvSpPr>
        <p:spPr>
          <a:xfrm rot="10800000">
            <a:off x="6324600" y="28194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34200" y="2743200"/>
            <a:ext cx="2438400" cy="369332"/>
          </a:xfrm>
          <a:prstGeom prst="rect">
            <a:avLst/>
          </a:prstGeom>
          <a:noFill/>
        </p:spPr>
        <p:txBody>
          <a:bodyPr wrap="square" rtlCol="0">
            <a:spAutoFit/>
          </a:bodyPr>
          <a:lstStyle/>
          <a:p>
            <a:r>
              <a:rPr lang="en-US" dirty="0" smtClean="0"/>
              <a:t>Structure is lost</a:t>
            </a:r>
            <a:endParaRPr lang="en-US" dirty="0"/>
          </a:p>
        </p:txBody>
      </p:sp>
      <p:sp>
        <p:nvSpPr>
          <p:cNvPr id="16" name="Right Arrow 15"/>
          <p:cNvSpPr/>
          <p:nvPr/>
        </p:nvSpPr>
        <p:spPr>
          <a:xfrm rot="7943137">
            <a:off x="6636760" y="3546454"/>
            <a:ext cx="1275806"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p:cNvSpPr>
            <a:spLocks noGrp="1"/>
          </p:cNvSpPr>
          <p:nvPr>
            <p:ph type="sldNum" sz="quarter" idx="12"/>
          </p:nvPr>
        </p:nvSpPr>
        <p:spPr/>
        <p:txBody>
          <a:bodyPr/>
          <a:lstStyle/>
          <a:p>
            <a:fld id="{6250EC82-117A-4501-8D91-65A82BC7CDA7}" type="slidenum">
              <a:rPr lang="en-US" smtClean="0"/>
              <a:pPr/>
              <a:t>4</a:t>
            </a:fld>
            <a:endParaRPr lang="en-US"/>
          </a:p>
        </p:txBody>
      </p:sp>
      <p:cxnSp>
        <p:nvCxnSpPr>
          <p:cNvPr id="19" name="Straight Connector 18"/>
          <p:cNvCxnSpPr/>
          <p:nvPr/>
        </p:nvCxnSpPr>
        <p:spPr>
          <a:xfrm rot="5400000" flipH="1" flipV="1">
            <a:off x="4457700" y="5178818"/>
            <a:ext cx="1066800" cy="5334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4457700" y="5636018"/>
            <a:ext cx="1066800" cy="5334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400800" y="1161871"/>
            <a:ext cx="2819400" cy="1200329"/>
          </a:xfrm>
          <a:prstGeom prst="rect">
            <a:avLst/>
          </a:prstGeom>
          <a:noFill/>
        </p:spPr>
        <p:txBody>
          <a:bodyPr wrap="square" rtlCol="0">
            <a:spAutoFit/>
          </a:bodyPr>
          <a:lstStyle/>
          <a:p>
            <a:r>
              <a:rPr lang="en-US" i="1" dirty="0" smtClean="0"/>
              <a:t>[Jones et al. CIKM’ 08,</a:t>
            </a:r>
          </a:p>
          <a:p>
            <a:r>
              <a:rPr lang="en-US" i="1" dirty="0" err="1" smtClean="0"/>
              <a:t>Lucchese</a:t>
            </a:r>
            <a:r>
              <a:rPr lang="en-US" i="1" dirty="0" smtClean="0"/>
              <a:t> et al. WSDM’ 11, </a:t>
            </a:r>
          </a:p>
          <a:p>
            <a:r>
              <a:rPr lang="en-US" i="1" dirty="0" err="1" smtClean="0"/>
              <a:t>Kotov</a:t>
            </a:r>
            <a:r>
              <a:rPr lang="en-US" i="1" dirty="0" smtClean="0"/>
              <a:t> et al. SIGIR’ 11,</a:t>
            </a:r>
          </a:p>
          <a:p>
            <a:r>
              <a:rPr lang="en-US" i="1" dirty="0" smtClean="0"/>
              <a:t>Liao et al. WWW’11]</a:t>
            </a:r>
            <a:endParaRPr lang="en-US" i="1" dirty="0"/>
          </a:p>
        </p:txBody>
      </p:sp>
    </p:spTree>
    <p:custDataLst>
      <p:tags r:id="rId1"/>
    </p:custDataLst>
    <p:extLst>
      <p:ext uri="{BB962C8B-B14F-4D97-AF65-F5344CB8AC3E}">
        <p14:creationId xmlns:p14="http://schemas.microsoft.com/office/powerpoint/2010/main" val="261603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linds(horizontal)">
                                      <p:cBhvr>
                                        <p:cTn id="10" dur="500"/>
                                        <p:tgtEl>
                                          <p:spTgt spid="3074"/>
                                        </p:tgtEl>
                                      </p:cBhvr>
                                    </p:animEffect>
                                  </p:childTnLst>
                                </p:cTn>
                              </p:par>
                              <p:par>
                                <p:cTn id="11" presetID="3" presetClass="entr" presetSubtype="1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blinds(horizontal)">
                                      <p:cBhvr>
                                        <p:cTn id="13" dur="500"/>
                                        <p:tgtEl>
                                          <p:spTgt spid="307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par>
                                <p:cTn id="30" presetID="3" presetClass="entr" presetSubtype="1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8434"/>
                                        </p:tgtEl>
                                        <p:attrNameLst>
                                          <p:attrName>style.visibility</p:attrName>
                                        </p:attrNameLst>
                                      </p:cBhvr>
                                      <p:to>
                                        <p:strVal val="visible"/>
                                      </p:to>
                                    </p:set>
                                    <p:animEffect transition="in" filter="blinds(horizontal)">
                                      <p:cBhvr>
                                        <p:cTn id="47" dur="500"/>
                                        <p:tgtEl>
                                          <p:spTgt spid="18434"/>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mph" presetSubtype="3" grpId="2" nodeType="clickEffect">
                                  <p:stCondLst>
                                    <p:cond delay="0"/>
                                  </p:stCondLst>
                                  <p:childTnLst>
                                    <p:set>
                                      <p:cBhvr override="childStyle">
                                        <p:cTn id="51" dur="indefinite"/>
                                        <p:tgtEl>
                                          <p:spTgt spid="12"/>
                                        </p:tgtEl>
                                        <p:attrNameLst>
                                          <p:attrName>style.fontStyle</p:attrName>
                                        </p:attrNameLst>
                                      </p:cBhvr>
                                      <p:to>
                                        <p:strVal val="italic"/>
                                      </p:to>
                                    </p:set>
                                    <p:set>
                                      <p:cBhvr override="childStyle">
                                        <p:cTn id="52" dur="indefinite"/>
                                        <p:tgtEl>
                                          <p:spTgt spid="12"/>
                                        </p:tgtEl>
                                        <p:attrNameLst>
                                          <p:attrName>style.fontWeight</p:attrName>
                                        </p:attrNameLst>
                                      </p:cBhvr>
                                      <p:to>
                                        <p:strVal val="bold"/>
                                      </p:to>
                                    </p:set>
                                    <p:set>
                                      <p:cBhvr override="childStyle">
                                        <p:cTn id="53" dur="indefinite"/>
                                        <p:tgtEl>
                                          <p:spTgt spid="1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2" grpId="2"/>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Link as Latent Structure</a:t>
            </a:r>
            <a:endParaRPr lang="en-US" dirty="0"/>
          </a:p>
        </p:txBody>
      </p:sp>
      <p:sp>
        <p:nvSpPr>
          <p:cNvPr id="3" name="Content Placeholder 2"/>
          <p:cNvSpPr>
            <a:spLocks noGrp="1"/>
          </p:cNvSpPr>
          <p:nvPr>
            <p:ph idx="1"/>
          </p:nvPr>
        </p:nvSpPr>
        <p:spPr/>
        <p:txBody>
          <a:bodyPr/>
          <a:lstStyle/>
          <a:p>
            <a:r>
              <a:rPr lang="en-US" dirty="0" smtClean="0"/>
              <a:t>Illustration of hidden task structure</a:t>
            </a:r>
            <a:endParaRPr lang="en-US" dirty="0"/>
          </a:p>
        </p:txBody>
      </p:sp>
      <p:grpSp>
        <p:nvGrpSpPr>
          <p:cNvPr id="74" name="Group 73"/>
          <p:cNvGrpSpPr/>
          <p:nvPr/>
        </p:nvGrpSpPr>
        <p:grpSpPr>
          <a:xfrm>
            <a:off x="2971800" y="4419600"/>
            <a:ext cx="4191000" cy="457200"/>
            <a:chOff x="2971800" y="4419600"/>
            <a:chExt cx="4191000" cy="457200"/>
          </a:xfrm>
        </p:grpSpPr>
        <p:sp>
          <p:nvSpPr>
            <p:cNvPr id="16" name="Oval 15"/>
            <p:cNvSpPr/>
            <p:nvPr/>
          </p:nvSpPr>
          <p:spPr>
            <a:xfrm>
              <a:off x="29718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971800" y="4419600"/>
              <a:ext cx="457200" cy="400110"/>
            </a:xfrm>
            <a:prstGeom prst="rect">
              <a:avLst/>
            </a:prstGeom>
            <a:noFill/>
          </p:spPr>
          <p:txBody>
            <a:bodyPr wrap="square" rtlCol="0">
              <a:spAutoFit/>
            </a:bodyPr>
            <a:lstStyle/>
            <a:p>
              <a:r>
                <a:rPr lang="en-US" sz="2000" dirty="0" smtClean="0"/>
                <a:t>q</a:t>
              </a:r>
              <a:r>
                <a:rPr lang="en-US" sz="2000" baseline="-25000" dirty="0" smtClean="0"/>
                <a:t>1</a:t>
              </a:r>
              <a:endParaRPr lang="en-US" sz="2000" baseline="-25000" dirty="0"/>
            </a:p>
          </p:txBody>
        </p:sp>
        <p:sp>
          <p:nvSpPr>
            <p:cNvPr id="17" name="Oval 16"/>
            <p:cNvSpPr/>
            <p:nvPr/>
          </p:nvSpPr>
          <p:spPr>
            <a:xfrm>
              <a:off x="36576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657600" y="4419600"/>
              <a:ext cx="457200" cy="400110"/>
            </a:xfrm>
            <a:prstGeom prst="rect">
              <a:avLst/>
            </a:prstGeom>
            <a:noFill/>
          </p:spPr>
          <p:txBody>
            <a:bodyPr wrap="square" rtlCol="0">
              <a:spAutoFit/>
            </a:bodyPr>
            <a:lstStyle/>
            <a:p>
              <a:r>
                <a:rPr lang="en-US" sz="2000" dirty="0" smtClean="0"/>
                <a:t>q</a:t>
              </a:r>
              <a:r>
                <a:rPr lang="en-US" sz="2000" baseline="-25000" dirty="0" smtClean="0"/>
                <a:t>2</a:t>
              </a:r>
              <a:endParaRPr lang="en-US" sz="2000" baseline="-25000" dirty="0"/>
            </a:p>
          </p:txBody>
        </p:sp>
        <p:sp>
          <p:nvSpPr>
            <p:cNvPr id="18" name="Oval 17"/>
            <p:cNvSpPr/>
            <p:nvPr/>
          </p:nvSpPr>
          <p:spPr>
            <a:xfrm>
              <a:off x="44196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419600" y="4419600"/>
              <a:ext cx="457200" cy="400110"/>
            </a:xfrm>
            <a:prstGeom prst="rect">
              <a:avLst/>
            </a:prstGeom>
            <a:noFill/>
          </p:spPr>
          <p:txBody>
            <a:bodyPr wrap="square" rtlCol="0">
              <a:spAutoFit/>
            </a:bodyPr>
            <a:lstStyle/>
            <a:p>
              <a:r>
                <a:rPr lang="en-US" sz="2000" dirty="0" smtClean="0"/>
                <a:t>q</a:t>
              </a:r>
              <a:r>
                <a:rPr lang="en-US" sz="2000" baseline="-25000" dirty="0" smtClean="0"/>
                <a:t>3</a:t>
              </a:r>
              <a:endParaRPr lang="en-US" sz="2000" baseline="-25000" dirty="0"/>
            </a:p>
          </p:txBody>
        </p:sp>
        <p:sp>
          <p:nvSpPr>
            <p:cNvPr id="19" name="Oval 18"/>
            <p:cNvSpPr/>
            <p:nvPr/>
          </p:nvSpPr>
          <p:spPr>
            <a:xfrm>
              <a:off x="51816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181600" y="4419600"/>
              <a:ext cx="457200" cy="400110"/>
            </a:xfrm>
            <a:prstGeom prst="rect">
              <a:avLst/>
            </a:prstGeom>
            <a:noFill/>
          </p:spPr>
          <p:txBody>
            <a:bodyPr wrap="square" rtlCol="0">
              <a:spAutoFit/>
            </a:bodyPr>
            <a:lstStyle/>
            <a:p>
              <a:r>
                <a:rPr lang="en-US" sz="2000" dirty="0" smtClean="0"/>
                <a:t>q</a:t>
              </a:r>
              <a:r>
                <a:rPr lang="en-US" sz="2000" baseline="-25000" dirty="0" smtClean="0"/>
                <a:t>4</a:t>
              </a:r>
              <a:endParaRPr lang="en-US" sz="2000" baseline="-25000" dirty="0"/>
            </a:p>
          </p:txBody>
        </p:sp>
        <p:sp>
          <p:nvSpPr>
            <p:cNvPr id="21" name="Oval 20"/>
            <p:cNvSpPr/>
            <p:nvPr/>
          </p:nvSpPr>
          <p:spPr>
            <a:xfrm>
              <a:off x="67056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05600" y="4419600"/>
              <a:ext cx="457200" cy="400110"/>
            </a:xfrm>
            <a:prstGeom prst="rect">
              <a:avLst/>
            </a:prstGeom>
            <a:noFill/>
          </p:spPr>
          <p:txBody>
            <a:bodyPr wrap="square" rtlCol="0">
              <a:spAutoFit/>
            </a:bodyPr>
            <a:lstStyle/>
            <a:p>
              <a:r>
                <a:rPr lang="en-US" sz="2000" dirty="0" smtClean="0"/>
                <a:t>q</a:t>
              </a:r>
              <a:r>
                <a:rPr lang="en-US" sz="2000" baseline="-25000" dirty="0" smtClean="0"/>
                <a:t>6</a:t>
              </a:r>
              <a:endParaRPr lang="en-US" sz="2000" baseline="-25000" dirty="0"/>
            </a:p>
          </p:txBody>
        </p:sp>
        <p:sp>
          <p:nvSpPr>
            <p:cNvPr id="20" name="Oval 19"/>
            <p:cNvSpPr/>
            <p:nvPr/>
          </p:nvSpPr>
          <p:spPr>
            <a:xfrm>
              <a:off x="59436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943600" y="4419600"/>
              <a:ext cx="457200" cy="400110"/>
            </a:xfrm>
            <a:prstGeom prst="rect">
              <a:avLst/>
            </a:prstGeom>
            <a:noFill/>
          </p:spPr>
          <p:txBody>
            <a:bodyPr wrap="square" rtlCol="0">
              <a:spAutoFit/>
            </a:bodyPr>
            <a:lstStyle/>
            <a:p>
              <a:r>
                <a:rPr lang="en-US" sz="2000" dirty="0" smtClean="0"/>
                <a:t>q</a:t>
              </a:r>
              <a:r>
                <a:rPr lang="en-US" sz="2000" baseline="-25000" dirty="0" smtClean="0"/>
                <a:t>5</a:t>
              </a:r>
              <a:endParaRPr lang="en-US" sz="2000" baseline="-25000" dirty="0"/>
            </a:p>
          </p:txBody>
        </p:sp>
      </p:grpSp>
      <p:sp>
        <p:nvSpPr>
          <p:cNvPr id="39" name="Arc 38"/>
          <p:cNvSpPr/>
          <p:nvPr/>
        </p:nvSpPr>
        <p:spPr>
          <a:xfrm>
            <a:off x="2438400" y="3733800"/>
            <a:ext cx="762000" cy="1371600"/>
          </a:xfrm>
          <a:prstGeom prst="arc">
            <a:avLst>
              <a:gd name="adj1" fmla="val 10747484"/>
              <a:gd name="adj2" fmla="val 0"/>
            </a:avLst>
          </a:prstGeom>
          <a:ln w="28575">
            <a:solidFill>
              <a:srgbClr val="00B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p:cNvSpPr/>
          <p:nvPr/>
        </p:nvSpPr>
        <p:spPr>
          <a:xfrm>
            <a:off x="3200400" y="3657600"/>
            <a:ext cx="2209800" cy="1524000"/>
          </a:xfrm>
          <a:prstGeom prst="arc">
            <a:avLst>
              <a:gd name="adj1" fmla="val 10747484"/>
              <a:gd name="adj2" fmla="val 0"/>
            </a:avLst>
          </a:prstGeom>
          <a:ln w="28575">
            <a:solidFill>
              <a:srgbClr val="00B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a:off x="2438400" y="3810000"/>
            <a:ext cx="1447800" cy="11430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a:off x="3886200" y="3886200"/>
            <a:ext cx="762000" cy="9906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a:off x="4648200" y="3886200"/>
            <a:ext cx="1524000" cy="9906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p:nvSpPr>
        <p:spPr>
          <a:xfrm>
            <a:off x="6172200" y="3962400"/>
            <a:ext cx="762000" cy="838200"/>
          </a:xfrm>
          <a:prstGeom prst="arc">
            <a:avLst>
              <a:gd name="adj1" fmla="val 10747484"/>
              <a:gd name="adj2" fmla="val 57108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2286000" y="2438400"/>
            <a:ext cx="4961056" cy="981831"/>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971800" y="5105400"/>
            <a:ext cx="3581400" cy="276369"/>
          </a:xfrm>
          <a:prstGeom prst="rect">
            <a:avLst/>
          </a:prstGeom>
          <a:noFill/>
          <a:ln w="9525">
            <a:noFill/>
            <a:miter lim="800000"/>
            <a:headEnd/>
            <a:tailEnd/>
          </a:ln>
        </p:spPr>
      </p:pic>
      <p:grpSp>
        <p:nvGrpSpPr>
          <p:cNvPr id="71" name="Group 70"/>
          <p:cNvGrpSpPr/>
          <p:nvPr/>
        </p:nvGrpSpPr>
        <p:grpSpPr>
          <a:xfrm>
            <a:off x="2971800" y="4419600"/>
            <a:ext cx="4191000" cy="457200"/>
            <a:chOff x="2971800" y="5486400"/>
            <a:chExt cx="4191000" cy="457200"/>
          </a:xfrm>
        </p:grpSpPr>
        <p:sp>
          <p:nvSpPr>
            <p:cNvPr id="57" name="Oval 56"/>
            <p:cNvSpPr/>
            <p:nvPr/>
          </p:nvSpPr>
          <p:spPr>
            <a:xfrm>
              <a:off x="2971800" y="5486400"/>
              <a:ext cx="457200" cy="457200"/>
            </a:xfrm>
            <a:prstGeom prst="ellipse">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971800" y="5486400"/>
              <a:ext cx="457200" cy="400110"/>
            </a:xfrm>
            <a:prstGeom prst="rect">
              <a:avLst/>
            </a:prstGeom>
            <a:noFill/>
          </p:spPr>
          <p:txBody>
            <a:bodyPr wrap="square" rtlCol="0">
              <a:spAutoFit/>
            </a:bodyPr>
            <a:lstStyle/>
            <a:p>
              <a:r>
                <a:rPr lang="en-US" sz="2000" dirty="0" smtClean="0"/>
                <a:t>q</a:t>
              </a:r>
              <a:r>
                <a:rPr lang="en-US" sz="2000" baseline="-25000" dirty="0" smtClean="0"/>
                <a:t>1</a:t>
              </a:r>
              <a:endParaRPr lang="en-US" sz="2000" baseline="-25000" dirty="0"/>
            </a:p>
          </p:txBody>
        </p:sp>
        <p:sp>
          <p:nvSpPr>
            <p:cNvPr id="59" name="Oval 58"/>
            <p:cNvSpPr/>
            <p:nvPr/>
          </p:nvSpPr>
          <p:spPr>
            <a:xfrm>
              <a:off x="3657600" y="5486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657600" y="5486400"/>
              <a:ext cx="457200" cy="400110"/>
            </a:xfrm>
            <a:prstGeom prst="rect">
              <a:avLst/>
            </a:prstGeom>
            <a:noFill/>
          </p:spPr>
          <p:txBody>
            <a:bodyPr wrap="square" rtlCol="0">
              <a:spAutoFit/>
            </a:bodyPr>
            <a:lstStyle/>
            <a:p>
              <a:r>
                <a:rPr lang="en-US" sz="2000" dirty="0" smtClean="0"/>
                <a:t>q</a:t>
              </a:r>
              <a:r>
                <a:rPr lang="en-US" sz="2000" baseline="-25000" dirty="0" smtClean="0"/>
                <a:t>2</a:t>
              </a:r>
              <a:endParaRPr lang="en-US" sz="2000" baseline="-25000" dirty="0"/>
            </a:p>
          </p:txBody>
        </p:sp>
        <p:sp>
          <p:nvSpPr>
            <p:cNvPr id="61" name="Oval 60"/>
            <p:cNvSpPr/>
            <p:nvPr/>
          </p:nvSpPr>
          <p:spPr>
            <a:xfrm>
              <a:off x="4419600" y="5486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419600" y="5486400"/>
              <a:ext cx="457200" cy="400110"/>
            </a:xfrm>
            <a:prstGeom prst="rect">
              <a:avLst/>
            </a:prstGeom>
            <a:noFill/>
          </p:spPr>
          <p:txBody>
            <a:bodyPr wrap="square" rtlCol="0">
              <a:spAutoFit/>
            </a:bodyPr>
            <a:lstStyle/>
            <a:p>
              <a:r>
                <a:rPr lang="en-US" sz="2000" dirty="0" smtClean="0"/>
                <a:t>q</a:t>
              </a:r>
              <a:r>
                <a:rPr lang="en-US" sz="2000" baseline="-25000" dirty="0" smtClean="0"/>
                <a:t>3</a:t>
              </a:r>
              <a:endParaRPr lang="en-US" sz="2000" baseline="-25000" dirty="0"/>
            </a:p>
          </p:txBody>
        </p:sp>
        <p:sp>
          <p:nvSpPr>
            <p:cNvPr id="63" name="Oval 62"/>
            <p:cNvSpPr/>
            <p:nvPr/>
          </p:nvSpPr>
          <p:spPr>
            <a:xfrm>
              <a:off x="5181600" y="5486400"/>
              <a:ext cx="457200" cy="457200"/>
            </a:xfrm>
            <a:prstGeom prst="ellipse">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5181600" y="5486400"/>
              <a:ext cx="457200" cy="400110"/>
            </a:xfrm>
            <a:prstGeom prst="rect">
              <a:avLst/>
            </a:prstGeom>
            <a:noFill/>
          </p:spPr>
          <p:txBody>
            <a:bodyPr wrap="square" rtlCol="0">
              <a:spAutoFit/>
            </a:bodyPr>
            <a:lstStyle/>
            <a:p>
              <a:r>
                <a:rPr lang="en-US" sz="2000" dirty="0" smtClean="0"/>
                <a:t>q</a:t>
              </a:r>
              <a:r>
                <a:rPr lang="en-US" sz="2000" baseline="-25000" dirty="0" smtClean="0"/>
                <a:t>4</a:t>
              </a:r>
              <a:endParaRPr lang="en-US" sz="2000" baseline="-25000" dirty="0"/>
            </a:p>
          </p:txBody>
        </p:sp>
        <p:sp>
          <p:nvSpPr>
            <p:cNvPr id="65" name="Oval 64"/>
            <p:cNvSpPr/>
            <p:nvPr/>
          </p:nvSpPr>
          <p:spPr>
            <a:xfrm>
              <a:off x="6705600" y="5486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6705600" y="5486400"/>
              <a:ext cx="457200" cy="400110"/>
            </a:xfrm>
            <a:prstGeom prst="rect">
              <a:avLst/>
            </a:prstGeom>
            <a:noFill/>
          </p:spPr>
          <p:txBody>
            <a:bodyPr wrap="square" rtlCol="0">
              <a:spAutoFit/>
            </a:bodyPr>
            <a:lstStyle/>
            <a:p>
              <a:r>
                <a:rPr lang="en-US" sz="2000" dirty="0" smtClean="0"/>
                <a:t>q</a:t>
              </a:r>
              <a:r>
                <a:rPr lang="en-US" sz="2000" baseline="-25000" dirty="0" smtClean="0"/>
                <a:t>6</a:t>
              </a:r>
              <a:endParaRPr lang="en-US" sz="2000" baseline="-25000" dirty="0"/>
            </a:p>
          </p:txBody>
        </p:sp>
        <p:sp>
          <p:nvSpPr>
            <p:cNvPr id="67" name="Oval 66"/>
            <p:cNvSpPr/>
            <p:nvPr/>
          </p:nvSpPr>
          <p:spPr>
            <a:xfrm>
              <a:off x="5943600" y="5486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943600" y="5486400"/>
              <a:ext cx="457200" cy="400110"/>
            </a:xfrm>
            <a:prstGeom prst="rect">
              <a:avLst/>
            </a:prstGeom>
            <a:noFill/>
          </p:spPr>
          <p:txBody>
            <a:bodyPr wrap="square" rtlCol="0">
              <a:spAutoFit/>
            </a:bodyPr>
            <a:lstStyle/>
            <a:p>
              <a:r>
                <a:rPr lang="en-US" sz="2000" dirty="0" smtClean="0"/>
                <a:t>q</a:t>
              </a:r>
              <a:r>
                <a:rPr lang="en-US" sz="2000" baseline="-25000" dirty="0" smtClean="0"/>
                <a:t>5</a:t>
              </a:r>
              <a:endParaRPr lang="en-US" sz="2000" baseline="-25000" dirty="0"/>
            </a:p>
          </p:txBody>
        </p:sp>
      </p:grpSp>
      <p:grpSp>
        <p:nvGrpSpPr>
          <p:cNvPr id="73" name="Group 72"/>
          <p:cNvGrpSpPr/>
          <p:nvPr/>
        </p:nvGrpSpPr>
        <p:grpSpPr>
          <a:xfrm>
            <a:off x="2209800" y="4419600"/>
            <a:ext cx="457200" cy="457200"/>
            <a:chOff x="2209800" y="5486400"/>
            <a:chExt cx="457200" cy="457200"/>
          </a:xfrm>
        </p:grpSpPr>
        <p:sp>
          <p:nvSpPr>
            <p:cNvPr id="69" name="Oval 68"/>
            <p:cNvSpPr/>
            <p:nvPr/>
          </p:nvSpPr>
          <p:spPr>
            <a:xfrm>
              <a:off x="2209800" y="54864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209800" y="5486400"/>
              <a:ext cx="457200" cy="400110"/>
            </a:xfrm>
            <a:prstGeom prst="rect">
              <a:avLst/>
            </a:prstGeom>
            <a:noFill/>
          </p:spPr>
          <p:txBody>
            <a:bodyPr wrap="square" rtlCol="0">
              <a:spAutoFit/>
            </a:bodyPr>
            <a:lstStyle/>
            <a:p>
              <a:r>
                <a:rPr lang="en-US" sz="2000" dirty="0" smtClean="0"/>
                <a:t>q</a:t>
              </a:r>
              <a:r>
                <a:rPr lang="en-US" sz="2000" baseline="-25000" dirty="0" smtClean="0"/>
                <a:t>0</a:t>
              </a:r>
              <a:endParaRPr lang="en-US" sz="2000" baseline="-25000" dirty="0"/>
            </a:p>
          </p:txBody>
        </p:sp>
      </p:grpSp>
      <p:sp>
        <p:nvSpPr>
          <p:cNvPr id="75" name="Slide Number Placeholder 74"/>
          <p:cNvSpPr>
            <a:spLocks noGrp="1"/>
          </p:cNvSpPr>
          <p:nvPr>
            <p:ph type="sldNum" sz="quarter" idx="12"/>
          </p:nvPr>
        </p:nvSpPr>
        <p:spPr/>
        <p:txBody>
          <a:bodyPr/>
          <a:lstStyle/>
          <a:p>
            <a:fld id="{0D24773D-FDB8-4931-8DF0-A71601953920}" type="slidenum">
              <a:rPr lang="en-US" smtClean="0"/>
              <a:pPr/>
              <a:t>5</a:t>
            </a:fld>
            <a:endParaRPr lang="en-US"/>
          </a:p>
        </p:txBody>
      </p:sp>
      <p:sp>
        <p:nvSpPr>
          <p:cNvPr id="46" name="TextBox 45"/>
          <p:cNvSpPr txBox="1"/>
          <p:nvPr/>
        </p:nvSpPr>
        <p:spPr>
          <a:xfrm>
            <a:off x="6781800" y="87868"/>
            <a:ext cx="227498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latin typeface="Arial Black" pitchFamily="34" charset="0"/>
              </a:rPr>
              <a:t>Our Contribution</a:t>
            </a:r>
            <a:endParaRPr lang="en-US" dirty="0">
              <a:latin typeface="Arial Black" pitchFamily="34" charset="0"/>
            </a:endParaRPr>
          </a:p>
        </p:txBody>
      </p:sp>
      <p:grpSp>
        <p:nvGrpSpPr>
          <p:cNvPr id="53" name="Group 52"/>
          <p:cNvGrpSpPr/>
          <p:nvPr/>
        </p:nvGrpSpPr>
        <p:grpSpPr>
          <a:xfrm>
            <a:off x="838200" y="3581400"/>
            <a:ext cx="6172200" cy="914400"/>
            <a:chOff x="838200" y="3300489"/>
            <a:chExt cx="6172200" cy="914400"/>
          </a:xfrm>
        </p:grpSpPr>
        <p:sp>
          <p:nvSpPr>
            <p:cNvPr id="54" name="TextBox 53"/>
            <p:cNvSpPr txBox="1"/>
            <p:nvPr/>
          </p:nvSpPr>
          <p:spPr>
            <a:xfrm>
              <a:off x="838200" y="3662379"/>
              <a:ext cx="1600200" cy="400110"/>
            </a:xfrm>
            <a:prstGeom prst="rect">
              <a:avLst/>
            </a:prstGeom>
            <a:noFill/>
          </p:spPr>
          <p:txBody>
            <a:bodyPr wrap="square" rtlCol="0">
              <a:spAutoFit/>
            </a:bodyPr>
            <a:lstStyle/>
            <a:p>
              <a:pPr algn="ctr"/>
              <a:r>
                <a:rPr lang="en-US" sz="2000" b="1" dirty="0" smtClean="0">
                  <a:solidFill>
                    <a:srgbClr val="FF0000"/>
                  </a:solidFill>
                </a:rPr>
                <a:t>Latent!</a:t>
              </a:r>
              <a:endParaRPr lang="en-US" sz="2000" b="1" dirty="0">
                <a:solidFill>
                  <a:srgbClr val="FF0000"/>
                </a:solidFill>
              </a:endParaRPr>
            </a:p>
          </p:txBody>
        </p:sp>
        <p:sp>
          <p:nvSpPr>
            <p:cNvPr id="55" name="Rounded Rectangle 54"/>
            <p:cNvSpPr/>
            <p:nvPr/>
          </p:nvSpPr>
          <p:spPr>
            <a:xfrm>
              <a:off x="2286000" y="3300489"/>
              <a:ext cx="4724400" cy="9144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046414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ox(in)">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500"/>
                            </p:stCondLst>
                            <p:childTnLst>
                              <p:par>
                                <p:cTn id="14" presetID="16" presetClass="entr" presetSubtype="42"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outHorizontal)">
                                      <p:cBhvr>
                                        <p:cTn id="16" dur="500"/>
                                        <p:tgtEl>
                                          <p:spTgt spid="4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blinds(horizontal)">
                                      <p:cBhvr>
                                        <p:cTn id="28" dur="500"/>
                                        <p:tgtEl>
                                          <p:spTgt spid="71"/>
                                        </p:tgtEl>
                                      </p:cBhvr>
                                    </p:animEffect>
                                  </p:childTnLst>
                                </p:cTn>
                              </p:par>
                            </p:childTnLst>
                          </p:cTn>
                        </p:par>
                        <p:par>
                          <p:cTn id="29" fill="hold">
                            <p:stCondLst>
                              <p:cond delay="500"/>
                            </p:stCondLst>
                            <p:childTnLst>
                              <p:par>
                                <p:cTn id="30" presetID="3" presetClass="entr" presetSubtype="10" fill="hold" nodeType="after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blinds(horizontal)">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box(in)">
                                      <p:cBhvr>
                                        <p:cTn id="37" dur="500"/>
                                        <p:tgtEl>
                                          <p:spTgt spid="7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arn(inHorizontal)">
                                      <p:cBhvr>
                                        <p:cTn id="42" dur="500"/>
                                        <p:tgtEl>
                                          <p:spTgt spid="39"/>
                                        </p:tgtEl>
                                      </p:cBhvr>
                                    </p:animEffect>
                                  </p:childTnLst>
                                </p:cTn>
                              </p:par>
                              <p:par>
                                <p:cTn id="43" presetID="16" presetClass="entr" presetSubtype="26"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inHorizontal)">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blinds(horizontal)">
                                      <p:cBhvr>
                                        <p:cTn id="5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1"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Link as Latent Structure</a:t>
            </a:r>
            <a:endParaRPr lang="en-US" dirty="0"/>
          </a:p>
        </p:txBody>
      </p:sp>
      <p:sp>
        <p:nvSpPr>
          <p:cNvPr id="3" name="Content Placeholder 2"/>
          <p:cNvSpPr>
            <a:spLocks noGrp="1"/>
          </p:cNvSpPr>
          <p:nvPr>
            <p:ph idx="1"/>
          </p:nvPr>
        </p:nvSpPr>
        <p:spPr/>
        <p:txBody>
          <a:bodyPr/>
          <a:lstStyle/>
          <a:p>
            <a:r>
              <a:rPr lang="en-US" dirty="0" err="1" smtClean="0"/>
              <a:t>bestlink</a:t>
            </a:r>
            <a:r>
              <a:rPr lang="en-US" dirty="0" smtClean="0"/>
              <a:t> SVM</a:t>
            </a:r>
          </a:p>
          <a:p>
            <a:pPr lvl="1"/>
            <a:r>
              <a:rPr lang="en-US" dirty="0" smtClean="0"/>
              <a:t>A linear model parameterized by </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2590800" y="2667000"/>
            <a:ext cx="3912882" cy="6096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6086856" y="2362200"/>
            <a:ext cx="237744" cy="182880"/>
          </a:xfrm>
          <a:prstGeom prst="rect">
            <a:avLst/>
          </a:prstGeom>
          <a:noFill/>
          <a:ln w="9525">
            <a:noFill/>
            <a:miter lim="800000"/>
            <a:headEnd/>
            <a:tailEnd/>
          </a:ln>
        </p:spPr>
      </p:pic>
      <p:grpSp>
        <p:nvGrpSpPr>
          <p:cNvPr id="234" name="Group 233"/>
          <p:cNvGrpSpPr/>
          <p:nvPr/>
        </p:nvGrpSpPr>
        <p:grpSpPr>
          <a:xfrm>
            <a:off x="1676400" y="3340524"/>
            <a:ext cx="2636548" cy="698076"/>
            <a:chOff x="1676400" y="3340524"/>
            <a:chExt cx="2636548" cy="698076"/>
          </a:xfrm>
        </p:grpSpPr>
        <p:sp>
          <p:nvSpPr>
            <p:cNvPr id="9" name="Right Arrow 8"/>
            <p:cNvSpPr/>
            <p:nvPr/>
          </p:nvSpPr>
          <p:spPr>
            <a:xfrm rot="8403054">
              <a:off x="3810028" y="3340524"/>
              <a:ext cx="50292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76400" y="3669268"/>
              <a:ext cx="2362200" cy="369332"/>
            </a:xfrm>
            <a:prstGeom prst="rect">
              <a:avLst/>
            </a:prstGeom>
            <a:noFill/>
          </p:spPr>
          <p:txBody>
            <a:bodyPr wrap="square" rtlCol="0">
              <a:spAutoFit/>
            </a:bodyPr>
            <a:lstStyle/>
            <a:p>
              <a:r>
                <a:rPr lang="en-US" dirty="0" smtClean="0"/>
                <a:t>space of task partitions</a:t>
              </a:r>
              <a:endParaRPr lang="en-US" dirty="0"/>
            </a:p>
          </p:txBody>
        </p:sp>
      </p:grpSp>
      <p:grpSp>
        <p:nvGrpSpPr>
          <p:cNvPr id="235" name="Group 234"/>
          <p:cNvGrpSpPr/>
          <p:nvPr/>
        </p:nvGrpSpPr>
        <p:grpSpPr>
          <a:xfrm>
            <a:off x="3962400" y="3276600"/>
            <a:ext cx="2362200" cy="750332"/>
            <a:chOff x="3962400" y="3276600"/>
            <a:chExt cx="2362200" cy="750332"/>
          </a:xfrm>
        </p:grpSpPr>
        <p:sp>
          <p:nvSpPr>
            <p:cNvPr id="10" name="Right Arrow 9"/>
            <p:cNvSpPr/>
            <p:nvPr/>
          </p:nvSpPr>
          <p:spPr>
            <a:xfrm rot="5400000">
              <a:off x="4549140" y="3375660"/>
              <a:ext cx="3810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62400" y="3657600"/>
              <a:ext cx="2362200" cy="369332"/>
            </a:xfrm>
            <a:prstGeom prst="rect">
              <a:avLst/>
            </a:prstGeom>
            <a:noFill/>
          </p:spPr>
          <p:txBody>
            <a:bodyPr wrap="square" rtlCol="0">
              <a:spAutoFit/>
            </a:bodyPr>
            <a:lstStyle/>
            <a:p>
              <a:r>
                <a:rPr lang="en-US" dirty="0" smtClean="0"/>
                <a:t>space of best-links</a:t>
              </a:r>
              <a:endParaRPr lang="en-US" dirty="0"/>
            </a:p>
          </p:txBody>
        </p:sp>
      </p:grpSp>
      <p:grpSp>
        <p:nvGrpSpPr>
          <p:cNvPr id="236" name="Group 235"/>
          <p:cNvGrpSpPr/>
          <p:nvPr/>
        </p:nvGrpSpPr>
        <p:grpSpPr>
          <a:xfrm>
            <a:off x="5791200" y="3045528"/>
            <a:ext cx="2362200" cy="981404"/>
            <a:chOff x="5791200" y="3045528"/>
            <a:chExt cx="2362200" cy="981404"/>
          </a:xfrm>
        </p:grpSpPr>
        <p:sp>
          <p:nvSpPr>
            <p:cNvPr id="13" name="Right Arrow 12"/>
            <p:cNvSpPr/>
            <p:nvPr/>
          </p:nvSpPr>
          <p:spPr>
            <a:xfrm rot="3397579">
              <a:off x="5675945" y="3274128"/>
              <a:ext cx="64008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791200" y="3657600"/>
              <a:ext cx="2362200" cy="369332"/>
            </a:xfrm>
            <a:prstGeom prst="rect">
              <a:avLst/>
            </a:prstGeom>
            <a:noFill/>
          </p:spPr>
          <p:txBody>
            <a:bodyPr wrap="square" rtlCol="0">
              <a:spAutoFit/>
            </a:bodyPr>
            <a:lstStyle/>
            <a:p>
              <a:r>
                <a:rPr lang="en-US" dirty="0" smtClean="0"/>
                <a:t>feature vector</a:t>
              </a:r>
              <a:endParaRPr lang="en-US" dirty="0"/>
            </a:p>
          </p:txBody>
        </p:sp>
      </p:grpSp>
      <p:grpSp>
        <p:nvGrpSpPr>
          <p:cNvPr id="237" name="Group 236"/>
          <p:cNvGrpSpPr/>
          <p:nvPr/>
        </p:nvGrpSpPr>
        <p:grpSpPr>
          <a:xfrm>
            <a:off x="2057400" y="2819400"/>
            <a:ext cx="5867400" cy="3048000"/>
            <a:chOff x="2057400" y="2819400"/>
            <a:chExt cx="5867400" cy="3048000"/>
          </a:xfrm>
        </p:grpSpPr>
        <p:grpSp>
          <p:nvGrpSpPr>
            <p:cNvPr id="232" name="Group 231"/>
            <p:cNvGrpSpPr/>
            <p:nvPr/>
          </p:nvGrpSpPr>
          <p:grpSpPr>
            <a:xfrm>
              <a:off x="2057400" y="4343400"/>
              <a:ext cx="4953000" cy="1524000"/>
              <a:chOff x="2057400" y="4343400"/>
              <a:chExt cx="4953000" cy="1524000"/>
            </a:xfrm>
          </p:grpSpPr>
          <p:sp>
            <p:nvSpPr>
              <p:cNvPr id="205" name="Arc 204"/>
              <p:cNvSpPr/>
              <p:nvPr/>
            </p:nvSpPr>
            <p:spPr>
              <a:xfrm>
                <a:off x="2286000" y="4419600"/>
                <a:ext cx="762000" cy="1371600"/>
              </a:xfrm>
              <a:prstGeom prst="arc">
                <a:avLst>
                  <a:gd name="adj1" fmla="val 10747484"/>
                  <a:gd name="adj2" fmla="val 0"/>
                </a:avLst>
              </a:prstGeom>
              <a:ln w="28575">
                <a:solidFill>
                  <a:srgbClr val="00B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Arc 205"/>
              <p:cNvSpPr/>
              <p:nvPr/>
            </p:nvSpPr>
            <p:spPr>
              <a:xfrm>
                <a:off x="3048000" y="4343400"/>
                <a:ext cx="2209800" cy="1524000"/>
              </a:xfrm>
              <a:prstGeom prst="arc">
                <a:avLst>
                  <a:gd name="adj1" fmla="val 10747484"/>
                  <a:gd name="adj2" fmla="val 0"/>
                </a:avLst>
              </a:prstGeom>
              <a:ln w="28575">
                <a:solidFill>
                  <a:srgbClr val="00B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Arc 206"/>
              <p:cNvSpPr/>
              <p:nvPr/>
            </p:nvSpPr>
            <p:spPr>
              <a:xfrm>
                <a:off x="2286000" y="4495800"/>
                <a:ext cx="1447800" cy="11430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Arc 208"/>
              <p:cNvSpPr/>
              <p:nvPr/>
            </p:nvSpPr>
            <p:spPr>
              <a:xfrm>
                <a:off x="3733800" y="4572000"/>
                <a:ext cx="762000" cy="9906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Arc 209"/>
              <p:cNvSpPr/>
              <p:nvPr/>
            </p:nvSpPr>
            <p:spPr>
              <a:xfrm>
                <a:off x="4495800" y="4572000"/>
                <a:ext cx="1524000" cy="9906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Arc 210"/>
              <p:cNvSpPr/>
              <p:nvPr/>
            </p:nvSpPr>
            <p:spPr>
              <a:xfrm>
                <a:off x="6019800" y="4648200"/>
                <a:ext cx="762000" cy="838200"/>
              </a:xfrm>
              <a:prstGeom prst="arc">
                <a:avLst>
                  <a:gd name="adj1" fmla="val 10747484"/>
                  <a:gd name="adj2" fmla="val 584826"/>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Oval 215"/>
              <p:cNvSpPr/>
              <p:nvPr/>
            </p:nvSpPr>
            <p:spPr>
              <a:xfrm>
                <a:off x="2819400" y="5105400"/>
                <a:ext cx="457200" cy="457200"/>
              </a:xfrm>
              <a:prstGeom prst="ellipse">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p:cNvSpPr txBox="1"/>
              <p:nvPr/>
            </p:nvSpPr>
            <p:spPr>
              <a:xfrm>
                <a:off x="2819400" y="5105400"/>
                <a:ext cx="457200" cy="400110"/>
              </a:xfrm>
              <a:prstGeom prst="rect">
                <a:avLst/>
              </a:prstGeom>
              <a:noFill/>
            </p:spPr>
            <p:txBody>
              <a:bodyPr wrap="square" rtlCol="0">
                <a:spAutoFit/>
              </a:bodyPr>
              <a:lstStyle/>
              <a:p>
                <a:r>
                  <a:rPr lang="en-US" sz="2000" dirty="0" smtClean="0"/>
                  <a:t>q</a:t>
                </a:r>
                <a:r>
                  <a:rPr lang="en-US" sz="2000" baseline="-25000" dirty="0" smtClean="0"/>
                  <a:t>1</a:t>
                </a:r>
                <a:endParaRPr lang="en-US" sz="2000" baseline="-25000" dirty="0"/>
              </a:p>
            </p:txBody>
          </p:sp>
          <p:sp>
            <p:nvSpPr>
              <p:cNvPr id="218" name="Oval 217"/>
              <p:cNvSpPr/>
              <p:nvPr/>
            </p:nvSpPr>
            <p:spPr>
              <a:xfrm>
                <a:off x="3505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Box 218"/>
              <p:cNvSpPr txBox="1"/>
              <p:nvPr/>
            </p:nvSpPr>
            <p:spPr>
              <a:xfrm>
                <a:off x="3505200" y="5105400"/>
                <a:ext cx="457200" cy="400110"/>
              </a:xfrm>
              <a:prstGeom prst="rect">
                <a:avLst/>
              </a:prstGeom>
              <a:noFill/>
            </p:spPr>
            <p:txBody>
              <a:bodyPr wrap="square" rtlCol="0">
                <a:spAutoFit/>
              </a:bodyPr>
              <a:lstStyle/>
              <a:p>
                <a:r>
                  <a:rPr lang="en-US" sz="2000" dirty="0" smtClean="0"/>
                  <a:t>q</a:t>
                </a:r>
                <a:r>
                  <a:rPr lang="en-US" sz="2000" baseline="-25000" dirty="0" smtClean="0"/>
                  <a:t>2</a:t>
                </a:r>
                <a:endParaRPr lang="en-US" sz="2000" baseline="-25000" dirty="0"/>
              </a:p>
            </p:txBody>
          </p:sp>
          <p:sp>
            <p:nvSpPr>
              <p:cNvPr id="220" name="Oval 219"/>
              <p:cNvSpPr/>
              <p:nvPr/>
            </p:nvSpPr>
            <p:spPr>
              <a:xfrm>
                <a:off x="4267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extBox 220"/>
              <p:cNvSpPr txBox="1"/>
              <p:nvPr/>
            </p:nvSpPr>
            <p:spPr>
              <a:xfrm>
                <a:off x="4267200" y="5105400"/>
                <a:ext cx="457200" cy="400110"/>
              </a:xfrm>
              <a:prstGeom prst="rect">
                <a:avLst/>
              </a:prstGeom>
              <a:noFill/>
            </p:spPr>
            <p:txBody>
              <a:bodyPr wrap="square" rtlCol="0">
                <a:spAutoFit/>
              </a:bodyPr>
              <a:lstStyle/>
              <a:p>
                <a:r>
                  <a:rPr lang="en-US" sz="2000" dirty="0" smtClean="0"/>
                  <a:t>q</a:t>
                </a:r>
                <a:r>
                  <a:rPr lang="en-US" sz="2000" baseline="-25000" dirty="0" smtClean="0"/>
                  <a:t>3</a:t>
                </a:r>
                <a:endParaRPr lang="en-US" sz="2000" baseline="-25000" dirty="0"/>
              </a:p>
            </p:txBody>
          </p:sp>
          <p:sp>
            <p:nvSpPr>
              <p:cNvPr id="222" name="Oval 221"/>
              <p:cNvSpPr/>
              <p:nvPr/>
            </p:nvSpPr>
            <p:spPr>
              <a:xfrm>
                <a:off x="5029200" y="5105400"/>
                <a:ext cx="457200" cy="457200"/>
              </a:xfrm>
              <a:prstGeom prst="ellipse">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p:cNvSpPr txBox="1"/>
              <p:nvPr/>
            </p:nvSpPr>
            <p:spPr>
              <a:xfrm>
                <a:off x="5029200" y="5105400"/>
                <a:ext cx="457200" cy="400110"/>
              </a:xfrm>
              <a:prstGeom prst="rect">
                <a:avLst/>
              </a:prstGeom>
              <a:noFill/>
            </p:spPr>
            <p:txBody>
              <a:bodyPr wrap="square" rtlCol="0">
                <a:spAutoFit/>
              </a:bodyPr>
              <a:lstStyle/>
              <a:p>
                <a:r>
                  <a:rPr lang="en-US" sz="2000" dirty="0" smtClean="0"/>
                  <a:t>q</a:t>
                </a:r>
                <a:r>
                  <a:rPr lang="en-US" sz="2000" baseline="-25000" dirty="0" smtClean="0"/>
                  <a:t>4</a:t>
                </a:r>
                <a:endParaRPr lang="en-US" sz="2000" baseline="-25000" dirty="0"/>
              </a:p>
            </p:txBody>
          </p:sp>
          <p:sp>
            <p:nvSpPr>
              <p:cNvPr id="224" name="Oval 223"/>
              <p:cNvSpPr/>
              <p:nvPr/>
            </p:nvSpPr>
            <p:spPr>
              <a:xfrm>
                <a:off x="6553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extBox 224"/>
              <p:cNvSpPr txBox="1"/>
              <p:nvPr/>
            </p:nvSpPr>
            <p:spPr>
              <a:xfrm>
                <a:off x="6553200" y="5105400"/>
                <a:ext cx="457200" cy="400110"/>
              </a:xfrm>
              <a:prstGeom prst="rect">
                <a:avLst/>
              </a:prstGeom>
              <a:noFill/>
            </p:spPr>
            <p:txBody>
              <a:bodyPr wrap="square" rtlCol="0">
                <a:spAutoFit/>
              </a:bodyPr>
              <a:lstStyle/>
              <a:p>
                <a:r>
                  <a:rPr lang="en-US" sz="2000" dirty="0" smtClean="0"/>
                  <a:t>q</a:t>
                </a:r>
                <a:r>
                  <a:rPr lang="en-US" sz="2000" baseline="-25000" dirty="0" smtClean="0"/>
                  <a:t>6</a:t>
                </a:r>
                <a:endParaRPr lang="en-US" sz="2000" baseline="-25000" dirty="0"/>
              </a:p>
            </p:txBody>
          </p:sp>
          <p:sp>
            <p:nvSpPr>
              <p:cNvPr id="226" name="Oval 225"/>
              <p:cNvSpPr/>
              <p:nvPr/>
            </p:nvSpPr>
            <p:spPr>
              <a:xfrm>
                <a:off x="5791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p:cNvSpPr txBox="1"/>
              <p:nvPr/>
            </p:nvSpPr>
            <p:spPr>
              <a:xfrm>
                <a:off x="5791200" y="5105400"/>
                <a:ext cx="457200" cy="400110"/>
              </a:xfrm>
              <a:prstGeom prst="rect">
                <a:avLst/>
              </a:prstGeom>
              <a:noFill/>
            </p:spPr>
            <p:txBody>
              <a:bodyPr wrap="square" rtlCol="0">
                <a:spAutoFit/>
              </a:bodyPr>
              <a:lstStyle/>
              <a:p>
                <a:r>
                  <a:rPr lang="en-US" sz="2000" dirty="0" smtClean="0"/>
                  <a:t>q</a:t>
                </a:r>
                <a:r>
                  <a:rPr lang="en-US" sz="2000" baseline="-25000" dirty="0" smtClean="0"/>
                  <a:t>5</a:t>
                </a:r>
                <a:endParaRPr lang="en-US" sz="2000" baseline="-25000" dirty="0"/>
              </a:p>
            </p:txBody>
          </p:sp>
          <p:sp>
            <p:nvSpPr>
              <p:cNvPr id="229" name="Oval 228"/>
              <p:cNvSpPr/>
              <p:nvPr/>
            </p:nvSpPr>
            <p:spPr>
              <a:xfrm>
                <a:off x="2057400" y="51054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p:cNvSpPr txBox="1"/>
              <p:nvPr/>
            </p:nvSpPr>
            <p:spPr>
              <a:xfrm>
                <a:off x="2057400" y="5105400"/>
                <a:ext cx="457200" cy="400110"/>
              </a:xfrm>
              <a:prstGeom prst="rect">
                <a:avLst/>
              </a:prstGeom>
              <a:noFill/>
            </p:spPr>
            <p:txBody>
              <a:bodyPr wrap="square" rtlCol="0">
                <a:spAutoFit/>
              </a:bodyPr>
              <a:lstStyle/>
              <a:p>
                <a:r>
                  <a:rPr lang="en-US" sz="2000" dirty="0" smtClean="0"/>
                  <a:t>q</a:t>
                </a:r>
                <a:r>
                  <a:rPr lang="en-US" sz="2000" baseline="-25000" dirty="0" smtClean="0"/>
                  <a:t>0</a:t>
                </a:r>
                <a:endParaRPr lang="en-US" sz="2000" baseline="-25000" dirty="0"/>
              </a:p>
            </p:txBody>
          </p:sp>
        </p:grpSp>
        <p:sp>
          <p:nvSpPr>
            <p:cNvPr id="233" name="Curved Left Arrow 232"/>
            <p:cNvSpPr/>
            <p:nvPr/>
          </p:nvSpPr>
          <p:spPr>
            <a:xfrm>
              <a:off x="7239000" y="2819400"/>
              <a:ext cx="685800" cy="2438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8" name="Slide Number Placeholder 237"/>
          <p:cNvSpPr>
            <a:spLocks noGrp="1"/>
          </p:cNvSpPr>
          <p:nvPr>
            <p:ph type="sldNum" sz="quarter" idx="12"/>
          </p:nvPr>
        </p:nvSpPr>
        <p:spPr/>
        <p:txBody>
          <a:bodyPr/>
          <a:lstStyle/>
          <a:p>
            <a:fld id="{0D24773D-FDB8-4931-8DF0-A71601953920}" type="slidenum">
              <a:rPr lang="en-US" smtClean="0"/>
              <a:pPr/>
              <a:t>6</a:t>
            </a:fld>
            <a:endParaRPr lang="en-US"/>
          </a:p>
        </p:txBody>
      </p:sp>
      <p:sp>
        <p:nvSpPr>
          <p:cNvPr id="39" name="TextBox 38"/>
          <p:cNvSpPr txBox="1"/>
          <p:nvPr/>
        </p:nvSpPr>
        <p:spPr>
          <a:xfrm>
            <a:off x="6781800" y="87868"/>
            <a:ext cx="227498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latin typeface="Arial Black" pitchFamily="34" charset="0"/>
              </a:rPr>
              <a:t>Our Contribution</a:t>
            </a:r>
            <a:endParaRPr lang="en-US" dirty="0">
              <a:latin typeface="Arial Black" pitchFamily="34" charset="0"/>
            </a:endParaRPr>
          </a:p>
        </p:txBody>
      </p:sp>
      <p:pic>
        <p:nvPicPr>
          <p:cNvPr id="40" name="Picture 4"/>
          <p:cNvPicPr>
            <a:picLocks noChangeAspect="1" noChangeArrowheads="1"/>
          </p:cNvPicPr>
          <p:nvPr/>
        </p:nvPicPr>
        <p:blipFill>
          <a:blip r:embed="rId6" cstate="print"/>
          <a:srcRect/>
          <a:stretch>
            <a:fillRect/>
          </a:stretch>
        </p:blipFill>
        <p:spPr bwMode="auto">
          <a:xfrm>
            <a:off x="2819400" y="5715000"/>
            <a:ext cx="3810001" cy="735140"/>
          </a:xfrm>
          <a:prstGeom prst="rect">
            <a:avLst/>
          </a:prstGeom>
          <a:noFill/>
          <a:ln w="9525">
            <a:noFill/>
            <a:miter lim="800000"/>
            <a:headEnd/>
            <a:tailEnd/>
          </a:ln>
        </p:spPr>
      </p:pic>
      <p:cxnSp>
        <p:nvCxnSpPr>
          <p:cNvPr id="41" name="Straight Connector 40"/>
          <p:cNvCxnSpPr/>
          <p:nvPr/>
        </p:nvCxnSpPr>
        <p:spPr>
          <a:xfrm>
            <a:off x="5715000" y="62484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7082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linds(horizont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7"/>
                                        </p:tgtEl>
                                        <p:attrNameLst>
                                          <p:attrName>style.visibility</p:attrName>
                                        </p:attrNameLst>
                                      </p:cBhvr>
                                      <p:to>
                                        <p:strVal val="visible"/>
                                      </p:to>
                                    </p:set>
                                    <p:animEffect transition="in" filter="blinds(horizontal)">
                                      <p:cBhvr>
                                        <p:cTn id="12" dur="500"/>
                                        <p:tgtEl>
                                          <p:spTgt spid="237"/>
                                        </p:tgtEl>
                                      </p:cBhvr>
                                    </p:animEffect>
                                  </p:childTnLst>
                                </p:cTn>
                              </p:par>
                              <p:par>
                                <p:cTn id="13" presetID="3" presetClass="entr" presetSubtype="1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linds(horizontal)">
                                      <p:cBhvr>
                                        <p:cTn id="15" dur="500"/>
                                        <p:tgtEl>
                                          <p:spTgt spid="40"/>
                                        </p:tgtEl>
                                      </p:cBhvr>
                                    </p:animEffect>
                                  </p:childTnLst>
                                </p:cTn>
                              </p:par>
                              <p:par>
                                <p:cTn id="16" presetID="2" presetClass="entr" presetSubtype="4"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ppt_x"/>
                                          </p:val>
                                        </p:tav>
                                        <p:tav tm="100000">
                                          <p:val>
                                            <p:strVal val="#ppt_x"/>
                                          </p:val>
                                        </p:tav>
                                      </p:tavLst>
                                    </p:anim>
                                    <p:anim calcmode="lin" valueType="num">
                                      <p:cBhvr additive="base">
                                        <p:cTn id="1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34"/>
                                        </p:tgtEl>
                                        <p:attrNameLst>
                                          <p:attrName>style.visibility</p:attrName>
                                        </p:attrNameLst>
                                      </p:cBhvr>
                                      <p:to>
                                        <p:strVal val="visible"/>
                                      </p:to>
                                    </p:set>
                                    <p:animEffect transition="in" filter="blinds(horizontal)">
                                      <p:cBhvr>
                                        <p:cTn id="24" dur="500"/>
                                        <p:tgtEl>
                                          <p:spTgt spid="234"/>
                                        </p:tgtEl>
                                      </p:cBhvr>
                                    </p:animEffect>
                                  </p:childTnLst>
                                </p:cTn>
                              </p:par>
                              <p:par>
                                <p:cTn id="25" presetID="3" presetClass="entr" presetSubtype="10" fill="hold" nodeType="withEffect">
                                  <p:stCondLst>
                                    <p:cond delay="0"/>
                                  </p:stCondLst>
                                  <p:childTnLst>
                                    <p:set>
                                      <p:cBhvr>
                                        <p:cTn id="26" dur="1" fill="hold">
                                          <p:stCondLst>
                                            <p:cond delay="0"/>
                                          </p:stCondLst>
                                        </p:cTn>
                                        <p:tgtEl>
                                          <p:spTgt spid="235"/>
                                        </p:tgtEl>
                                        <p:attrNameLst>
                                          <p:attrName>style.visibility</p:attrName>
                                        </p:attrNameLst>
                                      </p:cBhvr>
                                      <p:to>
                                        <p:strVal val="visible"/>
                                      </p:to>
                                    </p:set>
                                    <p:animEffect transition="in" filter="blinds(horizontal)">
                                      <p:cBhvr>
                                        <p:cTn id="2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219200" y="2209800"/>
            <a:ext cx="6188756" cy="4648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Identify the Latent Structure</a:t>
            </a:r>
            <a:endParaRPr lang="en-US" dirty="0"/>
          </a:p>
        </p:txBody>
      </p:sp>
      <p:sp>
        <p:nvSpPr>
          <p:cNvPr id="3" name="Content Placeholder 2"/>
          <p:cNvSpPr>
            <a:spLocks noGrp="1"/>
          </p:cNvSpPr>
          <p:nvPr>
            <p:ph idx="1"/>
          </p:nvPr>
        </p:nvSpPr>
        <p:spPr/>
        <p:txBody>
          <a:bodyPr/>
          <a:lstStyle/>
          <a:p>
            <a:r>
              <a:rPr lang="en-US" dirty="0" smtClean="0"/>
              <a:t>Exact inference</a:t>
            </a:r>
            <a:endParaRPr lang="en-US" dirty="0"/>
          </a:p>
        </p:txBody>
      </p:sp>
      <p:grpSp>
        <p:nvGrpSpPr>
          <p:cNvPr id="6" name="Group 5"/>
          <p:cNvGrpSpPr/>
          <p:nvPr/>
        </p:nvGrpSpPr>
        <p:grpSpPr>
          <a:xfrm>
            <a:off x="4680855" y="3669268"/>
            <a:ext cx="3167744" cy="707886"/>
            <a:chOff x="4724401" y="3733800"/>
            <a:chExt cx="2558562" cy="707886"/>
          </a:xfrm>
        </p:grpSpPr>
        <p:sp>
          <p:nvSpPr>
            <p:cNvPr id="4" name="TextBox 3"/>
            <p:cNvSpPr txBox="1"/>
            <p:nvPr/>
          </p:nvSpPr>
          <p:spPr>
            <a:xfrm>
              <a:off x="5155224" y="3733800"/>
              <a:ext cx="2127739" cy="707886"/>
            </a:xfrm>
            <a:prstGeom prst="rect">
              <a:avLst/>
            </a:prstGeom>
            <a:noFill/>
          </p:spPr>
          <p:txBody>
            <a:bodyPr wrap="square" rtlCol="0">
              <a:spAutoFit/>
            </a:bodyPr>
            <a:lstStyle/>
            <a:p>
              <a:r>
                <a:rPr lang="en-US" sz="2000" dirty="0" smtClean="0"/>
                <a:t>Find best link for each query</a:t>
              </a:r>
              <a:endParaRPr lang="en-US" sz="2000" dirty="0"/>
            </a:p>
          </p:txBody>
        </p:sp>
        <p:sp>
          <p:nvSpPr>
            <p:cNvPr id="5" name="Right Arrow 4"/>
            <p:cNvSpPr/>
            <p:nvPr/>
          </p:nvSpPr>
          <p:spPr>
            <a:xfrm rot="10800000">
              <a:off x="4724401" y="3842265"/>
              <a:ext cx="369277" cy="196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8" name="Group 7"/>
          <p:cNvGrpSpPr/>
          <p:nvPr/>
        </p:nvGrpSpPr>
        <p:grpSpPr>
          <a:xfrm>
            <a:off x="4680856" y="4626114"/>
            <a:ext cx="2862944" cy="707886"/>
            <a:chOff x="4724401" y="3733800"/>
            <a:chExt cx="2312377" cy="707886"/>
          </a:xfrm>
        </p:grpSpPr>
        <p:sp>
          <p:nvSpPr>
            <p:cNvPr id="9" name="TextBox 8"/>
            <p:cNvSpPr txBox="1"/>
            <p:nvPr/>
          </p:nvSpPr>
          <p:spPr>
            <a:xfrm>
              <a:off x="5155224" y="3733800"/>
              <a:ext cx="1881554" cy="707886"/>
            </a:xfrm>
            <a:prstGeom prst="rect">
              <a:avLst/>
            </a:prstGeom>
            <a:noFill/>
          </p:spPr>
          <p:txBody>
            <a:bodyPr wrap="square" rtlCol="0">
              <a:spAutoFit/>
            </a:bodyPr>
            <a:lstStyle/>
            <a:p>
              <a:r>
                <a:rPr lang="en-US" sz="2000" dirty="0" smtClean="0"/>
                <a:t>Propagate task label through best links</a:t>
              </a:r>
              <a:endParaRPr lang="en-US" sz="2000" dirty="0"/>
            </a:p>
          </p:txBody>
        </p:sp>
        <p:sp>
          <p:nvSpPr>
            <p:cNvPr id="10" name="Right Arrow 9"/>
            <p:cNvSpPr/>
            <p:nvPr/>
          </p:nvSpPr>
          <p:spPr>
            <a:xfrm rot="10800000">
              <a:off x="4724401" y="3842265"/>
              <a:ext cx="369277" cy="196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13" name="Arc 12"/>
          <p:cNvSpPr/>
          <p:nvPr/>
        </p:nvSpPr>
        <p:spPr>
          <a:xfrm>
            <a:off x="3962400" y="5410200"/>
            <a:ext cx="762000" cy="1371600"/>
          </a:xfrm>
          <a:prstGeom prst="arc">
            <a:avLst>
              <a:gd name="adj1" fmla="val 10747484"/>
              <a:gd name="adj2" fmla="val 0"/>
            </a:avLst>
          </a:prstGeom>
          <a:ln w="28575">
            <a:solidFill>
              <a:srgbClr val="00B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a:off x="4724400" y="5334000"/>
            <a:ext cx="2209800" cy="1524000"/>
          </a:xfrm>
          <a:prstGeom prst="arc">
            <a:avLst>
              <a:gd name="adj1" fmla="val 10747484"/>
              <a:gd name="adj2" fmla="val 0"/>
            </a:avLst>
          </a:prstGeom>
          <a:ln w="28575">
            <a:solidFill>
              <a:srgbClr val="00B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a:off x="3962400" y="5486400"/>
            <a:ext cx="1447800" cy="11430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a:off x="5410200" y="5562600"/>
            <a:ext cx="762000" cy="9906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a:off x="6172200" y="5562600"/>
            <a:ext cx="1524000" cy="9906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a:off x="7696200" y="5638800"/>
            <a:ext cx="762000" cy="838200"/>
          </a:xfrm>
          <a:prstGeom prst="arc">
            <a:avLst>
              <a:gd name="adj1" fmla="val 10747484"/>
              <a:gd name="adj2" fmla="val 44114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3" name="Group 52"/>
          <p:cNvGrpSpPr/>
          <p:nvPr/>
        </p:nvGrpSpPr>
        <p:grpSpPr>
          <a:xfrm>
            <a:off x="4495800" y="6096000"/>
            <a:ext cx="457200" cy="457200"/>
            <a:chOff x="4572000" y="3124200"/>
            <a:chExt cx="457200" cy="457200"/>
          </a:xfrm>
        </p:grpSpPr>
        <p:sp>
          <p:nvSpPr>
            <p:cNvPr id="19" name="Oval 18"/>
            <p:cNvSpPr/>
            <p:nvPr/>
          </p:nvSpPr>
          <p:spPr>
            <a:xfrm>
              <a:off x="4572000" y="3124200"/>
              <a:ext cx="457200" cy="457200"/>
            </a:xfrm>
            <a:prstGeom prst="ellipse">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572000" y="3124200"/>
              <a:ext cx="457200" cy="400110"/>
            </a:xfrm>
            <a:prstGeom prst="rect">
              <a:avLst/>
            </a:prstGeom>
            <a:noFill/>
          </p:spPr>
          <p:txBody>
            <a:bodyPr wrap="square" rtlCol="0">
              <a:spAutoFit/>
            </a:bodyPr>
            <a:lstStyle/>
            <a:p>
              <a:r>
                <a:rPr lang="en-US" sz="2000" dirty="0" smtClean="0"/>
                <a:t>q</a:t>
              </a:r>
              <a:r>
                <a:rPr lang="en-US" sz="2000" baseline="-25000" dirty="0" smtClean="0"/>
                <a:t>1</a:t>
              </a:r>
              <a:endParaRPr lang="en-US" sz="2000" baseline="-25000" dirty="0"/>
            </a:p>
          </p:txBody>
        </p:sp>
      </p:grpSp>
      <p:grpSp>
        <p:nvGrpSpPr>
          <p:cNvPr id="54" name="Group 53"/>
          <p:cNvGrpSpPr/>
          <p:nvPr/>
        </p:nvGrpSpPr>
        <p:grpSpPr>
          <a:xfrm>
            <a:off x="5181600" y="6096000"/>
            <a:ext cx="457200" cy="457200"/>
            <a:chOff x="5257800" y="3124200"/>
            <a:chExt cx="457200" cy="457200"/>
          </a:xfrm>
        </p:grpSpPr>
        <p:sp>
          <p:nvSpPr>
            <p:cNvPr id="21" name="Oval 20"/>
            <p:cNvSpPr/>
            <p:nvPr/>
          </p:nvSpPr>
          <p:spPr>
            <a:xfrm>
              <a:off x="5257800" y="31242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257800" y="3124200"/>
              <a:ext cx="457200" cy="400110"/>
            </a:xfrm>
            <a:prstGeom prst="rect">
              <a:avLst/>
            </a:prstGeom>
            <a:noFill/>
          </p:spPr>
          <p:txBody>
            <a:bodyPr wrap="square" rtlCol="0">
              <a:spAutoFit/>
            </a:bodyPr>
            <a:lstStyle/>
            <a:p>
              <a:r>
                <a:rPr lang="en-US" sz="2000" dirty="0" smtClean="0"/>
                <a:t>q</a:t>
              </a:r>
              <a:r>
                <a:rPr lang="en-US" sz="2000" baseline="-25000" dirty="0" smtClean="0"/>
                <a:t>2</a:t>
              </a:r>
              <a:endParaRPr lang="en-US" sz="2000" baseline="-25000" dirty="0"/>
            </a:p>
          </p:txBody>
        </p:sp>
      </p:grpSp>
      <p:grpSp>
        <p:nvGrpSpPr>
          <p:cNvPr id="55" name="Group 54"/>
          <p:cNvGrpSpPr/>
          <p:nvPr/>
        </p:nvGrpSpPr>
        <p:grpSpPr>
          <a:xfrm>
            <a:off x="5943600" y="6096000"/>
            <a:ext cx="457200" cy="457200"/>
            <a:chOff x="6019800" y="3124200"/>
            <a:chExt cx="457200" cy="457200"/>
          </a:xfrm>
        </p:grpSpPr>
        <p:sp>
          <p:nvSpPr>
            <p:cNvPr id="23" name="Oval 22"/>
            <p:cNvSpPr/>
            <p:nvPr/>
          </p:nvSpPr>
          <p:spPr>
            <a:xfrm>
              <a:off x="6019800" y="31242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019800" y="3124200"/>
              <a:ext cx="457200" cy="400110"/>
            </a:xfrm>
            <a:prstGeom prst="rect">
              <a:avLst/>
            </a:prstGeom>
            <a:noFill/>
          </p:spPr>
          <p:txBody>
            <a:bodyPr wrap="square" rtlCol="0">
              <a:spAutoFit/>
            </a:bodyPr>
            <a:lstStyle/>
            <a:p>
              <a:r>
                <a:rPr lang="en-US" sz="2000" dirty="0" smtClean="0"/>
                <a:t>q</a:t>
              </a:r>
              <a:r>
                <a:rPr lang="en-US" sz="2000" baseline="-25000" dirty="0" smtClean="0"/>
                <a:t>3</a:t>
              </a:r>
              <a:endParaRPr lang="en-US" sz="2000" baseline="-25000" dirty="0"/>
            </a:p>
          </p:txBody>
        </p:sp>
      </p:grpSp>
      <p:grpSp>
        <p:nvGrpSpPr>
          <p:cNvPr id="56" name="Group 55"/>
          <p:cNvGrpSpPr/>
          <p:nvPr/>
        </p:nvGrpSpPr>
        <p:grpSpPr>
          <a:xfrm>
            <a:off x="6705600" y="6096000"/>
            <a:ext cx="457200" cy="457200"/>
            <a:chOff x="6781800" y="3124200"/>
            <a:chExt cx="457200" cy="457200"/>
          </a:xfrm>
        </p:grpSpPr>
        <p:sp>
          <p:nvSpPr>
            <p:cNvPr id="25" name="Oval 24"/>
            <p:cNvSpPr/>
            <p:nvPr/>
          </p:nvSpPr>
          <p:spPr>
            <a:xfrm>
              <a:off x="6781800" y="3124200"/>
              <a:ext cx="457200" cy="457200"/>
            </a:xfrm>
            <a:prstGeom prst="ellipse">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781800" y="3124200"/>
              <a:ext cx="457200" cy="400110"/>
            </a:xfrm>
            <a:prstGeom prst="rect">
              <a:avLst/>
            </a:prstGeom>
            <a:noFill/>
          </p:spPr>
          <p:txBody>
            <a:bodyPr wrap="square" rtlCol="0">
              <a:spAutoFit/>
            </a:bodyPr>
            <a:lstStyle/>
            <a:p>
              <a:r>
                <a:rPr lang="en-US" sz="2000" dirty="0" smtClean="0"/>
                <a:t>q</a:t>
              </a:r>
              <a:r>
                <a:rPr lang="en-US" sz="2000" baseline="-25000" dirty="0" smtClean="0"/>
                <a:t>4</a:t>
              </a:r>
              <a:endParaRPr lang="en-US" sz="2000" baseline="-25000" dirty="0"/>
            </a:p>
          </p:txBody>
        </p:sp>
      </p:grpSp>
      <p:grpSp>
        <p:nvGrpSpPr>
          <p:cNvPr id="51" name="Group 50"/>
          <p:cNvGrpSpPr/>
          <p:nvPr/>
        </p:nvGrpSpPr>
        <p:grpSpPr>
          <a:xfrm>
            <a:off x="8229600" y="6096000"/>
            <a:ext cx="457200" cy="457200"/>
            <a:chOff x="8305800" y="3124200"/>
            <a:chExt cx="457200" cy="457200"/>
          </a:xfrm>
        </p:grpSpPr>
        <p:sp>
          <p:nvSpPr>
            <p:cNvPr id="27" name="Oval 26"/>
            <p:cNvSpPr/>
            <p:nvPr/>
          </p:nvSpPr>
          <p:spPr>
            <a:xfrm>
              <a:off x="8305800" y="31242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305800" y="3124200"/>
              <a:ext cx="457200" cy="400110"/>
            </a:xfrm>
            <a:prstGeom prst="rect">
              <a:avLst/>
            </a:prstGeom>
            <a:noFill/>
          </p:spPr>
          <p:txBody>
            <a:bodyPr wrap="square" rtlCol="0">
              <a:spAutoFit/>
            </a:bodyPr>
            <a:lstStyle/>
            <a:p>
              <a:r>
                <a:rPr lang="en-US" sz="2000" dirty="0" smtClean="0"/>
                <a:t>q</a:t>
              </a:r>
              <a:r>
                <a:rPr lang="en-US" sz="2000" baseline="-25000" dirty="0" smtClean="0"/>
                <a:t>6</a:t>
              </a:r>
              <a:endParaRPr lang="en-US" sz="2000" baseline="-25000" dirty="0"/>
            </a:p>
          </p:txBody>
        </p:sp>
      </p:grpSp>
      <p:grpSp>
        <p:nvGrpSpPr>
          <p:cNvPr id="52" name="Group 51"/>
          <p:cNvGrpSpPr/>
          <p:nvPr/>
        </p:nvGrpSpPr>
        <p:grpSpPr>
          <a:xfrm>
            <a:off x="7467600" y="6096000"/>
            <a:ext cx="457200" cy="457200"/>
            <a:chOff x="7543800" y="3124200"/>
            <a:chExt cx="457200" cy="457200"/>
          </a:xfrm>
        </p:grpSpPr>
        <p:sp>
          <p:nvSpPr>
            <p:cNvPr id="29" name="Oval 28"/>
            <p:cNvSpPr/>
            <p:nvPr/>
          </p:nvSpPr>
          <p:spPr>
            <a:xfrm>
              <a:off x="7543800" y="31242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543800" y="3124200"/>
              <a:ext cx="457200" cy="400110"/>
            </a:xfrm>
            <a:prstGeom prst="rect">
              <a:avLst/>
            </a:prstGeom>
            <a:noFill/>
          </p:spPr>
          <p:txBody>
            <a:bodyPr wrap="square" rtlCol="0">
              <a:spAutoFit/>
            </a:bodyPr>
            <a:lstStyle/>
            <a:p>
              <a:r>
                <a:rPr lang="en-US" sz="2000" dirty="0" smtClean="0"/>
                <a:t>q</a:t>
              </a:r>
              <a:r>
                <a:rPr lang="en-US" sz="2000" baseline="-25000" dirty="0" smtClean="0"/>
                <a:t>5</a:t>
              </a:r>
              <a:endParaRPr lang="en-US" sz="2000" baseline="-25000" dirty="0"/>
            </a:p>
          </p:txBody>
        </p:sp>
      </p:grpSp>
      <p:grpSp>
        <p:nvGrpSpPr>
          <p:cNvPr id="49" name="Group 48"/>
          <p:cNvGrpSpPr/>
          <p:nvPr/>
        </p:nvGrpSpPr>
        <p:grpSpPr>
          <a:xfrm>
            <a:off x="3733800" y="6096000"/>
            <a:ext cx="4953000" cy="457200"/>
            <a:chOff x="2209800" y="4419600"/>
            <a:chExt cx="4953000" cy="457200"/>
          </a:xfrm>
        </p:grpSpPr>
        <p:grpSp>
          <p:nvGrpSpPr>
            <p:cNvPr id="33" name="Group 32"/>
            <p:cNvGrpSpPr/>
            <p:nvPr/>
          </p:nvGrpSpPr>
          <p:grpSpPr>
            <a:xfrm>
              <a:off x="2971800" y="4419600"/>
              <a:ext cx="4191000" cy="457200"/>
              <a:chOff x="2971800" y="4419600"/>
              <a:chExt cx="4191000" cy="457200"/>
            </a:xfrm>
          </p:grpSpPr>
          <p:sp>
            <p:nvSpPr>
              <p:cNvPr id="34" name="Oval 33"/>
              <p:cNvSpPr/>
              <p:nvPr/>
            </p:nvSpPr>
            <p:spPr>
              <a:xfrm>
                <a:off x="29718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71800" y="4419600"/>
                <a:ext cx="457200" cy="400110"/>
              </a:xfrm>
              <a:prstGeom prst="rect">
                <a:avLst/>
              </a:prstGeom>
              <a:noFill/>
            </p:spPr>
            <p:txBody>
              <a:bodyPr wrap="square" rtlCol="0">
                <a:spAutoFit/>
              </a:bodyPr>
              <a:lstStyle/>
              <a:p>
                <a:r>
                  <a:rPr lang="en-US" sz="2000" dirty="0" smtClean="0"/>
                  <a:t>q</a:t>
                </a:r>
                <a:r>
                  <a:rPr lang="en-US" sz="2000" baseline="-25000" dirty="0" smtClean="0"/>
                  <a:t>1</a:t>
                </a:r>
                <a:endParaRPr lang="en-US" sz="2000" baseline="-25000" dirty="0"/>
              </a:p>
            </p:txBody>
          </p:sp>
          <p:sp>
            <p:nvSpPr>
              <p:cNvPr id="36" name="Oval 35"/>
              <p:cNvSpPr/>
              <p:nvPr/>
            </p:nvSpPr>
            <p:spPr>
              <a:xfrm>
                <a:off x="36576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657600" y="4419600"/>
                <a:ext cx="457200" cy="400110"/>
              </a:xfrm>
              <a:prstGeom prst="rect">
                <a:avLst/>
              </a:prstGeom>
              <a:noFill/>
            </p:spPr>
            <p:txBody>
              <a:bodyPr wrap="square" rtlCol="0">
                <a:spAutoFit/>
              </a:bodyPr>
              <a:lstStyle/>
              <a:p>
                <a:r>
                  <a:rPr lang="en-US" sz="2000" dirty="0" smtClean="0"/>
                  <a:t>q</a:t>
                </a:r>
                <a:r>
                  <a:rPr lang="en-US" sz="2000" baseline="-25000" dirty="0" smtClean="0"/>
                  <a:t>2</a:t>
                </a:r>
                <a:endParaRPr lang="en-US" sz="2000" baseline="-25000" dirty="0"/>
              </a:p>
            </p:txBody>
          </p:sp>
          <p:sp>
            <p:nvSpPr>
              <p:cNvPr id="38" name="Oval 37"/>
              <p:cNvSpPr/>
              <p:nvPr/>
            </p:nvSpPr>
            <p:spPr>
              <a:xfrm>
                <a:off x="44196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419600" y="4419600"/>
                <a:ext cx="457200" cy="400110"/>
              </a:xfrm>
              <a:prstGeom prst="rect">
                <a:avLst/>
              </a:prstGeom>
              <a:noFill/>
            </p:spPr>
            <p:txBody>
              <a:bodyPr wrap="square" rtlCol="0">
                <a:spAutoFit/>
              </a:bodyPr>
              <a:lstStyle/>
              <a:p>
                <a:r>
                  <a:rPr lang="en-US" sz="2000" dirty="0" smtClean="0"/>
                  <a:t>q</a:t>
                </a:r>
                <a:r>
                  <a:rPr lang="en-US" sz="2000" baseline="-25000" dirty="0" smtClean="0"/>
                  <a:t>3</a:t>
                </a:r>
                <a:endParaRPr lang="en-US" sz="2000" baseline="-25000" dirty="0"/>
              </a:p>
            </p:txBody>
          </p:sp>
          <p:sp>
            <p:nvSpPr>
              <p:cNvPr id="40" name="Oval 39"/>
              <p:cNvSpPr/>
              <p:nvPr/>
            </p:nvSpPr>
            <p:spPr>
              <a:xfrm>
                <a:off x="51816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181600" y="4419600"/>
                <a:ext cx="457200" cy="400110"/>
              </a:xfrm>
              <a:prstGeom prst="rect">
                <a:avLst/>
              </a:prstGeom>
              <a:noFill/>
            </p:spPr>
            <p:txBody>
              <a:bodyPr wrap="square" rtlCol="0">
                <a:spAutoFit/>
              </a:bodyPr>
              <a:lstStyle/>
              <a:p>
                <a:r>
                  <a:rPr lang="en-US" sz="2000" dirty="0" smtClean="0"/>
                  <a:t>q</a:t>
                </a:r>
                <a:r>
                  <a:rPr lang="en-US" sz="2000" baseline="-25000" dirty="0" smtClean="0"/>
                  <a:t>4</a:t>
                </a:r>
                <a:endParaRPr lang="en-US" sz="2000" baseline="-25000" dirty="0"/>
              </a:p>
            </p:txBody>
          </p:sp>
          <p:sp>
            <p:nvSpPr>
              <p:cNvPr id="42" name="Oval 41"/>
              <p:cNvSpPr/>
              <p:nvPr/>
            </p:nvSpPr>
            <p:spPr>
              <a:xfrm>
                <a:off x="67056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705600" y="4419600"/>
                <a:ext cx="457200" cy="400110"/>
              </a:xfrm>
              <a:prstGeom prst="rect">
                <a:avLst/>
              </a:prstGeom>
              <a:noFill/>
            </p:spPr>
            <p:txBody>
              <a:bodyPr wrap="square" rtlCol="0">
                <a:spAutoFit/>
              </a:bodyPr>
              <a:lstStyle/>
              <a:p>
                <a:r>
                  <a:rPr lang="en-US" sz="2000" dirty="0" smtClean="0"/>
                  <a:t>q</a:t>
                </a:r>
                <a:r>
                  <a:rPr lang="en-US" sz="2000" baseline="-25000" dirty="0" smtClean="0"/>
                  <a:t>6</a:t>
                </a:r>
                <a:endParaRPr lang="en-US" sz="2000" baseline="-25000" dirty="0"/>
              </a:p>
            </p:txBody>
          </p:sp>
          <p:sp>
            <p:nvSpPr>
              <p:cNvPr id="44" name="Oval 43"/>
              <p:cNvSpPr/>
              <p:nvPr/>
            </p:nvSpPr>
            <p:spPr>
              <a:xfrm>
                <a:off x="59436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943600" y="4419600"/>
                <a:ext cx="457200" cy="400110"/>
              </a:xfrm>
              <a:prstGeom prst="rect">
                <a:avLst/>
              </a:prstGeom>
              <a:noFill/>
            </p:spPr>
            <p:txBody>
              <a:bodyPr wrap="square" rtlCol="0">
                <a:spAutoFit/>
              </a:bodyPr>
              <a:lstStyle/>
              <a:p>
                <a:r>
                  <a:rPr lang="en-US" sz="2000" dirty="0" smtClean="0"/>
                  <a:t>q</a:t>
                </a:r>
                <a:r>
                  <a:rPr lang="en-US" sz="2000" baseline="-25000" dirty="0" smtClean="0"/>
                  <a:t>5</a:t>
                </a:r>
                <a:endParaRPr lang="en-US" sz="2000" baseline="-25000" dirty="0"/>
              </a:p>
            </p:txBody>
          </p:sp>
        </p:grpSp>
        <p:grpSp>
          <p:nvGrpSpPr>
            <p:cNvPr id="46" name="Group 45"/>
            <p:cNvGrpSpPr/>
            <p:nvPr/>
          </p:nvGrpSpPr>
          <p:grpSpPr>
            <a:xfrm>
              <a:off x="2209800" y="4419600"/>
              <a:ext cx="457200" cy="457200"/>
              <a:chOff x="2209800" y="5486400"/>
              <a:chExt cx="457200" cy="457200"/>
            </a:xfrm>
          </p:grpSpPr>
          <p:sp>
            <p:nvSpPr>
              <p:cNvPr id="47" name="Oval 46"/>
              <p:cNvSpPr/>
              <p:nvPr/>
            </p:nvSpPr>
            <p:spPr>
              <a:xfrm>
                <a:off x="2209800" y="54864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209800" y="5486400"/>
                <a:ext cx="457200" cy="400110"/>
              </a:xfrm>
              <a:prstGeom prst="rect">
                <a:avLst/>
              </a:prstGeom>
              <a:noFill/>
            </p:spPr>
            <p:txBody>
              <a:bodyPr wrap="square" rtlCol="0">
                <a:spAutoFit/>
              </a:bodyPr>
              <a:lstStyle/>
              <a:p>
                <a:r>
                  <a:rPr lang="en-US" sz="2000" dirty="0" smtClean="0"/>
                  <a:t>q</a:t>
                </a:r>
                <a:r>
                  <a:rPr lang="en-US" sz="2000" baseline="-25000" dirty="0" smtClean="0"/>
                  <a:t>0</a:t>
                </a:r>
                <a:endParaRPr lang="en-US" sz="2000" baseline="-25000" dirty="0"/>
              </a:p>
            </p:txBody>
          </p:sp>
        </p:grpSp>
      </p:grpSp>
      <p:sp>
        <p:nvSpPr>
          <p:cNvPr id="57" name="Slide Number Placeholder 56"/>
          <p:cNvSpPr>
            <a:spLocks noGrp="1"/>
          </p:cNvSpPr>
          <p:nvPr>
            <p:ph type="sldNum" sz="quarter" idx="12"/>
          </p:nvPr>
        </p:nvSpPr>
        <p:spPr/>
        <p:txBody>
          <a:bodyPr/>
          <a:lstStyle/>
          <a:p>
            <a:fld id="{0D24773D-FDB8-4931-8DF0-A71601953920}" type="slidenum">
              <a:rPr lang="en-US" smtClean="0"/>
              <a:pPr/>
              <a:t>7</a:t>
            </a:fld>
            <a:endParaRPr lang="en-US"/>
          </a:p>
        </p:txBody>
      </p:sp>
    </p:spTree>
    <p:extLst>
      <p:ext uri="{BB962C8B-B14F-4D97-AF65-F5344CB8AC3E}">
        <p14:creationId xmlns:p14="http://schemas.microsoft.com/office/powerpoint/2010/main" val="2376225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par>
                          <p:cTn id="21" fill="hold">
                            <p:stCondLst>
                              <p:cond delay="1500"/>
                            </p:stCondLst>
                            <p:childTnLst>
                              <p:par>
                                <p:cTn id="22" presetID="3"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par>
                          <p:cTn id="25" fill="hold">
                            <p:stCondLst>
                              <p:cond delay="2000"/>
                            </p:stCondLst>
                            <p:childTnLst>
                              <p:par>
                                <p:cTn id="26" presetID="3"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par>
                          <p:cTn id="29" fill="hold">
                            <p:stCondLst>
                              <p:cond delay="2500"/>
                            </p:stCondLst>
                            <p:childTnLst>
                              <p:par>
                                <p:cTn id="30" presetID="3" presetClass="entr" presetSubtype="1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par>
                          <p:cTn id="33" fill="hold">
                            <p:stCondLst>
                              <p:cond delay="3000"/>
                            </p:stCondLst>
                            <p:childTnLst>
                              <p:par>
                                <p:cTn id="34" presetID="3" presetClass="entr" presetSubtype="1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linds(horizontal)">
                                      <p:cBhvr>
                                        <p:cTn id="41" dur="500"/>
                                        <p:tgtEl>
                                          <p:spTgt spid="8"/>
                                        </p:tgtEl>
                                      </p:cBhvr>
                                    </p:animEffect>
                                  </p:childTnLst>
                                </p:cTn>
                              </p:par>
                            </p:childTnLst>
                          </p:cTn>
                        </p:par>
                        <p:par>
                          <p:cTn id="42" fill="hold">
                            <p:stCondLst>
                              <p:cond delay="500"/>
                            </p:stCondLst>
                            <p:childTnLst>
                              <p:par>
                                <p:cTn id="43" presetID="3" presetClass="entr" presetSubtype="10" fill="hold"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blinds(horizontal)">
                                      <p:cBhvr>
                                        <p:cTn id="45" dur="500"/>
                                        <p:tgtEl>
                                          <p:spTgt spid="53"/>
                                        </p:tgtEl>
                                      </p:cBhvr>
                                    </p:animEffect>
                                  </p:childTnLst>
                                </p:cTn>
                              </p:par>
                            </p:childTnLst>
                          </p:cTn>
                        </p:par>
                        <p:par>
                          <p:cTn id="46" fill="hold">
                            <p:stCondLst>
                              <p:cond delay="1000"/>
                            </p:stCondLst>
                            <p:childTnLst>
                              <p:par>
                                <p:cTn id="47" presetID="3" presetClass="entr" presetSubtype="10" fill="hold"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blinds(horizontal)">
                                      <p:cBhvr>
                                        <p:cTn id="49" dur="500"/>
                                        <p:tgtEl>
                                          <p:spTgt spid="54"/>
                                        </p:tgtEl>
                                      </p:cBhvr>
                                    </p:animEffect>
                                  </p:childTnLst>
                                </p:cTn>
                              </p:par>
                            </p:childTnLst>
                          </p:cTn>
                        </p:par>
                        <p:par>
                          <p:cTn id="50" fill="hold">
                            <p:stCondLst>
                              <p:cond delay="1500"/>
                            </p:stCondLst>
                            <p:childTnLst>
                              <p:par>
                                <p:cTn id="51" presetID="3" presetClass="entr" presetSubtype="1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blinds(horizontal)">
                                      <p:cBhvr>
                                        <p:cTn id="53" dur="500"/>
                                        <p:tgtEl>
                                          <p:spTgt spid="55"/>
                                        </p:tgtEl>
                                      </p:cBhvr>
                                    </p:animEffect>
                                  </p:childTnLst>
                                </p:cTn>
                              </p:par>
                            </p:childTnLst>
                          </p:cTn>
                        </p:par>
                        <p:par>
                          <p:cTn id="54" fill="hold">
                            <p:stCondLst>
                              <p:cond delay="2000"/>
                            </p:stCondLst>
                            <p:childTnLst>
                              <p:par>
                                <p:cTn id="55" presetID="3" presetClass="entr" presetSubtype="10" fill="hold"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blinds(horizontal)">
                                      <p:cBhvr>
                                        <p:cTn id="57" dur="500"/>
                                        <p:tgtEl>
                                          <p:spTgt spid="56"/>
                                        </p:tgtEl>
                                      </p:cBhvr>
                                    </p:animEffect>
                                  </p:childTnLst>
                                </p:cTn>
                              </p:par>
                            </p:childTnLst>
                          </p:cTn>
                        </p:par>
                        <p:par>
                          <p:cTn id="58" fill="hold">
                            <p:stCondLst>
                              <p:cond delay="2500"/>
                            </p:stCondLst>
                            <p:childTnLst>
                              <p:par>
                                <p:cTn id="59" presetID="3" presetClass="entr" presetSubtype="10"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linds(horizontal)">
                                      <p:cBhvr>
                                        <p:cTn id="61" dur="500"/>
                                        <p:tgtEl>
                                          <p:spTgt spid="52"/>
                                        </p:tgtEl>
                                      </p:cBhvr>
                                    </p:animEffect>
                                  </p:childTnLst>
                                </p:cTn>
                              </p:par>
                            </p:childTnLst>
                          </p:cTn>
                        </p:par>
                        <p:par>
                          <p:cTn id="62" fill="hold">
                            <p:stCondLst>
                              <p:cond delay="3000"/>
                            </p:stCondLst>
                            <p:childTnLst>
                              <p:par>
                                <p:cTn id="63" presetID="3" presetClass="entr" presetSubtype="10" fill="hold" nodeType="after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blinds(horizontal)">
                                      <p:cBhvr>
                                        <p:cTn id="6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Pairwise</a:t>
            </a:r>
            <a:r>
              <a:rPr lang="en-US" dirty="0" smtClean="0"/>
              <a:t> Similarity Features</a:t>
            </a:r>
            <a:endParaRPr lang="en-US" dirty="0"/>
          </a:p>
        </p:txBody>
      </p:sp>
      <p:sp>
        <p:nvSpPr>
          <p:cNvPr id="3" name="Content Placeholder 2"/>
          <p:cNvSpPr>
            <a:spLocks noGrp="1"/>
          </p:cNvSpPr>
          <p:nvPr>
            <p:ph idx="1"/>
          </p:nvPr>
        </p:nvSpPr>
        <p:spPr/>
        <p:txBody>
          <a:bodyPr>
            <a:normAutofit lnSpcReduction="10000"/>
          </a:bodyPr>
          <a:lstStyle/>
          <a:p>
            <a:r>
              <a:rPr lang="en-US" dirty="0" smtClean="0"/>
              <a:t>Query-based features (9)</a:t>
            </a:r>
          </a:p>
          <a:p>
            <a:pPr lvl="1"/>
            <a:r>
              <a:rPr lang="en-US" dirty="0" smtClean="0"/>
              <a:t>Query term cosine similarity</a:t>
            </a:r>
          </a:p>
          <a:p>
            <a:pPr lvl="1"/>
            <a:r>
              <a:rPr lang="en-US" dirty="0" smtClean="0"/>
              <a:t>Query string edit distance</a:t>
            </a:r>
          </a:p>
          <a:p>
            <a:r>
              <a:rPr lang="en-US" dirty="0" smtClean="0"/>
              <a:t>URL-based features (14)</a:t>
            </a:r>
          </a:p>
          <a:p>
            <a:pPr lvl="1"/>
            <a:r>
              <a:rPr lang="en-US" dirty="0" err="1" smtClean="0"/>
              <a:t>Jaccard</a:t>
            </a:r>
            <a:r>
              <a:rPr lang="en-US" dirty="0" smtClean="0"/>
              <a:t> coefficient between clicked URL sets</a:t>
            </a:r>
          </a:p>
          <a:p>
            <a:pPr lvl="1"/>
            <a:r>
              <a:rPr lang="en-US" dirty="0" smtClean="0"/>
              <a:t>Average ODP category similarity</a:t>
            </a:r>
          </a:p>
          <a:p>
            <a:r>
              <a:rPr lang="en-US" dirty="0" smtClean="0"/>
              <a:t>Session-based features (3)</a:t>
            </a:r>
          </a:p>
          <a:p>
            <a:pPr lvl="1"/>
            <a:r>
              <a:rPr lang="en-US" dirty="0" smtClean="0"/>
              <a:t>Same session</a:t>
            </a:r>
          </a:p>
          <a:p>
            <a:pPr lvl="1"/>
            <a:r>
              <a:rPr lang="en-US" dirty="0" smtClean="0"/>
              <a:t># of sessions in between</a:t>
            </a:r>
            <a:endParaRPr lang="en-US" dirty="0"/>
          </a:p>
        </p:txBody>
      </p:sp>
      <p:grpSp>
        <p:nvGrpSpPr>
          <p:cNvPr id="17" name="Group 16"/>
          <p:cNvGrpSpPr/>
          <p:nvPr/>
        </p:nvGrpSpPr>
        <p:grpSpPr>
          <a:xfrm>
            <a:off x="5486400" y="1484704"/>
            <a:ext cx="3505200" cy="1868096"/>
            <a:chOff x="5638800" y="4343400"/>
            <a:chExt cx="3810001" cy="2030540"/>
          </a:xfrm>
        </p:grpSpPr>
        <p:pic>
          <p:nvPicPr>
            <p:cNvPr id="4" name="Picture 4"/>
            <p:cNvPicPr>
              <a:picLocks noChangeAspect="1" noChangeArrowheads="1"/>
            </p:cNvPicPr>
            <p:nvPr/>
          </p:nvPicPr>
          <p:blipFill>
            <a:blip r:embed="rId2" cstate="print"/>
            <a:srcRect/>
            <a:stretch>
              <a:fillRect/>
            </a:stretch>
          </p:blipFill>
          <p:spPr bwMode="auto">
            <a:xfrm>
              <a:off x="5638800" y="5638800"/>
              <a:ext cx="3810001" cy="735140"/>
            </a:xfrm>
            <a:prstGeom prst="rect">
              <a:avLst/>
            </a:prstGeom>
            <a:noFill/>
            <a:ln w="9525">
              <a:noFill/>
              <a:miter lim="800000"/>
              <a:headEnd/>
              <a:tailEnd/>
            </a:ln>
          </p:spPr>
        </p:pic>
        <p:grpSp>
          <p:nvGrpSpPr>
            <p:cNvPr id="5" name="Group 4"/>
            <p:cNvGrpSpPr/>
            <p:nvPr/>
          </p:nvGrpSpPr>
          <p:grpSpPr>
            <a:xfrm>
              <a:off x="6172200" y="4343400"/>
              <a:ext cx="2667000" cy="1371600"/>
              <a:chOff x="6172200" y="4343400"/>
              <a:chExt cx="2667000" cy="1371600"/>
            </a:xfrm>
          </p:grpSpPr>
          <p:sp>
            <p:nvSpPr>
              <p:cNvPr id="6" name="Arc 5"/>
              <p:cNvSpPr/>
              <p:nvPr/>
            </p:nvSpPr>
            <p:spPr>
              <a:xfrm>
                <a:off x="6400800" y="4343400"/>
                <a:ext cx="762000" cy="1371600"/>
              </a:xfrm>
              <a:prstGeom prst="arc">
                <a:avLst>
                  <a:gd name="adj1" fmla="val 10747484"/>
                  <a:gd name="adj2" fmla="val 0"/>
                </a:avLst>
              </a:prstGeom>
              <a:ln w="28575">
                <a:solidFill>
                  <a:srgbClr val="00B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p:cNvSpPr/>
              <p:nvPr/>
            </p:nvSpPr>
            <p:spPr>
              <a:xfrm>
                <a:off x="6400800" y="4419600"/>
                <a:ext cx="1447800" cy="11430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a:off x="7848600" y="4495800"/>
                <a:ext cx="762000" cy="9906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p:cNvSpPr/>
              <p:nvPr/>
            </p:nvSpPr>
            <p:spPr>
              <a:xfrm>
                <a:off x="6934200" y="5029200"/>
                <a:ext cx="457200" cy="457200"/>
              </a:xfrm>
              <a:prstGeom prst="ellipse">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934200" y="5029200"/>
                <a:ext cx="457200" cy="400110"/>
              </a:xfrm>
              <a:prstGeom prst="rect">
                <a:avLst/>
              </a:prstGeom>
              <a:noFill/>
            </p:spPr>
            <p:txBody>
              <a:bodyPr wrap="square" rtlCol="0">
                <a:spAutoFit/>
              </a:bodyPr>
              <a:lstStyle/>
              <a:p>
                <a:r>
                  <a:rPr lang="en-US" sz="2000" dirty="0" smtClean="0"/>
                  <a:t>q</a:t>
                </a:r>
                <a:r>
                  <a:rPr lang="en-US" sz="2000" baseline="-25000" dirty="0" smtClean="0"/>
                  <a:t>1</a:t>
                </a:r>
                <a:endParaRPr lang="en-US" sz="2000" baseline="-25000" dirty="0"/>
              </a:p>
            </p:txBody>
          </p:sp>
          <p:sp>
            <p:nvSpPr>
              <p:cNvPr id="11" name="Oval 10"/>
              <p:cNvSpPr/>
              <p:nvPr/>
            </p:nvSpPr>
            <p:spPr>
              <a:xfrm>
                <a:off x="7620000" y="50292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20000" y="5029200"/>
                <a:ext cx="457200" cy="400110"/>
              </a:xfrm>
              <a:prstGeom prst="rect">
                <a:avLst/>
              </a:prstGeom>
              <a:noFill/>
            </p:spPr>
            <p:txBody>
              <a:bodyPr wrap="square" rtlCol="0">
                <a:spAutoFit/>
              </a:bodyPr>
              <a:lstStyle/>
              <a:p>
                <a:r>
                  <a:rPr lang="en-US" sz="2000" dirty="0" smtClean="0"/>
                  <a:t>q</a:t>
                </a:r>
                <a:r>
                  <a:rPr lang="en-US" sz="2000" baseline="-25000" dirty="0" smtClean="0"/>
                  <a:t>2</a:t>
                </a:r>
                <a:endParaRPr lang="en-US" sz="2000" baseline="-25000" dirty="0"/>
              </a:p>
            </p:txBody>
          </p:sp>
          <p:sp>
            <p:nvSpPr>
              <p:cNvPr id="13" name="Oval 12"/>
              <p:cNvSpPr/>
              <p:nvPr/>
            </p:nvSpPr>
            <p:spPr>
              <a:xfrm>
                <a:off x="8382000" y="50292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382000" y="5029200"/>
                <a:ext cx="457200" cy="400110"/>
              </a:xfrm>
              <a:prstGeom prst="rect">
                <a:avLst/>
              </a:prstGeom>
              <a:noFill/>
            </p:spPr>
            <p:txBody>
              <a:bodyPr wrap="square" rtlCol="0">
                <a:spAutoFit/>
              </a:bodyPr>
              <a:lstStyle/>
              <a:p>
                <a:r>
                  <a:rPr lang="en-US" sz="2000" dirty="0" smtClean="0"/>
                  <a:t>q</a:t>
                </a:r>
                <a:r>
                  <a:rPr lang="en-US" sz="2000" baseline="-25000" dirty="0" smtClean="0"/>
                  <a:t>3</a:t>
                </a:r>
                <a:endParaRPr lang="en-US" sz="2000" baseline="-25000" dirty="0"/>
              </a:p>
            </p:txBody>
          </p:sp>
          <p:sp>
            <p:nvSpPr>
              <p:cNvPr id="15" name="Oval 14"/>
              <p:cNvSpPr/>
              <p:nvPr/>
            </p:nvSpPr>
            <p:spPr>
              <a:xfrm>
                <a:off x="6172200" y="50292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172200" y="5029200"/>
                <a:ext cx="457200" cy="400110"/>
              </a:xfrm>
              <a:prstGeom prst="rect">
                <a:avLst/>
              </a:prstGeom>
              <a:noFill/>
            </p:spPr>
            <p:txBody>
              <a:bodyPr wrap="square" rtlCol="0">
                <a:spAutoFit/>
              </a:bodyPr>
              <a:lstStyle/>
              <a:p>
                <a:r>
                  <a:rPr lang="en-US" sz="2000" dirty="0" smtClean="0"/>
                  <a:t>q</a:t>
                </a:r>
                <a:r>
                  <a:rPr lang="en-US" sz="2000" baseline="-25000" dirty="0" smtClean="0"/>
                  <a:t>0</a:t>
                </a:r>
                <a:endParaRPr lang="en-US" sz="2000" baseline="-25000" dirty="0"/>
              </a:p>
            </p:txBody>
          </p:sp>
        </p:grpSp>
      </p:grpSp>
      <p:cxnSp>
        <p:nvCxnSpPr>
          <p:cNvPr id="19" name="Straight Connector 18"/>
          <p:cNvCxnSpPr/>
          <p:nvPr/>
        </p:nvCxnSpPr>
        <p:spPr>
          <a:xfrm>
            <a:off x="8153400" y="32004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Slide Number Placeholder 21"/>
          <p:cNvSpPr>
            <a:spLocks noGrp="1"/>
          </p:cNvSpPr>
          <p:nvPr>
            <p:ph type="sldNum" sz="quarter" idx="12"/>
          </p:nvPr>
        </p:nvSpPr>
        <p:spPr/>
        <p:txBody>
          <a:bodyPr/>
          <a:lstStyle/>
          <a:p>
            <a:fld id="{0D24773D-FDB8-4931-8DF0-A71601953920}" type="slidenum">
              <a:rPr lang="en-US" smtClean="0"/>
              <a:pPr/>
              <a:t>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par>
                          <p:cTn id="24" fill="hold">
                            <p:stCondLst>
                              <p:cond delay="1000"/>
                            </p:stCondLst>
                            <p:childTnLst>
                              <p:par>
                                <p:cTn id="25" presetID="3" presetClass="entr" presetSubtype="1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linds(horizontal)">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6400800" y="5060662"/>
            <a:ext cx="2743200" cy="80529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Solving </a:t>
            </a:r>
            <a:r>
              <a:rPr lang="en-US" dirty="0" err="1" smtClean="0"/>
              <a:t>bestlink</a:t>
            </a:r>
            <a:r>
              <a:rPr lang="en-US" dirty="0" smtClean="0"/>
              <a:t> SVM</a:t>
            </a:r>
            <a:endParaRPr lang="en-US" dirty="0"/>
          </a:p>
        </p:txBody>
      </p:sp>
      <p:sp>
        <p:nvSpPr>
          <p:cNvPr id="3" name="Content Placeholder 2"/>
          <p:cNvSpPr>
            <a:spLocks noGrp="1"/>
          </p:cNvSpPr>
          <p:nvPr>
            <p:ph idx="1"/>
          </p:nvPr>
        </p:nvSpPr>
        <p:spPr/>
        <p:txBody>
          <a:bodyPr/>
          <a:lstStyle/>
          <a:p>
            <a:r>
              <a:rPr lang="en-US" dirty="0" smtClean="0"/>
              <a:t>Optimizing latent structure SVMs</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286000"/>
            <a:ext cx="6172200" cy="2105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Group 28"/>
          <p:cNvGrpSpPr/>
          <p:nvPr/>
        </p:nvGrpSpPr>
        <p:grpSpPr>
          <a:xfrm>
            <a:off x="1676400" y="4191000"/>
            <a:ext cx="6400800" cy="1166431"/>
            <a:chOff x="2209800" y="4191000"/>
            <a:chExt cx="6400800" cy="1166431"/>
          </a:xfrm>
        </p:grpSpPr>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4724400"/>
              <a:ext cx="5632803" cy="633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Down Arrow 13"/>
            <p:cNvSpPr/>
            <p:nvPr/>
          </p:nvSpPr>
          <p:spPr>
            <a:xfrm rot="2782271">
              <a:off x="5104845" y="4043012"/>
              <a:ext cx="345434" cy="7780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715000" y="4191000"/>
              <a:ext cx="2895600" cy="400110"/>
            </a:xfrm>
            <a:prstGeom prst="rect">
              <a:avLst/>
            </a:prstGeom>
            <a:noFill/>
          </p:spPr>
          <p:txBody>
            <a:bodyPr wrap="square" rtlCol="0">
              <a:spAutoFit/>
            </a:bodyPr>
            <a:lstStyle/>
            <a:p>
              <a:r>
                <a:rPr lang="en-US" sz="2000" dirty="0" smtClean="0"/>
                <a:t>Margin</a:t>
              </a:r>
              <a:endParaRPr lang="en-US" sz="2000" dirty="0"/>
            </a:p>
          </p:txBody>
        </p:sp>
      </p:grpSp>
      <p:grpSp>
        <p:nvGrpSpPr>
          <p:cNvPr id="16" name="Group 15"/>
          <p:cNvGrpSpPr/>
          <p:nvPr/>
        </p:nvGrpSpPr>
        <p:grpSpPr>
          <a:xfrm>
            <a:off x="2209800" y="5357444"/>
            <a:ext cx="1274213" cy="803088"/>
            <a:chOff x="2743200" y="5357444"/>
            <a:chExt cx="1274213" cy="803088"/>
          </a:xfrm>
        </p:grpSpPr>
        <p:sp>
          <p:nvSpPr>
            <p:cNvPr id="17" name="Down Arrow 16"/>
            <p:cNvSpPr/>
            <p:nvPr/>
          </p:nvSpPr>
          <p:spPr>
            <a:xfrm rot="2782271">
              <a:off x="3526651" y="5070147"/>
              <a:ext cx="203466" cy="7780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43200" y="5791200"/>
              <a:ext cx="1066800" cy="369332"/>
            </a:xfrm>
            <a:prstGeom prst="rect">
              <a:avLst/>
            </a:prstGeom>
            <a:noFill/>
          </p:spPr>
          <p:txBody>
            <a:bodyPr wrap="square" rtlCol="0">
              <a:spAutoFit/>
            </a:bodyPr>
            <a:lstStyle/>
            <a:p>
              <a:r>
                <a:rPr lang="en-US" dirty="0" smtClean="0"/>
                <a:t># queries</a:t>
              </a:r>
              <a:endParaRPr lang="en-US" dirty="0"/>
            </a:p>
          </p:txBody>
        </p:sp>
      </p:grpSp>
      <p:grpSp>
        <p:nvGrpSpPr>
          <p:cNvPr id="20" name="Group 19"/>
          <p:cNvGrpSpPr/>
          <p:nvPr/>
        </p:nvGrpSpPr>
        <p:grpSpPr>
          <a:xfrm>
            <a:off x="3505200" y="5185463"/>
            <a:ext cx="2115832" cy="985621"/>
            <a:chOff x="4038600" y="5185463"/>
            <a:chExt cx="2115832" cy="985621"/>
          </a:xfrm>
        </p:grpSpPr>
        <p:sp>
          <p:nvSpPr>
            <p:cNvPr id="21" name="Down Arrow 20"/>
            <p:cNvSpPr/>
            <p:nvPr/>
          </p:nvSpPr>
          <p:spPr>
            <a:xfrm>
              <a:off x="4828032" y="5185463"/>
              <a:ext cx="201168" cy="615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38600" y="5801752"/>
              <a:ext cx="2115832" cy="369332"/>
            </a:xfrm>
            <a:prstGeom prst="rect">
              <a:avLst/>
            </a:prstGeom>
            <a:noFill/>
          </p:spPr>
          <p:txBody>
            <a:bodyPr wrap="square" rtlCol="0">
              <a:spAutoFit/>
            </a:bodyPr>
            <a:lstStyle/>
            <a:p>
              <a:r>
                <a:rPr lang="en-US" dirty="0" smtClean="0"/>
                <a:t># annotated tasks</a:t>
              </a:r>
              <a:endParaRPr lang="en-US" dirty="0"/>
            </a:p>
          </p:txBody>
        </p:sp>
      </p:grpSp>
      <p:grpSp>
        <p:nvGrpSpPr>
          <p:cNvPr id="25" name="Group 24"/>
          <p:cNvGrpSpPr/>
          <p:nvPr/>
        </p:nvGrpSpPr>
        <p:grpSpPr>
          <a:xfrm>
            <a:off x="5808968" y="5104527"/>
            <a:ext cx="2115832" cy="1344672"/>
            <a:chOff x="6342368" y="5104527"/>
            <a:chExt cx="2115832" cy="1344672"/>
          </a:xfrm>
        </p:grpSpPr>
        <p:sp>
          <p:nvSpPr>
            <p:cNvPr id="23" name="Down Arrow 22"/>
            <p:cNvSpPr/>
            <p:nvPr/>
          </p:nvSpPr>
          <p:spPr>
            <a:xfrm rot="19094981">
              <a:off x="6575602" y="5104527"/>
              <a:ext cx="201168" cy="777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342368" y="5802868"/>
              <a:ext cx="2115832" cy="646331"/>
            </a:xfrm>
            <a:prstGeom prst="rect">
              <a:avLst/>
            </a:prstGeom>
            <a:noFill/>
          </p:spPr>
          <p:txBody>
            <a:bodyPr wrap="square" rtlCol="0">
              <a:spAutoFit/>
            </a:bodyPr>
            <a:lstStyle/>
            <a:p>
              <a:r>
                <a:rPr lang="en-US" dirty="0" smtClean="0"/>
                <a:t>(dis)agreement on the best links</a:t>
              </a:r>
              <a:endParaRPr lang="en-US" dirty="0"/>
            </a:p>
          </p:txBody>
        </p:sp>
      </p:grpSp>
      <p:sp>
        <p:nvSpPr>
          <p:cNvPr id="31" name="TextBox 30"/>
          <p:cNvSpPr txBox="1"/>
          <p:nvPr/>
        </p:nvSpPr>
        <p:spPr>
          <a:xfrm>
            <a:off x="5181600" y="2743200"/>
            <a:ext cx="3335032" cy="400110"/>
          </a:xfrm>
          <a:prstGeom prst="rect">
            <a:avLst/>
          </a:prstGeom>
          <a:noFill/>
        </p:spPr>
        <p:txBody>
          <a:bodyPr wrap="square" rtlCol="0">
            <a:spAutoFit/>
          </a:bodyPr>
          <a:lstStyle/>
          <a:p>
            <a:r>
              <a:rPr lang="en-US" sz="2000" i="1" dirty="0" smtClean="0"/>
              <a:t>Solver: [Chang et al. ICML’10]</a:t>
            </a:r>
            <a:endParaRPr lang="en-US" sz="2000" i="1" dirty="0"/>
          </a:p>
        </p:txBody>
      </p:sp>
      <p:sp>
        <p:nvSpPr>
          <p:cNvPr id="32" name="Slide Number Placeholder 31"/>
          <p:cNvSpPr>
            <a:spLocks noGrp="1"/>
          </p:cNvSpPr>
          <p:nvPr>
            <p:ph type="sldNum" sz="quarter" idx="12"/>
          </p:nvPr>
        </p:nvSpPr>
        <p:spPr/>
        <p:txBody>
          <a:bodyPr/>
          <a:lstStyle/>
          <a:p>
            <a:fld id="{0D24773D-FDB8-4931-8DF0-A71601953920}" type="slidenum">
              <a:rPr lang="en-US" smtClean="0"/>
              <a:pPr/>
              <a:t>9</a:t>
            </a:fld>
            <a:endParaRPr lang="en-US"/>
          </a:p>
        </p:txBody>
      </p:sp>
    </p:spTree>
    <p:extLst>
      <p:ext uri="{BB962C8B-B14F-4D97-AF65-F5344CB8AC3E}">
        <p14:creationId xmlns:p14="http://schemas.microsoft.com/office/powerpoint/2010/main" val="1056669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blinds(horizontal)">
                                      <p:cBhvr>
                                        <p:cTn id="13" dur="500"/>
                                        <p:tgtEl>
                                          <p:spTgt spid="2051"/>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linds(horizontal)">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6.3|30.3|39.6"/>
</p:tagLst>
</file>

<file path=ppt/tags/tag2.xml><?xml version="1.0" encoding="utf-8"?>
<p:tagLst xmlns:a="http://schemas.openxmlformats.org/drawingml/2006/main" xmlns:r="http://schemas.openxmlformats.org/officeDocument/2006/relationships" xmlns:p="http://schemas.openxmlformats.org/presentationml/2006/main">
  <p:tag name="TIMING" val="|44.8|2.4|1.2|13.1"/>
</p:tagLst>
</file>

<file path=ppt/tags/tag3.xml><?xml version="1.0" encoding="utf-8"?>
<p:tagLst xmlns:a="http://schemas.openxmlformats.org/drawingml/2006/main" xmlns:r="http://schemas.openxmlformats.org/officeDocument/2006/relationships" xmlns:p="http://schemas.openxmlformats.org/presentationml/2006/main">
  <p:tag name="TIMING" val="|46.7|37|35.6|20.9|1.5|33.1|7.6"/>
</p:tagLst>
</file>

<file path=ppt/tags/tag4.xml><?xml version="1.0" encoding="utf-8"?>
<p:tagLst xmlns:a="http://schemas.openxmlformats.org/drawingml/2006/main" xmlns:r="http://schemas.openxmlformats.org/officeDocument/2006/relationships" xmlns:p="http://schemas.openxmlformats.org/presentationml/2006/main">
  <p:tag name="TIMING" val="|18.2|16.7|22.9|23.1|13.5|33.6"/>
</p:tagLst>
</file>

<file path=ppt/tags/tag5.xml><?xml version="1.0" encoding="utf-8"?>
<p:tagLst xmlns:a="http://schemas.openxmlformats.org/drawingml/2006/main" xmlns:r="http://schemas.openxmlformats.org/officeDocument/2006/relationships" xmlns:p="http://schemas.openxmlformats.org/presentationml/2006/main">
  <p:tag name="TIMING" val="|20.6|3.1|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1209</TotalTime>
  <Words>1504</Words>
  <Application>Microsoft Office PowerPoint</Application>
  <PresentationFormat>On-screen Show (4:3)</PresentationFormat>
  <Paragraphs>384</Paragraphs>
  <Slides>32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Arial Black</vt:lpstr>
      <vt:lpstr>Calibri</vt:lpstr>
      <vt:lpstr>Office Theme</vt:lpstr>
      <vt:lpstr>Learning to Extract Cross-Session Search Tasks</vt:lpstr>
      <vt:lpstr>Long-Term Search Task Extraction</vt:lpstr>
      <vt:lpstr>Motivating Example of Long-term Task </vt:lpstr>
      <vt:lpstr>Extract Search Tasks</vt:lpstr>
      <vt:lpstr>Best Link as Latent Structure</vt:lpstr>
      <vt:lpstr>Best Link as Latent Structure</vt:lpstr>
      <vt:lpstr>Identify the Latent Structure</vt:lpstr>
      <vt:lpstr>Pairwise Similarity Features</vt:lpstr>
      <vt:lpstr>Solving bestlink SVM</vt:lpstr>
      <vt:lpstr>Weak Supervision Signals</vt:lpstr>
      <vt:lpstr>Summary of Solution</vt:lpstr>
      <vt:lpstr>Experimental Results</vt:lpstr>
      <vt:lpstr>Search Task Extraction Methods</vt:lpstr>
      <vt:lpstr>Measuring Extraction Results</vt:lpstr>
      <vt:lpstr>Search Task Extraction</vt:lpstr>
      <vt:lpstr>Search Task Extraction</vt:lpstr>
      <vt:lpstr>Weakly Supervised Search Task Extraction</vt:lpstr>
      <vt:lpstr>Conclusion &amp; Future Work</vt:lpstr>
      <vt:lpstr>References</vt:lpstr>
      <vt:lpstr>Learning to Extract Cross-Session Search Tasks</vt:lpstr>
      <vt:lpstr>What is a user search task?</vt:lpstr>
      <vt:lpstr>Task as an alternative to session</vt:lpstr>
      <vt:lpstr>Latent Structure for Search Tasks</vt:lpstr>
      <vt:lpstr>Best Link as Latent Structure</vt:lpstr>
      <vt:lpstr>Best Link as Latent Structure</vt:lpstr>
      <vt:lpstr>Solving bestlink SVM</vt:lpstr>
      <vt:lpstr>Pairwise Similarity Features</vt:lpstr>
      <vt:lpstr>Weak Supervision Signals</vt:lpstr>
      <vt:lpstr>Weakly Supervised Search Task Extraction</vt:lpstr>
      <vt:lpstr>Analysis of pairwise features in task extraction</vt:lpstr>
      <vt:lpstr>Analysis of Identified Tasks</vt:lpstr>
      <vt:lpstr>Analysis of Identified Tasks</vt:lpstr>
    </vt:vector>
  </TitlesOfParts>
  <Company>Yahoo!,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Extract Cross-Session Search Tasks</dc:title>
  <dc:creator>czhai</dc:creator>
  <cp:lastModifiedBy>hongning wang</cp:lastModifiedBy>
  <cp:revision>108</cp:revision>
  <dcterms:created xsi:type="dcterms:W3CDTF">2013-03-28T04:34:25Z</dcterms:created>
  <dcterms:modified xsi:type="dcterms:W3CDTF">2013-05-15T16:50:36Z</dcterms:modified>
</cp:coreProperties>
</file>