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257" r:id="rId2"/>
    <p:sldId id="266" r:id="rId3"/>
    <p:sldId id="385" r:id="rId4"/>
    <p:sldId id="386" r:id="rId5"/>
    <p:sldId id="362" r:id="rId6"/>
    <p:sldId id="366" r:id="rId7"/>
    <p:sldId id="370" r:id="rId8"/>
    <p:sldId id="372" r:id="rId9"/>
    <p:sldId id="276" r:id="rId10"/>
    <p:sldId id="277" r:id="rId11"/>
    <p:sldId id="374" r:id="rId12"/>
    <p:sldId id="278" r:id="rId13"/>
    <p:sldId id="262" r:id="rId14"/>
    <p:sldId id="380" r:id="rId15"/>
    <p:sldId id="390" r:id="rId16"/>
    <p:sldId id="408" r:id="rId17"/>
    <p:sldId id="393" r:id="rId18"/>
    <p:sldId id="392" r:id="rId19"/>
    <p:sldId id="261" r:id="rId20"/>
    <p:sldId id="394" r:id="rId21"/>
    <p:sldId id="285" r:id="rId22"/>
    <p:sldId id="286" r:id="rId23"/>
    <p:sldId id="292" r:id="rId24"/>
    <p:sldId id="401" r:id="rId25"/>
    <p:sldId id="398" r:id="rId26"/>
    <p:sldId id="418" r:id="rId27"/>
    <p:sldId id="420" r:id="rId28"/>
    <p:sldId id="417" r:id="rId29"/>
    <p:sldId id="397" r:id="rId30"/>
    <p:sldId id="404" r:id="rId31"/>
    <p:sldId id="421" r:id="rId32"/>
    <p:sldId id="414" r:id="rId33"/>
    <p:sldId id="415" r:id="rId34"/>
    <p:sldId id="416" r:id="rId35"/>
    <p:sldId id="403" r:id="rId36"/>
    <p:sldId id="299" r:id="rId37"/>
    <p:sldId id="410" r:id="rId38"/>
    <p:sldId id="422" r:id="rId39"/>
    <p:sldId id="423" r:id="rId40"/>
    <p:sldId id="271" r:id="rId41"/>
    <p:sldId id="391" r:id="rId42"/>
    <p:sldId id="272" r:id="rId43"/>
    <p:sldId id="273" r:id="rId44"/>
    <p:sldId id="284" r:id="rId45"/>
    <p:sldId id="287" r:id="rId46"/>
    <p:sldId id="382" r:id="rId47"/>
    <p:sldId id="411" r:id="rId48"/>
    <p:sldId id="270" r:id="rId49"/>
    <p:sldId id="275" r:id="rId50"/>
    <p:sldId id="407" r:id="rId51"/>
    <p:sldId id="288" r:id="rId52"/>
    <p:sldId id="381" r:id="rId53"/>
    <p:sldId id="283" r:id="rId54"/>
    <p:sldId id="280" r:id="rId55"/>
    <p:sldId id="282" r:id="rId56"/>
    <p:sldId id="281" r:id="rId57"/>
    <p:sldId id="396" r:id="rId58"/>
    <p:sldId id="293" r:id="rId59"/>
    <p:sldId id="294" r:id="rId60"/>
    <p:sldId id="375" r:id="rId61"/>
    <p:sldId id="399" r:id="rId62"/>
    <p:sldId id="289" r:id="rId63"/>
    <p:sldId id="291" r:id="rId64"/>
    <p:sldId id="290" r:id="rId65"/>
    <p:sldId id="412" r:id="rId66"/>
    <p:sldId id="295" r:id="rId67"/>
    <p:sldId id="361" r:id="rId68"/>
    <p:sldId id="376" r:id="rId69"/>
    <p:sldId id="359" r:id="rId70"/>
    <p:sldId id="364" r:id="rId71"/>
    <p:sldId id="365" r:id="rId72"/>
    <p:sldId id="395" r:id="rId73"/>
    <p:sldId id="377" r:id="rId74"/>
    <p:sldId id="368" r:id="rId75"/>
    <p:sldId id="378" r:id="rId76"/>
    <p:sldId id="371"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62"/>
    <p:restoredTop sz="81843" autoAdjust="0"/>
  </p:normalViewPr>
  <p:slideViewPr>
    <p:cSldViewPr snapToGrid="0" snapToObjects="1">
      <p:cViewPr varScale="1">
        <p:scale>
          <a:sx n="104" d="100"/>
          <a:sy n="104" d="100"/>
        </p:scale>
        <p:origin x="1312" y="200"/>
      </p:cViewPr>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10E5D-0A53-7641-9B75-25AB447666E8}" type="datetimeFigureOut">
              <a:rPr lang="en-US" smtClean="0"/>
              <a:t>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74041-9F3C-D04E-9F87-7712F411B6FB}" type="slidenum">
              <a:rPr lang="en-US" smtClean="0"/>
              <a:t>‹#›</a:t>
            </a:fld>
            <a:endParaRPr lang="en-US"/>
          </a:p>
        </p:txBody>
      </p:sp>
    </p:spTree>
    <p:extLst>
      <p:ext uri="{BB962C8B-B14F-4D97-AF65-F5344CB8AC3E}">
        <p14:creationId xmlns:p14="http://schemas.microsoft.com/office/powerpoint/2010/main" val="37509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fulcrum we target memory-intensive applications because many of modern applications are memory-intensive. By memory-intensive we means that the application perform only few computation on most of the values that it loads from memory or store in memory. </a:t>
            </a:r>
          </a:p>
        </p:txBody>
      </p:sp>
      <p:sp>
        <p:nvSpPr>
          <p:cNvPr id="4" name="Slide Number Placeholder 3"/>
          <p:cNvSpPr>
            <a:spLocks noGrp="1"/>
          </p:cNvSpPr>
          <p:nvPr>
            <p:ph type="sldNum" sz="quarter" idx="5"/>
          </p:nvPr>
        </p:nvSpPr>
        <p:spPr/>
        <p:txBody>
          <a:bodyPr/>
          <a:lstStyle/>
          <a:p>
            <a:fld id="{DE374041-9F3C-D04E-9F87-7712F411B6FB}" type="slidenum">
              <a:rPr lang="en-US" smtClean="0"/>
              <a:t>2</a:t>
            </a:fld>
            <a:endParaRPr lang="en-US"/>
          </a:p>
        </p:txBody>
      </p:sp>
    </p:spTree>
    <p:extLst>
      <p:ext uri="{BB962C8B-B14F-4D97-AF65-F5344CB8AC3E}">
        <p14:creationId xmlns:p14="http://schemas.microsoft.com/office/powerpoint/2010/main" val="329367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type of interleaving is mat interleaving. In DRAM  a word is distributed among mats and every four bits of a word is coming from a different mat. So, again bits that are logically adjacent are not physically adjacent and we can not perform computation on them.</a:t>
            </a:r>
          </a:p>
        </p:txBody>
      </p:sp>
      <p:sp>
        <p:nvSpPr>
          <p:cNvPr id="4" name="Slide Number Placeholder 3"/>
          <p:cNvSpPr>
            <a:spLocks noGrp="1"/>
          </p:cNvSpPr>
          <p:nvPr>
            <p:ph type="sldNum" sz="quarter" idx="5"/>
          </p:nvPr>
        </p:nvSpPr>
        <p:spPr/>
        <p:txBody>
          <a:bodyPr/>
          <a:lstStyle/>
          <a:p>
            <a:fld id="{DE374041-9F3C-D04E-9F87-7712F411B6FB}" type="slidenum">
              <a:rPr lang="en-US" smtClean="0"/>
              <a:t>11</a:t>
            </a:fld>
            <a:endParaRPr lang="en-US"/>
          </a:p>
        </p:txBody>
      </p:sp>
    </p:spTree>
    <p:extLst>
      <p:ext uri="{BB962C8B-B14F-4D97-AF65-F5344CB8AC3E}">
        <p14:creationId xmlns:p14="http://schemas.microsoft.com/office/powerpoint/2010/main" val="168023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limitation is inefficient interconnection. Current interconnections in DRAM are designed for memory access and are not optimized  for computation. First, although we have shared buses but there is no broadcasting mechanism . Second for transferring data from one subarray to another we have to use this narrow GDL buses and finally all subarrays share one address bus for selecting a column from their row buffer, So in fact there is no true subarray parallelism because we can not different column in different subarray</a:t>
            </a:r>
          </a:p>
        </p:txBody>
      </p:sp>
      <p:sp>
        <p:nvSpPr>
          <p:cNvPr id="4" name="Slide Number Placeholder 3"/>
          <p:cNvSpPr>
            <a:spLocks noGrp="1"/>
          </p:cNvSpPr>
          <p:nvPr>
            <p:ph type="sldNum" sz="quarter" idx="5"/>
          </p:nvPr>
        </p:nvSpPr>
        <p:spPr/>
        <p:txBody>
          <a:bodyPr/>
          <a:lstStyle/>
          <a:p>
            <a:fld id="{DE374041-9F3C-D04E-9F87-7712F411B6FB}" type="slidenum">
              <a:rPr lang="en-US" smtClean="0"/>
              <a:t>12</a:t>
            </a:fld>
            <a:endParaRPr lang="en-US"/>
          </a:p>
        </p:txBody>
      </p:sp>
    </p:spTree>
    <p:extLst>
      <p:ext uri="{BB962C8B-B14F-4D97-AF65-F5344CB8AC3E}">
        <p14:creationId xmlns:p14="http://schemas.microsoft.com/office/powerpoint/2010/main" val="397772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had three goals in this project. First, providing practical flexibility. Second, reuniting bits so that bits become physical adjacent and third, </a:t>
            </a:r>
            <a:r>
              <a:rPr lang="en-US" dirty="0" err="1"/>
              <a:t>optimizning</a:t>
            </a:r>
            <a:r>
              <a:rPr lang="en-US" dirty="0"/>
              <a:t> interconnection for computation based on </a:t>
            </a:r>
            <a:r>
              <a:rPr lang="en-US" dirty="0" err="1"/>
              <a:t>applications’s</a:t>
            </a:r>
            <a:r>
              <a:rPr lang="en-US" dirty="0"/>
              <a:t> requirements</a:t>
            </a:r>
          </a:p>
        </p:txBody>
      </p:sp>
      <p:sp>
        <p:nvSpPr>
          <p:cNvPr id="4" name="Slide Number Placeholder 3"/>
          <p:cNvSpPr>
            <a:spLocks noGrp="1"/>
          </p:cNvSpPr>
          <p:nvPr>
            <p:ph type="sldNum" sz="quarter" idx="5"/>
          </p:nvPr>
        </p:nvSpPr>
        <p:spPr/>
        <p:txBody>
          <a:bodyPr/>
          <a:lstStyle/>
          <a:p>
            <a:fld id="{DE374041-9F3C-D04E-9F87-7712F411B6FB}" type="slidenum">
              <a:rPr lang="en-US" smtClean="0"/>
              <a:t>13</a:t>
            </a:fld>
            <a:endParaRPr lang="en-US"/>
          </a:p>
        </p:txBody>
      </p:sp>
    </p:spTree>
    <p:extLst>
      <p:ext uri="{BB962C8B-B14F-4D97-AF65-F5344CB8AC3E}">
        <p14:creationId xmlns:p14="http://schemas.microsoft.com/office/powerpoint/2010/main" val="177156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selecting a solution for achieving these goals we have different tradeoffs to consider</a:t>
            </a:r>
          </a:p>
          <a:p>
            <a:r>
              <a:rPr lang="en-US" dirty="0"/>
              <a:t>We talked about the tradeoff between the energy consumption of multiple  row activations  vs hardware  overhead of row-wide ALUs. And unfortunately if we choose the second option the size of these LS become 52 </a:t>
            </a:r>
            <a:r>
              <a:rPr lang="en-US" dirty="0" err="1"/>
              <a:t>tmes</a:t>
            </a:r>
            <a:r>
              <a:rPr lang="en-US" dirty="0"/>
              <a:t> larger than the size of subarray. </a:t>
            </a:r>
          </a:p>
          <a:p>
            <a:r>
              <a:rPr lang="en-US" dirty="0"/>
              <a:t>We realized that there is also another tradeoff between parallelism and hardware overhead. We can choose to process only one word of  row buffer to limit the hardware overhead but we lose some papalism. The interesting observation for us here was that not only the single-word ALU limits the hardware overhead, it also provides more flexibility and enables new optimizations and operations.</a:t>
            </a:r>
          </a:p>
        </p:txBody>
      </p:sp>
      <p:sp>
        <p:nvSpPr>
          <p:cNvPr id="4" name="Slide Number Placeholder 3"/>
          <p:cNvSpPr>
            <a:spLocks noGrp="1"/>
          </p:cNvSpPr>
          <p:nvPr>
            <p:ph type="sldNum" sz="quarter" idx="5"/>
          </p:nvPr>
        </p:nvSpPr>
        <p:spPr/>
        <p:txBody>
          <a:bodyPr/>
          <a:lstStyle/>
          <a:p>
            <a:fld id="{DE374041-9F3C-D04E-9F87-7712F411B6FB}" type="slidenum">
              <a:rPr lang="en-US" smtClean="0"/>
              <a:t>14</a:t>
            </a:fld>
            <a:endParaRPr lang="en-US"/>
          </a:p>
        </p:txBody>
      </p:sp>
    </p:spTree>
    <p:extLst>
      <p:ext uri="{BB962C8B-B14F-4D97-AF65-F5344CB8AC3E}">
        <p14:creationId xmlns:p14="http://schemas.microsoft.com/office/powerpoint/2010/main" val="3384581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flexibility for Single-word ALUs we need a  control and access mechanism to  select a word from the row buffer and feed it to the ALU. The first solution that comes to mind is to use the traditional control and access mechanism of classic processors. However, these mechanism impose significant overhead, for example for adding two vectors , for each element of the vector, we need to generate the address and access data by address and these address and data should be placed on shared buses and we need iteration control instructions</a:t>
            </a:r>
          </a:p>
        </p:txBody>
      </p:sp>
      <p:sp>
        <p:nvSpPr>
          <p:cNvPr id="4" name="Slide Number Placeholder 3"/>
          <p:cNvSpPr>
            <a:spLocks noGrp="1"/>
          </p:cNvSpPr>
          <p:nvPr>
            <p:ph type="sldNum" sz="quarter" idx="5"/>
          </p:nvPr>
        </p:nvSpPr>
        <p:spPr/>
        <p:txBody>
          <a:bodyPr/>
          <a:lstStyle/>
          <a:p>
            <a:fld id="{DE374041-9F3C-D04E-9F87-7712F411B6FB}" type="slidenum">
              <a:rPr lang="en-US" smtClean="0"/>
              <a:t>15</a:t>
            </a:fld>
            <a:endParaRPr lang="en-US"/>
          </a:p>
        </p:txBody>
      </p:sp>
    </p:spTree>
    <p:extLst>
      <p:ext uri="{BB962C8B-B14F-4D97-AF65-F5344CB8AC3E}">
        <p14:creationId xmlns:p14="http://schemas.microsoft.com/office/powerpoint/2010/main" val="35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far memory processors have enough resource to tolerate these overheads. they have billions of transistor to implement o3, pipelining, forwarding , branch prediction and </a:t>
            </a:r>
            <a:r>
              <a:rPr lang="en-US" dirty="0" err="1"/>
              <a:t>etc</a:t>
            </a:r>
            <a:r>
              <a:rPr lang="en-US" dirty="0"/>
              <a:t> and high frequency</a:t>
            </a:r>
          </a:p>
          <a:p>
            <a:r>
              <a:rPr lang="en-US" dirty="0"/>
              <a:t>But unfortunately for in-situ computing with low frequency and hardware constraints we can not tolerate this overhead.</a:t>
            </a:r>
          </a:p>
        </p:txBody>
      </p:sp>
      <p:sp>
        <p:nvSpPr>
          <p:cNvPr id="4" name="Slide Number Placeholder 3"/>
          <p:cNvSpPr>
            <a:spLocks noGrp="1"/>
          </p:cNvSpPr>
          <p:nvPr>
            <p:ph type="sldNum" sz="quarter" idx="5"/>
          </p:nvPr>
        </p:nvSpPr>
        <p:spPr/>
        <p:txBody>
          <a:bodyPr/>
          <a:lstStyle/>
          <a:p>
            <a:fld id="{DE374041-9F3C-D04E-9F87-7712F411B6FB}" type="slidenum">
              <a:rPr lang="en-US" smtClean="0"/>
              <a:t>16</a:t>
            </a:fld>
            <a:endParaRPr lang="en-US"/>
          </a:p>
        </p:txBody>
      </p:sp>
    </p:spTree>
    <p:extLst>
      <p:ext uri="{BB962C8B-B14F-4D97-AF65-F5344CB8AC3E}">
        <p14:creationId xmlns:p14="http://schemas.microsoft.com/office/powerpoint/2010/main" val="2901348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resolve these issues we had several key ideas</a:t>
            </a:r>
          </a:p>
        </p:txBody>
      </p:sp>
      <p:sp>
        <p:nvSpPr>
          <p:cNvPr id="4" name="Slide Number Placeholder 3"/>
          <p:cNvSpPr>
            <a:spLocks noGrp="1"/>
          </p:cNvSpPr>
          <p:nvPr>
            <p:ph type="sldNum" sz="quarter" idx="5"/>
          </p:nvPr>
        </p:nvSpPr>
        <p:spPr/>
        <p:txBody>
          <a:bodyPr/>
          <a:lstStyle/>
          <a:p>
            <a:fld id="{DE374041-9F3C-D04E-9F87-7712F411B6FB}" type="slidenum">
              <a:rPr lang="en-US" smtClean="0"/>
              <a:t>17</a:t>
            </a:fld>
            <a:endParaRPr lang="en-US"/>
          </a:p>
        </p:txBody>
      </p:sp>
    </p:spTree>
    <p:extLst>
      <p:ext uri="{BB962C8B-B14F-4D97-AF65-F5344CB8AC3E}">
        <p14:creationId xmlns:p14="http://schemas.microsoft.com/office/powerpoint/2010/main" val="1388957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idea , as we discussed was to use a single-Word ALU and only one ALU per two subarrays to limit the hardware overhead and reduce the row activations. </a:t>
            </a:r>
          </a:p>
        </p:txBody>
      </p:sp>
      <p:sp>
        <p:nvSpPr>
          <p:cNvPr id="4" name="Slide Number Placeholder 3"/>
          <p:cNvSpPr>
            <a:spLocks noGrp="1"/>
          </p:cNvSpPr>
          <p:nvPr>
            <p:ph type="sldNum" sz="quarter" idx="5"/>
          </p:nvPr>
        </p:nvSpPr>
        <p:spPr/>
        <p:txBody>
          <a:bodyPr/>
          <a:lstStyle/>
          <a:p>
            <a:fld id="{DE374041-9F3C-D04E-9F87-7712F411B6FB}" type="slidenum">
              <a:rPr lang="en-US" smtClean="0"/>
              <a:t>18</a:t>
            </a:fld>
            <a:endParaRPr lang="en-US"/>
          </a:p>
        </p:txBody>
      </p:sp>
    </p:spTree>
    <p:extLst>
      <p:ext uri="{BB962C8B-B14F-4D97-AF65-F5344CB8AC3E}">
        <p14:creationId xmlns:p14="http://schemas.microsoft.com/office/powerpoint/2010/main" val="33198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 second idea is to use a simple shift based access mechanism. To implement this idea we proposed these structures called walkers. Each walker is a row of latches that captures and entire row at once. In each cycle we shift a one hot encoded value that  selects one word from the walker and place it on a local bus and send it to the ALU. Therefore instead accessing data by addresses we will have a simple instruction that sequentially access data by shift.</a:t>
            </a:r>
          </a:p>
        </p:txBody>
      </p:sp>
      <p:sp>
        <p:nvSpPr>
          <p:cNvPr id="4" name="Slide Number Placeholder 3"/>
          <p:cNvSpPr>
            <a:spLocks noGrp="1"/>
          </p:cNvSpPr>
          <p:nvPr>
            <p:ph type="sldNum" sz="quarter" idx="5"/>
          </p:nvPr>
        </p:nvSpPr>
        <p:spPr/>
        <p:txBody>
          <a:bodyPr/>
          <a:lstStyle/>
          <a:p>
            <a:fld id="{DE374041-9F3C-D04E-9F87-7712F411B6FB}" type="slidenum">
              <a:rPr lang="en-US" smtClean="0"/>
              <a:t>19</a:t>
            </a:fld>
            <a:endParaRPr lang="en-US"/>
          </a:p>
        </p:txBody>
      </p:sp>
    </p:spTree>
    <p:extLst>
      <p:ext uri="{BB962C8B-B14F-4D97-AF65-F5344CB8AC3E}">
        <p14:creationId xmlns:p14="http://schemas.microsoft.com/office/powerpoint/2010/main" val="3947660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simple sequential shifting is not flexible enough and can not support operation based on a condition. So our third idea is to use a simple controller. We have a 4-entry instruction buffer where we store our pre-decoded signals Our controller simply determines the next instruction and the direction of shifts based on the outcome of the previous operation</a:t>
            </a:r>
          </a:p>
        </p:txBody>
      </p:sp>
      <p:sp>
        <p:nvSpPr>
          <p:cNvPr id="4" name="Slide Number Placeholder 3"/>
          <p:cNvSpPr>
            <a:spLocks noGrp="1"/>
          </p:cNvSpPr>
          <p:nvPr>
            <p:ph type="sldNum" sz="quarter" idx="5"/>
          </p:nvPr>
        </p:nvSpPr>
        <p:spPr/>
        <p:txBody>
          <a:bodyPr/>
          <a:lstStyle/>
          <a:p>
            <a:fld id="{DE374041-9F3C-D04E-9F87-7712F411B6FB}" type="slidenum">
              <a:rPr lang="en-US" smtClean="0"/>
              <a:t>20</a:t>
            </a:fld>
            <a:endParaRPr lang="en-US"/>
          </a:p>
        </p:txBody>
      </p:sp>
    </p:spTree>
    <p:extLst>
      <p:ext uri="{BB962C8B-B14F-4D97-AF65-F5344CB8AC3E}">
        <p14:creationId xmlns:p14="http://schemas.microsoft.com/office/powerpoint/2010/main" val="309408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works have  shown that the energy consumption and execution time of transferring data  between memory and  processor is much higher than the cost of actual computation. Therefore when the number of computation per memory access is low, data movement dominates the total energy </a:t>
            </a:r>
            <a:r>
              <a:rPr lang="en-US" dirty="0" err="1"/>
              <a:t>consumtion</a:t>
            </a:r>
            <a:r>
              <a:rPr lang="en-US" dirty="0"/>
              <a:t> and execution time. </a:t>
            </a:r>
          </a:p>
        </p:txBody>
      </p:sp>
      <p:sp>
        <p:nvSpPr>
          <p:cNvPr id="4" name="Slide Number Placeholder 3"/>
          <p:cNvSpPr>
            <a:spLocks noGrp="1"/>
          </p:cNvSpPr>
          <p:nvPr>
            <p:ph type="sldNum" sz="quarter" idx="5"/>
          </p:nvPr>
        </p:nvSpPr>
        <p:spPr/>
        <p:txBody>
          <a:bodyPr/>
          <a:lstStyle/>
          <a:p>
            <a:fld id="{DE374041-9F3C-D04E-9F87-7712F411B6FB}" type="slidenum">
              <a:rPr lang="en-US" smtClean="0"/>
              <a:t>3</a:t>
            </a:fld>
            <a:endParaRPr lang="en-US"/>
          </a:p>
        </p:txBody>
      </p:sp>
    </p:spTree>
    <p:extLst>
      <p:ext uri="{BB962C8B-B14F-4D97-AF65-F5344CB8AC3E}">
        <p14:creationId xmlns:p14="http://schemas.microsoft.com/office/powerpoint/2010/main" val="2743893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idea is to reunite the interleaved bits. So we talked about two types of interleaving. Subarray interleaving and mat interleaving. Since we use only one ALU per two subarray, the subarray interleaving is resolved automatically. But for resolving mat interleaving we proposed slight modification in current mat interleaving circuits. We connect these helper flip flops and form a pipeline through which we shift and pump all bits to the edge of the subarray and reunite all bits. This is one of the optimizations that is enabled by processing only one word of the subarray because reuniting the entire row buffer is not practical.</a:t>
            </a:r>
          </a:p>
        </p:txBody>
      </p:sp>
      <p:sp>
        <p:nvSpPr>
          <p:cNvPr id="4" name="Slide Number Placeholder 3"/>
          <p:cNvSpPr>
            <a:spLocks noGrp="1"/>
          </p:cNvSpPr>
          <p:nvPr>
            <p:ph type="sldNum" sz="quarter" idx="5"/>
          </p:nvPr>
        </p:nvSpPr>
        <p:spPr/>
        <p:txBody>
          <a:bodyPr/>
          <a:lstStyle/>
          <a:p>
            <a:fld id="{DE374041-9F3C-D04E-9F87-7712F411B6FB}" type="slidenum">
              <a:rPr lang="en-US" smtClean="0"/>
              <a:t>21</a:t>
            </a:fld>
            <a:endParaRPr lang="en-US"/>
          </a:p>
        </p:txBody>
      </p:sp>
    </p:spTree>
    <p:extLst>
      <p:ext uri="{BB962C8B-B14F-4D97-AF65-F5344CB8AC3E}">
        <p14:creationId xmlns:p14="http://schemas.microsoft.com/office/powerpoint/2010/main" val="42027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idea is to optimize and customize interconnection for computation based on applications requirement. We observed that many kernels can benefit form broadcasting, so we simply added broadcasting capabilities to current shared busses. To enable independent column selection in subarrays, as I briefly explained, we are using a one-hot- encoded value for selecting a word form walker and do not need to send the address through the address decoded and column selection lines. And finally for transferring data from one subarray to another we employed a prior work that connects subarrays and transfer an entire row from one subarray to another at once. So, the take away is that the traditional interconnection of memory turns to a bottleneck for processing in memory and we </a:t>
            </a:r>
            <a:r>
              <a:rPr lang="en-US" dirty="0" err="1"/>
              <a:t>reolved</a:t>
            </a:r>
            <a:r>
              <a:rPr lang="en-US" dirty="0"/>
              <a:t> these bottleneck by slight modifications in the interconnection.</a:t>
            </a:r>
          </a:p>
        </p:txBody>
      </p:sp>
      <p:sp>
        <p:nvSpPr>
          <p:cNvPr id="4" name="Slide Number Placeholder 3"/>
          <p:cNvSpPr>
            <a:spLocks noGrp="1"/>
          </p:cNvSpPr>
          <p:nvPr>
            <p:ph type="sldNum" sz="quarter" idx="5"/>
          </p:nvPr>
        </p:nvSpPr>
        <p:spPr/>
        <p:txBody>
          <a:bodyPr/>
          <a:lstStyle/>
          <a:p>
            <a:fld id="{DE374041-9F3C-D04E-9F87-7712F411B6FB}" type="slidenum">
              <a:rPr lang="en-US" smtClean="0"/>
              <a:t>22</a:t>
            </a:fld>
            <a:endParaRPr lang="en-US"/>
          </a:p>
        </p:txBody>
      </p:sp>
    </p:spTree>
    <p:extLst>
      <p:ext uri="{BB962C8B-B14F-4D97-AF65-F5344CB8AC3E}">
        <p14:creationId xmlns:p14="http://schemas.microsoft.com/office/powerpoint/2010/main" val="2585123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 promised we mapped several important kernels our simple design to show the flexibility of our design</a:t>
            </a:r>
          </a:p>
        </p:txBody>
      </p:sp>
      <p:sp>
        <p:nvSpPr>
          <p:cNvPr id="4" name="Slide Number Placeholder 3"/>
          <p:cNvSpPr>
            <a:spLocks noGrp="1"/>
          </p:cNvSpPr>
          <p:nvPr>
            <p:ph type="sldNum" sz="quarter" idx="5"/>
          </p:nvPr>
        </p:nvSpPr>
        <p:spPr/>
        <p:txBody>
          <a:bodyPr/>
          <a:lstStyle/>
          <a:p>
            <a:fld id="{DE374041-9F3C-D04E-9F87-7712F411B6FB}" type="slidenum">
              <a:rPr lang="en-US" smtClean="0"/>
              <a:t>23</a:t>
            </a:fld>
            <a:endParaRPr lang="en-US"/>
          </a:p>
        </p:txBody>
      </p:sp>
    </p:spTree>
    <p:extLst>
      <p:ext uri="{BB962C8B-B14F-4D97-AF65-F5344CB8AC3E}">
        <p14:creationId xmlns:p14="http://schemas.microsoft.com/office/powerpoint/2010/main" val="2268787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mapped several database kernel to our simple. design</a:t>
            </a:r>
          </a:p>
        </p:txBody>
      </p:sp>
      <p:sp>
        <p:nvSpPr>
          <p:cNvPr id="4" name="Slide Number Placeholder 3"/>
          <p:cNvSpPr>
            <a:spLocks noGrp="1"/>
          </p:cNvSpPr>
          <p:nvPr>
            <p:ph type="sldNum" sz="quarter" idx="5"/>
          </p:nvPr>
        </p:nvSpPr>
        <p:spPr/>
        <p:txBody>
          <a:bodyPr/>
          <a:lstStyle/>
          <a:p>
            <a:fld id="{DE374041-9F3C-D04E-9F87-7712F411B6FB}" type="slidenum">
              <a:rPr lang="en-US" smtClean="0"/>
              <a:t>24</a:t>
            </a:fld>
            <a:endParaRPr lang="en-US"/>
          </a:p>
        </p:txBody>
      </p:sp>
    </p:spTree>
    <p:extLst>
      <p:ext uri="{BB962C8B-B14F-4D97-AF65-F5344CB8AC3E}">
        <p14:creationId xmlns:p14="http://schemas.microsoft.com/office/powerpoint/2010/main" val="3322282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25</a:t>
            </a:fld>
            <a:endParaRPr lang="en-US"/>
          </a:p>
        </p:txBody>
      </p:sp>
    </p:spTree>
    <p:extLst>
      <p:ext uri="{BB962C8B-B14F-4D97-AF65-F5344CB8AC3E}">
        <p14:creationId xmlns:p14="http://schemas.microsoft.com/office/powerpoint/2010/main" val="2481490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26</a:t>
            </a:fld>
            <a:endParaRPr lang="en-US"/>
          </a:p>
        </p:txBody>
      </p:sp>
    </p:spTree>
    <p:extLst>
      <p:ext uri="{BB962C8B-B14F-4D97-AF65-F5344CB8AC3E}">
        <p14:creationId xmlns:p14="http://schemas.microsoft.com/office/powerpoint/2010/main" val="1398787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27</a:t>
            </a:fld>
            <a:endParaRPr lang="en-US"/>
          </a:p>
        </p:txBody>
      </p:sp>
    </p:spTree>
    <p:extLst>
      <p:ext uri="{BB962C8B-B14F-4D97-AF65-F5344CB8AC3E}">
        <p14:creationId xmlns:p14="http://schemas.microsoft.com/office/powerpoint/2010/main" val="2334477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we mapped  dense and sparse matrix vector multiplication and sparse and dense matrix matrix multiplication and I guess everyone agrees that these kernels are very important because appear in many applications such as deep learning , data analytics , graph processing and recommender systems</a:t>
            </a:r>
          </a:p>
        </p:txBody>
      </p:sp>
      <p:sp>
        <p:nvSpPr>
          <p:cNvPr id="4" name="Slide Number Placeholder 3"/>
          <p:cNvSpPr>
            <a:spLocks noGrp="1"/>
          </p:cNvSpPr>
          <p:nvPr>
            <p:ph type="sldNum" sz="quarter" idx="5"/>
          </p:nvPr>
        </p:nvSpPr>
        <p:spPr/>
        <p:txBody>
          <a:bodyPr/>
          <a:lstStyle/>
          <a:p>
            <a:fld id="{DE374041-9F3C-D04E-9F87-7712F411B6FB}" type="slidenum">
              <a:rPr lang="en-US" smtClean="0"/>
              <a:t>28</a:t>
            </a:fld>
            <a:endParaRPr lang="en-US"/>
          </a:p>
        </p:txBody>
      </p:sp>
    </p:spTree>
    <p:extLst>
      <p:ext uri="{BB962C8B-B14F-4D97-AF65-F5344CB8AC3E}">
        <p14:creationId xmlns:p14="http://schemas.microsoft.com/office/powerpoint/2010/main" val="1636797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here I show How Fulcrum perform sparse matrix vector multiplication. So, we map each row of the matrix to one subarray and we store column index of non zero values next to non-zero values. Then we broadcast the index of each element of the vector. In each subarray we compare the column index with the broadcasted index. IF there is a match or if the column index is less than the broadcasted index then we issue a shift, otherwise we wait.</a:t>
            </a:r>
          </a:p>
        </p:txBody>
      </p:sp>
      <p:sp>
        <p:nvSpPr>
          <p:cNvPr id="4" name="Slide Number Placeholder 3"/>
          <p:cNvSpPr>
            <a:spLocks noGrp="1"/>
          </p:cNvSpPr>
          <p:nvPr>
            <p:ph type="sldNum" sz="quarter" idx="5"/>
          </p:nvPr>
        </p:nvSpPr>
        <p:spPr/>
        <p:txBody>
          <a:bodyPr/>
          <a:lstStyle/>
          <a:p>
            <a:fld id="{DE374041-9F3C-D04E-9F87-7712F411B6FB}" type="slidenum">
              <a:rPr lang="en-US" smtClean="0"/>
              <a:t>29</a:t>
            </a:fld>
            <a:endParaRPr lang="en-US"/>
          </a:p>
        </p:txBody>
      </p:sp>
    </p:spTree>
    <p:extLst>
      <p:ext uri="{BB962C8B-B14F-4D97-AF65-F5344CB8AC3E}">
        <p14:creationId xmlns:p14="http://schemas.microsoft.com/office/powerpoint/2010/main" val="1291529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next cycle for the  matched index we perform multiplication and accumulation on non-zero values, and for the row with the column index less than the broadcasted index, we only shift the non-zero value and for the other row we wait</a:t>
            </a:r>
          </a:p>
        </p:txBody>
      </p:sp>
      <p:sp>
        <p:nvSpPr>
          <p:cNvPr id="4" name="Slide Number Placeholder 3"/>
          <p:cNvSpPr>
            <a:spLocks noGrp="1"/>
          </p:cNvSpPr>
          <p:nvPr>
            <p:ph type="sldNum" sz="quarter" idx="5"/>
          </p:nvPr>
        </p:nvSpPr>
        <p:spPr/>
        <p:txBody>
          <a:bodyPr/>
          <a:lstStyle/>
          <a:p>
            <a:fld id="{DE374041-9F3C-D04E-9F87-7712F411B6FB}" type="slidenum">
              <a:rPr lang="en-US" smtClean="0"/>
              <a:t>30</a:t>
            </a:fld>
            <a:endParaRPr lang="en-US"/>
          </a:p>
        </p:txBody>
      </p:sp>
    </p:spTree>
    <p:extLst>
      <p:ext uri="{BB962C8B-B14F-4D97-AF65-F5344CB8AC3E}">
        <p14:creationId xmlns:p14="http://schemas.microsoft.com/office/powerpoint/2010/main" val="74585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high-level goal in Fulcrum is to reduce the cost of data movement by processing data inside the memory instead of transferring data to processor . Fulcrum is not memory-technology dependent but in this project we have focused on DRAM-based Fulcrum because DRAM provides a good balance between capacity and latency.</a:t>
            </a:r>
          </a:p>
          <a:p>
            <a:r>
              <a:rPr lang="en-US" dirty="0"/>
              <a:t> Fulcrum acts as as an accelerator for memory-intensive parts of the applications and  we wanted it to have the power budget of PCIe based accelerators but have the memory access latency in orders of DIMM modules for the cases that the host CPU or other devices  need to access to the data stored or generated by Fulcrum. Therefore we chose to integrate Fulcrum with a new interconnection standard called Compress Express Link that meet these requirements. </a:t>
            </a:r>
          </a:p>
          <a:p>
            <a:r>
              <a:rPr lang="en-US" dirty="0"/>
              <a:t>We wanted to keep capacity high by avoiding significant hardware overhead . However at the same time we wanted fulcrum to be flexible enough to support key kernels such as dense and sparse linear algebra that appear in many of modern applications such as deep learning graph processing scientific computing and </a:t>
            </a:r>
            <a:r>
              <a:rPr lang="en-US" dirty="0" err="1"/>
              <a:t>etc</a:t>
            </a:r>
            <a:endParaRPr lang="en-US" dirty="0"/>
          </a:p>
          <a:p>
            <a:endParaRPr lang="en-US" dirty="0"/>
          </a:p>
          <a:p>
            <a:r>
              <a:rPr lang="en-US" dirty="0"/>
              <a:t>Database operations such as sort, bitmap, sort and that are useful for recommender systems</a:t>
            </a:r>
          </a:p>
          <a:p>
            <a:r>
              <a:rPr lang="en-US" dirty="0"/>
              <a:t>And kernels such as k nearest neighbors . So we aimed to have tiny processing element inside memory that support key kernels</a:t>
            </a:r>
          </a:p>
        </p:txBody>
      </p:sp>
      <p:sp>
        <p:nvSpPr>
          <p:cNvPr id="4" name="Slide Number Placeholder 3"/>
          <p:cNvSpPr>
            <a:spLocks noGrp="1"/>
          </p:cNvSpPr>
          <p:nvPr>
            <p:ph type="sldNum" sz="quarter" idx="5"/>
          </p:nvPr>
        </p:nvSpPr>
        <p:spPr/>
        <p:txBody>
          <a:bodyPr/>
          <a:lstStyle/>
          <a:p>
            <a:fld id="{DE374041-9F3C-D04E-9F87-7712F411B6FB}" type="slidenum">
              <a:rPr lang="en-US" smtClean="0"/>
              <a:t>4</a:t>
            </a:fld>
            <a:endParaRPr lang="en-US"/>
          </a:p>
        </p:txBody>
      </p:sp>
    </p:spTree>
    <p:extLst>
      <p:ext uri="{BB962C8B-B14F-4D97-AF65-F5344CB8AC3E}">
        <p14:creationId xmlns:p14="http://schemas.microsoft.com/office/powerpoint/2010/main" val="585014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repeat this for the next element of the vector. When a walker is fully accessed (The one hot encoded value has reached its end) the walker need to load a new row</a:t>
            </a:r>
          </a:p>
          <a:p>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31</a:t>
            </a:fld>
            <a:endParaRPr lang="en-US"/>
          </a:p>
        </p:txBody>
      </p:sp>
    </p:spTree>
    <p:extLst>
      <p:ext uri="{BB962C8B-B14F-4D97-AF65-F5344CB8AC3E}">
        <p14:creationId xmlns:p14="http://schemas.microsoft.com/office/powerpoint/2010/main" val="3912723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challenge her. Since we are exploiting broadcasting, our subarrays should work in lock-step. However, different walker may finish their data at different time, </a:t>
            </a:r>
          </a:p>
        </p:txBody>
      </p:sp>
      <p:sp>
        <p:nvSpPr>
          <p:cNvPr id="4" name="Slide Number Placeholder 3"/>
          <p:cNvSpPr>
            <a:spLocks noGrp="1"/>
          </p:cNvSpPr>
          <p:nvPr>
            <p:ph type="sldNum" sz="quarter" idx="5"/>
          </p:nvPr>
        </p:nvSpPr>
        <p:spPr/>
        <p:txBody>
          <a:bodyPr/>
          <a:lstStyle/>
          <a:p>
            <a:fld id="{DE374041-9F3C-D04E-9F87-7712F411B6FB}" type="slidenum">
              <a:rPr lang="en-US" smtClean="0"/>
              <a:t>32</a:t>
            </a:fld>
            <a:endParaRPr lang="en-US"/>
          </a:p>
        </p:txBody>
      </p:sp>
    </p:spTree>
    <p:extLst>
      <p:ext uri="{BB962C8B-B14F-4D97-AF65-F5344CB8AC3E}">
        <p14:creationId xmlns:p14="http://schemas.microsoft.com/office/powerpoint/2010/main" val="851066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Because of the lock-step computation and broadcasting, when one pair subarray is loading a new row, all other pair subarrays have to wait. This degrades performance.</a:t>
            </a:r>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33</a:t>
            </a:fld>
            <a:endParaRPr lang="en-US"/>
          </a:p>
        </p:txBody>
      </p:sp>
    </p:spTree>
    <p:extLst>
      <p:ext uri="{BB962C8B-B14F-4D97-AF65-F5344CB8AC3E}">
        <p14:creationId xmlns:p14="http://schemas.microsoft.com/office/powerpoint/2010/main" val="756003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since we have three walkers we can use spare walkers and overlap computation and loading a new row. </a:t>
            </a:r>
          </a:p>
          <a:p>
            <a:r>
              <a:rPr lang="en-US" sz="1200" kern="1200" dirty="0">
                <a:solidFill>
                  <a:schemeClr val="tx1"/>
                </a:solidFill>
                <a:effectLst/>
                <a:latin typeface="+mn-lt"/>
                <a:ea typeface="+mn-ea"/>
                <a:cs typeface="+mn-cs"/>
              </a:rPr>
              <a:t> Therefore  when Walker A is fully accessed, the computation</a:t>
            </a:r>
          </a:p>
          <a:p>
            <a:r>
              <a:rPr lang="en-US" sz="1200" kern="1200" dirty="0">
                <a:solidFill>
                  <a:schemeClr val="tx1"/>
                </a:solidFill>
                <a:effectLst/>
                <a:latin typeface="+mn-lt"/>
                <a:ea typeface="+mn-ea"/>
                <a:cs typeface="+mn-cs"/>
              </a:rPr>
              <a:t>can continue by processing Walker B because it is already loaded. However, the ALPU’s</a:t>
            </a:r>
          </a:p>
          <a:p>
            <a:r>
              <a:rPr lang="en-US" sz="1200" kern="1200" dirty="0">
                <a:solidFill>
                  <a:schemeClr val="tx1"/>
                </a:solidFill>
                <a:effectLst/>
                <a:latin typeface="+mn-lt"/>
                <a:ea typeface="+mn-ea"/>
                <a:cs typeface="+mn-cs"/>
              </a:rPr>
              <a:t>instruction buffer is programmed to process Walker A. Here</a:t>
            </a:r>
          </a:p>
          <a:p>
            <a:r>
              <a:rPr lang="en-US" sz="1200" kern="1200" dirty="0">
                <a:solidFill>
                  <a:schemeClr val="tx1"/>
                </a:solidFill>
                <a:effectLst/>
                <a:latin typeface="+mn-lt"/>
                <a:ea typeface="+mn-ea"/>
                <a:cs typeface="+mn-cs"/>
              </a:rPr>
              <a:t>Walker renaming can help.  So, for each Walker we added  a 2-bit latch that determines to which Walker we should switch and rename when the Walker is fully accessed. So in this example, </a:t>
            </a:r>
          </a:p>
          <a:p>
            <a:r>
              <a:rPr lang="en-US" sz="1200" kern="1200" dirty="0">
                <a:solidFill>
                  <a:schemeClr val="tx1"/>
                </a:solidFill>
                <a:effectLst/>
                <a:latin typeface="+mn-lt"/>
                <a:ea typeface="+mn-ea"/>
                <a:cs typeface="+mn-cs"/>
              </a:rPr>
              <a:t>when Walker A is fully accessed, Walker B will be renamed</a:t>
            </a:r>
          </a:p>
          <a:p>
            <a:r>
              <a:rPr lang="en-US" sz="1200" kern="1200" dirty="0">
                <a:solidFill>
                  <a:schemeClr val="tx1"/>
                </a:solidFill>
                <a:effectLst/>
                <a:latin typeface="+mn-lt"/>
                <a:ea typeface="+mn-ea"/>
                <a:cs typeface="+mn-cs"/>
              </a:rPr>
              <a:t>to Walker A so that computation can continue with the same</a:t>
            </a:r>
          </a:p>
          <a:p>
            <a:r>
              <a:rPr lang="en-US" sz="1200" kern="1200" dirty="0">
                <a:solidFill>
                  <a:schemeClr val="tx1"/>
                </a:solidFill>
                <a:effectLst/>
                <a:latin typeface="+mn-lt"/>
                <a:ea typeface="+mn-ea"/>
                <a:cs typeface="+mn-cs"/>
              </a:rPr>
              <a:t>ALPU instruction.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34</a:t>
            </a:fld>
            <a:endParaRPr lang="en-US"/>
          </a:p>
        </p:txBody>
      </p:sp>
    </p:spTree>
    <p:extLst>
      <p:ext uri="{BB962C8B-B14F-4D97-AF65-F5344CB8AC3E}">
        <p14:creationId xmlns:p14="http://schemas.microsoft.com/office/powerpoint/2010/main" val="1203021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 show how we perform query processing using Fulcrum. In this example we have table with four </a:t>
            </a:r>
            <a:r>
              <a:rPr lang="en-US" dirty="0" err="1"/>
              <a:t>colums</a:t>
            </a:r>
            <a:r>
              <a:rPr lang="en-US" dirty="0"/>
              <a:t> , name, Age, country. and Income and we wanted to select entries that their income is greater than 30000 and their age is greater than 18 or their country is US</a:t>
            </a:r>
          </a:p>
        </p:txBody>
      </p:sp>
      <p:sp>
        <p:nvSpPr>
          <p:cNvPr id="4" name="Slide Number Placeholder 3"/>
          <p:cNvSpPr>
            <a:spLocks noGrp="1"/>
          </p:cNvSpPr>
          <p:nvPr>
            <p:ph type="sldNum" sz="quarter" idx="5"/>
          </p:nvPr>
        </p:nvSpPr>
        <p:spPr/>
        <p:txBody>
          <a:bodyPr/>
          <a:lstStyle/>
          <a:p>
            <a:fld id="{DE374041-9F3C-D04E-9F87-7712F411B6FB}" type="slidenum">
              <a:rPr lang="en-US" smtClean="0"/>
              <a:t>35</a:t>
            </a:fld>
            <a:endParaRPr lang="en-US"/>
          </a:p>
        </p:txBody>
      </p:sp>
    </p:spTree>
    <p:extLst>
      <p:ext uri="{BB962C8B-B14F-4D97-AF65-F5344CB8AC3E}">
        <p14:creationId xmlns:p14="http://schemas.microsoft.com/office/powerpoint/2010/main" val="754850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enable query processing we introduced an operation called bitmap that check a condition on values and if the condition is met it shift a 1 to the output otherwise it shifts a zero and this way we form a bitmap from a table where each bit determines whether a condition is met or not. Then we perform bitwise logical operation on these bit map and generate a final bitmap which is the output of our query.</a:t>
            </a:r>
          </a:p>
        </p:txBody>
      </p:sp>
      <p:sp>
        <p:nvSpPr>
          <p:cNvPr id="4" name="Slide Number Placeholder 3"/>
          <p:cNvSpPr>
            <a:spLocks noGrp="1"/>
          </p:cNvSpPr>
          <p:nvPr>
            <p:ph type="sldNum" sz="quarter" idx="5"/>
          </p:nvPr>
        </p:nvSpPr>
        <p:spPr/>
        <p:txBody>
          <a:bodyPr/>
          <a:lstStyle/>
          <a:p>
            <a:fld id="{DE374041-9F3C-D04E-9F87-7712F411B6FB}" type="slidenum">
              <a:rPr lang="en-US" smtClean="0"/>
              <a:t>36</a:t>
            </a:fld>
            <a:endParaRPr lang="en-US"/>
          </a:p>
        </p:txBody>
      </p:sp>
    </p:spTree>
    <p:extLst>
      <p:ext uri="{BB962C8B-B14F-4D97-AF65-F5344CB8AC3E}">
        <p14:creationId xmlns:p14="http://schemas.microsoft.com/office/powerpoint/2010/main" val="2683867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RTL and CACTI-3DD  evaluations show that</a:t>
            </a:r>
          </a:p>
          <a:p>
            <a:r>
              <a:rPr lang="en-US" sz="1200" kern="1200" dirty="0">
                <a:solidFill>
                  <a:schemeClr val="tx1"/>
                </a:solidFill>
                <a:effectLst/>
                <a:latin typeface="+mn-lt"/>
                <a:ea typeface="+mn-ea"/>
                <a:cs typeface="+mn-cs"/>
              </a:rPr>
              <a:t>Fulcrum can work at a frequency of 199 MHZ, in 22nm technology.</a:t>
            </a:r>
          </a:p>
          <a:p>
            <a:r>
              <a:rPr lang="en-US" sz="1200" kern="1200" dirty="0">
                <a:solidFill>
                  <a:schemeClr val="tx1"/>
                </a:solidFill>
                <a:effectLst/>
                <a:latin typeface="+mn-lt"/>
                <a:ea typeface="+mn-ea"/>
                <a:cs typeface="+mn-cs"/>
              </a:rPr>
              <a:t>We added slack of 21.5% (to incorporate the delay</a:t>
            </a:r>
          </a:p>
          <a:p>
            <a:r>
              <a:rPr lang="en-US" sz="1200" kern="1200" dirty="0">
                <a:solidFill>
                  <a:schemeClr val="tx1"/>
                </a:solidFill>
                <a:effectLst/>
                <a:latin typeface="+mn-lt"/>
                <a:ea typeface="+mn-ea"/>
                <a:cs typeface="+mn-cs"/>
              </a:rPr>
              <a:t>penalty of logic in DRAM technology ) and evaluated</a:t>
            </a:r>
          </a:p>
          <a:p>
            <a:r>
              <a:rPr lang="en-US" sz="1200" kern="1200" dirty="0">
                <a:solidFill>
                  <a:schemeClr val="tx1"/>
                </a:solidFill>
                <a:effectLst/>
                <a:latin typeface="+mn-lt"/>
                <a:ea typeface="+mn-ea"/>
                <a:cs typeface="+mn-cs"/>
              </a:rPr>
              <a:t>Fulcrum with 164 MHZ.</a:t>
            </a:r>
          </a:p>
          <a:p>
            <a:endParaRPr lang="en-US" dirty="0"/>
          </a:p>
          <a:p>
            <a:r>
              <a:rPr lang="en-US" dirty="0"/>
              <a:t>For performance evaluation we modeled Fulcrum and evaluated  against three methods, First, a server-class GPU, NVIDIA P100 with 3 stacks of HBM2 memory, To have a fairer comparison and to abstract away from architectural overheads we also evaluated against an ideal model of the </a:t>
            </a:r>
            <a:r>
              <a:rPr lang="en-US" dirty="0" err="1"/>
              <a:t>Gpu</a:t>
            </a:r>
            <a:r>
              <a:rPr lang="en-US" dirty="0"/>
              <a:t> where we   assumed zero computation cost and only included the data movement overhead and also we compared against a prior work DRISA, for energy evaluations we integrated NVIDIA profiler with GPUWATCH and for energy evaluation of Fulcrum we used a combination of CACTI-#DD and RTL evaluations.</a:t>
            </a:r>
          </a:p>
          <a:p>
            <a:endParaRPr lang="en-US" dirty="0"/>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40</a:t>
            </a:fld>
            <a:endParaRPr lang="en-US"/>
          </a:p>
        </p:txBody>
      </p:sp>
    </p:spTree>
    <p:extLst>
      <p:ext uri="{BB962C8B-B14F-4D97-AF65-F5344CB8AC3E}">
        <p14:creationId xmlns:p14="http://schemas.microsoft.com/office/powerpoint/2010/main" val="1036732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main benefit of in-sit computing is reducing the energy consumption . This figure is showing the breakdown of energy consumption for control, computation and movement and compare these energies in GPU vs float and Integer fulcrum. The Y –access in showing the energy consumption normalized to total energy consumption of GPU. As we expected Fulcrum reduces the energy consumption by 97%. Reduction in Control and movement was expected for Fulcrum but we expected to have higher energy consumption for the computation part but our result showed other than matrix matrix multiplication, Fulcrum </a:t>
            </a:r>
            <a:r>
              <a:rPr lang="en-US" dirty="0" err="1"/>
              <a:t>redcue</a:t>
            </a:r>
            <a:r>
              <a:rPr lang="en-US" dirty="0"/>
              <a:t> the energy consumption of computation part as well. So, we realized this is because for memory intensive application most of the time computation elements are idle  and their energy consumption is their leakage. So, since Fulcrum’s computation parts have less idle time, Fulcrum reduces the energy consumption of computation parts as well. However, For a kernel such as matrix matrix multiplication, where GPU keeps the computation parts active using blocking techniques,  Fulcrum’s energy consumption in computation parts is higher than GPU’s </a:t>
            </a:r>
            <a:r>
              <a:rPr lang="en-US" dirty="0" err="1"/>
              <a:t>compution</a:t>
            </a:r>
            <a:r>
              <a:rPr lang="en-US" dirty="0"/>
              <a:t> energy consumption</a:t>
            </a:r>
          </a:p>
        </p:txBody>
      </p:sp>
      <p:sp>
        <p:nvSpPr>
          <p:cNvPr id="4" name="Slide Number Placeholder 3"/>
          <p:cNvSpPr>
            <a:spLocks noGrp="1"/>
          </p:cNvSpPr>
          <p:nvPr>
            <p:ph type="sldNum" sz="quarter" idx="5"/>
          </p:nvPr>
        </p:nvSpPr>
        <p:spPr/>
        <p:txBody>
          <a:bodyPr/>
          <a:lstStyle/>
          <a:p>
            <a:fld id="{DE374041-9F3C-D04E-9F87-7712F411B6FB}" type="slidenum">
              <a:rPr lang="en-US" smtClean="0"/>
              <a:t>41</a:t>
            </a:fld>
            <a:endParaRPr lang="en-US"/>
          </a:p>
        </p:txBody>
      </p:sp>
    </p:spTree>
    <p:extLst>
      <p:ext uri="{BB962C8B-B14F-4D97-AF65-F5344CB8AC3E}">
        <p14:creationId xmlns:p14="http://schemas.microsoft.com/office/powerpoint/2010/main" val="3028797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evaluated speedup against a server-class GPU NVIDIA P100. Here the y axis is showing throughput, normalized to GPU, so higher is better. Our evaluations shows up to 76 times speedup for Bitmap kernel and on average it provides 23 times </a:t>
            </a:r>
            <a:r>
              <a:rPr lang="en-US" dirty="0" err="1"/>
              <a:t>sppedup</a:t>
            </a:r>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42</a:t>
            </a:fld>
            <a:endParaRPr lang="en-US"/>
          </a:p>
        </p:txBody>
      </p:sp>
    </p:spTree>
    <p:extLst>
      <p:ext uri="{BB962C8B-B14F-4D97-AF65-F5344CB8AC3E}">
        <p14:creationId xmlns:p14="http://schemas.microsoft.com/office/powerpoint/2010/main" val="4284898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Nvidia P100 has three stacks of HBM2 memory, so a fairer comparison is speedup per stack. So, in this figure, the y axis shows throughput per stack for four methods. The first bar is showing speedup per stack of the ideal model, the second bar is DRISA, which is a prior work that emulate 32-bit operations using bitwise operations , the third bar is NVIDIA P100 and the last bad is Fulcrum. So this figure shows that Fulcrum provides up to 178 times speedup per stack compared to the ideal model. It also shows that comparing to prior prior in-situ approaches Fulcrum can support more kernels. For example, DRISA can not support sort, filtering sparse operation and etc. Also this figure shows that not only is more flexible than prior in-situ approaches , it also provides performance improvement </a:t>
            </a:r>
            <a:r>
              <a:rPr lang="en-US" dirty="0" err="1"/>
              <a:t>fr</a:t>
            </a:r>
            <a:r>
              <a:rPr lang="en-US" dirty="0"/>
              <a:t> the kernels that prior can support. For example matrix vector multiplication or matrix matrix multiplication Fulcrum provides 3 orders of magnitude speedup  and this is because several reasons. </a:t>
            </a:r>
            <a:r>
              <a:rPr lang="en-US" dirty="0" err="1"/>
              <a:t>Fo</a:t>
            </a:r>
            <a:r>
              <a:rPr lang="en-US" dirty="0"/>
              <a:t> each operation takes hundreds of cycles  and each cycle for these approach is row cycle around 50 ns compared to fulcrum that its cycle is around 6 ns. And third because DRISA has to copy shared data in all subarrays while we use broadcasting </a:t>
            </a:r>
          </a:p>
        </p:txBody>
      </p:sp>
      <p:sp>
        <p:nvSpPr>
          <p:cNvPr id="4" name="Slide Number Placeholder 3"/>
          <p:cNvSpPr>
            <a:spLocks noGrp="1"/>
          </p:cNvSpPr>
          <p:nvPr>
            <p:ph type="sldNum" sz="quarter" idx="5"/>
          </p:nvPr>
        </p:nvSpPr>
        <p:spPr/>
        <p:txBody>
          <a:bodyPr/>
          <a:lstStyle/>
          <a:p>
            <a:fld id="{DE374041-9F3C-D04E-9F87-7712F411B6FB}" type="slidenum">
              <a:rPr lang="en-US" smtClean="0"/>
              <a:t>43</a:t>
            </a:fld>
            <a:endParaRPr lang="en-US"/>
          </a:p>
        </p:txBody>
      </p:sp>
    </p:spTree>
    <p:extLst>
      <p:ext uri="{BB962C8B-B14F-4D97-AF65-F5344CB8AC3E}">
        <p14:creationId xmlns:p14="http://schemas.microsoft.com/office/powerpoint/2010/main" val="52326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memory a little bit. Memory is designed in multi-level hierarchy. For example 3D memories have one logic layer and many memory layers, Memory layers are connected through a shared bus called TSVs. Each memory layer has many banks and each bank has many subarrays.  Subarrays are connected through a address bus called column selection line (CSL) and a data bus called global data line (GDL). When we access data we read an entire row for example 64 word form the subarray at once and store in a buffer called row buffer . We send the address of a </a:t>
            </a:r>
            <a:r>
              <a:rPr lang="en-US" dirty="0" err="1"/>
              <a:t>wor</a:t>
            </a:r>
            <a:r>
              <a:rPr lang="en-US" dirty="0"/>
              <a:t> don TSVs . The address get decode at the edge of each bank and will be sent through these CSLs and then we receive data through TSVs and GDLs. So for each memory access, addresses and data should move along these buses and that is why memory accesses is so costly. </a:t>
            </a:r>
          </a:p>
        </p:txBody>
      </p:sp>
      <p:sp>
        <p:nvSpPr>
          <p:cNvPr id="4" name="Slide Number Placeholder 3"/>
          <p:cNvSpPr>
            <a:spLocks noGrp="1"/>
          </p:cNvSpPr>
          <p:nvPr>
            <p:ph type="sldNum" sz="quarter" idx="5"/>
          </p:nvPr>
        </p:nvSpPr>
        <p:spPr/>
        <p:txBody>
          <a:bodyPr/>
          <a:lstStyle/>
          <a:p>
            <a:fld id="{DE374041-9F3C-D04E-9F87-7712F411B6FB}" type="slidenum">
              <a:rPr lang="en-US" smtClean="0"/>
              <a:t>5</a:t>
            </a:fld>
            <a:endParaRPr lang="en-US"/>
          </a:p>
        </p:txBody>
      </p:sp>
    </p:spTree>
    <p:extLst>
      <p:ext uri="{BB962C8B-B14F-4D97-AF65-F5344CB8AC3E}">
        <p14:creationId xmlns:p14="http://schemas.microsoft.com/office/powerpoint/2010/main" val="3567094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evaluated power consumption of Float Fulcrum and integer Fulcrum and compared it against GPU. They Y axis in this Figure is power consumption, so the lower the better. And it shows that </a:t>
            </a:r>
            <a:r>
              <a:rPr lang="en-US" dirty="0" err="1"/>
              <a:t>Flrcum</a:t>
            </a:r>
            <a:r>
              <a:rPr lang="en-US" dirty="0"/>
              <a:t> reduces power consumption by more than 70 percent</a:t>
            </a:r>
          </a:p>
        </p:txBody>
      </p:sp>
      <p:sp>
        <p:nvSpPr>
          <p:cNvPr id="4" name="Slide Number Placeholder 3"/>
          <p:cNvSpPr>
            <a:spLocks noGrp="1"/>
          </p:cNvSpPr>
          <p:nvPr>
            <p:ph type="sldNum" sz="quarter" idx="5"/>
          </p:nvPr>
        </p:nvSpPr>
        <p:spPr/>
        <p:txBody>
          <a:bodyPr/>
          <a:lstStyle/>
          <a:p>
            <a:fld id="{DE374041-9F3C-D04E-9F87-7712F411B6FB}" type="slidenum">
              <a:rPr lang="en-US" smtClean="0"/>
              <a:t>44</a:t>
            </a:fld>
            <a:endParaRPr lang="en-US"/>
          </a:p>
        </p:txBody>
      </p:sp>
    </p:spTree>
    <p:extLst>
      <p:ext uri="{BB962C8B-B14F-4D97-AF65-F5344CB8AC3E}">
        <p14:creationId xmlns:p14="http://schemas.microsoft.com/office/powerpoint/2010/main" val="653132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power budget of any accelerator is very important and it will be determined by the choice of Integration. For example PCIe and CXL can </a:t>
            </a:r>
            <a:r>
              <a:rPr lang="en-US" dirty="0" err="1"/>
              <a:t>provdes</a:t>
            </a:r>
            <a:r>
              <a:rPr lang="en-US" dirty="0"/>
              <a:t> power budget of more than 60 watt  but DIM or 3D integration will provide power budget of 10 watt. The cooling solution also affects the power budget, So we evaluated our performance under different power budget and our results show that even under restricted power budget of 10 watt Fulcrum provides on average 6 times speedup. It also shows that for most </a:t>
            </a:r>
            <a:r>
              <a:rPr lang="en-US" dirty="0" err="1"/>
              <a:t>applicaions</a:t>
            </a:r>
            <a:r>
              <a:rPr lang="en-US" dirty="0"/>
              <a:t> increasing power budget from 40 to 60 do not improve performance because we could not increase our frequency beyond 164 </a:t>
            </a:r>
            <a:r>
              <a:rPr lang="en-US" dirty="0" err="1"/>
              <a:t>MHz.</a:t>
            </a:r>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45</a:t>
            </a:fld>
            <a:endParaRPr lang="en-US"/>
          </a:p>
        </p:txBody>
      </p:sp>
    </p:spTree>
    <p:extLst>
      <p:ext uri="{BB962C8B-B14F-4D97-AF65-F5344CB8AC3E}">
        <p14:creationId xmlns:p14="http://schemas.microsoft.com/office/powerpoint/2010/main" val="710014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high capacity accelerator is desirable as it can support</a:t>
            </a:r>
          </a:p>
          <a:p>
            <a:r>
              <a:rPr lang="en-US" sz="1200" kern="1200" dirty="0">
                <a:solidFill>
                  <a:schemeClr val="tx1"/>
                </a:solidFill>
                <a:effectLst/>
                <a:latin typeface="+mn-lt"/>
                <a:ea typeface="+mn-ea"/>
                <a:cs typeface="+mn-cs"/>
              </a:rPr>
              <a:t>applications with large footprints. Therefore we targeted an</a:t>
            </a:r>
          </a:p>
          <a:p>
            <a:r>
              <a:rPr lang="en-US" sz="1200" kern="1200" dirty="0">
                <a:solidFill>
                  <a:schemeClr val="tx1"/>
                </a:solidFill>
                <a:effectLst/>
                <a:latin typeface="+mn-lt"/>
                <a:ea typeface="+mn-ea"/>
                <a:cs typeface="+mn-cs"/>
              </a:rPr>
              <a:t>8GB accelerator with eight layers (1GB per layer). Our evaluation shows</a:t>
            </a:r>
          </a:p>
          <a:p>
            <a:r>
              <a:rPr lang="en-US" sz="1200" kern="1200" dirty="0">
                <a:solidFill>
                  <a:schemeClr val="tx1"/>
                </a:solidFill>
                <a:effectLst/>
                <a:latin typeface="+mn-lt"/>
                <a:ea typeface="+mn-ea"/>
                <a:cs typeface="+mn-cs"/>
              </a:rPr>
              <a:t>that an 8GB integer Fulcrum, with 4 entries of the instruction</a:t>
            </a:r>
          </a:p>
          <a:p>
            <a:r>
              <a:rPr lang="en-US" sz="1200" kern="1200" dirty="0">
                <a:solidFill>
                  <a:schemeClr val="tx1"/>
                </a:solidFill>
                <a:effectLst/>
                <a:latin typeface="+mn-lt"/>
                <a:ea typeface="+mn-ea"/>
                <a:cs typeface="+mn-cs"/>
              </a:rPr>
              <a:t>buffer, is achievable by eight layers, with reasonable die size of 51.74mm2 while the original </a:t>
            </a:r>
            <a:r>
              <a:rPr lang="en-US" sz="1200" kern="1200">
                <a:solidFill>
                  <a:schemeClr val="tx1"/>
                </a:solidFill>
                <a:effectLst/>
                <a:latin typeface="+mn-lt"/>
                <a:ea typeface="+mn-ea"/>
                <a:cs typeface="+mn-cs"/>
              </a:rPr>
              <a:t>DRAM die size is 34 mm.</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46</a:t>
            </a:fld>
            <a:endParaRPr lang="en-US"/>
          </a:p>
        </p:txBody>
      </p:sp>
    </p:spTree>
    <p:extLst>
      <p:ext uri="{BB962C8B-B14F-4D97-AF65-F5344CB8AC3E}">
        <p14:creationId xmlns:p14="http://schemas.microsoft.com/office/powerpoint/2010/main" val="1255486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hope future works adapt and evaluate Fulcrum for other memory technologies such as SRAM,… </a:t>
            </a:r>
          </a:p>
          <a:p>
            <a:r>
              <a:rPr lang="en-US" dirty="0"/>
              <a:t>For programming Fulcrum, we currently using the low-level instruction of our instruction buffer. An expert programmer can develop a library of key kernels and then non-expert users can call these libraries, similar to that machine learning user are using </a:t>
            </a:r>
            <a:r>
              <a:rPr lang="en-US" dirty="0" err="1"/>
              <a:t>cuda</a:t>
            </a:r>
            <a:r>
              <a:rPr lang="en-US" dirty="0"/>
              <a:t> libraries without knowing </a:t>
            </a:r>
            <a:r>
              <a:rPr lang="en-US" dirty="0" err="1"/>
              <a:t>cuda</a:t>
            </a:r>
            <a:r>
              <a:rPr lang="en-US" dirty="0"/>
              <a:t>. But in the future we hope to develop a high-level programing language for fulcrum or at least a software stack that maps dataflow of the program  to key kernels.</a:t>
            </a:r>
          </a:p>
        </p:txBody>
      </p:sp>
      <p:sp>
        <p:nvSpPr>
          <p:cNvPr id="4" name="Slide Number Placeholder 3"/>
          <p:cNvSpPr>
            <a:spLocks noGrp="1"/>
          </p:cNvSpPr>
          <p:nvPr>
            <p:ph type="sldNum" sz="quarter" idx="5"/>
          </p:nvPr>
        </p:nvSpPr>
        <p:spPr/>
        <p:txBody>
          <a:bodyPr/>
          <a:lstStyle/>
          <a:p>
            <a:fld id="{DE374041-9F3C-D04E-9F87-7712F411B6FB}" type="slidenum">
              <a:rPr lang="en-US" smtClean="0"/>
              <a:t>48</a:t>
            </a:fld>
            <a:endParaRPr lang="en-US"/>
          </a:p>
        </p:txBody>
      </p:sp>
    </p:spTree>
    <p:extLst>
      <p:ext uri="{BB962C8B-B14F-4D97-AF65-F5344CB8AC3E}">
        <p14:creationId xmlns:p14="http://schemas.microsoft.com/office/powerpoint/2010/main" val="33220738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short Fulcrum reduces the cost of data movement by in-situ processing </a:t>
            </a:r>
          </a:p>
          <a:p>
            <a:r>
              <a:rPr lang="en-US" dirty="0"/>
              <a:t>But prior in-situ approaches were not flexible to support key kernels</a:t>
            </a:r>
          </a:p>
          <a:p>
            <a:r>
              <a:rPr lang="en-US" dirty="0"/>
              <a:t>So, in Fulcrum, we tried to propose practical solutions for increasing flexibility and efficiently while trying to keep capacity high and avoiding significant hardware overhead. </a:t>
            </a:r>
          </a:p>
          <a:p>
            <a:r>
              <a:rPr lang="en-US" dirty="0"/>
              <a:t>To this end we added support for 32-bit addition and multiplication, data dependency along the row buffer, and operation based on a predicate. We also proposed practical solutions for reuniting interleaved bits and practical optimizations in interconnection.</a:t>
            </a:r>
          </a:p>
          <a:p>
            <a:r>
              <a:rPr lang="en-US" dirty="0"/>
              <a:t>O we believe Fulcrum is tiny but powerful enough to support important kernels. </a:t>
            </a:r>
          </a:p>
        </p:txBody>
      </p:sp>
      <p:sp>
        <p:nvSpPr>
          <p:cNvPr id="4" name="Slide Number Placeholder 3"/>
          <p:cNvSpPr>
            <a:spLocks noGrp="1"/>
          </p:cNvSpPr>
          <p:nvPr>
            <p:ph type="sldNum" sz="quarter" idx="5"/>
          </p:nvPr>
        </p:nvSpPr>
        <p:spPr/>
        <p:txBody>
          <a:bodyPr/>
          <a:lstStyle/>
          <a:p>
            <a:fld id="{DE374041-9F3C-D04E-9F87-7712F411B6FB}" type="slidenum">
              <a:rPr lang="en-US" smtClean="0"/>
              <a:t>49</a:t>
            </a:fld>
            <a:endParaRPr lang="en-US"/>
          </a:p>
        </p:txBody>
      </p:sp>
    </p:spTree>
    <p:extLst>
      <p:ext uri="{BB962C8B-B14F-4D97-AF65-F5344CB8AC3E}">
        <p14:creationId xmlns:p14="http://schemas.microsoft.com/office/powerpoint/2010/main" val="2640340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fulcrum benefit applications with large footprint that allow </a:t>
            </a:r>
            <a:r>
              <a:rPr lang="en-US" dirty="0" err="1"/>
              <a:t>partionig</a:t>
            </a:r>
            <a:r>
              <a:rPr lang="en-US" dirty="0"/>
              <a:t> data among subarrays and allow subarray-level </a:t>
            </a:r>
            <a:r>
              <a:rPr lang="en-US" dirty="0" err="1"/>
              <a:t>parallisem</a:t>
            </a:r>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52</a:t>
            </a:fld>
            <a:endParaRPr lang="en-US"/>
          </a:p>
        </p:txBody>
      </p:sp>
    </p:spTree>
    <p:extLst>
      <p:ext uri="{BB962C8B-B14F-4D97-AF65-F5344CB8AC3E}">
        <p14:creationId xmlns:p14="http://schemas.microsoft.com/office/powerpoint/2010/main" val="717694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Fulcrun’s</a:t>
            </a:r>
            <a:r>
              <a:rPr lang="en-US" dirty="0"/>
              <a:t> performance and energy benefit depends on applications characteristics such as input size, sparsity rate and computation intensity</a:t>
            </a:r>
          </a:p>
        </p:txBody>
      </p:sp>
      <p:sp>
        <p:nvSpPr>
          <p:cNvPr id="4" name="Slide Number Placeholder 3"/>
          <p:cNvSpPr>
            <a:spLocks noGrp="1"/>
          </p:cNvSpPr>
          <p:nvPr>
            <p:ph type="sldNum" sz="quarter" idx="5"/>
          </p:nvPr>
        </p:nvSpPr>
        <p:spPr/>
        <p:txBody>
          <a:bodyPr/>
          <a:lstStyle/>
          <a:p>
            <a:fld id="{DE374041-9F3C-D04E-9F87-7712F411B6FB}" type="slidenum">
              <a:rPr lang="en-US" smtClean="0"/>
              <a:t>53</a:t>
            </a:fld>
            <a:endParaRPr lang="en-US"/>
          </a:p>
        </p:txBody>
      </p:sp>
    </p:spTree>
    <p:extLst>
      <p:ext uri="{BB962C8B-B14F-4D97-AF65-F5344CB8AC3E}">
        <p14:creationId xmlns:p14="http://schemas.microsoft.com/office/powerpoint/2010/main" val="3912302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evaluated the effect of performance metrics that we collected form the NVIDIA profiler and realized that applications with </a:t>
            </a:r>
            <a:r>
              <a:rPr lang="en-US" dirty="0" err="1"/>
              <a:t>Hhigh</a:t>
            </a:r>
            <a:r>
              <a:rPr lang="en-US" dirty="0"/>
              <a:t> </a:t>
            </a:r>
            <a:r>
              <a:rPr lang="en-US" dirty="0" err="1"/>
              <a:t>DRAM_REA_PER_COMPUTATIOn</a:t>
            </a:r>
            <a:r>
              <a:rPr lang="en-US" dirty="0"/>
              <a:t> benefit the most from Fulcrum</a:t>
            </a:r>
          </a:p>
        </p:txBody>
      </p:sp>
      <p:sp>
        <p:nvSpPr>
          <p:cNvPr id="4" name="Slide Number Placeholder 3"/>
          <p:cNvSpPr>
            <a:spLocks noGrp="1"/>
          </p:cNvSpPr>
          <p:nvPr>
            <p:ph type="sldNum" sz="quarter" idx="5"/>
          </p:nvPr>
        </p:nvSpPr>
        <p:spPr/>
        <p:txBody>
          <a:bodyPr/>
          <a:lstStyle/>
          <a:p>
            <a:fld id="{DE374041-9F3C-D04E-9F87-7712F411B6FB}" type="slidenum">
              <a:rPr lang="en-US" smtClean="0"/>
              <a:t>54</a:t>
            </a:fld>
            <a:endParaRPr lang="en-US"/>
          </a:p>
        </p:txBody>
      </p:sp>
    </p:spTree>
    <p:extLst>
      <p:ext uri="{BB962C8B-B14F-4D97-AF65-F5344CB8AC3E}">
        <p14:creationId xmlns:p14="http://schemas.microsoft.com/office/powerpoint/2010/main" val="2663664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for sparse our evaluation shows that applications with density of higher that 3% </a:t>
            </a:r>
            <a:r>
              <a:rPr lang="en-US" dirty="0" err="1"/>
              <a:t>benfit</a:t>
            </a:r>
            <a:r>
              <a:rPr lang="en-US" dirty="0"/>
              <a:t> more from Fulcrum, which is density o deep learning applications and problems in </a:t>
            </a:r>
            <a:r>
              <a:rPr lang="en-US" dirty="0" err="1"/>
              <a:t>statistcs</a:t>
            </a:r>
            <a:endParaRPr lang="en-US" dirty="0"/>
          </a:p>
        </p:txBody>
      </p:sp>
      <p:sp>
        <p:nvSpPr>
          <p:cNvPr id="4" name="Slide Number Placeholder 3"/>
          <p:cNvSpPr>
            <a:spLocks noGrp="1"/>
          </p:cNvSpPr>
          <p:nvPr>
            <p:ph type="sldNum" sz="quarter" idx="5"/>
          </p:nvPr>
        </p:nvSpPr>
        <p:spPr/>
        <p:txBody>
          <a:bodyPr/>
          <a:lstStyle/>
          <a:p>
            <a:fld id="{DE374041-9F3C-D04E-9F87-7712F411B6FB}" type="slidenum">
              <a:rPr lang="en-US" smtClean="0"/>
              <a:t>55</a:t>
            </a:fld>
            <a:endParaRPr lang="en-US"/>
          </a:p>
        </p:txBody>
      </p:sp>
    </p:spTree>
    <p:extLst>
      <p:ext uri="{BB962C8B-B14F-4D97-AF65-F5344CB8AC3E}">
        <p14:creationId xmlns:p14="http://schemas.microsoft.com/office/powerpoint/2010/main" val="3243021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 new </a:t>
            </a:r>
            <a:r>
              <a:rPr lang="en-US" dirty="0" err="1"/>
              <a:t>visulaization</a:t>
            </a:r>
            <a:r>
              <a:rPr lang="en-US" dirty="0"/>
              <a:t> way</a:t>
            </a:r>
          </a:p>
        </p:txBody>
      </p:sp>
      <p:sp>
        <p:nvSpPr>
          <p:cNvPr id="4" name="Slide Number Placeholder 3"/>
          <p:cNvSpPr>
            <a:spLocks noGrp="1"/>
          </p:cNvSpPr>
          <p:nvPr>
            <p:ph type="sldNum" sz="quarter" idx="5"/>
          </p:nvPr>
        </p:nvSpPr>
        <p:spPr/>
        <p:txBody>
          <a:bodyPr/>
          <a:lstStyle/>
          <a:p>
            <a:fld id="{DE374041-9F3C-D04E-9F87-7712F411B6FB}" type="slidenum">
              <a:rPr lang="en-US" smtClean="0"/>
              <a:t>56</a:t>
            </a:fld>
            <a:endParaRPr lang="en-US"/>
          </a:p>
        </p:txBody>
      </p:sp>
    </p:spTree>
    <p:extLst>
      <p:ext uri="{BB962C8B-B14F-4D97-AF65-F5344CB8AC3E}">
        <p14:creationId xmlns:p14="http://schemas.microsoft.com/office/powerpoint/2010/main" val="294742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here is that if we want to process data inside memory in which of these level we should place our processing units. In the logic layer? At the edge of each bank or in each subarray? And what are trade offs for processing at each of these levels.</a:t>
            </a:r>
          </a:p>
        </p:txBody>
      </p:sp>
      <p:sp>
        <p:nvSpPr>
          <p:cNvPr id="4" name="Slide Number Placeholder 3"/>
          <p:cNvSpPr>
            <a:spLocks noGrp="1"/>
          </p:cNvSpPr>
          <p:nvPr>
            <p:ph type="sldNum" sz="quarter" idx="5"/>
          </p:nvPr>
        </p:nvSpPr>
        <p:spPr/>
        <p:txBody>
          <a:bodyPr/>
          <a:lstStyle/>
          <a:p>
            <a:fld id="{DE374041-9F3C-D04E-9F87-7712F411B6FB}" type="slidenum">
              <a:rPr lang="en-US" smtClean="0"/>
              <a:t>6</a:t>
            </a:fld>
            <a:endParaRPr lang="en-US"/>
          </a:p>
        </p:txBody>
      </p:sp>
    </p:spTree>
    <p:extLst>
      <p:ext uri="{BB962C8B-B14F-4D97-AF65-F5344CB8AC3E}">
        <p14:creationId xmlns:p14="http://schemas.microsoft.com/office/powerpoint/2010/main" val="4145056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 new </a:t>
            </a:r>
            <a:r>
              <a:rPr lang="en-US" dirty="0" err="1"/>
              <a:t>visulaization</a:t>
            </a:r>
            <a:r>
              <a:rPr lang="en-US" dirty="0"/>
              <a:t> way</a:t>
            </a:r>
          </a:p>
        </p:txBody>
      </p:sp>
      <p:sp>
        <p:nvSpPr>
          <p:cNvPr id="4" name="Slide Number Placeholder 3"/>
          <p:cNvSpPr>
            <a:spLocks noGrp="1"/>
          </p:cNvSpPr>
          <p:nvPr>
            <p:ph type="sldNum" sz="quarter" idx="5"/>
          </p:nvPr>
        </p:nvSpPr>
        <p:spPr/>
        <p:txBody>
          <a:bodyPr/>
          <a:lstStyle/>
          <a:p>
            <a:fld id="{DE374041-9F3C-D04E-9F87-7712F411B6FB}" type="slidenum">
              <a:rPr lang="en-US" smtClean="0"/>
              <a:t>57</a:t>
            </a:fld>
            <a:endParaRPr lang="en-US"/>
          </a:p>
        </p:txBody>
      </p:sp>
    </p:spTree>
    <p:extLst>
      <p:ext uri="{BB962C8B-B14F-4D97-AF65-F5344CB8AC3E}">
        <p14:creationId xmlns:p14="http://schemas.microsoft.com/office/powerpoint/2010/main" val="996194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discussion on that, add some figure</a:t>
            </a:r>
          </a:p>
        </p:txBody>
      </p:sp>
      <p:sp>
        <p:nvSpPr>
          <p:cNvPr id="4" name="Slide Number Placeholder 3"/>
          <p:cNvSpPr>
            <a:spLocks noGrp="1"/>
          </p:cNvSpPr>
          <p:nvPr>
            <p:ph type="sldNum" sz="quarter" idx="5"/>
          </p:nvPr>
        </p:nvSpPr>
        <p:spPr/>
        <p:txBody>
          <a:bodyPr/>
          <a:lstStyle/>
          <a:p>
            <a:fld id="{DE374041-9F3C-D04E-9F87-7712F411B6FB}" type="slidenum">
              <a:rPr lang="en-US" smtClean="0"/>
              <a:t>58</a:t>
            </a:fld>
            <a:endParaRPr lang="en-US"/>
          </a:p>
        </p:txBody>
      </p:sp>
    </p:spTree>
    <p:extLst>
      <p:ext uri="{BB962C8B-B14F-4D97-AF65-F5344CB8AC3E}">
        <p14:creationId xmlns:p14="http://schemas.microsoft.com/office/powerpoint/2010/main" val="1942043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renaming as the meat </a:t>
            </a:r>
          </a:p>
        </p:txBody>
      </p:sp>
      <p:sp>
        <p:nvSpPr>
          <p:cNvPr id="4" name="Slide Number Placeholder 3"/>
          <p:cNvSpPr>
            <a:spLocks noGrp="1"/>
          </p:cNvSpPr>
          <p:nvPr>
            <p:ph type="sldNum" sz="quarter" idx="5"/>
          </p:nvPr>
        </p:nvSpPr>
        <p:spPr/>
        <p:txBody>
          <a:bodyPr/>
          <a:lstStyle/>
          <a:p>
            <a:fld id="{DE374041-9F3C-D04E-9F87-7712F411B6FB}" type="slidenum">
              <a:rPr lang="en-US" smtClean="0"/>
              <a:t>64</a:t>
            </a:fld>
            <a:endParaRPr lang="en-US"/>
          </a:p>
        </p:txBody>
      </p:sp>
    </p:spTree>
    <p:extLst>
      <p:ext uri="{BB962C8B-B14F-4D97-AF65-F5344CB8AC3E}">
        <p14:creationId xmlns:p14="http://schemas.microsoft.com/office/powerpoint/2010/main" val="24895518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reduce the cost of data movement prior works have proposed two main approaches: In-situ computing where we perform computation on the row buffer and therefore there is no need to move data </a:t>
            </a:r>
            <a:r>
              <a:rPr lang="en-US" dirty="0" err="1"/>
              <a:t>ot</a:t>
            </a:r>
            <a:r>
              <a:rPr lang="en-US" dirty="0"/>
              <a:t> of the subarray. Since there are many subarrays and many banks, in-situ computing provide significant </a:t>
            </a:r>
            <a:r>
              <a:rPr lang="en-US" dirty="0" err="1"/>
              <a:t>parallisem</a:t>
            </a:r>
            <a:r>
              <a:rPr lang="en-US" dirty="0"/>
              <a:t> The other approach is to put a light </a:t>
            </a:r>
            <a:r>
              <a:rPr lang="en-US" dirty="0" err="1"/>
              <a:t>gpgpu</a:t>
            </a:r>
            <a:r>
              <a:rPr lang="en-US" dirty="0"/>
              <a:t> in the logic layer. We still need to send data out of subarrays, banks and vaults but we do not need to send the data out of memory.</a:t>
            </a:r>
          </a:p>
        </p:txBody>
      </p:sp>
      <p:sp>
        <p:nvSpPr>
          <p:cNvPr id="4" name="Slide Number Placeholder 3"/>
          <p:cNvSpPr>
            <a:spLocks noGrp="1"/>
          </p:cNvSpPr>
          <p:nvPr>
            <p:ph type="sldNum" sz="quarter" idx="10"/>
          </p:nvPr>
        </p:nvSpPr>
        <p:spPr/>
        <p:txBody>
          <a:bodyPr/>
          <a:lstStyle/>
          <a:p>
            <a:fld id="{C7FFBB3C-3748-7143-AE06-FBF4643C6543}" type="slidenum">
              <a:rPr lang="en-US" smtClean="0"/>
              <a:t>76</a:t>
            </a:fld>
            <a:endParaRPr lang="en-US"/>
          </a:p>
        </p:txBody>
      </p:sp>
    </p:spTree>
    <p:extLst>
      <p:ext uri="{BB962C8B-B14F-4D97-AF65-F5344CB8AC3E}">
        <p14:creationId xmlns:p14="http://schemas.microsoft.com/office/powerpoint/2010/main" val="343155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refer to processing at subarray-level as in-situ computing and it has several advantages and disadvantages. For example, because we have many subarrays, by processing in each subarray, we will  enjoy the massive subarray-level </a:t>
            </a:r>
            <a:r>
              <a:rPr lang="en-US" dirty="0" err="1"/>
              <a:t>paralleliisem</a:t>
            </a:r>
            <a:r>
              <a:rPr lang="en-US" dirty="0"/>
              <a:t>. Also it is obvious that the  latency and energy consumption of accessing data at subarray level is much lower that latency and energy consumption of any other level of processing in memory</a:t>
            </a:r>
          </a:p>
          <a:p>
            <a:endParaRPr lang="en-US" dirty="0"/>
          </a:p>
          <a:p>
            <a:r>
              <a:rPr lang="en-US" dirty="0"/>
              <a:t>But unfortunately for in-situ computing  we have to place our processing units in DRAM layers and technology size in DRAM is larger than  processors so our processing unit will larger, slower and consume more energy</a:t>
            </a:r>
          </a:p>
          <a:p>
            <a:r>
              <a:rPr lang="en-US" dirty="0"/>
              <a:t>And also because we have many subarrays any hardware overhead will be multiplied  by number of subarrays.</a:t>
            </a:r>
          </a:p>
        </p:txBody>
      </p:sp>
      <p:sp>
        <p:nvSpPr>
          <p:cNvPr id="4" name="Slide Number Placeholder 3"/>
          <p:cNvSpPr>
            <a:spLocks noGrp="1"/>
          </p:cNvSpPr>
          <p:nvPr>
            <p:ph type="sldNum" sz="quarter" idx="10"/>
          </p:nvPr>
        </p:nvSpPr>
        <p:spPr/>
        <p:txBody>
          <a:bodyPr/>
          <a:lstStyle/>
          <a:p>
            <a:fld id="{C7FFBB3C-3748-7143-AE06-FBF4643C6543}" type="slidenum">
              <a:rPr lang="en-US" smtClean="0"/>
              <a:t>7</a:t>
            </a:fld>
            <a:endParaRPr lang="en-US"/>
          </a:p>
        </p:txBody>
      </p:sp>
    </p:spTree>
    <p:extLst>
      <p:ext uri="{BB962C8B-B14F-4D97-AF65-F5344CB8AC3E}">
        <p14:creationId xmlns:p14="http://schemas.microsoft.com/office/powerpoint/2010/main" val="59176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these disadvantages prior works only support bitwise logic operations to limit the hardware overhead and this results into several limitations.</a:t>
            </a:r>
          </a:p>
        </p:txBody>
      </p:sp>
      <p:sp>
        <p:nvSpPr>
          <p:cNvPr id="4" name="Slide Number Placeholder 3"/>
          <p:cNvSpPr>
            <a:spLocks noGrp="1"/>
          </p:cNvSpPr>
          <p:nvPr>
            <p:ph type="sldNum" sz="quarter" idx="10"/>
          </p:nvPr>
        </p:nvSpPr>
        <p:spPr/>
        <p:txBody>
          <a:bodyPr/>
          <a:lstStyle/>
          <a:p>
            <a:fld id="{C7FFBB3C-3748-7143-AE06-FBF4643C6543}" type="slidenum">
              <a:rPr lang="en-US" smtClean="0"/>
              <a:t>8</a:t>
            </a:fld>
            <a:endParaRPr lang="en-US"/>
          </a:p>
        </p:txBody>
      </p:sp>
    </p:spTree>
    <p:extLst>
      <p:ext uri="{BB962C8B-B14F-4D97-AF65-F5344CB8AC3E}">
        <p14:creationId xmlns:p14="http://schemas.microsoft.com/office/powerpoint/2010/main" val="274386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limitation of prior in-situ approaches is inflexibility. First, since prior works only support bitwise operations they have to emulate 32-bit addition and multiplication by multiple bitwise operation and for each bitwise operation they need a row activation which is very costly. Our evaluation shows that the energy consumption of these row activation is even higher that energy consumption of accessing data from the logic layer and nullifies the benefit of in-situ computing compared to in-logic layer computing. We might be to add extra row off latches to resolve this problem for integer addition but it is very challenging to resolve the issue for multiplication and floating point operations. </a:t>
            </a:r>
          </a:p>
          <a:p>
            <a:endParaRPr lang="en-US" dirty="0"/>
          </a:p>
          <a:p>
            <a:r>
              <a:rPr lang="en-US" dirty="0"/>
              <a:t>A recent paper in ISCA 2019 (duality cache from university of Michigan ) try to solve this problem by laying out data horizontally for SRAM-based in-situ approaches. However, horizontal layout increases the cost of updating data as we need to update multiple rows of data and it only suits read-only data such as deep learning weight matrices</a:t>
            </a:r>
          </a:p>
          <a:p>
            <a:endParaRPr lang="en-US" dirty="0"/>
          </a:p>
          <a:p>
            <a:r>
              <a:rPr lang="en-US" dirty="0"/>
              <a:t>Second since prior work perform a row-wide parallel operation on entire row they can not support operation with data dependency along the row buffer. As a result they  can not support reduction or prefix sum along the row buffer</a:t>
            </a:r>
          </a:p>
          <a:p>
            <a:endParaRPr lang="en-US" dirty="0"/>
          </a:p>
          <a:p>
            <a:r>
              <a:rPr lang="en-US" dirty="0"/>
              <a:t>Third, Since row-wide parallel bitwise operations perform the same operation on the entire row buffer, it can not support operation based on a condition which is a requirement for kernels such as sort or sparse linear algebra</a:t>
            </a:r>
          </a:p>
        </p:txBody>
      </p:sp>
      <p:sp>
        <p:nvSpPr>
          <p:cNvPr id="4" name="Slide Number Placeholder 3"/>
          <p:cNvSpPr>
            <a:spLocks noGrp="1"/>
          </p:cNvSpPr>
          <p:nvPr>
            <p:ph type="sldNum" sz="quarter" idx="5"/>
          </p:nvPr>
        </p:nvSpPr>
        <p:spPr/>
        <p:txBody>
          <a:bodyPr/>
          <a:lstStyle/>
          <a:p>
            <a:fld id="{DE374041-9F3C-D04E-9F87-7712F411B6FB}" type="slidenum">
              <a:rPr lang="en-US" smtClean="0"/>
              <a:t>9</a:t>
            </a:fld>
            <a:endParaRPr lang="en-US"/>
          </a:p>
        </p:txBody>
      </p:sp>
    </p:spTree>
    <p:extLst>
      <p:ext uri="{BB962C8B-B14F-4D97-AF65-F5344CB8AC3E}">
        <p14:creationId xmlns:p14="http://schemas.microsoft.com/office/powerpoint/2010/main" val="256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limitation of prior in-situ works is ignoring interleaving. In current DRAM structure we have two types of interleaving. The first interleaving type is called subarray interleaving. Since the size of each sense amplifier is larger than the size of memory cells, in current DRAM half of the memory cells in arrow are  sensed in the upper row buffer and half of them are sensed in the lower row buffer. Therefore, two logically adjacent bits are not physically adjacent.</a:t>
            </a:r>
          </a:p>
        </p:txBody>
      </p:sp>
      <p:sp>
        <p:nvSpPr>
          <p:cNvPr id="4" name="Slide Number Placeholder 3"/>
          <p:cNvSpPr>
            <a:spLocks noGrp="1"/>
          </p:cNvSpPr>
          <p:nvPr>
            <p:ph type="sldNum" sz="quarter" idx="5"/>
          </p:nvPr>
        </p:nvSpPr>
        <p:spPr/>
        <p:txBody>
          <a:bodyPr/>
          <a:lstStyle/>
          <a:p>
            <a:fld id="{DE374041-9F3C-D04E-9F87-7712F411B6FB}" type="slidenum">
              <a:rPr lang="en-US" smtClean="0"/>
              <a:t>10</a:t>
            </a:fld>
            <a:endParaRPr lang="en-US"/>
          </a:p>
        </p:txBody>
      </p:sp>
    </p:spTree>
    <p:extLst>
      <p:ext uri="{BB962C8B-B14F-4D97-AF65-F5344CB8AC3E}">
        <p14:creationId xmlns:p14="http://schemas.microsoft.com/office/powerpoint/2010/main" val="268155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243D-CE57-F346-8D70-39E924AAE0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A6806B-CC5E-A341-A76E-8FD37272E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BB01D9-7C06-BD42-B4C8-6B4AEBA315C7}"/>
              </a:ext>
            </a:extLst>
          </p:cNvPr>
          <p:cNvSpPr>
            <a:spLocks noGrp="1"/>
          </p:cNvSpPr>
          <p:nvPr>
            <p:ph type="dt" sz="half" idx="10"/>
          </p:nvPr>
        </p:nvSpPr>
        <p:spPr/>
        <p:txBody>
          <a:bodyPr/>
          <a:lstStyle/>
          <a:p>
            <a:r>
              <a:rPr lang="en-US"/>
              <a:t>Marzieh Lenjani</a:t>
            </a:r>
          </a:p>
        </p:txBody>
      </p:sp>
      <p:sp>
        <p:nvSpPr>
          <p:cNvPr id="5" name="Footer Placeholder 4">
            <a:extLst>
              <a:ext uri="{FF2B5EF4-FFF2-40B4-BE49-F238E27FC236}">
                <a16:creationId xmlns:a16="http://schemas.microsoft.com/office/drawing/2014/main" id="{9EDC0CBD-5E27-CD40-98D9-4AA9D40DFF9C}"/>
              </a:ext>
            </a:extLst>
          </p:cNvPr>
          <p:cNvSpPr>
            <a:spLocks noGrp="1"/>
          </p:cNvSpPr>
          <p:nvPr>
            <p:ph type="ftr" sz="quarter" idx="11"/>
          </p:nvPr>
        </p:nvSpPr>
        <p:spPr/>
        <p:txBody>
          <a:bodyPr/>
          <a:lstStyle/>
          <a:p>
            <a:r>
              <a:rPr lang="en-US" dirty="0"/>
              <a:t>Fulcrum: a Simplified Control and Access Mechanism toward Flexible and Practical In-situ Accelerators</a:t>
            </a:r>
          </a:p>
        </p:txBody>
      </p:sp>
      <p:sp>
        <p:nvSpPr>
          <p:cNvPr id="6" name="Slide Number Placeholder 5">
            <a:extLst>
              <a:ext uri="{FF2B5EF4-FFF2-40B4-BE49-F238E27FC236}">
                <a16:creationId xmlns:a16="http://schemas.microsoft.com/office/drawing/2014/main" id="{4E0A887F-4711-9C45-AAB7-C9EEC79B3935}"/>
              </a:ext>
            </a:extLst>
          </p:cNvPr>
          <p:cNvSpPr>
            <a:spLocks noGrp="1"/>
          </p:cNvSpPr>
          <p:nvPr>
            <p:ph type="sldNum" sz="quarter" idx="12"/>
          </p:nvPr>
        </p:nvSpPr>
        <p:spPr/>
        <p:txBody>
          <a:bodyPr/>
          <a:lstStyle/>
          <a:p>
            <a:fld id="{514F71AC-B08B-234D-BD2E-DDA7DB4BA923}" type="slidenum">
              <a:rPr lang="en-US" smtClean="0"/>
              <a:t>‹#›</a:t>
            </a:fld>
            <a:endParaRPr lang="en-US"/>
          </a:p>
        </p:txBody>
      </p:sp>
    </p:spTree>
    <p:extLst>
      <p:ext uri="{BB962C8B-B14F-4D97-AF65-F5344CB8AC3E}">
        <p14:creationId xmlns:p14="http://schemas.microsoft.com/office/powerpoint/2010/main" val="93199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9A57-9067-B747-8FEA-2E071075DA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1A0916-AE4D-B34F-8435-3B3EC9903A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DBC9D-DB47-3248-8922-51BC2393C99F}"/>
              </a:ext>
            </a:extLst>
          </p:cNvPr>
          <p:cNvSpPr>
            <a:spLocks noGrp="1"/>
          </p:cNvSpPr>
          <p:nvPr>
            <p:ph type="dt" sz="half" idx="10"/>
          </p:nvPr>
        </p:nvSpPr>
        <p:spPr/>
        <p:txBody>
          <a:bodyPr/>
          <a:lstStyle/>
          <a:p>
            <a:r>
              <a:rPr lang="en-US"/>
              <a:t>Marzieh Lenjani</a:t>
            </a:r>
          </a:p>
        </p:txBody>
      </p:sp>
      <p:sp>
        <p:nvSpPr>
          <p:cNvPr id="5" name="Footer Placeholder 4">
            <a:extLst>
              <a:ext uri="{FF2B5EF4-FFF2-40B4-BE49-F238E27FC236}">
                <a16:creationId xmlns:a16="http://schemas.microsoft.com/office/drawing/2014/main" id="{1BF5D74C-C1A7-5E40-B1F3-258446B2BFA2}"/>
              </a:ext>
            </a:extLst>
          </p:cNvPr>
          <p:cNvSpPr>
            <a:spLocks noGrp="1"/>
          </p:cNvSpPr>
          <p:nvPr>
            <p:ph type="ftr" sz="quarter" idx="11"/>
          </p:nvPr>
        </p:nvSpPr>
        <p:spPr/>
        <p:txBody>
          <a:bodyPr/>
          <a:lstStyle/>
          <a:p>
            <a:r>
              <a:rPr lang="en-US"/>
              <a:t>Fulcrum: a Simplified Control and Access Mechanism toward Flexible and Practical In-situ Accelerators</a:t>
            </a:r>
          </a:p>
        </p:txBody>
      </p:sp>
      <p:sp>
        <p:nvSpPr>
          <p:cNvPr id="6" name="Slide Number Placeholder 5">
            <a:extLst>
              <a:ext uri="{FF2B5EF4-FFF2-40B4-BE49-F238E27FC236}">
                <a16:creationId xmlns:a16="http://schemas.microsoft.com/office/drawing/2014/main" id="{1ED2E1EC-9E0B-7844-B497-50DB0537EAA4}"/>
              </a:ext>
            </a:extLst>
          </p:cNvPr>
          <p:cNvSpPr>
            <a:spLocks noGrp="1"/>
          </p:cNvSpPr>
          <p:nvPr>
            <p:ph type="sldNum" sz="quarter" idx="12"/>
          </p:nvPr>
        </p:nvSpPr>
        <p:spPr/>
        <p:txBody>
          <a:bodyPr/>
          <a:lstStyle/>
          <a:p>
            <a:fld id="{514F71AC-B08B-234D-BD2E-DDA7DB4BA923}" type="slidenum">
              <a:rPr lang="en-US" smtClean="0"/>
              <a:t>‹#›</a:t>
            </a:fld>
            <a:endParaRPr lang="en-US"/>
          </a:p>
        </p:txBody>
      </p:sp>
    </p:spTree>
    <p:extLst>
      <p:ext uri="{BB962C8B-B14F-4D97-AF65-F5344CB8AC3E}">
        <p14:creationId xmlns:p14="http://schemas.microsoft.com/office/powerpoint/2010/main" val="358542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54867E-BAF1-0B44-8EB7-C80528F1C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FC1059-8379-6F4A-83EA-66D5AFB803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D7731-F615-2E42-8302-6E35327D17D3}"/>
              </a:ext>
            </a:extLst>
          </p:cNvPr>
          <p:cNvSpPr>
            <a:spLocks noGrp="1"/>
          </p:cNvSpPr>
          <p:nvPr>
            <p:ph type="dt" sz="half" idx="10"/>
          </p:nvPr>
        </p:nvSpPr>
        <p:spPr/>
        <p:txBody>
          <a:bodyPr/>
          <a:lstStyle/>
          <a:p>
            <a:r>
              <a:rPr lang="en-US"/>
              <a:t>Marzieh Lenjani</a:t>
            </a:r>
          </a:p>
        </p:txBody>
      </p:sp>
      <p:sp>
        <p:nvSpPr>
          <p:cNvPr id="5" name="Footer Placeholder 4">
            <a:extLst>
              <a:ext uri="{FF2B5EF4-FFF2-40B4-BE49-F238E27FC236}">
                <a16:creationId xmlns:a16="http://schemas.microsoft.com/office/drawing/2014/main" id="{04C4D242-BCD5-4046-B802-0994578FD7BB}"/>
              </a:ext>
            </a:extLst>
          </p:cNvPr>
          <p:cNvSpPr>
            <a:spLocks noGrp="1"/>
          </p:cNvSpPr>
          <p:nvPr>
            <p:ph type="ftr" sz="quarter" idx="11"/>
          </p:nvPr>
        </p:nvSpPr>
        <p:spPr/>
        <p:txBody>
          <a:bodyPr/>
          <a:lstStyle/>
          <a:p>
            <a:r>
              <a:rPr lang="en-US"/>
              <a:t>Fulcrum: a Simplified Control and Access Mechanism toward Flexible and Practical In-situ Accelerators</a:t>
            </a:r>
          </a:p>
        </p:txBody>
      </p:sp>
      <p:sp>
        <p:nvSpPr>
          <p:cNvPr id="6" name="Slide Number Placeholder 5">
            <a:extLst>
              <a:ext uri="{FF2B5EF4-FFF2-40B4-BE49-F238E27FC236}">
                <a16:creationId xmlns:a16="http://schemas.microsoft.com/office/drawing/2014/main" id="{DADC6C48-A35B-9A4B-8BE8-B8CF41DAF906}"/>
              </a:ext>
            </a:extLst>
          </p:cNvPr>
          <p:cNvSpPr>
            <a:spLocks noGrp="1"/>
          </p:cNvSpPr>
          <p:nvPr>
            <p:ph type="sldNum" sz="quarter" idx="12"/>
          </p:nvPr>
        </p:nvSpPr>
        <p:spPr/>
        <p:txBody>
          <a:bodyPr/>
          <a:lstStyle/>
          <a:p>
            <a:fld id="{514F71AC-B08B-234D-BD2E-DDA7DB4BA923}" type="slidenum">
              <a:rPr lang="en-US" smtClean="0"/>
              <a:t>‹#›</a:t>
            </a:fld>
            <a:endParaRPr lang="en-US"/>
          </a:p>
        </p:txBody>
      </p:sp>
    </p:spTree>
    <p:extLst>
      <p:ext uri="{BB962C8B-B14F-4D97-AF65-F5344CB8AC3E}">
        <p14:creationId xmlns:p14="http://schemas.microsoft.com/office/powerpoint/2010/main" val="32719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BE39-C816-C94F-AC66-2728D3321545}"/>
              </a:ext>
            </a:extLst>
          </p:cNvPr>
          <p:cNvSpPr>
            <a:spLocks noGrp="1"/>
          </p:cNvSpPr>
          <p:nvPr>
            <p:ph type="title"/>
          </p:nvPr>
        </p:nvSpPr>
        <p:spPr>
          <a:xfrm>
            <a:off x="0" y="0"/>
            <a:ext cx="12192000" cy="1325563"/>
          </a:xfrm>
          <a:solidFill>
            <a:schemeClr val="bg2"/>
          </a:solidFill>
        </p:spPr>
        <p:txBody>
          <a:bodyPr/>
          <a:lstStyle>
            <a:lvl1pPr algn="ctr">
              <a:defRPr b="1">
                <a:solidFill>
                  <a:schemeClr val="accent2">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D71F1-6632-1A4B-AB24-6562898D2EAE}"/>
              </a:ext>
            </a:extLst>
          </p:cNvPr>
          <p:cNvSpPr>
            <a:spLocks noGrp="1"/>
          </p:cNvSpPr>
          <p:nvPr>
            <p:ph idx="1"/>
          </p:nvPr>
        </p:nvSpPr>
        <p:spPr>
          <a:xfrm>
            <a:off x="0" y="1325563"/>
            <a:ext cx="12192000" cy="4851400"/>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D1F069-7BF0-284A-8007-B59BD1A8C8BF}"/>
              </a:ext>
            </a:extLst>
          </p:cNvPr>
          <p:cNvSpPr>
            <a:spLocks noGrp="1"/>
          </p:cNvSpPr>
          <p:nvPr>
            <p:ph type="dt" sz="half" idx="10"/>
          </p:nvPr>
        </p:nvSpPr>
        <p:spPr>
          <a:xfrm>
            <a:off x="1" y="6480698"/>
            <a:ext cx="1226372" cy="365125"/>
          </a:xfrm>
          <a:solidFill>
            <a:schemeClr val="accent2">
              <a:lumMod val="50000"/>
            </a:schemeClr>
          </a:solidFill>
        </p:spPr>
        <p:txBody>
          <a:bodyPr/>
          <a:lstStyle>
            <a:lvl1pPr>
              <a:defRPr b="0">
                <a:solidFill>
                  <a:schemeClr val="bg1"/>
                </a:solidFill>
              </a:defRPr>
            </a:lvl1pPr>
          </a:lstStyle>
          <a:p>
            <a:r>
              <a:rPr lang="en-US"/>
              <a:t>Marzieh Lenjani</a:t>
            </a:r>
            <a:endParaRPr lang="en-US" dirty="0"/>
          </a:p>
        </p:txBody>
      </p:sp>
      <p:sp>
        <p:nvSpPr>
          <p:cNvPr id="5" name="Footer Placeholder 4">
            <a:extLst>
              <a:ext uri="{FF2B5EF4-FFF2-40B4-BE49-F238E27FC236}">
                <a16:creationId xmlns:a16="http://schemas.microsoft.com/office/drawing/2014/main" id="{BF5164C6-1C3A-6C49-B10A-BD0045FC4B2C}"/>
              </a:ext>
            </a:extLst>
          </p:cNvPr>
          <p:cNvSpPr>
            <a:spLocks noGrp="1"/>
          </p:cNvSpPr>
          <p:nvPr>
            <p:ph type="ftr" sz="quarter" idx="11"/>
          </p:nvPr>
        </p:nvSpPr>
        <p:spPr>
          <a:xfrm>
            <a:off x="7329544" y="6497469"/>
            <a:ext cx="4862456" cy="365125"/>
          </a:xfrm>
          <a:solidFill>
            <a:schemeClr val="bg2">
              <a:lumMod val="90000"/>
            </a:schemeClr>
          </a:solidFill>
        </p:spPr>
        <p:txBody>
          <a:bodyPr/>
          <a:lstStyle>
            <a:lvl1pPr>
              <a:defRPr b="0">
                <a:solidFill>
                  <a:schemeClr val="accent2">
                    <a:lumMod val="50000"/>
                  </a:schemeClr>
                </a:solidFill>
              </a:defRPr>
            </a:lvl1pPr>
          </a:lstStyle>
          <a:p>
            <a:r>
              <a:rPr lang="en-US" dirty="0"/>
              <a:t>Fulcrum: a Simplified Control and Access Mechanism toward Flexible and Practical In-situ Accelerators</a:t>
            </a:r>
          </a:p>
        </p:txBody>
      </p:sp>
      <p:sp>
        <p:nvSpPr>
          <p:cNvPr id="6" name="Slide Number Placeholder 5">
            <a:extLst>
              <a:ext uri="{FF2B5EF4-FFF2-40B4-BE49-F238E27FC236}">
                <a16:creationId xmlns:a16="http://schemas.microsoft.com/office/drawing/2014/main" id="{FFBF584F-5FAE-234B-B0B6-E3A005D28A3B}"/>
              </a:ext>
            </a:extLst>
          </p:cNvPr>
          <p:cNvSpPr>
            <a:spLocks noGrp="1"/>
          </p:cNvSpPr>
          <p:nvPr>
            <p:ph type="sldNum" sz="quarter" idx="12"/>
          </p:nvPr>
        </p:nvSpPr>
        <p:spPr>
          <a:xfrm>
            <a:off x="5627370" y="6480697"/>
            <a:ext cx="937260" cy="365125"/>
          </a:xfrm>
          <a:solidFill>
            <a:schemeClr val="bg1"/>
          </a:solidFill>
        </p:spPr>
        <p:txBody>
          <a:bodyPr/>
          <a:lstStyle>
            <a:lvl1pPr algn="ctr">
              <a:defRPr sz="1800" b="1">
                <a:solidFill>
                  <a:schemeClr val="accent2">
                    <a:lumMod val="50000"/>
                  </a:schemeClr>
                </a:solidFill>
              </a:defRPr>
            </a:lvl1pPr>
          </a:lstStyle>
          <a:p>
            <a:fld id="{514F71AC-B08B-234D-BD2E-DDA7DB4BA923}" type="slidenum">
              <a:rPr lang="en-US" smtClean="0"/>
              <a:pPr/>
              <a:t>‹#›</a:t>
            </a:fld>
            <a:endParaRPr lang="en-US" dirty="0"/>
          </a:p>
        </p:txBody>
      </p:sp>
    </p:spTree>
    <p:extLst>
      <p:ext uri="{BB962C8B-B14F-4D97-AF65-F5344CB8AC3E}">
        <p14:creationId xmlns:p14="http://schemas.microsoft.com/office/powerpoint/2010/main" val="94716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D26D-A5D7-504C-9724-CC864619EC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A8ECBB-0BB4-6D42-8CDB-F5CC3CCA80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F6C4EE-31F5-DF41-AAA7-6C27ABFA5DF0}"/>
              </a:ext>
            </a:extLst>
          </p:cNvPr>
          <p:cNvSpPr>
            <a:spLocks noGrp="1"/>
          </p:cNvSpPr>
          <p:nvPr>
            <p:ph type="dt" sz="half" idx="10"/>
          </p:nvPr>
        </p:nvSpPr>
        <p:spPr/>
        <p:txBody>
          <a:bodyPr/>
          <a:lstStyle/>
          <a:p>
            <a:r>
              <a:rPr lang="en-US"/>
              <a:t>Marzieh Lenjani</a:t>
            </a:r>
          </a:p>
        </p:txBody>
      </p:sp>
      <p:sp>
        <p:nvSpPr>
          <p:cNvPr id="5" name="Footer Placeholder 4">
            <a:extLst>
              <a:ext uri="{FF2B5EF4-FFF2-40B4-BE49-F238E27FC236}">
                <a16:creationId xmlns:a16="http://schemas.microsoft.com/office/drawing/2014/main" id="{63EACD11-FBAD-2C4E-8C7A-05DAA8314EC3}"/>
              </a:ext>
            </a:extLst>
          </p:cNvPr>
          <p:cNvSpPr>
            <a:spLocks noGrp="1"/>
          </p:cNvSpPr>
          <p:nvPr>
            <p:ph type="ftr" sz="quarter" idx="11"/>
          </p:nvPr>
        </p:nvSpPr>
        <p:spPr/>
        <p:txBody>
          <a:bodyPr/>
          <a:lstStyle/>
          <a:p>
            <a:r>
              <a:rPr lang="en-US"/>
              <a:t>Fulcrum: a Simplified Control and Access Mechanism toward Flexible and Practical In-situ Accelerators</a:t>
            </a:r>
          </a:p>
        </p:txBody>
      </p:sp>
      <p:sp>
        <p:nvSpPr>
          <p:cNvPr id="6" name="Slide Number Placeholder 5">
            <a:extLst>
              <a:ext uri="{FF2B5EF4-FFF2-40B4-BE49-F238E27FC236}">
                <a16:creationId xmlns:a16="http://schemas.microsoft.com/office/drawing/2014/main" id="{BE580E48-98BA-9248-B7CE-41824AA0A8F6}"/>
              </a:ext>
            </a:extLst>
          </p:cNvPr>
          <p:cNvSpPr>
            <a:spLocks noGrp="1"/>
          </p:cNvSpPr>
          <p:nvPr>
            <p:ph type="sldNum" sz="quarter" idx="12"/>
          </p:nvPr>
        </p:nvSpPr>
        <p:spPr/>
        <p:txBody>
          <a:bodyPr/>
          <a:lstStyle/>
          <a:p>
            <a:fld id="{514F71AC-B08B-234D-BD2E-DDA7DB4BA923}" type="slidenum">
              <a:rPr lang="en-US" smtClean="0"/>
              <a:t>‹#›</a:t>
            </a:fld>
            <a:endParaRPr lang="en-US"/>
          </a:p>
        </p:txBody>
      </p:sp>
    </p:spTree>
    <p:extLst>
      <p:ext uri="{BB962C8B-B14F-4D97-AF65-F5344CB8AC3E}">
        <p14:creationId xmlns:p14="http://schemas.microsoft.com/office/powerpoint/2010/main" val="390900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591F-CA6A-264F-B6D6-262A81574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413BA-A271-9448-A51A-0252218F60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261CDD-FC1A-124D-90AE-ECB61BD5C0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065163-BE2F-D84B-8DD6-6992714778C4}"/>
              </a:ext>
            </a:extLst>
          </p:cNvPr>
          <p:cNvSpPr>
            <a:spLocks noGrp="1"/>
          </p:cNvSpPr>
          <p:nvPr>
            <p:ph type="dt" sz="half" idx="10"/>
          </p:nvPr>
        </p:nvSpPr>
        <p:spPr/>
        <p:txBody>
          <a:bodyPr/>
          <a:lstStyle/>
          <a:p>
            <a:r>
              <a:rPr lang="en-US"/>
              <a:t>Marzieh Lenjani</a:t>
            </a:r>
          </a:p>
        </p:txBody>
      </p:sp>
      <p:sp>
        <p:nvSpPr>
          <p:cNvPr id="6" name="Footer Placeholder 5">
            <a:extLst>
              <a:ext uri="{FF2B5EF4-FFF2-40B4-BE49-F238E27FC236}">
                <a16:creationId xmlns:a16="http://schemas.microsoft.com/office/drawing/2014/main" id="{1D237870-1948-914C-87C3-4C2495C2A198}"/>
              </a:ext>
            </a:extLst>
          </p:cNvPr>
          <p:cNvSpPr>
            <a:spLocks noGrp="1"/>
          </p:cNvSpPr>
          <p:nvPr>
            <p:ph type="ftr" sz="quarter" idx="11"/>
          </p:nvPr>
        </p:nvSpPr>
        <p:spPr/>
        <p:txBody>
          <a:bodyPr/>
          <a:lstStyle/>
          <a:p>
            <a:r>
              <a:rPr lang="en-US"/>
              <a:t>Fulcrum: a Simplified Control and Access Mechanism toward Flexible and Practical In-situ Accelerators</a:t>
            </a:r>
          </a:p>
        </p:txBody>
      </p:sp>
      <p:sp>
        <p:nvSpPr>
          <p:cNvPr id="7" name="Slide Number Placeholder 6">
            <a:extLst>
              <a:ext uri="{FF2B5EF4-FFF2-40B4-BE49-F238E27FC236}">
                <a16:creationId xmlns:a16="http://schemas.microsoft.com/office/drawing/2014/main" id="{94D14DA3-D36C-DD46-B3D3-5B4C1D85E30C}"/>
              </a:ext>
            </a:extLst>
          </p:cNvPr>
          <p:cNvSpPr>
            <a:spLocks noGrp="1"/>
          </p:cNvSpPr>
          <p:nvPr>
            <p:ph type="sldNum" sz="quarter" idx="12"/>
          </p:nvPr>
        </p:nvSpPr>
        <p:spPr/>
        <p:txBody>
          <a:bodyPr/>
          <a:lstStyle/>
          <a:p>
            <a:fld id="{514F71AC-B08B-234D-BD2E-DDA7DB4BA923}" type="slidenum">
              <a:rPr lang="en-US" smtClean="0"/>
              <a:t>‹#›</a:t>
            </a:fld>
            <a:endParaRPr lang="en-US"/>
          </a:p>
        </p:txBody>
      </p:sp>
    </p:spTree>
    <p:extLst>
      <p:ext uri="{BB962C8B-B14F-4D97-AF65-F5344CB8AC3E}">
        <p14:creationId xmlns:p14="http://schemas.microsoft.com/office/powerpoint/2010/main" val="388510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BBB2-20CF-1B44-BE50-7BEAB11D7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1B63BE-7E0A-714B-94C6-CE8EBE7626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E7E0FE-0CDE-9B42-8B26-CC25BE75C8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5C1100-98A2-A94D-910B-13033AF0E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D12B03-98D9-4A49-B27C-30ECE91C94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D9E831-1E1D-994E-8D2B-3997FCC45C54}"/>
              </a:ext>
            </a:extLst>
          </p:cNvPr>
          <p:cNvSpPr>
            <a:spLocks noGrp="1"/>
          </p:cNvSpPr>
          <p:nvPr>
            <p:ph type="dt" sz="half" idx="10"/>
          </p:nvPr>
        </p:nvSpPr>
        <p:spPr/>
        <p:txBody>
          <a:bodyPr/>
          <a:lstStyle/>
          <a:p>
            <a:r>
              <a:rPr lang="en-US"/>
              <a:t>Marzieh Lenjani</a:t>
            </a:r>
          </a:p>
        </p:txBody>
      </p:sp>
      <p:sp>
        <p:nvSpPr>
          <p:cNvPr id="8" name="Footer Placeholder 7">
            <a:extLst>
              <a:ext uri="{FF2B5EF4-FFF2-40B4-BE49-F238E27FC236}">
                <a16:creationId xmlns:a16="http://schemas.microsoft.com/office/drawing/2014/main" id="{B54620BB-28E9-9B41-A6D8-DF4E1079BAB7}"/>
              </a:ext>
            </a:extLst>
          </p:cNvPr>
          <p:cNvSpPr>
            <a:spLocks noGrp="1"/>
          </p:cNvSpPr>
          <p:nvPr>
            <p:ph type="ftr" sz="quarter" idx="11"/>
          </p:nvPr>
        </p:nvSpPr>
        <p:spPr/>
        <p:txBody>
          <a:bodyPr/>
          <a:lstStyle/>
          <a:p>
            <a:r>
              <a:rPr lang="en-US"/>
              <a:t>Fulcrum: a Simplified Control and Access Mechanism toward Flexible and Practical In-situ Accelerators</a:t>
            </a:r>
          </a:p>
        </p:txBody>
      </p:sp>
      <p:sp>
        <p:nvSpPr>
          <p:cNvPr id="9" name="Slide Number Placeholder 8">
            <a:extLst>
              <a:ext uri="{FF2B5EF4-FFF2-40B4-BE49-F238E27FC236}">
                <a16:creationId xmlns:a16="http://schemas.microsoft.com/office/drawing/2014/main" id="{68BC9AFC-90D5-E948-BAEC-80921CCDAA7A}"/>
              </a:ext>
            </a:extLst>
          </p:cNvPr>
          <p:cNvSpPr>
            <a:spLocks noGrp="1"/>
          </p:cNvSpPr>
          <p:nvPr>
            <p:ph type="sldNum" sz="quarter" idx="12"/>
          </p:nvPr>
        </p:nvSpPr>
        <p:spPr/>
        <p:txBody>
          <a:bodyPr/>
          <a:lstStyle/>
          <a:p>
            <a:fld id="{514F71AC-B08B-234D-BD2E-DDA7DB4BA923}" type="slidenum">
              <a:rPr lang="en-US" smtClean="0"/>
              <a:t>‹#›</a:t>
            </a:fld>
            <a:endParaRPr lang="en-US"/>
          </a:p>
        </p:txBody>
      </p:sp>
    </p:spTree>
    <p:extLst>
      <p:ext uri="{BB962C8B-B14F-4D97-AF65-F5344CB8AC3E}">
        <p14:creationId xmlns:p14="http://schemas.microsoft.com/office/powerpoint/2010/main" val="44959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1597-F51D-1F43-9642-D940DDE891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0D8BF2-C9B1-C74C-A418-528587EBFD3B}"/>
              </a:ext>
            </a:extLst>
          </p:cNvPr>
          <p:cNvSpPr>
            <a:spLocks noGrp="1"/>
          </p:cNvSpPr>
          <p:nvPr>
            <p:ph type="dt" sz="half" idx="10"/>
          </p:nvPr>
        </p:nvSpPr>
        <p:spPr/>
        <p:txBody>
          <a:bodyPr/>
          <a:lstStyle/>
          <a:p>
            <a:r>
              <a:rPr lang="en-US"/>
              <a:t>Marzieh Lenjani</a:t>
            </a:r>
          </a:p>
        </p:txBody>
      </p:sp>
      <p:sp>
        <p:nvSpPr>
          <p:cNvPr id="4" name="Footer Placeholder 3">
            <a:extLst>
              <a:ext uri="{FF2B5EF4-FFF2-40B4-BE49-F238E27FC236}">
                <a16:creationId xmlns:a16="http://schemas.microsoft.com/office/drawing/2014/main" id="{E507B99F-58DF-544C-8CBA-10226E24FCEB}"/>
              </a:ext>
            </a:extLst>
          </p:cNvPr>
          <p:cNvSpPr>
            <a:spLocks noGrp="1"/>
          </p:cNvSpPr>
          <p:nvPr>
            <p:ph type="ftr" sz="quarter" idx="11"/>
          </p:nvPr>
        </p:nvSpPr>
        <p:spPr/>
        <p:txBody>
          <a:bodyPr/>
          <a:lstStyle/>
          <a:p>
            <a:r>
              <a:rPr lang="en-US"/>
              <a:t>Fulcrum: a Simplified Control and Access Mechanism toward Flexible and Practical In-situ Accelerators</a:t>
            </a:r>
          </a:p>
        </p:txBody>
      </p:sp>
      <p:sp>
        <p:nvSpPr>
          <p:cNvPr id="5" name="Slide Number Placeholder 4">
            <a:extLst>
              <a:ext uri="{FF2B5EF4-FFF2-40B4-BE49-F238E27FC236}">
                <a16:creationId xmlns:a16="http://schemas.microsoft.com/office/drawing/2014/main" id="{96C8B436-BD18-7A4E-8AEE-E716CCD5A88D}"/>
              </a:ext>
            </a:extLst>
          </p:cNvPr>
          <p:cNvSpPr>
            <a:spLocks noGrp="1"/>
          </p:cNvSpPr>
          <p:nvPr>
            <p:ph type="sldNum" sz="quarter" idx="12"/>
          </p:nvPr>
        </p:nvSpPr>
        <p:spPr/>
        <p:txBody>
          <a:bodyPr/>
          <a:lstStyle/>
          <a:p>
            <a:fld id="{514F71AC-B08B-234D-BD2E-DDA7DB4BA923}" type="slidenum">
              <a:rPr lang="en-US" smtClean="0"/>
              <a:t>‹#›</a:t>
            </a:fld>
            <a:endParaRPr lang="en-US"/>
          </a:p>
        </p:txBody>
      </p:sp>
    </p:spTree>
    <p:extLst>
      <p:ext uri="{BB962C8B-B14F-4D97-AF65-F5344CB8AC3E}">
        <p14:creationId xmlns:p14="http://schemas.microsoft.com/office/powerpoint/2010/main" val="328779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66F7F7-9BA4-E849-8604-DF73CEE07AEC}"/>
              </a:ext>
            </a:extLst>
          </p:cNvPr>
          <p:cNvSpPr>
            <a:spLocks noGrp="1"/>
          </p:cNvSpPr>
          <p:nvPr>
            <p:ph type="dt" sz="half" idx="10"/>
          </p:nvPr>
        </p:nvSpPr>
        <p:spPr/>
        <p:txBody>
          <a:bodyPr/>
          <a:lstStyle/>
          <a:p>
            <a:r>
              <a:rPr lang="en-US"/>
              <a:t>Marzieh Lenjani</a:t>
            </a:r>
          </a:p>
        </p:txBody>
      </p:sp>
      <p:sp>
        <p:nvSpPr>
          <p:cNvPr id="3" name="Footer Placeholder 2">
            <a:extLst>
              <a:ext uri="{FF2B5EF4-FFF2-40B4-BE49-F238E27FC236}">
                <a16:creationId xmlns:a16="http://schemas.microsoft.com/office/drawing/2014/main" id="{5C9FECBC-F471-2342-B077-4175C3B76F18}"/>
              </a:ext>
            </a:extLst>
          </p:cNvPr>
          <p:cNvSpPr>
            <a:spLocks noGrp="1"/>
          </p:cNvSpPr>
          <p:nvPr>
            <p:ph type="ftr" sz="quarter" idx="11"/>
          </p:nvPr>
        </p:nvSpPr>
        <p:spPr/>
        <p:txBody>
          <a:bodyPr/>
          <a:lstStyle/>
          <a:p>
            <a:r>
              <a:rPr lang="en-US"/>
              <a:t>Fulcrum: a Simplified Control and Access Mechanism toward Flexible and Practical In-situ Accelerators</a:t>
            </a:r>
          </a:p>
        </p:txBody>
      </p:sp>
      <p:sp>
        <p:nvSpPr>
          <p:cNvPr id="4" name="Slide Number Placeholder 3">
            <a:extLst>
              <a:ext uri="{FF2B5EF4-FFF2-40B4-BE49-F238E27FC236}">
                <a16:creationId xmlns:a16="http://schemas.microsoft.com/office/drawing/2014/main" id="{6E6F7BA3-752D-F040-BB6D-416640F0B695}"/>
              </a:ext>
            </a:extLst>
          </p:cNvPr>
          <p:cNvSpPr>
            <a:spLocks noGrp="1"/>
          </p:cNvSpPr>
          <p:nvPr>
            <p:ph type="sldNum" sz="quarter" idx="12"/>
          </p:nvPr>
        </p:nvSpPr>
        <p:spPr/>
        <p:txBody>
          <a:bodyPr/>
          <a:lstStyle/>
          <a:p>
            <a:fld id="{514F71AC-B08B-234D-BD2E-DDA7DB4BA923}" type="slidenum">
              <a:rPr lang="en-US" smtClean="0"/>
              <a:t>‹#›</a:t>
            </a:fld>
            <a:endParaRPr lang="en-US"/>
          </a:p>
        </p:txBody>
      </p:sp>
    </p:spTree>
    <p:extLst>
      <p:ext uri="{BB962C8B-B14F-4D97-AF65-F5344CB8AC3E}">
        <p14:creationId xmlns:p14="http://schemas.microsoft.com/office/powerpoint/2010/main" val="63831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DF65-E21F-E04F-BE7B-DA5FD1872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74AB2A-45DF-694C-8BAA-FD358E6D5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16F64E-E30D-0B42-B258-E442BD56B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CF4DF7-8F83-F941-B8B6-AC9DCD15181E}"/>
              </a:ext>
            </a:extLst>
          </p:cNvPr>
          <p:cNvSpPr>
            <a:spLocks noGrp="1"/>
          </p:cNvSpPr>
          <p:nvPr>
            <p:ph type="dt" sz="half" idx="10"/>
          </p:nvPr>
        </p:nvSpPr>
        <p:spPr/>
        <p:txBody>
          <a:bodyPr/>
          <a:lstStyle/>
          <a:p>
            <a:r>
              <a:rPr lang="en-US"/>
              <a:t>Marzieh Lenjani</a:t>
            </a:r>
          </a:p>
        </p:txBody>
      </p:sp>
      <p:sp>
        <p:nvSpPr>
          <p:cNvPr id="6" name="Footer Placeholder 5">
            <a:extLst>
              <a:ext uri="{FF2B5EF4-FFF2-40B4-BE49-F238E27FC236}">
                <a16:creationId xmlns:a16="http://schemas.microsoft.com/office/drawing/2014/main" id="{7F3D1678-71FE-D84E-A0D7-BCEE30AD24FF}"/>
              </a:ext>
            </a:extLst>
          </p:cNvPr>
          <p:cNvSpPr>
            <a:spLocks noGrp="1"/>
          </p:cNvSpPr>
          <p:nvPr>
            <p:ph type="ftr" sz="quarter" idx="11"/>
          </p:nvPr>
        </p:nvSpPr>
        <p:spPr/>
        <p:txBody>
          <a:bodyPr/>
          <a:lstStyle/>
          <a:p>
            <a:r>
              <a:rPr lang="en-US"/>
              <a:t>Fulcrum: a Simplified Control and Access Mechanism toward Flexible and Practical In-situ Accelerators</a:t>
            </a:r>
          </a:p>
        </p:txBody>
      </p:sp>
      <p:sp>
        <p:nvSpPr>
          <p:cNvPr id="7" name="Slide Number Placeholder 6">
            <a:extLst>
              <a:ext uri="{FF2B5EF4-FFF2-40B4-BE49-F238E27FC236}">
                <a16:creationId xmlns:a16="http://schemas.microsoft.com/office/drawing/2014/main" id="{852210C2-636B-EF40-8473-F792CCCC570B}"/>
              </a:ext>
            </a:extLst>
          </p:cNvPr>
          <p:cNvSpPr>
            <a:spLocks noGrp="1"/>
          </p:cNvSpPr>
          <p:nvPr>
            <p:ph type="sldNum" sz="quarter" idx="12"/>
          </p:nvPr>
        </p:nvSpPr>
        <p:spPr/>
        <p:txBody>
          <a:bodyPr/>
          <a:lstStyle/>
          <a:p>
            <a:fld id="{514F71AC-B08B-234D-BD2E-DDA7DB4BA923}" type="slidenum">
              <a:rPr lang="en-US" smtClean="0"/>
              <a:t>‹#›</a:t>
            </a:fld>
            <a:endParaRPr lang="en-US"/>
          </a:p>
        </p:txBody>
      </p:sp>
    </p:spTree>
    <p:extLst>
      <p:ext uri="{BB962C8B-B14F-4D97-AF65-F5344CB8AC3E}">
        <p14:creationId xmlns:p14="http://schemas.microsoft.com/office/powerpoint/2010/main" val="10551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3B62-6BA1-AD42-AFBA-714B74953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0EE179-67B8-F740-B363-0D50D92EA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161E09-2699-EA40-A2D6-FA2106490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9C1B0D-8D24-E249-92DF-FAD23B302192}"/>
              </a:ext>
            </a:extLst>
          </p:cNvPr>
          <p:cNvSpPr>
            <a:spLocks noGrp="1"/>
          </p:cNvSpPr>
          <p:nvPr>
            <p:ph type="dt" sz="half" idx="10"/>
          </p:nvPr>
        </p:nvSpPr>
        <p:spPr/>
        <p:txBody>
          <a:bodyPr/>
          <a:lstStyle/>
          <a:p>
            <a:r>
              <a:rPr lang="en-US"/>
              <a:t>Marzieh Lenjani</a:t>
            </a:r>
          </a:p>
        </p:txBody>
      </p:sp>
      <p:sp>
        <p:nvSpPr>
          <p:cNvPr id="6" name="Footer Placeholder 5">
            <a:extLst>
              <a:ext uri="{FF2B5EF4-FFF2-40B4-BE49-F238E27FC236}">
                <a16:creationId xmlns:a16="http://schemas.microsoft.com/office/drawing/2014/main" id="{9A54C7F0-2A13-2842-8FDD-ED0F1C6B8C63}"/>
              </a:ext>
            </a:extLst>
          </p:cNvPr>
          <p:cNvSpPr>
            <a:spLocks noGrp="1"/>
          </p:cNvSpPr>
          <p:nvPr>
            <p:ph type="ftr" sz="quarter" idx="11"/>
          </p:nvPr>
        </p:nvSpPr>
        <p:spPr/>
        <p:txBody>
          <a:bodyPr/>
          <a:lstStyle/>
          <a:p>
            <a:r>
              <a:rPr lang="en-US"/>
              <a:t>Fulcrum: a Simplified Control and Access Mechanism toward Flexible and Practical In-situ Accelerators</a:t>
            </a:r>
          </a:p>
        </p:txBody>
      </p:sp>
      <p:sp>
        <p:nvSpPr>
          <p:cNvPr id="7" name="Slide Number Placeholder 6">
            <a:extLst>
              <a:ext uri="{FF2B5EF4-FFF2-40B4-BE49-F238E27FC236}">
                <a16:creationId xmlns:a16="http://schemas.microsoft.com/office/drawing/2014/main" id="{9A05A931-740D-C14F-A8B5-206F2017E5AB}"/>
              </a:ext>
            </a:extLst>
          </p:cNvPr>
          <p:cNvSpPr>
            <a:spLocks noGrp="1"/>
          </p:cNvSpPr>
          <p:nvPr>
            <p:ph type="sldNum" sz="quarter" idx="12"/>
          </p:nvPr>
        </p:nvSpPr>
        <p:spPr/>
        <p:txBody>
          <a:bodyPr/>
          <a:lstStyle/>
          <a:p>
            <a:fld id="{514F71AC-B08B-234D-BD2E-DDA7DB4BA923}" type="slidenum">
              <a:rPr lang="en-US" smtClean="0"/>
              <a:t>‹#›</a:t>
            </a:fld>
            <a:endParaRPr lang="en-US"/>
          </a:p>
        </p:txBody>
      </p:sp>
    </p:spTree>
    <p:extLst>
      <p:ext uri="{BB962C8B-B14F-4D97-AF65-F5344CB8AC3E}">
        <p14:creationId xmlns:p14="http://schemas.microsoft.com/office/powerpoint/2010/main" val="243792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87BFB-E9FF-6546-BAA0-BEF1622FE5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2A3D3-413B-F04A-9143-42A8CA59C0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90214-4334-CB48-BA88-78EC1B323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Marzieh Lenjani</a:t>
            </a:r>
          </a:p>
        </p:txBody>
      </p:sp>
      <p:sp>
        <p:nvSpPr>
          <p:cNvPr id="5" name="Footer Placeholder 4">
            <a:extLst>
              <a:ext uri="{FF2B5EF4-FFF2-40B4-BE49-F238E27FC236}">
                <a16:creationId xmlns:a16="http://schemas.microsoft.com/office/drawing/2014/main" id="{B4FA54CE-0EFA-B048-889F-BF4EB177C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Fulcrum: a Simplified Control and Access Mechanism toward Flexible and Practical In-situ Accelerators</a:t>
            </a:r>
          </a:p>
        </p:txBody>
      </p:sp>
      <p:sp>
        <p:nvSpPr>
          <p:cNvPr id="6" name="Slide Number Placeholder 5">
            <a:extLst>
              <a:ext uri="{FF2B5EF4-FFF2-40B4-BE49-F238E27FC236}">
                <a16:creationId xmlns:a16="http://schemas.microsoft.com/office/drawing/2014/main" id="{583BD510-86B4-2D4B-829C-B076080DB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F71AC-B08B-234D-BD2E-DDA7DB4BA923}" type="slidenum">
              <a:rPr lang="en-US" smtClean="0"/>
              <a:t>‹#›</a:t>
            </a:fld>
            <a:endParaRPr lang="en-US"/>
          </a:p>
        </p:txBody>
      </p:sp>
    </p:spTree>
    <p:extLst>
      <p:ext uri="{BB962C8B-B14F-4D97-AF65-F5344CB8AC3E}">
        <p14:creationId xmlns:p14="http://schemas.microsoft.com/office/powerpoint/2010/main" val="379409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A2C6-7F32-174C-928D-B4CF28915195}"/>
              </a:ext>
            </a:extLst>
          </p:cNvPr>
          <p:cNvSpPr>
            <a:spLocks noGrp="1"/>
          </p:cNvSpPr>
          <p:nvPr>
            <p:ph type="ctrTitle"/>
          </p:nvPr>
        </p:nvSpPr>
        <p:spPr>
          <a:xfrm>
            <a:off x="0" y="1408493"/>
            <a:ext cx="12192000" cy="3192901"/>
          </a:xfrm>
          <a:solidFill>
            <a:schemeClr val="bg1">
              <a:lumMod val="95000"/>
            </a:schemeClr>
          </a:solidFill>
          <a:ln>
            <a:solidFill>
              <a:schemeClr val="bg1"/>
            </a:solidFill>
          </a:ln>
        </p:spPr>
        <p:txBody>
          <a:bodyPr>
            <a:normAutofit fontScale="90000"/>
          </a:bodyPr>
          <a:lstStyle/>
          <a:p>
            <a:r>
              <a:rPr lang="en-US" b="1" dirty="0">
                <a:solidFill>
                  <a:schemeClr val="accent2">
                    <a:lumMod val="50000"/>
                  </a:schemeClr>
                </a:solidFill>
              </a:rPr>
              <a:t>Fulcrum: </a:t>
            </a:r>
            <a:br>
              <a:rPr lang="en-US" b="1" dirty="0">
                <a:solidFill>
                  <a:schemeClr val="accent2">
                    <a:lumMod val="50000"/>
                  </a:schemeClr>
                </a:solidFill>
              </a:rPr>
            </a:br>
            <a:r>
              <a:rPr lang="en-US" b="1" dirty="0">
                <a:solidFill>
                  <a:schemeClr val="accent2">
                    <a:lumMod val="50000"/>
                  </a:schemeClr>
                </a:solidFill>
              </a:rPr>
              <a:t>a Simplified Control and Access Mechanism toward </a:t>
            </a:r>
            <a:br>
              <a:rPr lang="en-US" b="1" dirty="0">
                <a:solidFill>
                  <a:schemeClr val="accent2">
                    <a:lumMod val="50000"/>
                  </a:schemeClr>
                </a:solidFill>
              </a:rPr>
            </a:br>
            <a:r>
              <a:rPr lang="en-US" b="1" dirty="0">
                <a:solidFill>
                  <a:schemeClr val="accent2">
                    <a:lumMod val="50000"/>
                  </a:schemeClr>
                </a:solidFill>
              </a:rPr>
              <a:t>Flexible and Practical In-situ Accelerators</a:t>
            </a:r>
          </a:p>
        </p:txBody>
      </p:sp>
      <p:sp>
        <p:nvSpPr>
          <p:cNvPr id="3" name="Subtitle 2">
            <a:extLst>
              <a:ext uri="{FF2B5EF4-FFF2-40B4-BE49-F238E27FC236}">
                <a16:creationId xmlns:a16="http://schemas.microsoft.com/office/drawing/2014/main" id="{6053DD17-DA6D-024B-9B3B-230BCFD867CE}"/>
              </a:ext>
            </a:extLst>
          </p:cNvPr>
          <p:cNvSpPr>
            <a:spLocks noGrp="1"/>
          </p:cNvSpPr>
          <p:nvPr>
            <p:ph type="subTitle" idx="1"/>
          </p:nvPr>
        </p:nvSpPr>
        <p:spPr>
          <a:xfrm>
            <a:off x="831751" y="5066761"/>
            <a:ext cx="10865223" cy="731931"/>
          </a:xfrm>
        </p:spPr>
        <p:txBody>
          <a:bodyPr>
            <a:normAutofit fontScale="92500" lnSpcReduction="20000"/>
          </a:bodyPr>
          <a:lstStyle/>
          <a:p>
            <a:r>
              <a:rPr lang="en-US" b="1" u="sng" dirty="0">
                <a:solidFill>
                  <a:srgbClr val="C00000"/>
                </a:solidFill>
              </a:rPr>
              <a:t>Marzieh Lenjani</a:t>
            </a:r>
            <a:r>
              <a:rPr lang="en-US" dirty="0">
                <a:solidFill>
                  <a:srgbClr val="C00000"/>
                </a:solidFill>
              </a:rPr>
              <a:t>, </a:t>
            </a:r>
            <a:r>
              <a:rPr lang="en-US" dirty="0"/>
              <a:t>Patricia Gonzalez, </a:t>
            </a:r>
            <a:r>
              <a:rPr lang="en-US" dirty="0" err="1"/>
              <a:t>Elaheh</a:t>
            </a:r>
            <a:r>
              <a:rPr lang="en-US" dirty="0"/>
              <a:t> </a:t>
            </a:r>
            <a:r>
              <a:rPr lang="en-US" dirty="0" err="1"/>
              <a:t>Sadredini</a:t>
            </a:r>
            <a:r>
              <a:rPr lang="en-US" dirty="0"/>
              <a:t>, </a:t>
            </a:r>
            <a:r>
              <a:rPr lang="en-US" dirty="0" err="1"/>
              <a:t>Shuangchen</a:t>
            </a:r>
            <a:r>
              <a:rPr lang="en-US" dirty="0"/>
              <a:t> Li, </a:t>
            </a:r>
          </a:p>
          <a:p>
            <a:r>
              <a:rPr lang="en-US" dirty="0"/>
              <a:t>Yuan </a:t>
            </a:r>
            <a:r>
              <a:rPr lang="en-US" dirty="0" err="1"/>
              <a:t>Xie</a:t>
            </a:r>
            <a:r>
              <a:rPr lang="en-US" dirty="0"/>
              <a:t>, Ameen </a:t>
            </a:r>
            <a:r>
              <a:rPr lang="en-US" dirty="0" err="1"/>
              <a:t>Akel</a:t>
            </a:r>
            <a:r>
              <a:rPr lang="en-US" dirty="0"/>
              <a:t>, Sean </a:t>
            </a:r>
            <a:r>
              <a:rPr lang="en-US" dirty="0" err="1"/>
              <a:t>Eilert</a:t>
            </a:r>
            <a:r>
              <a:rPr lang="en-US" dirty="0"/>
              <a:t>, Mircea R. Stan, Kevin </a:t>
            </a:r>
            <a:r>
              <a:rPr lang="en-US" dirty="0" err="1"/>
              <a:t>Skadron</a:t>
            </a:r>
            <a:endParaRPr lang="en-US" dirty="0"/>
          </a:p>
        </p:txBody>
      </p:sp>
      <p:sp>
        <p:nvSpPr>
          <p:cNvPr id="4" name="Subtitle 2">
            <a:extLst>
              <a:ext uri="{FF2B5EF4-FFF2-40B4-BE49-F238E27FC236}">
                <a16:creationId xmlns:a16="http://schemas.microsoft.com/office/drawing/2014/main" id="{38076B56-1505-0749-A498-7181769D2C53}"/>
              </a:ext>
            </a:extLst>
          </p:cNvPr>
          <p:cNvSpPr txBox="1">
            <a:spLocks/>
          </p:cNvSpPr>
          <p:nvPr/>
        </p:nvSpPr>
        <p:spPr>
          <a:xfrm>
            <a:off x="1692363" y="434760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lumMod val="75000"/>
                </a:schemeClr>
              </a:buClr>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lumMod val="50000"/>
                </a:schemeClr>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2">
                  <a:lumMod val="75000"/>
                </a:schemeClr>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lumMod val="50000"/>
                </a:schemeClr>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lumMod val="75000"/>
                </a:schemeClr>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4" name="Picture 13">
            <a:extLst>
              <a:ext uri="{FF2B5EF4-FFF2-40B4-BE49-F238E27FC236}">
                <a16:creationId xmlns:a16="http://schemas.microsoft.com/office/drawing/2014/main" id="{CB4268CC-300A-4F4C-976D-A0A1CC190815}"/>
              </a:ext>
            </a:extLst>
          </p:cNvPr>
          <p:cNvPicPr>
            <a:picLocks noChangeAspect="1"/>
          </p:cNvPicPr>
          <p:nvPr/>
        </p:nvPicPr>
        <p:blipFill>
          <a:blip r:embed="rId2"/>
          <a:stretch>
            <a:fillRect/>
          </a:stretch>
        </p:blipFill>
        <p:spPr>
          <a:xfrm>
            <a:off x="0" y="0"/>
            <a:ext cx="3718817" cy="1276112"/>
          </a:xfrm>
          <a:prstGeom prst="rect">
            <a:avLst/>
          </a:prstGeom>
          <a:solidFill>
            <a:schemeClr val="bg1"/>
          </a:solidFill>
        </p:spPr>
      </p:pic>
      <p:pic>
        <p:nvPicPr>
          <p:cNvPr id="15" name="Picture 4" descr="Related image">
            <a:extLst>
              <a:ext uri="{FF2B5EF4-FFF2-40B4-BE49-F238E27FC236}">
                <a16:creationId xmlns:a16="http://schemas.microsoft.com/office/drawing/2014/main" id="{EE3551F2-C0D1-FC4A-B3DB-7F1DE5C4B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797" y="5711919"/>
            <a:ext cx="1064301" cy="10643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AB466CC-0BB0-4147-A44B-04DA58835AFC}"/>
              </a:ext>
            </a:extLst>
          </p:cNvPr>
          <p:cNvPicPr>
            <a:picLocks noChangeAspect="1"/>
          </p:cNvPicPr>
          <p:nvPr/>
        </p:nvPicPr>
        <p:blipFill>
          <a:blip r:embed="rId4"/>
          <a:stretch>
            <a:fillRect/>
          </a:stretch>
        </p:blipFill>
        <p:spPr>
          <a:xfrm>
            <a:off x="4845883" y="5833924"/>
            <a:ext cx="1538766" cy="769384"/>
          </a:xfrm>
          <a:prstGeom prst="rect">
            <a:avLst/>
          </a:prstGeom>
        </p:spPr>
      </p:pic>
      <p:pic>
        <p:nvPicPr>
          <p:cNvPr id="20" name="Picture 19">
            <a:extLst>
              <a:ext uri="{FF2B5EF4-FFF2-40B4-BE49-F238E27FC236}">
                <a16:creationId xmlns:a16="http://schemas.microsoft.com/office/drawing/2014/main" id="{4C820D51-ECFD-114B-A35C-EB8023528D0C}"/>
              </a:ext>
            </a:extLst>
          </p:cNvPr>
          <p:cNvPicPr>
            <a:picLocks noChangeAspect="1"/>
          </p:cNvPicPr>
          <p:nvPr/>
        </p:nvPicPr>
        <p:blipFill>
          <a:blip r:embed="rId5"/>
          <a:stretch>
            <a:fillRect/>
          </a:stretch>
        </p:blipFill>
        <p:spPr>
          <a:xfrm>
            <a:off x="6970903" y="5931073"/>
            <a:ext cx="2243015" cy="620334"/>
          </a:xfrm>
          <a:prstGeom prst="rect">
            <a:avLst/>
          </a:prstGeom>
        </p:spPr>
      </p:pic>
      <p:sp>
        <p:nvSpPr>
          <p:cNvPr id="21" name="Slide Number Placeholder 20">
            <a:extLst>
              <a:ext uri="{FF2B5EF4-FFF2-40B4-BE49-F238E27FC236}">
                <a16:creationId xmlns:a16="http://schemas.microsoft.com/office/drawing/2014/main" id="{F35F3265-A0F4-9D40-9FC5-ADF344F2E85F}"/>
              </a:ext>
            </a:extLst>
          </p:cNvPr>
          <p:cNvSpPr>
            <a:spLocks noGrp="1"/>
          </p:cNvSpPr>
          <p:nvPr>
            <p:ph type="sldNum" sz="quarter" idx="12"/>
          </p:nvPr>
        </p:nvSpPr>
        <p:spPr/>
        <p:txBody>
          <a:bodyPr/>
          <a:lstStyle/>
          <a:p>
            <a:fld id="{514F71AC-B08B-234D-BD2E-DDA7DB4BA923}" type="slidenum">
              <a:rPr lang="en-US" smtClean="0"/>
              <a:t>1</a:t>
            </a:fld>
            <a:endParaRPr lang="en-US"/>
          </a:p>
        </p:txBody>
      </p:sp>
      <p:sp>
        <p:nvSpPr>
          <p:cNvPr id="12" name="Subtitle 2">
            <a:extLst>
              <a:ext uri="{FF2B5EF4-FFF2-40B4-BE49-F238E27FC236}">
                <a16:creationId xmlns:a16="http://schemas.microsoft.com/office/drawing/2014/main" id="{0CCEB1AC-01B6-8B42-87B7-4E0A133C45C3}"/>
              </a:ext>
            </a:extLst>
          </p:cNvPr>
          <p:cNvSpPr txBox="1">
            <a:spLocks/>
          </p:cNvSpPr>
          <p:nvPr/>
        </p:nvSpPr>
        <p:spPr>
          <a:xfrm>
            <a:off x="3655480" y="159451"/>
            <a:ext cx="5236278" cy="12074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This work was supported in part by CRISP, </a:t>
            </a:r>
          </a:p>
          <a:p>
            <a:r>
              <a:rPr lang="en-US" sz="1800" dirty="0"/>
              <a:t>one of six centers in JUMP, </a:t>
            </a:r>
          </a:p>
          <a:p>
            <a:r>
              <a:rPr lang="en-US" sz="1800" dirty="0"/>
              <a:t>a Semiconductor Research Corporation (SRC) program</a:t>
            </a:r>
          </a:p>
        </p:txBody>
      </p:sp>
      <p:pic>
        <p:nvPicPr>
          <p:cNvPr id="6" name="Picture 5">
            <a:extLst>
              <a:ext uri="{FF2B5EF4-FFF2-40B4-BE49-F238E27FC236}">
                <a16:creationId xmlns:a16="http://schemas.microsoft.com/office/drawing/2014/main" id="{4938F7FB-37DF-2846-A85F-7A315DF31996}"/>
              </a:ext>
            </a:extLst>
          </p:cNvPr>
          <p:cNvPicPr>
            <a:picLocks noChangeAspect="1"/>
          </p:cNvPicPr>
          <p:nvPr/>
        </p:nvPicPr>
        <p:blipFill>
          <a:blip r:embed="rId6"/>
          <a:stretch>
            <a:fillRect/>
          </a:stretch>
        </p:blipFill>
        <p:spPr>
          <a:xfrm>
            <a:off x="8815128" y="68667"/>
            <a:ext cx="3376871" cy="1304593"/>
          </a:xfrm>
          <a:prstGeom prst="rect">
            <a:avLst/>
          </a:prstGeom>
        </p:spPr>
      </p:pic>
    </p:spTree>
    <p:extLst>
      <p:ext uri="{BB962C8B-B14F-4D97-AF65-F5344CB8AC3E}">
        <p14:creationId xmlns:p14="http://schemas.microsoft.com/office/powerpoint/2010/main" val="272061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85D830-17AE-CA4C-A10D-DCB5BA7C95F4}"/>
              </a:ext>
            </a:extLst>
          </p:cNvPr>
          <p:cNvSpPr>
            <a:spLocks noGrp="1"/>
          </p:cNvSpPr>
          <p:nvPr>
            <p:ph idx="1"/>
          </p:nvPr>
        </p:nvSpPr>
        <p:spPr/>
        <p:txBody>
          <a:bodyPr/>
          <a:lstStyle/>
          <a:p>
            <a:r>
              <a:rPr lang="en-US" sz="2300" dirty="0"/>
              <a:t>Interleaving1: </a:t>
            </a:r>
            <a:r>
              <a:rPr lang="en-US" sz="2000" dirty="0">
                <a:solidFill>
                  <a:srgbClr val="FF0000"/>
                </a:solidFill>
              </a:rPr>
              <a:t>subarray</a:t>
            </a:r>
            <a:r>
              <a:rPr lang="en-US" sz="2000" dirty="0"/>
              <a:t>-interleaving</a:t>
            </a:r>
          </a:p>
          <a:p>
            <a:endParaRPr lang="en-US" dirty="0"/>
          </a:p>
        </p:txBody>
      </p:sp>
      <p:sp>
        <p:nvSpPr>
          <p:cNvPr id="3" name="Title 2">
            <a:extLst>
              <a:ext uri="{FF2B5EF4-FFF2-40B4-BE49-F238E27FC236}">
                <a16:creationId xmlns:a16="http://schemas.microsoft.com/office/drawing/2014/main" id="{4AA21457-AF74-CE4C-9021-F882FC6B4DDB}"/>
              </a:ext>
            </a:extLst>
          </p:cNvPr>
          <p:cNvSpPr>
            <a:spLocks noGrp="1"/>
          </p:cNvSpPr>
          <p:nvPr>
            <p:ph type="title"/>
          </p:nvPr>
        </p:nvSpPr>
        <p:spPr>
          <a:xfrm>
            <a:off x="0" y="0"/>
            <a:ext cx="12192000" cy="1325563"/>
          </a:xfrm>
        </p:spPr>
        <p:txBody>
          <a:bodyPr/>
          <a:lstStyle/>
          <a:p>
            <a:r>
              <a:rPr lang="en-US" dirty="0"/>
              <a:t>Limitation 2: No Support for Interleaving</a:t>
            </a:r>
          </a:p>
        </p:txBody>
      </p:sp>
      <p:sp>
        <p:nvSpPr>
          <p:cNvPr id="4" name="Slide Number Placeholder 3">
            <a:extLst>
              <a:ext uri="{FF2B5EF4-FFF2-40B4-BE49-F238E27FC236}">
                <a16:creationId xmlns:a16="http://schemas.microsoft.com/office/drawing/2014/main" id="{C5B91467-3E0A-7741-A4FD-5BBD19242AFE}"/>
              </a:ext>
            </a:extLst>
          </p:cNvPr>
          <p:cNvSpPr>
            <a:spLocks noGrp="1"/>
          </p:cNvSpPr>
          <p:nvPr>
            <p:ph type="sldNum" sz="quarter" idx="12"/>
          </p:nvPr>
        </p:nvSpPr>
        <p:spPr/>
        <p:txBody>
          <a:bodyPr/>
          <a:lstStyle/>
          <a:p>
            <a:fld id="{D00B8447-1594-F147-88A6-2D9B928A4F79}" type="slidenum">
              <a:rPr lang="en-US" smtClean="0"/>
              <a:t>10</a:t>
            </a:fld>
            <a:endParaRPr lang="en-US"/>
          </a:p>
        </p:txBody>
      </p:sp>
      <p:sp>
        <p:nvSpPr>
          <p:cNvPr id="7" name="Content Placeholder 7">
            <a:extLst>
              <a:ext uri="{FF2B5EF4-FFF2-40B4-BE49-F238E27FC236}">
                <a16:creationId xmlns:a16="http://schemas.microsoft.com/office/drawing/2014/main" id="{C3E9CA5D-61F4-C845-ADD0-2C747C293207}"/>
              </a:ext>
            </a:extLst>
          </p:cNvPr>
          <p:cNvSpPr txBox="1">
            <a:spLocks/>
          </p:cNvSpPr>
          <p:nvPr/>
        </p:nvSpPr>
        <p:spPr>
          <a:xfrm>
            <a:off x="0" y="6013185"/>
            <a:ext cx="12192000" cy="595209"/>
          </a:xfrm>
          <a:prstGeom prst="rect">
            <a:avLst/>
          </a:prstGeom>
          <a:solidFill>
            <a:schemeClr val="bg1">
              <a:lumMod val="95000"/>
            </a:schemeClr>
          </a:solidFill>
          <a:ln w="6350" cap="flat" cmpd="sng" algn="ctr">
            <a:noFill/>
            <a:prstDash val="solid"/>
            <a:miter lim="800000"/>
          </a:ln>
        </p:spPr>
        <p:style>
          <a:lnRef idx="1">
            <a:schemeClr val="dk1"/>
          </a:lnRef>
          <a:fillRef idx="2">
            <a:schemeClr val="dk1"/>
          </a:fillRef>
          <a:effectRef idx="1">
            <a:schemeClr val="dk1"/>
          </a:effectRef>
          <a:fontRef idx="minor">
            <a:schemeClr val="dk1"/>
          </a:fontRef>
        </p:style>
        <p:txBody>
          <a:bodyPr vert="horz" lIns="0" tIns="45720" rIns="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342900" lvl="1" indent="0" algn="ctr">
              <a:lnSpc>
                <a:spcPts val="2625"/>
              </a:lnSpc>
              <a:buNone/>
            </a:pPr>
            <a:r>
              <a:rPr lang="en-US" sz="3200" dirty="0">
                <a:solidFill>
                  <a:srgbClr val="C00000"/>
                </a:solidFill>
              </a:rPr>
              <a:t>Two logically adjacent bits are sensed in different subarrays</a:t>
            </a:r>
            <a:r>
              <a:rPr lang="en-US" sz="3200" b="1" dirty="0">
                <a:solidFill>
                  <a:srgbClr val="C00000"/>
                </a:solidFill>
              </a:rPr>
              <a:t> </a:t>
            </a:r>
          </a:p>
        </p:txBody>
      </p:sp>
      <p:grpSp>
        <p:nvGrpSpPr>
          <p:cNvPr id="5" name="Group 4">
            <a:extLst>
              <a:ext uri="{FF2B5EF4-FFF2-40B4-BE49-F238E27FC236}">
                <a16:creationId xmlns:a16="http://schemas.microsoft.com/office/drawing/2014/main" id="{577203A5-23AD-214E-B096-F4091DE0E054}"/>
              </a:ext>
            </a:extLst>
          </p:cNvPr>
          <p:cNvGrpSpPr/>
          <p:nvPr/>
        </p:nvGrpSpPr>
        <p:grpSpPr>
          <a:xfrm>
            <a:off x="5776544" y="1371214"/>
            <a:ext cx="3782748" cy="4376738"/>
            <a:chOff x="5776544" y="1371214"/>
            <a:chExt cx="3782748" cy="4376738"/>
          </a:xfrm>
        </p:grpSpPr>
        <p:cxnSp>
          <p:nvCxnSpPr>
            <p:cNvPr id="51" name="Straight Connector 50">
              <a:extLst>
                <a:ext uri="{FF2B5EF4-FFF2-40B4-BE49-F238E27FC236}">
                  <a16:creationId xmlns:a16="http://schemas.microsoft.com/office/drawing/2014/main" id="{2BA2C490-BDBD-FC4E-B260-454B1C0B5AA5}"/>
                </a:ext>
              </a:extLst>
            </p:cNvPr>
            <p:cNvCxnSpPr>
              <a:cxnSpLocks/>
              <a:endCxn id="41" idx="4"/>
            </p:cNvCxnSpPr>
            <p:nvPr/>
          </p:nvCxnSpPr>
          <p:spPr>
            <a:xfrm>
              <a:off x="9410702" y="1393935"/>
              <a:ext cx="20955"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17F3173-9478-B247-B9C8-F4148DDD7D77}"/>
                </a:ext>
              </a:extLst>
            </p:cNvPr>
            <p:cNvCxnSpPr>
              <a:cxnSpLocks/>
              <a:endCxn id="40" idx="4"/>
            </p:cNvCxnSpPr>
            <p:nvPr/>
          </p:nvCxnSpPr>
          <p:spPr>
            <a:xfrm>
              <a:off x="9044942" y="1393935"/>
              <a:ext cx="5715"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90E4444-037D-1749-BDBA-4E28174C31E8}"/>
                </a:ext>
              </a:extLst>
            </p:cNvPr>
            <p:cNvCxnSpPr>
              <a:cxnSpLocks/>
              <a:endCxn id="39" idx="4"/>
            </p:cNvCxnSpPr>
            <p:nvPr/>
          </p:nvCxnSpPr>
          <p:spPr>
            <a:xfrm flipH="1">
              <a:off x="8656970" y="1393935"/>
              <a:ext cx="6972"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8C8BCFA-0130-3441-B4E4-37C5CA85026B}"/>
                </a:ext>
              </a:extLst>
            </p:cNvPr>
            <p:cNvCxnSpPr>
              <a:cxnSpLocks/>
              <a:endCxn id="38" idx="4"/>
            </p:cNvCxnSpPr>
            <p:nvPr/>
          </p:nvCxnSpPr>
          <p:spPr>
            <a:xfrm flipH="1">
              <a:off x="8275970" y="1393935"/>
              <a:ext cx="6972"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16DFA9-EB44-E84E-AFB3-C6609F6C5A9D}"/>
                </a:ext>
              </a:extLst>
            </p:cNvPr>
            <p:cNvCxnSpPr>
              <a:cxnSpLocks/>
              <a:endCxn id="37" idx="4"/>
            </p:cNvCxnSpPr>
            <p:nvPr/>
          </p:nvCxnSpPr>
          <p:spPr>
            <a:xfrm flipH="1">
              <a:off x="7900361" y="1393935"/>
              <a:ext cx="1582"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5E7A6B-42B4-E941-A5B4-CA7560C38145}"/>
                </a:ext>
              </a:extLst>
            </p:cNvPr>
            <p:cNvCxnSpPr>
              <a:cxnSpLocks/>
              <a:endCxn id="36" idx="4"/>
            </p:cNvCxnSpPr>
            <p:nvPr/>
          </p:nvCxnSpPr>
          <p:spPr>
            <a:xfrm flipH="1">
              <a:off x="7519361" y="1393935"/>
              <a:ext cx="16822"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A8A02EE-09FD-0F49-B77F-DFD35C470AFF}"/>
                </a:ext>
              </a:extLst>
            </p:cNvPr>
            <p:cNvCxnSpPr>
              <a:cxnSpLocks/>
              <a:endCxn id="35" idx="4"/>
            </p:cNvCxnSpPr>
            <p:nvPr/>
          </p:nvCxnSpPr>
          <p:spPr>
            <a:xfrm>
              <a:off x="7109462" y="1393935"/>
              <a:ext cx="0"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13E25FA-32B2-DF4F-8F96-35862AEBE167}"/>
                </a:ext>
              </a:extLst>
            </p:cNvPr>
            <p:cNvCxnSpPr>
              <a:cxnSpLocks/>
              <a:stCxn id="9" idx="0"/>
              <a:endCxn id="34" idx="4"/>
            </p:cNvCxnSpPr>
            <p:nvPr/>
          </p:nvCxnSpPr>
          <p:spPr>
            <a:xfrm>
              <a:off x="6728462" y="1371214"/>
              <a:ext cx="0" cy="91690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97714A-6C01-BD40-99BC-B9FD7EFDA1D4}"/>
                </a:ext>
              </a:extLst>
            </p:cNvPr>
            <p:cNvCxnSpPr>
              <a:cxnSpLocks/>
              <a:stCxn id="9" idx="2"/>
              <a:endCxn id="20" idx="6"/>
            </p:cNvCxnSpPr>
            <p:nvPr/>
          </p:nvCxnSpPr>
          <p:spPr>
            <a:xfrm>
              <a:off x="6600827" y="1500893"/>
              <a:ext cx="295846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191B1BAF-1BA8-1B43-AB76-85F181BFE1A0}"/>
                </a:ext>
              </a:extLst>
            </p:cNvPr>
            <p:cNvSpPr/>
            <p:nvPr/>
          </p:nvSpPr>
          <p:spPr>
            <a:xfrm>
              <a:off x="6600827" y="137121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C4FC97-E9B2-0E4B-9E58-B04E0D98A485}"/>
                </a:ext>
              </a:extLst>
            </p:cNvPr>
            <p:cNvSpPr/>
            <p:nvPr/>
          </p:nvSpPr>
          <p:spPr>
            <a:xfrm>
              <a:off x="6981827" y="137121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7854B7E-21F6-1144-A171-CCD901D595CB}"/>
                </a:ext>
              </a:extLst>
            </p:cNvPr>
            <p:cNvSpPr/>
            <p:nvPr/>
          </p:nvSpPr>
          <p:spPr>
            <a:xfrm>
              <a:off x="7391726" y="137121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ACA6600-A4FB-9442-98BC-49F249CDB2D9}"/>
                </a:ext>
              </a:extLst>
            </p:cNvPr>
            <p:cNvSpPr/>
            <p:nvPr/>
          </p:nvSpPr>
          <p:spPr>
            <a:xfrm>
              <a:off x="7772726" y="137121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3BD6A7-E34E-A744-A90E-6120353770CA}"/>
                </a:ext>
              </a:extLst>
            </p:cNvPr>
            <p:cNvSpPr/>
            <p:nvPr/>
          </p:nvSpPr>
          <p:spPr>
            <a:xfrm>
              <a:off x="8148335" y="137121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4F74DC-D0E0-2745-85C2-62EE443C6057}"/>
                </a:ext>
              </a:extLst>
            </p:cNvPr>
            <p:cNvSpPr/>
            <p:nvPr/>
          </p:nvSpPr>
          <p:spPr>
            <a:xfrm>
              <a:off x="8529335" y="137121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9EB706A-2131-0A45-AE98-153B448E6C4B}"/>
                </a:ext>
              </a:extLst>
            </p:cNvPr>
            <p:cNvSpPr/>
            <p:nvPr/>
          </p:nvSpPr>
          <p:spPr>
            <a:xfrm>
              <a:off x="8923022" y="137121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E508A7-05A7-7040-A312-76D15197062F}"/>
                </a:ext>
              </a:extLst>
            </p:cNvPr>
            <p:cNvSpPr/>
            <p:nvPr/>
          </p:nvSpPr>
          <p:spPr>
            <a:xfrm>
              <a:off x="9304022" y="137121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A3D4906A-2A9F-964F-B1FF-0E4802C0C8B0}"/>
                </a:ext>
              </a:extLst>
            </p:cNvPr>
            <p:cNvCxnSpPr>
              <a:cxnSpLocks/>
            </p:cNvCxnSpPr>
            <p:nvPr/>
          </p:nvCxnSpPr>
          <p:spPr>
            <a:xfrm>
              <a:off x="6600827" y="1821907"/>
              <a:ext cx="295846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9CDF55B-975B-EF4E-94FC-4CF374D4D510}"/>
                </a:ext>
              </a:extLst>
            </p:cNvPr>
            <p:cNvSpPr/>
            <p:nvPr/>
          </p:nvSpPr>
          <p:spPr>
            <a:xfrm>
              <a:off x="6600827" y="1692228"/>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41A06D7-4BB8-8B46-9AEB-57B994AE3B38}"/>
                </a:ext>
              </a:extLst>
            </p:cNvPr>
            <p:cNvSpPr/>
            <p:nvPr/>
          </p:nvSpPr>
          <p:spPr>
            <a:xfrm>
              <a:off x="6981827" y="1692228"/>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DB25408-2EBB-1349-87BF-D14F5D3B02CF}"/>
                </a:ext>
              </a:extLst>
            </p:cNvPr>
            <p:cNvSpPr/>
            <p:nvPr/>
          </p:nvSpPr>
          <p:spPr>
            <a:xfrm>
              <a:off x="7391726" y="1692228"/>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386BEA5-3CEE-E34D-B0D8-169EA48C80EC}"/>
                </a:ext>
              </a:extLst>
            </p:cNvPr>
            <p:cNvSpPr/>
            <p:nvPr/>
          </p:nvSpPr>
          <p:spPr>
            <a:xfrm>
              <a:off x="7772726" y="1692228"/>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42296EF-747B-394E-B21E-9818E6A218B7}"/>
                </a:ext>
              </a:extLst>
            </p:cNvPr>
            <p:cNvSpPr/>
            <p:nvPr/>
          </p:nvSpPr>
          <p:spPr>
            <a:xfrm>
              <a:off x="8148335" y="1692228"/>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8EC3928-7C82-C240-8355-8E19DD05EEB8}"/>
                </a:ext>
              </a:extLst>
            </p:cNvPr>
            <p:cNvSpPr/>
            <p:nvPr/>
          </p:nvSpPr>
          <p:spPr>
            <a:xfrm>
              <a:off x="8529335" y="1692228"/>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75D19D4-5826-CA49-942A-F3413EB1C9F8}"/>
                </a:ext>
              </a:extLst>
            </p:cNvPr>
            <p:cNvSpPr/>
            <p:nvPr/>
          </p:nvSpPr>
          <p:spPr>
            <a:xfrm>
              <a:off x="8923022" y="1692228"/>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92395B8-1E47-CE48-B8A9-8469E1A56EAA}"/>
                </a:ext>
              </a:extLst>
            </p:cNvPr>
            <p:cNvSpPr/>
            <p:nvPr/>
          </p:nvSpPr>
          <p:spPr>
            <a:xfrm>
              <a:off x="9304022" y="1692228"/>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EC81907E-055E-EF40-B464-8917FE5F58CD}"/>
                </a:ext>
              </a:extLst>
            </p:cNvPr>
            <p:cNvCxnSpPr>
              <a:cxnSpLocks/>
            </p:cNvCxnSpPr>
            <p:nvPr/>
          </p:nvCxnSpPr>
          <p:spPr>
            <a:xfrm>
              <a:off x="6856097" y="2158440"/>
              <a:ext cx="270319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3EFFD97-B8E4-B94F-8881-74A8BD525E45}"/>
                </a:ext>
              </a:extLst>
            </p:cNvPr>
            <p:cNvSpPr/>
            <p:nvPr/>
          </p:nvSpPr>
          <p:spPr>
            <a:xfrm>
              <a:off x="6600827" y="2028761"/>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F116BE6-9F38-6947-8E65-4F515BF84205}"/>
                </a:ext>
              </a:extLst>
            </p:cNvPr>
            <p:cNvSpPr/>
            <p:nvPr/>
          </p:nvSpPr>
          <p:spPr>
            <a:xfrm>
              <a:off x="6981827" y="2028761"/>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9A26EED-787E-E542-84B1-D0DE5F765290}"/>
                </a:ext>
              </a:extLst>
            </p:cNvPr>
            <p:cNvSpPr/>
            <p:nvPr/>
          </p:nvSpPr>
          <p:spPr>
            <a:xfrm>
              <a:off x="7391726" y="2028761"/>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34716F0-46EB-8740-AABE-93A80552EB51}"/>
                </a:ext>
              </a:extLst>
            </p:cNvPr>
            <p:cNvSpPr/>
            <p:nvPr/>
          </p:nvSpPr>
          <p:spPr>
            <a:xfrm>
              <a:off x="7772726" y="2028761"/>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996990C-3F47-BB4E-B2D4-5AF81933ACB0}"/>
                </a:ext>
              </a:extLst>
            </p:cNvPr>
            <p:cNvSpPr/>
            <p:nvPr/>
          </p:nvSpPr>
          <p:spPr>
            <a:xfrm>
              <a:off x="8148335" y="2028761"/>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03A09AF-AB26-F741-9271-654AA61E8431}"/>
                </a:ext>
              </a:extLst>
            </p:cNvPr>
            <p:cNvSpPr/>
            <p:nvPr/>
          </p:nvSpPr>
          <p:spPr>
            <a:xfrm>
              <a:off x="8529335" y="2028761"/>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2597816-012C-494F-A4AD-BCF2FE4E98A0}"/>
                </a:ext>
              </a:extLst>
            </p:cNvPr>
            <p:cNvSpPr/>
            <p:nvPr/>
          </p:nvSpPr>
          <p:spPr>
            <a:xfrm>
              <a:off x="8923022" y="2028761"/>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8176EE4-3ED9-0644-A1D2-8A8CAB4F796D}"/>
                </a:ext>
              </a:extLst>
            </p:cNvPr>
            <p:cNvSpPr/>
            <p:nvPr/>
          </p:nvSpPr>
          <p:spPr>
            <a:xfrm>
              <a:off x="9304022" y="2028761"/>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6D50AF14-8365-614E-89B3-084172090EE3}"/>
                </a:ext>
              </a:extLst>
            </p:cNvPr>
            <p:cNvSpPr/>
            <p:nvPr/>
          </p:nvSpPr>
          <p:spPr>
            <a:xfrm rot="5400000">
              <a:off x="6678655" y="2318597"/>
              <a:ext cx="417095" cy="6362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123" name="Rectangle 122">
              <a:extLst>
                <a:ext uri="{FF2B5EF4-FFF2-40B4-BE49-F238E27FC236}">
                  <a16:creationId xmlns:a16="http://schemas.microsoft.com/office/drawing/2014/main" id="{902F2444-76E3-674F-972D-2178B2E2C723}"/>
                </a:ext>
              </a:extLst>
            </p:cNvPr>
            <p:cNvSpPr/>
            <p:nvPr/>
          </p:nvSpPr>
          <p:spPr>
            <a:xfrm rot="5400000">
              <a:off x="7432733" y="2321236"/>
              <a:ext cx="417095" cy="6362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124" name="Rectangle 123">
              <a:extLst>
                <a:ext uri="{FF2B5EF4-FFF2-40B4-BE49-F238E27FC236}">
                  <a16:creationId xmlns:a16="http://schemas.microsoft.com/office/drawing/2014/main" id="{98391E7E-D914-454C-8B6D-9DD023371454}"/>
                </a:ext>
              </a:extLst>
            </p:cNvPr>
            <p:cNvSpPr/>
            <p:nvPr/>
          </p:nvSpPr>
          <p:spPr>
            <a:xfrm rot="5400000">
              <a:off x="8268375" y="2331483"/>
              <a:ext cx="417095" cy="6362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125" name="Rectangle 124">
              <a:extLst>
                <a:ext uri="{FF2B5EF4-FFF2-40B4-BE49-F238E27FC236}">
                  <a16:creationId xmlns:a16="http://schemas.microsoft.com/office/drawing/2014/main" id="{9FB0C8F1-31B3-2E49-A710-3B2DC0D37A89}"/>
                </a:ext>
              </a:extLst>
            </p:cNvPr>
            <p:cNvSpPr/>
            <p:nvPr/>
          </p:nvSpPr>
          <p:spPr>
            <a:xfrm rot="5400000">
              <a:off x="9008472" y="2328581"/>
              <a:ext cx="417095" cy="6362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cxnSp>
          <p:nvCxnSpPr>
            <p:cNvPr id="196" name="Straight Connector 195">
              <a:extLst>
                <a:ext uri="{FF2B5EF4-FFF2-40B4-BE49-F238E27FC236}">
                  <a16:creationId xmlns:a16="http://schemas.microsoft.com/office/drawing/2014/main" id="{25308E2D-F3AD-5945-A09A-76DA305EF78A}"/>
                </a:ext>
              </a:extLst>
            </p:cNvPr>
            <p:cNvCxnSpPr>
              <a:cxnSpLocks/>
            </p:cNvCxnSpPr>
            <p:nvPr/>
          </p:nvCxnSpPr>
          <p:spPr>
            <a:xfrm>
              <a:off x="9367095" y="3055278"/>
              <a:ext cx="20955" cy="106268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6C50E60-47E7-F94F-9C28-377211427C6A}"/>
                </a:ext>
              </a:extLst>
            </p:cNvPr>
            <p:cNvCxnSpPr>
              <a:cxnSpLocks/>
              <a:endCxn id="229" idx="4"/>
            </p:cNvCxnSpPr>
            <p:nvPr/>
          </p:nvCxnSpPr>
          <p:spPr>
            <a:xfrm>
              <a:off x="9001335" y="2854812"/>
              <a:ext cx="5715" cy="109464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314414F-F587-EA4A-88B3-591751F067BF}"/>
                </a:ext>
              </a:extLst>
            </p:cNvPr>
            <p:cNvCxnSpPr>
              <a:cxnSpLocks/>
            </p:cNvCxnSpPr>
            <p:nvPr/>
          </p:nvCxnSpPr>
          <p:spPr>
            <a:xfrm flipH="1">
              <a:off x="8613363" y="3055278"/>
              <a:ext cx="6972" cy="106268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0090931-1AB1-B740-8116-E82E02DD762A}"/>
                </a:ext>
              </a:extLst>
            </p:cNvPr>
            <p:cNvCxnSpPr>
              <a:cxnSpLocks/>
              <a:endCxn id="227" idx="4"/>
            </p:cNvCxnSpPr>
            <p:nvPr/>
          </p:nvCxnSpPr>
          <p:spPr>
            <a:xfrm flipH="1">
              <a:off x="8232363" y="2854812"/>
              <a:ext cx="6972" cy="109464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A9C0B19-2F0E-9844-B7B9-0CCDB1C0F17E}"/>
                </a:ext>
              </a:extLst>
            </p:cNvPr>
            <p:cNvCxnSpPr>
              <a:cxnSpLocks/>
            </p:cNvCxnSpPr>
            <p:nvPr/>
          </p:nvCxnSpPr>
          <p:spPr>
            <a:xfrm flipH="1">
              <a:off x="7856754" y="3038572"/>
              <a:ext cx="8679" cy="106025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F21170C-A284-AE4E-B8A6-7A7C6C51C0D3}"/>
                </a:ext>
              </a:extLst>
            </p:cNvPr>
            <p:cNvCxnSpPr>
              <a:cxnSpLocks/>
              <a:endCxn id="225" idx="4"/>
            </p:cNvCxnSpPr>
            <p:nvPr/>
          </p:nvCxnSpPr>
          <p:spPr>
            <a:xfrm flipH="1">
              <a:off x="7475754" y="2854812"/>
              <a:ext cx="6972" cy="109464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464F0072-4AB2-C04D-9947-E4AAA30F7D80}"/>
                </a:ext>
              </a:extLst>
            </p:cNvPr>
            <p:cNvCxnSpPr>
              <a:cxnSpLocks/>
            </p:cNvCxnSpPr>
            <p:nvPr/>
          </p:nvCxnSpPr>
          <p:spPr>
            <a:xfrm>
              <a:off x="7065855" y="3055278"/>
              <a:ext cx="0" cy="103356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4A5F869-247A-ED40-8BC0-C2BDB3121992}"/>
                </a:ext>
              </a:extLst>
            </p:cNvPr>
            <p:cNvCxnSpPr>
              <a:cxnSpLocks/>
              <a:endCxn id="223" idx="4"/>
            </p:cNvCxnSpPr>
            <p:nvPr/>
          </p:nvCxnSpPr>
          <p:spPr>
            <a:xfrm>
              <a:off x="6684855" y="2845280"/>
              <a:ext cx="0" cy="110418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DCB5BFD-02F9-F844-A9B4-1B312650702C}"/>
                </a:ext>
              </a:extLst>
            </p:cNvPr>
            <p:cNvCxnSpPr>
              <a:cxnSpLocks/>
              <a:stCxn id="205" idx="2"/>
              <a:endCxn id="212" idx="6"/>
            </p:cNvCxnSpPr>
            <p:nvPr/>
          </p:nvCxnSpPr>
          <p:spPr>
            <a:xfrm>
              <a:off x="6557220" y="3162236"/>
              <a:ext cx="295846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8E19B63A-3E35-B243-92DE-07EF583FCE13}"/>
                </a:ext>
              </a:extLst>
            </p:cNvPr>
            <p:cNvSpPr/>
            <p:nvPr/>
          </p:nvSpPr>
          <p:spPr>
            <a:xfrm>
              <a:off x="6557220" y="3032557"/>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7BE591C0-7EAC-B847-BD08-6E3C22D81244}"/>
                </a:ext>
              </a:extLst>
            </p:cNvPr>
            <p:cNvSpPr/>
            <p:nvPr/>
          </p:nvSpPr>
          <p:spPr>
            <a:xfrm>
              <a:off x="6938220" y="3032557"/>
              <a:ext cx="255270" cy="259357"/>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349415D-ADE8-4446-8304-A1EB70A1335C}"/>
                </a:ext>
              </a:extLst>
            </p:cNvPr>
            <p:cNvSpPr/>
            <p:nvPr/>
          </p:nvSpPr>
          <p:spPr>
            <a:xfrm>
              <a:off x="7348119" y="3032557"/>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33048D15-D233-A54A-95D7-7AB7D12A39EC}"/>
                </a:ext>
              </a:extLst>
            </p:cNvPr>
            <p:cNvSpPr/>
            <p:nvPr/>
          </p:nvSpPr>
          <p:spPr>
            <a:xfrm>
              <a:off x="7729119" y="3032557"/>
              <a:ext cx="255270" cy="259357"/>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73F7283E-13BF-9842-BC5C-214DF4EF6312}"/>
                </a:ext>
              </a:extLst>
            </p:cNvPr>
            <p:cNvSpPr/>
            <p:nvPr/>
          </p:nvSpPr>
          <p:spPr>
            <a:xfrm>
              <a:off x="8104728" y="3032557"/>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47FA6D1C-C87B-0F48-A472-602DBCA82C62}"/>
                </a:ext>
              </a:extLst>
            </p:cNvPr>
            <p:cNvSpPr/>
            <p:nvPr/>
          </p:nvSpPr>
          <p:spPr>
            <a:xfrm>
              <a:off x="8485728" y="3032557"/>
              <a:ext cx="255270" cy="259357"/>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1048A54D-B119-E24E-8903-03DA5B875E41}"/>
                </a:ext>
              </a:extLst>
            </p:cNvPr>
            <p:cNvSpPr/>
            <p:nvPr/>
          </p:nvSpPr>
          <p:spPr>
            <a:xfrm>
              <a:off x="8879415" y="3032557"/>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7BE15B6D-2248-ED4F-97D8-D126047239BF}"/>
                </a:ext>
              </a:extLst>
            </p:cNvPr>
            <p:cNvSpPr/>
            <p:nvPr/>
          </p:nvSpPr>
          <p:spPr>
            <a:xfrm>
              <a:off x="9260415" y="3032557"/>
              <a:ext cx="255270" cy="259357"/>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id="{12E327A8-2BC1-4D45-B3F9-E97DB5190C3C}"/>
                </a:ext>
              </a:extLst>
            </p:cNvPr>
            <p:cNvCxnSpPr>
              <a:cxnSpLocks/>
            </p:cNvCxnSpPr>
            <p:nvPr/>
          </p:nvCxnSpPr>
          <p:spPr>
            <a:xfrm>
              <a:off x="6557220" y="3483250"/>
              <a:ext cx="295846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Oval 213">
              <a:extLst>
                <a:ext uri="{FF2B5EF4-FFF2-40B4-BE49-F238E27FC236}">
                  <a16:creationId xmlns:a16="http://schemas.microsoft.com/office/drawing/2014/main" id="{EB05D2D5-1995-D341-B6B1-7639FF4A37D1}"/>
                </a:ext>
              </a:extLst>
            </p:cNvPr>
            <p:cNvSpPr/>
            <p:nvPr/>
          </p:nvSpPr>
          <p:spPr>
            <a:xfrm>
              <a:off x="6557220" y="3353571"/>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4EAF4336-2D3B-6244-9EE8-805202BD09F4}"/>
                </a:ext>
              </a:extLst>
            </p:cNvPr>
            <p:cNvSpPr/>
            <p:nvPr/>
          </p:nvSpPr>
          <p:spPr>
            <a:xfrm>
              <a:off x="6938220" y="3353571"/>
              <a:ext cx="255270" cy="259357"/>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1180BD24-B302-EA45-884C-C3683B2C316C}"/>
                </a:ext>
              </a:extLst>
            </p:cNvPr>
            <p:cNvSpPr/>
            <p:nvPr/>
          </p:nvSpPr>
          <p:spPr>
            <a:xfrm>
              <a:off x="7348119" y="3353571"/>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AA191372-A2EC-D048-A779-4E5BF6ACF85F}"/>
                </a:ext>
              </a:extLst>
            </p:cNvPr>
            <p:cNvSpPr/>
            <p:nvPr/>
          </p:nvSpPr>
          <p:spPr>
            <a:xfrm>
              <a:off x="7729119" y="3353571"/>
              <a:ext cx="255270" cy="259357"/>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5D7913BD-C116-C944-AFCF-6E286E802B01}"/>
                </a:ext>
              </a:extLst>
            </p:cNvPr>
            <p:cNvSpPr/>
            <p:nvPr/>
          </p:nvSpPr>
          <p:spPr>
            <a:xfrm>
              <a:off x="8104728" y="3353571"/>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8B04235D-B2C9-8B4D-9E50-D3CDDDB02948}"/>
                </a:ext>
              </a:extLst>
            </p:cNvPr>
            <p:cNvSpPr/>
            <p:nvPr/>
          </p:nvSpPr>
          <p:spPr>
            <a:xfrm>
              <a:off x="8485728" y="3353571"/>
              <a:ext cx="255270" cy="259357"/>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8FD183E6-2ACF-5F44-881C-5C78840884F0}"/>
                </a:ext>
              </a:extLst>
            </p:cNvPr>
            <p:cNvSpPr/>
            <p:nvPr/>
          </p:nvSpPr>
          <p:spPr>
            <a:xfrm>
              <a:off x="8879415" y="3353571"/>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A9981AED-A7B2-E449-AE6A-0874D9B24939}"/>
                </a:ext>
              </a:extLst>
            </p:cNvPr>
            <p:cNvSpPr/>
            <p:nvPr/>
          </p:nvSpPr>
          <p:spPr>
            <a:xfrm>
              <a:off x="9260415" y="3353571"/>
              <a:ext cx="255270" cy="259357"/>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a:extLst>
                <a:ext uri="{FF2B5EF4-FFF2-40B4-BE49-F238E27FC236}">
                  <a16:creationId xmlns:a16="http://schemas.microsoft.com/office/drawing/2014/main" id="{750DEFA1-B0F8-2345-BED7-2E7812849BA9}"/>
                </a:ext>
              </a:extLst>
            </p:cNvPr>
            <p:cNvCxnSpPr>
              <a:cxnSpLocks/>
            </p:cNvCxnSpPr>
            <p:nvPr/>
          </p:nvCxnSpPr>
          <p:spPr>
            <a:xfrm>
              <a:off x="6812490" y="3819783"/>
              <a:ext cx="270319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Oval 222">
              <a:extLst>
                <a:ext uri="{FF2B5EF4-FFF2-40B4-BE49-F238E27FC236}">
                  <a16:creationId xmlns:a16="http://schemas.microsoft.com/office/drawing/2014/main" id="{B22B343D-5357-2645-BCC4-01AA8A60DD0A}"/>
                </a:ext>
              </a:extLst>
            </p:cNvPr>
            <p:cNvSpPr/>
            <p:nvPr/>
          </p:nvSpPr>
          <p:spPr>
            <a:xfrm>
              <a:off x="6557220" y="3690104"/>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D2AA63B7-500C-D84B-A6BB-43A8856ADF5B}"/>
                </a:ext>
              </a:extLst>
            </p:cNvPr>
            <p:cNvSpPr/>
            <p:nvPr/>
          </p:nvSpPr>
          <p:spPr>
            <a:xfrm>
              <a:off x="6938220" y="3690104"/>
              <a:ext cx="255270" cy="259357"/>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389B2EBA-2F76-C240-B596-4C7272BEB828}"/>
                </a:ext>
              </a:extLst>
            </p:cNvPr>
            <p:cNvSpPr/>
            <p:nvPr/>
          </p:nvSpPr>
          <p:spPr>
            <a:xfrm>
              <a:off x="7348119" y="3690104"/>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1A1CEDC7-1E98-5747-B007-B711CCA92055}"/>
                </a:ext>
              </a:extLst>
            </p:cNvPr>
            <p:cNvSpPr/>
            <p:nvPr/>
          </p:nvSpPr>
          <p:spPr>
            <a:xfrm>
              <a:off x="7736216" y="3673398"/>
              <a:ext cx="255270" cy="287108"/>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DD179E11-7FF0-6B40-8332-EA4623601738}"/>
                </a:ext>
              </a:extLst>
            </p:cNvPr>
            <p:cNvSpPr/>
            <p:nvPr/>
          </p:nvSpPr>
          <p:spPr>
            <a:xfrm>
              <a:off x="8104728" y="3690104"/>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F9488AAF-EB09-F144-A030-2E5BAC0659A4}"/>
                </a:ext>
              </a:extLst>
            </p:cNvPr>
            <p:cNvSpPr/>
            <p:nvPr/>
          </p:nvSpPr>
          <p:spPr>
            <a:xfrm>
              <a:off x="8485728" y="3690104"/>
              <a:ext cx="255270" cy="259357"/>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AE8268E6-250E-8B4A-806F-365E68E84F13}"/>
                </a:ext>
              </a:extLst>
            </p:cNvPr>
            <p:cNvSpPr/>
            <p:nvPr/>
          </p:nvSpPr>
          <p:spPr>
            <a:xfrm>
              <a:off x="8879415" y="3690104"/>
              <a:ext cx="255270" cy="259357"/>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7E00ED57-9962-5D4B-AD6F-A15F7BDA5986}"/>
                </a:ext>
              </a:extLst>
            </p:cNvPr>
            <p:cNvSpPr/>
            <p:nvPr/>
          </p:nvSpPr>
          <p:spPr>
            <a:xfrm>
              <a:off x="9260415" y="3690104"/>
              <a:ext cx="255270" cy="259357"/>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FFF83AC2-F46E-614A-8CCA-1D38EFAF35F3}"/>
                </a:ext>
              </a:extLst>
            </p:cNvPr>
            <p:cNvSpPr/>
            <p:nvPr/>
          </p:nvSpPr>
          <p:spPr>
            <a:xfrm rot="5400000">
              <a:off x="6647549" y="3979259"/>
              <a:ext cx="417095" cy="6362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232" name="Rectangle 231">
              <a:extLst>
                <a:ext uri="{FF2B5EF4-FFF2-40B4-BE49-F238E27FC236}">
                  <a16:creationId xmlns:a16="http://schemas.microsoft.com/office/drawing/2014/main" id="{3C89450D-1C8C-B54F-A492-8736AAB5DE8D}"/>
                </a:ext>
              </a:extLst>
            </p:cNvPr>
            <p:cNvSpPr/>
            <p:nvPr/>
          </p:nvSpPr>
          <p:spPr>
            <a:xfrm rot="5400000">
              <a:off x="7401627" y="3981898"/>
              <a:ext cx="417095" cy="6362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233" name="Rectangle 232">
              <a:extLst>
                <a:ext uri="{FF2B5EF4-FFF2-40B4-BE49-F238E27FC236}">
                  <a16:creationId xmlns:a16="http://schemas.microsoft.com/office/drawing/2014/main" id="{DBB9E527-FA04-EB4C-958B-435EE38B4C8E}"/>
                </a:ext>
              </a:extLst>
            </p:cNvPr>
            <p:cNvSpPr/>
            <p:nvPr/>
          </p:nvSpPr>
          <p:spPr>
            <a:xfrm rot="5400000">
              <a:off x="8237269" y="3992145"/>
              <a:ext cx="417095" cy="6362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234" name="Rectangle 233">
              <a:extLst>
                <a:ext uri="{FF2B5EF4-FFF2-40B4-BE49-F238E27FC236}">
                  <a16:creationId xmlns:a16="http://schemas.microsoft.com/office/drawing/2014/main" id="{69217BF2-6715-504F-8924-1642B52FA94C}"/>
                </a:ext>
              </a:extLst>
            </p:cNvPr>
            <p:cNvSpPr/>
            <p:nvPr/>
          </p:nvSpPr>
          <p:spPr>
            <a:xfrm rot="5400000">
              <a:off x="8977366" y="3989243"/>
              <a:ext cx="417095" cy="6362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cxnSp>
          <p:nvCxnSpPr>
            <p:cNvPr id="235" name="Straight Connector 234">
              <a:extLst>
                <a:ext uri="{FF2B5EF4-FFF2-40B4-BE49-F238E27FC236}">
                  <a16:creationId xmlns:a16="http://schemas.microsoft.com/office/drawing/2014/main" id="{D5312619-776D-E84E-9413-6D2A7BB7676B}"/>
                </a:ext>
              </a:extLst>
            </p:cNvPr>
            <p:cNvCxnSpPr>
              <a:cxnSpLocks/>
              <a:endCxn id="269" idx="4"/>
            </p:cNvCxnSpPr>
            <p:nvPr/>
          </p:nvCxnSpPr>
          <p:spPr>
            <a:xfrm>
              <a:off x="9367095" y="4731931"/>
              <a:ext cx="20955"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27055122-C1A5-8D42-AFE6-9E574475A2AB}"/>
                </a:ext>
              </a:extLst>
            </p:cNvPr>
            <p:cNvCxnSpPr>
              <a:cxnSpLocks/>
              <a:endCxn id="268" idx="4"/>
            </p:cNvCxnSpPr>
            <p:nvPr/>
          </p:nvCxnSpPr>
          <p:spPr>
            <a:xfrm>
              <a:off x="9001335" y="4731931"/>
              <a:ext cx="5715"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0D7F326B-8B81-7342-832A-C41327C23073}"/>
                </a:ext>
              </a:extLst>
            </p:cNvPr>
            <p:cNvCxnSpPr>
              <a:cxnSpLocks/>
              <a:endCxn id="267" idx="4"/>
            </p:cNvCxnSpPr>
            <p:nvPr/>
          </p:nvCxnSpPr>
          <p:spPr>
            <a:xfrm flipH="1">
              <a:off x="8613363" y="4731931"/>
              <a:ext cx="6972"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FE2E6A72-67DC-1947-B6DA-707372D21B48}"/>
                </a:ext>
              </a:extLst>
            </p:cNvPr>
            <p:cNvCxnSpPr>
              <a:cxnSpLocks/>
              <a:endCxn id="266" idx="4"/>
            </p:cNvCxnSpPr>
            <p:nvPr/>
          </p:nvCxnSpPr>
          <p:spPr>
            <a:xfrm flipH="1">
              <a:off x="8232363" y="4731931"/>
              <a:ext cx="6972"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80729BBB-6345-AC43-9A04-9FB0E7755F62}"/>
                </a:ext>
              </a:extLst>
            </p:cNvPr>
            <p:cNvCxnSpPr>
              <a:cxnSpLocks/>
              <a:endCxn id="265" idx="4"/>
            </p:cNvCxnSpPr>
            <p:nvPr/>
          </p:nvCxnSpPr>
          <p:spPr>
            <a:xfrm flipH="1">
              <a:off x="7856754" y="4731931"/>
              <a:ext cx="1582"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3CCDC3E-CF58-8748-B4B3-3D0E1FB04F65}"/>
                </a:ext>
              </a:extLst>
            </p:cNvPr>
            <p:cNvCxnSpPr>
              <a:cxnSpLocks/>
              <a:endCxn id="264" idx="4"/>
            </p:cNvCxnSpPr>
            <p:nvPr/>
          </p:nvCxnSpPr>
          <p:spPr>
            <a:xfrm flipH="1">
              <a:off x="7475754" y="4731931"/>
              <a:ext cx="16822"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496A290-E2A2-BA4D-A2F8-6424CC81961D}"/>
                </a:ext>
              </a:extLst>
            </p:cNvPr>
            <p:cNvCxnSpPr>
              <a:cxnSpLocks/>
              <a:endCxn id="263" idx="4"/>
            </p:cNvCxnSpPr>
            <p:nvPr/>
          </p:nvCxnSpPr>
          <p:spPr>
            <a:xfrm>
              <a:off x="7065855" y="4731931"/>
              <a:ext cx="0" cy="8941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59CB43A6-C04F-8341-ADC0-2B4EDD1F2CB1}"/>
                </a:ext>
              </a:extLst>
            </p:cNvPr>
            <p:cNvCxnSpPr>
              <a:stCxn id="244" idx="0"/>
              <a:endCxn id="262" idx="4"/>
            </p:cNvCxnSpPr>
            <p:nvPr/>
          </p:nvCxnSpPr>
          <p:spPr>
            <a:xfrm>
              <a:off x="6684855" y="4709210"/>
              <a:ext cx="0" cy="91690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BCAA544-4007-2941-BC1B-63FBBEA37280}"/>
                </a:ext>
              </a:extLst>
            </p:cNvPr>
            <p:cNvCxnSpPr>
              <a:cxnSpLocks/>
              <a:stCxn id="244" idx="2"/>
              <a:endCxn id="251" idx="6"/>
            </p:cNvCxnSpPr>
            <p:nvPr/>
          </p:nvCxnSpPr>
          <p:spPr>
            <a:xfrm>
              <a:off x="6557220" y="4838889"/>
              <a:ext cx="295846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205DDABA-700F-7445-82F5-3C82A869C2DA}"/>
                </a:ext>
              </a:extLst>
            </p:cNvPr>
            <p:cNvSpPr/>
            <p:nvPr/>
          </p:nvSpPr>
          <p:spPr>
            <a:xfrm>
              <a:off x="6557220" y="4709210"/>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525A11CE-5D18-8441-82E3-6C7C77410E9B}"/>
                </a:ext>
              </a:extLst>
            </p:cNvPr>
            <p:cNvSpPr/>
            <p:nvPr/>
          </p:nvSpPr>
          <p:spPr>
            <a:xfrm>
              <a:off x="6938220" y="4709210"/>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9DA21B57-CC01-5145-98E3-CA8275B91C3D}"/>
                </a:ext>
              </a:extLst>
            </p:cNvPr>
            <p:cNvSpPr/>
            <p:nvPr/>
          </p:nvSpPr>
          <p:spPr>
            <a:xfrm>
              <a:off x="7348119" y="4709210"/>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F5F946E2-0566-0C47-83CB-492ACF9E49C7}"/>
                </a:ext>
              </a:extLst>
            </p:cNvPr>
            <p:cNvSpPr/>
            <p:nvPr/>
          </p:nvSpPr>
          <p:spPr>
            <a:xfrm>
              <a:off x="7729119" y="4709210"/>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CDCA04F3-6860-D043-AFE9-1A2DBA5277D5}"/>
                </a:ext>
              </a:extLst>
            </p:cNvPr>
            <p:cNvSpPr/>
            <p:nvPr/>
          </p:nvSpPr>
          <p:spPr>
            <a:xfrm>
              <a:off x="8104728" y="4709210"/>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EA7F937F-4290-4A4B-B14C-879875A94E1C}"/>
                </a:ext>
              </a:extLst>
            </p:cNvPr>
            <p:cNvSpPr/>
            <p:nvPr/>
          </p:nvSpPr>
          <p:spPr>
            <a:xfrm>
              <a:off x="8485728" y="4709210"/>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EA0C8036-46C9-DC4D-9E3A-A04136869550}"/>
                </a:ext>
              </a:extLst>
            </p:cNvPr>
            <p:cNvSpPr/>
            <p:nvPr/>
          </p:nvSpPr>
          <p:spPr>
            <a:xfrm>
              <a:off x="8879415" y="4709210"/>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16E78C79-30F5-664B-816A-3A98662113B1}"/>
                </a:ext>
              </a:extLst>
            </p:cNvPr>
            <p:cNvSpPr/>
            <p:nvPr/>
          </p:nvSpPr>
          <p:spPr>
            <a:xfrm>
              <a:off x="9260415" y="4709210"/>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 name="Straight Connector 251">
              <a:extLst>
                <a:ext uri="{FF2B5EF4-FFF2-40B4-BE49-F238E27FC236}">
                  <a16:creationId xmlns:a16="http://schemas.microsoft.com/office/drawing/2014/main" id="{02AA270B-0586-884A-A7B4-06DEE1B50B2F}"/>
                </a:ext>
              </a:extLst>
            </p:cNvPr>
            <p:cNvCxnSpPr>
              <a:cxnSpLocks/>
            </p:cNvCxnSpPr>
            <p:nvPr/>
          </p:nvCxnSpPr>
          <p:spPr>
            <a:xfrm>
              <a:off x="6557220" y="5159903"/>
              <a:ext cx="295846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a16="http://schemas.microsoft.com/office/drawing/2014/main" id="{DD26D780-FC35-4942-BE28-A8F44C31D746}"/>
                </a:ext>
              </a:extLst>
            </p:cNvPr>
            <p:cNvSpPr/>
            <p:nvPr/>
          </p:nvSpPr>
          <p:spPr>
            <a:xfrm>
              <a:off x="6557220" y="503022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83E32B89-6D93-7D49-8ECD-073597972A62}"/>
                </a:ext>
              </a:extLst>
            </p:cNvPr>
            <p:cNvSpPr/>
            <p:nvPr/>
          </p:nvSpPr>
          <p:spPr>
            <a:xfrm>
              <a:off x="6938220" y="503022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02CB9CC6-4006-394A-95FF-C9FD63ECC788}"/>
                </a:ext>
              </a:extLst>
            </p:cNvPr>
            <p:cNvSpPr/>
            <p:nvPr/>
          </p:nvSpPr>
          <p:spPr>
            <a:xfrm>
              <a:off x="7348119" y="503022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09DED87F-0210-0B4F-9B61-016887ECBCDD}"/>
                </a:ext>
              </a:extLst>
            </p:cNvPr>
            <p:cNvSpPr/>
            <p:nvPr/>
          </p:nvSpPr>
          <p:spPr>
            <a:xfrm>
              <a:off x="7729119" y="503022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B717D680-28F8-9B49-90D8-8A4D9AA8BEEF}"/>
                </a:ext>
              </a:extLst>
            </p:cNvPr>
            <p:cNvSpPr/>
            <p:nvPr/>
          </p:nvSpPr>
          <p:spPr>
            <a:xfrm>
              <a:off x="8104728" y="503022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5D7AA489-F665-C846-BC99-6D8A7A97A26D}"/>
                </a:ext>
              </a:extLst>
            </p:cNvPr>
            <p:cNvSpPr/>
            <p:nvPr/>
          </p:nvSpPr>
          <p:spPr>
            <a:xfrm>
              <a:off x="8485728" y="503022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646A568C-7F1B-314F-8060-2F406148E1C9}"/>
                </a:ext>
              </a:extLst>
            </p:cNvPr>
            <p:cNvSpPr/>
            <p:nvPr/>
          </p:nvSpPr>
          <p:spPr>
            <a:xfrm>
              <a:off x="8879415" y="503022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2A3C51D4-8281-5746-9065-9737AD96DCF3}"/>
                </a:ext>
              </a:extLst>
            </p:cNvPr>
            <p:cNvSpPr/>
            <p:nvPr/>
          </p:nvSpPr>
          <p:spPr>
            <a:xfrm>
              <a:off x="9260415" y="5030224"/>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1" name="Straight Connector 260">
              <a:extLst>
                <a:ext uri="{FF2B5EF4-FFF2-40B4-BE49-F238E27FC236}">
                  <a16:creationId xmlns:a16="http://schemas.microsoft.com/office/drawing/2014/main" id="{62814496-91E3-F440-97EA-528B6DF6634B}"/>
                </a:ext>
              </a:extLst>
            </p:cNvPr>
            <p:cNvCxnSpPr>
              <a:cxnSpLocks/>
            </p:cNvCxnSpPr>
            <p:nvPr/>
          </p:nvCxnSpPr>
          <p:spPr>
            <a:xfrm>
              <a:off x="6812490" y="5496436"/>
              <a:ext cx="270319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Oval 261">
              <a:extLst>
                <a:ext uri="{FF2B5EF4-FFF2-40B4-BE49-F238E27FC236}">
                  <a16:creationId xmlns:a16="http://schemas.microsoft.com/office/drawing/2014/main" id="{1A223CCC-5D1C-D243-BA00-333D24890238}"/>
                </a:ext>
              </a:extLst>
            </p:cNvPr>
            <p:cNvSpPr/>
            <p:nvPr/>
          </p:nvSpPr>
          <p:spPr>
            <a:xfrm>
              <a:off x="6557220" y="5366757"/>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06223AF9-3711-6A4B-9532-5E0D6C3A5BB9}"/>
                </a:ext>
              </a:extLst>
            </p:cNvPr>
            <p:cNvSpPr/>
            <p:nvPr/>
          </p:nvSpPr>
          <p:spPr>
            <a:xfrm>
              <a:off x="6938220" y="5366757"/>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3AEE5D71-7643-264B-952A-608904E85089}"/>
                </a:ext>
              </a:extLst>
            </p:cNvPr>
            <p:cNvSpPr/>
            <p:nvPr/>
          </p:nvSpPr>
          <p:spPr>
            <a:xfrm>
              <a:off x="7348119" y="5366757"/>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A29F7E63-2634-534C-A785-5651A30782EF}"/>
                </a:ext>
              </a:extLst>
            </p:cNvPr>
            <p:cNvSpPr/>
            <p:nvPr/>
          </p:nvSpPr>
          <p:spPr>
            <a:xfrm>
              <a:off x="7729119" y="5366757"/>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3A708FA8-78E8-4D41-8E8B-05C564ABA0E6}"/>
                </a:ext>
              </a:extLst>
            </p:cNvPr>
            <p:cNvSpPr/>
            <p:nvPr/>
          </p:nvSpPr>
          <p:spPr>
            <a:xfrm>
              <a:off x="8104728" y="5366757"/>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467FFEE6-78DC-7142-8173-6E1D312F4299}"/>
                </a:ext>
              </a:extLst>
            </p:cNvPr>
            <p:cNvSpPr/>
            <p:nvPr/>
          </p:nvSpPr>
          <p:spPr>
            <a:xfrm>
              <a:off x="8485728" y="5366757"/>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175E5B4D-940F-AE49-A1D3-6907A577A6A8}"/>
                </a:ext>
              </a:extLst>
            </p:cNvPr>
            <p:cNvSpPr/>
            <p:nvPr/>
          </p:nvSpPr>
          <p:spPr>
            <a:xfrm>
              <a:off x="8879415" y="5366757"/>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id="{8C78C992-C754-7547-AC64-138F05320B5F}"/>
                </a:ext>
              </a:extLst>
            </p:cNvPr>
            <p:cNvSpPr/>
            <p:nvPr/>
          </p:nvSpPr>
          <p:spPr>
            <a:xfrm>
              <a:off x="9260415" y="5366757"/>
              <a:ext cx="255270" cy="259357"/>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a:extLst>
                <a:ext uri="{FF2B5EF4-FFF2-40B4-BE49-F238E27FC236}">
                  <a16:creationId xmlns:a16="http://schemas.microsoft.com/office/drawing/2014/main" id="{EA586D05-1EC1-DF49-BD37-A13E805C819C}"/>
                </a:ext>
              </a:extLst>
            </p:cNvPr>
            <p:cNvSpPr txBox="1"/>
            <p:nvPr/>
          </p:nvSpPr>
          <p:spPr>
            <a:xfrm>
              <a:off x="5797780" y="1374964"/>
              <a:ext cx="553998" cy="1418072"/>
            </a:xfrm>
            <a:prstGeom prst="rect">
              <a:avLst/>
            </a:prstGeom>
            <a:noFill/>
          </p:spPr>
          <p:txBody>
            <a:bodyPr vert="vert270" wrap="square" rtlCol="0">
              <a:spAutoFit/>
            </a:bodyPr>
            <a:lstStyle/>
            <a:p>
              <a:r>
                <a:rPr lang="en-US" sz="2400" b="1" dirty="0"/>
                <a:t>Subarray1</a:t>
              </a:r>
            </a:p>
          </p:txBody>
        </p:sp>
        <p:sp>
          <p:nvSpPr>
            <p:cNvPr id="284" name="TextBox 283">
              <a:extLst>
                <a:ext uri="{FF2B5EF4-FFF2-40B4-BE49-F238E27FC236}">
                  <a16:creationId xmlns:a16="http://schemas.microsoft.com/office/drawing/2014/main" id="{779ABA1A-0855-CD4A-A911-5715105FF372}"/>
                </a:ext>
              </a:extLst>
            </p:cNvPr>
            <p:cNvSpPr txBox="1"/>
            <p:nvPr/>
          </p:nvSpPr>
          <p:spPr>
            <a:xfrm>
              <a:off x="5788331" y="2861359"/>
              <a:ext cx="553998" cy="1418072"/>
            </a:xfrm>
            <a:prstGeom prst="rect">
              <a:avLst/>
            </a:prstGeom>
            <a:noFill/>
          </p:spPr>
          <p:txBody>
            <a:bodyPr vert="vert270" wrap="square" rtlCol="0">
              <a:spAutoFit/>
            </a:bodyPr>
            <a:lstStyle/>
            <a:p>
              <a:r>
                <a:rPr lang="en-US" sz="2400" b="1" dirty="0"/>
                <a:t>Subarray2</a:t>
              </a:r>
            </a:p>
          </p:txBody>
        </p:sp>
        <p:sp>
          <p:nvSpPr>
            <p:cNvPr id="285" name="TextBox 284">
              <a:extLst>
                <a:ext uri="{FF2B5EF4-FFF2-40B4-BE49-F238E27FC236}">
                  <a16:creationId xmlns:a16="http://schemas.microsoft.com/office/drawing/2014/main" id="{897E8589-1786-E742-B429-3A16241BA599}"/>
                </a:ext>
              </a:extLst>
            </p:cNvPr>
            <p:cNvSpPr txBox="1"/>
            <p:nvPr/>
          </p:nvSpPr>
          <p:spPr>
            <a:xfrm>
              <a:off x="5776544" y="4329880"/>
              <a:ext cx="553998" cy="1418072"/>
            </a:xfrm>
            <a:prstGeom prst="rect">
              <a:avLst/>
            </a:prstGeom>
            <a:noFill/>
          </p:spPr>
          <p:txBody>
            <a:bodyPr vert="vert270" wrap="square" rtlCol="0">
              <a:spAutoFit/>
            </a:bodyPr>
            <a:lstStyle/>
            <a:p>
              <a:r>
                <a:rPr lang="en-US" sz="2400" b="1" dirty="0"/>
                <a:t>Subarray3</a:t>
              </a:r>
            </a:p>
          </p:txBody>
        </p:sp>
      </p:grpSp>
    </p:spTree>
    <p:extLst>
      <p:ext uri="{BB962C8B-B14F-4D97-AF65-F5344CB8AC3E}">
        <p14:creationId xmlns:p14="http://schemas.microsoft.com/office/powerpoint/2010/main" val="152584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85D830-17AE-CA4C-A10D-DCB5BA7C95F4}"/>
              </a:ext>
            </a:extLst>
          </p:cNvPr>
          <p:cNvSpPr>
            <a:spLocks noGrp="1"/>
          </p:cNvSpPr>
          <p:nvPr>
            <p:ph idx="1"/>
          </p:nvPr>
        </p:nvSpPr>
        <p:spPr/>
        <p:txBody>
          <a:bodyPr/>
          <a:lstStyle/>
          <a:p>
            <a:r>
              <a:rPr lang="en-US" sz="2300" dirty="0"/>
              <a:t>Interleaving2: </a:t>
            </a:r>
            <a:r>
              <a:rPr lang="en-US" sz="2000" dirty="0">
                <a:solidFill>
                  <a:srgbClr val="FF0000"/>
                </a:solidFill>
              </a:rPr>
              <a:t>mat</a:t>
            </a:r>
            <a:r>
              <a:rPr lang="en-US" sz="2000" dirty="0"/>
              <a:t> interleaving</a:t>
            </a:r>
          </a:p>
          <a:p>
            <a:pPr lvl="2"/>
            <a:r>
              <a:rPr lang="en-US" sz="1800" dirty="0"/>
              <a:t>Every 4 bits of a word comes from </a:t>
            </a:r>
            <a:r>
              <a:rPr lang="en-US" sz="1800" dirty="0">
                <a:solidFill>
                  <a:srgbClr val="FF0000"/>
                </a:solidFill>
              </a:rPr>
              <a:t>a different mat</a:t>
            </a:r>
          </a:p>
          <a:p>
            <a:endParaRPr lang="en-US" dirty="0"/>
          </a:p>
        </p:txBody>
      </p:sp>
      <p:sp>
        <p:nvSpPr>
          <p:cNvPr id="3" name="Title 2">
            <a:extLst>
              <a:ext uri="{FF2B5EF4-FFF2-40B4-BE49-F238E27FC236}">
                <a16:creationId xmlns:a16="http://schemas.microsoft.com/office/drawing/2014/main" id="{4AA21457-AF74-CE4C-9021-F882FC6B4DDB}"/>
              </a:ext>
            </a:extLst>
          </p:cNvPr>
          <p:cNvSpPr>
            <a:spLocks noGrp="1"/>
          </p:cNvSpPr>
          <p:nvPr>
            <p:ph type="title"/>
          </p:nvPr>
        </p:nvSpPr>
        <p:spPr/>
        <p:txBody>
          <a:bodyPr/>
          <a:lstStyle/>
          <a:p>
            <a:r>
              <a:rPr lang="en-US" dirty="0"/>
              <a:t>Limitation 2: No Support for Interleaving</a:t>
            </a:r>
          </a:p>
        </p:txBody>
      </p:sp>
      <p:sp>
        <p:nvSpPr>
          <p:cNvPr id="4" name="Slide Number Placeholder 3">
            <a:extLst>
              <a:ext uri="{FF2B5EF4-FFF2-40B4-BE49-F238E27FC236}">
                <a16:creationId xmlns:a16="http://schemas.microsoft.com/office/drawing/2014/main" id="{C5B91467-3E0A-7741-A4FD-5BBD19242AFE}"/>
              </a:ext>
            </a:extLst>
          </p:cNvPr>
          <p:cNvSpPr>
            <a:spLocks noGrp="1"/>
          </p:cNvSpPr>
          <p:nvPr>
            <p:ph type="sldNum" sz="quarter" idx="12"/>
          </p:nvPr>
        </p:nvSpPr>
        <p:spPr/>
        <p:txBody>
          <a:bodyPr/>
          <a:lstStyle/>
          <a:p>
            <a:fld id="{D00B8447-1594-F147-88A6-2D9B928A4F79}" type="slidenum">
              <a:rPr lang="en-US" smtClean="0"/>
              <a:t>11</a:t>
            </a:fld>
            <a:endParaRPr lang="en-US"/>
          </a:p>
        </p:txBody>
      </p:sp>
      <p:pic>
        <p:nvPicPr>
          <p:cNvPr id="6" name="Picture 5">
            <a:extLst>
              <a:ext uri="{FF2B5EF4-FFF2-40B4-BE49-F238E27FC236}">
                <a16:creationId xmlns:a16="http://schemas.microsoft.com/office/drawing/2014/main" id="{0F014CB6-4BD6-DD48-8014-D064AD41DE76}"/>
              </a:ext>
            </a:extLst>
          </p:cNvPr>
          <p:cNvPicPr>
            <a:picLocks noChangeAspect="1"/>
          </p:cNvPicPr>
          <p:nvPr/>
        </p:nvPicPr>
        <p:blipFill>
          <a:blip r:embed="rId3"/>
          <a:stretch>
            <a:fillRect/>
          </a:stretch>
        </p:blipFill>
        <p:spPr>
          <a:xfrm>
            <a:off x="1665592" y="2357121"/>
            <a:ext cx="8520132" cy="3065780"/>
          </a:xfrm>
          <a:prstGeom prst="rect">
            <a:avLst/>
          </a:prstGeom>
        </p:spPr>
      </p:pic>
      <p:sp>
        <p:nvSpPr>
          <p:cNvPr id="7" name="Content Placeholder 7">
            <a:extLst>
              <a:ext uri="{FF2B5EF4-FFF2-40B4-BE49-F238E27FC236}">
                <a16:creationId xmlns:a16="http://schemas.microsoft.com/office/drawing/2014/main" id="{C3E9CA5D-61F4-C845-ADD0-2C747C293207}"/>
              </a:ext>
            </a:extLst>
          </p:cNvPr>
          <p:cNvSpPr txBox="1">
            <a:spLocks/>
          </p:cNvSpPr>
          <p:nvPr/>
        </p:nvSpPr>
        <p:spPr>
          <a:xfrm>
            <a:off x="0" y="5733621"/>
            <a:ext cx="12192000" cy="595209"/>
          </a:xfrm>
          <a:prstGeom prst="rect">
            <a:avLst/>
          </a:prstGeom>
          <a:solidFill>
            <a:schemeClr val="bg1">
              <a:lumMod val="95000"/>
            </a:schemeClr>
          </a:solidFill>
          <a:ln w="6350" cap="flat" cmpd="sng" algn="ctr">
            <a:noFill/>
            <a:prstDash val="solid"/>
            <a:miter lim="800000"/>
          </a:ln>
        </p:spPr>
        <p:style>
          <a:lnRef idx="1">
            <a:schemeClr val="dk1"/>
          </a:lnRef>
          <a:fillRef idx="2">
            <a:schemeClr val="dk1"/>
          </a:fillRef>
          <a:effectRef idx="1">
            <a:schemeClr val="dk1"/>
          </a:effectRef>
          <a:fontRef idx="minor">
            <a:schemeClr val="dk1"/>
          </a:fontRef>
        </p:style>
        <p:txBody>
          <a:bodyPr vert="horz" lIns="0" tIns="45720" rIns="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342900" lvl="1" indent="0" algn="ctr">
              <a:lnSpc>
                <a:spcPts val="2625"/>
              </a:lnSpc>
              <a:buNone/>
            </a:pPr>
            <a:r>
              <a:rPr lang="en-US" sz="3200" dirty="0">
                <a:solidFill>
                  <a:srgbClr val="C00000"/>
                </a:solidFill>
              </a:rPr>
              <a:t>Logically adjacent bits are not physically adjacent </a:t>
            </a:r>
            <a:endParaRPr lang="en-US" sz="3200" b="1" dirty="0">
              <a:solidFill>
                <a:srgbClr val="C00000"/>
              </a:solidFill>
            </a:endParaRPr>
          </a:p>
        </p:txBody>
      </p:sp>
    </p:spTree>
    <p:extLst>
      <p:ext uri="{BB962C8B-B14F-4D97-AF65-F5344CB8AC3E}">
        <p14:creationId xmlns:p14="http://schemas.microsoft.com/office/powerpoint/2010/main" val="301678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6C2494-2CA5-2B48-8785-87A826CE4FD1}"/>
              </a:ext>
            </a:extLst>
          </p:cNvPr>
          <p:cNvSpPr>
            <a:spLocks noGrp="1"/>
          </p:cNvSpPr>
          <p:nvPr>
            <p:ph idx="1"/>
          </p:nvPr>
        </p:nvSpPr>
        <p:spPr/>
        <p:txBody>
          <a:bodyPr/>
          <a:lstStyle/>
          <a:p>
            <a:r>
              <a:rPr lang="en-US" sz="2400" dirty="0"/>
              <a:t>No support for </a:t>
            </a:r>
            <a:r>
              <a:rPr lang="en-US" sz="2400" dirty="0">
                <a:solidFill>
                  <a:srgbClr val="FF0000"/>
                </a:solidFill>
              </a:rPr>
              <a:t>sharing values</a:t>
            </a:r>
          </a:p>
          <a:p>
            <a:pPr lvl="1"/>
            <a:r>
              <a:rPr lang="en-US" sz="2200" dirty="0"/>
              <a:t>Required in many applications such GEMV</a:t>
            </a:r>
          </a:p>
          <a:p>
            <a:r>
              <a:rPr lang="en-US" sz="2400" dirty="0"/>
              <a:t>No support for </a:t>
            </a:r>
            <a:r>
              <a:rPr lang="en-US" sz="2400" dirty="0">
                <a:solidFill>
                  <a:srgbClr val="FF0000"/>
                </a:solidFill>
              </a:rPr>
              <a:t>Inter-subarray data movement</a:t>
            </a:r>
          </a:p>
          <a:p>
            <a:pPr lvl="1"/>
            <a:r>
              <a:rPr lang="en-US" sz="2200" dirty="0"/>
              <a:t>Required in many applications such as Sort</a:t>
            </a:r>
          </a:p>
          <a:p>
            <a:r>
              <a:rPr lang="en-US" sz="2400" dirty="0"/>
              <a:t>No support for </a:t>
            </a:r>
            <a:r>
              <a:rPr lang="en-US" sz="2400" dirty="0">
                <a:solidFill>
                  <a:srgbClr val="FF0000"/>
                </a:solidFill>
              </a:rPr>
              <a:t>independent column selection</a:t>
            </a:r>
          </a:p>
          <a:p>
            <a:pPr lvl="1"/>
            <a:r>
              <a:rPr lang="en-US" sz="2200" dirty="0"/>
              <a:t>Column selection peripheral logics are shared  </a:t>
            </a:r>
          </a:p>
          <a:p>
            <a:endParaRPr lang="en-US" dirty="0"/>
          </a:p>
        </p:txBody>
      </p:sp>
      <p:sp>
        <p:nvSpPr>
          <p:cNvPr id="3" name="Title 2">
            <a:extLst>
              <a:ext uri="{FF2B5EF4-FFF2-40B4-BE49-F238E27FC236}">
                <a16:creationId xmlns:a16="http://schemas.microsoft.com/office/drawing/2014/main" id="{98D2282F-AD3B-8641-8CC6-A2A5945347BB}"/>
              </a:ext>
            </a:extLst>
          </p:cNvPr>
          <p:cNvSpPr>
            <a:spLocks noGrp="1"/>
          </p:cNvSpPr>
          <p:nvPr>
            <p:ph type="title"/>
          </p:nvPr>
        </p:nvSpPr>
        <p:spPr/>
        <p:txBody>
          <a:bodyPr/>
          <a:lstStyle/>
          <a:p>
            <a:r>
              <a:rPr lang="en-US" dirty="0"/>
              <a:t>Limitation 3: Inefficient Interconnections</a:t>
            </a:r>
          </a:p>
        </p:txBody>
      </p:sp>
      <p:sp>
        <p:nvSpPr>
          <p:cNvPr id="4" name="Slide Number Placeholder 3">
            <a:extLst>
              <a:ext uri="{FF2B5EF4-FFF2-40B4-BE49-F238E27FC236}">
                <a16:creationId xmlns:a16="http://schemas.microsoft.com/office/drawing/2014/main" id="{E4B6E46F-6F9F-A14D-98A5-BCBBEF61F038}"/>
              </a:ext>
            </a:extLst>
          </p:cNvPr>
          <p:cNvSpPr>
            <a:spLocks noGrp="1"/>
          </p:cNvSpPr>
          <p:nvPr>
            <p:ph type="sldNum" sz="quarter" idx="12"/>
          </p:nvPr>
        </p:nvSpPr>
        <p:spPr/>
        <p:txBody>
          <a:bodyPr/>
          <a:lstStyle/>
          <a:p>
            <a:fld id="{D00B8447-1594-F147-88A6-2D9B928A4F79}" type="slidenum">
              <a:rPr lang="en-US" smtClean="0"/>
              <a:t>12</a:t>
            </a:fld>
            <a:endParaRPr lang="en-US"/>
          </a:p>
        </p:txBody>
      </p:sp>
      <p:pic>
        <p:nvPicPr>
          <p:cNvPr id="5" name="Picture 4">
            <a:extLst>
              <a:ext uri="{FF2B5EF4-FFF2-40B4-BE49-F238E27FC236}">
                <a16:creationId xmlns:a16="http://schemas.microsoft.com/office/drawing/2014/main" id="{794F8B32-9146-A44E-B1CB-CEB72DCB34B0}"/>
              </a:ext>
            </a:extLst>
          </p:cNvPr>
          <p:cNvPicPr>
            <a:picLocks noChangeAspect="1"/>
          </p:cNvPicPr>
          <p:nvPr/>
        </p:nvPicPr>
        <p:blipFill>
          <a:blip r:embed="rId3"/>
          <a:stretch>
            <a:fillRect/>
          </a:stretch>
        </p:blipFill>
        <p:spPr>
          <a:xfrm>
            <a:off x="7863840" y="1519977"/>
            <a:ext cx="3909060" cy="4572955"/>
          </a:xfrm>
          <a:prstGeom prst="rect">
            <a:avLst/>
          </a:prstGeom>
        </p:spPr>
      </p:pic>
      <p:sp>
        <p:nvSpPr>
          <p:cNvPr id="7" name="Rectangle 6">
            <a:extLst>
              <a:ext uri="{FF2B5EF4-FFF2-40B4-BE49-F238E27FC236}">
                <a16:creationId xmlns:a16="http://schemas.microsoft.com/office/drawing/2014/main" id="{27D72BD2-3E37-944E-82C4-BBF8D5A932DB}"/>
              </a:ext>
            </a:extLst>
          </p:cNvPr>
          <p:cNvSpPr/>
          <p:nvPr/>
        </p:nvSpPr>
        <p:spPr>
          <a:xfrm>
            <a:off x="1" y="5717515"/>
            <a:ext cx="12191999" cy="567291"/>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2625"/>
              </a:lnSpc>
            </a:pPr>
            <a:r>
              <a:rPr lang="en-US" sz="3200" dirty="0">
                <a:solidFill>
                  <a:srgbClr val="C00000"/>
                </a:solidFill>
                <a:latin typeface="+mj-lt"/>
              </a:rPr>
              <a:t>Narrow and </a:t>
            </a:r>
            <a:r>
              <a:rPr lang="en-US" sz="3200" b="1" dirty="0">
                <a:solidFill>
                  <a:srgbClr val="C00000"/>
                </a:solidFill>
                <a:latin typeface="+mj-lt"/>
              </a:rPr>
              <a:t>shared buses are bottlenecks </a:t>
            </a:r>
            <a:r>
              <a:rPr lang="en-US" sz="3200" dirty="0">
                <a:solidFill>
                  <a:srgbClr val="C00000"/>
                </a:solidFill>
                <a:latin typeface="+mj-lt"/>
              </a:rPr>
              <a:t>for data movement</a:t>
            </a:r>
          </a:p>
        </p:txBody>
      </p:sp>
    </p:spTree>
    <p:extLst>
      <p:ext uri="{BB962C8B-B14F-4D97-AF65-F5344CB8AC3E}">
        <p14:creationId xmlns:p14="http://schemas.microsoft.com/office/powerpoint/2010/main" val="393748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4400" b="1" dirty="0">
                <a:solidFill>
                  <a:srgbClr val="C00000"/>
                </a:solidFill>
              </a:rPr>
              <a:t>Goals:</a:t>
            </a:r>
          </a:p>
          <a:p>
            <a:pPr marL="0" indent="0" algn="ctr">
              <a:buNone/>
            </a:pPr>
            <a:r>
              <a:rPr lang="en-US" sz="4400" b="1" dirty="0">
                <a:solidFill>
                  <a:srgbClr val="C00000"/>
                </a:solidFill>
              </a:rPr>
              <a:t> 1. Practical Flexibility</a:t>
            </a:r>
          </a:p>
          <a:p>
            <a:pPr marL="0" indent="0" algn="ctr">
              <a:buNone/>
            </a:pPr>
            <a:r>
              <a:rPr lang="en-US" sz="4400" b="1" dirty="0">
                <a:solidFill>
                  <a:srgbClr val="C00000"/>
                </a:solidFill>
              </a:rPr>
              <a:t>2. Resolving Interleaving</a:t>
            </a:r>
          </a:p>
          <a:p>
            <a:pPr marL="0" indent="0" algn="ctr">
              <a:buNone/>
            </a:pPr>
            <a:r>
              <a:rPr lang="en-US" sz="4400" b="1" dirty="0">
                <a:solidFill>
                  <a:srgbClr val="C00000"/>
                </a:solidFill>
              </a:rPr>
              <a:t>3. Efficient Interconnection</a:t>
            </a:r>
          </a:p>
          <a:p>
            <a:pPr marL="0" indent="0" algn="ctr">
              <a:buNone/>
            </a:pPr>
            <a:endParaRPr lang="en-US" sz="4400" b="1" dirty="0">
              <a:solidFill>
                <a:srgbClr val="C00000"/>
              </a:solidFill>
            </a:endParaRP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13</a:t>
            </a:fld>
            <a:endParaRPr lang="en-US"/>
          </a:p>
        </p:txBody>
      </p:sp>
    </p:spTree>
    <p:extLst>
      <p:ext uri="{BB962C8B-B14F-4D97-AF65-F5344CB8AC3E}">
        <p14:creationId xmlns:p14="http://schemas.microsoft.com/office/powerpoint/2010/main" val="145603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E2BE-1444-9E4E-87AB-28A76321F982}"/>
              </a:ext>
            </a:extLst>
          </p:cNvPr>
          <p:cNvSpPr>
            <a:spLocks noGrp="1"/>
          </p:cNvSpPr>
          <p:nvPr>
            <p:ph type="title"/>
          </p:nvPr>
        </p:nvSpPr>
        <p:spPr/>
        <p:txBody>
          <a:bodyPr/>
          <a:lstStyle/>
          <a:p>
            <a:r>
              <a:rPr lang="en-US" dirty="0"/>
              <a:t>Tradeoffs</a:t>
            </a:r>
          </a:p>
        </p:txBody>
      </p:sp>
      <p:sp>
        <p:nvSpPr>
          <p:cNvPr id="3" name="Content Placeholder 2">
            <a:extLst>
              <a:ext uri="{FF2B5EF4-FFF2-40B4-BE49-F238E27FC236}">
                <a16:creationId xmlns:a16="http://schemas.microsoft.com/office/drawing/2014/main" id="{2065965B-49D6-394A-A6CF-432FC342D9F8}"/>
              </a:ext>
            </a:extLst>
          </p:cNvPr>
          <p:cNvSpPr>
            <a:spLocks noGrp="1"/>
          </p:cNvSpPr>
          <p:nvPr>
            <p:ph idx="1"/>
          </p:nvPr>
        </p:nvSpPr>
        <p:spPr/>
        <p:txBody>
          <a:bodyPr/>
          <a:lstStyle/>
          <a:p>
            <a:r>
              <a:rPr lang="en-US" dirty="0"/>
              <a:t>Row activations vs hardware overhead</a:t>
            </a:r>
          </a:p>
          <a:p>
            <a:endParaRPr lang="en-US" dirty="0"/>
          </a:p>
          <a:p>
            <a:endParaRPr lang="en-US" dirty="0"/>
          </a:p>
          <a:p>
            <a:endParaRPr lang="en-US" dirty="0"/>
          </a:p>
          <a:p>
            <a:r>
              <a:rPr lang="en-US" dirty="0"/>
              <a:t>Parallelism vs hardware overhead</a:t>
            </a:r>
          </a:p>
          <a:p>
            <a:endParaRPr lang="en-US" dirty="0"/>
          </a:p>
        </p:txBody>
      </p:sp>
      <p:pic>
        <p:nvPicPr>
          <p:cNvPr id="6" name="Picture 5">
            <a:extLst>
              <a:ext uri="{FF2B5EF4-FFF2-40B4-BE49-F238E27FC236}">
                <a16:creationId xmlns:a16="http://schemas.microsoft.com/office/drawing/2014/main" id="{1A1A588A-2905-9443-8A52-87E739F78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003" y="1950213"/>
            <a:ext cx="3536936" cy="1511300"/>
          </a:xfrm>
          <a:prstGeom prst="rect">
            <a:avLst/>
          </a:prstGeom>
        </p:spPr>
      </p:pic>
      <p:pic>
        <p:nvPicPr>
          <p:cNvPr id="7" name="Picture 6">
            <a:extLst>
              <a:ext uri="{FF2B5EF4-FFF2-40B4-BE49-F238E27FC236}">
                <a16:creationId xmlns:a16="http://schemas.microsoft.com/office/drawing/2014/main" id="{95A25818-AF5C-DF40-A065-08A4A3D42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482" y="1950213"/>
            <a:ext cx="3708235" cy="1293683"/>
          </a:xfrm>
          <a:prstGeom prst="rect">
            <a:avLst/>
          </a:prstGeom>
        </p:spPr>
      </p:pic>
      <p:sp>
        <p:nvSpPr>
          <p:cNvPr id="10" name="Rectangle 9">
            <a:extLst>
              <a:ext uri="{FF2B5EF4-FFF2-40B4-BE49-F238E27FC236}">
                <a16:creationId xmlns:a16="http://schemas.microsoft.com/office/drawing/2014/main" id="{78CD24A0-B6C7-3F4E-B8C6-3C30CCB546A2}"/>
              </a:ext>
            </a:extLst>
          </p:cNvPr>
          <p:cNvSpPr/>
          <p:nvPr/>
        </p:nvSpPr>
        <p:spPr>
          <a:xfrm>
            <a:off x="1" y="5558216"/>
            <a:ext cx="12191999" cy="1034735"/>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2625"/>
              </a:lnSpc>
            </a:pPr>
            <a:r>
              <a:rPr lang="en-US" sz="3200" dirty="0">
                <a:solidFill>
                  <a:srgbClr val="C00000"/>
                </a:solidFill>
                <a:latin typeface="+mj-lt"/>
              </a:rPr>
              <a:t>Observation: single-word ALUs  enable</a:t>
            </a:r>
          </a:p>
          <a:p>
            <a:pPr lvl="1" algn="ctr">
              <a:lnSpc>
                <a:spcPts val="2625"/>
              </a:lnSpc>
            </a:pPr>
            <a:r>
              <a:rPr lang="en-US" sz="3200" b="1" dirty="0">
                <a:solidFill>
                  <a:srgbClr val="C00000"/>
                </a:solidFill>
                <a:latin typeface="+mj-lt"/>
              </a:rPr>
              <a:t> new operations and optimizations</a:t>
            </a:r>
          </a:p>
        </p:txBody>
      </p:sp>
      <p:grpSp>
        <p:nvGrpSpPr>
          <p:cNvPr id="13" name="Group 12">
            <a:extLst>
              <a:ext uri="{FF2B5EF4-FFF2-40B4-BE49-F238E27FC236}">
                <a16:creationId xmlns:a16="http://schemas.microsoft.com/office/drawing/2014/main" id="{7A97EEDE-5CF6-4349-9367-E5166C5F09E3}"/>
              </a:ext>
            </a:extLst>
          </p:cNvPr>
          <p:cNvGrpSpPr/>
          <p:nvPr/>
        </p:nvGrpSpPr>
        <p:grpSpPr>
          <a:xfrm>
            <a:off x="845535" y="3861724"/>
            <a:ext cx="3536936" cy="1548680"/>
            <a:chOff x="7394578" y="3747234"/>
            <a:chExt cx="3536936" cy="1548680"/>
          </a:xfrm>
        </p:grpSpPr>
        <p:pic>
          <p:nvPicPr>
            <p:cNvPr id="11" name="Picture 10">
              <a:extLst>
                <a:ext uri="{FF2B5EF4-FFF2-40B4-BE49-F238E27FC236}">
                  <a16:creationId xmlns:a16="http://schemas.microsoft.com/office/drawing/2014/main" id="{981F81DC-151E-3644-A317-260F2116A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578" y="3747234"/>
              <a:ext cx="3536936" cy="1511300"/>
            </a:xfrm>
            <a:prstGeom prst="rect">
              <a:avLst/>
            </a:prstGeom>
          </p:spPr>
        </p:pic>
        <p:sp>
          <p:nvSpPr>
            <p:cNvPr id="12" name="Rectangle 11">
              <a:extLst>
                <a:ext uri="{FF2B5EF4-FFF2-40B4-BE49-F238E27FC236}">
                  <a16:creationId xmlns:a16="http://schemas.microsoft.com/office/drawing/2014/main" id="{3B0C0E74-E072-AD49-B2C3-99C420BE5C0A}"/>
                </a:ext>
              </a:extLst>
            </p:cNvPr>
            <p:cNvSpPr/>
            <p:nvPr/>
          </p:nvSpPr>
          <p:spPr>
            <a:xfrm>
              <a:off x="8407400" y="4355380"/>
              <a:ext cx="2524114" cy="94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7">
            <a:extLst>
              <a:ext uri="{FF2B5EF4-FFF2-40B4-BE49-F238E27FC236}">
                <a16:creationId xmlns:a16="http://schemas.microsoft.com/office/drawing/2014/main" id="{0AF4DEB0-C180-494B-8719-B468F30710E5}"/>
              </a:ext>
            </a:extLst>
          </p:cNvPr>
          <p:cNvSpPr>
            <a:spLocks noGrp="1"/>
          </p:cNvSpPr>
          <p:nvPr>
            <p:ph type="sldNum" sz="quarter" idx="12"/>
          </p:nvPr>
        </p:nvSpPr>
        <p:spPr/>
        <p:txBody>
          <a:bodyPr/>
          <a:lstStyle/>
          <a:p>
            <a:fld id="{514F71AC-B08B-234D-BD2E-DDA7DB4BA923}" type="slidenum">
              <a:rPr lang="en-US" smtClean="0"/>
              <a:t>14</a:t>
            </a:fld>
            <a:endParaRPr lang="en-US"/>
          </a:p>
        </p:txBody>
      </p:sp>
      <p:pic>
        <p:nvPicPr>
          <p:cNvPr id="16" name="Picture 15">
            <a:extLst>
              <a:ext uri="{FF2B5EF4-FFF2-40B4-BE49-F238E27FC236}">
                <a16:creationId xmlns:a16="http://schemas.microsoft.com/office/drawing/2014/main" id="{6EBFA993-0710-5543-A711-4610A1F01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003" y="3921211"/>
            <a:ext cx="3536936" cy="1511300"/>
          </a:xfrm>
          <a:prstGeom prst="rect">
            <a:avLst/>
          </a:prstGeom>
        </p:spPr>
      </p:pic>
      <p:pic>
        <p:nvPicPr>
          <p:cNvPr id="5" name="Picture 4">
            <a:extLst>
              <a:ext uri="{FF2B5EF4-FFF2-40B4-BE49-F238E27FC236}">
                <a16:creationId xmlns:a16="http://schemas.microsoft.com/office/drawing/2014/main" id="{077BDCE2-D3E4-754A-8B9F-7F00A44FC76F}"/>
              </a:ext>
            </a:extLst>
          </p:cNvPr>
          <p:cNvPicPr>
            <a:picLocks noChangeAspect="1"/>
          </p:cNvPicPr>
          <p:nvPr/>
        </p:nvPicPr>
        <p:blipFill>
          <a:blip r:embed="rId5"/>
          <a:stretch>
            <a:fillRect/>
          </a:stretch>
        </p:blipFill>
        <p:spPr>
          <a:xfrm>
            <a:off x="5103252" y="1334551"/>
            <a:ext cx="2311400" cy="1892300"/>
          </a:xfrm>
          <a:prstGeom prst="rect">
            <a:avLst/>
          </a:prstGeom>
        </p:spPr>
      </p:pic>
      <p:pic>
        <p:nvPicPr>
          <p:cNvPr id="17" name="Picture 16">
            <a:extLst>
              <a:ext uri="{FF2B5EF4-FFF2-40B4-BE49-F238E27FC236}">
                <a16:creationId xmlns:a16="http://schemas.microsoft.com/office/drawing/2014/main" id="{F1734C1A-2F98-C540-B798-D24DC5C67148}"/>
              </a:ext>
            </a:extLst>
          </p:cNvPr>
          <p:cNvPicPr>
            <a:picLocks noChangeAspect="1"/>
          </p:cNvPicPr>
          <p:nvPr/>
        </p:nvPicPr>
        <p:blipFill>
          <a:blip r:embed="rId5"/>
          <a:stretch>
            <a:fillRect/>
          </a:stretch>
        </p:blipFill>
        <p:spPr>
          <a:xfrm>
            <a:off x="5103252" y="3540211"/>
            <a:ext cx="2311400" cy="1892300"/>
          </a:xfrm>
          <a:prstGeom prst="rect">
            <a:avLst/>
          </a:prstGeom>
        </p:spPr>
      </p:pic>
    </p:spTree>
    <p:extLst>
      <p:ext uri="{BB962C8B-B14F-4D97-AF65-F5344CB8AC3E}">
        <p14:creationId xmlns:p14="http://schemas.microsoft.com/office/powerpoint/2010/main" val="37471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10">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E855-6C57-AE43-9679-157886D300AA}"/>
              </a:ext>
            </a:extLst>
          </p:cNvPr>
          <p:cNvSpPr>
            <a:spLocks noGrp="1"/>
          </p:cNvSpPr>
          <p:nvPr>
            <p:ph type="title"/>
          </p:nvPr>
        </p:nvSpPr>
        <p:spPr>
          <a:xfrm>
            <a:off x="0" y="0"/>
            <a:ext cx="12192000" cy="1325563"/>
          </a:xfrm>
        </p:spPr>
        <p:txBody>
          <a:bodyPr/>
          <a:lstStyle/>
          <a:p>
            <a:r>
              <a:rPr lang="en-US" dirty="0"/>
              <a:t>Selecting a Control and Access Mechanism for the Single-word ALU</a:t>
            </a:r>
          </a:p>
        </p:txBody>
      </p:sp>
      <p:sp>
        <p:nvSpPr>
          <p:cNvPr id="3" name="Content Placeholder 2">
            <a:extLst>
              <a:ext uri="{FF2B5EF4-FFF2-40B4-BE49-F238E27FC236}">
                <a16:creationId xmlns:a16="http://schemas.microsoft.com/office/drawing/2014/main" id="{800BEB09-C06D-774D-9339-CC995823C1FF}"/>
              </a:ext>
            </a:extLst>
          </p:cNvPr>
          <p:cNvSpPr>
            <a:spLocks noGrp="1"/>
          </p:cNvSpPr>
          <p:nvPr>
            <p:ph idx="1"/>
          </p:nvPr>
        </p:nvSpPr>
        <p:spPr/>
        <p:txBody>
          <a:bodyPr/>
          <a:lstStyle/>
          <a:p>
            <a:r>
              <a:rPr lang="en-US" dirty="0"/>
              <a:t>How about traditional control and access mechanism?</a:t>
            </a:r>
          </a:p>
          <a:p>
            <a:pPr lvl="2"/>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09C9E422-90D2-7746-B977-7777C66F17E9}"/>
              </a:ext>
            </a:extLst>
          </p:cNvPr>
          <p:cNvSpPr>
            <a:spLocks noGrp="1"/>
          </p:cNvSpPr>
          <p:nvPr>
            <p:ph type="sldNum" sz="quarter" idx="12"/>
          </p:nvPr>
        </p:nvSpPr>
        <p:spPr/>
        <p:txBody>
          <a:bodyPr/>
          <a:lstStyle/>
          <a:p>
            <a:fld id="{514F71AC-B08B-234D-BD2E-DDA7DB4BA923}" type="slidenum">
              <a:rPr lang="en-US" smtClean="0"/>
              <a:pPr/>
              <a:t>15</a:t>
            </a:fld>
            <a:endParaRPr lang="en-US" dirty="0"/>
          </a:p>
        </p:txBody>
      </p:sp>
      <p:sp>
        <p:nvSpPr>
          <p:cNvPr id="5" name="TextBox 4">
            <a:extLst>
              <a:ext uri="{FF2B5EF4-FFF2-40B4-BE49-F238E27FC236}">
                <a16:creationId xmlns:a16="http://schemas.microsoft.com/office/drawing/2014/main" id="{B5B37C58-EDAD-A941-A323-20DD4054DC6B}"/>
              </a:ext>
            </a:extLst>
          </p:cNvPr>
          <p:cNvSpPr txBox="1"/>
          <p:nvPr/>
        </p:nvSpPr>
        <p:spPr>
          <a:xfrm>
            <a:off x="925027" y="1760208"/>
            <a:ext cx="6275026" cy="3785652"/>
          </a:xfrm>
          <a:prstGeom prst="rect">
            <a:avLst/>
          </a:prstGeom>
          <a:solidFill>
            <a:schemeClr val="bg1">
              <a:lumMod val="95000"/>
            </a:schemeClr>
          </a:solidFill>
          <a:ln w="19050">
            <a:solidFill>
              <a:schemeClr val="tx1"/>
            </a:solidFill>
          </a:ln>
        </p:spPr>
        <p:txBody>
          <a:bodyPr wrap="square" rtlCol="0">
            <a:spAutoFit/>
          </a:bodyPr>
          <a:lstStyle/>
          <a:p>
            <a:r>
              <a:rPr lang="en-US" sz="2400" dirty="0">
                <a:solidFill>
                  <a:srgbClr val="C00000"/>
                </a:solidFill>
              </a:rPr>
              <a:t>Example: C[:]=A[:]+B[:]</a:t>
            </a:r>
          </a:p>
          <a:p>
            <a:pPr marL="342900" indent="-342900">
              <a:buFontTx/>
              <a:buAutoNum type="arabicPeriod"/>
            </a:pPr>
            <a:r>
              <a:rPr lang="en-US" sz="2400" dirty="0"/>
              <a:t>RA=RA+1 </a:t>
            </a:r>
            <a:endParaRPr lang="en-US" sz="2400" dirty="0">
              <a:solidFill>
                <a:srgbClr val="FF0000"/>
              </a:solidFill>
            </a:endParaRPr>
          </a:p>
          <a:p>
            <a:pPr marL="342900" indent="-342900">
              <a:buFontTx/>
              <a:buAutoNum type="arabicPeriod"/>
            </a:pPr>
            <a:r>
              <a:rPr lang="en-US" sz="2400" dirty="0"/>
              <a:t>RB=RB+1 </a:t>
            </a:r>
          </a:p>
          <a:p>
            <a:pPr marL="342900" indent="-342900">
              <a:buFontTx/>
              <a:buAutoNum type="arabicPeriod"/>
            </a:pPr>
            <a:r>
              <a:rPr lang="en-US" sz="2400" dirty="0"/>
              <a:t>RC=RC+1</a:t>
            </a:r>
          </a:p>
          <a:p>
            <a:pPr marL="342900" indent="-342900">
              <a:buFontTx/>
              <a:buAutoNum type="arabicPeriod"/>
            </a:pPr>
            <a:r>
              <a:rPr lang="en-US" sz="2400" dirty="0"/>
              <a:t>Read RA, X1                     </a:t>
            </a:r>
          </a:p>
          <a:p>
            <a:pPr marL="342900" indent="-342900">
              <a:buFont typeface="+mj-lt"/>
              <a:buAutoNum type="arabicPeriod" startAt="5"/>
            </a:pPr>
            <a:r>
              <a:rPr lang="en-US" sz="2400" dirty="0"/>
              <a:t>Read RB, X2</a:t>
            </a:r>
          </a:p>
          <a:p>
            <a:pPr marL="342900" indent="-342900">
              <a:buFontTx/>
              <a:buAutoNum type="arabicPeriod" startAt="5"/>
            </a:pPr>
            <a:r>
              <a:rPr lang="en-US" sz="2400" dirty="0">
                <a:solidFill>
                  <a:srgbClr val="FF0000"/>
                </a:solidFill>
              </a:rPr>
              <a:t>X3=X2+X1</a:t>
            </a:r>
          </a:p>
          <a:p>
            <a:pPr marL="342900" indent="-342900">
              <a:buFontTx/>
              <a:buAutoNum type="arabicPeriod" startAt="5"/>
            </a:pPr>
            <a:r>
              <a:rPr lang="en-US" sz="2400" dirty="0"/>
              <a:t>Store X3, RC</a:t>
            </a:r>
          </a:p>
          <a:p>
            <a:pPr marL="342900" indent="-342900">
              <a:buFontTx/>
              <a:buAutoNum type="arabicPeriod" startAt="5"/>
            </a:pPr>
            <a:r>
              <a:rPr lang="en-US" sz="2400" dirty="0" err="1"/>
              <a:t>i</a:t>
            </a:r>
            <a:r>
              <a:rPr lang="en-US" sz="2400" dirty="0"/>
              <a:t>=i+1 	</a:t>
            </a:r>
            <a:endParaRPr lang="en-US" sz="2400" dirty="0">
              <a:solidFill>
                <a:srgbClr val="FF0000"/>
              </a:solidFill>
            </a:endParaRPr>
          </a:p>
          <a:p>
            <a:pPr marL="342900" indent="-342900">
              <a:buFontTx/>
              <a:buAutoNum type="arabicPeriod" startAt="5"/>
            </a:pPr>
            <a:r>
              <a:rPr lang="en-US" sz="2400" dirty="0"/>
              <a:t>If (</a:t>
            </a:r>
            <a:r>
              <a:rPr lang="en-US" sz="2400" dirty="0" err="1"/>
              <a:t>i</a:t>
            </a:r>
            <a:r>
              <a:rPr lang="en-US" sz="2400" dirty="0"/>
              <a:t>&lt; 1000000) Jump 1</a:t>
            </a:r>
          </a:p>
        </p:txBody>
      </p:sp>
      <p:sp>
        <p:nvSpPr>
          <p:cNvPr id="9" name="Content Placeholder 7">
            <a:extLst>
              <a:ext uri="{FF2B5EF4-FFF2-40B4-BE49-F238E27FC236}">
                <a16:creationId xmlns:a16="http://schemas.microsoft.com/office/drawing/2014/main" id="{1CA518EF-E2A6-5840-AC1D-F0C7265AF1D5}"/>
              </a:ext>
            </a:extLst>
          </p:cNvPr>
          <p:cNvSpPr txBox="1">
            <a:spLocks/>
          </p:cNvSpPr>
          <p:nvPr/>
        </p:nvSpPr>
        <p:spPr>
          <a:xfrm>
            <a:off x="0" y="5733621"/>
            <a:ext cx="12192000" cy="595209"/>
          </a:xfrm>
          <a:prstGeom prst="rect">
            <a:avLst/>
          </a:prstGeom>
          <a:solidFill>
            <a:schemeClr val="bg1">
              <a:lumMod val="95000"/>
            </a:schemeClr>
          </a:solidFill>
          <a:ln w="6350" cap="flat" cmpd="sng" algn="ctr">
            <a:noFill/>
            <a:prstDash val="solid"/>
            <a:miter lim="800000"/>
          </a:ln>
        </p:spPr>
        <p:style>
          <a:lnRef idx="1">
            <a:schemeClr val="dk1"/>
          </a:lnRef>
          <a:fillRef idx="2">
            <a:schemeClr val="dk1"/>
          </a:fillRef>
          <a:effectRef idx="1">
            <a:schemeClr val="dk1"/>
          </a:effectRef>
          <a:fontRef idx="minor">
            <a:schemeClr val="dk1"/>
          </a:fontRef>
        </p:style>
        <p:txBody>
          <a:bodyPr vert="horz" lIns="0" tIns="45720" rIns="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342900" lvl="1" indent="0" algn="ctr">
              <a:lnSpc>
                <a:spcPts val="2625"/>
              </a:lnSpc>
              <a:buNone/>
            </a:pPr>
            <a:r>
              <a:rPr lang="en-US" sz="3200" dirty="0">
                <a:solidFill>
                  <a:srgbClr val="C00000"/>
                </a:solidFill>
              </a:rPr>
              <a:t>Traditional control and access mechanisms impose overhead </a:t>
            </a:r>
          </a:p>
        </p:txBody>
      </p:sp>
      <p:pic>
        <p:nvPicPr>
          <p:cNvPr id="10" name="Picture 9">
            <a:extLst>
              <a:ext uri="{FF2B5EF4-FFF2-40B4-BE49-F238E27FC236}">
                <a16:creationId xmlns:a16="http://schemas.microsoft.com/office/drawing/2014/main" id="{A502D670-0614-124E-A5DE-759D4D7083B0}"/>
              </a:ext>
            </a:extLst>
          </p:cNvPr>
          <p:cNvPicPr>
            <a:picLocks noChangeAspect="1"/>
          </p:cNvPicPr>
          <p:nvPr/>
        </p:nvPicPr>
        <p:blipFill>
          <a:blip r:embed="rId3"/>
          <a:stretch>
            <a:fillRect/>
          </a:stretch>
        </p:blipFill>
        <p:spPr>
          <a:xfrm>
            <a:off x="7575505" y="1738362"/>
            <a:ext cx="4383686" cy="3995259"/>
          </a:xfrm>
          <a:prstGeom prst="rect">
            <a:avLst/>
          </a:prstGeom>
        </p:spPr>
      </p:pic>
      <p:sp>
        <p:nvSpPr>
          <p:cNvPr id="6" name="Right Brace 5">
            <a:extLst>
              <a:ext uri="{FF2B5EF4-FFF2-40B4-BE49-F238E27FC236}">
                <a16:creationId xmlns:a16="http://schemas.microsoft.com/office/drawing/2014/main" id="{994B344C-C3C8-924A-84BB-DDF0D8440ABD}"/>
              </a:ext>
            </a:extLst>
          </p:cNvPr>
          <p:cNvSpPr/>
          <p:nvPr/>
        </p:nvSpPr>
        <p:spPr>
          <a:xfrm>
            <a:off x="2906395" y="2302932"/>
            <a:ext cx="358352" cy="830793"/>
          </a:xfrm>
          <a:prstGeom prst="righ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A20EA790-0297-CA49-9C2C-3EAAF2B04737}"/>
              </a:ext>
            </a:extLst>
          </p:cNvPr>
          <p:cNvSpPr/>
          <p:nvPr/>
        </p:nvSpPr>
        <p:spPr>
          <a:xfrm>
            <a:off x="2981219" y="3261053"/>
            <a:ext cx="283528" cy="701348"/>
          </a:xfrm>
          <a:prstGeom prst="righ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679897FA-64E9-414D-B1A3-364AB1091717}"/>
              </a:ext>
            </a:extLst>
          </p:cNvPr>
          <p:cNvSpPr/>
          <p:nvPr/>
        </p:nvSpPr>
        <p:spPr>
          <a:xfrm>
            <a:off x="2981219" y="4403433"/>
            <a:ext cx="328030" cy="444938"/>
          </a:xfrm>
          <a:prstGeom prst="righ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D4334FC6-6BC6-7F40-B777-1B8D68F2005F}"/>
              </a:ext>
            </a:extLst>
          </p:cNvPr>
          <p:cNvSpPr/>
          <p:nvPr/>
        </p:nvSpPr>
        <p:spPr>
          <a:xfrm>
            <a:off x="4111413" y="4858793"/>
            <a:ext cx="310303" cy="624491"/>
          </a:xfrm>
          <a:prstGeom prst="righ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E6BB9983-8EBD-4348-B8F6-C0C75524E8AE}"/>
              </a:ext>
            </a:extLst>
          </p:cNvPr>
          <p:cNvSpPr txBox="1"/>
          <p:nvPr/>
        </p:nvSpPr>
        <p:spPr>
          <a:xfrm>
            <a:off x="3310465" y="2514128"/>
            <a:ext cx="2421468" cy="400110"/>
          </a:xfrm>
          <a:prstGeom prst="rect">
            <a:avLst/>
          </a:prstGeom>
          <a:noFill/>
        </p:spPr>
        <p:txBody>
          <a:bodyPr wrap="square" rtlCol="0">
            <a:spAutoFit/>
          </a:bodyPr>
          <a:lstStyle/>
          <a:p>
            <a:r>
              <a:rPr lang="en-US" sz="2000" b="1" dirty="0"/>
              <a:t>Address generation</a:t>
            </a:r>
          </a:p>
        </p:txBody>
      </p:sp>
      <p:sp>
        <p:nvSpPr>
          <p:cNvPr id="14" name="TextBox 13">
            <a:extLst>
              <a:ext uri="{FF2B5EF4-FFF2-40B4-BE49-F238E27FC236}">
                <a16:creationId xmlns:a16="http://schemas.microsoft.com/office/drawing/2014/main" id="{21F57792-7E44-474D-8593-22E888F7B249}"/>
              </a:ext>
            </a:extLst>
          </p:cNvPr>
          <p:cNvSpPr txBox="1"/>
          <p:nvPr/>
        </p:nvSpPr>
        <p:spPr>
          <a:xfrm>
            <a:off x="3307794" y="3423855"/>
            <a:ext cx="2421468" cy="400110"/>
          </a:xfrm>
          <a:prstGeom prst="rect">
            <a:avLst/>
          </a:prstGeom>
          <a:noFill/>
        </p:spPr>
        <p:txBody>
          <a:bodyPr wrap="square" rtlCol="0">
            <a:spAutoFit/>
          </a:bodyPr>
          <a:lstStyle/>
          <a:p>
            <a:r>
              <a:rPr lang="en-US" sz="2000" b="1" dirty="0"/>
              <a:t>Read by address</a:t>
            </a:r>
          </a:p>
        </p:txBody>
      </p:sp>
      <p:sp>
        <p:nvSpPr>
          <p:cNvPr id="15" name="TextBox 14">
            <a:extLst>
              <a:ext uri="{FF2B5EF4-FFF2-40B4-BE49-F238E27FC236}">
                <a16:creationId xmlns:a16="http://schemas.microsoft.com/office/drawing/2014/main" id="{A7A3C1B5-CF2F-DF40-874F-DB0BE78378B9}"/>
              </a:ext>
            </a:extLst>
          </p:cNvPr>
          <p:cNvSpPr txBox="1"/>
          <p:nvPr/>
        </p:nvSpPr>
        <p:spPr>
          <a:xfrm>
            <a:off x="3360047" y="4414239"/>
            <a:ext cx="2421468" cy="400110"/>
          </a:xfrm>
          <a:prstGeom prst="rect">
            <a:avLst/>
          </a:prstGeom>
          <a:noFill/>
        </p:spPr>
        <p:txBody>
          <a:bodyPr wrap="square" rtlCol="0">
            <a:spAutoFit/>
          </a:bodyPr>
          <a:lstStyle/>
          <a:p>
            <a:r>
              <a:rPr lang="en-US" sz="2000" b="1" dirty="0"/>
              <a:t>Write by address</a:t>
            </a:r>
          </a:p>
        </p:txBody>
      </p:sp>
      <p:sp>
        <p:nvSpPr>
          <p:cNvPr id="16" name="TextBox 15">
            <a:extLst>
              <a:ext uri="{FF2B5EF4-FFF2-40B4-BE49-F238E27FC236}">
                <a16:creationId xmlns:a16="http://schemas.microsoft.com/office/drawing/2014/main" id="{E758A1A1-9701-E143-9831-374C97569FF0}"/>
              </a:ext>
            </a:extLst>
          </p:cNvPr>
          <p:cNvSpPr txBox="1"/>
          <p:nvPr/>
        </p:nvSpPr>
        <p:spPr>
          <a:xfrm>
            <a:off x="4462356" y="4959446"/>
            <a:ext cx="2421468" cy="400110"/>
          </a:xfrm>
          <a:prstGeom prst="rect">
            <a:avLst/>
          </a:prstGeom>
          <a:noFill/>
        </p:spPr>
        <p:txBody>
          <a:bodyPr wrap="square" rtlCol="0">
            <a:spAutoFit/>
          </a:bodyPr>
          <a:lstStyle/>
          <a:p>
            <a:r>
              <a:rPr lang="en-US" sz="2000" b="1" dirty="0"/>
              <a:t>Iteration control</a:t>
            </a:r>
          </a:p>
        </p:txBody>
      </p:sp>
      <p:sp>
        <p:nvSpPr>
          <p:cNvPr id="17" name="Right Brace 16">
            <a:extLst>
              <a:ext uri="{FF2B5EF4-FFF2-40B4-BE49-F238E27FC236}">
                <a16:creationId xmlns:a16="http://schemas.microsoft.com/office/drawing/2014/main" id="{A8AB86EB-01FA-D54F-A44D-7C4A3B0A34ED}"/>
              </a:ext>
            </a:extLst>
          </p:cNvPr>
          <p:cNvSpPr/>
          <p:nvPr/>
        </p:nvSpPr>
        <p:spPr>
          <a:xfrm>
            <a:off x="2981219" y="3968788"/>
            <a:ext cx="328030" cy="444938"/>
          </a:xfrm>
          <a:prstGeom prst="rightBrace">
            <a:avLst/>
          </a:prstGeom>
          <a:ln w="349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043CF283-0F8D-2B4F-9465-A110E3AAB81B}"/>
              </a:ext>
            </a:extLst>
          </p:cNvPr>
          <p:cNvSpPr txBox="1"/>
          <p:nvPr/>
        </p:nvSpPr>
        <p:spPr>
          <a:xfrm>
            <a:off x="3349887" y="3990005"/>
            <a:ext cx="3850165" cy="400110"/>
          </a:xfrm>
          <a:prstGeom prst="rect">
            <a:avLst/>
          </a:prstGeom>
          <a:noFill/>
        </p:spPr>
        <p:txBody>
          <a:bodyPr wrap="square" rtlCol="0">
            <a:spAutoFit/>
          </a:bodyPr>
          <a:lstStyle/>
          <a:p>
            <a:r>
              <a:rPr lang="en-US" sz="2000" b="1" dirty="0">
                <a:solidFill>
                  <a:srgbClr val="FF0000"/>
                </a:solidFill>
              </a:rPr>
              <a:t>The actual computation</a:t>
            </a:r>
          </a:p>
        </p:txBody>
      </p:sp>
    </p:spTree>
    <p:extLst>
      <p:ext uri="{BB962C8B-B14F-4D97-AF65-F5344CB8AC3E}">
        <p14:creationId xmlns:p14="http://schemas.microsoft.com/office/powerpoint/2010/main" val="48974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E855-6C57-AE43-9679-157886D300AA}"/>
              </a:ext>
            </a:extLst>
          </p:cNvPr>
          <p:cNvSpPr>
            <a:spLocks noGrp="1"/>
          </p:cNvSpPr>
          <p:nvPr>
            <p:ph type="title"/>
          </p:nvPr>
        </p:nvSpPr>
        <p:spPr>
          <a:xfrm>
            <a:off x="0" y="0"/>
            <a:ext cx="12192000" cy="1325563"/>
          </a:xfrm>
        </p:spPr>
        <p:txBody>
          <a:bodyPr/>
          <a:lstStyle/>
          <a:p>
            <a:r>
              <a:rPr lang="en-US" dirty="0"/>
              <a:t>How Do Traditional Processors Tolerate the Overhead?</a:t>
            </a:r>
          </a:p>
        </p:txBody>
      </p:sp>
      <p:sp>
        <p:nvSpPr>
          <p:cNvPr id="3" name="Content Placeholder 2">
            <a:extLst>
              <a:ext uri="{FF2B5EF4-FFF2-40B4-BE49-F238E27FC236}">
                <a16:creationId xmlns:a16="http://schemas.microsoft.com/office/drawing/2014/main" id="{800BEB09-C06D-774D-9339-CC995823C1FF}"/>
              </a:ext>
            </a:extLst>
          </p:cNvPr>
          <p:cNvSpPr>
            <a:spLocks noGrp="1"/>
          </p:cNvSpPr>
          <p:nvPr>
            <p:ph idx="1"/>
          </p:nvPr>
        </p:nvSpPr>
        <p:spPr/>
        <p:txBody>
          <a:bodyPr/>
          <a:lstStyle/>
          <a:p>
            <a:r>
              <a:rPr lang="en-US" dirty="0"/>
              <a:t>Traditional processors tolerate the overhead by:</a:t>
            </a:r>
          </a:p>
          <a:p>
            <a:pPr lvl="1"/>
            <a:r>
              <a:rPr lang="en-US" dirty="0"/>
              <a:t>High frequency</a:t>
            </a:r>
          </a:p>
          <a:p>
            <a:pPr lvl="1"/>
            <a:r>
              <a:rPr lang="en-US" dirty="0"/>
              <a:t>Enough resource (billions of transistors) for</a:t>
            </a:r>
          </a:p>
          <a:p>
            <a:pPr lvl="2"/>
            <a:r>
              <a:rPr lang="en-US" dirty="0"/>
              <a:t>Deep pipelining and forwarding</a:t>
            </a:r>
          </a:p>
          <a:p>
            <a:pPr lvl="2"/>
            <a:r>
              <a:rPr lang="en-US" dirty="0"/>
              <a:t>Out of ordering</a:t>
            </a:r>
          </a:p>
          <a:p>
            <a:pPr lvl="2"/>
            <a:r>
              <a:rPr lang="en-US" dirty="0"/>
              <a:t>Branch prediction</a:t>
            </a:r>
          </a:p>
          <a:p>
            <a:r>
              <a:rPr lang="en-US" dirty="0"/>
              <a:t>Why cannot an in-situ processor tolerate this?</a:t>
            </a:r>
          </a:p>
          <a:p>
            <a:pPr lvl="1"/>
            <a:r>
              <a:rPr lang="en-US" dirty="0"/>
              <a:t>Low frequency of logic in DRAM</a:t>
            </a:r>
          </a:p>
          <a:p>
            <a:pPr lvl="1"/>
            <a:r>
              <a:rPr lang="en-US" dirty="0"/>
              <a:t>Limited hardware resource</a:t>
            </a:r>
          </a:p>
          <a:p>
            <a:pPr lvl="2"/>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09C9E422-90D2-7746-B977-7777C66F17E9}"/>
              </a:ext>
            </a:extLst>
          </p:cNvPr>
          <p:cNvSpPr>
            <a:spLocks noGrp="1"/>
          </p:cNvSpPr>
          <p:nvPr>
            <p:ph type="sldNum" sz="quarter" idx="12"/>
          </p:nvPr>
        </p:nvSpPr>
        <p:spPr/>
        <p:txBody>
          <a:bodyPr/>
          <a:lstStyle/>
          <a:p>
            <a:fld id="{514F71AC-B08B-234D-BD2E-DDA7DB4BA923}" type="slidenum">
              <a:rPr lang="en-US" smtClean="0"/>
              <a:pPr/>
              <a:t>16</a:t>
            </a:fld>
            <a:endParaRPr lang="en-US" dirty="0"/>
          </a:p>
        </p:txBody>
      </p:sp>
      <p:sp>
        <p:nvSpPr>
          <p:cNvPr id="9" name="Content Placeholder 7">
            <a:extLst>
              <a:ext uri="{FF2B5EF4-FFF2-40B4-BE49-F238E27FC236}">
                <a16:creationId xmlns:a16="http://schemas.microsoft.com/office/drawing/2014/main" id="{1CA518EF-E2A6-5840-AC1D-F0C7265AF1D5}"/>
              </a:ext>
            </a:extLst>
          </p:cNvPr>
          <p:cNvSpPr txBox="1">
            <a:spLocks/>
          </p:cNvSpPr>
          <p:nvPr/>
        </p:nvSpPr>
        <p:spPr>
          <a:xfrm>
            <a:off x="0" y="5664938"/>
            <a:ext cx="12192000" cy="595209"/>
          </a:xfrm>
          <a:prstGeom prst="rect">
            <a:avLst/>
          </a:prstGeom>
          <a:solidFill>
            <a:schemeClr val="bg1">
              <a:lumMod val="95000"/>
            </a:schemeClr>
          </a:solidFill>
          <a:ln w="6350" cap="flat" cmpd="sng" algn="ctr">
            <a:noFill/>
            <a:prstDash val="solid"/>
            <a:miter lim="800000"/>
          </a:ln>
        </p:spPr>
        <p:style>
          <a:lnRef idx="1">
            <a:schemeClr val="dk1"/>
          </a:lnRef>
          <a:fillRef idx="2">
            <a:schemeClr val="dk1"/>
          </a:fillRef>
          <a:effectRef idx="1">
            <a:schemeClr val="dk1"/>
          </a:effectRef>
          <a:fontRef idx="minor">
            <a:schemeClr val="dk1"/>
          </a:fontRef>
        </p:style>
        <p:txBody>
          <a:bodyPr vert="horz" lIns="0" tIns="45720" rIns="0" bIns="45720" rtlCol="0" anchor="ct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342900" lvl="1" indent="0" algn="ctr">
              <a:lnSpc>
                <a:spcPts val="2625"/>
              </a:lnSpc>
              <a:buNone/>
            </a:pPr>
            <a:r>
              <a:rPr lang="en-US" sz="3200" dirty="0">
                <a:solidFill>
                  <a:srgbClr val="C00000"/>
                </a:solidFill>
              </a:rPr>
              <a:t>The overhead is </a:t>
            </a:r>
            <a:r>
              <a:rPr lang="en-US" sz="3200" b="1" dirty="0">
                <a:solidFill>
                  <a:srgbClr val="C00000"/>
                </a:solidFill>
              </a:rPr>
              <a:t>not negligible </a:t>
            </a:r>
            <a:r>
              <a:rPr lang="en-US" sz="3200" dirty="0">
                <a:solidFill>
                  <a:srgbClr val="C00000"/>
                </a:solidFill>
              </a:rPr>
              <a:t>for in-situ computing unlike far-memory processors, </a:t>
            </a:r>
          </a:p>
        </p:txBody>
      </p:sp>
    </p:spTree>
    <p:extLst>
      <p:ext uri="{BB962C8B-B14F-4D97-AF65-F5344CB8AC3E}">
        <p14:creationId xmlns:p14="http://schemas.microsoft.com/office/powerpoint/2010/main" val="259390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4400" b="1" dirty="0">
                <a:solidFill>
                  <a:srgbClr val="C00000"/>
                </a:solidFill>
              </a:rPr>
              <a:t>Key Ideas</a:t>
            </a: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17</a:t>
            </a:fld>
            <a:endParaRPr lang="en-US"/>
          </a:p>
        </p:txBody>
      </p:sp>
    </p:spTree>
    <p:extLst>
      <p:ext uri="{BB962C8B-B14F-4D97-AF65-F5344CB8AC3E}">
        <p14:creationId xmlns:p14="http://schemas.microsoft.com/office/powerpoint/2010/main" val="272589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1D92-0303-3F4B-8CD1-95F0E95F4C35}"/>
              </a:ext>
            </a:extLst>
          </p:cNvPr>
          <p:cNvSpPr>
            <a:spLocks noGrp="1"/>
          </p:cNvSpPr>
          <p:nvPr>
            <p:ph type="title"/>
          </p:nvPr>
        </p:nvSpPr>
        <p:spPr/>
        <p:txBody>
          <a:bodyPr>
            <a:normAutofit/>
          </a:bodyPr>
          <a:lstStyle/>
          <a:p>
            <a:r>
              <a:rPr lang="en-US" dirty="0"/>
              <a:t>Key Idea1: Single-word ALUs</a:t>
            </a:r>
          </a:p>
        </p:txBody>
      </p:sp>
      <p:sp>
        <p:nvSpPr>
          <p:cNvPr id="3" name="Content Placeholder 2">
            <a:extLst>
              <a:ext uri="{FF2B5EF4-FFF2-40B4-BE49-F238E27FC236}">
                <a16:creationId xmlns:a16="http://schemas.microsoft.com/office/drawing/2014/main" id="{8ED04C84-F1CF-034D-965A-A70FC769A51E}"/>
              </a:ext>
            </a:extLst>
          </p:cNvPr>
          <p:cNvSpPr>
            <a:spLocks noGrp="1"/>
          </p:cNvSpPr>
          <p:nvPr>
            <p:ph idx="1"/>
          </p:nvPr>
        </p:nvSpPr>
        <p:spPr/>
        <p:txBody>
          <a:bodyPr/>
          <a:lstStyle/>
          <a:p>
            <a:r>
              <a:rPr lang="en-US" dirty="0"/>
              <a:t>One ALU per two subarrays</a:t>
            </a:r>
          </a:p>
        </p:txBody>
      </p:sp>
      <p:sp>
        <p:nvSpPr>
          <p:cNvPr id="4" name="Slide Number Placeholder 3">
            <a:extLst>
              <a:ext uri="{FF2B5EF4-FFF2-40B4-BE49-F238E27FC236}">
                <a16:creationId xmlns:a16="http://schemas.microsoft.com/office/drawing/2014/main" id="{ECC1F6FF-D3E9-5142-A393-7496D3F2D26B}"/>
              </a:ext>
            </a:extLst>
          </p:cNvPr>
          <p:cNvSpPr>
            <a:spLocks noGrp="1"/>
          </p:cNvSpPr>
          <p:nvPr>
            <p:ph type="sldNum" sz="quarter" idx="12"/>
          </p:nvPr>
        </p:nvSpPr>
        <p:spPr/>
        <p:txBody>
          <a:bodyPr/>
          <a:lstStyle/>
          <a:p>
            <a:fld id="{514F71AC-B08B-234D-BD2E-DDA7DB4BA923}" type="slidenum">
              <a:rPr lang="en-US" smtClean="0"/>
              <a:pPr/>
              <a:t>18</a:t>
            </a:fld>
            <a:endParaRPr lang="en-US" dirty="0"/>
          </a:p>
        </p:txBody>
      </p:sp>
      <p:pic>
        <p:nvPicPr>
          <p:cNvPr id="9" name="Picture 8">
            <a:extLst>
              <a:ext uri="{FF2B5EF4-FFF2-40B4-BE49-F238E27FC236}">
                <a16:creationId xmlns:a16="http://schemas.microsoft.com/office/drawing/2014/main" id="{8E999177-294D-5140-8B2F-76E4A43C5A77}"/>
              </a:ext>
            </a:extLst>
          </p:cNvPr>
          <p:cNvPicPr>
            <a:picLocks noChangeAspect="1"/>
          </p:cNvPicPr>
          <p:nvPr/>
        </p:nvPicPr>
        <p:blipFill rotWithShape="1">
          <a:blip r:embed="rId3">
            <a:extLst>
              <a:ext uri="{28A0092B-C50C-407E-A947-70E740481C1C}">
                <a14:useLocalDpi xmlns:a14="http://schemas.microsoft.com/office/drawing/2010/main" val="0"/>
              </a:ext>
            </a:extLst>
          </a:blip>
          <a:srcRect t="-2" b="61196"/>
          <a:stretch/>
        </p:blipFill>
        <p:spPr>
          <a:xfrm>
            <a:off x="910060" y="2341046"/>
            <a:ext cx="7213953" cy="1097280"/>
          </a:xfrm>
          <a:prstGeom prst="rect">
            <a:avLst/>
          </a:prstGeom>
        </p:spPr>
      </p:pic>
      <p:pic>
        <p:nvPicPr>
          <p:cNvPr id="11" name="Picture 10">
            <a:extLst>
              <a:ext uri="{FF2B5EF4-FFF2-40B4-BE49-F238E27FC236}">
                <a16:creationId xmlns:a16="http://schemas.microsoft.com/office/drawing/2014/main" id="{5FDD3877-1334-1948-8BB9-020BD6FDEAC0}"/>
              </a:ext>
            </a:extLst>
          </p:cNvPr>
          <p:cNvPicPr>
            <a:picLocks noChangeAspect="1"/>
          </p:cNvPicPr>
          <p:nvPr/>
        </p:nvPicPr>
        <p:blipFill rotWithShape="1">
          <a:blip r:embed="rId3">
            <a:extLst>
              <a:ext uri="{28A0092B-C50C-407E-A947-70E740481C1C}">
                <a14:useLocalDpi xmlns:a14="http://schemas.microsoft.com/office/drawing/2010/main" val="0"/>
              </a:ext>
            </a:extLst>
          </a:blip>
          <a:srcRect t="-2" b="61196"/>
          <a:stretch/>
        </p:blipFill>
        <p:spPr>
          <a:xfrm>
            <a:off x="910059" y="3735773"/>
            <a:ext cx="7213953" cy="1097280"/>
          </a:xfrm>
          <a:prstGeom prst="rect">
            <a:avLst/>
          </a:prstGeom>
        </p:spPr>
      </p:pic>
      <p:pic>
        <p:nvPicPr>
          <p:cNvPr id="13" name="Picture 12">
            <a:extLst>
              <a:ext uri="{FF2B5EF4-FFF2-40B4-BE49-F238E27FC236}">
                <a16:creationId xmlns:a16="http://schemas.microsoft.com/office/drawing/2014/main" id="{CAC31996-0630-C947-B3AC-400A42D1F2B8}"/>
              </a:ext>
            </a:extLst>
          </p:cNvPr>
          <p:cNvPicPr>
            <a:picLocks noChangeAspect="1"/>
          </p:cNvPicPr>
          <p:nvPr/>
        </p:nvPicPr>
        <p:blipFill>
          <a:blip r:embed="rId4"/>
          <a:stretch>
            <a:fillRect/>
          </a:stretch>
        </p:blipFill>
        <p:spPr>
          <a:xfrm rot="16200000">
            <a:off x="7924255" y="2296940"/>
            <a:ext cx="2803600" cy="2404087"/>
          </a:xfrm>
          <a:prstGeom prst="rect">
            <a:avLst/>
          </a:prstGeom>
        </p:spPr>
      </p:pic>
      <p:sp>
        <p:nvSpPr>
          <p:cNvPr id="22" name="Rectangle 21">
            <a:extLst>
              <a:ext uri="{FF2B5EF4-FFF2-40B4-BE49-F238E27FC236}">
                <a16:creationId xmlns:a16="http://schemas.microsoft.com/office/drawing/2014/main" id="{77FBF995-D4E1-FD47-A3B7-FA56E1B23284}"/>
              </a:ext>
            </a:extLst>
          </p:cNvPr>
          <p:cNvSpPr/>
          <p:nvPr/>
        </p:nvSpPr>
        <p:spPr>
          <a:xfrm>
            <a:off x="0" y="5393471"/>
            <a:ext cx="12191999" cy="1034735"/>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2625"/>
              </a:lnSpc>
            </a:pPr>
            <a:r>
              <a:rPr lang="en-US" sz="3200" b="1" dirty="0">
                <a:solidFill>
                  <a:srgbClr val="C00000"/>
                </a:solidFill>
                <a:latin typeface="+mj-lt"/>
              </a:rPr>
              <a:t>Fewer row activations and limited hardware overhead</a:t>
            </a:r>
          </a:p>
        </p:txBody>
      </p:sp>
      <p:sp>
        <p:nvSpPr>
          <p:cNvPr id="5" name="TextBox 4">
            <a:extLst>
              <a:ext uri="{FF2B5EF4-FFF2-40B4-BE49-F238E27FC236}">
                <a16:creationId xmlns:a16="http://schemas.microsoft.com/office/drawing/2014/main" id="{FE898F2F-F611-0E4B-8359-3320D5A4C284}"/>
              </a:ext>
            </a:extLst>
          </p:cNvPr>
          <p:cNvSpPr txBox="1"/>
          <p:nvPr/>
        </p:nvSpPr>
        <p:spPr>
          <a:xfrm>
            <a:off x="4077736" y="3992144"/>
            <a:ext cx="1708513" cy="461665"/>
          </a:xfrm>
          <a:prstGeom prst="rect">
            <a:avLst/>
          </a:prstGeom>
          <a:solidFill>
            <a:schemeClr val="bg1">
              <a:lumMod val="95000"/>
            </a:schemeClr>
          </a:solidFill>
        </p:spPr>
        <p:txBody>
          <a:bodyPr wrap="square" rtlCol="0">
            <a:spAutoFit/>
          </a:bodyPr>
          <a:lstStyle/>
          <a:p>
            <a:r>
              <a:rPr lang="en-US" sz="2400" dirty="0"/>
              <a:t>Subarray 2</a:t>
            </a:r>
          </a:p>
        </p:txBody>
      </p:sp>
      <p:sp>
        <p:nvSpPr>
          <p:cNvPr id="10" name="TextBox 9">
            <a:extLst>
              <a:ext uri="{FF2B5EF4-FFF2-40B4-BE49-F238E27FC236}">
                <a16:creationId xmlns:a16="http://schemas.microsoft.com/office/drawing/2014/main" id="{F4A8B0D6-6497-9349-8CC9-ECF9E8222DD2}"/>
              </a:ext>
            </a:extLst>
          </p:cNvPr>
          <p:cNvSpPr txBox="1"/>
          <p:nvPr/>
        </p:nvSpPr>
        <p:spPr>
          <a:xfrm>
            <a:off x="4077735" y="2527368"/>
            <a:ext cx="1708513" cy="461665"/>
          </a:xfrm>
          <a:prstGeom prst="rect">
            <a:avLst/>
          </a:prstGeom>
          <a:solidFill>
            <a:schemeClr val="bg1">
              <a:lumMod val="95000"/>
            </a:schemeClr>
          </a:solidFill>
        </p:spPr>
        <p:txBody>
          <a:bodyPr wrap="square" rtlCol="0">
            <a:spAutoFit/>
          </a:bodyPr>
          <a:lstStyle/>
          <a:p>
            <a:r>
              <a:rPr lang="en-US" sz="2400" dirty="0"/>
              <a:t>Subarray 1</a:t>
            </a:r>
          </a:p>
        </p:txBody>
      </p:sp>
    </p:spTree>
    <p:extLst>
      <p:ext uri="{BB962C8B-B14F-4D97-AF65-F5344CB8AC3E}">
        <p14:creationId xmlns:p14="http://schemas.microsoft.com/office/powerpoint/2010/main" val="333159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B24D8-3294-F640-96D8-DD06DFCCBD1A}"/>
              </a:ext>
            </a:extLst>
          </p:cNvPr>
          <p:cNvSpPr>
            <a:spLocks noGrp="1"/>
          </p:cNvSpPr>
          <p:nvPr>
            <p:ph idx="1"/>
          </p:nvPr>
        </p:nvSpPr>
        <p:spPr/>
        <p:txBody>
          <a:bodyPr>
            <a:normAutofit/>
          </a:bodyPr>
          <a:lstStyle/>
          <a:p>
            <a:r>
              <a:rPr lang="en-US" dirty="0"/>
              <a:t> A simple shift-based access mechanism</a:t>
            </a:r>
          </a:p>
          <a:p>
            <a:pPr lvl="1"/>
            <a:r>
              <a:rPr lang="en-US" dirty="0"/>
              <a:t>C[:]= A[:]+ B[:]</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243A7F93-83EB-8E4A-8FCF-FA2C7E78ECDC}"/>
              </a:ext>
            </a:extLst>
          </p:cNvPr>
          <p:cNvSpPr>
            <a:spLocks noGrp="1"/>
          </p:cNvSpPr>
          <p:nvPr>
            <p:ph type="title"/>
          </p:nvPr>
        </p:nvSpPr>
        <p:spPr/>
        <p:txBody>
          <a:bodyPr>
            <a:normAutofit/>
          </a:bodyPr>
          <a:lstStyle/>
          <a:p>
            <a:r>
              <a:rPr lang="en-US" dirty="0"/>
              <a:t>Key Idea2: A Simple Shift-based Access Mechanism</a:t>
            </a:r>
          </a:p>
        </p:txBody>
      </p:sp>
      <p:pic>
        <p:nvPicPr>
          <p:cNvPr id="10" name="Picture 9">
            <a:extLst>
              <a:ext uri="{FF2B5EF4-FFF2-40B4-BE49-F238E27FC236}">
                <a16:creationId xmlns:a16="http://schemas.microsoft.com/office/drawing/2014/main" id="{A0B4D889-201D-684F-97A7-985F75AED9AA}"/>
              </a:ext>
            </a:extLst>
          </p:cNvPr>
          <p:cNvPicPr>
            <a:picLocks noChangeAspect="1"/>
          </p:cNvPicPr>
          <p:nvPr/>
        </p:nvPicPr>
        <p:blipFill>
          <a:blip r:embed="rId3"/>
          <a:stretch>
            <a:fillRect/>
          </a:stretch>
        </p:blipFill>
        <p:spPr>
          <a:xfrm>
            <a:off x="5627370" y="2286310"/>
            <a:ext cx="5041843" cy="3316412"/>
          </a:xfrm>
          <a:prstGeom prst="rect">
            <a:avLst/>
          </a:prstGeom>
        </p:spPr>
      </p:pic>
      <p:sp>
        <p:nvSpPr>
          <p:cNvPr id="11" name="Rectangle 10">
            <a:extLst>
              <a:ext uri="{FF2B5EF4-FFF2-40B4-BE49-F238E27FC236}">
                <a16:creationId xmlns:a16="http://schemas.microsoft.com/office/drawing/2014/main" id="{B8F32992-923C-944D-A56C-4ACF7C0374CE}"/>
              </a:ext>
            </a:extLst>
          </p:cNvPr>
          <p:cNvSpPr/>
          <p:nvPr/>
        </p:nvSpPr>
        <p:spPr>
          <a:xfrm>
            <a:off x="5562635" y="4151973"/>
            <a:ext cx="5171312" cy="1541407"/>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5EC863-ACFE-9C4D-91B0-8AB1288AC9A4}"/>
              </a:ext>
            </a:extLst>
          </p:cNvPr>
          <p:cNvSpPr>
            <a:spLocks noGrp="1"/>
          </p:cNvSpPr>
          <p:nvPr>
            <p:ph type="sldNum" sz="quarter" idx="12"/>
          </p:nvPr>
        </p:nvSpPr>
        <p:spPr/>
        <p:txBody>
          <a:bodyPr/>
          <a:lstStyle/>
          <a:p>
            <a:fld id="{D00B8447-1594-F147-88A6-2D9B928A4F79}" type="slidenum">
              <a:rPr lang="en-US" smtClean="0"/>
              <a:t>19</a:t>
            </a:fld>
            <a:endParaRPr lang="en-US"/>
          </a:p>
        </p:txBody>
      </p:sp>
      <p:sp>
        <p:nvSpPr>
          <p:cNvPr id="9" name="TextBox 8">
            <a:extLst>
              <a:ext uri="{FF2B5EF4-FFF2-40B4-BE49-F238E27FC236}">
                <a16:creationId xmlns:a16="http://schemas.microsoft.com/office/drawing/2014/main" id="{8DCF694F-3900-AC4A-BCAD-CB245B660FDC}"/>
              </a:ext>
            </a:extLst>
          </p:cNvPr>
          <p:cNvSpPr txBox="1"/>
          <p:nvPr/>
        </p:nvSpPr>
        <p:spPr>
          <a:xfrm>
            <a:off x="390550" y="2354079"/>
            <a:ext cx="3745222" cy="3139321"/>
          </a:xfrm>
          <a:prstGeom prst="rect">
            <a:avLst/>
          </a:prstGeom>
          <a:solidFill>
            <a:schemeClr val="bg1">
              <a:lumMod val="95000"/>
            </a:schemeClr>
          </a:solidFill>
          <a:ln w="19050">
            <a:solidFill>
              <a:schemeClr val="tx1"/>
            </a:solidFill>
          </a:ln>
        </p:spPr>
        <p:txBody>
          <a:bodyPr wrap="square" rtlCol="0">
            <a:spAutoFit/>
          </a:bodyPr>
          <a:lstStyle/>
          <a:p>
            <a:r>
              <a:rPr lang="en-US" b="1" dirty="0">
                <a:solidFill>
                  <a:srgbClr val="C00000"/>
                </a:solidFill>
              </a:rPr>
              <a:t>Traditional control and access mechanisms</a:t>
            </a:r>
            <a:endParaRPr lang="en-US" dirty="0"/>
          </a:p>
          <a:p>
            <a:pPr marL="342900" indent="-342900">
              <a:buFontTx/>
              <a:buAutoNum type="arabicPeriod"/>
            </a:pPr>
            <a:r>
              <a:rPr lang="en-US" dirty="0"/>
              <a:t>RA=RA+1 </a:t>
            </a:r>
            <a:endParaRPr lang="en-US" dirty="0">
              <a:solidFill>
                <a:srgbClr val="FF0000"/>
              </a:solidFill>
            </a:endParaRPr>
          </a:p>
          <a:p>
            <a:pPr marL="342900" indent="-342900">
              <a:buFontTx/>
              <a:buAutoNum type="arabicPeriod"/>
            </a:pPr>
            <a:r>
              <a:rPr lang="en-US" dirty="0"/>
              <a:t>RB=RB+1 </a:t>
            </a:r>
          </a:p>
          <a:p>
            <a:pPr marL="342900" indent="-342900">
              <a:buFontTx/>
              <a:buAutoNum type="arabicPeriod"/>
            </a:pPr>
            <a:r>
              <a:rPr lang="en-US" dirty="0"/>
              <a:t>RC=RC+1</a:t>
            </a:r>
          </a:p>
          <a:p>
            <a:pPr marL="342900" indent="-342900">
              <a:buFontTx/>
              <a:buAutoNum type="arabicPeriod"/>
            </a:pPr>
            <a:r>
              <a:rPr lang="en-US" dirty="0"/>
              <a:t>Read RA, X1                     </a:t>
            </a:r>
          </a:p>
          <a:p>
            <a:pPr marL="342900" indent="-342900">
              <a:buFont typeface="+mj-lt"/>
              <a:buAutoNum type="arabicPeriod" startAt="5"/>
            </a:pPr>
            <a:r>
              <a:rPr lang="en-US" dirty="0"/>
              <a:t>Read RB, X2</a:t>
            </a:r>
          </a:p>
          <a:p>
            <a:pPr marL="342900" indent="-342900">
              <a:buFontTx/>
              <a:buAutoNum type="arabicPeriod" startAt="5"/>
            </a:pPr>
            <a:r>
              <a:rPr lang="en-US" dirty="0"/>
              <a:t>X3=X2+X1</a:t>
            </a:r>
          </a:p>
          <a:p>
            <a:pPr marL="342900" indent="-342900">
              <a:buFontTx/>
              <a:buAutoNum type="arabicPeriod" startAt="5"/>
            </a:pPr>
            <a:r>
              <a:rPr lang="en-US" dirty="0"/>
              <a:t>Store X3, RC</a:t>
            </a:r>
          </a:p>
          <a:p>
            <a:pPr marL="342900" indent="-342900">
              <a:buFontTx/>
              <a:buAutoNum type="arabicPeriod" startAt="5"/>
            </a:pPr>
            <a:r>
              <a:rPr lang="en-US" dirty="0" err="1"/>
              <a:t>i</a:t>
            </a:r>
            <a:r>
              <a:rPr lang="en-US" dirty="0"/>
              <a:t>=i+1 	</a:t>
            </a:r>
            <a:endParaRPr lang="en-US" dirty="0">
              <a:solidFill>
                <a:srgbClr val="FF0000"/>
              </a:solidFill>
            </a:endParaRPr>
          </a:p>
          <a:p>
            <a:pPr marL="342900" indent="-342900">
              <a:buFontTx/>
              <a:buAutoNum type="arabicPeriod" startAt="5"/>
            </a:pPr>
            <a:r>
              <a:rPr lang="en-US" dirty="0"/>
              <a:t>If (</a:t>
            </a:r>
            <a:r>
              <a:rPr lang="en-US" dirty="0" err="1"/>
              <a:t>i</a:t>
            </a:r>
            <a:r>
              <a:rPr lang="en-US" dirty="0"/>
              <a:t>&lt; 1000000) Jump 1</a:t>
            </a:r>
          </a:p>
        </p:txBody>
      </p:sp>
      <p:sp>
        <p:nvSpPr>
          <p:cNvPr id="14" name="Multiply 13">
            <a:extLst>
              <a:ext uri="{FF2B5EF4-FFF2-40B4-BE49-F238E27FC236}">
                <a16:creationId xmlns:a16="http://schemas.microsoft.com/office/drawing/2014/main" id="{4D6F00B6-0E90-0146-B6F0-B4F3EC0C4C4D}"/>
              </a:ext>
            </a:extLst>
          </p:cNvPr>
          <p:cNvSpPr/>
          <p:nvPr/>
        </p:nvSpPr>
        <p:spPr>
          <a:xfrm>
            <a:off x="1315143" y="2947230"/>
            <a:ext cx="2997085" cy="2162414"/>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C67980-2EC2-C44F-BFCE-F1ADD6B94632}"/>
              </a:ext>
            </a:extLst>
          </p:cNvPr>
          <p:cNvSpPr txBox="1"/>
          <p:nvPr/>
        </p:nvSpPr>
        <p:spPr>
          <a:xfrm>
            <a:off x="390550" y="5772425"/>
            <a:ext cx="7445996" cy="646330"/>
          </a:xfrm>
          <a:prstGeom prst="rect">
            <a:avLst/>
          </a:prstGeom>
          <a:solidFill>
            <a:schemeClr val="bg1">
              <a:lumMod val="95000"/>
            </a:schemeClr>
          </a:solidFill>
          <a:ln w="19050">
            <a:solidFill>
              <a:schemeClr val="tx1"/>
            </a:solidFill>
          </a:ln>
        </p:spPr>
        <p:txBody>
          <a:bodyPr wrap="square" rtlCol="0">
            <a:spAutoFit/>
          </a:bodyPr>
          <a:lstStyle/>
          <a:p>
            <a:r>
              <a:rPr lang="en-US" b="1" dirty="0">
                <a:solidFill>
                  <a:srgbClr val="C00000"/>
                </a:solidFill>
              </a:rPr>
              <a:t>Fulcrum</a:t>
            </a:r>
          </a:p>
          <a:p>
            <a:r>
              <a:rPr lang="en-US" dirty="0" err="1"/>
              <a:t>Shift_Read</a:t>
            </a:r>
            <a:r>
              <a:rPr lang="en-US" dirty="0"/>
              <a:t> a[</a:t>
            </a:r>
            <a:r>
              <a:rPr lang="en-US" dirty="0" err="1"/>
              <a:t>i</a:t>
            </a:r>
            <a:r>
              <a:rPr lang="en-US" dirty="0"/>
              <a:t>], </a:t>
            </a:r>
            <a:r>
              <a:rPr lang="en-US" dirty="0" err="1"/>
              <a:t>shift_Read</a:t>
            </a:r>
            <a:r>
              <a:rPr lang="en-US" dirty="0"/>
              <a:t> b[</a:t>
            </a:r>
            <a:r>
              <a:rPr lang="en-US" dirty="0" err="1"/>
              <a:t>i</a:t>
            </a:r>
            <a:r>
              <a:rPr lang="en-US" dirty="0"/>
              <a:t>], </a:t>
            </a:r>
            <a:r>
              <a:rPr lang="en-US" dirty="0" err="1"/>
              <a:t>Shift_Write</a:t>
            </a:r>
            <a:r>
              <a:rPr lang="en-US" dirty="0"/>
              <a:t> c[</a:t>
            </a:r>
            <a:r>
              <a:rPr lang="en-US" dirty="0" err="1"/>
              <a:t>i</a:t>
            </a:r>
            <a:r>
              <a:rPr lang="en-US" dirty="0"/>
              <a:t>] , c[</a:t>
            </a:r>
            <a:r>
              <a:rPr lang="en-US" dirty="0" err="1"/>
              <a:t>i</a:t>
            </a:r>
            <a:r>
              <a:rPr lang="en-US" dirty="0"/>
              <a:t>]=a[</a:t>
            </a:r>
            <a:r>
              <a:rPr lang="en-US" dirty="0" err="1"/>
              <a:t>i</a:t>
            </a:r>
            <a:r>
              <a:rPr lang="en-US" dirty="0"/>
              <a:t>]+b[</a:t>
            </a:r>
            <a:r>
              <a:rPr lang="en-US" dirty="0" err="1"/>
              <a:t>i</a:t>
            </a:r>
            <a:r>
              <a:rPr lang="en-US" dirty="0"/>
              <a:t>]</a:t>
            </a:r>
            <a:endParaRPr lang="en-US" dirty="0">
              <a:solidFill>
                <a:srgbClr val="C00000"/>
              </a:solidFill>
            </a:endParaRPr>
          </a:p>
        </p:txBody>
      </p:sp>
      <p:sp>
        <p:nvSpPr>
          <p:cNvPr id="16" name="Rectangular Callout 15">
            <a:extLst>
              <a:ext uri="{FF2B5EF4-FFF2-40B4-BE49-F238E27FC236}">
                <a16:creationId xmlns:a16="http://schemas.microsoft.com/office/drawing/2014/main" id="{E4899686-C3BE-8345-B139-F161697CFBA7}"/>
              </a:ext>
            </a:extLst>
          </p:cNvPr>
          <p:cNvSpPr/>
          <p:nvPr/>
        </p:nvSpPr>
        <p:spPr>
          <a:xfrm>
            <a:off x="3640347" y="2484408"/>
            <a:ext cx="6299251" cy="2311879"/>
          </a:xfrm>
          <a:prstGeom prst="wedgeRectCallout">
            <a:avLst>
              <a:gd name="adj1" fmla="val -88074"/>
              <a:gd name="adj2" fmla="val 93097"/>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Please see our paper for the exact format of Fulcrum’s instructions</a:t>
            </a:r>
          </a:p>
        </p:txBody>
      </p:sp>
    </p:spTree>
    <p:extLst>
      <p:ext uri="{BB962C8B-B14F-4D97-AF65-F5344CB8AC3E}">
        <p14:creationId xmlns:p14="http://schemas.microsoft.com/office/powerpoint/2010/main" val="3284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85F5D-8A17-314F-A709-AFD3790B7482}"/>
              </a:ext>
            </a:extLst>
          </p:cNvPr>
          <p:cNvSpPr>
            <a:spLocks noGrp="1"/>
          </p:cNvSpPr>
          <p:nvPr>
            <p:ph idx="1"/>
          </p:nvPr>
        </p:nvSpPr>
        <p:spPr>
          <a:xfrm>
            <a:off x="0" y="1571231"/>
            <a:ext cx="12192000" cy="4663798"/>
          </a:xfrm>
        </p:spPr>
        <p:txBody>
          <a:bodyPr/>
          <a:lstStyle/>
          <a:p>
            <a:endParaRPr lang="en-US" dirty="0"/>
          </a:p>
        </p:txBody>
      </p:sp>
      <p:sp>
        <p:nvSpPr>
          <p:cNvPr id="3" name="Title 2">
            <a:extLst>
              <a:ext uri="{FF2B5EF4-FFF2-40B4-BE49-F238E27FC236}">
                <a16:creationId xmlns:a16="http://schemas.microsoft.com/office/drawing/2014/main" id="{77B9041A-C4E9-2442-9DC0-E9619D0A55FA}"/>
              </a:ext>
            </a:extLst>
          </p:cNvPr>
          <p:cNvSpPr>
            <a:spLocks noGrp="1"/>
          </p:cNvSpPr>
          <p:nvPr>
            <p:ph type="title"/>
          </p:nvPr>
        </p:nvSpPr>
        <p:spPr/>
        <p:txBody>
          <a:bodyPr>
            <a:normAutofit/>
          </a:bodyPr>
          <a:lstStyle/>
          <a:p>
            <a:r>
              <a:rPr lang="en-US" dirty="0"/>
              <a:t>Motivation: </a:t>
            </a:r>
            <a:br>
              <a:rPr lang="en-US" dirty="0"/>
            </a:br>
            <a:r>
              <a:rPr lang="en-US" dirty="0"/>
              <a:t>Many of Modern Applications Are Memory-intensive</a:t>
            </a:r>
          </a:p>
        </p:txBody>
      </p:sp>
      <p:sp>
        <p:nvSpPr>
          <p:cNvPr id="4" name="Slide Number Placeholder 3">
            <a:extLst>
              <a:ext uri="{FF2B5EF4-FFF2-40B4-BE49-F238E27FC236}">
                <a16:creationId xmlns:a16="http://schemas.microsoft.com/office/drawing/2014/main" id="{2448E4E5-7E5C-754A-8D18-115BF8536E0C}"/>
              </a:ext>
            </a:extLst>
          </p:cNvPr>
          <p:cNvSpPr>
            <a:spLocks noGrp="1"/>
          </p:cNvSpPr>
          <p:nvPr>
            <p:ph type="sldNum" sz="quarter" idx="12"/>
          </p:nvPr>
        </p:nvSpPr>
        <p:spPr/>
        <p:txBody>
          <a:bodyPr/>
          <a:lstStyle/>
          <a:p>
            <a:fld id="{D00B8447-1594-F147-88A6-2D9B928A4F79}" type="slidenum">
              <a:rPr lang="en-US" smtClean="0"/>
              <a:t>2</a:t>
            </a:fld>
            <a:endParaRPr lang="en-US"/>
          </a:p>
        </p:txBody>
      </p:sp>
      <p:pic>
        <p:nvPicPr>
          <p:cNvPr id="5" name="Picture 4">
            <a:extLst>
              <a:ext uri="{FF2B5EF4-FFF2-40B4-BE49-F238E27FC236}">
                <a16:creationId xmlns:a16="http://schemas.microsoft.com/office/drawing/2014/main" id="{94A74C0A-4BBE-6B4D-B884-3B21B670E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79960">
            <a:off x="3245492" y="2096660"/>
            <a:ext cx="2036864" cy="1460782"/>
          </a:xfrm>
          <a:prstGeom prst="rect">
            <a:avLst/>
          </a:prstGeom>
        </p:spPr>
      </p:pic>
      <p:pic>
        <p:nvPicPr>
          <p:cNvPr id="6" name="Picture 5">
            <a:extLst>
              <a:ext uri="{FF2B5EF4-FFF2-40B4-BE49-F238E27FC236}">
                <a16:creationId xmlns:a16="http://schemas.microsoft.com/office/drawing/2014/main" id="{FBD51021-4CBD-C64C-A1CB-2120E0A66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4170">
            <a:off x="7014652" y="2229913"/>
            <a:ext cx="2572211" cy="1469146"/>
          </a:xfrm>
          <a:prstGeom prst="rect">
            <a:avLst/>
          </a:prstGeom>
        </p:spPr>
      </p:pic>
      <p:pic>
        <p:nvPicPr>
          <p:cNvPr id="7" name="Picture 6">
            <a:extLst>
              <a:ext uri="{FF2B5EF4-FFF2-40B4-BE49-F238E27FC236}">
                <a16:creationId xmlns:a16="http://schemas.microsoft.com/office/drawing/2014/main" id="{FCCA99C2-D59C-2D4D-AEE0-6F1306E7A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75019">
            <a:off x="4835169" y="1978178"/>
            <a:ext cx="2637922" cy="1431216"/>
          </a:xfrm>
          <a:prstGeom prst="rect">
            <a:avLst/>
          </a:prstGeom>
        </p:spPr>
      </p:pic>
      <p:pic>
        <p:nvPicPr>
          <p:cNvPr id="8" name="Picture 7">
            <a:extLst>
              <a:ext uri="{FF2B5EF4-FFF2-40B4-BE49-F238E27FC236}">
                <a16:creationId xmlns:a16="http://schemas.microsoft.com/office/drawing/2014/main" id="{B960D878-C3DE-6541-8AD1-F5E700AC1B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1559" y="3393841"/>
            <a:ext cx="1698430" cy="1456490"/>
          </a:xfrm>
          <a:prstGeom prst="rect">
            <a:avLst/>
          </a:prstGeom>
        </p:spPr>
      </p:pic>
      <p:pic>
        <p:nvPicPr>
          <p:cNvPr id="9" name="Picture 8">
            <a:extLst>
              <a:ext uri="{FF2B5EF4-FFF2-40B4-BE49-F238E27FC236}">
                <a16:creationId xmlns:a16="http://schemas.microsoft.com/office/drawing/2014/main" id="{F9B53DA5-D610-A843-961C-39D7D60574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51202">
            <a:off x="4587980" y="3364185"/>
            <a:ext cx="2147616" cy="1376610"/>
          </a:xfrm>
          <a:prstGeom prst="rect">
            <a:avLst/>
          </a:prstGeom>
        </p:spPr>
      </p:pic>
      <p:sp>
        <p:nvSpPr>
          <p:cNvPr id="11" name="Rectangle 10">
            <a:extLst>
              <a:ext uri="{FF2B5EF4-FFF2-40B4-BE49-F238E27FC236}">
                <a16:creationId xmlns:a16="http://schemas.microsoft.com/office/drawing/2014/main" id="{B715CE3A-69B3-2C42-ADF9-0024C83FE1EF}"/>
              </a:ext>
            </a:extLst>
          </p:cNvPr>
          <p:cNvSpPr/>
          <p:nvPr/>
        </p:nvSpPr>
        <p:spPr>
          <a:xfrm>
            <a:off x="0" y="4937988"/>
            <a:ext cx="12192000" cy="1297041"/>
          </a:xfrm>
          <a:prstGeom prst="rect">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Memory-intensive = Few computations per each memory access  </a:t>
            </a:r>
          </a:p>
        </p:txBody>
      </p:sp>
    </p:spTree>
    <p:extLst>
      <p:ext uri="{BB962C8B-B14F-4D97-AF65-F5344CB8AC3E}">
        <p14:creationId xmlns:p14="http://schemas.microsoft.com/office/powerpoint/2010/main" val="397409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5FBA-1444-1047-B059-561A86F75EC6}"/>
              </a:ext>
            </a:extLst>
          </p:cNvPr>
          <p:cNvSpPr>
            <a:spLocks noGrp="1"/>
          </p:cNvSpPr>
          <p:nvPr>
            <p:ph type="title"/>
          </p:nvPr>
        </p:nvSpPr>
        <p:spPr/>
        <p:txBody>
          <a:bodyPr/>
          <a:lstStyle/>
          <a:p>
            <a:r>
              <a:rPr lang="en-US" dirty="0"/>
              <a:t>Key Idea3: A Simple Control Unit </a:t>
            </a:r>
          </a:p>
        </p:txBody>
      </p:sp>
      <p:sp>
        <p:nvSpPr>
          <p:cNvPr id="3" name="Content Placeholder 2">
            <a:extLst>
              <a:ext uri="{FF2B5EF4-FFF2-40B4-BE49-F238E27FC236}">
                <a16:creationId xmlns:a16="http://schemas.microsoft.com/office/drawing/2014/main" id="{A26E3D53-129F-664E-98F3-96B19C6E7E9B}"/>
              </a:ext>
            </a:extLst>
          </p:cNvPr>
          <p:cNvSpPr>
            <a:spLocks noGrp="1"/>
          </p:cNvSpPr>
          <p:nvPr>
            <p:ph idx="1"/>
          </p:nvPr>
        </p:nvSpPr>
        <p:spPr/>
        <p:txBody>
          <a:bodyPr/>
          <a:lstStyle/>
          <a:p>
            <a:r>
              <a:rPr lang="en-US" dirty="0"/>
              <a:t>Determining next instruction and the direction of shifts </a:t>
            </a:r>
          </a:p>
          <a:p>
            <a:pPr lvl="1"/>
            <a:r>
              <a:rPr lang="en-US" dirty="0"/>
              <a:t>Based on the outcome of the previous operation</a:t>
            </a:r>
          </a:p>
          <a:p>
            <a:endParaRPr lang="en-US" dirty="0"/>
          </a:p>
        </p:txBody>
      </p:sp>
      <p:sp>
        <p:nvSpPr>
          <p:cNvPr id="4" name="Slide Number Placeholder 3">
            <a:extLst>
              <a:ext uri="{FF2B5EF4-FFF2-40B4-BE49-F238E27FC236}">
                <a16:creationId xmlns:a16="http://schemas.microsoft.com/office/drawing/2014/main" id="{F963B512-4200-564E-9AC0-B3089A823948}"/>
              </a:ext>
            </a:extLst>
          </p:cNvPr>
          <p:cNvSpPr>
            <a:spLocks noGrp="1"/>
          </p:cNvSpPr>
          <p:nvPr>
            <p:ph type="sldNum" sz="quarter" idx="12"/>
          </p:nvPr>
        </p:nvSpPr>
        <p:spPr/>
        <p:txBody>
          <a:bodyPr/>
          <a:lstStyle/>
          <a:p>
            <a:fld id="{514F71AC-B08B-234D-BD2E-DDA7DB4BA923}" type="slidenum">
              <a:rPr lang="en-US" smtClean="0"/>
              <a:pPr/>
              <a:t>20</a:t>
            </a:fld>
            <a:endParaRPr lang="en-US" dirty="0"/>
          </a:p>
        </p:txBody>
      </p:sp>
      <p:pic>
        <p:nvPicPr>
          <p:cNvPr id="5" name="Picture 4">
            <a:extLst>
              <a:ext uri="{FF2B5EF4-FFF2-40B4-BE49-F238E27FC236}">
                <a16:creationId xmlns:a16="http://schemas.microsoft.com/office/drawing/2014/main" id="{737BA229-46A5-9E49-B57C-6E96F7BE93E1}"/>
              </a:ext>
            </a:extLst>
          </p:cNvPr>
          <p:cNvPicPr>
            <a:picLocks noChangeAspect="1"/>
          </p:cNvPicPr>
          <p:nvPr/>
        </p:nvPicPr>
        <p:blipFill rotWithShape="1">
          <a:blip r:embed="rId3"/>
          <a:srcRect t="-1" b="7029"/>
          <a:stretch/>
        </p:blipFill>
        <p:spPr>
          <a:xfrm>
            <a:off x="1483743" y="2191600"/>
            <a:ext cx="9297932" cy="4320776"/>
          </a:xfrm>
          <a:prstGeom prst="rect">
            <a:avLst/>
          </a:prstGeom>
        </p:spPr>
      </p:pic>
      <p:sp>
        <p:nvSpPr>
          <p:cNvPr id="6" name="Rectangle 5">
            <a:extLst>
              <a:ext uri="{FF2B5EF4-FFF2-40B4-BE49-F238E27FC236}">
                <a16:creationId xmlns:a16="http://schemas.microsoft.com/office/drawing/2014/main" id="{7D19B901-2E26-4C4D-91C0-576B74B1286F}"/>
              </a:ext>
            </a:extLst>
          </p:cNvPr>
          <p:cNvSpPr/>
          <p:nvPr/>
        </p:nvSpPr>
        <p:spPr>
          <a:xfrm>
            <a:off x="3788426" y="4282202"/>
            <a:ext cx="1715228" cy="2032334"/>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23B401-3E6A-4A45-BFFA-7C154E184CF1}"/>
              </a:ext>
            </a:extLst>
          </p:cNvPr>
          <p:cNvSpPr/>
          <p:nvPr/>
        </p:nvSpPr>
        <p:spPr>
          <a:xfrm>
            <a:off x="5831456" y="2191600"/>
            <a:ext cx="4950217" cy="4289097"/>
          </a:xfrm>
          <a:prstGeom prst="rect">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56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B24D8-3294-F640-96D8-DD06DFCCBD1A}"/>
              </a:ext>
            </a:extLst>
          </p:cNvPr>
          <p:cNvSpPr>
            <a:spLocks noGrp="1"/>
          </p:cNvSpPr>
          <p:nvPr>
            <p:ph idx="1"/>
          </p:nvPr>
        </p:nvSpPr>
        <p:spPr/>
        <p:txBody>
          <a:bodyPr>
            <a:normAutofit/>
          </a:bodyPr>
          <a:lstStyle/>
          <a:p>
            <a:r>
              <a:rPr lang="en-US" sz="2400" dirty="0"/>
              <a:t>One processing unit per two subarrays</a:t>
            </a:r>
          </a:p>
          <a:p>
            <a:pPr lvl="1"/>
            <a:r>
              <a:rPr lang="en-US" sz="2000" dirty="0"/>
              <a:t>Resolves subarray interleaving</a:t>
            </a:r>
          </a:p>
          <a:p>
            <a:r>
              <a:rPr lang="en-US" sz="2400" dirty="0"/>
              <a:t>Slight modification in mat-interleaving circuits</a:t>
            </a:r>
          </a:p>
          <a:p>
            <a:pPr lvl="1"/>
            <a:r>
              <a:rPr lang="en-US" sz="2000" dirty="0"/>
              <a:t>Collects all bits at the side of the subarray</a:t>
            </a:r>
          </a:p>
          <a:p>
            <a:endParaRPr lang="en-US" dirty="0"/>
          </a:p>
          <a:p>
            <a:endParaRPr lang="en-US" dirty="0"/>
          </a:p>
          <a:p>
            <a:endParaRPr lang="en-US" dirty="0"/>
          </a:p>
        </p:txBody>
      </p:sp>
      <p:sp>
        <p:nvSpPr>
          <p:cNvPr id="3" name="Title 2">
            <a:extLst>
              <a:ext uri="{FF2B5EF4-FFF2-40B4-BE49-F238E27FC236}">
                <a16:creationId xmlns:a16="http://schemas.microsoft.com/office/drawing/2014/main" id="{243A7F93-83EB-8E4A-8FCF-FA2C7E78ECDC}"/>
              </a:ext>
            </a:extLst>
          </p:cNvPr>
          <p:cNvSpPr>
            <a:spLocks noGrp="1"/>
          </p:cNvSpPr>
          <p:nvPr>
            <p:ph type="title"/>
          </p:nvPr>
        </p:nvSpPr>
        <p:spPr>
          <a:xfrm>
            <a:off x="0" y="0"/>
            <a:ext cx="12192000" cy="1325563"/>
          </a:xfrm>
        </p:spPr>
        <p:txBody>
          <a:bodyPr>
            <a:normAutofit/>
          </a:bodyPr>
          <a:lstStyle/>
          <a:p>
            <a:r>
              <a:rPr lang="en-US" dirty="0"/>
              <a:t>Key Idea4: Reuniting Interleaved Bits</a:t>
            </a:r>
          </a:p>
        </p:txBody>
      </p:sp>
      <p:sp>
        <p:nvSpPr>
          <p:cNvPr id="4" name="Slide Number Placeholder 3">
            <a:extLst>
              <a:ext uri="{FF2B5EF4-FFF2-40B4-BE49-F238E27FC236}">
                <a16:creationId xmlns:a16="http://schemas.microsoft.com/office/drawing/2014/main" id="{6A3C48D1-F889-F642-B82A-5BFE5BF46A26}"/>
              </a:ext>
            </a:extLst>
          </p:cNvPr>
          <p:cNvSpPr>
            <a:spLocks noGrp="1"/>
          </p:cNvSpPr>
          <p:nvPr>
            <p:ph type="sldNum" sz="quarter" idx="12"/>
          </p:nvPr>
        </p:nvSpPr>
        <p:spPr/>
        <p:txBody>
          <a:bodyPr/>
          <a:lstStyle/>
          <a:p>
            <a:fld id="{D00B8447-1594-F147-88A6-2D9B928A4F79}" type="slidenum">
              <a:rPr lang="en-US" smtClean="0"/>
              <a:t>21</a:t>
            </a:fld>
            <a:endParaRPr lang="en-US"/>
          </a:p>
        </p:txBody>
      </p:sp>
      <p:sp>
        <p:nvSpPr>
          <p:cNvPr id="14" name="Rectangle 13">
            <a:extLst>
              <a:ext uri="{FF2B5EF4-FFF2-40B4-BE49-F238E27FC236}">
                <a16:creationId xmlns:a16="http://schemas.microsoft.com/office/drawing/2014/main" id="{A0654591-9AD9-1B4C-B1E1-D680CEDF0197}"/>
              </a:ext>
            </a:extLst>
          </p:cNvPr>
          <p:cNvSpPr/>
          <p:nvPr/>
        </p:nvSpPr>
        <p:spPr>
          <a:xfrm>
            <a:off x="1" y="5674027"/>
            <a:ext cx="12191999" cy="787788"/>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2625"/>
              </a:lnSpc>
            </a:pPr>
            <a:r>
              <a:rPr lang="en-US" sz="3200" dirty="0">
                <a:solidFill>
                  <a:srgbClr val="C00000"/>
                </a:solidFill>
              </a:rPr>
              <a:t>Unlike reuniting an entire interleaved row, </a:t>
            </a:r>
          </a:p>
          <a:p>
            <a:pPr lvl="1" algn="ctr">
              <a:lnSpc>
                <a:spcPts val="2625"/>
              </a:lnSpc>
            </a:pPr>
            <a:r>
              <a:rPr lang="en-US" sz="3200" dirty="0">
                <a:solidFill>
                  <a:srgbClr val="C00000"/>
                </a:solidFill>
              </a:rPr>
              <a:t>reuniting one word is practical  </a:t>
            </a:r>
          </a:p>
        </p:txBody>
      </p:sp>
      <p:pic>
        <p:nvPicPr>
          <p:cNvPr id="8" name="Picture 7">
            <a:extLst>
              <a:ext uri="{FF2B5EF4-FFF2-40B4-BE49-F238E27FC236}">
                <a16:creationId xmlns:a16="http://schemas.microsoft.com/office/drawing/2014/main" id="{43CF5084-ACA3-A24F-8210-0DD9CD24AF70}"/>
              </a:ext>
            </a:extLst>
          </p:cNvPr>
          <p:cNvPicPr>
            <a:picLocks noChangeAspect="1"/>
          </p:cNvPicPr>
          <p:nvPr/>
        </p:nvPicPr>
        <p:blipFill>
          <a:blip r:embed="rId3"/>
          <a:stretch>
            <a:fillRect/>
          </a:stretch>
        </p:blipFill>
        <p:spPr>
          <a:xfrm>
            <a:off x="5851197" y="1372452"/>
            <a:ext cx="6493234" cy="3488242"/>
          </a:xfrm>
          <a:prstGeom prst="rect">
            <a:avLst/>
          </a:prstGeom>
        </p:spPr>
      </p:pic>
      <p:grpSp>
        <p:nvGrpSpPr>
          <p:cNvPr id="123" name="Group 122">
            <a:extLst>
              <a:ext uri="{FF2B5EF4-FFF2-40B4-BE49-F238E27FC236}">
                <a16:creationId xmlns:a16="http://schemas.microsoft.com/office/drawing/2014/main" id="{260761EE-0711-D340-AF68-899F7B3E344C}"/>
              </a:ext>
            </a:extLst>
          </p:cNvPr>
          <p:cNvGrpSpPr/>
          <p:nvPr/>
        </p:nvGrpSpPr>
        <p:grpSpPr>
          <a:xfrm>
            <a:off x="6096000" y="1231371"/>
            <a:ext cx="6040725" cy="4221699"/>
            <a:chOff x="6096000" y="1244475"/>
            <a:chExt cx="6040725" cy="4221699"/>
          </a:xfrm>
        </p:grpSpPr>
        <p:grpSp>
          <p:nvGrpSpPr>
            <p:cNvPr id="7" name="Group 6">
              <a:extLst>
                <a:ext uri="{FF2B5EF4-FFF2-40B4-BE49-F238E27FC236}">
                  <a16:creationId xmlns:a16="http://schemas.microsoft.com/office/drawing/2014/main" id="{E9E4E431-8A3B-8F4F-8DDE-3BDB7949E2D0}"/>
                </a:ext>
              </a:extLst>
            </p:cNvPr>
            <p:cNvGrpSpPr/>
            <p:nvPr/>
          </p:nvGrpSpPr>
          <p:grpSpPr>
            <a:xfrm>
              <a:off x="6096000" y="1244475"/>
              <a:ext cx="3977763" cy="4221699"/>
              <a:chOff x="6564630" y="1279745"/>
              <a:chExt cx="3977763" cy="4221699"/>
            </a:xfrm>
          </p:grpSpPr>
          <p:cxnSp>
            <p:nvCxnSpPr>
              <p:cNvPr id="9" name="Straight Connector 8">
                <a:extLst>
                  <a:ext uri="{FF2B5EF4-FFF2-40B4-BE49-F238E27FC236}">
                    <a16:creationId xmlns:a16="http://schemas.microsoft.com/office/drawing/2014/main" id="{966FEFA0-7066-4342-9F83-C0797693F1EE}"/>
                  </a:ext>
                </a:extLst>
              </p:cNvPr>
              <p:cNvCxnSpPr>
                <a:cxnSpLocks/>
              </p:cNvCxnSpPr>
              <p:nvPr/>
            </p:nvCxnSpPr>
            <p:spPr>
              <a:xfrm>
                <a:off x="10377081" y="1383239"/>
                <a:ext cx="14648" cy="755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3A7453C-9EBD-6749-97FA-E35A7FE83A53}"/>
                  </a:ext>
                </a:extLst>
              </p:cNvPr>
              <p:cNvCxnSpPr>
                <a:cxnSpLocks/>
              </p:cNvCxnSpPr>
              <p:nvPr/>
            </p:nvCxnSpPr>
            <p:spPr>
              <a:xfrm>
                <a:off x="9993376" y="1383239"/>
                <a:ext cx="0" cy="51855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891A36-FE03-6648-B164-7A1E1A49572C}"/>
                  </a:ext>
                </a:extLst>
              </p:cNvPr>
              <p:cNvCxnSpPr>
                <a:cxnSpLocks/>
              </p:cNvCxnSpPr>
              <p:nvPr/>
            </p:nvCxnSpPr>
            <p:spPr>
              <a:xfrm>
                <a:off x="9593684" y="1383239"/>
                <a:ext cx="15988" cy="7573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8DA2758-D003-A449-9C7D-641E06118F0B}"/>
                  </a:ext>
                </a:extLst>
              </p:cNvPr>
              <p:cNvCxnSpPr>
                <a:cxnSpLocks/>
                <a:endCxn id="92" idx="0"/>
              </p:cNvCxnSpPr>
              <p:nvPr/>
            </p:nvCxnSpPr>
            <p:spPr>
              <a:xfrm>
                <a:off x="9208386" y="1378065"/>
                <a:ext cx="25007" cy="49812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F0E4CB-F905-3949-ADA7-FD143576024D}"/>
                  </a:ext>
                </a:extLst>
              </p:cNvPr>
              <p:cNvCxnSpPr>
                <a:cxnSpLocks/>
              </p:cNvCxnSpPr>
              <p:nvPr/>
            </p:nvCxnSpPr>
            <p:spPr>
              <a:xfrm>
                <a:off x="8761847" y="1411395"/>
                <a:ext cx="6047" cy="7219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719DEE-1E0D-4141-B34D-871F176EC1FA}"/>
                  </a:ext>
                </a:extLst>
              </p:cNvPr>
              <p:cNvCxnSpPr>
                <a:cxnSpLocks/>
                <a:endCxn id="91" idx="0"/>
              </p:cNvCxnSpPr>
              <p:nvPr/>
            </p:nvCxnSpPr>
            <p:spPr>
              <a:xfrm>
                <a:off x="8384955" y="1378065"/>
                <a:ext cx="16348" cy="4946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235117-D0A5-204F-8CA6-8C04E8B668A2}"/>
                  </a:ext>
                </a:extLst>
              </p:cNvPr>
              <p:cNvCxnSpPr>
                <a:cxnSpLocks/>
                <a:endCxn id="90" idx="0"/>
              </p:cNvCxnSpPr>
              <p:nvPr/>
            </p:nvCxnSpPr>
            <p:spPr>
              <a:xfrm>
                <a:off x="7562484" y="1389607"/>
                <a:ext cx="27241" cy="478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4B7AF7-8F91-284F-B24F-31F225D66351}"/>
                  </a:ext>
                </a:extLst>
              </p:cNvPr>
              <p:cNvCxnSpPr>
                <a:cxnSpLocks/>
              </p:cNvCxnSpPr>
              <p:nvPr/>
            </p:nvCxnSpPr>
            <p:spPr>
              <a:xfrm>
                <a:off x="7940224" y="1360977"/>
                <a:ext cx="0" cy="77779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EAAC20-5B9B-D04E-ABB7-8A4DB925B1DA}"/>
                  </a:ext>
                </a:extLst>
              </p:cNvPr>
              <p:cNvCxnSpPr>
                <a:cxnSpLocks/>
              </p:cNvCxnSpPr>
              <p:nvPr/>
            </p:nvCxnSpPr>
            <p:spPr>
              <a:xfrm>
                <a:off x="7677219" y="1552605"/>
                <a:ext cx="283581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AF36731-5DC0-AD48-BE5F-A143EC3E6F5D}"/>
                  </a:ext>
                </a:extLst>
              </p:cNvPr>
              <p:cNvSpPr/>
              <p:nvPr/>
            </p:nvSpPr>
            <p:spPr>
              <a:xfrm>
                <a:off x="7409426"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EB64835-B38C-FA4B-8D60-1BA8CC4F610A}"/>
                  </a:ext>
                </a:extLst>
              </p:cNvPr>
              <p:cNvSpPr/>
              <p:nvPr/>
            </p:nvSpPr>
            <p:spPr>
              <a:xfrm>
                <a:off x="7809117"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A96ADAD-8E24-BA47-9807-F8F2CA7F5ADA}"/>
                  </a:ext>
                </a:extLst>
              </p:cNvPr>
              <p:cNvSpPr/>
              <p:nvPr/>
            </p:nvSpPr>
            <p:spPr>
              <a:xfrm>
                <a:off x="8239126"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D4BFF37-D633-6B4B-9580-A81C7CD8E4CD}"/>
                  </a:ext>
                </a:extLst>
              </p:cNvPr>
              <p:cNvSpPr/>
              <p:nvPr/>
            </p:nvSpPr>
            <p:spPr>
              <a:xfrm>
                <a:off x="8638818"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9005DEF-2FF4-B549-98B6-0050D9D6B6E4}"/>
                  </a:ext>
                </a:extLst>
              </p:cNvPr>
              <p:cNvSpPr/>
              <p:nvPr/>
            </p:nvSpPr>
            <p:spPr>
              <a:xfrm>
                <a:off x="9032855"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CA87335-4602-524B-83F4-F692AC71A598}"/>
                  </a:ext>
                </a:extLst>
              </p:cNvPr>
              <p:cNvSpPr/>
              <p:nvPr/>
            </p:nvSpPr>
            <p:spPr>
              <a:xfrm>
                <a:off x="9432547"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07608E8-843B-9D4B-BCBD-C571ED10F3F3}"/>
                  </a:ext>
                </a:extLst>
              </p:cNvPr>
              <p:cNvSpPr/>
              <p:nvPr/>
            </p:nvSpPr>
            <p:spPr>
              <a:xfrm>
                <a:off x="9845548"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FFFDEF6-24E6-AF48-967B-894E8BD763F0}"/>
                  </a:ext>
                </a:extLst>
              </p:cNvPr>
              <p:cNvSpPr/>
              <p:nvPr/>
            </p:nvSpPr>
            <p:spPr>
              <a:xfrm>
                <a:off x="10245240"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8254DB0-16C9-CC4A-9E8C-ABDC59F8990E}"/>
                  </a:ext>
                </a:extLst>
              </p:cNvPr>
              <p:cNvSpPr/>
              <p:nvPr/>
            </p:nvSpPr>
            <p:spPr>
              <a:xfrm rot="5400000">
                <a:off x="7567279" y="2002281"/>
                <a:ext cx="394505" cy="6674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28" name="Rectangle 27">
                <a:extLst>
                  <a:ext uri="{FF2B5EF4-FFF2-40B4-BE49-F238E27FC236}">
                    <a16:creationId xmlns:a16="http://schemas.microsoft.com/office/drawing/2014/main" id="{E13EF4F2-F8AE-CA4D-885D-423EC9E684AB}"/>
                  </a:ext>
                </a:extLst>
              </p:cNvPr>
              <p:cNvSpPr/>
              <p:nvPr/>
            </p:nvSpPr>
            <p:spPr>
              <a:xfrm rot="5400000">
                <a:off x="8358352" y="2004777"/>
                <a:ext cx="394505" cy="6674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29" name="Rectangle 28">
                <a:extLst>
                  <a:ext uri="{FF2B5EF4-FFF2-40B4-BE49-F238E27FC236}">
                    <a16:creationId xmlns:a16="http://schemas.microsoft.com/office/drawing/2014/main" id="{3635D390-1EED-BC4D-8E99-7F4F2977135E}"/>
                  </a:ext>
                </a:extLst>
              </p:cNvPr>
              <p:cNvSpPr/>
              <p:nvPr/>
            </p:nvSpPr>
            <p:spPr>
              <a:xfrm rot="5400000">
                <a:off x="9234991" y="2014469"/>
                <a:ext cx="394505" cy="6674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30" name="Rectangle 29">
                <a:extLst>
                  <a:ext uri="{FF2B5EF4-FFF2-40B4-BE49-F238E27FC236}">
                    <a16:creationId xmlns:a16="http://schemas.microsoft.com/office/drawing/2014/main" id="{8BDD8494-5F3A-4844-960F-85AEE1EF2E4F}"/>
                  </a:ext>
                </a:extLst>
              </p:cNvPr>
              <p:cNvSpPr/>
              <p:nvPr/>
            </p:nvSpPr>
            <p:spPr>
              <a:xfrm rot="5400000">
                <a:off x="10011397" y="2011724"/>
                <a:ext cx="394505" cy="6674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cxnSp>
            <p:nvCxnSpPr>
              <p:cNvPr id="31" name="Straight Connector 30">
                <a:extLst>
                  <a:ext uri="{FF2B5EF4-FFF2-40B4-BE49-F238E27FC236}">
                    <a16:creationId xmlns:a16="http://schemas.microsoft.com/office/drawing/2014/main" id="{AEBD0934-3938-A44F-A006-68EB48C218D5}"/>
                  </a:ext>
                </a:extLst>
              </p:cNvPr>
              <p:cNvCxnSpPr>
                <a:cxnSpLocks/>
              </p:cNvCxnSpPr>
              <p:nvPr/>
            </p:nvCxnSpPr>
            <p:spPr>
              <a:xfrm>
                <a:off x="10352757" y="2794396"/>
                <a:ext cx="560" cy="134518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3C3C6C0-F3F1-EE40-8FC1-DA76C07EC15C}"/>
                  </a:ext>
                </a:extLst>
              </p:cNvPr>
              <p:cNvCxnSpPr>
                <a:cxnSpLocks/>
              </p:cNvCxnSpPr>
              <p:nvPr/>
            </p:nvCxnSpPr>
            <p:spPr>
              <a:xfrm flipH="1">
                <a:off x="9945417" y="2542720"/>
                <a:ext cx="5412" cy="129542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7DF96B-1736-9C44-BEDA-E277C8A47E2A}"/>
                  </a:ext>
                </a:extLst>
              </p:cNvPr>
              <p:cNvCxnSpPr>
                <a:cxnSpLocks/>
                <a:stCxn id="96" idx="2"/>
              </p:cNvCxnSpPr>
              <p:nvPr/>
            </p:nvCxnSpPr>
            <p:spPr>
              <a:xfrm flipH="1">
                <a:off x="9566444" y="2809413"/>
                <a:ext cx="387" cy="13172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0B35D9-BBD1-364D-9001-82F7EE2D7912}"/>
                  </a:ext>
                </a:extLst>
              </p:cNvPr>
              <p:cNvCxnSpPr>
                <a:cxnSpLocks/>
              </p:cNvCxnSpPr>
              <p:nvPr/>
            </p:nvCxnSpPr>
            <p:spPr>
              <a:xfrm flipH="1">
                <a:off x="9146557" y="2550495"/>
                <a:ext cx="3549" cy="130575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008FC3-5D74-FE42-9965-7691CCEFBF9E}"/>
                  </a:ext>
                </a:extLst>
              </p:cNvPr>
              <p:cNvCxnSpPr>
                <a:cxnSpLocks/>
                <a:stCxn id="95" idx="2"/>
              </p:cNvCxnSpPr>
              <p:nvPr/>
            </p:nvCxnSpPr>
            <p:spPr>
              <a:xfrm flipH="1">
                <a:off x="8730219" y="2814245"/>
                <a:ext cx="17958" cy="130082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E7C0AFC-A2BB-414D-8C63-EE17FA28E743}"/>
                  </a:ext>
                </a:extLst>
              </p:cNvPr>
              <p:cNvCxnSpPr>
                <a:cxnSpLocks/>
              </p:cNvCxnSpPr>
              <p:nvPr/>
            </p:nvCxnSpPr>
            <p:spPr>
              <a:xfrm flipH="1">
                <a:off x="8353753" y="2540803"/>
                <a:ext cx="21311" cy="131395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7E8810-EA4C-9A41-BB5D-985507557C0F}"/>
                  </a:ext>
                </a:extLst>
              </p:cNvPr>
              <p:cNvCxnSpPr>
                <a:cxnSpLocks/>
                <a:stCxn id="94" idx="2"/>
              </p:cNvCxnSpPr>
              <p:nvPr/>
            </p:nvCxnSpPr>
            <p:spPr>
              <a:xfrm flipH="1">
                <a:off x="7906878" y="2819284"/>
                <a:ext cx="11886" cy="13143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B0C3B3-E5B3-2240-A19E-D2B371032114}"/>
                  </a:ext>
                </a:extLst>
              </p:cNvPr>
              <p:cNvCxnSpPr>
                <a:cxnSpLocks/>
              </p:cNvCxnSpPr>
              <p:nvPr/>
            </p:nvCxnSpPr>
            <p:spPr>
              <a:xfrm flipH="1">
                <a:off x="7508971" y="2533277"/>
                <a:ext cx="2655" cy="134465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976F8BA-ACD8-8B4B-9327-F9E5E9ED1D35}"/>
                  </a:ext>
                </a:extLst>
              </p:cNvPr>
              <p:cNvCxnSpPr>
                <a:cxnSpLocks/>
                <a:stCxn id="40" idx="2"/>
                <a:endCxn id="47" idx="6"/>
              </p:cNvCxnSpPr>
              <p:nvPr/>
            </p:nvCxnSpPr>
            <p:spPr>
              <a:xfrm>
                <a:off x="7383606" y="3055770"/>
                <a:ext cx="310360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91931AEA-30FE-CB43-91CC-C7B067789E5F}"/>
                  </a:ext>
                </a:extLst>
              </p:cNvPr>
              <p:cNvSpPr/>
              <p:nvPr/>
            </p:nvSpPr>
            <p:spPr>
              <a:xfrm>
                <a:off x="7383606" y="2933114"/>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1724B2F-63BA-6342-9C79-C94DB592CC4D}"/>
                  </a:ext>
                </a:extLst>
              </p:cNvPr>
              <p:cNvSpPr/>
              <p:nvPr/>
            </p:nvSpPr>
            <p:spPr>
              <a:xfrm>
                <a:off x="7783298" y="2933114"/>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D8538D5-1299-A546-9231-8F9239C2AAAF}"/>
                  </a:ext>
                </a:extLst>
              </p:cNvPr>
              <p:cNvSpPr/>
              <p:nvPr/>
            </p:nvSpPr>
            <p:spPr>
              <a:xfrm>
                <a:off x="8213307" y="2933114"/>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0E3B05A-871F-DC45-B4A4-5421C084FC66}"/>
                  </a:ext>
                </a:extLst>
              </p:cNvPr>
              <p:cNvSpPr/>
              <p:nvPr/>
            </p:nvSpPr>
            <p:spPr>
              <a:xfrm>
                <a:off x="8612999" y="2933114"/>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FE5FC32-30E4-F741-940E-05084603253C}"/>
                  </a:ext>
                </a:extLst>
              </p:cNvPr>
              <p:cNvSpPr/>
              <p:nvPr/>
            </p:nvSpPr>
            <p:spPr>
              <a:xfrm>
                <a:off x="9007035" y="2933114"/>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B962980-D51F-834E-B0B8-B2483F55BC82}"/>
                  </a:ext>
                </a:extLst>
              </p:cNvPr>
              <p:cNvSpPr/>
              <p:nvPr/>
            </p:nvSpPr>
            <p:spPr>
              <a:xfrm>
                <a:off x="9406727" y="2933114"/>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483EDFB-552A-614D-96B5-92ACA25B3163}"/>
                  </a:ext>
                </a:extLst>
              </p:cNvPr>
              <p:cNvSpPr/>
              <p:nvPr/>
            </p:nvSpPr>
            <p:spPr>
              <a:xfrm>
                <a:off x="9819729" y="2933114"/>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8EF5C6-A833-6945-9DEE-13B73E7EDBD6}"/>
                  </a:ext>
                </a:extLst>
              </p:cNvPr>
              <p:cNvSpPr/>
              <p:nvPr/>
            </p:nvSpPr>
            <p:spPr>
              <a:xfrm>
                <a:off x="10219420" y="2933114"/>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B3121F05-64A6-214F-9CEC-622944FDED49}"/>
                  </a:ext>
                </a:extLst>
              </p:cNvPr>
              <p:cNvCxnSpPr>
                <a:cxnSpLocks/>
              </p:cNvCxnSpPr>
              <p:nvPr/>
            </p:nvCxnSpPr>
            <p:spPr>
              <a:xfrm>
                <a:off x="7383606" y="3359398"/>
                <a:ext cx="310360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CEF08DB6-44E6-B64F-B783-13606449DA78}"/>
                  </a:ext>
                </a:extLst>
              </p:cNvPr>
              <p:cNvSpPr/>
              <p:nvPr/>
            </p:nvSpPr>
            <p:spPr>
              <a:xfrm>
                <a:off x="7383606" y="3236742"/>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8ECF4F6-0678-CF40-ACFF-EC756DE6471A}"/>
                  </a:ext>
                </a:extLst>
              </p:cNvPr>
              <p:cNvSpPr/>
              <p:nvPr/>
            </p:nvSpPr>
            <p:spPr>
              <a:xfrm>
                <a:off x="7783298" y="3236742"/>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EA77266-40B5-B34D-B776-DF09FD2928B9}"/>
                  </a:ext>
                </a:extLst>
              </p:cNvPr>
              <p:cNvSpPr/>
              <p:nvPr/>
            </p:nvSpPr>
            <p:spPr>
              <a:xfrm>
                <a:off x="8213307" y="3236742"/>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5CC3BEA-1A2E-9A42-A49D-0FA446830E17}"/>
                  </a:ext>
                </a:extLst>
              </p:cNvPr>
              <p:cNvSpPr/>
              <p:nvPr/>
            </p:nvSpPr>
            <p:spPr>
              <a:xfrm>
                <a:off x="8612999" y="3236742"/>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761DF13-B5AC-FE48-B64B-14EC2FF6B3B9}"/>
                  </a:ext>
                </a:extLst>
              </p:cNvPr>
              <p:cNvSpPr/>
              <p:nvPr/>
            </p:nvSpPr>
            <p:spPr>
              <a:xfrm>
                <a:off x="9007035" y="3236742"/>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F8E4FC2-51E2-8946-9123-8B453D6A4AA3}"/>
                  </a:ext>
                </a:extLst>
              </p:cNvPr>
              <p:cNvSpPr/>
              <p:nvPr/>
            </p:nvSpPr>
            <p:spPr>
              <a:xfrm>
                <a:off x="9406727" y="3236742"/>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23495E1-9A67-0847-9478-CF3064D2033C}"/>
                  </a:ext>
                </a:extLst>
              </p:cNvPr>
              <p:cNvSpPr/>
              <p:nvPr/>
            </p:nvSpPr>
            <p:spPr>
              <a:xfrm>
                <a:off x="9819729" y="3236742"/>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D52BC9E-A50F-A544-A2E2-696812A2064F}"/>
                  </a:ext>
                </a:extLst>
              </p:cNvPr>
              <p:cNvSpPr/>
              <p:nvPr/>
            </p:nvSpPr>
            <p:spPr>
              <a:xfrm>
                <a:off x="10219420" y="3236742"/>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E14FF0D-00C6-5F4C-B113-06D8D2F64629}"/>
                  </a:ext>
                </a:extLst>
              </p:cNvPr>
              <p:cNvCxnSpPr>
                <a:cxnSpLocks/>
              </p:cNvCxnSpPr>
              <p:nvPr/>
            </p:nvCxnSpPr>
            <p:spPr>
              <a:xfrm>
                <a:off x="7651400" y="3677704"/>
                <a:ext cx="283581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40A2C1E-C7E8-E947-8BE1-C30DEC726C5F}"/>
                  </a:ext>
                </a:extLst>
              </p:cNvPr>
              <p:cNvSpPr/>
              <p:nvPr/>
            </p:nvSpPr>
            <p:spPr>
              <a:xfrm>
                <a:off x="7383606" y="3555049"/>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0E6FF2C-57C3-6F44-A5BF-486DEE20B0CA}"/>
                  </a:ext>
                </a:extLst>
              </p:cNvPr>
              <p:cNvSpPr/>
              <p:nvPr/>
            </p:nvSpPr>
            <p:spPr>
              <a:xfrm>
                <a:off x="7783298" y="3555049"/>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6DF859A-711D-BF45-938D-1CBD0E112CF2}"/>
                  </a:ext>
                </a:extLst>
              </p:cNvPr>
              <p:cNvSpPr/>
              <p:nvPr/>
            </p:nvSpPr>
            <p:spPr>
              <a:xfrm>
                <a:off x="8213307" y="3555049"/>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3116BBA-0EBF-B244-88DF-56BD57A241B6}"/>
                  </a:ext>
                </a:extLst>
              </p:cNvPr>
              <p:cNvSpPr/>
              <p:nvPr/>
            </p:nvSpPr>
            <p:spPr>
              <a:xfrm>
                <a:off x="8620444" y="3539247"/>
                <a:ext cx="267794" cy="271558"/>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095538F-D41F-CD47-B256-D4B2E7AD188F}"/>
                  </a:ext>
                </a:extLst>
              </p:cNvPr>
              <p:cNvSpPr/>
              <p:nvPr/>
            </p:nvSpPr>
            <p:spPr>
              <a:xfrm>
                <a:off x="9007035" y="3555049"/>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8960099-4D89-B649-ABE8-71B2375CEEDF}"/>
                  </a:ext>
                </a:extLst>
              </p:cNvPr>
              <p:cNvSpPr/>
              <p:nvPr/>
            </p:nvSpPr>
            <p:spPr>
              <a:xfrm>
                <a:off x="9406727" y="3555049"/>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D36B500-22C5-4844-B81D-811BAA789110}"/>
                  </a:ext>
                </a:extLst>
              </p:cNvPr>
              <p:cNvSpPr/>
              <p:nvPr/>
            </p:nvSpPr>
            <p:spPr>
              <a:xfrm>
                <a:off x="9819729" y="3555049"/>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7971A6F3-5984-724C-942E-836A952B6451}"/>
                  </a:ext>
                </a:extLst>
              </p:cNvPr>
              <p:cNvSpPr/>
              <p:nvPr/>
            </p:nvSpPr>
            <p:spPr>
              <a:xfrm>
                <a:off x="10219420" y="3555049"/>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8E3B2CC-29FE-9E45-A777-1691872D7F11}"/>
                  </a:ext>
                </a:extLst>
              </p:cNvPr>
              <p:cNvSpPr/>
              <p:nvPr/>
            </p:nvSpPr>
            <p:spPr>
              <a:xfrm rot="5400000">
                <a:off x="7501327" y="3987689"/>
                <a:ext cx="394505" cy="6674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67" name="Rectangle 66">
                <a:extLst>
                  <a:ext uri="{FF2B5EF4-FFF2-40B4-BE49-F238E27FC236}">
                    <a16:creationId xmlns:a16="http://schemas.microsoft.com/office/drawing/2014/main" id="{91F0744E-3263-9740-84B1-2E8C71C99E8C}"/>
                  </a:ext>
                </a:extLst>
              </p:cNvPr>
              <p:cNvSpPr/>
              <p:nvPr/>
            </p:nvSpPr>
            <p:spPr>
              <a:xfrm rot="5400000">
                <a:off x="8292400" y="3990185"/>
                <a:ext cx="394505" cy="6674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68" name="Rectangle 67">
                <a:extLst>
                  <a:ext uri="{FF2B5EF4-FFF2-40B4-BE49-F238E27FC236}">
                    <a16:creationId xmlns:a16="http://schemas.microsoft.com/office/drawing/2014/main" id="{8A8D8DBB-3DA8-9C49-AB73-9022DB6C6DD6}"/>
                  </a:ext>
                </a:extLst>
              </p:cNvPr>
              <p:cNvSpPr/>
              <p:nvPr/>
            </p:nvSpPr>
            <p:spPr>
              <a:xfrm rot="5400000">
                <a:off x="9169039" y="3999877"/>
                <a:ext cx="394505" cy="6674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69" name="Rectangle 68">
                <a:extLst>
                  <a:ext uri="{FF2B5EF4-FFF2-40B4-BE49-F238E27FC236}">
                    <a16:creationId xmlns:a16="http://schemas.microsoft.com/office/drawing/2014/main" id="{C6C139E7-2019-CB4C-AD8E-96321102CFC8}"/>
                  </a:ext>
                </a:extLst>
              </p:cNvPr>
              <p:cNvSpPr/>
              <p:nvPr/>
            </p:nvSpPr>
            <p:spPr>
              <a:xfrm rot="5400000">
                <a:off x="9945445" y="3997132"/>
                <a:ext cx="394505" cy="6674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cxnSp>
            <p:nvCxnSpPr>
              <p:cNvPr id="70" name="Straight Connector 69">
                <a:extLst>
                  <a:ext uri="{FF2B5EF4-FFF2-40B4-BE49-F238E27FC236}">
                    <a16:creationId xmlns:a16="http://schemas.microsoft.com/office/drawing/2014/main" id="{A1775BF6-5F2C-A247-9B18-BCDB41B3199A}"/>
                  </a:ext>
                </a:extLst>
              </p:cNvPr>
              <p:cNvCxnSpPr>
                <a:cxnSpLocks/>
              </p:cNvCxnSpPr>
              <p:nvPr/>
            </p:nvCxnSpPr>
            <p:spPr>
              <a:xfrm>
                <a:off x="10352757" y="4796555"/>
                <a:ext cx="560" cy="5896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8D6F1EC-7C6B-3C42-9053-75E15795CE1B}"/>
                  </a:ext>
                </a:extLst>
              </p:cNvPr>
              <p:cNvCxnSpPr>
                <a:cxnSpLocks/>
              </p:cNvCxnSpPr>
              <p:nvPr/>
            </p:nvCxnSpPr>
            <p:spPr>
              <a:xfrm flipH="1">
                <a:off x="9951608" y="4537301"/>
                <a:ext cx="10085" cy="8378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507CD3-B709-CB41-A1E0-AE1834658059}"/>
                  </a:ext>
                </a:extLst>
              </p:cNvPr>
              <p:cNvCxnSpPr>
                <a:cxnSpLocks/>
              </p:cNvCxnSpPr>
              <p:nvPr/>
            </p:nvCxnSpPr>
            <p:spPr>
              <a:xfrm>
                <a:off x="9536290" y="4796555"/>
                <a:ext cx="8628" cy="5896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D627912-913C-5A44-9395-2CEC2995282C}"/>
                  </a:ext>
                </a:extLst>
              </p:cNvPr>
              <p:cNvCxnSpPr>
                <a:cxnSpLocks/>
              </p:cNvCxnSpPr>
              <p:nvPr/>
            </p:nvCxnSpPr>
            <p:spPr>
              <a:xfrm>
                <a:off x="9140932" y="4528128"/>
                <a:ext cx="0" cy="85807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E3DC73-DCFB-2B45-ABC9-5D2BCCE61DBB}"/>
                  </a:ext>
                </a:extLst>
              </p:cNvPr>
              <p:cNvCxnSpPr>
                <a:cxnSpLocks/>
              </p:cNvCxnSpPr>
              <p:nvPr/>
            </p:nvCxnSpPr>
            <p:spPr>
              <a:xfrm>
                <a:off x="8739198" y="4796555"/>
                <a:ext cx="7698" cy="58964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261BA3B-6569-334A-A740-ABD68CD29433}"/>
                  </a:ext>
                </a:extLst>
              </p:cNvPr>
              <p:cNvCxnSpPr>
                <a:cxnSpLocks/>
              </p:cNvCxnSpPr>
              <p:nvPr/>
            </p:nvCxnSpPr>
            <p:spPr>
              <a:xfrm>
                <a:off x="8346312" y="4528128"/>
                <a:ext cx="1" cy="856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EAD620C-332C-AE4B-91D0-BF27D64E0181}"/>
                  </a:ext>
                </a:extLst>
              </p:cNvPr>
              <p:cNvCxnSpPr>
                <a:cxnSpLocks/>
                <a:stCxn id="102" idx="2"/>
              </p:cNvCxnSpPr>
              <p:nvPr/>
            </p:nvCxnSpPr>
            <p:spPr>
              <a:xfrm flipH="1">
                <a:off x="7917195" y="4803695"/>
                <a:ext cx="11328" cy="5825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F0AFA67-8AE0-244A-B7CC-3DA393021611}"/>
                  </a:ext>
                </a:extLst>
              </p:cNvPr>
              <p:cNvCxnSpPr>
                <a:cxnSpLocks/>
              </p:cNvCxnSpPr>
              <p:nvPr/>
            </p:nvCxnSpPr>
            <p:spPr>
              <a:xfrm flipH="1">
                <a:off x="7498167" y="4518685"/>
                <a:ext cx="10804" cy="86424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7D1CA3B-CC1D-624F-A45A-7BB46E65BFFE}"/>
                  </a:ext>
                </a:extLst>
              </p:cNvPr>
              <p:cNvCxnSpPr>
                <a:cxnSpLocks/>
                <a:stCxn id="79" idx="2"/>
                <a:endCxn id="86" idx="6"/>
              </p:cNvCxnSpPr>
              <p:nvPr/>
            </p:nvCxnSpPr>
            <p:spPr>
              <a:xfrm>
                <a:off x="7383606" y="5003580"/>
                <a:ext cx="310360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1AE801A8-DC9D-B846-8205-9784480FFDCD}"/>
                  </a:ext>
                </a:extLst>
              </p:cNvPr>
              <p:cNvSpPr/>
              <p:nvPr/>
            </p:nvSpPr>
            <p:spPr>
              <a:xfrm>
                <a:off x="7383606"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35471CAB-A923-4F40-A214-AD4381CD5C20}"/>
                  </a:ext>
                </a:extLst>
              </p:cNvPr>
              <p:cNvSpPr/>
              <p:nvPr/>
            </p:nvSpPr>
            <p:spPr>
              <a:xfrm>
                <a:off x="7783298"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50D37EFF-D439-184C-A88F-F5BC75F415CD}"/>
                  </a:ext>
                </a:extLst>
              </p:cNvPr>
              <p:cNvSpPr/>
              <p:nvPr/>
            </p:nvSpPr>
            <p:spPr>
              <a:xfrm>
                <a:off x="8213307"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A8102A6-1948-0541-8366-DD1E89B24545}"/>
                  </a:ext>
                </a:extLst>
              </p:cNvPr>
              <p:cNvSpPr/>
              <p:nvPr/>
            </p:nvSpPr>
            <p:spPr>
              <a:xfrm>
                <a:off x="8612999"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7D24DD6-68A7-6D4C-A4EF-E34DA4795E05}"/>
                  </a:ext>
                </a:extLst>
              </p:cNvPr>
              <p:cNvSpPr/>
              <p:nvPr/>
            </p:nvSpPr>
            <p:spPr>
              <a:xfrm>
                <a:off x="9007035"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B3D2F36-976A-0346-89BA-707A6A350AF4}"/>
                  </a:ext>
                </a:extLst>
              </p:cNvPr>
              <p:cNvSpPr/>
              <p:nvPr/>
            </p:nvSpPr>
            <p:spPr>
              <a:xfrm>
                <a:off x="9406727"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5C02C1F-AB9C-3748-8848-A2F99529268C}"/>
                  </a:ext>
                </a:extLst>
              </p:cNvPr>
              <p:cNvSpPr/>
              <p:nvPr/>
            </p:nvSpPr>
            <p:spPr>
              <a:xfrm>
                <a:off x="9819729"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6C24796-4A87-9D46-BC9E-EC7075D37086}"/>
                  </a:ext>
                </a:extLst>
              </p:cNvPr>
              <p:cNvSpPr/>
              <p:nvPr/>
            </p:nvSpPr>
            <p:spPr>
              <a:xfrm>
                <a:off x="10219420"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373FAB2-2A60-6949-86BE-7E31CFE513D7}"/>
                  </a:ext>
                </a:extLst>
              </p:cNvPr>
              <p:cNvSpPr txBox="1"/>
              <p:nvPr/>
            </p:nvSpPr>
            <p:spPr>
              <a:xfrm>
                <a:off x="6572164" y="1279745"/>
                <a:ext cx="923330" cy="1341270"/>
              </a:xfrm>
              <a:prstGeom prst="rect">
                <a:avLst/>
              </a:prstGeom>
              <a:noFill/>
            </p:spPr>
            <p:txBody>
              <a:bodyPr vert="vert270" wrap="square" rtlCol="0">
                <a:spAutoFit/>
              </a:bodyPr>
              <a:lstStyle/>
              <a:p>
                <a:pPr algn="ctr"/>
                <a:r>
                  <a:rPr lang="en-US" sz="2400" b="1" dirty="0"/>
                  <a:t>Subarray1</a:t>
                </a:r>
              </a:p>
            </p:txBody>
          </p:sp>
          <p:sp>
            <p:nvSpPr>
              <p:cNvPr id="88" name="TextBox 87">
                <a:extLst>
                  <a:ext uri="{FF2B5EF4-FFF2-40B4-BE49-F238E27FC236}">
                    <a16:creationId xmlns:a16="http://schemas.microsoft.com/office/drawing/2014/main" id="{10778D27-B84C-CC46-A448-70B5706A5B90}"/>
                  </a:ext>
                </a:extLst>
              </p:cNvPr>
              <p:cNvSpPr txBox="1"/>
              <p:nvPr/>
            </p:nvSpPr>
            <p:spPr>
              <a:xfrm>
                <a:off x="6576995" y="2771188"/>
                <a:ext cx="923330" cy="1341270"/>
              </a:xfrm>
              <a:prstGeom prst="rect">
                <a:avLst/>
              </a:prstGeom>
              <a:noFill/>
            </p:spPr>
            <p:txBody>
              <a:bodyPr vert="vert270" wrap="square" rtlCol="0">
                <a:spAutoFit/>
              </a:bodyPr>
              <a:lstStyle/>
              <a:p>
                <a:r>
                  <a:rPr lang="en-US" sz="2400" b="1" dirty="0"/>
                  <a:t>Subarray</a:t>
                </a:r>
              </a:p>
              <a:p>
                <a:pPr algn="ctr"/>
                <a:r>
                  <a:rPr lang="en-US" sz="2400" b="1" dirty="0"/>
                  <a:t>2</a:t>
                </a:r>
              </a:p>
            </p:txBody>
          </p:sp>
          <p:sp>
            <p:nvSpPr>
              <p:cNvPr id="89" name="TextBox 88">
                <a:extLst>
                  <a:ext uri="{FF2B5EF4-FFF2-40B4-BE49-F238E27FC236}">
                    <a16:creationId xmlns:a16="http://schemas.microsoft.com/office/drawing/2014/main" id="{4B36A272-D365-544B-BA3A-C8BE8D604F1E}"/>
                  </a:ext>
                </a:extLst>
              </p:cNvPr>
              <p:cNvSpPr txBox="1"/>
              <p:nvPr/>
            </p:nvSpPr>
            <p:spPr>
              <a:xfrm>
                <a:off x="6564630" y="4160174"/>
                <a:ext cx="923330" cy="1341270"/>
              </a:xfrm>
              <a:prstGeom prst="rect">
                <a:avLst/>
              </a:prstGeom>
              <a:noFill/>
            </p:spPr>
            <p:txBody>
              <a:bodyPr vert="vert270" wrap="square" rtlCol="0">
                <a:spAutoFit/>
              </a:bodyPr>
              <a:lstStyle/>
              <a:p>
                <a:pPr algn="ctr"/>
                <a:r>
                  <a:rPr lang="en-US" sz="2400" b="1" dirty="0"/>
                  <a:t>Subarray3</a:t>
                </a:r>
              </a:p>
            </p:txBody>
          </p:sp>
          <p:sp>
            <p:nvSpPr>
              <p:cNvPr id="90" name="Left Bracket 89">
                <a:extLst>
                  <a:ext uri="{FF2B5EF4-FFF2-40B4-BE49-F238E27FC236}">
                    <a16:creationId xmlns:a16="http://schemas.microsoft.com/office/drawing/2014/main" id="{EDA4DE56-FC13-4640-9E41-8343D0A29445}"/>
                  </a:ext>
                </a:extLst>
              </p:cNvPr>
              <p:cNvSpPr/>
              <p:nvPr/>
            </p:nvSpPr>
            <p:spPr>
              <a:xfrm>
                <a:off x="7455828" y="1868194"/>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Left Bracket 90">
                <a:extLst>
                  <a:ext uri="{FF2B5EF4-FFF2-40B4-BE49-F238E27FC236}">
                    <a16:creationId xmlns:a16="http://schemas.microsoft.com/office/drawing/2014/main" id="{A96439E6-13EE-C844-8C9E-C76A8B297135}"/>
                  </a:ext>
                </a:extLst>
              </p:cNvPr>
              <p:cNvSpPr/>
              <p:nvPr/>
            </p:nvSpPr>
            <p:spPr>
              <a:xfrm>
                <a:off x="8267406" y="1872715"/>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Left Bracket 91">
                <a:extLst>
                  <a:ext uri="{FF2B5EF4-FFF2-40B4-BE49-F238E27FC236}">
                    <a16:creationId xmlns:a16="http://schemas.microsoft.com/office/drawing/2014/main" id="{9F99BFDD-C5A7-4248-AA5C-AC67E89411DB}"/>
                  </a:ext>
                </a:extLst>
              </p:cNvPr>
              <p:cNvSpPr/>
              <p:nvPr/>
            </p:nvSpPr>
            <p:spPr>
              <a:xfrm>
                <a:off x="9099496" y="1876193"/>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Left Bracket 92">
                <a:extLst>
                  <a:ext uri="{FF2B5EF4-FFF2-40B4-BE49-F238E27FC236}">
                    <a16:creationId xmlns:a16="http://schemas.microsoft.com/office/drawing/2014/main" id="{C7F83556-8411-C64E-AA0A-65235FD6B638}"/>
                  </a:ext>
                </a:extLst>
              </p:cNvPr>
              <p:cNvSpPr/>
              <p:nvPr/>
            </p:nvSpPr>
            <p:spPr>
              <a:xfrm>
                <a:off x="9872208" y="1880755"/>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Left Bracket 93">
                <a:extLst>
                  <a:ext uri="{FF2B5EF4-FFF2-40B4-BE49-F238E27FC236}">
                    <a16:creationId xmlns:a16="http://schemas.microsoft.com/office/drawing/2014/main" id="{07DEC773-BCEC-6C40-BF54-9C07EB76A977}"/>
                  </a:ext>
                </a:extLst>
              </p:cNvPr>
              <p:cNvSpPr/>
              <p:nvPr/>
            </p:nvSpPr>
            <p:spPr>
              <a:xfrm>
                <a:off x="7784867" y="2555809"/>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Left Bracket 94">
                <a:extLst>
                  <a:ext uri="{FF2B5EF4-FFF2-40B4-BE49-F238E27FC236}">
                    <a16:creationId xmlns:a16="http://schemas.microsoft.com/office/drawing/2014/main" id="{7307216F-5D15-5946-98DF-2CABC6ED0A15}"/>
                  </a:ext>
                </a:extLst>
              </p:cNvPr>
              <p:cNvSpPr/>
              <p:nvPr/>
            </p:nvSpPr>
            <p:spPr>
              <a:xfrm>
                <a:off x="8614280" y="2550770"/>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Left Bracket 95">
                <a:extLst>
                  <a:ext uri="{FF2B5EF4-FFF2-40B4-BE49-F238E27FC236}">
                    <a16:creationId xmlns:a16="http://schemas.microsoft.com/office/drawing/2014/main" id="{13F7F8E0-6CD9-A940-9BC9-5F341165DFF3}"/>
                  </a:ext>
                </a:extLst>
              </p:cNvPr>
              <p:cNvSpPr/>
              <p:nvPr/>
            </p:nvSpPr>
            <p:spPr>
              <a:xfrm>
                <a:off x="9432934" y="2545938"/>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Left Bracket 96">
                <a:extLst>
                  <a:ext uri="{FF2B5EF4-FFF2-40B4-BE49-F238E27FC236}">
                    <a16:creationId xmlns:a16="http://schemas.microsoft.com/office/drawing/2014/main" id="{EE361B55-640B-C74D-9CD0-1AEF75CD4E27}"/>
                  </a:ext>
                </a:extLst>
              </p:cNvPr>
              <p:cNvSpPr/>
              <p:nvPr/>
            </p:nvSpPr>
            <p:spPr>
              <a:xfrm>
                <a:off x="10231472" y="2545465"/>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Left Bracket 97">
                <a:extLst>
                  <a:ext uri="{FF2B5EF4-FFF2-40B4-BE49-F238E27FC236}">
                    <a16:creationId xmlns:a16="http://schemas.microsoft.com/office/drawing/2014/main" id="{EE31BE3C-92A0-7049-A92D-6C9C45554C60}"/>
                  </a:ext>
                </a:extLst>
              </p:cNvPr>
              <p:cNvSpPr/>
              <p:nvPr/>
            </p:nvSpPr>
            <p:spPr>
              <a:xfrm>
                <a:off x="7385868" y="3863401"/>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Left Bracket 98">
                <a:extLst>
                  <a:ext uri="{FF2B5EF4-FFF2-40B4-BE49-F238E27FC236}">
                    <a16:creationId xmlns:a16="http://schemas.microsoft.com/office/drawing/2014/main" id="{CA6D5898-B2A4-8A49-9796-41763D3660DA}"/>
                  </a:ext>
                </a:extLst>
              </p:cNvPr>
              <p:cNvSpPr/>
              <p:nvPr/>
            </p:nvSpPr>
            <p:spPr>
              <a:xfrm>
                <a:off x="8226734" y="3853005"/>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Left Bracket 99">
                <a:extLst>
                  <a:ext uri="{FF2B5EF4-FFF2-40B4-BE49-F238E27FC236}">
                    <a16:creationId xmlns:a16="http://schemas.microsoft.com/office/drawing/2014/main" id="{2C6F7549-1718-0442-818E-713403B40A32}"/>
                  </a:ext>
                </a:extLst>
              </p:cNvPr>
              <p:cNvSpPr/>
              <p:nvPr/>
            </p:nvSpPr>
            <p:spPr>
              <a:xfrm>
                <a:off x="9029114" y="3866941"/>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Left Bracket 100">
                <a:extLst>
                  <a:ext uri="{FF2B5EF4-FFF2-40B4-BE49-F238E27FC236}">
                    <a16:creationId xmlns:a16="http://schemas.microsoft.com/office/drawing/2014/main" id="{101CECBE-AB3C-E948-A121-7C54EEA13E38}"/>
                  </a:ext>
                </a:extLst>
              </p:cNvPr>
              <p:cNvSpPr/>
              <p:nvPr/>
            </p:nvSpPr>
            <p:spPr>
              <a:xfrm>
                <a:off x="9831904" y="3856253"/>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Left Bracket 101">
                <a:extLst>
                  <a:ext uri="{FF2B5EF4-FFF2-40B4-BE49-F238E27FC236}">
                    <a16:creationId xmlns:a16="http://schemas.microsoft.com/office/drawing/2014/main" id="{526CB574-B84A-9740-8894-BA05AB591D36}"/>
                  </a:ext>
                </a:extLst>
              </p:cNvPr>
              <p:cNvSpPr/>
              <p:nvPr/>
            </p:nvSpPr>
            <p:spPr>
              <a:xfrm>
                <a:off x="7794626" y="4540220"/>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Left Bracket 102">
                <a:extLst>
                  <a:ext uri="{FF2B5EF4-FFF2-40B4-BE49-F238E27FC236}">
                    <a16:creationId xmlns:a16="http://schemas.microsoft.com/office/drawing/2014/main" id="{F8181B03-8456-CB42-AAED-ED657681AE0D}"/>
                  </a:ext>
                </a:extLst>
              </p:cNvPr>
              <p:cNvSpPr/>
              <p:nvPr/>
            </p:nvSpPr>
            <p:spPr>
              <a:xfrm>
                <a:off x="8617353" y="4541384"/>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Left Bracket 103">
                <a:extLst>
                  <a:ext uri="{FF2B5EF4-FFF2-40B4-BE49-F238E27FC236}">
                    <a16:creationId xmlns:a16="http://schemas.microsoft.com/office/drawing/2014/main" id="{42DC5AF2-95DF-534B-9C01-1D9F5CD5AC32}"/>
                  </a:ext>
                </a:extLst>
              </p:cNvPr>
              <p:cNvSpPr/>
              <p:nvPr/>
            </p:nvSpPr>
            <p:spPr>
              <a:xfrm>
                <a:off x="10220636" y="4546887"/>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DD7BF8FD-E9FA-C74B-901C-6F3D5416D165}"/>
                  </a:ext>
                </a:extLst>
              </p:cNvPr>
              <p:cNvCxnSpPr>
                <a:cxnSpLocks/>
                <a:stCxn id="90" idx="1"/>
                <a:endCxn id="93" idx="1"/>
              </p:cNvCxnSpPr>
              <p:nvPr/>
            </p:nvCxnSpPr>
            <p:spPr>
              <a:xfrm>
                <a:off x="7455828" y="1999932"/>
                <a:ext cx="2416380" cy="125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76DEE39-8DDD-F54F-A696-41964AFC2011}"/>
                  </a:ext>
                </a:extLst>
              </p:cNvPr>
              <p:cNvCxnSpPr>
                <a:cxnSpLocks/>
              </p:cNvCxnSpPr>
              <p:nvPr/>
            </p:nvCxnSpPr>
            <p:spPr>
              <a:xfrm>
                <a:off x="7411607" y="2626045"/>
                <a:ext cx="2969711" cy="1292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F9D79DB-2558-9249-A02D-21CF3139F03B}"/>
                  </a:ext>
                </a:extLst>
              </p:cNvPr>
              <p:cNvCxnSpPr>
                <a:cxnSpLocks/>
              </p:cNvCxnSpPr>
              <p:nvPr/>
            </p:nvCxnSpPr>
            <p:spPr>
              <a:xfrm>
                <a:off x="7392568" y="3962620"/>
                <a:ext cx="2448298" cy="2424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3F2B911-E3F9-EC40-A902-8EDB35961DEC}"/>
                  </a:ext>
                </a:extLst>
              </p:cNvPr>
              <p:cNvCxnSpPr>
                <a:cxnSpLocks/>
              </p:cNvCxnSpPr>
              <p:nvPr/>
            </p:nvCxnSpPr>
            <p:spPr>
              <a:xfrm flipV="1">
                <a:off x="7401552" y="4672886"/>
                <a:ext cx="2986635" cy="82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Left Bracket 108">
                <a:extLst>
                  <a:ext uri="{FF2B5EF4-FFF2-40B4-BE49-F238E27FC236}">
                    <a16:creationId xmlns:a16="http://schemas.microsoft.com/office/drawing/2014/main" id="{5504F720-ABC6-3F4A-9317-71412BB98C58}"/>
                  </a:ext>
                </a:extLst>
              </p:cNvPr>
              <p:cNvSpPr/>
              <p:nvPr/>
            </p:nvSpPr>
            <p:spPr>
              <a:xfrm>
                <a:off x="9419051" y="4544140"/>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11" name="Picture 110">
              <a:extLst>
                <a:ext uri="{FF2B5EF4-FFF2-40B4-BE49-F238E27FC236}">
                  <a16:creationId xmlns:a16="http://schemas.microsoft.com/office/drawing/2014/main" id="{F2489EB4-4942-7A43-B77C-A89340563306}"/>
                </a:ext>
              </a:extLst>
            </p:cNvPr>
            <p:cNvPicPr>
              <a:picLocks noChangeAspect="1"/>
            </p:cNvPicPr>
            <p:nvPr/>
          </p:nvPicPr>
          <p:blipFill>
            <a:blip r:embed="rId4"/>
            <a:stretch>
              <a:fillRect/>
            </a:stretch>
          </p:blipFill>
          <p:spPr>
            <a:xfrm rot="16200000">
              <a:off x="10434849" y="2678488"/>
              <a:ext cx="1832437" cy="1571315"/>
            </a:xfrm>
            <a:prstGeom prst="rect">
              <a:avLst/>
            </a:prstGeom>
          </p:spPr>
        </p:pic>
        <p:cxnSp>
          <p:nvCxnSpPr>
            <p:cNvPr id="113" name="Straight Connector 112">
              <a:extLst>
                <a:ext uri="{FF2B5EF4-FFF2-40B4-BE49-F238E27FC236}">
                  <a16:creationId xmlns:a16="http://schemas.microsoft.com/office/drawing/2014/main" id="{3A8742AB-3087-DF4C-B773-2CACE82617C0}"/>
                </a:ext>
              </a:extLst>
            </p:cNvPr>
            <p:cNvCxnSpPr/>
            <p:nvPr/>
          </p:nvCxnSpPr>
          <p:spPr>
            <a:xfrm>
              <a:off x="10565410" y="1607244"/>
              <a:ext cx="0" cy="37326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D7B790A-EAC7-574B-88A4-005A6FF554D2}"/>
                </a:ext>
              </a:extLst>
            </p:cNvPr>
            <p:cNvCxnSpPr>
              <a:cxnSpLocks/>
            </p:cNvCxnSpPr>
            <p:nvPr/>
          </p:nvCxnSpPr>
          <p:spPr>
            <a:xfrm>
              <a:off x="10073763" y="2327439"/>
              <a:ext cx="4916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19FCD29-F035-054C-AC95-11B99E18000F}"/>
                </a:ext>
              </a:extLst>
            </p:cNvPr>
            <p:cNvCxnSpPr>
              <a:cxnSpLocks/>
            </p:cNvCxnSpPr>
            <p:nvPr/>
          </p:nvCxnSpPr>
          <p:spPr>
            <a:xfrm>
              <a:off x="10044403" y="4306784"/>
              <a:ext cx="4916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D61CF74-9D45-5B44-BB44-903DFDA10883}"/>
                </a:ext>
              </a:extLst>
            </p:cNvPr>
            <p:cNvCxnSpPr>
              <a:cxnSpLocks/>
            </p:cNvCxnSpPr>
            <p:nvPr/>
          </p:nvCxnSpPr>
          <p:spPr>
            <a:xfrm>
              <a:off x="10536050" y="3104080"/>
              <a:ext cx="4916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68436E2-70CA-094B-A6FA-5478E405670E}"/>
                </a:ext>
              </a:extLst>
            </p:cNvPr>
            <p:cNvCxnSpPr>
              <a:cxnSpLocks/>
            </p:cNvCxnSpPr>
            <p:nvPr/>
          </p:nvCxnSpPr>
          <p:spPr>
            <a:xfrm>
              <a:off x="10587488" y="3865891"/>
              <a:ext cx="44020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607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B24D8-3294-F640-96D8-DD06DFCCBD1A}"/>
              </a:ext>
            </a:extLst>
          </p:cNvPr>
          <p:cNvSpPr>
            <a:spLocks noGrp="1"/>
          </p:cNvSpPr>
          <p:nvPr>
            <p:ph idx="1"/>
          </p:nvPr>
        </p:nvSpPr>
        <p:spPr>
          <a:xfrm>
            <a:off x="0" y="1325563"/>
            <a:ext cx="5793137" cy="4851400"/>
          </a:xfrm>
        </p:spPr>
        <p:txBody>
          <a:bodyPr>
            <a:normAutofit/>
          </a:bodyPr>
          <a:lstStyle/>
          <a:p>
            <a:r>
              <a:rPr lang="en-US" sz="2400" dirty="0"/>
              <a:t>Adding broadcasting capability</a:t>
            </a:r>
            <a:r>
              <a:rPr lang="en-US" dirty="0"/>
              <a:t> </a:t>
            </a:r>
          </a:p>
          <a:p>
            <a:pPr lvl="1"/>
            <a:r>
              <a:rPr lang="en-US" sz="2000" dirty="0"/>
              <a:t>Enabling efficient data sharing</a:t>
            </a:r>
          </a:p>
          <a:p>
            <a:r>
              <a:rPr lang="en-US" sz="2400" dirty="0"/>
              <a:t>Enabling independent column selection</a:t>
            </a:r>
          </a:p>
          <a:p>
            <a:pPr lvl="1"/>
            <a:r>
              <a:rPr lang="en-US" sz="2000" dirty="0"/>
              <a:t>Using one-hot-encoded shift registers</a:t>
            </a:r>
          </a:p>
          <a:p>
            <a:r>
              <a:rPr lang="en-US" sz="2400" dirty="0"/>
              <a:t>Employing a prior work </a:t>
            </a:r>
          </a:p>
          <a:p>
            <a:pPr lvl="1"/>
            <a:r>
              <a:rPr lang="en-US" sz="2000" dirty="0"/>
              <a:t>Optimizing inter-subarray data movement</a:t>
            </a:r>
          </a:p>
          <a:p>
            <a:pPr lvl="2"/>
            <a:r>
              <a:rPr lang="en-US" dirty="0"/>
              <a:t>LISA</a:t>
            </a:r>
            <a:r>
              <a:rPr lang="en-US" dirty="0">
                <a:solidFill>
                  <a:schemeClr val="bg2">
                    <a:lumMod val="50000"/>
                  </a:schemeClr>
                </a:solidFill>
              </a:rPr>
              <a:t> [Chang et al. HPCA 2016]</a:t>
            </a:r>
          </a:p>
          <a:p>
            <a:endParaRPr lang="en-US" dirty="0"/>
          </a:p>
          <a:p>
            <a:endParaRPr lang="en-US" dirty="0"/>
          </a:p>
        </p:txBody>
      </p:sp>
      <p:sp>
        <p:nvSpPr>
          <p:cNvPr id="3" name="Title 2">
            <a:extLst>
              <a:ext uri="{FF2B5EF4-FFF2-40B4-BE49-F238E27FC236}">
                <a16:creationId xmlns:a16="http://schemas.microsoft.com/office/drawing/2014/main" id="{243A7F93-83EB-8E4A-8FCF-FA2C7E78ECDC}"/>
              </a:ext>
            </a:extLst>
          </p:cNvPr>
          <p:cNvSpPr>
            <a:spLocks noGrp="1"/>
          </p:cNvSpPr>
          <p:nvPr>
            <p:ph type="title"/>
          </p:nvPr>
        </p:nvSpPr>
        <p:spPr>
          <a:xfrm>
            <a:off x="0" y="14434"/>
            <a:ext cx="12192000" cy="1325563"/>
          </a:xfrm>
        </p:spPr>
        <p:txBody>
          <a:bodyPr>
            <a:normAutofit/>
          </a:bodyPr>
          <a:lstStyle/>
          <a:p>
            <a:r>
              <a:rPr lang="en-US" dirty="0"/>
              <a:t>Key Idea5: Optimizing Interconnections</a:t>
            </a:r>
          </a:p>
        </p:txBody>
      </p:sp>
      <p:sp>
        <p:nvSpPr>
          <p:cNvPr id="4" name="Slide Number Placeholder 3">
            <a:extLst>
              <a:ext uri="{FF2B5EF4-FFF2-40B4-BE49-F238E27FC236}">
                <a16:creationId xmlns:a16="http://schemas.microsoft.com/office/drawing/2014/main" id="{6A3C48D1-F889-F642-B82A-5BFE5BF46A26}"/>
              </a:ext>
            </a:extLst>
          </p:cNvPr>
          <p:cNvSpPr>
            <a:spLocks noGrp="1"/>
          </p:cNvSpPr>
          <p:nvPr>
            <p:ph type="sldNum" sz="quarter" idx="12"/>
          </p:nvPr>
        </p:nvSpPr>
        <p:spPr/>
        <p:txBody>
          <a:bodyPr/>
          <a:lstStyle/>
          <a:p>
            <a:fld id="{D00B8447-1594-F147-88A6-2D9B928A4F79}" type="slidenum">
              <a:rPr lang="en-US" smtClean="0"/>
              <a:t>22</a:t>
            </a:fld>
            <a:endParaRPr lang="en-US"/>
          </a:p>
        </p:txBody>
      </p:sp>
      <p:sp>
        <p:nvSpPr>
          <p:cNvPr id="14" name="Rectangle 13">
            <a:extLst>
              <a:ext uri="{FF2B5EF4-FFF2-40B4-BE49-F238E27FC236}">
                <a16:creationId xmlns:a16="http://schemas.microsoft.com/office/drawing/2014/main" id="{A0654591-9AD9-1B4C-B1E1-D680CEDF0197}"/>
              </a:ext>
            </a:extLst>
          </p:cNvPr>
          <p:cNvSpPr/>
          <p:nvPr/>
        </p:nvSpPr>
        <p:spPr>
          <a:xfrm>
            <a:off x="1" y="5448842"/>
            <a:ext cx="12191999" cy="1012973"/>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2625"/>
              </a:lnSpc>
            </a:pPr>
            <a:r>
              <a:rPr lang="en-AU" altLang="en-US" sz="3200" dirty="0">
                <a:solidFill>
                  <a:srgbClr val="C00000"/>
                </a:solidFill>
                <a:latin typeface="Arial" panose="020B0604020202020204" pitchFamily="34" charset="0"/>
                <a:cs typeface="Arial" panose="020B0604020202020204" pitchFamily="34" charset="0"/>
              </a:rPr>
              <a:t>Our modified interconnections unlock the benefit of in-situ computing</a:t>
            </a:r>
          </a:p>
        </p:txBody>
      </p:sp>
      <p:pic>
        <p:nvPicPr>
          <p:cNvPr id="8" name="Picture 7">
            <a:extLst>
              <a:ext uri="{FF2B5EF4-FFF2-40B4-BE49-F238E27FC236}">
                <a16:creationId xmlns:a16="http://schemas.microsoft.com/office/drawing/2014/main" id="{47415F13-0ECD-F048-8B18-C6A13C9A8960}"/>
              </a:ext>
            </a:extLst>
          </p:cNvPr>
          <p:cNvPicPr>
            <a:picLocks noChangeAspect="1"/>
          </p:cNvPicPr>
          <p:nvPr/>
        </p:nvPicPr>
        <p:blipFill>
          <a:blip r:embed="rId3"/>
          <a:stretch>
            <a:fillRect/>
          </a:stretch>
        </p:blipFill>
        <p:spPr>
          <a:xfrm>
            <a:off x="7733083" y="1470186"/>
            <a:ext cx="4085863" cy="3822761"/>
          </a:xfrm>
          <a:prstGeom prst="rect">
            <a:avLst/>
          </a:prstGeom>
        </p:spPr>
      </p:pic>
      <p:grpSp>
        <p:nvGrpSpPr>
          <p:cNvPr id="5" name="Group 4">
            <a:extLst>
              <a:ext uri="{FF2B5EF4-FFF2-40B4-BE49-F238E27FC236}">
                <a16:creationId xmlns:a16="http://schemas.microsoft.com/office/drawing/2014/main" id="{271FE91F-5DE0-8C4D-84B7-7FA97D645116}"/>
              </a:ext>
            </a:extLst>
          </p:cNvPr>
          <p:cNvGrpSpPr/>
          <p:nvPr/>
        </p:nvGrpSpPr>
        <p:grpSpPr>
          <a:xfrm>
            <a:off x="7628890" y="1301944"/>
            <a:ext cx="3977763" cy="4221699"/>
            <a:chOff x="6564630" y="1279745"/>
            <a:chExt cx="3977763" cy="4221699"/>
          </a:xfrm>
        </p:grpSpPr>
        <p:cxnSp>
          <p:nvCxnSpPr>
            <p:cNvPr id="126" name="Straight Connector 125">
              <a:extLst>
                <a:ext uri="{FF2B5EF4-FFF2-40B4-BE49-F238E27FC236}">
                  <a16:creationId xmlns:a16="http://schemas.microsoft.com/office/drawing/2014/main" id="{9FC8496D-C68F-9E4E-AC34-C9770973994F}"/>
                </a:ext>
              </a:extLst>
            </p:cNvPr>
            <p:cNvCxnSpPr>
              <a:cxnSpLocks/>
            </p:cNvCxnSpPr>
            <p:nvPr/>
          </p:nvCxnSpPr>
          <p:spPr>
            <a:xfrm>
              <a:off x="10377081" y="1383239"/>
              <a:ext cx="14648" cy="755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F11005D-F585-7F44-989D-DBB57ED70B88}"/>
                </a:ext>
              </a:extLst>
            </p:cNvPr>
            <p:cNvCxnSpPr>
              <a:cxnSpLocks/>
            </p:cNvCxnSpPr>
            <p:nvPr/>
          </p:nvCxnSpPr>
          <p:spPr>
            <a:xfrm>
              <a:off x="9993376" y="1383239"/>
              <a:ext cx="0" cy="51855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2513A70-845D-4D48-B555-AB71A7FADEDB}"/>
                </a:ext>
              </a:extLst>
            </p:cNvPr>
            <p:cNvCxnSpPr>
              <a:cxnSpLocks/>
            </p:cNvCxnSpPr>
            <p:nvPr/>
          </p:nvCxnSpPr>
          <p:spPr>
            <a:xfrm>
              <a:off x="9593684" y="1383239"/>
              <a:ext cx="15988" cy="7573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337DAB4-4D30-F444-AD4A-7CF9451626B9}"/>
                </a:ext>
              </a:extLst>
            </p:cNvPr>
            <p:cNvCxnSpPr>
              <a:cxnSpLocks/>
              <a:endCxn id="302" idx="0"/>
            </p:cNvCxnSpPr>
            <p:nvPr/>
          </p:nvCxnSpPr>
          <p:spPr>
            <a:xfrm>
              <a:off x="9208386" y="1378065"/>
              <a:ext cx="25007" cy="49812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76341E6-2C1B-254A-A0FF-B050ADEC3C5D}"/>
                </a:ext>
              </a:extLst>
            </p:cNvPr>
            <p:cNvCxnSpPr>
              <a:cxnSpLocks/>
            </p:cNvCxnSpPr>
            <p:nvPr/>
          </p:nvCxnSpPr>
          <p:spPr>
            <a:xfrm>
              <a:off x="8761847" y="1411395"/>
              <a:ext cx="6047" cy="7219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2E71E85-EDD9-6D4A-84A3-349C85EB2B57}"/>
                </a:ext>
              </a:extLst>
            </p:cNvPr>
            <p:cNvCxnSpPr>
              <a:cxnSpLocks/>
              <a:endCxn id="301" idx="0"/>
            </p:cNvCxnSpPr>
            <p:nvPr/>
          </p:nvCxnSpPr>
          <p:spPr>
            <a:xfrm>
              <a:off x="8384955" y="1378065"/>
              <a:ext cx="16348" cy="4946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DFE7196-29B6-214C-A2B2-F2F90A85D09E}"/>
                </a:ext>
              </a:extLst>
            </p:cNvPr>
            <p:cNvCxnSpPr>
              <a:cxnSpLocks/>
              <a:endCxn id="300" idx="0"/>
            </p:cNvCxnSpPr>
            <p:nvPr/>
          </p:nvCxnSpPr>
          <p:spPr>
            <a:xfrm>
              <a:off x="7562484" y="1389607"/>
              <a:ext cx="27241" cy="478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4EED01E-0967-A843-A583-6B8F6AE42300}"/>
                </a:ext>
              </a:extLst>
            </p:cNvPr>
            <p:cNvCxnSpPr>
              <a:cxnSpLocks/>
            </p:cNvCxnSpPr>
            <p:nvPr/>
          </p:nvCxnSpPr>
          <p:spPr>
            <a:xfrm>
              <a:off x="7940224" y="1360977"/>
              <a:ext cx="0" cy="77779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305B196-7296-D84E-BD04-F7BA8EED46B5}"/>
                </a:ext>
              </a:extLst>
            </p:cNvPr>
            <p:cNvCxnSpPr>
              <a:cxnSpLocks/>
            </p:cNvCxnSpPr>
            <p:nvPr/>
          </p:nvCxnSpPr>
          <p:spPr>
            <a:xfrm>
              <a:off x="7677219" y="1552605"/>
              <a:ext cx="283581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9B037718-230E-DB4C-B242-12A9961ADBD0}"/>
                </a:ext>
              </a:extLst>
            </p:cNvPr>
            <p:cNvSpPr/>
            <p:nvPr/>
          </p:nvSpPr>
          <p:spPr>
            <a:xfrm>
              <a:off x="7409426"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6A314ABE-9982-4C4A-9A18-82EE899414EF}"/>
                </a:ext>
              </a:extLst>
            </p:cNvPr>
            <p:cNvSpPr/>
            <p:nvPr/>
          </p:nvSpPr>
          <p:spPr>
            <a:xfrm>
              <a:off x="7809117"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E6065F13-DA37-0B45-B190-8B05805CB802}"/>
                </a:ext>
              </a:extLst>
            </p:cNvPr>
            <p:cNvSpPr/>
            <p:nvPr/>
          </p:nvSpPr>
          <p:spPr>
            <a:xfrm>
              <a:off x="8239126"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119CBA37-B0D2-C144-9A22-B76758DCBCBC}"/>
                </a:ext>
              </a:extLst>
            </p:cNvPr>
            <p:cNvSpPr/>
            <p:nvPr/>
          </p:nvSpPr>
          <p:spPr>
            <a:xfrm>
              <a:off x="8638818"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544FA781-1BFA-E342-BF97-C3D122AE07A4}"/>
                </a:ext>
              </a:extLst>
            </p:cNvPr>
            <p:cNvSpPr/>
            <p:nvPr/>
          </p:nvSpPr>
          <p:spPr>
            <a:xfrm>
              <a:off x="9032855"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BBDC3C68-75DD-AB40-94ED-AD532C209901}"/>
                </a:ext>
              </a:extLst>
            </p:cNvPr>
            <p:cNvSpPr/>
            <p:nvPr/>
          </p:nvSpPr>
          <p:spPr>
            <a:xfrm>
              <a:off x="9432547"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9E35CD58-EDC1-164B-AA6D-CB698A514237}"/>
                </a:ext>
              </a:extLst>
            </p:cNvPr>
            <p:cNvSpPr/>
            <p:nvPr/>
          </p:nvSpPr>
          <p:spPr>
            <a:xfrm>
              <a:off x="9845548"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DA540494-3370-624E-ACD9-ADE1607EA072}"/>
                </a:ext>
              </a:extLst>
            </p:cNvPr>
            <p:cNvSpPr/>
            <p:nvPr/>
          </p:nvSpPr>
          <p:spPr>
            <a:xfrm>
              <a:off x="10245240" y="1429949"/>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832A176C-92F6-D64F-92A7-A5B303CB617E}"/>
                </a:ext>
              </a:extLst>
            </p:cNvPr>
            <p:cNvSpPr/>
            <p:nvPr/>
          </p:nvSpPr>
          <p:spPr>
            <a:xfrm rot="5400000">
              <a:off x="7567279" y="2002281"/>
              <a:ext cx="394505" cy="6674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162" name="Rectangle 161">
              <a:extLst>
                <a:ext uri="{FF2B5EF4-FFF2-40B4-BE49-F238E27FC236}">
                  <a16:creationId xmlns:a16="http://schemas.microsoft.com/office/drawing/2014/main" id="{F86C528D-CD1A-874D-9F60-4ABA3B36570F}"/>
                </a:ext>
              </a:extLst>
            </p:cNvPr>
            <p:cNvSpPr/>
            <p:nvPr/>
          </p:nvSpPr>
          <p:spPr>
            <a:xfrm rot="5400000">
              <a:off x="8358352" y="2004777"/>
              <a:ext cx="394505" cy="6674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163" name="Rectangle 162">
              <a:extLst>
                <a:ext uri="{FF2B5EF4-FFF2-40B4-BE49-F238E27FC236}">
                  <a16:creationId xmlns:a16="http://schemas.microsoft.com/office/drawing/2014/main" id="{4B286056-805A-2141-8DFA-E90EDD2638D3}"/>
                </a:ext>
              </a:extLst>
            </p:cNvPr>
            <p:cNvSpPr/>
            <p:nvPr/>
          </p:nvSpPr>
          <p:spPr>
            <a:xfrm rot="5400000">
              <a:off x="9234991" y="2014469"/>
              <a:ext cx="394505" cy="6674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164" name="Rectangle 163">
              <a:extLst>
                <a:ext uri="{FF2B5EF4-FFF2-40B4-BE49-F238E27FC236}">
                  <a16:creationId xmlns:a16="http://schemas.microsoft.com/office/drawing/2014/main" id="{56F45DFF-4C03-F247-ADC8-5A50D53BC321}"/>
                </a:ext>
              </a:extLst>
            </p:cNvPr>
            <p:cNvSpPr/>
            <p:nvPr/>
          </p:nvSpPr>
          <p:spPr>
            <a:xfrm rot="5400000">
              <a:off x="10011397" y="2011724"/>
              <a:ext cx="394505" cy="6674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cxnSp>
          <p:nvCxnSpPr>
            <p:cNvPr id="165" name="Straight Connector 164">
              <a:extLst>
                <a:ext uri="{FF2B5EF4-FFF2-40B4-BE49-F238E27FC236}">
                  <a16:creationId xmlns:a16="http://schemas.microsoft.com/office/drawing/2014/main" id="{5C741267-BFD6-4946-B924-21825752F97B}"/>
                </a:ext>
              </a:extLst>
            </p:cNvPr>
            <p:cNvCxnSpPr>
              <a:cxnSpLocks/>
            </p:cNvCxnSpPr>
            <p:nvPr/>
          </p:nvCxnSpPr>
          <p:spPr>
            <a:xfrm>
              <a:off x="10352757" y="2794396"/>
              <a:ext cx="560" cy="134518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B0A605C-4156-B242-8E9C-CA6C3F658D85}"/>
                </a:ext>
              </a:extLst>
            </p:cNvPr>
            <p:cNvCxnSpPr>
              <a:cxnSpLocks/>
            </p:cNvCxnSpPr>
            <p:nvPr/>
          </p:nvCxnSpPr>
          <p:spPr>
            <a:xfrm flipH="1">
              <a:off x="9945417" y="2542720"/>
              <a:ext cx="5412" cy="129542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77B8875-FD2C-D64A-93CA-1CEB714B5DEE}"/>
                </a:ext>
              </a:extLst>
            </p:cNvPr>
            <p:cNvCxnSpPr>
              <a:cxnSpLocks/>
              <a:stCxn id="306" idx="2"/>
            </p:cNvCxnSpPr>
            <p:nvPr/>
          </p:nvCxnSpPr>
          <p:spPr>
            <a:xfrm flipH="1">
              <a:off x="9566444" y="2809413"/>
              <a:ext cx="387" cy="13172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21D6559-FBB6-7241-B2AE-D2555949CEB8}"/>
                </a:ext>
              </a:extLst>
            </p:cNvPr>
            <p:cNvCxnSpPr>
              <a:cxnSpLocks/>
            </p:cNvCxnSpPr>
            <p:nvPr/>
          </p:nvCxnSpPr>
          <p:spPr>
            <a:xfrm flipH="1">
              <a:off x="9146557" y="2550495"/>
              <a:ext cx="3549" cy="130575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787263B-63FD-D64C-A57F-22CEA1DFA085}"/>
                </a:ext>
              </a:extLst>
            </p:cNvPr>
            <p:cNvCxnSpPr>
              <a:cxnSpLocks/>
              <a:stCxn id="305" idx="2"/>
            </p:cNvCxnSpPr>
            <p:nvPr/>
          </p:nvCxnSpPr>
          <p:spPr>
            <a:xfrm flipH="1">
              <a:off x="8730219" y="2814245"/>
              <a:ext cx="17958" cy="130082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4E0FD2-2FBC-CE41-870D-306295C61AE5}"/>
                </a:ext>
              </a:extLst>
            </p:cNvPr>
            <p:cNvCxnSpPr>
              <a:cxnSpLocks/>
            </p:cNvCxnSpPr>
            <p:nvPr/>
          </p:nvCxnSpPr>
          <p:spPr>
            <a:xfrm flipH="1">
              <a:off x="8353753" y="2540803"/>
              <a:ext cx="21311" cy="131395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0055D80-BA9E-414E-BF8C-520BA893B56E}"/>
                </a:ext>
              </a:extLst>
            </p:cNvPr>
            <p:cNvCxnSpPr>
              <a:cxnSpLocks/>
              <a:stCxn id="304" idx="2"/>
            </p:cNvCxnSpPr>
            <p:nvPr/>
          </p:nvCxnSpPr>
          <p:spPr>
            <a:xfrm flipH="1">
              <a:off x="7906878" y="2819284"/>
              <a:ext cx="11886" cy="13143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C94E358-27E1-A943-BCE6-5954655B9A71}"/>
                </a:ext>
              </a:extLst>
            </p:cNvPr>
            <p:cNvCxnSpPr>
              <a:cxnSpLocks/>
            </p:cNvCxnSpPr>
            <p:nvPr/>
          </p:nvCxnSpPr>
          <p:spPr>
            <a:xfrm flipH="1">
              <a:off x="7508971" y="2533277"/>
              <a:ext cx="2655" cy="134465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4C21DBE-4603-AE41-BA41-77B00307DD9E}"/>
                </a:ext>
              </a:extLst>
            </p:cNvPr>
            <p:cNvCxnSpPr>
              <a:cxnSpLocks/>
              <a:stCxn id="174" idx="2"/>
              <a:endCxn id="181" idx="6"/>
            </p:cNvCxnSpPr>
            <p:nvPr/>
          </p:nvCxnSpPr>
          <p:spPr>
            <a:xfrm>
              <a:off x="7383606" y="3055770"/>
              <a:ext cx="310360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49641842-6C41-3049-BFA3-5554C467928F}"/>
                </a:ext>
              </a:extLst>
            </p:cNvPr>
            <p:cNvSpPr/>
            <p:nvPr/>
          </p:nvSpPr>
          <p:spPr>
            <a:xfrm>
              <a:off x="7383606" y="2933114"/>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D0D67D4B-BC69-DD4A-BB93-434FA731147D}"/>
                </a:ext>
              </a:extLst>
            </p:cNvPr>
            <p:cNvSpPr/>
            <p:nvPr/>
          </p:nvSpPr>
          <p:spPr>
            <a:xfrm>
              <a:off x="7783298" y="2933114"/>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9E247382-D6E1-6941-866D-891274CAB5B3}"/>
                </a:ext>
              </a:extLst>
            </p:cNvPr>
            <p:cNvSpPr/>
            <p:nvPr/>
          </p:nvSpPr>
          <p:spPr>
            <a:xfrm>
              <a:off x="8213307" y="2933114"/>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40752F47-CAEB-B640-A2B5-112C7AA0D812}"/>
                </a:ext>
              </a:extLst>
            </p:cNvPr>
            <p:cNvSpPr/>
            <p:nvPr/>
          </p:nvSpPr>
          <p:spPr>
            <a:xfrm>
              <a:off x="8612999" y="2933114"/>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C50A6DC3-E33D-894F-BA58-DE904744C65B}"/>
                </a:ext>
              </a:extLst>
            </p:cNvPr>
            <p:cNvSpPr/>
            <p:nvPr/>
          </p:nvSpPr>
          <p:spPr>
            <a:xfrm>
              <a:off x="9007035" y="2933114"/>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B6EFE91D-D24C-2B4D-8926-187FBF79F9B5}"/>
                </a:ext>
              </a:extLst>
            </p:cNvPr>
            <p:cNvSpPr/>
            <p:nvPr/>
          </p:nvSpPr>
          <p:spPr>
            <a:xfrm>
              <a:off x="9406727" y="2933114"/>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C722637D-1C5C-9748-BB30-621895D45507}"/>
                </a:ext>
              </a:extLst>
            </p:cNvPr>
            <p:cNvSpPr/>
            <p:nvPr/>
          </p:nvSpPr>
          <p:spPr>
            <a:xfrm>
              <a:off x="9819729" y="2933114"/>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D3108BA3-8E73-8F4A-8BA1-5C72FA89F792}"/>
                </a:ext>
              </a:extLst>
            </p:cNvPr>
            <p:cNvSpPr/>
            <p:nvPr/>
          </p:nvSpPr>
          <p:spPr>
            <a:xfrm>
              <a:off x="10219420" y="2933114"/>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a:extLst>
                <a:ext uri="{FF2B5EF4-FFF2-40B4-BE49-F238E27FC236}">
                  <a16:creationId xmlns:a16="http://schemas.microsoft.com/office/drawing/2014/main" id="{CE80E5E6-0D8F-1149-B426-7594E1150683}"/>
                </a:ext>
              </a:extLst>
            </p:cNvPr>
            <p:cNvCxnSpPr>
              <a:cxnSpLocks/>
            </p:cNvCxnSpPr>
            <p:nvPr/>
          </p:nvCxnSpPr>
          <p:spPr>
            <a:xfrm>
              <a:off x="7383606" y="3359398"/>
              <a:ext cx="310360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E8BEF38B-9B72-7F4F-AF3A-7E92C4635F11}"/>
                </a:ext>
              </a:extLst>
            </p:cNvPr>
            <p:cNvSpPr/>
            <p:nvPr/>
          </p:nvSpPr>
          <p:spPr>
            <a:xfrm>
              <a:off x="7383606" y="3236742"/>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C0124642-0AE0-9547-B71C-461B5905BB72}"/>
                </a:ext>
              </a:extLst>
            </p:cNvPr>
            <p:cNvSpPr/>
            <p:nvPr/>
          </p:nvSpPr>
          <p:spPr>
            <a:xfrm>
              <a:off x="7783298" y="3236742"/>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C228E32B-FD0F-7D4D-85FC-CA7A0A0FAE03}"/>
                </a:ext>
              </a:extLst>
            </p:cNvPr>
            <p:cNvSpPr/>
            <p:nvPr/>
          </p:nvSpPr>
          <p:spPr>
            <a:xfrm>
              <a:off x="8213307" y="3236742"/>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FB9674A4-3989-7943-B080-BF1CD20817FD}"/>
                </a:ext>
              </a:extLst>
            </p:cNvPr>
            <p:cNvSpPr/>
            <p:nvPr/>
          </p:nvSpPr>
          <p:spPr>
            <a:xfrm>
              <a:off x="8612999" y="3236742"/>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48953BD3-C0CF-044B-861E-0942EEDA2C40}"/>
                </a:ext>
              </a:extLst>
            </p:cNvPr>
            <p:cNvSpPr/>
            <p:nvPr/>
          </p:nvSpPr>
          <p:spPr>
            <a:xfrm>
              <a:off x="9007035" y="3236742"/>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851B2631-7B84-0A47-9D43-5302C36822E8}"/>
                </a:ext>
              </a:extLst>
            </p:cNvPr>
            <p:cNvSpPr/>
            <p:nvPr/>
          </p:nvSpPr>
          <p:spPr>
            <a:xfrm>
              <a:off x="9406727" y="3236742"/>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02E041A4-82ED-9845-972D-3DE491DEC9A7}"/>
                </a:ext>
              </a:extLst>
            </p:cNvPr>
            <p:cNvSpPr/>
            <p:nvPr/>
          </p:nvSpPr>
          <p:spPr>
            <a:xfrm>
              <a:off x="9819729" y="3236742"/>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27E10A96-81AB-404A-BACC-4895174B7345}"/>
                </a:ext>
              </a:extLst>
            </p:cNvPr>
            <p:cNvSpPr/>
            <p:nvPr/>
          </p:nvSpPr>
          <p:spPr>
            <a:xfrm>
              <a:off x="10219420" y="3236742"/>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5D8896BE-C7CA-D046-87E5-C83607EB95E5}"/>
                </a:ext>
              </a:extLst>
            </p:cNvPr>
            <p:cNvCxnSpPr>
              <a:cxnSpLocks/>
            </p:cNvCxnSpPr>
            <p:nvPr/>
          </p:nvCxnSpPr>
          <p:spPr>
            <a:xfrm>
              <a:off x="7651400" y="3677704"/>
              <a:ext cx="283581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Oval 191">
              <a:extLst>
                <a:ext uri="{FF2B5EF4-FFF2-40B4-BE49-F238E27FC236}">
                  <a16:creationId xmlns:a16="http://schemas.microsoft.com/office/drawing/2014/main" id="{19C5DF40-9AE3-CC4E-9396-9FF583B32610}"/>
                </a:ext>
              </a:extLst>
            </p:cNvPr>
            <p:cNvSpPr/>
            <p:nvPr/>
          </p:nvSpPr>
          <p:spPr>
            <a:xfrm>
              <a:off x="7383606" y="3555049"/>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622D3985-FE3E-6140-BA26-58AE89E639C1}"/>
                </a:ext>
              </a:extLst>
            </p:cNvPr>
            <p:cNvSpPr/>
            <p:nvPr/>
          </p:nvSpPr>
          <p:spPr>
            <a:xfrm>
              <a:off x="7783298" y="3555049"/>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E9C8CC15-3D97-4E42-B9E2-74FC9A5E940C}"/>
                </a:ext>
              </a:extLst>
            </p:cNvPr>
            <p:cNvSpPr/>
            <p:nvPr/>
          </p:nvSpPr>
          <p:spPr>
            <a:xfrm>
              <a:off x="8213307" y="3555049"/>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78E0A86C-7EE1-3740-8B37-ECCA22BECE34}"/>
                </a:ext>
              </a:extLst>
            </p:cNvPr>
            <p:cNvSpPr/>
            <p:nvPr/>
          </p:nvSpPr>
          <p:spPr>
            <a:xfrm>
              <a:off x="8620444" y="3539247"/>
              <a:ext cx="267794" cy="271558"/>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D31DCFB-7A38-6E45-AB99-E26E994243C8}"/>
                </a:ext>
              </a:extLst>
            </p:cNvPr>
            <p:cNvSpPr/>
            <p:nvPr/>
          </p:nvSpPr>
          <p:spPr>
            <a:xfrm>
              <a:off x="9007035" y="3555049"/>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25E0AFF6-1350-1341-AD6E-9ECFE7A23424}"/>
                </a:ext>
              </a:extLst>
            </p:cNvPr>
            <p:cNvSpPr/>
            <p:nvPr/>
          </p:nvSpPr>
          <p:spPr>
            <a:xfrm>
              <a:off x="9406727" y="3555049"/>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7BC0BCEB-E735-3B48-895F-490055D3FD0F}"/>
                </a:ext>
              </a:extLst>
            </p:cNvPr>
            <p:cNvSpPr/>
            <p:nvPr/>
          </p:nvSpPr>
          <p:spPr>
            <a:xfrm>
              <a:off x="9819729" y="3555049"/>
              <a:ext cx="267794" cy="24531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343F69D2-5689-B648-A002-1EA88AE8AFF6}"/>
                </a:ext>
              </a:extLst>
            </p:cNvPr>
            <p:cNvSpPr/>
            <p:nvPr/>
          </p:nvSpPr>
          <p:spPr>
            <a:xfrm>
              <a:off x="10219420" y="3555049"/>
              <a:ext cx="267794" cy="245310"/>
            </a:xfrm>
            <a:prstGeom prst="ellips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4E9585A7-F821-5A4F-9C78-4BDFB9293660}"/>
                </a:ext>
              </a:extLst>
            </p:cNvPr>
            <p:cNvSpPr/>
            <p:nvPr/>
          </p:nvSpPr>
          <p:spPr>
            <a:xfrm rot="5400000">
              <a:off x="7501327" y="3987689"/>
              <a:ext cx="394505" cy="6674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201" name="Rectangle 200">
              <a:extLst>
                <a:ext uri="{FF2B5EF4-FFF2-40B4-BE49-F238E27FC236}">
                  <a16:creationId xmlns:a16="http://schemas.microsoft.com/office/drawing/2014/main" id="{1773CA4A-D2EB-3343-AD73-B3705FEC3F9D}"/>
                </a:ext>
              </a:extLst>
            </p:cNvPr>
            <p:cNvSpPr/>
            <p:nvPr/>
          </p:nvSpPr>
          <p:spPr>
            <a:xfrm rot="5400000">
              <a:off x="8292400" y="3990185"/>
              <a:ext cx="394505" cy="6674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202" name="Rectangle 201">
              <a:extLst>
                <a:ext uri="{FF2B5EF4-FFF2-40B4-BE49-F238E27FC236}">
                  <a16:creationId xmlns:a16="http://schemas.microsoft.com/office/drawing/2014/main" id="{A091D3C7-4A6E-A845-ADF0-4575EE161EED}"/>
                </a:ext>
              </a:extLst>
            </p:cNvPr>
            <p:cNvSpPr/>
            <p:nvPr/>
          </p:nvSpPr>
          <p:spPr>
            <a:xfrm rot="5400000">
              <a:off x="9169039" y="3999877"/>
              <a:ext cx="394505" cy="6674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sp>
          <p:nvSpPr>
            <p:cNvPr id="203" name="Rectangle 202">
              <a:extLst>
                <a:ext uri="{FF2B5EF4-FFF2-40B4-BE49-F238E27FC236}">
                  <a16:creationId xmlns:a16="http://schemas.microsoft.com/office/drawing/2014/main" id="{CB067FEB-0A4B-C14A-B9C9-A6474903B321}"/>
                </a:ext>
              </a:extLst>
            </p:cNvPr>
            <p:cNvSpPr/>
            <p:nvPr/>
          </p:nvSpPr>
          <p:spPr>
            <a:xfrm rot="5400000">
              <a:off x="9945445" y="3997132"/>
              <a:ext cx="394505" cy="6674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SA</a:t>
              </a:r>
            </a:p>
          </p:txBody>
        </p:sp>
        <p:cxnSp>
          <p:nvCxnSpPr>
            <p:cNvPr id="204" name="Straight Connector 203">
              <a:extLst>
                <a:ext uri="{FF2B5EF4-FFF2-40B4-BE49-F238E27FC236}">
                  <a16:creationId xmlns:a16="http://schemas.microsoft.com/office/drawing/2014/main" id="{9F7707FD-FB75-7847-8159-B1228EB0D61D}"/>
                </a:ext>
              </a:extLst>
            </p:cNvPr>
            <p:cNvCxnSpPr>
              <a:cxnSpLocks/>
            </p:cNvCxnSpPr>
            <p:nvPr/>
          </p:nvCxnSpPr>
          <p:spPr>
            <a:xfrm>
              <a:off x="10352757" y="4796555"/>
              <a:ext cx="560" cy="5896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32161102-AB67-F344-AF4E-E3D63F701686}"/>
                </a:ext>
              </a:extLst>
            </p:cNvPr>
            <p:cNvCxnSpPr>
              <a:cxnSpLocks/>
            </p:cNvCxnSpPr>
            <p:nvPr/>
          </p:nvCxnSpPr>
          <p:spPr>
            <a:xfrm flipH="1">
              <a:off x="9951608" y="4537301"/>
              <a:ext cx="10085" cy="8378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D35D59B-8E3D-5345-8ECD-837508375723}"/>
                </a:ext>
              </a:extLst>
            </p:cNvPr>
            <p:cNvCxnSpPr>
              <a:cxnSpLocks/>
            </p:cNvCxnSpPr>
            <p:nvPr/>
          </p:nvCxnSpPr>
          <p:spPr>
            <a:xfrm>
              <a:off x="9536290" y="4796555"/>
              <a:ext cx="8628" cy="5896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3D05084-FFA1-D94F-87EE-95B29DC8EF11}"/>
                </a:ext>
              </a:extLst>
            </p:cNvPr>
            <p:cNvCxnSpPr>
              <a:cxnSpLocks/>
            </p:cNvCxnSpPr>
            <p:nvPr/>
          </p:nvCxnSpPr>
          <p:spPr>
            <a:xfrm>
              <a:off x="9140932" y="4528128"/>
              <a:ext cx="0" cy="85807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74C581D-5F00-5D41-8336-99A70A8D135E}"/>
                </a:ext>
              </a:extLst>
            </p:cNvPr>
            <p:cNvCxnSpPr>
              <a:cxnSpLocks/>
            </p:cNvCxnSpPr>
            <p:nvPr/>
          </p:nvCxnSpPr>
          <p:spPr>
            <a:xfrm>
              <a:off x="8739198" y="4796555"/>
              <a:ext cx="7698" cy="58964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6F884AA-EFB4-204F-9F22-4DDE049D99E8}"/>
                </a:ext>
              </a:extLst>
            </p:cNvPr>
            <p:cNvCxnSpPr>
              <a:cxnSpLocks/>
            </p:cNvCxnSpPr>
            <p:nvPr/>
          </p:nvCxnSpPr>
          <p:spPr>
            <a:xfrm>
              <a:off x="8346312" y="4528128"/>
              <a:ext cx="1" cy="856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AA9BD8A-0620-A04B-B9BA-160FCCAE489C}"/>
                </a:ext>
              </a:extLst>
            </p:cNvPr>
            <p:cNvCxnSpPr>
              <a:cxnSpLocks/>
              <a:stCxn id="312" idx="2"/>
            </p:cNvCxnSpPr>
            <p:nvPr/>
          </p:nvCxnSpPr>
          <p:spPr>
            <a:xfrm flipH="1">
              <a:off x="7917195" y="4803695"/>
              <a:ext cx="11328" cy="5825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DB7E08-AC30-C748-A2E3-48D0C37ED1D9}"/>
                </a:ext>
              </a:extLst>
            </p:cNvPr>
            <p:cNvCxnSpPr>
              <a:cxnSpLocks/>
            </p:cNvCxnSpPr>
            <p:nvPr/>
          </p:nvCxnSpPr>
          <p:spPr>
            <a:xfrm flipH="1">
              <a:off x="7498167" y="4518685"/>
              <a:ext cx="10804" cy="86424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37B20D7C-E7EA-E441-89C5-FBFA65B53F10}"/>
                </a:ext>
              </a:extLst>
            </p:cNvPr>
            <p:cNvCxnSpPr>
              <a:cxnSpLocks/>
              <a:stCxn id="213" idx="2"/>
              <a:endCxn id="220" idx="6"/>
            </p:cNvCxnSpPr>
            <p:nvPr/>
          </p:nvCxnSpPr>
          <p:spPr>
            <a:xfrm>
              <a:off x="7383606" y="5003580"/>
              <a:ext cx="310360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08AC4BE7-85D8-7948-BDAA-CD8C9D80A9B8}"/>
                </a:ext>
              </a:extLst>
            </p:cNvPr>
            <p:cNvSpPr/>
            <p:nvPr/>
          </p:nvSpPr>
          <p:spPr>
            <a:xfrm>
              <a:off x="7383606"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FA579458-0FC4-5A4F-B8FB-887F66FBC864}"/>
                </a:ext>
              </a:extLst>
            </p:cNvPr>
            <p:cNvSpPr/>
            <p:nvPr/>
          </p:nvSpPr>
          <p:spPr>
            <a:xfrm>
              <a:off x="7783298"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4614D0D9-C99E-2647-8622-FD1EC4B85DCA}"/>
                </a:ext>
              </a:extLst>
            </p:cNvPr>
            <p:cNvSpPr/>
            <p:nvPr/>
          </p:nvSpPr>
          <p:spPr>
            <a:xfrm>
              <a:off x="8213307"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1A9E2EA4-3691-4F44-BBD3-4092586498FD}"/>
                </a:ext>
              </a:extLst>
            </p:cNvPr>
            <p:cNvSpPr/>
            <p:nvPr/>
          </p:nvSpPr>
          <p:spPr>
            <a:xfrm>
              <a:off x="8612999"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AF14BBED-F1FD-AA43-9DC2-553F1791654F}"/>
                </a:ext>
              </a:extLst>
            </p:cNvPr>
            <p:cNvSpPr/>
            <p:nvPr/>
          </p:nvSpPr>
          <p:spPr>
            <a:xfrm>
              <a:off x="9007035"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8452B664-67DE-4A4E-8E25-72F0E6307D75}"/>
                </a:ext>
              </a:extLst>
            </p:cNvPr>
            <p:cNvSpPr/>
            <p:nvPr/>
          </p:nvSpPr>
          <p:spPr>
            <a:xfrm>
              <a:off x="9406727"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AE1CB64D-6B93-1F40-9B4B-46E6CB335F82}"/>
                </a:ext>
              </a:extLst>
            </p:cNvPr>
            <p:cNvSpPr/>
            <p:nvPr/>
          </p:nvSpPr>
          <p:spPr>
            <a:xfrm>
              <a:off x="9819729"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6D8B7BCD-01ED-F242-994E-78F70D071DCB}"/>
                </a:ext>
              </a:extLst>
            </p:cNvPr>
            <p:cNvSpPr/>
            <p:nvPr/>
          </p:nvSpPr>
          <p:spPr>
            <a:xfrm>
              <a:off x="10219420" y="4880924"/>
              <a:ext cx="267794" cy="245310"/>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a:extLst>
                <a:ext uri="{FF2B5EF4-FFF2-40B4-BE49-F238E27FC236}">
                  <a16:creationId xmlns:a16="http://schemas.microsoft.com/office/drawing/2014/main" id="{EDEA249A-D6A6-D14E-8267-06A795736B65}"/>
                </a:ext>
              </a:extLst>
            </p:cNvPr>
            <p:cNvSpPr txBox="1"/>
            <p:nvPr/>
          </p:nvSpPr>
          <p:spPr>
            <a:xfrm>
              <a:off x="6572164" y="1279745"/>
              <a:ext cx="923330" cy="1341270"/>
            </a:xfrm>
            <a:prstGeom prst="rect">
              <a:avLst/>
            </a:prstGeom>
            <a:noFill/>
          </p:spPr>
          <p:txBody>
            <a:bodyPr vert="vert270" wrap="square" rtlCol="0">
              <a:spAutoFit/>
            </a:bodyPr>
            <a:lstStyle/>
            <a:p>
              <a:pPr algn="ctr"/>
              <a:r>
                <a:rPr lang="en-US" sz="2400" b="1" dirty="0"/>
                <a:t>Subarray1</a:t>
              </a:r>
            </a:p>
          </p:txBody>
        </p:sp>
        <p:sp>
          <p:nvSpPr>
            <p:cNvPr id="240" name="TextBox 239">
              <a:extLst>
                <a:ext uri="{FF2B5EF4-FFF2-40B4-BE49-F238E27FC236}">
                  <a16:creationId xmlns:a16="http://schemas.microsoft.com/office/drawing/2014/main" id="{93FF0A08-1ACB-F643-A2B9-2EE20224F078}"/>
                </a:ext>
              </a:extLst>
            </p:cNvPr>
            <p:cNvSpPr txBox="1"/>
            <p:nvPr/>
          </p:nvSpPr>
          <p:spPr>
            <a:xfrm>
              <a:off x="6576995" y="2771188"/>
              <a:ext cx="923330" cy="1341270"/>
            </a:xfrm>
            <a:prstGeom prst="rect">
              <a:avLst/>
            </a:prstGeom>
            <a:noFill/>
          </p:spPr>
          <p:txBody>
            <a:bodyPr vert="vert270" wrap="square" rtlCol="0">
              <a:spAutoFit/>
            </a:bodyPr>
            <a:lstStyle/>
            <a:p>
              <a:r>
                <a:rPr lang="en-US" sz="2400" b="1" dirty="0"/>
                <a:t>Subarray</a:t>
              </a:r>
            </a:p>
            <a:p>
              <a:pPr algn="ctr"/>
              <a:r>
                <a:rPr lang="en-US" sz="2400" b="1" dirty="0"/>
                <a:t>2</a:t>
              </a:r>
            </a:p>
          </p:txBody>
        </p:sp>
        <p:sp>
          <p:nvSpPr>
            <p:cNvPr id="241" name="TextBox 240">
              <a:extLst>
                <a:ext uri="{FF2B5EF4-FFF2-40B4-BE49-F238E27FC236}">
                  <a16:creationId xmlns:a16="http://schemas.microsoft.com/office/drawing/2014/main" id="{B8C768BF-19FF-9A4B-97B2-66E278942FB5}"/>
                </a:ext>
              </a:extLst>
            </p:cNvPr>
            <p:cNvSpPr txBox="1"/>
            <p:nvPr/>
          </p:nvSpPr>
          <p:spPr>
            <a:xfrm>
              <a:off x="6564630" y="4160174"/>
              <a:ext cx="923330" cy="1341270"/>
            </a:xfrm>
            <a:prstGeom prst="rect">
              <a:avLst/>
            </a:prstGeom>
            <a:noFill/>
          </p:spPr>
          <p:txBody>
            <a:bodyPr vert="vert270" wrap="square" rtlCol="0">
              <a:spAutoFit/>
            </a:bodyPr>
            <a:lstStyle/>
            <a:p>
              <a:pPr algn="ctr"/>
              <a:r>
                <a:rPr lang="en-US" sz="2400" b="1" dirty="0"/>
                <a:t>Subarray3</a:t>
              </a:r>
            </a:p>
          </p:txBody>
        </p:sp>
        <p:sp>
          <p:nvSpPr>
            <p:cNvPr id="300" name="Left Bracket 299">
              <a:extLst>
                <a:ext uri="{FF2B5EF4-FFF2-40B4-BE49-F238E27FC236}">
                  <a16:creationId xmlns:a16="http://schemas.microsoft.com/office/drawing/2014/main" id="{B3831D9A-98CE-084F-9A0C-776671B18772}"/>
                </a:ext>
              </a:extLst>
            </p:cNvPr>
            <p:cNvSpPr/>
            <p:nvPr/>
          </p:nvSpPr>
          <p:spPr>
            <a:xfrm>
              <a:off x="7455828" y="1868194"/>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Left Bracket 300">
              <a:extLst>
                <a:ext uri="{FF2B5EF4-FFF2-40B4-BE49-F238E27FC236}">
                  <a16:creationId xmlns:a16="http://schemas.microsoft.com/office/drawing/2014/main" id="{32073CBB-B6BE-6D4A-8089-1626EE31DC79}"/>
                </a:ext>
              </a:extLst>
            </p:cNvPr>
            <p:cNvSpPr/>
            <p:nvPr/>
          </p:nvSpPr>
          <p:spPr>
            <a:xfrm>
              <a:off x="8267406" y="1872715"/>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Left Bracket 301">
              <a:extLst>
                <a:ext uri="{FF2B5EF4-FFF2-40B4-BE49-F238E27FC236}">
                  <a16:creationId xmlns:a16="http://schemas.microsoft.com/office/drawing/2014/main" id="{FE3E8DA5-380E-F246-BE89-41413CCC7BD7}"/>
                </a:ext>
              </a:extLst>
            </p:cNvPr>
            <p:cNvSpPr/>
            <p:nvPr/>
          </p:nvSpPr>
          <p:spPr>
            <a:xfrm>
              <a:off x="9099496" y="1876193"/>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Left Bracket 302">
              <a:extLst>
                <a:ext uri="{FF2B5EF4-FFF2-40B4-BE49-F238E27FC236}">
                  <a16:creationId xmlns:a16="http://schemas.microsoft.com/office/drawing/2014/main" id="{8CE48593-DA05-8245-BF4E-28FA006266E9}"/>
                </a:ext>
              </a:extLst>
            </p:cNvPr>
            <p:cNvSpPr/>
            <p:nvPr/>
          </p:nvSpPr>
          <p:spPr>
            <a:xfrm>
              <a:off x="9872208" y="1880755"/>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Left Bracket 303">
              <a:extLst>
                <a:ext uri="{FF2B5EF4-FFF2-40B4-BE49-F238E27FC236}">
                  <a16:creationId xmlns:a16="http://schemas.microsoft.com/office/drawing/2014/main" id="{AC54DFF0-33CF-3D44-BB41-0F1A725298AD}"/>
                </a:ext>
              </a:extLst>
            </p:cNvPr>
            <p:cNvSpPr/>
            <p:nvPr/>
          </p:nvSpPr>
          <p:spPr>
            <a:xfrm>
              <a:off x="7784867" y="2555809"/>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Left Bracket 304">
              <a:extLst>
                <a:ext uri="{FF2B5EF4-FFF2-40B4-BE49-F238E27FC236}">
                  <a16:creationId xmlns:a16="http://schemas.microsoft.com/office/drawing/2014/main" id="{B321B15B-C4DB-8941-9E88-834F03E151FC}"/>
                </a:ext>
              </a:extLst>
            </p:cNvPr>
            <p:cNvSpPr/>
            <p:nvPr/>
          </p:nvSpPr>
          <p:spPr>
            <a:xfrm>
              <a:off x="8614280" y="2550770"/>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Left Bracket 305">
              <a:extLst>
                <a:ext uri="{FF2B5EF4-FFF2-40B4-BE49-F238E27FC236}">
                  <a16:creationId xmlns:a16="http://schemas.microsoft.com/office/drawing/2014/main" id="{D826245D-C0E0-9143-9F90-35F0DDDF0139}"/>
                </a:ext>
              </a:extLst>
            </p:cNvPr>
            <p:cNvSpPr/>
            <p:nvPr/>
          </p:nvSpPr>
          <p:spPr>
            <a:xfrm>
              <a:off x="9432934" y="2545938"/>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Left Bracket 306">
              <a:extLst>
                <a:ext uri="{FF2B5EF4-FFF2-40B4-BE49-F238E27FC236}">
                  <a16:creationId xmlns:a16="http://schemas.microsoft.com/office/drawing/2014/main" id="{F16FBDB7-ED60-2440-BE57-44DC0FCD2CD7}"/>
                </a:ext>
              </a:extLst>
            </p:cNvPr>
            <p:cNvSpPr/>
            <p:nvPr/>
          </p:nvSpPr>
          <p:spPr>
            <a:xfrm>
              <a:off x="10231472" y="2545465"/>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Left Bracket 307">
              <a:extLst>
                <a:ext uri="{FF2B5EF4-FFF2-40B4-BE49-F238E27FC236}">
                  <a16:creationId xmlns:a16="http://schemas.microsoft.com/office/drawing/2014/main" id="{DD6F00D9-CD82-FC4B-91F4-4B3FFC6CB5B1}"/>
                </a:ext>
              </a:extLst>
            </p:cNvPr>
            <p:cNvSpPr/>
            <p:nvPr/>
          </p:nvSpPr>
          <p:spPr>
            <a:xfrm>
              <a:off x="7385868" y="3863401"/>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Left Bracket 308">
              <a:extLst>
                <a:ext uri="{FF2B5EF4-FFF2-40B4-BE49-F238E27FC236}">
                  <a16:creationId xmlns:a16="http://schemas.microsoft.com/office/drawing/2014/main" id="{765CF887-AEEB-934D-AD1A-694DFEE2AAF0}"/>
                </a:ext>
              </a:extLst>
            </p:cNvPr>
            <p:cNvSpPr/>
            <p:nvPr/>
          </p:nvSpPr>
          <p:spPr>
            <a:xfrm>
              <a:off x="8226734" y="3853005"/>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Left Bracket 309">
              <a:extLst>
                <a:ext uri="{FF2B5EF4-FFF2-40B4-BE49-F238E27FC236}">
                  <a16:creationId xmlns:a16="http://schemas.microsoft.com/office/drawing/2014/main" id="{0D6945F9-F5E0-4F42-97D1-D693F4760256}"/>
                </a:ext>
              </a:extLst>
            </p:cNvPr>
            <p:cNvSpPr/>
            <p:nvPr/>
          </p:nvSpPr>
          <p:spPr>
            <a:xfrm>
              <a:off x="9029114" y="3866941"/>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Left Bracket 310">
              <a:extLst>
                <a:ext uri="{FF2B5EF4-FFF2-40B4-BE49-F238E27FC236}">
                  <a16:creationId xmlns:a16="http://schemas.microsoft.com/office/drawing/2014/main" id="{22E535F6-BCF1-C647-A5B6-CB5F40634996}"/>
                </a:ext>
              </a:extLst>
            </p:cNvPr>
            <p:cNvSpPr/>
            <p:nvPr/>
          </p:nvSpPr>
          <p:spPr>
            <a:xfrm>
              <a:off x="9831904" y="3856253"/>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Left Bracket 311">
              <a:extLst>
                <a:ext uri="{FF2B5EF4-FFF2-40B4-BE49-F238E27FC236}">
                  <a16:creationId xmlns:a16="http://schemas.microsoft.com/office/drawing/2014/main" id="{F647F870-2F7F-A041-A89B-82826FCBC2D0}"/>
                </a:ext>
              </a:extLst>
            </p:cNvPr>
            <p:cNvSpPr/>
            <p:nvPr/>
          </p:nvSpPr>
          <p:spPr>
            <a:xfrm>
              <a:off x="7794626" y="4540220"/>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Left Bracket 312">
              <a:extLst>
                <a:ext uri="{FF2B5EF4-FFF2-40B4-BE49-F238E27FC236}">
                  <a16:creationId xmlns:a16="http://schemas.microsoft.com/office/drawing/2014/main" id="{ACA4E61D-3BC5-9242-90B4-E63EADB5C86B}"/>
                </a:ext>
              </a:extLst>
            </p:cNvPr>
            <p:cNvSpPr/>
            <p:nvPr/>
          </p:nvSpPr>
          <p:spPr>
            <a:xfrm>
              <a:off x="8617353" y="4541384"/>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Left Bracket 314">
              <a:extLst>
                <a:ext uri="{FF2B5EF4-FFF2-40B4-BE49-F238E27FC236}">
                  <a16:creationId xmlns:a16="http://schemas.microsoft.com/office/drawing/2014/main" id="{1E71F703-B894-6F49-A6B7-302C82CD72B7}"/>
                </a:ext>
              </a:extLst>
            </p:cNvPr>
            <p:cNvSpPr/>
            <p:nvPr/>
          </p:nvSpPr>
          <p:spPr>
            <a:xfrm>
              <a:off x="10220636" y="4546887"/>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6" name="Straight Connector 315">
              <a:extLst>
                <a:ext uri="{FF2B5EF4-FFF2-40B4-BE49-F238E27FC236}">
                  <a16:creationId xmlns:a16="http://schemas.microsoft.com/office/drawing/2014/main" id="{DCA968C8-FA8D-4747-9143-95B2806B21F0}"/>
                </a:ext>
              </a:extLst>
            </p:cNvPr>
            <p:cNvCxnSpPr>
              <a:cxnSpLocks/>
              <a:stCxn id="300" idx="1"/>
              <a:endCxn id="303" idx="1"/>
            </p:cNvCxnSpPr>
            <p:nvPr/>
          </p:nvCxnSpPr>
          <p:spPr>
            <a:xfrm>
              <a:off x="7455828" y="1999932"/>
              <a:ext cx="2416380" cy="125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C10A386-FA74-1947-91A8-C5362DE434CC}"/>
                </a:ext>
              </a:extLst>
            </p:cNvPr>
            <p:cNvCxnSpPr>
              <a:cxnSpLocks/>
            </p:cNvCxnSpPr>
            <p:nvPr/>
          </p:nvCxnSpPr>
          <p:spPr>
            <a:xfrm>
              <a:off x="7411607" y="2626045"/>
              <a:ext cx="2969711" cy="1292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4EFA032F-1B1C-7046-9CE2-C78292D76795}"/>
                </a:ext>
              </a:extLst>
            </p:cNvPr>
            <p:cNvCxnSpPr>
              <a:cxnSpLocks/>
            </p:cNvCxnSpPr>
            <p:nvPr/>
          </p:nvCxnSpPr>
          <p:spPr>
            <a:xfrm>
              <a:off x="7392568" y="3962620"/>
              <a:ext cx="2448298" cy="2424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517CFD47-2A6A-DA43-9A84-0EE0393004E2}"/>
                </a:ext>
              </a:extLst>
            </p:cNvPr>
            <p:cNvCxnSpPr>
              <a:cxnSpLocks/>
            </p:cNvCxnSpPr>
            <p:nvPr/>
          </p:nvCxnSpPr>
          <p:spPr>
            <a:xfrm flipV="1">
              <a:off x="7401552" y="4672886"/>
              <a:ext cx="2986635" cy="82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Left Bracket 405">
              <a:extLst>
                <a:ext uri="{FF2B5EF4-FFF2-40B4-BE49-F238E27FC236}">
                  <a16:creationId xmlns:a16="http://schemas.microsoft.com/office/drawing/2014/main" id="{DB25CF57-7E30-A54D-BC35-DB5ABBEDEDD3}"/>
                </a:ext>
              </a:extLst>
            </p:cNvPr>
            <p:cNvSpPr/>
            <p:nvPr/>
          </p:nvSpPr>
          <p:spPr>
            <a:xfrm>
              <a:off x="9419051" y="4544140"/>
              <a:ext cx="133897" cy="263475"/>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8" name="Picture 107">
            <a:extLst>
              <a:ext uri="{FF2B5EF4-FFF2-40B4-BE49-F238E27FC236}">
                <a16:creationId xmlns:a16="http://schemas.microsoft.com/office/drawing/2014/main" id="{5FEEA8CC-37BA-EC45-9226-312BA96DFF95}"/>
              </a:ext>
            </a:extLst>
          </p:cNvPr>
          <p:cNvPicPr>
            <a:picLocks noChangeAspect="1"/>
          </p:cNvPicPr>
          <p:nvPr/>
        </p:nvPicPr>
        <p:blipFill rotWithShape="1">
          <a:blip r:embed="rId4"/>
          <a:srcRect l="1619" t="10913" r="62256" b="59567"/>
          <a:stretch/>
        </p:blipFill>
        <p:spPr>
          <a:xfrm>
            <a:off x="6265389" y="1904195"/>
            <a:ext cx="5366802" cy="2350232"/>
          </a:xfrm>
          <a:prstGeom prst="rect">
            <a:avLst/>
          </a:prstGeom>
        </p:spPr>
      </p:pic>
    </p:spTree>
    <p:extLst>
      <p:ext uri="{BB962C8B-B14F-4D97-AF65-F5344CB8AC3E}">
        <p14:creationId xmlns:p14="http://schemas.microsoft.com/office/powerpoint/2010/main" val="22369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4400" b="1" dirty="0">
                <a:solidFill>
                  <a:srgbClr val="C00000"/>
                </a:solidFill>
              </a:rPr>
              <a:t>Examples of Mapped Applications</a:t>
            </a: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23</a:t>
            </a:fld>
            <a:endParaRPr lang="en-US"/>
          </a:p>
        </p:txBody>
      </p:sp>
    </p:spTree>
    <p:extLst>
      <p:ext uri="{BB962C8B-B14F-4D97-AF65-F5344CB8AC3E}">
        <p14:creationId xmlns:p14="http://schemas.microsoft.com/office/powerpoint/2010/main" val="243340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4400" b="1" dirty="0">
                <a:solidFill>
                  <a:srgbClr val="C00000"/>
                </a:solidFill>
              </a:rPr>
              <a:t>Database (a Billion $ Market)</a:t>
            </a:r>
          </a:p>
          <a:p>
            <a:pPr marL="0" indent="0" algn="ctr">
              <a:buNone/>
            </a:pPr>
            <a:r>
              <a:rPr lang="en-US" sz="4400" b="1" dirty="0">
                <a:solidFill>
                  <a:srgbClr val="C00000"/>
                </a:solidFill>
              </a:rPr>
              <a:t>Evaluated Kernels:</a:t>
            </a:r>
          </a:p>
          <a:p>
            <a:pPr marL="0" indent="0" algn="ctr">
              <a:buNone/>
            </a:pPr>
            <a:r>
              <a:rPr lang="en-US" sz="4400" b="1" dirty="0">
                <a:solidFill>
                  <a:srgbClr val="C00000"/>
                </a:solidFill>
              </a:rPr>
              <a:t>Sort, Bitmap, </a:t>
            </a:r>
            <a:r>
              <a:rPr lang="en-US" sz="4400" b="1" dirty="0" err="1">
                <a:solidFill>
                  <a:srgbClr val="C00000"/>
                </a:solidFill>
              </a:rPr>
              <a:t>FilterByKey</a:t>
            </a:r>
            <a:r>
              <a:rPr lang="en-US" sz="4400" b="1" dirty="0">
                <a:solidFill>
                  <a:srgbClr val="C00000"/>
                </a:solidFill>
              </a:rPr>
              <a:t>, </a:t>
            </a:r>
            <a:r>
              <a:rPr lang="en-US" sz="4400" b="1" dirty="0" err="1">
                <a:solidFill>
                  <a:srgbClr val="C00000"/>
                </a:solidFill>
              </a:rPr>
              <a:t>FilterByPredicate</a:t>
            </a:r>
            <a:r>
              <a:rPr lang="en-US" sz="4400" b="1" dirty="0">
                <a:solidFill>
                  <a:srgbClr val="C00000"/>
                </a:solidFill>
              </a:rPr>
              <a:t>, Bitwise</a:t>
            </a:r>
          </a:p>
          <a:p>
            <a:pPr marL="0" indent="0" algn="ctr">
              <a:buNone/>
            </a:pPr>
            <a:endParaRPr lang="en-US" sz="4400" b="1" dirty="0">
              <a:solidFill>
                <a:srgbClr val="C00000"/>
              </a:solidFill>
            </a:endParaRP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24</a:t>
            </a:fld>
            <a:endParaRPr lang="en-US"/>
          </a:p>
        </p:txBody>
      </p:sp>
    </p:spTree>
    <p:extLst>
      <p:ext uri="{BB962C8B-B14F-4D97-AF65-F5344CB8AC3E}">
        <p14:creationId xmlns:p14="http://schemas.microsoft.com/office/powerpoint/2010/main" val="3225771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4400" b="1" dirty="0">
                <a:solidFill>
                  <a:srgbClr val="C00000"/>
                </a:solidFill>
              </a:rPr>
              <a:t>A Simple Example</a:t>
            </a:r>
          </a:p>
          <a:p>
            <a:pPr marL="0" indent="0" algn="ctr">
              <a:buNone/>
            </a:pPr>
            <a:r>
              <a:rPr lang="en-US" sz="4400" b="1" dirty="0">
                <a:solidFill>
                  <a:srgbClr val="C00000"/>
                </a:solidFill>
              </a:rPr>
              <a:t>A[:]+B[:]=C[:]</a:t>
            </a: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25</a:t>
            </a:fld>
            <a:endParaRPr lang="en-US"/>
          </a:p>
        </p:txBody>
      </p:sp>
    </p:spTree>
    <p:extLst>
      <p:ext uri="{BB962C8B-B14F-4D97-AF65-F5344CB8AC3E}">
        <p14:creationId xmlns:p14="http://schemas.microsoft.com/office/powerpoint/2010/main" val="195352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EEC4-643A-0748-9E01-E030CCDFE42D}"/>
              </a:ext>
            </a:extLst>
          </p:cNvPr>
          <p:cNvSpPr>
            <a:spLocks noGrp="1"/>
          </p:cNvSpPr>
          <p:nvPr>
            <p:ph type="title"/>
          </p:nvPr>
        </p:nvSpPr>
        <p:spPr/>
        <p:txBody>
          <a:bodyPr/>
          <a:lstStyle/>
          <a:p>
            <a:r>
              <a:rPr lang="en-US" dirty="0"/>
              <a:t>Example: A[:]+B[:]=C[:]</a:t>
            </a:r>
            <a:endParaRPr lang="en-US" dirty="0">
              <a:solidFill>
                <a:srgbClr val="C00000"/>
              </a:solidFill>
            </a:endParaRPr>
          </a:p>
        </p:txBody>
      </p:sp>
      <p:sp>
        <p:nvSpPr>
          <p:cNvPr id="4" name="Slide Number Placeholder 3">
            <a:extLst>
              <a:ext uri="{FF2B5EF4-FFF2-40B4-BE49-F238E27FC236}">
                <a16:creationId xmlns:a16="http://schemas.microsoft.com/office/drawing/2014/main" id="{D4B9F31F-1940-9440-AE66-0BC5B5FBA7DF}"/>
              </a:ext>
            </a:extLst>
          </p:cNvPr>
          <p:cNvSpPr>
            <a:spLocks noGrp="1"/>
          </p:cNvSpPr>
          <p:nvPr>
            <p:ph type="sldNum" sz="quarter" idx="12"/>
          </p:nvPr>
        </p:nvSpPr>
        <p:spPr/>
        <p:txBody>
          <a:bodyPr/>
          <a:lstStyle/>
          <a:p>
            <a:fld id="{514F71AC-B08B-234D-BD2E-DDA7DB4BA923}" type="slidenum">
              <a:rPr lang="en-US" smtClean="0"/>
              <a:pPr/>
              <a:t>26</a:t>
            </a:fld>
            <a:endParaRPr lang="en-US" dirty="0"/>
          </a:p>
        </p:txBody>
      </p:sp>
      <p:sp>
        <p:nvSpPr>
          <p:cNvPr id="17" name="Content Placeholder 16">
            <a:extLst>
              <a:ext uri="{FF2B5EF4-FFF2-40B4-BE49-F238E27FC236}">
                <a16:creationId xmlns:a16="http://schemas.microsoft.com/office/drawing/2014/main" id="{12A4EE88-527D-4241-8CCC-1890A28552FB}"/>
              </a:ext>
            </a:extLst>
          </p:cNvPr>
          <p:cNvSpPr>
            <a:spLocks noGrp="1"/>
          </p:cNvSpPr>
          <p:nvPr>
            <p:ph idx="1"/>
          </p:nvPr>
        </p:nvSpPr>
        <p:spPr>
          <a:xfrm>
            <a:off x="0" y="1325563"/>
            <a:ext cx="12192000" cy="4971720"/>
          </a:xfrm>
        </p:spPr>
        <p:txBody>
          <a:bodyPr/>
          <a:lstStyle/>
          <a:p>
            <a:r>
              <a:rPr lang="en-US" dirty="0"/>
              <a:t>A simplified illustration </a:t>
            </a:r>
            <a:r>
              <a:rPr lang="en-US" dirty="0">
                <a:solidFill>
                  <a:srgbClr val="FF0000"/>
                </a:solidFill>
              </a:rPr>
              <a:t>(some architectural details are omitted for clarity)</a:t>
            </a:r>
          </a:p>
        </p:txBody>
      </p:sp>
      <p:sp>
        <p:nvSpPr>
          <p:cNvPr id="18" name="Rectangle 17">
            <a:extLst>
              <a:ext uri="{FF2B5EF4-FFF2-40B4-BE49-F238E27FC236}">
                <a16:creationId xmlns:a16="http://schemas.microsoft.com/office/drawing/2014/main" id="{93C5C7A9-B0ED-4F48-A1BE-472B1F20DB0F}"/>
              </a:ext>
            </a:extLst>
          </p:cNvPr>
          <p:cNvSpPr/>
          <p:nvPr/>
        </p:nvSpPr>
        <p:spPr>
          <a:xfrm>
            <a:off x="577206" y="1814376"/>
            <a:ext cx="5661547" cy="9144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1</a:t>
            </a:r>
          </a:p>
        </p:txBody>
      </p:sp>
      <p:graphicFrame>
        <p:nvGraphicFramePr>
          <p:cNvPr id="3" name="Table 2">
            <a:extLst>
              <a:ext uri="{FF2B5EF4-FFF2-40B4-BE49-F238E27FC236}">
                <a16:creationId xmlns:a16="http://schemas.microsoft.com/office/drawing/2014/main" id="{F74B0716-2D29-0046-9BCD-FCDDDB107EBC}"/>
              </a:ext>
            </a:extLst>
          </p:cNvPr>
          <p:cNvGraphicFramePr>
            <a:graphicFrameLocks noGrp="1"/>
          </p:cNvGraphicFramePr>
          <p:nvPr>
            <p:extLst/>
          </p:nvPr>
        </p:nvGraphicFramePr>
        <p:xfrm>
          <a:off x="588781" y="2840230"/>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dirty="0"/>
                        <a:t>A[1]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dirty="0"/>
                        <a:t>A[0]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4276008301"/>
                  </a:ext>
                </a:extLst>
              </a:tr>
            </a:tbl>
          </a:graphicData>
        </a:graphic>
      </p:graphicFrame>
      <p:cxnSp>
        <p:nvCxnSpPr>
          <p:cNvPr id="13" name="Straight Arrow Connector 12">
            <a:extLst>
              <a:ext uri="{FF2B5EF4-FFF2-40B4-BE49-F238E27FC236}">
                <a16:creationId xmlns:a16="http://schemas.microsoft.com/office/drawing/2014/main" id="{370A5DE5-C6B7-0247-96F7-26139B65A6E8}"/>
              </a:ext>
            </a:extLst>
          </p:cNvPr>
          <p:cNvCxnSpPr>
            <a:cxnSpLocks/>
          </p:cNvCxnSpPr>
          <p:nvPr/>
        </p:nvCxnSpPr>
        <p:spPr>
          <a:xfrm>
            <a:off x="577206" y="3466038"/>
            <a:ext cx="7917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38DA9F1-3CEC-4045-87D2-CEA38046F8D5}"/>
              </a:ext>
            </a:extLst>
          </p:cNvPr>
          <p:cNvCxnSpPr>
            <a:cxnSpLocks/>
          </p:cNvCxnSpPr>
          <p:nvPr/>
        </p:nvCxnSpPr>
        <p:spPr>
          <a:xfrm>
            <a:off x="577206" y="4434568"/>
            <a:ext cx="7771551" cy="2156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E62B8BBF-8B5A-604A-AC86-AF1CBDD20BE0}"/>
              </a:ext>
            </a:extLst>
          </p:cNvPr>
          <p:cNvSpPr/>
          <p:nvPr/>
        </p:nvSpPr>
        <p:spPr>
          <a:xfrm>
            <a:off x="7996740" y="3538330"/>
            <a:ext cx="961696" cy="881353"/>
          </a:xfrm>
          <a:prstGeom prst="ellipse">
            <a:avLst/>
          </a:prstGeom>
          <a:solidFill>
            <a:schemeClr val="bg1">
              <a:lumMod val="95000"/>
            </a:schemeClr>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a:t>
            </a:r>
          </a:p>
        </p:txBody>
      </p:sp>
      <p:graphicFrame>
        <p:nvGraphicFramePr>
          <p:cNvPr id="78" name="Table 77">
            <a:extLst>
              <a:ext uri="{FF2B5EF4-FFF2-40B4-BE49-F238E27FC236}">
                <a16:creationId xmlns:a16="http://schemas.microsoft.com/office/drawing/2014/main" id="{38EF87C7-5A78-2841-9DC0-16959515D105}"/>
              </a:ext>
            </a:extLst>
          </p:cNvPr>
          <p:cNvGraphicFramePr>
            <a:graphicFrameLocks noGrp="1"/>
          </p:cNvGraphicFramePr>
          <p:nvPr>
            <p:extLst/>
          </p:nvPr>
        </p:nvGraphicFramePr>
        <p:xfrm>
          <a:off x="644908" y="3793875"/>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dirty="0"/>
                        <a:t>B[1]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dirty="0"/>
                        <a:t>B[0]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4276008301"/>
                  </a:ext>
                </a:extLst>
              </a:tr>
            </a:tbl>
          </a:graphicData>
        </a:graphic>
      </p:graphicFrame>
      <p:graphicFrame>
        <p:nvGraphicFramePr>
          <p:cNvPr id="86" name="Table 85">
            <a:extLst>
              <a:ext uri="{FF2B5EF4-FFF2-40B4-BE49-F238E27FC236}">
                <a16:creationId xmlns:a16="http://schemas.microsoft.com/office/drawing/2014/main" id="{F524D52C-9E65-6C44-A0E6-BA39CAD4E28F}"/>
              </a:ext>
            </a:extLst>
          </p:cNvPr>
          <p:cNvGraphicFramePr>
            <a:graphicFrameLocks noGrp="1"/>
          </p:cNvGraphicFramePr>
          <p:nvPr>
            <p:extLst/>
          </p:nvPr>
        </p:nvGraphicFramePr>
        <p:xfrm>
          <a:off x="656256" y="4845304"/>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9023">
                  <a:extLst>
                    <a:ext uri="{9D8B030D-6E8A-4147-A177-3AD203B41FA5}">
                      <a16:colId xmlns:a16="http://schemas.microsoft.com/office/drawing/2014/main" val="4012717924"/>
                    </a:ext>
                  </a:extLst>
                </a:gridCol>
                <a:gridCol w="934301">
                  <a:extLst>
                    <a:ext uri="{9D8B030D-6E8A-4147-A177-3AD203B41FA5}">
                      <a16:colId xmlns:a16="http://schemas.microsoft.com/office/drawing/2014/main" val="4196242989"/>
                    </a:ext>
                  </a:extLst>
                </a:gridCol>
              </a:tblGrid>
              <a:tr h="238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4276008301"/>
                  </a:ext>
                </a:extLst>
              </a:tr>
            </a:tbl>
          </a:graphicData>
        </a:graphic>
      </p:graphicFrame>
      <p:cxnSp>
        <p:nvCxnSpPr>
          <p:cNvPr id="88" name="Straight Arrow Connector 87">
            <a:extLst>
              <a:ext uri="{FF2B5EF4-FFF2-40B4-BE49-F238E27FC236}">
                <a16:creationId xmlns:a16="http://schemas.microsoft.com/office/drawing/2014/main" id="{725D54A9-6C92-EB42-B671-2FD6DF03D078}"/>
              </a:ext>
            </a:extLst>
          </p:cNvPr>
          <p:cNvCxnSpPr>
            <a:cxnSpLocks/>
          </p:cNvCxnSpPr>
          <p:nvPr/>
        </p:nvCxnSpPr>
        <p:spPr>
          <a:xfrm>
            <a:off x="5627370" y="3205990"/>
            <a:ext cx="0" cy="26004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9A763840-3DD3-6542-9015-A860703578EA}"/>
              </a:ext>
            </a:extLst>
          </p:cNvPr>
          <p:cNvCxnSpPr>
            <a:cxnSpLocks/>
          </p:cNvCxnSpPr>
          <p:nvPr/>
        </p:nvCxnSpPr>
        <p:spPr>
          <a:xfrm>
            <a:off x="5627370" y="4159635"/>
            <a:ext cx="0" cy="26004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E61813D-237C-F44A-965A-468A41569B56}"/>
              </a:ext>
            </a:extLst>
          </p:cNvPr>
          <p:cNvCxnSpPr>
            <a:cxnSpLocks/>
          </p:cNvCxnSpPr>
          <p:nvPr/>
        </p:nvCxnSpPr>
        <p:spPr>
          <a:xfrm>
            <a:off x="8513769" y="4419683"/>
            <a:ext cx="0" cy="1158157"/>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7A6AF35-15ED-E74B-911E-ADFD63E58E0D}"/>
              </a:ext>
            </a:extLst>
          </p:cNvPr>
          <p:cNvCxnSpPr>
            <a:cxnSpLocks/>
          </p:cNvCxnSpPr>
          <p:nvPr/>
        </p:nvCxnSpPr>
        <p:spPr>
          <a:xfrm flipH="1" flipV="1">
            <a:off x="656256" y="5510578"/>
            <a:ext cx="7857514"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971B8C6-AF61-7841-9641-8822506D55B0}"/>
              </a:ext>
            </a:extLst>
          </p:cNvPr>
          <p:cNvCxnSpPr>
            <a:cxnSpLocks/>
          </p:cNvCxnSpPr>
          <p:nvPr/>
        </p:nvCxnSpPr>
        <p:spPr>
          <a:xfrm flipV="1">
            <a:off x="5627370" y="5211064"/>
            <a:ext cx="0" cy="29951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EEC4-643A-0748-9E01-E030CCDFE42D}"/>
              </a:ext>
            </a:extLst>
          </p:cNvPr>
          <p:cNvSpPr>
            <a:spLocks noGrp="1"/>
          </p:cNvSpPr>
          <p:nvPr>
            <p:ph type="title"/>
          </p:nvPr>
        </p:nvSpPr>
        <p:spPr/>
        <p:txBody>
          <a:bodyPr/>
          <a:lstStyle/>
          <a:p>
            <a:r>
              <a:rPr lang="en-US" dirty="0"/>
              <a:t>Example: A[:]+B[:]=C[:]</a:t>
            </a:r>
            <a:endParaRPr lang="en-US" dirty="0">
              <a:solidFill>
                <a:srgbClr val="C00000"/>
              </a:solidFill>
            </a:endParaRPr>
          </a:p>
        </p:txBody>
      </p:sp>
      <p:sp>
        <p:nvSpPr>
          <p:cNvPr id="4" name="Slide Number Placeholder 3">
            <a:extLst>
              <a:ext uri="{FF2B5EF4-FFF2-40B4-BE49-F238E27FC236}">
                <a16:creationId xmlns:a16="http://schemas.microsoft.com/office/drawing/2014/main" id="{D4B9F31F-1940-9440-AE66-0BC5B5FBA7DF}"/>
              </a:ext>
            </a:extLst>
          </p:cNvPr>
          <p:cNvSpPr>
            <a:spLocks noGrp="1"/>
          </p:cNvSpPr>
          <p:nvPr>
            <p:ph type="sldNum" sz="quarter" idx="12"/>
          </p:nvPr>
        </p:nvSpPr>
        <p:spPr/>
        <p:txBody>
          <a:bodyPr/>
          <a:lstStyle/>
          <a:p>
            <a:fld id="{514F71AC-B08B-234D-BD2E-DDA7DB4BA923}" type="slidenum">
              <a:rPr lang="en-US" smtClean="0"/>
              <a:pPr/>
              <a:t>27</a:t>
            </a:fld>
            <a:endParaRPr lang="en-US" dirty="0"/>
          </a:p>
        </p:txBody>
      </p:sp>
      <p:sp>
        <p:nvSpPr>
          <p:cNvPr id="17" name="Content Placeholder 16">
            <a:extLst>
              <a:ext uri="{FF2B5EF4-FFF2-40B4-BE49-F238E27FC236}">
                <a16:creationId xmlns:a16="http://schemas.microsoft.com/office/drawing/2014/main" id="{12A4EE88-527D-4241-8CCC-1890A28552FB}"/>
              </a:ext>
            </a:extLst>
          </p:cNvPr>
          <p:cNvSpPr>
            <a:spLocks noGrp="1"/>
          </p:cNvSpPr>
          <p:nvPr>
            <p:ph idx="1"/>
          </p:nvPr>
        </p:nvSpPr>
        <p:spPr>
          <a:xfrm>
            <a:off x="0" y="1325563"/>
            <a:ext cx="12192000" cy="4971720"/>
          </a:xfrm>
        </p:spPr>
        <p:txBody>
          <a:bodyPr/>
          <a:lstStyle/>
          <a:p>
            <a:r>
              <a:rPr lang="en-US" dirty="0"/>
              <a:t>A simplified illustration </a:t>
            </a:r>
            <a:r>
              <a:rPr lang="en-US" dirty="0">
                <a:solidFill>
                  <a:srgbClr val="FF0000"/>
                </a:solidFill>
              </a:rPr>
              <a:t>(some architectural details are omitted for clarity)</a:t>
            </a:r>
          </a:p>
        </p:txBody>
      </p:sp>
      <p:sp>
        <p:nvSpPr>
          <p:cNvPr id="18" name="Rectangle 17">
            <a:extLst>
              <a:ext uri="{FF2B5EF4-FFF2-40B4-BE49-F238E27FC236}">
                <a16:creationId xmlns:a16="http://schemas.microsoft.com/office/drawing/2014/main" id="{93C5C7A9-B0ED-4F48-A1BE-472B1F20DB0F}"/>
              </a:ext>
            </a:extLst>
          </p:cNvPr>
          <p:cNvSpPr/>
          <p:nvPr/>
        </p:nvSpPr>
        <p:spPr>
          <a:xfrm>
            <a:off x="577206" y="1814376"/>
            <a:ext cx="5661547" cy="9144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1</a:t>
            </a:r>
          </a:p>
        </p:txBody>
      </p:sp>
      <p:graphicFrame>
        <p:nvGraphicFramePr>
          <p:cNvPr id="3" name="Table 2">
            <a:extLst>
              <a:ext uri="{FF2B5EF4-FFF2-40B4-BE49-F238E27FC236}">
                <a16:creationId xmlns:a16="http://schemas.microsoft.com/office/drawing/2014/main" id="{F74B0716-2D29-0046-9BCD-FCDDDB107EBC}"/>
              </a:ext>
            </a:extLst>
          </p:cNvPr>
          <p:cNvGraphicFramePr>
            <a:graphicFrameLocks noGrp="1"/>
          </p:cNvGraphicFramePr>
          <p:nvPr>
            <p:extLst/>
          </p:nvPr>
        </p:nvGraphicFramePr>
        <p:xfrm>
          <a:off x="588781" y="2840230"/>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dirty="0"/>
                        <a:t>A[1]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dirty="0"/>
                        <a:t>A[0]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4276008301"/>
                  </a:ext>
                </a:extLst>
              </a:tr>
            </a:tbl>
          </a:graphicData>
        </a:graphic>
      </p:graphicFrame>
      <p:cxnSp>
        <p:nvCxnSpPr>
          <p:cNvPr id="13" name="Straight Arrow Connector 12">
            <a:extLst>
              <a:ext uri="{FF2B5EF4-FFF2-40B4-BE49-F238E27FC236}">
                <a16:creationId xmlns:a16="http://schemas.microsoft.com/office/drawing/2014/main" id="{370A5DE5-C6B7-0247-96F7-26139B65A6E8}"/>
              </a:ext>
            </a:extLst>
          </p:cNvPr>
          <p:cNvCxnSpPr>
            <a:cxnSpLocks/>
          </p:cNvCxnSpPr>
          <p:nvPr/>
        </p:nvCxnSpPr>
        <p:spPr>
          <a:xfrm>
            <a:off x="577206" y="3466038"/>
            <a:ext cx="7917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38DA9F1-3CEC-4045-87D2-CEA38046F8D5}"/>
              </a:ext>
            </a:extLst>
          </p:cNvPr>
          <p:cNvCxnSpPr>
            <a:cxnSpLocks/>
          </p:cNvCxnSpPr>
          <p:nvPr/>
        </p:nvCxnSpPr>
        <p:spPr>
          <a:xfrm>
            <a:off x="577206" y="4434568"/>
            <a:ext cx="7771551" cy="2156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E62B8BBF-8B5A-604A-AC86-AF1CBDD20BE0}"/>
              </a:ext>
            </a:extLst>
          </p:cNvPr>
          <p:cNvSpPr/>
          <p:nvPr/>
        </p:nvSpPr>
        <p:spPr>
          <a:xfrm>
            <a:off x="7996740" y="3538330"/>
            <a:ext cx="961696" cy="881353"/>
          </a:xfrm>
          <a:prstGeom prst="ellipse">
            <a:avLst/>
          </a:prstGeom>
          <a:solidFill>
            <a:schemeClr val="bg1">
              <a:lumMod val="95000"/>
            </a:schemeClr>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a:t>
            </a:r>
          </a:p>
        </p:txBody>
      </p:sp>
      <p:graphicFrame>
        <p:nvGraphicFramePr>
          <p:cNvPr id="78" name="Table 77">
            <a:extLst>
              <a:ext uri="{FF2B5EF4-FFF2-40B4-BE49-F238E27FC236}">
                <a16:creationId xmlns:a16="http://schemas.microsoft.com/office/drawing/2014/main" id="{38EF87C7-5A78-2841-9DC0-16959515D105}"/>
              </a:ext>
            </a:extLst>
          </p:cNvPr>
          <p:cNvGraphicFramePr>
            <a:graphicFrameLocks noGrp="1"/>
          </p:cNvGraphicFramePr>
          <p:nvPr>
            <p:extLst/>
          </p:nvPr>
        </p:nvGraphicFramePr>
        <p:xfrm>
          <a:off x="644908" y="3793875"/>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dirty="0"/>
                        <a:t>B[1]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dirty="0"/>
                        <a:t>B[0]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4276008301"/>
                  </a:ext>
                </a:extLst>
              </a:tr>
            </a:tbl>
          </a:graphicData>
        </a:graphic>
      </p:graphicFrame>
      <p:graphicFrame>
        <p:nvGraphicFramePr>
          <p:cNvPr id="86" name="Table 85">
            <a:extLst>
              <a:ext uri="{FF2B5EF4-FFF2-40B4-BE49-F238E27FC236}">
                <a16:creationId xmlns:a16="http://schemas.microsoft.com/office/drawing/2014/main" id="{F524D52C-9E65-6C44-A0E6-BA39CAD4E28F}"/>
              </a:ext>
            </a:extLst>
          </p:cNvPr>
          <p:cNvGraphicFramePr>
            <a:graphicFrameLocks noGrp="1"/>
          </p:cNvGraphicFramePr>
          <p:nvPr>
            <p:extLst/>
          </p:nvPr>
        </p:nvGraphicFramePr>
        <p:xfrm>
          <a:off x="656256" y="4845304"/>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9023">
                  <a:extLst>
                    <a:ext uri="{9D8B030D-6E8A-4147-A177-3AD203B41FA5}">
                      <a16:colId xmlns:a16="http://schemas.microsoft.com/office/drawing/2014/main" val="4012717924"/>
                    </a:ext>
                  </a:extLst>
                </a:gridCol>
                <a:gridCol w="934301">
                  <a:extLst>
                    <a:ext uri="{9D8B030D-6E8A-4147-A177-3AD203B41FA5}">
                      <a16:colId xmlns:a16="http://schemas.microsoft.com/office/drawing/2014/main" val="4196242989"/>
                    </a:ext>
                  </a:extLst>
                </a:gridCol>
              </a:tblGrid>
              <a:tr h="238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dirty="0"/>
                        <a:t>C[1]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dirty="0"/>
                        <a:t>C[0]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4276008301"/>
                  </a:ext>
                </a:extLst>
              </a:tr>
            </a:tbl>
          </a:graphicData>
        </a:graphic>
      </p:graphicFrame>
      <p:cxnSp>
        <p:nvCxnSpPr>
          <p:cNvPr id="88" name="Straight Arrow Connector 87">
            <a:extLst>
              <a:ext uri="{FF2B5EF4-FFF2-40B4-BE49-F238E27FC236}">
                <a16:creationId xmlns:a16="http://schemas.microsoft.com/office/drawing/2014/main" id="{725D54A9-6C92-EB42-B671-2FD6DF03D078}"/>
              </a:ext>
            </a:extLst>
          </p:cNvPr>
          <p:cNvCxnSpPr>
            <a:cxnSpLocks/>
          </p:cNvCxnSpPr>
          <p:nvPr/>
        </p:nvCxnSpPr>
        <p:spPr>
          <a:xfrm>
            <a:off x="4712970" y="3205990"/>
            <a:ext cx="0" cy="26004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9A763840-3DD3-6542-9015-A860703578EA}"/>
              </a:ext>
            </a:extLst>
          </p:cNvPr>
          <p:cNvCxnSpPr>
            <a:cxnSpLocks/>
          </p:cNvCxnSpPr>
          <p:nvPr/>
        </p:nvCxnSpPr>
        <p:spPr>
          <a:xfrm>
            <a:off x="4712970" y="4159635"/>
            <a:ext cx="0" cy="26004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E61813D-237C-F44A-965A-468A41569B56}"/>
              </a:ext>
            </a:extLst>
          </p:cNvPr>
          <p:cNvCxnSpPr>
            <a:cxnSpLocks/>
          </p:cNvCxnSpPr>
          <p:nvPr/>
        </p:nvCxnSpPr>
        <p:spPr>
          <a:xfrm>
            <a:off x="8513769" y="4419683"/>
            <a:ext cx="0" cy="1158157"/>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7A6AF35-15ED-E74B-911E-ADFD63E58E0D}"/>
              </a:ext>
            </a:extLst>
          </p:cNvPr>
          <p:cNvCxnSpPr>
            <a:cxnSpLocks/>
          </p:cNvCxnSpPr>
          <p:nvPr/>
        </p:nvCxnSpPr>
        <p:spPr>
          <a:xfrm flipH="1" flipV="1">
            <a:off x="656256" y="5510578"/>
            <a:ext cx="7857514"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971B8C6-AF61-7841-9641-8822506D55B0}"/>
              </a:ext>
            </a:extLst>
          </p:cNvPr>
          <p:cNvCxnSpPr>
            <a:cxnSpLocks/>
          </p:cNvCxnSpPr>
          <p:nvPr/>
        </p:nvCxnSpPr>
        <p:spPr>
          <a:xfrm flipV="1">
            <a:off x="4764284" y="5211064"/>
            <a:ext cx="0" cy="29951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21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4400" b="1" dirty="0">
                <a:solidFill>
                  <a:srgbClr val="C00000"/>
                </a:solidFill>
              </a:rPr>
              <a:t>Dense and Sparse Linear Algebra</a:t>
            </a:r>
          </a:p>
          <a:p>
            <a:pPr marL="0" indent="0" algn="ctr">
              <a:buNone/>
            </a:pPr>
            <a:r>
              <a:rPr lang="en-US" sz="4400" b="1" dirty="0">
                <a:solidFill>
                  <a:srgbClr val="C00000"/>
                </a:solidFill>
              </a:rPr>
              <a:t>(a Billion $ Market)</a:t>
            </a:r>
          </a:p>
          <a:p>
            <a:pPr marL="0" indent="0" algn="ctr">
              <a:buNone/>
            </a:pPr>
            <a:endParaRPr lang="en-US" sz="4400" b="1" dirty="0">
              <a:solidFill>
                <a:srgbClr val="C00000"/>
              </a:solidFill>
            </a:endParaRP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28</a:t>
            </a:fld>
            <a:endParaRPr lang="en-US"/>
          </a:p>
        </p:txBody>
      </p:sp>
      <p:sp>
        <p:nvSpPr>
          <p:cNvPr id="6" name="TextBox 5">
            <a:extLst>
              <a:ext uri="{FF2B5EF4-FFF2-40B4-BE49-F238E27FC236}">
                <a16:creationId xmlns:a16="http://schemas.microsoft.com/office/drawing/2014/main" id="{0C9A4A2E-5D0D-A748-BA2D-5298F004A4B7}"/>
              </a:ext>
            </a:extLst>
          </p:cNvPr>
          <p:cNvSpPr txBox="1"/>
          <p:nvPr/>
        </p:nvSpPr>
        <p:spPr>
          <a:xfrm>
            <a:off x="5615940" y="4852779"/>
            <a:ext cx="2151529" cy="369332"/>
          </a:xfrm>
          <a:prstGeom prst="rect">
            <a:avLst/>
          </a:prstGeom>
          <a:noFill/>
        </p:spPr>
        <p:txBody>
          <a:bodyPr wrap="square" rtlCol="0">
            <a:spAutoFit/>
          </a:bodyPr>
          <a:lstStyle/>
          <a:p>
            <a:r>
              <a:rPr lang="en-US" dirty="0"/>
              <a:t>Graph processing</a:t>
            </a:r>
          </a:p>
        </p:txBody>
      </p:sp>
      <p:pic>
        <p:nvPicPr>
          <p:cNvPr id="7" name="Picture 6">
            <a:extLst>
              <a:ext uri="{FF2B5EF4-FFF2-40B4-BE49-F238E27FC236}">
                <a16:creationId xmlns:a16="http://schemas.microsoft.com/office/drawing/2014/main" id="{7AF2C205-4AC2-7A4F-B403-E64964C994DF}"/>
              </a:ext>
            </a:extLst>
          </p:cNvPr>
          <p:cNvPicPr>
            <a:picLocks noChangeAspect="1"/>
          </p:cNvPicPr>
          <p:nvPr/>
        </p:nvPicPr>
        <p:blipFill>
          <a:blip r:embed="rId3">
            <a:duotone>
              <a:prstClr val="black"/>
              <a:schemeClr val="accent2">
                <a:tint val="45000"/>
                <a:satMod val="400000"/>
              </a:schemeClr>
            </a:duotone>
          </a:blip>
          <a:stretch>
            <a:fillRect/>
          </a:stretch>
        </p:blipFill>
        <p:spPr>
          <a:xfrm>
            <a:off x="2065838" y="3397109"/>
            <a:ext cx="1368873" cy="1368873"/>
          </a:xfrm>
          <a:prstGeom prst="rect">
            <a:avLst/>
          </a:prstGeom>
        </p:spPr>
      </p:pic>
      <p:sp>
        <p:nvSpPr>
          <p:cNvPr id="8" name="TextBox 7">
            <a:extLst>
              <a:ext uri="{FF2B5EF4-FFF2-40B4-BE49-F238E27FC236}">
                <a16:creationId xmlns:a16="http://schemas.microsoft.com/office/drawing/2014/main" id="{31733699-72D5-EF46-A855-1099FA4441D4}"/>
              </a:ext>
            </a:extLst>
          </p:cNvPr>
          <p:cNvSpPr txBox="1"/>
          <p:nvPr/>
        </p:nvSpPr>
        <p:spPr>
          <a:xfrm>
            <a:off x="2127740" y="4812477"/>
            <a:ext cx="2151529" cy="369332"/>
          </a:xfrm>
          <a:prstGeom prst="rect">
            <a:avLst/>
          </a:prstGeom>
          <a:noFill/>
        </p:spPr>
        <p:txBody>
          <a:bodyPr wrap="square" rtlCol="0">
            <a:spAutoFit/>
          </a:bodyPr>
          <a:lstStyle/>
          <a:p>
            <a:r>
              <a:rPr lang="en-US" dirty="0"/>
              <a:t>Deep learning</a:t>
            </a:r>
          </a:p>
        </p:txBody>
      </p:sp>
      <p:pic>
        <p:nvPicPr>
          <p:cNvPr id="9" name="Picture 8">
            <a:extLst>
              <a:ext uri="{FF2B5EF4-FFF2-40B4-BE49-F238E27FC236}">
                <a16:creationId xmlns:a16="http://schemas.microsoft.com/office/drawing/2014/main" id="{C2DEAE59-9D71-AA44-943A-626E65AC4594}"/>
              </a:ext>
            </a:extLst>
          </p:cNvPr>
          <p:cNvPicPr>
            <a:picLocks noChangeAspect="1"/>
          </p:cNvPicPr>
          <p:nvPr/>
        </p:nvPicPr>
        <p:blipFill>
          <a:blip r:embed="rId4">
            <a:duotone>
              <a:schemeClr val="accent2">
                <a:shade val="45000"/>
                <a:satMod val="135000"/>
              </a:schemeClr>
              <a:prstClr val="white"/>
            </a:duotone>
          </a:blip>
          <a:stretch>
            <a:fillRect/>
          </a:stretch>
        </p:blipFill>
        <p:spPr>
          <a:xfrm>
            <a:off x="3997633" y="3685700"/>
            <a:ext cx="1126777" cy="1126777"/>
          </a:xfrm>
          <a:prstGeom prst="rect">
            <a:avLst/>
          </a:prstGeom>
        </p:spPr>
      </p:pic>
      <p:sp>
        <p:nvSpPr>
          <p:cNvPr id="10" name="TextBox 9">
            <a:extLst>
              <a:ext uri="{FF2B5EF4-FFF2-40B4-BE49-F238E27FC236}">
                <a16:creationId xmlns:a16="http://schemas.microsoft.com/office/drawing/2014/main" id="{E457BB3F-9C7B-444C-80B5-D689F225E99F}"/>
              </a:ext>
            </a:extLst>
          </p:cNvPr>
          <p:cNvSpPr txBox="1"/>
          <p:nvPr/>
        </p:nvSpPr>
        <p:spPr>
          <a:xfrm>
            <a:off x="3853822" y="4851956"/>
            <a:ext cx="1482976" cy="369332"/>
          </a:xfrm>
          <a:prstGeom prst="rect">
            <a:avLst/>
          </a:prstGeom>
          <a:noFill/>
        </p:spPr>
        <p:txBody>
          <a:bodyPr wrap="square" rtlCol="0">
            <a:spAutoFit/>
          </a:bodyPr>
          <a:lstStyle/>
          <a:p>
            <a:pPr algn="ctr"/>
            <a:r>
              <a:rPr lang="en-US" dirty="0"/>
              <a:t>Data analytics</a:t>
            </a:r>
          </a:p>
        </p:txBody>
      </p:sp>
      <p:pic>
        <p:nvPicPr>
          <p:cNvPr id="12" name="Picture 11">
            <a:extLst>
              <a:ext uri="{FF2B5EF4-FFF2-40B4-BE49-F238E27FC236}">
                <a16:creationId xmlns:a16="http://schemas.microsoft.com/office/drawing/2014/main" id="{C9640011-DC66-8B4C-86D9-1D07FEBD5776}"/>
              </a:ext>
            </a:extLst>
          </p:cNvPr>
          <p:cNvPicPr>
            <a:picLocks noChangeAspect="1"/>
          </p:cNvPicPr>
          <p:nvPr/>
        </p:nvPicPr>
        <p:blipFill>
          <a:blip r:embed="rId5">
            <a:duotone>
              <a:schemeClr val="accent2">
                <a:shade val="45000"/>
                <a:satMod val="135000"/>
              </a:schemeClr>
              <a:prstClr val="white"/>
            </a:duotone>
          </a:blip>
          <a:stretch>
            <a:fillRect/>
          </a:stretch>
        </p:blipFill>
        <p:spPr>
          <a:xfrm>
            <a:off x="5788412" y="3576625"/>
            <a:ext cx="1109706" cy="1109706"/>
          </a:xfrm>
          <a:prstGeom prst="rect">
            <a:avLst/>
          </a:prstGeom>
        </p:spPr>
      </p:pic>
      <p:pic>
        <p:nvPicPr>
          <p:cNvPr id="14" name="Picture 13">
            <a:extLst>
              <a:ext uri="{FF2B5EF4-FFF2-40B4-BE49-F238E27FC236}">
                <a16:creationId xmlns:a16="http://schemas.microsoft.com/office/drawing/2014/main" id="{F1842F70-C3B7-CC4A-AD44-ACFACADB9FC6}"/>
              </a:ext>
            </a:extLst>
          </p:cNvPr>
          <p:cNvPicPr>
            <a:picLocks noChangeAspect="1"/>
          </p:cNvPicPr>
          <p:nvPr/>
        </p:nvPicPr>
        <p:blipFill>
          <a:blip r:embed="rId6">
            <a:duotone>
              <a:schemeClr val="accent2">
                <a:shade val="45000"/>
                <a:satMod val="135000"/>
              </a:schemeClr>
              <a:prstClr val="white"/>
            </a:duotone>
          </a:blip>
          <a:stretch>
            <a:fillRect/>
          </a:stretch>
        </p:blipFill>
        <p:spPr>
          <a:xfrm>
            <a:off x="7730529" y="3570920"/>
            <a:ext cx="2947919" cy="1134949"/>
          </a:xfrm>
          <a:prstGeom prst="rect">
            <a:avLst/>
          </a:prstGeom>
        </p:spPr>
      </p:pic>
      <p:sp>
        <p:nvSpPr>
          <p:cNvPr id="15" name="TextBox 14">
            <a:extLst>
              <a:ext uri="{FF2B5EF4-FFF2-40B4-BE49-F238E27FC236}">
                <a16:creationId xmlns:a16="http://schemas.microsoft.com/office/drawing/2014/main" id="{1F02E90C-C941-7146-A4A6-37489F4914A5}"/>
              </a:ext>
            </a:extLst>
          </p:cNvPr>
          <p:cNvSpPr txBox="1"/>
          <p:nvPr/>
        </p:nvSpPr>
        <p:spPr>
          <a:xfrm>
            <a:off x="7866009" y="4852779"/>
            <a:ext cx="2676958" cy="369332"/>
          </a:xfrm>
          <a:prstGeom prst="rect">
            <a:avLst/>
          </a:prstGeom>
          <a:noFill/>
        </p:spPr>
        <p:txBody>
          <a:bodyPr wrap="square" rtlCol="0">
            <a:spAutoFit/>
          </a:bodyPr>
          <a:lstStyle/>
          <a:p>
            <a:pPr algn="ctr"/>
            <a:r>
              <a:rPr lang="en-US" dirty="0"/>
              <a:t>Recommender systems</a:t>
            </a:r>
          </a:p>
        </p:txBody>
      </p:sp>
    </p:spTree>
    <p:extLst>
      <p:ext uri="{BB962C8B-B14F-4D97-AF65-F5344CB8AC3E}">
        <p14:creationId xmlns:p14="http://schemas.microsoft.com/office/powerpoint/2010/main" val="2122690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EEC4-643A-0748-9E01-E030CCDFE42D}"/>
              </a:ext>
            </a:extLst>
          </p:cNvPr>
          <p:cNvSpPr>
            <a:spLocks noGrp="1"/>
          </p:cNvSpPr>
          <p:nvPr>
            <p:ph type="title"/>
          </p:nvPr>
        </p:nvSpPr>
        <p:spPr/>
        <p:txBody>
          <a:bodyPr/>
          <a:lstStyle/>
          <a:p>
            <a:r>
              <a:rPr lang="en-US" dirty="0"/>
              <a:t>Example: Sparse Matrix Vector Multiplication</a:t>
            </a:r>
          </a:p>
        </p:txBody>
      </p:sp>
      <p:sp>
        <p:nvSpPr>
          <p:cNvPr id="4" name="Slide Number Placeholder 3">
            <a:extLst>
              <a:ext uri="{FF2B5EF4-FFF2-40B4-BE49-F238E27FC236}">
                <a16:creationId xmlns:a16="http://schemas.microsoft.com/office/drawing/2014/main" id="{D4B9F31F-1940-9440-AE66-0BC5B5FBA7DF}"/>
              </a:ext>
            </a:extLst>
          </p:cNvPr>
          <p:cNvSpPr>
            <a:spLocks noGrp="1"/>
          </p:cNvSpPr>
          <p:nvPr>
            <p:ph type="sldNum" sz="quarter" idx="12"/>
          </p:nvPr>
        </p:nvSpPr>
        <p:spPr/>
        <p:txBody>
          <a:bodyPr/>
          <a:lstStyle/>
          <a:p>
            <a:fld id="{514F71AC-B08B-234D-BD2E-DDA7DB4BA923}" type="slidenum">
              <a:rPr lang="en-US" smtClean="0"/>
              <a:pPr/>
              <a:t>29</a:t>
            </a:fld>
            <a:endParaRPr lang="en-US" dirty="0"/>
          </a:p>
        </p:txBody>
      </p:sp>
      <p:sp>
        <p:nvSpPr>
          <p:cNvPr id="17" name="Content Placeholder 16">
            <a:extLst>
              <a:ext uri="{FF2B5EF4-FFF2-40B4-BE49-F238E27FC236}">
                <a16:creationId xmlns:a16="http://schemas.microsoft.com/office/drawing/2014/main" id="{12A4EE88-527D-4241-8CCC-1890A28552FB}"/>
              </a:ext>
            </a:extLst>
          </p:cNvPr>
          <p:cNvSpPr>
            <a:spLocks noGrp="1"/>
          </p:cNvSpPr>
          <p:nvPr>
            <p:ph idx="1"/>
          </p:nvPr>
        </p:nvSpPr>
        <p:spPr>
          <a:xfrm>
            <a:off x="0" y="1325563"/>
            <a:ext cx="12192000" cy="4971720"/>
          </a:xfrm>
        </p:spPr>
        <p:txBody>
          <a:bodyPr/>
          <a:lstStyle/>
          <a:p>
            <a:r>
              <a:rPr lang="en-US" dirty="0"/>
              <a:t>A simplified illustration </a:t>
            </a:r>
            <a:r>
              <a:rPr lang="en-US" dirty="0">
                <a:solidFill>
                  <a:srgbClr val="FF0000"/>
                </a:solidFill>
              </a:rPr>
              <a:t>(some architectural details are omitted for clarity)</a:t>
            </a:r>
          </a:p>
        </p:txBody>
      </p:sp>
      <p:sp>
        <p:nvSpPr>
          <p:cNvPr id="18" name="Rectangle 17">
            <a:extLst>
              <a:ext uri="{FF2B5EF4-FFF2-40B4-BE49-F238E27FC236}">
                <a16:creationId xmlns:a16="http://schemas.microsoft.com/office/drawing/2014/main" id="{93C5C7A9-B0ED-4F48-A1BE-472B1F20DB0F}"/>
              </a:ext>
            </a:extLst>
          </p:cNvPr>
          <p:cNvSpPr/>
          <p:nvPr/>
        </p:nvSpPr>
        <p:spPr>
          <a:xfrm>
            <a:off x="577206" y="1814376"/>
            <a:ext cx="5661547" cy="6400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1</a:t>
            </a:r>
          </a:p>
        </p:txBody>
      </p:sp>
      <p:sp>
        <p:nvSpPr>
          <p:cNvPr id="6" name="Rectangle 5">
            <a:extLst>
              <a:ext uri="{FF2B5EF4-FFF2-40B4-BE49-F238E27FC236}">
                <a16:creationId xmlns:a16="http://schemas.microsoft.com/office/drawing/2014/main" id="{A23468E6-CE2E-DE4B-88F4-D0E9241DF7BB}"/>
              </a:ext>
            </a:extLst>
          </p:cNvPr>
          <p:cNvSpPr/>
          <p:nvPr/>
        </p:nvSpPr>
        <p:spPr>
          <a:xfrm>
            <a:off x="600356" y="3617675"/>
            <a:ext cx="5661547" cy="54864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2</a:t>
            </a:r>
          </a:p>
        </p:txBody>
      </p:sp>
      <p:graphicFrame>
        <p:nvGraphicFramePr>
          <p:cNvPr id="3" name="Table 2">
            <a:extLst>
              <a:ext uri="{FF2B5EF4-FFF2-40B4-BE49-F238E27FC236}">
                <a16:creationId xmlns:a16="http://schemas.microsoft.com/office/drawing/2014/main" id="{F74B0716-2D29-0046-9BCD-FCDDDB107EBC}"/>
              </a:ext>
            </a:extLst>
          </p:cNvPr>
          <p:cNvGraphicFramePr>
            <a:graphicFrameLocks noGrp="1"/>
          </p:cNvGraphicFramePr>
          <p:nvPr>
            <p:extLst/>
          </p:nvPr>
        </p:nvGraphicFramePr>
        <p:xfrm>
          <a:off x="588781" y="2627968"/>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=9</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graphicFrame>
        <p:nvGraphicFramePr>
          <p:cNvPr id="8" name="Table 7">
            <a:extLst>
              <a:ext uri="{FF2B5EF4-FFF2-40B4-BE49-F238E27FC236}">
                <a16:creationId xmlns:a16="http://schemas.microsoft.com/office/drawing/2014/main" id="{A6476503-A560-8945-9917-12FDAAB52756}"/>
              </a:ext>
            </a:extLst>
          </p:cNvPr>
          <p:cNvGraphicFramePr>
            <a:graphicFrameLocks noGrp="1"/>
          </p:cNvGraphicFramePr>
          <p:nvPr>
            <p:extLst/>
          </p:nvPr>
        </p:nvGraphicFramePr>
        <p:xfrm>
          <a:off x="612659" y="4295822"/>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=6</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sp>
        <p:nvSpPr>
          <p:cNvPr id="9" name="Rectangle 8">
            <a:extLst>
              <a:ext uri="{FF2B5EF4-FFF2-40B4-BE49-F238E27FC236}">
                <a16:creationId xmlns:a16="http://schemas.microsoft.com/office/drawing/2014/main" id="{AACE8A9D-6642-F74D-AD39-4FF02F55FF56}"/>
              </a:ext>
            </a:extLst>
          </p:cNvPr>
          <p:cNvSpPr/>
          <p:nvPr/>
        </p:nvSpPr>
        <p:spPr>
          <a:xfrm>
            <a:off x="618948" y="5119496"/>
            <a:ext cx="5661547" cy="6400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3</a:t>
            </a:r>
          </a:p>
        </p:txBody>
      </p:sp>
      <p:graphicFrame>
        <p:nvGraphicFramePr>
          <p:cNvPr id="10" name="Table 9">
            <a:extLst>
              <a:ext uri="{FF2B5EF4-FFF2-40B4-BE49-F238E27FC236}">
                <a16:creationId xmlns:a16="http://schemas.microsoft.com/office/drawing/2014/main" id="{D64AE5ED-42CB-A24E-B141-0DA083ECFD22}"/>
              </a:ext>
            </a:extLst>
          </p:cNvPr>
          <p:cNvGraphicFramePr>
            <a:graphicFrameLocks noGrp="1"/>
          </p:cNvGraphicFramePr>
          <p:nvPr>
            <p:extLst/>
          </p:nvPr>
        </p:nvGraphicFramePr>
        <p:xfrm>
          <a:off x="600356" y="5876398"/>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=4</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cxnSp>
        <p:nvCxnSpPr>
          <p:cNvPr id="13" name="Straight Arrow Connector 12">
            <a:extLst>
              <a:ext uri="{FF2B5EF4-FFF2-40B4-BE49-F238E27FC236}">
                <a16:creationId xmlns:a16="http://schemas.microsoft.com/office/drawing/2014/main" id="{370A5DE5-C6B7-0247-96F7-26139B65A6E8}"/>
              </a:ext>
            </a:extLst>
          </p:cNvPr>
          <p:cNvCxnSpPr>
            <a:cxnSpLocks/>
          </p:cNvCxnSpPr>
          <p:nvPr/>
        </p:nvCxnSpPr>
        <p:spPr>
          <a:xfrm>
            <a:off x="565630" y="3312606"/>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06EC2A-03C8-9848-970F-2EECA6832E30}"/>
              </a:ext>
            </a:extLst>
          </p:cNvPr>
          <p:cNvCxnSpPr/>
          <p:nvPr/>
        </p:nvCxnSpPr>
        <p:spPr>
          <a:xfrm>
            <a:off x="7490850" y="1873050"/>
            <a:ext cx="0" cy="484888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2B7C44B-299A-7240-BE7F-D8F9C7C6097F}"/>
              </a:ext>
            </a:extLst>
          </p:cNvPr>
          <p:cNvSpPr/>
          <p:nvPr/>
        </p:nvSpPr>
        <p:spPr>
          <a:xfrm rot="5400000">
            <a:off x="7293877" y="6063498"/>
            <a:ext cx="417095" cy="109270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err="1"/>
              <a:t>Indx</a:t>
            </a:r>
            <a:r>
              <a:rPr lang="en-US" b="1" dirty="0"/>
              <a:t>=3</a:t>
            </a:r>
          </a:p>
        </p:txBody>
      </p:sp>
      <p:cxnSp>
        <p:nvCxnSpPr>
          <p:cNvPr id="21" name="Straight Arrow Connector 20">
            <a:extLst>
              <a:ext uri="{FF2B5EF4-FFF2-40B4-BE49-F238E27FC236}">
                <a16:creationId xmlns:a16="http://schemas.microsoft.com/office/drawing/2014/main" id="{CD3A642E-3EF4-3641-8DCD-C1A0116C0001}"/>
              </a:ext>
            </a:extLst>
          </p:cNvPr>
          <p:cNvCxnSpPr>
            <a:cxnSpLocks/>
          </p:cNvCxnSpPr>
          <p:nvPr/>
        </p:nvCxnSpPr>
        <p:spPr>
          <a:xfrm flipV="1">
            <a:off x="7483108" y="2753970"/>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353B4DB-858E-D845-A5D7-A28E0CB2AE1A}"/>
              </a:ext>
            </a:extLst>
          </p:cNvPr>
          <p:cNvCxnSpPr>
            <a:cxnSpLocks/>
          </p:cNvCxnSpPr>
          <p:nvPr/>
        </p:nvCxnSpPr>
        <p:spPr>
          <a:xfrm flipV="1">
            <a:off x="7483107" y="4392350"/>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510BA86-20FF-1D4E-998F-37FCB919594B}"/>
              </a:ext>
            </a:extLst>
          </p:cNvPr>
          <p:cNvCxnSpPr>
            <a:cxnSpLocks/>
          </p:cNvCxnSpPr>
          <p:nvPr/>
        </p:nvCxnSpPr>
        <p:spPr>
          <a:xfrm flipV="1">
            <a:off x="7514001" y="5955366"/>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rapezoid 23">
            <a:extLst>
              <a:ext uri="{FF2B5EF4-FFF2-40B4-BE49-F238E27FC236}">
                <a16:creationId xmlns:a16="http://schemas.microsoft.com/office/drawing/2014/main" id="{FE55AD78-891B-054D-8B91-A800EABD1E31}"/>
              </a:ext>
            </a:extLst>
          </p:cNvPr>
          <p:cNvSpPr/>
          <p:nvPr/>
        </p:nvSpPr>
        <p:spPr>
          <a:xfrm rot="5400000">
            <a:off x="8401232" y="2465586"/>
            <a:ext cx="1441845" cy="728944"/>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a:t>
            </a:r>
          </a:p>
        </p:txBody>
      </p:sp>
      <p:cxnSp>
        <p:nvCxnSpPr>
          <p:cNvPr id="25" name="Straight Arrow Connector 24">
            <a:extLst>
              <a:ext uri="{FF2B5EF4-FFF2-40B4-BE49-F238E27FC236}">
                <a16:creationId xmlns:a16="http://schemas.microsoft.com/office/drawing/2014/main" id="{8637E5EA-8031-A74D-8D71-0DEE67646AE5}"/>
              </a:ext>
            </a:extLst>
          </p:cNvPr>
          <p:cNvCxnSpPr>
            <a:cxnSpLocks/>
            <a:stCxn id="24" idx="0"/>
          </p:cNvCxnSpPr>
          <p:nvPr/>
        </p:nvCxnSpPr>
        <p:spPr>
          <a:xfrm flipV="1">
            <a:off x="9486627" y="2806596"/>
            <a:ext cx="1045302" cy="2346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rapezoid 26">
            <a:extLst>
              <a:ext uri="{FF2B5EF4-FFF2-40B4-BE49-F238E27FC236}">
                <a16:creationId xmlns:a16="http://schemas.microsoft.com/office/drawing/2014/main" id="{E4B4E7B5-A0F3-FB45-8D32-DD21251B0E59}"/>
              </a:ext>
            </a:extLst>
          </p:cNvPr>
          <p:cNvSpPr/>
          <p:nvPr/>
        </p:nvSpPr>
        <p:spPr>
          <a:xfrm rot="5400000">
            <a:off x="8401634" y="4097530"/>
            <a:ext cx="1441845" cy="728944"/>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a:t>
            </a:r>
          </a:p>
        </p:txBody>
      </p:sp>
      <p:sp>
        <p:nvSpPr>
          <p:cNvPr id="28" name="Trapezoid 27">
            <a:extLst>
              <a:ext uri="{FF2B5EF4-FFF2-40B4-BE49-F238E27FC236}">
                <a16:creationId xmlns:a16="http://schemas.microsoft.com/office/drawing/2014/main" id="{7FA702E1-B31D-8346-B934-4A2DDAA3A4A4}"/>
              </a:ext>
            </a:extLst>
          </p:cNvPr>
          <p:cNvSpPr/>
          <p:nvPr/>
        </p:nvSpPr>
        <p:spPr>
          <a:xfrm rot="5400000">
            <a:off x="8421221" y="5747135"/>
            <a:ext cx="1441845" cy="728944"/>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a:t>
            </a:r>
          </a:p>
        </p:txBody>
      </p:sp>
      <p:cxnSp>
        <p:nvCxnSpPr>
          <p:cNvPr id="32" name="Straight Arrow Connector 31">
            <a:extLst>
              <a:ext uri="{FF2B5EF4-FFF2-40B4-BE49-F238E27FC236}">
                <a16:creationId xmlns:a16="http://schemas.microsoft.com/office/drawing/2014/main" id="{A0C91D71-6342-A449-87FB-E5F8EC2888C6}"/>
              </a:ext>
            </a:extLst>
          </p:cNvPr>
          <p:cNvCxnSpPr>
            <a:cxnSpLocks/>
          </p:cNvCxnSpPr>
          <p:nvPr/>
        </p:nvCxnSpPr>
        <p:spPr>
          <a:xfrm flipV="1">
            <a:off x="9502167" y="4462002"/>
            <a:ext cx="1135897" cy="2521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B57CE02-16FD-3545-8A1B-4F24D99E2BCF}"/>
              </a:ext>
            </a:extLst>
          </p:cNvPr>
          <p:cNvCxnSpPr>
            <a:cxnSpLocks/>
          </p:cNvCxnSpPr>
          <p:nvPr/>
        </p:nvCxnSpPr>
        <p:spPr>
          <a:xfrm flipV="1">
            <a:off x="9496762" y="6111607"/>
            <a:ext cx="1198452" cy="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6DDACF9C-9539-FC45-A007-C227828C5EEC}"/>
              </a:ext>
            </a:extLst>
          </p:cNvPr>
          <p:cNvGrpSpPr/>
          <p:nvPr/>
        </p:nvGrpSpPr>
        <p:grpSpPr>
          <a:xfrm>
            <a:off x="9545776" y="2549803"/>
            <a:ext cx="673821" cy="3765281"/>
            <a:chOff x="9545776" y="2549803"/>
            <a:chExt cx="673821" cy="3765281"/>
          </a:xfrm>
        </p:grpSpPr>
        <p:sp>
          <p:nvSpPr>
            <p:cNvPr id="39" name="Equal 38">
              <a:extLst>
                <a:ext uri="{FF2B5EF4-FFF2-40B4-BE49-F238E27FC236}">
                  <a16:creationId xmlns:a16="http://schemas.microsoft.com/office/drawing/2014/main" id="{A32756F4-4D97-D54C-8CEE-BFF7B447102A}"/>
                </a:ext>
              </a:extLst>
            </p:cNvPr>
            <p:cNvSpPr/>
            <p:nvPr/>
          </p:nvSpPr>
          <p:spPr>
            <a:xfrm>
              <a:off x="9545776" y="2549803"/>
              <a:ext cx="673821" cy="537047"/>
            </a:xfrm>
            <a:prstGeom prst="mathEqua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9" name="Group 58">
              <a:extLst>
                <a:ext uri="{FF2B5EF4-FFF2-40B4-BE49-F238E27FC236}">
                  <a16:creationId xmlns:a16="http://schemas.microsoft.com/office/drawing/2014/main" id="{DA42F8A4-AC57-DF40-821A-F4CFB43FF17F}"/>
                </a:ext>
              </a:extLst>
            </p:cNvPr>
            <p:cNvGrpSpPr/>
            <p:nvPr/>
          </p:nvGrpSpPr>
          <p:grpSpPr>
            <a:xfrm rot="10064994">
              <a:off x="9693606" y="5794149"/>
              <a:ext cx="463053" cy="520935"/>
              <a:chOff x="9741703" y="3928731"/>
              <a:chExt cx="463053" cy="520935"/>
            </a:xfrm>
          </p:grpSpPr>
          <p:sp>
            <p:nvSpPr>
              <p:cNvPr id="60" name="Rectangle 59">
                <a:extLst>
                  <a:ext uri="{FF2B5EF4-FFF2-40B4-BE49-F238E27FC236}">
                    <a16:creationId xmlns:a16="http://schemas.microsoft.com/office/drawing/2014/main" id="{51D260D8-8249-184B-A5E4-178408B34D95}"/>
                  </a:ext>
                </a:extLst>
              </p:cNvPr>
              <p:cNvSpPr/>
              <p:nvPr/>
            </p:nvSpPr>
            <p:spPr>
              <a:xfrm rot="19490936">
                <a:off x="9741703" y="3928731"/>
                <a:ext cx="463053" cy="1615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CEA441B-58EF-9F47-8F72-58FA714EAD8F}"/>
                  </a:ext>
                </a:extLst>
              </p:cNvPr>
              <p:cNvSpPr/>
              <p:nvPr/>
            </p:nvSpPr>
            <p:spPr>
              <a:xfrm rot="14068288">
                <a:off x="9707489" y="4135738"/>
                <a:ext cx="463053" cy="164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a:extLst>
              <a:ext uri="{FF2B5EF4-FFF2-40B4-BE49-F238E27FC236}">
                <a16:creationId xmlns:a16="http://schemas.microsoft.com/office/drawing/2014/main" id="{EF05D2D4-B06C-F047-9F79-A2F0FF0F7FF4}"/>
              </a:ext>
            </a:extLst>
          </p:cNvPr>
          <p:cNvGrpSpPr/>
          <p:nvPr/>
        </p:nvGrpSpPr>
        <p:grpSpPr>
          <a:xfrm>
            <a:off x="10270730" y="1778671"/>
            <a:ext cx="2031552" cy="4149042"/>
            <a:chOff x="10270730" y="1778671"/>
            <a:chExt cx="2031552" cy="4149042"/>
          </a:xfrm>
        </p:grpSpPr>
        <p:sp>
          <p:nvSpPr>
            <p:cNvPr id="49" name="Oval Callout 48">
              <a:extLst>
                <a:ext uri="{FF2B5EF4-FFF2-40B4-BE49-F238E27FC236}">
                  <a16:creationId xmlns:a16="http://schemas.microsoft.com/office/drawing/2014/main" id="{83F010B1-976F-9742-AA4A-5383EEB95A73}"/>
                </a:ext>
              </a:extLst>
            </p:cNvPr>
            <p:cNvSpPr/>
            <p:nvPr/>
          </p:nvSpPr>
          <p:spPr>
            <a:xfrm>
              <a:off x="10270730" y="1778671"/>
              <a:ext cx="2031552" cy="796933"/>
            </a:xfrm>
            <a:prstGeom prst="wedgeEllipseCallout">
              <a:avLst>
                <a:gd name="adj1" fmla="val -52167"/>
                <a:gd name="adj2" fmla="val 70888"/>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Shift</a:t>
              </a:r>
            </a:p>
          </p:txBody>
        </p:sp>
        <p:sp>
          <p:nvSpPr>
            <p:cNvPr id="50" name="Oval Callout 49">
              <a:extLst>
                <a:ext uri="{FF2B5EF4-FFF2-40B4-BE49-F238E27FC236}">
                  <a16:creationId xmlns:a16="http://schemas.microsoft.com/office/drawing/2014/main" id="{C0190CD8-8BB2-6D44-89EC-7CCC9E7FFE09}"/>
                </a:ext>
              </a:extLst>
            </p:cNvPr>
            <p:cNvSpPr/>
            <p:nvPr/>
          </p:nvSpPr>
          <p:spPr>
            <a:xfrm>
              <a:off x="10681296" y="3448137"/>
              <a:ext cx="1416785" cy="796933"/>
            </a:xfrm>
            <a:prstGeom prst="wedgeEllipseCallout">
              <a:avLst>
                <a:gd name="adj1" fmla="val -81087"/>
                <a:gd name="adj2" fmla="val 67820"/>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Wait</a:t>
              </a:r>
            </a:p>
          </p:txBody>
        </p:sp>
        <p:sp>
          <p:nvSpPr>
            <p:cNvPr id="62" name="Oval Callout 61">
              <a:extLst>
                <a:ext uri="{FF2B5EF4-FFF2-40B4-BE49-F238E27FC236}">
                  <a16:creationId xmlns:a16="http://schemas.microsoft.com/office/drawing/2014/main" id="{7BE59FAC-0040-2141-9623-AEA1B4CA58A6}"/>
                </a:ext>
              </a:extLst>
            </p:cNvPr>
            <p:cNvSpPr/>
            <p:nvPr/>
          </p:nvSpPr>
          <p:spPr>
            <a:xfrm>
              <a:off x="10754262" y="5130780"/>
              <a:ext cx="1416785" cy="796933"/>
            </a:xfrm>
            <a:prstGeom prst="wedgeEllipseCallout">
              <a:avLst>
                <a:gd name="adj1" fmla="val -81087"/>
                <a:gd name="adj2" fmla="val 67820"/>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Wait</a:t>
              </a:r>
            </a:p>
          </p:txBody>
        </p:sp>
      </p:grpSp>
      <p:sp>
        <p:nvSpPr>
          <p:cNvPr id="43" name="Rectangle 42">
            <a:extLst>
              <a:ext uri="{FF2B5EF4-FFF2-40B4-BE49-F238E27FC236}">
                <a16:creationId xmlns:a16="http://schemas.microsoft.com/office/drawing/2014/main" id="{DFFF20D4-9CEE-8743-B9BF-2D727A12E3F2}"/>
              </a:ext>
            </a:extLst>
          </p:cNvPr>
          <p:cNvSpPr/>
          <p:nvPr/>
        </p:nvSpPr>
        <p:spPr>
          <a:xfrm rot="7955930">
            <a:off x="9728852" y="4524770"/>
            <a:ext cx="463053" cy="1615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46B57E9-D821-994E-9B02-F6D90585FB54}"/>
              </a:ext>
            </a:extLst>
          </p:cNvPr>
          <p:cNvSpPr/>
          <p:nvPr/>
        </p:nvSpPr>
        <p:spPr>
          <a:xfrm rot="2533282">
            <a:off x="9718022" y="4312027"/>
            <a:ext cx="463053" cy="164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488F6BF6-6386-A744-B552-E7050FAA6FEF}"/>
              </a:ext>
            </a:extLst>
          </p:cNvPr>
          <p:cNvCxnSpPr>
            <a:cxnSpLocks/>
          </p:cNvCxnSpPr>
          <p:nvPr/>
        </p:nvCxnSpPr>
        <p:spPr>
          <a:xfrm>
            <a:off x="5627370" y="2993728"/>
            <a:ext cx="0" cy="35839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5AB189A-76FD-B74C-BC05-8F2596967383}"/>
              </a:ext>
            </a:extLst>
          </p:cNvPr>
          <p:cNvCxnSpPr>
            <a:cxnSpLocks/>
          </p:cNvCxnSpPr>
          <p:nvPr/>
        </p:nvCxnSpPr>
        <p:spPr>
          <a:xfrm>
            <a:off x="565630" y="5010376"/>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954E731-1876-E14E-8377-E192CC9F4E15}"/>
              </a:ext>
            </a:extLst>
          </p:cNvPr>
          <p:cNvCxnSpPr>
            <a:cxnSpLocks/>
          </p:cNvCxnSpPr>
          <p:nvPr/>
        </p:nvCxnSpPr>
        <p:spPr>
          <a:xfrm>
            <a:off x="5627370" y="4676630"/>
            <a:ext cx="0" cy="35839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D5E896A-EC11-4743-B846-692EFCCA0EE8}"/>
              </a:ext>
            </a:extLst>
          </p:cNvPr>
          <p:cNvCxnSpPr>
            <a:cxnSpLocks/>
          </p:cNvCxnSpPr>
          <p:nvPr/>
        </p:nvCxnSpPr>
        <p:spPr>
          <a:xfrm>
            <a:off x="619673" y="6552797"/>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BD955F4-B40A-4E4F-B683-F494C319E8BE}"/>
              </a:ext>
            </a:extLst>
          </p:cNvPr>
          <p:cNvCxnSpPr>
            <a:cxnSpLocks/>
          </p:cNvCxnSpPr>
          <p:nvPr/>
        </p:nvCxnSpPr>
        <p:spPr>
          <a:xfrm>
            <a:off x="5681413" y="6233919"/>
            <a:ext cx="0" cy="31887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56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87 -0.04074 L 0.00287 -0.69491 " pathEditMode="relative" ptsTypes="AA">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BF940-9910-F94A-BEC9-0973A6E1B260}"/>
              </a:ext>
            </a:extLst>
          </p:cNvPr>
          <p:cNvSpPr>
            <a:spLocks noGrp="1"/>
          </p:cNvSpPr>
          <p:nvPr>
            <p:ph type="title"/>
          </p:nvPr>
        </p:nvSpPr>
        <p:spPr/>
        <p:txBody>
          <a:bodyPr/>
          <a:lstStyle/>
          <a:p>
            <a:r>
              <a:rPr lang="en-US" dirty="0"/>
              <a:t>The High-Level Problem: </a:t>
            </a:r>
            <a:br>
              <a:rPr lang="en-US" dirty="0"/>
            </a:br>
            <a:r>
              <a:rPr lang="en-US" dirty="0"/>
              <a:t>The High Cost of Data Movement</a:t>
            </a:r>
          </a:p>
        </p:txBody>
      </p:sp>
      <p:sp>
        <p:nvSpPr>
          <p:cNvPr id="3" name="Content Placeholder 2">
            <a:extLst>
              <a:ext uri="{FF2B5EF4-FFF2-40B4-BE49-F238E27FC236}">
                <a16:creationId xmlns:a16="http://schemas.microsoft.com/office/drawing/2014/main" id="{E69406C8-3F2A-A749-9506-0C111C6D0039}"/>
              </a:ext>
            </a:extLst>
          </p:cNvPr>
          <p:cNvSpPr>
            <a:spLocks noGrp="1"/>
          </p:cNvSpPr>
          <p:nvPr>
            <p:ph idx="1"/>
          </p:nvPr>
        </p:nvSpPr>
        <p:spPr/>
        <p:txBody>
          <a:bodyPr/>
          <a:lstStyle/>
          <a:p>
            <a:r>
              <a:rPr lang="en-US" dirty="0"/>
              <a:t>Moving data from memory to L1</a:t>
            </a:r>
          </a:p>
          <a:p>
            <a:pPr lvl="1"/>
            <a:r>
              <a:rPr lang="en-US" dirty="0"/>
              <a:t>Consumes </a:t>
            </a:r>
            <a:r>
              <a:rPr lang="en-US" dirty="0">
                <a:solidFill>
                  <a:srgbClr val="C00000"/>
                </a:solidFill>
              </a:rPr>
              <a:t>&gt; 1000 X </a:t>
            </a:r>
            <a:r>
              <a:rPr lang="en-US" dirty="0"/>
              <a:t>more </a:t>
            </a:r>
            <a:r>
              <a:rPr lang="en-US" dirty="0">
                <a:solidFill>
                  <a:srgbClr val="C00000"/>
                </a:solidFill>
              </a:rPr>
              <a:t>energy</a:t>
            </a:r>
            <a:r>
              <a:rPr lang="en-US" dirty="0"/>
              <a:t> than an addition operation</a:t>
            </a:r>
          </a:p>
          <a:p>
            <a:pPr lvl="1"/>
            <a:r>
              <a:rPr lang="en-US" dirty="0"/>
              <a:t>Has </a:t>
            </a:r>
            <a:r>
              <a:rPr lang="en-US" dirty="0">
                <a:solidFill>
                  <a:srgbClr val="C00000"/>
                </a:solidFill>
              </a:rPr>
              <a:t>~ 100 X </a:t>
            </a:r>
            <a:r>
              <a:rPr lang="en-US" dirty="0"/>
              <a:t>higher </a:t>
            </a:r>
            <a:r>
              <a:rPr lang="en-US" dirty="0">
                <a:solidFill>
                  <a:srgbClr val="C00000"/>
                </a:solidFill>
              </a:rPr>
              <a:t>latency</a:t>
            </a:r>
            <a:r>
              <a:rPr lang="en-US" dirty="0"/>
              <a:t> than an addition</a:t>
            </a:r>
          </a:p>
          <a:p>
            <a:pPr lvl="2"/>
            <a:r>
              <a:rPr lang="en-US" dirty="0">
                <a:solidFill>
                  <a:schemeClr val="bg1">
                    <a:lumMod val="50000"/>
                  </a:schemeClr>
                </a:solidFill>
              </a:rPr>
              <a:t>[1]. Han, Song, et al. "EIE" </a:t>
            </a:r>
            <a:r>
              <a:rPr lang="en-US" i="1" dirty="0">
                <a:solidFill>
                  <a:schemeClr val="bg1">
                    <a:lumMod val="50000"/>
                  </a:schemeClr>
                </a:solidFill>
              </a:rPr>
              <a:t>ISCA</a:t>
            </a:r>
            <a:r>
              <a:rPr lang="en-US" dirty="0">
                <a:solidFill>
                  <a:schemeClr val="bg1">
                    <a:lumMod val="50000"/>
                  </a:schemeClr>
                </a:solidFill>
              </a:rPr>
              <a:t> 2016.</a:t>
            </a:r>
          </a:p>
          <a:p>
            <a:endParaRPr lang="en-US" dirty="0"/>
          </a:p>
        </p:txBody>
      </p:sp>
      <p:sp>
        <p:nvSpPr>
          <p:cNvPr id="4" name="Slide Number Placeholder 3">
            <a:extLst>
              <a:ext uri="{FF2B5EF4-FFF2-40B4-BE49-F238E27FC236}">
                <a16:creationId xmlns:a16="http://schemas.microsoft.com/office/drawing/2014/main" id="{36F3B2C7-89CC-D84C-AD03-23B262B3F4D3}"/>
              </a:ext>
            </a:extLst>
          </p:cNvPr>
          <p:cNvSpPr>
            <a:spLocks noGrp="1"/>
          </p:cNvSpPr>
          <p:nvPr>
            <p:ph type="sldNum" sz="quarter" idx="12"/>
          </p:nvPr>
        </p:nvSpPr>
        <p:spPr/>
        <p:txBody>
          <a:bodyPr/>
          <a:lstStyle/>
          <a:p>
            <a:fld id="{514F71AC-B08B-234D-BD2E-DDA7DB4BA923}" type="slidenum">
              <a:rPr lang="en-US" smtClean="0"/>
              <a:pPr/>
              <a:t>3</a:t>
            </a:fld>
            <a:endParaRPr lang="en-US" dirty="0"/>
          </a:p>
        </p:txBody>
      </p:sp>
      <p:pic>
        <p:nvPicPr>
          <p:cNvPr id="5" name="Picture 4">
            <a:extLst>
              <a:ext uri="{FF2B5EF4-FFF2-40B4-BE49-F238E27FC236}">
                <a16:creationId xmlns:a16="http://schemas.microsoft.com/office/drawing/2014/main" id="{00BE522C-D8D8-2C42-9C02-B9D06C247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52" y="4398259"/>
            <a:ext cx="1804108" cy="1022607"/>
          </a:xfrm>
          <a:prstGeom prst="rect">
            <a:avLst/>
          </a:prstGeom>
        </p:spPr>
      </p:pic>
      <p:pic>
        <p:nvPicPr>
          <p:cNvPr id="6" name="Picture 5">
            <a:extLst>
              <a:ext uri="{FF2B5EF4-FFF2-40B4-BE49-F238E27FC236}">
                <a16:creationId xmlns:a16="http://schemas.microsoft.com/office/drawing/2014/main" id="{FDEBE0BA-5384-FD43-8C78-72A5C6FE29EB}"/>
              </a:ext>
            </a:extLst>
          </p:cNvPr>
          <p:cNvPicPr>
            <a:picLocks noChangeAspect="1"/>
          </p:cNvPicPr>
          <p:nvPr/>
        </p:nvPicPr>
        <p:blipFill rotWithShape="1">
          <a:blip r:embed="rId4"/>
          <a:srcRect t="32749" b="32748"/>
          <a:stretch/>
        </p:blipFill>
        <p:spPr>
          <a:xfrm>
            <a:off x="9315009" y="5160967"/>
            <a:ext cx="2351314" cy="608403"/>
          </a:xfrm>
          <a:prstGeom prst="rect">
            <a:avLst/>
          </a:prstGeom>
        </p:spPr>
      </p:pic>
      <p:pic>
        <p:nvPicPr>
          <p:cNvPr id="8" name="Picture 7">
            <a:extLst>
              <a:ext uri="{FF2B5EF4-FFF2-40B4-BE49-F238E27FC236}">
                <a16:creationId xmlns:a16="http://schemas.microsoft.com/office/drawing/2014/main" id="{E3CB371E-CE77-5747-A9C8-9D9D1F0AF06E}"/>
              </a:ext>
            </a:extLst>
          </p:cNvPr>
          <p:cNvPicPr>
            <a:picLocks noChangeAspect="1"/>
          </p:cNvPicPr>
          <p:nvPr/>
        </p:nvPicPr>
        <p:blipFill>
          <a:blip r:embed="rId5"/>
          <a:stretch>
            <a:fillRect/>
          </a:stretch>
        </p:blipFill>
        <p:spPr>
          <a:xfrm>
            <a:off x="5518433" y="3521391"/>
            <a:ext cx="1263244" cy="975918"/>
          </a:xfrm>
          <a:prstGeom prst="rect">
            <a:avLst/>
          </a:prstGeom>
        </p:spPr>
      </p:pic>
      <p:pic>
        <p:nvPicPr>
          <p:cNvPr id="9" name="Picture 8">
            <a:extLst>
              <a:ext uri="{FF2B5EF4-FFF2-40B4-BE49-F238E27FC236}">
                <a16:creationId xmlns:a16="http://schemas.microsoft.com/office/drawing/2014/main" id="{27DEF67C-D4C2-C842-A532-EA4EF84F3DFD}"/>
              </a:ext>
            </a:extLst>
          </p:cNvPr>
          <p:cNvPicPr>
            <a:picLocks noChangeAspect="1"/>
          </p:cNvPicPr>
          <p:nvPr/>
        </p:nvPicPr>
        <p:blipFill>
          <a:blip r:embed="rId6"/>
          <a:stretch>
            <a:fillRect/>
          </a:stretch>
        </p:blipFill>
        <p:spPr>
          <a:xfrm>
            <a:off x="4642134" y="3521391"/>
            <a:ext cx="544468" cy="844750"/>
          </a:xfrm>
          <a:prstGeom prst="rect">
            <a:avLst/>
          </a:prstGeom>
        </p:spPr>
      </p:pic>
      <p:sp>
        <p:nvSpPr>
          <p:cNvPr id="12" name="Content Placeholder 7">
            <a:extLst>
              <a:ext uri="{FF2B5EF4-FFF2-40B4-BE49-F238E27FC236}">
                <a16:creationId xmlns:a16="http://schemas.microsoft.com/office/drawing/2014/main" id="{70FB9BEF-6706-A449-AF42-86AFE0C39CA6}"/>
              </a:ext>
            </a:extLst>
          </p:cNvPr>
          <p:cNvSpPr txBox="1">
            <a:spLocks/>
          </p:cNvSpPr>
          <p:nvPr/>
        </p:nvSpPr>
        <p:spPr>
          <a:xfrm>
            <a:off x="-14515" y="5778312"/>
            <a:ext cx="12192000" cy="595209"/>
          </a:xfrm>
          <a:prstGeom prst="rect">
            <a:avLst/>
          </a:prstGeom>
          <a:solidFill>
            <a:schemeClr val="bg1">
              <a:lumMod val="95000"/>
            </a:schemeClr>
          </a:solidFill>
          <a:ln w="6350" cap="flat" cmpd="sng" algn="ctr">
            <a:noFill/>
            <a:prstDash val="solid"/>
            <a:miter lim="800000"/>
          </a:ln>
        </p:spPr>
        <p:style>
          <a:lnRef idx="1">
            <a:schemeClr val="dk1"/>
          </a:lnRef>
          <a:fillRef idx="2">
            <a:schemeClr val="dk1"/>
          </a:fillRef>
          <a:effectRef idx="1">
            <a:schemeClr val="dk1"/>
          </a:effectRef>
          <a:fontRef idx="minor">
            <a:schemeClr val="dk1"/>
          </a:fontRef>
        </p:style>
        <p:txBody>
          <a:bodyPr vert="horz" lIns="0" tIns="45720" rIns="0" bIns="45720" rtlCol="0" anchor="ct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lvl="1" indent="0" algn="ctr">
              <a:buNone/>
            </a:pPr>
            <a:r>
              <a:rPr lang="en-US" altLang="en-US" sz="3200" dirty="0">
                <a:solidFill>
                  <a:srgbClr val="C00000"/>
                </a:solidFill>
                <a:latin typeface="Arial" panose="020B0604020202020204" pitchFamily="34" charset="0"/>
                <a:cs typeface="Arial" panose="020B0604020202020204" pitchFamily="34" charset="0"/>
              </a:rPr>
              <a:t>Data movement </a:t>
            </a:r>
            <a:r>
              <a:rPr lang="en-US" altLang="en-US" sz="3200" b="1" dirty="0">
                <a:solidFill>
                  <a:srgbClr val="C00000"/>
                </a:solidFill>
                <a:latin typeface="Arial" panose="020B0604020202020204" pitchFamily="34" charset="0"/>
                <a:cs typeface="Arial" panose="020B0604020202020204" pitchFamily="34" charset="0"/>
              </a:rPr>
              <a:t>dominates</a:t>
            </a:r>
            <a:r>
              <a:rPr lang="en-US" altLang="en-US" sz="3200" dirty="0">
                <a:solidFill>
                  <a:srgbClr val="C00000"/>
                </a:solidFill>
                <a:latin typeface="Arial" panose="020B0604020202020204" pitchFamily="34" charset="0"/>
                <a:cs typeface="Arial" panose="020B0604020202020204" pitchFamily="34" charset="0"/>
              </a:rPr>
              <a:t> the execution time and energy consumption</a:t>
            </a:r>
          </a:p>
        </p:txBody>
      </p:sp>
      <p:sp>
        <p:nvSpPr>
          <p:cNvPr id="13" name="Rectangle 12">
            <a:extLst>
              <a:ext uri="{FF2B5EF4-FFF2-40B4-BE49-F238E27FC236}">
                <a16:creationId xmlns:a16="http://schemas.microsoft.com/office/drawing/2014/main" id="{504AB25E-5694-6046-9B2F-3A3E5A2692BB}"/>
              </a:ext>
            </a:extLst>
          </p:cNvPr>
          <p:cNvSpPr/>
          <p:nvPr/>
        </p:nvSpPr>
        <p:spPr>
          <a:xfrm rot="10800000">
            <a:off x="1927560" y="4874979"/>
            <a:ext cx="9887426" cy="285988"/>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2C21D30-B4CF-464C-9575-FB1401F8879F}"/>
              </a:ext>
            </a:extLst>
          </p:cNvPr>
          <p:cNvPicPr>
            <a:picLocks noChangeAspect="1"/>
          </p:cNvPicPr>
          <p:nvPr/>
        </p:nvPicPr>
        <p:blipFill rotWithShape="1">
          <a:blip r:embed="rId7"/>
          <a:srcRect l="-1689" r="27220"/>
          <a:stretch/>
        </p:blipFill>
        <p:spPr>
          <a:xfrm flipH="1">
            <a:off x="8398647" y="2188936"/>
            <a:ext cx="3292087" cy="2515448"/>
          </a:xfrm>
          <a:prstGeom prst="rect">
            <a:avLst/>
          </a:prstGeom>
        </p:spPr>
      </p:pic>
      <p:cxnSp>
        <p:nvCxnSpPr>
          <p:cNvPr id="18" name="Straight Arrow Connector 17">
            <a:extLst>
              <a:ext uri="{FF2B5EF4-FFF2-40B4-BE49-F238E27FC236}">
                <a16:creationId xmlns:a16="http://schemas.microsoft.com/office/drawing/2014/main" id="{8CFCE546-5A51-7A43-A2B3-846CBB5A4839}"/>
              </a:ext>
            </a:extLst>
          </p:cNvPr>
          <p:cNvCxnSpPr>
            <a:cxnSpLocks/>
          </p:cNvCxnSpPr>
          <p:nvPr/>
        </p:nvCxnSpPr>
        <p:spPr>
          <a:xfrm>
            <a:off x="1989539" y="4740397"/>
            <a:ext cx="9825447" cy="13690"/>
          </a:xfrm>
          <a:prstGeom prst="straightConnector1">
            <a:avLst/>
          </a:prstGeom>
          <a:ln w="825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B1F50A4-D015-1140-AB55-CAEA05F1F882}"/>
              </a:ext>
            </a:extLst>
          </p:cNvPr>
          <p:cNvSpPr txBox="1"/>
          <p:nvPr/>
        </p:nvSpPr>
        <p:spPr>
          <a:xfrm>
            <a:off x="4490151" y="4343784"/>
            <a:ext cx="1191166" cy="400110"/>
          </a:xfrm>
          <a:prstGeom prst="rect">
            <a:avLst/>
          </a:prstGeom>
          <a:noFill/>
        </p:spPr>
        <p:txBody>
          <a:bodyPr wrap="square" rtlCol="0">
            <a:spAutoFit/>
          </a:bodyPr>
          <a:lstStyle/>
          <a:p>
            <a:r>
              <a:rPr lang="en-US" sz="2000" b="1" dirty="0"/>
              <a:t>Energy</a:t>
            </a:r>
          </a:p>
        </p:txBody>
      </p:sp>
      <p:sp>
        <p:nvSpPr>
          <p:cNvPr id="15" name="TextBox 14">
            <a:extLst>
              <a:ext uri="{FF2B5EF4-FFF2-40B4-BE49-F238E27FC236}">
                <a16:creationId xmlns:a16="http://schemas.microsoft.com/office/drawing/2014/main" id="{D64ED99C-CB39-2649-89DD-D6AA1DBC30BC}"/>
              </a:ext>
            </a:extLst>
          </p:cNvPr>
          <p:cNvSpPr txBox="1"/>
          <p:nvPr/>
        </p:nvSpPr>
        <p:spPr>
          <a:xfrm>
            <a:off x="5317488" y="4360274"/>
            <a:ext cx="1941331" cy="400110"/>
          </a:xfrm>
          <a:prstGeom prst="rect">
            <a:avLst/>
          </a:prstGeom>
          <a:noFill/>
        </p:spPr>
        <p:txBody>
          <a:bodyPr wrap="square" rtlCol="0">
            <a:spAutoFit/>
          </a:bodyPr>
          <a:lstStyle/>
          <a:p>
            <a:r>
              <a:rPr lang="en-US" sz="2000" b="1" dirty="0"/>
              <a:t>Execution time</a:t>
            </a:r>
          </a:p>
        </p:txBody>
      </p:sp>
    </p:spTree>
    <p:extLst>
      <p:ext uri="{BB962C8B-B14F-4D97-AF65-F5344CB8AC3E}">
        <p14:creationId xmlns:p14="http://schemas.microsoft.com/office/powerpoint/2010/main" val="103978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EEC4-643A-0748-9E01-E030CCDFE42D}"/>
              </a:ext>
            </a:extLst>
          </p:cNvPr>
          <p:cNvSpPr>
            <a:spLocks noGrp="1"/>
          </p:cNvSpPr>
          <p:nvPr>
            <p:ph type="title"/>
          </p:nvPr>
        </p:nvSpPr>
        <p:spPr/>
        <p:txBody>
          <a:bodyPr/>
          <a:lstStyle/>
          <a:p>
            <a:r>
              <a:rPr lang="en-US" dirty="0"/>
              <a:t>Example: Sparse Matrix Vector Multiplication</a:t>
            </a:r>
          </a:p>
        </p:txBody>
      </p:sp>
      <p:sp>
        <p:nvSpPr>
          <p:cNvPr id="4" name="Slide Number Placeholder 3">
            <a:extLst>
              <a:ext uri="{FF2B5EF4-FFF2-40B4-BE49-F238E27FC236}">
                <a16:creationId xmlns:a16="http://schemas.microsoft.com/office/drawing/2014/main" id="{D4B9F31F-1940-9440-AE66-0BC5B5FBA7DF}"/>
              </a:ext>
            </a:extLst>
          </p:cNvPr>
          <p:cNvSpPr>
            <a:spLocks noGrp="1"/>
          </p:cNvSpPr>
          <p:nvPr>
            <p:ph type="sldNum" sz="quarter" idx="12"/>
          </p:nvPr>
        </p:nvSpPr>
        <p:spPr>
          <a:xfrm>
            <a:off x="7319010" y="6480697"/>
            <a:ext cx="937260" cy="365125"/>
          </a:xfrm>
        </p:spPr>
        <p:txBody>
          <a:bodyPr/>
          <a:lstStyle/>
          <a:p>
            <a:fld id="{514F71AC-B08B-234D-BD2E-DDA7DB4BA923}" type="slidenum">
              <a:rPr lang="en-US" smtClean="0"/>
              <a:pPr/>
              <a:t>30</a:t>
            </a:fld>
            <a:endParaRPr lang="en-US" dirty="0"/>
          </a:p>
        </p:txBody>
      </p:sp>
      <p:sp>
        <p:nvSpPr>
          <p:cNvPr id="17" name="Content Placeholder 16">
            <a:extLst>
              <a:ext uri="{FF2B5EF4-FFF2-40B4-BE49-F238E27FC236}">
                <a16:creationId xmlns:a16="http://schemas.microsoft.com/office/drawing/2014/main" id="{12A4EE88-527D-4241-8CCC-1890A28552FB}"/>
              </a:ext>
            </a:extLst>
          </p:cNvPr>
          <p:cNvSpPr>
            <a:spLocks noGrp="1"/>
          </p:cNvSpPr>
          <p:nvPr>
            <p:ph idx="1"/>
          </p:nvPr>
        </p:nvSpPr>
        <p:spPr>
          <a:xfrm>
            <a:off x="0" y="1325563"/>
            <a:ext cx="12192000" cy="4971720"/>
          </a:xfrm>
        </p:spPr>
        <p:txBody>
          <a:bodyPr/>
          <a:lstStyle/>
          <a:p>
            <a:r>
              <a:rPr lang="en-US" dirty="0"/>
              <a:t>A simplified illustration </a:t>
            </a:r>
            <a:endParaRPr lang="en-US" dirty="0">
              <a:solidFill>
                <a:srgbClr val="C00000"/>
              </a:solidFill>
            </a:endParaRPr>
          </a:p>
        </p:txBody>
      </p:sp>
      <p:cxnSp>
        <p:nvCxnSpPr>
          <p:cNvPr id="15" name="Straight Connector 14">
            <a:extLst>
              <a:ext uri="{FF2B5EF4-FFF2-40B4-BE49-F238E27FC236}">
                <a16:creationId xmlns:a16="http://schemas.microsoft.com/office/drawing/2014/main" id="{F606EC2A-03C8-9848-970F-2EECA6832E30}"/>
              </a:ext>
            </a:extLst>
          </p:cNvPr>
          <p:cNvCxnSpPr/>
          <p:nvPr/>
        </p:nvCxnSpPr>
        <p:spPr>
          <a:xfrm>
            <a:off x="7490850" y="1873050"/>
            <a:ext cx="0" cy="484888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2B7C44B-299A-7240-BE7F-D8F9C7C6097F}"/>
              </a:ext>
            </a:extLst>
          </p:cNvPr>
          <p:cNvSpPr/>
          <p:nvPr/>
        </p:nvSpPr>
        <p:spPr>
          <a:xfrm rot="5400000">
            <a:off x="7293877" y="6063498"/>
            <a:ext cx="417095" cy="10927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Val=0.3</a:t>
            </a:r>
          </a:p>
        </p:txBody>
      </p:sp>
      <p:cxnSp>
        <p:nvCxnSpPr>
          <p:cNvPr id="21" name="Straight Arrow Connector 20">
            <a:extLst>
              <a:ext uri="{FF2B5EF4-FFF2-40B4-BE49-F238E27FC236}">
                <a16:creationId xmlns:a16="http://schemas.microsoft.com/office/drawing/2014/main" id="{CD3A642E-3EF4-3641-8DCD-C1A0116C0001}"/>
              </a:ext>
            </a:extLst>
          </p:cNvPr>
          <p:cNvCxnSpPr>
            <a:cxnSpLocks/>
          </p:cNvCxnSpPr>
          <p:nvPr/>
        </p:nvCxnSpPr>
        <p:spPr>
          <a:xfrm flipV="1">
            <a:off x="7483108" y="2758445"/>
            <a:ext cx="902311" cy="3547"/>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637E5EA-8031-A74D-8D71-0DEE67646AE5}"/>
              </a:ext>
            </a:extLst>
          </p:cNvPr>
          <p:cNvCxnSpPr>
            <a:cxnSpLocks/>
            <a:stCxn id="14" idx="6"/>
          </p:cNvCxnSpPr>
          <p:nvPr/>
        </p:nvCxnSpPr>
        <p:spPr>
          <a:xfrm>
            <a:off x="9055014" y="2865513"/>
            <a:ext cx="3517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Callout 48">
            <a:extLst>
              <a:ext uri="{FF2B5EF4-FFF2-40B4-BE49-F238E27FC236}">
                <a16:creationId xmlns:a16="http://schemas.microsoft.com/office/drawing/2014/main" id="{83F010B1-976F-9742-AA4A-5383EEB95A73}"/>
              </a:ext>
            </a:extLst>
          </p:cNvPr>
          <p:cNvSpPr/>
          <p:nvPr/>
        </p:nvSpPr>
        <p:spPr>
          <a:xfrm>
            <a:off x="9948746" y="1325563"/>
            <a:ext cx="2155422" cy="1325563"/>
          </a:xfrm>
          <a:prstGeom prst="wedgeEllipseCallout">
            <a:avLst>
              <a:gd name="adj1" fmla="val -79381"/>
              <a:gd name="adj2" fmla="val 39618"/>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Multiply, shift and accumulate</a:t>
            </a:r>
          </a:p>
        </p:txBody>
      </p:sp>
      <p:sp>
        <p:nvSpPr>
          <p:cNvPr id="62" name="Oval Callout 61">
            <a:extLst>
              <a:ext uri="{FF2B5EF4-FFF2-40B4-BE49-F238E27FC236}">
                <a16:creationId xmlns:a16="http://schemas.microsoft.com/office/drawing/2014/main" id="{7BE59FAC-0040-2141-9623-AEA1B4CA58A6}"/>
              </a:ext>
            </a:extLst>
          </p:cNvPr>
          <p:cNvSpPr/>
          <p:nvPr/>
        </p:nvSpPr>
        <p:spPr>
          <a:xfrm>
            <a:off x="10754262" y="5130780"/>
            <a:ext cx="1416785" cy="796933"/>
          </a:xfrm>
          <a:prstGeom prst="wedgeEllipseCallout">
            <a:avLst>
              <a:gd name="adj1" fmla="val -81087"/>
              <a:gd name="adj2" fmla="val 67820"/>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wait</a:t>
            </a:r>
          </a:p>
        </p:txBody>
      </p:sp>
      <p:sp>
        <p:nvSpPr>
          <p:cNvPr id="44" name="Oval Callout 43">
            <a:extLst>
              <a:ext uri="{FF2B5EF4-FFF2-40B4-BE49-F238E27FC236}">
                <a16:creationId xmlns:a16="http://schemas.microsoft.com/office/drawing/2014/main" id="{E1482722-83D3-794C-A6DC-F22DE5666EFE}"/>
              </a:ext>
            </a:extLst>
          </p:cNvPr>
          <p:cNvSpPr/>
          <p:nvPr/>
        </p:nvSpPr>
        <p:spPr>
          <a:xfrm>
            <a:off x="10537867" y="3657724"/>
            <a:ext cx="1416785" cy="796933"/>
          </a:xfrm>
          <a:prstGeom prst="wedgeEllipseCallout">
            <a:avLst>
              <a:gd name="adj1" fmla="val -81087"/>
              <a:gd name="adj2" fmla="val 67820"/>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Wait</a:t>
            </a:r>
          </a:p>
        </p:txBody>
      </p:sp>
      <p:sp>
        <p:nvSpPr>
          <p:cNvPr id="14" name="Oval 13">
            <a:extLst>
              <a:ext uri="{FF2B5EF4-FFF2-40B4-BE49-F238E27FC236}">
                <a16:creationId xmlns:a16="http://schemas.microsoft.com/office/drawing/2014/main" id="{7D5A2FF3-2990-8042-A565-058AF17D3F48}"/>
              </a:ext>
            </a:extLst>
          </p:cNvPr>
          <p:cNvSpPr/>
          <p:nvPr/>
        </p:nvSpPr>
        <p:spPr>
          <a:xfrm>
            <a:off x="8384582" y="2525036"/>
            <a:ext cx="670432" cy="680954"/>
          </a:xfrm>
          <a:prstGeom prst="ellipse">
            <a:avLst/>
          </a:prstGeom>
          <a:solidFill>
            <a:schemeClr val="bg1">
              <a:lumMod val="95000"/>
            </a:schemeClr>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a:t>
            </a:r>
          </a:p>
        </p:txBody>
      </p:sp>
      <p:sp>
        <p:nvSpPr>
          <p:cNvPr id="68" name="Oval 67">
            <a:extLst>
              <a:ext uri="{FF2B5EF4-FFF2-40B4-BE49-F238E27FC236}">
                <a16:creationId xmlns:a16="http://schemas.microsoft.com/office/drawing/2014/main" id="{6860B81E-B1A8-1A4E-8A68-B65A3DF5A38A}"/>
              </a:ext>
            </a:extLst>
          </p:cNvPr>
          <p:cNvSpPr/>
          <p:nvPr/>
        </p:nvSpPr>
        <p:spPr>
          <a:xfrm>
            <a:off x="9415153" y="2531879"/>
            <a:ext cx="670432" cy="680954"/>
          </a:xfrm>
          <a:prstGeom prst="ellipse">
            <a:avLst/>
          </a:prstGeom>
          <a:solidFill>
            <a:schemeClr val="bg1">
              <a:lumMod val="95000"/>
            </a:schemeClr>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a:t>
            </a:r>
          </a:p>
        </p:txBody>
      </p:sp>
      <p:cxnSp>
        <p:nvCxnSpPr>
          <p:cNvPr id="35" name="Curved Connector 34">
            <a:extLst>
              <a:ext uri="{FF2B5EF4-FFF2-40B4-BE49-F238E27FC236}">
                <a16:creationId xmlns:a16="http://schemas.microsoft.com/office/drawing/2014/main" id="{BDCEDD55-B7B2-7C4E-99FD-BE6FB7B34B68}"/>
              </a:ext>
            </a:extLst>
          </p:cNvPr>
          <p:cNvCxnSpPr>
            <a:cxnSpLocks/>
          </p:cNvCxnSpPr>
          <p:nvPr/>
        </p:nvCxnSpPr>
        <p:spPr>
          <a:xfrm flipH="1">
            <a:off x="9548295" y="2918601"/>
            <a:ext cx="572250" cy="240754"/>
          </a:xfrm>
          <a:prstGeom prst="curvedConnector4">
            <a:avLst>
              <a:gd name="adj1" fmla="val -39948"/>
              <a:gd name="adj2" fmla="val 287014"/>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B058340-135F-F344-8BEA-CFD9334BE317}"/>
              </a:ext>
            </a:extLst>
          </p:cNvPr>
          <p:cNvCxnSpPr>
            <a:cxnSpLocks/>
          </p:cNvCxnSpPr>
          <p:nvPr/>
        </p:nvCxnSpPr>
        <p:spPr>
          <a:xfrm flipV="1">
            <a:off x="7515356" y="4446608"/>
            <a:ext cx="902311" cy="3547"/>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23FBB83-CC04-C74E-B219-9BB0C9357EFF}"/>
              </a:ext>
            </a:extLst>
          </p:cNvPr>
          <p:cNvCxnSpPr>
            <a:cxnSpLocks/>
          </p:cNvCxnSpPr>
          <p:nvPr/>
        </p:nvCxnSpPr>
        <p:spPr>
          <a:xfrm flipV="1">
            <a:off x="7498593" y="6033569"/>
            <a:ext cx="902311" cy="3547"/>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3">
            <a:extLst>
              <a:ext uri="{FF2B5EF4-FFF2-40B4-BE49-F238E27FC236}">
                <a16:creationId xmlns:a16="http://schemas.microsoft.com/office/drawing/2014/main" id="{D3F82034-E577-6448-9499-DE98DE945761}"/>
              </a:ext>
            </a:extLst>
          </p:cNvPr>
          <p:cNvSpPr txBox="1">
            <a:spLocks/>
          </p:cNvSpPr>
          <p:nvPr/>
        </p:nvSpPr>
        <p:spPr>
          <a:xfrm>
            <a:off x="5625818" y="6441527"/>
            <a:ext cx="93726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800" b="1"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4F71AC-B08B-234D-BD2E-DDA7DB4BA923}" type="slidenum">
              <a:rPr lang="en-US" smtClean="0"/>
              <a:pPr/>
              <a:t>30</a:t>
            </a:fld>
            <a:endParaRPr lang="en-US" dirty="0"/>
          </a:p>
        </p:txBody>
      </p:sp>
      <p:sp>
        <p:nvSpPr>
          <p:cNvPr id="34" name="Rectangle 33">
            <a:extLst>
              <a:ext uri="{FF2B5EF4-FFF2-40B4-BE49-F238E27FC236}">
                <a16:creationId xmlns:a16="http://schemas.microsoft.com/office/drawing/2014/main" id="{D1CDABD4-4F3E-804D-B8F0-158968BAD3FE}"/>
              </a:ext>
            </a:extLst>
          </p:cNvPr>
          <p:cNvSpPr/>
          <p:nvPr/>
        </p:nvSpPr>
        <p:spPr>
          <a:xfrm>
            <a:off x="575654" y="1775206"/>
            <a:ext cx="5661547" cy="6400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1</a:t>
            </a:r>
          </a:p>
        </p:txBody>
      </p:sp>
      <p:sp>
        <p:nvSpPr>
          <p:cNvPr id="38" name="Rectangle 37">
            <a:extLst>
              <a:ext uri="{FF2B5EF4-FFF2-40B4-BE49-F238E27FC236}">
                <a16:creationId xmlns:a16="http://schemas.microsoft.com/office/drawing/2014/main" id="{083DE7CE-56C4-4D49-A018-000E64B3563E}"/>
              </a:ext>
            </a:extLst>
          </p:cNvPr>
          <p:cNvSpPr/>
          <p:nvPr/>
        </p:nvSpPr>
        <p:spPr>
          <a:xfrm>
            <a:off x="598804" y="3578505"/>
            <a:ext cx="5661547" cy="54864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2</a:t>
            </a:r>
          </a:p>
        </p:txBody>
      </p:sp>
      <p:graphicFrame>
        <p:nvGraphicFramePr>
          <p:cNvPr id="39" name="Table 38">
            <a:extLst>
              <a:ext uri="{FF2B5EF4-FFF2-40B4-BE49-F238E27FC236}">
                <a16:creationId xmlns:a16="http://schemas.microsoft.com/office/drawing/2014/main" id="{0416A08B-8642-CC4B-817D-350B9E5166AA}"/>
              </a:ext>
            </a:extLst>
          </p:cNvPr>
          <p:cNvGraphicFramePr>
            <a:graphicFrameLocks noGrp="1"/>
          </p:cNvGraphicFramePr>
          <p:nvPr>
            <p:extLst/>
          </p:nvPr>
        </p:nvGraphicFramePr>
        <p:xfrm>
          <a:off x="587229" y="2588798"/>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=9</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graphicFrame>
        <p:nvGraphicFramePr>
          <p:cNvPr id="41" name="Table 40">
            <a:extLst>
              <a:ext uri="{FF2B5EF4-FFF2-40B4-BE49-F238E27FC236}">
                <a16:creationId xmlns:a16="http://schemas.microsoft.com/office/drawing/2014/main" id="{92F22B0D-BED7-5C41-BF45-01F003CEF74F}"/>
              </a:ext>
            </a:extLst>
          </p:cNvPr>
          <p:cNvGraphicFramePr>
            <a:graphicFrameLocks noGrp="1"/>
          </p:cNvGraphicFramePr>
          <p:nvPr>
            <p:extLst/>
          </p:nvPr>
        </p:nvGraphicFramePr>
        <p:xfrm>
          <a:off x="611107" y="4256652"/>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=6</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sp>
        <p:nvSpPr>
          <p:cNvPr id="42" name="Rectangle 41">
            <a:extLst>
              <a:ext uri="{FF2B5EF4-FFF2-40B4-BE49-F238E27FC236}">
                <a16:creationId xmlns:a16="http://schemas.microsoft.com/office/drawing/2014/main" id="{F7546767-8CA4-384C-A5A0-55805B28B176}"/>
              </a:ext>
            </a:extLst>
          </p:cNvPr>
          <p:cNvSpPr/>
          <p:nvPr/>
        </p:nvSpPr>
        <p:spPr>
          <a:xfrm>
            <a:off x="617396" y="5080326"/>
            <a:ext cx="5661547" cy="6400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3</a:t>
            </a:r>
          </a:p>
        </p:txBody>
      </p:sp>
      <p:graphicFrame>
        <p:nvGraphicFramePr>
          <p:cNvPr id="43" name="Table 42">
            <a:extLst>
              <a:ext uri="{FF2B5EF4-FFF2-40B4-BE49-F238E27FC236}">
                <a16:creationId xmlns:a16="http://schemas.microsoft.com/office/drawing/2014/main" id="{A15C8623-C8ED-4B43-93F8-5AF351A3A7DF}"/>
              </a:ext>
            </a:extLst>
          </p:cNvPr>
          <p:cNvGraphicFramePr>
            <a:graphicFrameLocks noGrp="1"/>
          </p:cNvGraphicFramePr>
          <p:nvPr>
            <p:extLst/>
          </p:nvPr>
        </p:nvGraphicFramePr>
        <p:xfrm>
          <a:off x="598804" y="5837228"/>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=4</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cxnSp>
        <p:nvCxnSpPr>
          <p:cNvPr id="45" name="Straight Arrow Connector 44">
            <a:extLst>
              <a:ext uri="{FF2B5EF4-FFF2-40B4-BE49-F238E27FC236}">
                <a16:creationId xmlns:a16="http://schemas.microsoft.com/office/drawing/2014/main" id="{1676EFDC-7138-1545-98A0-5926907CC1D6}"/>
              </a:ext>
            </a:extLst>
          </p:cNvPr>
          <p:cNvCxnSpPr>
            <a:cxnSpLocks/>
          </p:cNvCxnSpPr>
          <p:nvPr/>
        </p:nvCxnSpPr>
        <p:spPr>
          <a:xfrm flipV="1">
            <a:off x="365760" y="3298221"/>
            <a:ext cx="805190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FF89F94-EA72-A443-878C-F45C45F8BAD6}"/>
              </a:ext>
            </a:extLst>
          </p:cNvPr>
          <p:cNvCxnSpPr>
            <a:cxnSpLocks/>
          </p:cNvCxnSpPr>
          <p:nvPr/>
        </p:nvCxnSpPr>
        <p:spPr>
          <a:xfrm>
            <a:off x="4940018" y="2954558"/>
            <a:ext cx="0" cy="35839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60F306B-448A-EB47-851A-87B760AE6A36}"/>
              </a:ext>
            </a:extLst>
          </p:cNvPr>
          <p:cNvCxnSpPr>
            <a:cxnSpLocks/>
          </p:cNvCxnSpPr>
          <p:nvPr/>
        </p:nvCxnSpPr>
        <p:spPr>
          <a:xfrm flipV="1">
            <a:off x="365760" y="4896368"/>
            <a:ext cx="805190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6EFBB04-44CC-0448-A315-AA34CF4447AA}"/>
              </a:ext>
            </a:extLst>
          </p:cNvPr>
          <p:cNvCxnSpPr>
            <a:cxnSpLocks/>
          </p:cNvCxnSpPr>
          <p:nvPr/>
        </p:nvCxnSpPr>
        <p:spPr>
          <a:xfrm>
            <a:off x="5632329" y="4622412"/>
            <a:ext cx="0" cy="24404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C80EC92-5065-8A4F-B65A-9AE6243C3A5C}"/>
              </a:ext>
            </a:extLst>
          </p:cNvPr>
          <p:cNvCxnSpPr>
            <a:cxnSpLocks/>
          </p:cNvCxnSpPr>
          <p:nvPr/>
        </p:nvCxnSpPr>
        <p:spPr>
          <a:xfrm>
            <a:off x="365760" y="6480697"/>
            <a:ext cx="848106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F38D136-B04F-8B4E-8064-21D4FFE74DB0}"/>
              </a:ext>
            </a:extLst>
          </p:cNvPr>
          <p:cNvCxnSpPr>
            <a:cxnSpLocks/>
          </p:cNvCxnSpPr>
          <p:nvPr/>
        </p:nvCxnSpPr>
        <p:spPr>
          <a:xfrm>
            <a:off x="5632329" y="6202988"/>
            <a:ext cx="0" cy="28594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32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56 -0.07269 L 0.00092 -0.69074 " pathEditMode="relative" ptsTypes="AA">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9" grpId="0" animBg="1"/>
      <p:bldP spid="62" grpId="0" animBg="1"/>
      <p:bldP spid="44" grpId="0" animBg="1"/>
      <p:bldP spid="14" grpId="0" animBg="1"/>
      <p:bldP spid="6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EEC4-643A-0748-9E01-E030CCDFE42D}"/>
              </a:ext>
            </a:extLst>
          </p:cNvPr>
          <p:cNvSpPr>
            <a:spLocks noGrp="1"/>
          </p:cNvSpPr>
          <p:nvPr>
            <p:ph type="title"/>
          </p:nvPr>
        </p:nvSpPr>
        <p:spPr/>
        <p:txBody>
          <a:bodyPr/>
          <a:lstStyle/>
          <a:p>
            <a:r>
              <a:rPr lang="en-US" dirty="0"/>
              <a:t>Example: Sparse Matrix Vector Multiplication</a:t>
            </a:r>
          </a:p>
        </p:txBody>
      </p:sp>
      <p:sp>
        <p:nvSpPr>
          <p:cNvPr id="4" name="Slide Number Placeholder 3">
            <a:extLst>
              <a:ext uri="{FF2B5EF4-FFF2-40B4-BE49-F238E27FC236}">
                <a16:creationId xmlns:a16="http://schemas.microsoft.com/office/drawing/2014/main" id="{D4B9F31F-1940-9440-AE66-0BC5B5FBA7DF}"/>
              </a:ext>
            </a:extLst>
          </p:cNvPr>
          <p:cNvSpPr>
            <a:spLocks noGrp="1"/>
          </p:cNvSpPr>
          <p:nvPr>
            <p:ph type="sldNum" sz="quarter" idx="12"/>
          </p:nvPr>
        </p:nvSpPr>
        <p:spPr/>
        <p:txBody>
          <a:bodyPr/>
          <a:lstStyle/>
          <a:p>
            <a:fld id="{514F71AC-B08B-234D-BD2E-DDA7DB4BA923}" type="slidenum">
              <a:rPr lang="en-US" smtClean="0"/>
              <a:pPr/>
              <a:t>31</a:t>
            </a:fld>
            <a:endParaRPr lang="en-US" dirty="0"/>
          </a:p>
        </p:txBody>
      </p:sp>
      <p:sp>
        <p:nvSpPr>
          <p:cNvPr id="17" name="Content Placeholder 16">
            <a:extLst>
              <a:ext uri="{FF2B5EF4-FFF2-40B4-BE49-F238E27FC236}">
                <a16:creationId xmlns:a16="http://schemas.microsoft.com/office/drawing/2014/main" id="{12A4EE88-527D-4241-8CCC-1890A28552FB}"/>
              </a:ext>
            </a:extLst>
          </p:cNvPr>
          <p:cNvSpPr>
            <a:spLocks noGrp="1"/>
          </p:cNvSpPr>
          <p:nvPr>
            <p:ph idx="1"/>
          </p:nvPr>
        </p:nvSpPr>
        <p:spPr>
          <a:xfrm>
            <a:off x="0" y="1325563"/>
            <a:ext cx="12192000" cy="4971720"/>
          </a:xfrm>
        </p:spPr>
        <p:txBody>
          <a:bodyPr/>
          <a:lstStyle/>
          <a:p>
            <a:r>
              <a:rPr lang="en-US" dirty="0"/>
              <a:t>A simplified illustration </a:t>
            </a:r>
            <a:r>
              <a:rPr lang="en-US" dirty="0">
                <a:solidFill>
                  <a:srgbClr val="FF0000"/>
                </a:solidFill>
              </a:rPr>
              <a:t>(some architectural details are omitted for clarity)</a:t>
            </a:r>
          </a:p>
        </p:txBody>
      </p:sp>
      <p:sp>
        <p:nvSpPr>
          <p:cNvPr id="18" name="Rectangle 17">
            <a:extLst>
              <a:ext uri="{FF2B5EF4-FFF2-40B4-BE49-F238E27FC236}">
                <a16:creationId xmlns:a16="http://schemas.microsoft.com/office/drawing/2014/main" id="{93C5C7A9-B0ED-4F48-A1BE-472B1F20DB0F}"/>
              </a:ext>
            </a:extLst>
          </p:cNvPr>
          <p:cNvSpPr/>
          <p:nvPr/>
        </p:nvSpPr>
        <p:spPr>
          <a:xfrm>
            <a:off x="577206" y="1814376"/>
            <a:ext cx="5661547" cy="6400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1</a:t>
            </a:r>
          </a:p>
        </p:txBody>
      </p:sp>
      <p:sp>
        <p:nvSpPr>
          <p:cNvPr id="6" name="Rectangle 5">
            <a:extLst>
              <a:ext uri="{FF2B5EF4-FFF2-40B4-BE49-F238E27FC236}">
                <a16:creationId xmlns:a16="http://schemas.microsoft.com/office/drawing/2014/main" id="{A23468E6-CE2E-DE4B-88F4-D0E9241DF7BB}"/>
              </a:ext>
            </a:extLst>
          </p:cNvPr>
          <p:cNvSpPr/>
          <p:nvPr/>
        </p:nvSpPr>
        <p:spPr>
          <a:xfrm>
            <a:off x="600356" y="3617675"/>
            <a:ext cx="5661547" cy="54864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2</a:t>
            </a:r>
          </a:p>
        </p:txBody>
      </p:sp>
      <p:graphicFrame>
        <p:nvGraphicFramePr>
          <p:cNvPr id="3" name="Table 2">
            <a:extLst>
              <a:ext uri="{FF2B5EF4-FFF2-40B4-BE49-F238E27FC236}">
                <a16:creationId xmlns:a16="http://schemas.microsoft.com/office/drawing/2014/main" id="{F74B0716-2D29-0046-9BCD-FCDDDB107EBC}"/>
              </a:ext>
            </a:extLst>
          </p:cNvPr>
          <p:cNvGraphicFramePr>
            <a:graphicFrameLocks noGrp="1"/>
          </p:cNvGraphicFramePr>
          <p:nvPr>
            <p:extLst/>
          </p:nvPr>
        </p:nvGraphicFramePr>
        <p:xfrm>
          <a:off x="588781" y="2627968"/>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=9</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graphicFrame>
        <p:nvGraphicFramePr>
          <p:cNvPr id="8" name="Table 7">
            <a:extLst>
              <a:ext uri="{FF2B5EF4-FFF2-40B4-BE49-F238E27FC236}">
                <a16:creationId xmlns:a16="http://schemas.microsoft.com/office/drawing/2014/main" id="{A6476503-A560-8945-9917-12FDAAB52756}"/>
              </a:ext>
            </a:extLst>
          </p:cNvPr>
          <p:cNvGraphicFramePr>
            <a:graphicFrameLocks noGrp="1"/>
          </p:cNvGraphicFramePr>
          <p:nvPr>
            <p:extLst/>
          </p:nvPr>
        </p:nvGraphicFramePr>
        <p:xfrm>
          <a:off x="612659" y="4295822"/>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=6</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sp>
        <p:nvSpPr>
          <p:cNvPr id="9" name="Rectangle 8">
            <a:extLst>
              <a:ext uri="{FF2B5EF4-FFF2-40B4-BE49-F238E27FC236}">
                <a16:creationId xmlns:a16="http://schemas.microsoft.com/office/drawing/2014/main" id="{AACE8A9D-6642-F74D-AD39-4FF02F55FF56}"/>
              </a:ext>
            </a:extLst>
          </p:cNvPr>
          <p:cNvSpPr/>
          <p:nvPr/>
        </p:nvSpPr>
        <p:spPr>
          <a:xfrm>
            <a:off x="618948" y="5119496"/>
            <a:ext cx="5661547" cy="6400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3</a:t>
            </a:r>
          </a:p>
        </p:txBody>
      </p:sp>
      <p:graphicFrame>
        <p:nvGraphicFramePr>
          <p:cNvPr id="10" name="Table 9">
            <a:extLst>
              <a:ext uri="{FF2B5EF4-FFF2-40B4-BE49-F238E27FC236}">
                <a16:creationId xmlns:a16="http://schemas.microsoft.com/office/drawing/2014/main" id="{D64AE5ED-42CB-A24E-B141-0DA083ECFD22}"/>
              </a:ext>
            </a:extLst>
          </p:cNvPr>
          <p:cNvGraphicFramePr>
            <a:graphicFrameLocks noGrp="1"/>
          </p:cNvGraphicFramePr>
          <p:nvPr>
            <p:extLst/>
          </p:nvPr>
        </p:nvGraphicFramePr>
        <p:xfrm>
          <a:off x="600356" y="5876398"/>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=4</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cxnSp>
        <p:nvCxnSpPr>
          <p:cNvPr id="13" name="Straight Arrow Connector 12">
            <a:extLst>
              <a:ext uri="{FF2B5EF4-FFF2-40B4-BE49-F238E27FC236}">
                <a16:creationId xmlns:a16="http://schemas.microsoft.com/office/drawing/2014/main" id="{370A5DE5-C6B7-0247-96F7-26139B65A6E8}"/>
              </a:ext>
            </a:extLst>
          </p:cNvPr>
          <p:cNvCxnSpPr>
            <a:cxnSpLocks/>
          </p:cNvCxnSpPr>
          <p:nvPr/>
        </p:nvCxnSpPr>
        <p:spPr>
          <a:xfrm>
            <a:off x="565630" y="3312606"/>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06EC2A-03C8-9848-970F-2EECA6832E30}"/>
              </a:ext>
            </a:extLst>
          </p:cNvPr>
          <p:cNvCxnSpPr/>
          <p:nvPr/>
        </p:nvCxnSpPr>
        <p:spPr>
          <a:xfrm>
            <a:off x="7490850" y="1873050"/>
            <a:ext cx="0" cy="484888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2B7C44B-299A-7240-BE7F-D8F9C7C6097F}"/>
              </a:ext>
            </a:extLst>
          </p:cNvPr>
          <p:cNvSpPr/>
          <p:nvPr/>
        </p:nvSpPr>
        <p:spPr>
          <a:xfrm rot="5400000">
            <a:off x="7293877" y="6063498"/>
            <a:ext cx="417095" cy="109270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err="1"/>
              <a:t>Indx</a:t>
            </a:r>
            <a:r>
              <a:rPr lang="en-US" b="1" dirty="0"/>
              <a:t>=4</a:t>
            </a:r>
          </a:p>
        </p:txBody>
      </p:sp>
      <p:cxnSp>
        <p:nvCxnSpPr>
          <p:cNvPr id="21" name="Straight Arrow Connector 20">
            <a:extLst>
              <a:ext uri="{FF2B5EF4-FFF2-40B4-BE49-F238E27FC236}">
                <a16:creationId xmlns:a16="http://schemas.microsoft.com/office/drawing/2014/main" id="{CD3A642E-3EF4-3641-8DCD-C1A0116C0001}"/>
              </a:ext>
            </a:extLst>
          </p:cNvPr>
          <p:cNvCxnSpPr>
            <a:cxnSpLocks/>
          </p:cNvCxnSpPr>
          <p:nvPr/>
        </p:nvCxnSpPr>
        <p:spPr>
          <a:xfrm flipV="1">
            <a:off x="7483108" y="2753970"/>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353B4DB-858E-D845-A5D7-A28E0CB2AE1A}"/>
              </a:ext>
            </a:extLst>
          </p:cNvPr>
          <p:cNvCxnSpPr>
            <a:cxnSpLocks/>
          </p:cNvCxnSpPr>
          <p:nvPr/>
        </p:nvCxnSpPr>
        <p:spPr>
          <a:xfrm flipV="1">
            <a:off x="7483107" y="4392350"/>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510BA86-20FF-1D4E-998F-37FCB919594B}"/>
              </a:ext>
            </a:extLst>
          </p:cNvPr>
          <p:cNvCxnSpPr>
            <a:cxnSpLocks/>
          </p:cNvCxnSpPr>
          <p:nvPr/>
        </p:nvCxnSpPr>
        <p:spPr>
          <a:xfrm flipV="1">
            <a:off x="7514001" y="5955366"/>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rapezoid 23">
            <a:extLst>
              <a:ext uri="{FF2B5EF4-FFF2-40B4-BE49-F238E27FC236}">
                <a16:creationId xmlns:a16="http://schemas.microsoft.com/office/drawing/2014/main" id="{FE55AD78-891B-054D-8B91-A800EABD1E31}"/>
              </a:ext>
            </a:extLst>
          </p:cNvPr>
          <p:cNvSpPr/>
          <p:nvPr/>
        </p:nvSpPr>
        <p:spPr>
          <a:xfrm rot="5400000">
            <a:off x="8401232" y="2465586"/>
            <a:ext cx="1441845" cy="728944"/>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a:t>
            </a:r>
          </a:p>
        </p:txBody>
      </p:sp>
      <p:cxnSp>
        <p:nvCxnSpPr>
          <p:cNvPr id="25" name="Straight Arrow Connector 24">
            <a:extLst>
              <a:ext uri="{FF2B5EF4-FFF2-40B4-BE49-F238E27FC236}">
                <a16:creationId xmlns:a16="http://schemas.microsoft.com/office/drawing/2014/main" id="{8637E5EA-8031-A74D-8D71-0DEE67646AE5}"/>
              </a:ext>
            </a:extLst>
          </p:cNvPr>
          <p:cNvCxnSpPr>
            <a:cxnSpLocks/>
            <a:stCxn id="24" idx="0"/>
          </p:cNvCxnSpPr>
          <p:nvPr/>
        </p:nvCxnSpPr>
        <p:spPr>
          <a:xfrm flipV="1">
            <a:off x="9486627" y="2806596"/>
            <a:ext cx="1045302" cy="2346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rapezoid 26">
            <a:extLst>
              <a:ext uri="{FF2B5EF4-FFF2-40B4-BE49-F238E27FC236}">
                <a16:creationId xmlns:a16="http://schemas.microsoft.com/office/drawing/2014/main" id="{E4B4E7B5-A0F3-FB45-8D32-DD21251B0E59}"/>
              </a:ext>
            </a:extLst>
          </p:cNvPr>
          <p:cNvSpPr/>
          <p:nvPr/>
        </p:nvSpPr>
        <p:spPr>
          <a:xfrm rot="5400000">
            <a:off x="8401634" y="4097530"/>
            <a:ext cx="1441845" cy="728944"/>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a:t>
            </a:r>
          </a:p>
        </p:txBody>
      </p:sp>
      <p:sp>
        <p:nvSpPr>
          <p:cNvPr id="28" name="Trapezoid 27">
            <a:extLst>
              <a:ext uri="{FF2B5EF4-FFF2-40B4-BE49-F238E27FC236}">
                <a16:creationId xmlns:a16="http://schemas.microsoft.com/office/drawing/2014/main" id="{7FA702E1-B31D-8346-B934-4A2DDAA3A4A4}"/>
              </a:ext>
            </a:extLst>
          </p:cNvPr>
          <p:cNvSpPr/>
          <p:nvPr/>
        </p:nvSpPr>
        <p:spPr>
          <a:xfrm rot="5400000">
            <a:off x="8421221" y="5747135"/>
            <a:ext cx="1441845" cy="728944"/>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a:t>
            </a:r>
          </a:p>
        </p:txBody>
      </p:sp>
      <p:cxnSp>
        <p:nvCxnSpPr>
          <p:cNvPr id="32" name="Straight Arrow Connector 31">
            <a:extLst>
              <a:ext uri="{FF2B5EF4-FFF2-40B4-BE49-F238E27FC236}">
                <a16:creationId xmlns:a16="http://schemas.microsoft.com/office/drawing/2014/main" id="{A0C91D71-6342-A449-87FB-E5F8EC2888C6}"/>
              </a:ext>
            </a:extLst>
          </p:cNvPr>
          <p:cNvCxnSpPr>
            <a:cxnSpLocks/>
          </p:cNvCxnSpPr>
          <p:nvPr/>
        </p:nvCxnSpPr>
        <p:spPr>
          <a:xfrm flipV="1">
            <a:off x="9502167" y="4462002"/>
            <a:ext cx="1135897" cy="2521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B57CE02-16FD-3545-8A1B-4F24D99E2BCF}"/>
              </a:ext>
            </a:extLst>
          </p:cNvPr>
          <p:cNvCxnSpPr>
            <a:cxnSpLocks/>
          </p:cNvCxnSpPr>
          <p:nvPr/>
        </p:nvCxnSpPr>
        <p:spPr>
          <a:xfrm flipV="1">
            <a:off x="9496762" y="6111607"/>
            <a:ext cx="1198452" cy="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DA42F8A4-AC57-DF40-821A-F4CFB43FF17F}"/>
              </a:ext>
            </a:extLst>
          </p:cNvPr>
          <p:cNvGrpSpPr/>
          <p:nvPr/>
        </p:nvGrpSpPr>
        <p:grpSpPr>
          <a:xfrm rot="10064994">
            <a:off x="9718021" y="2414839"/>
            <a:ext cx="463053" cy="520935"/>
            <a:chOff x="9741703" y="3928731"/>
            <a:chExt cx="463053" cy="520935"/>
          </a:xfrm>
        </p:grpSpPr>
        <p:sp>
          <p:nvSpPr>
            <p:cNvPr id="60" name="Rectangle 59">
              <a:extLst>
                <a:ext uri="{FF2B5EF4-FFF2-40B4-BE49-F238E27FC236}">
                  <a16:creationId xmlns:a16="http://schemas.microsoft.com/office/drawing/2014/main" id="{51D260D8-8249-184B-A5E4-178408B34D95}"/>
                </a:ext>
              </a:extLst>
            </p:cNvPr>
            <p:cNvSpPr/>
            <p:nvPr/>
          </p:nvSpPr>
          <p:spPr>
            <a:xfrm rot="19490936">
              <a:off x="9741703" y="3928731"/>
              <a:ext cx="463053" cy="1615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CEA441B-58EF-9F47-8F72-58FA714EAD8F}"/>
                </a:ext>
              </a:extLst>
            </p:cNvPr>
            <p:cNvSpPr/>
            <p:nvPr/>
          </p:nvSpPr>
          <p:spPr>
            <a:xfrm rot="14068288">
              <a:off x="9707489" y="4135738"/>
              <a:ext cx="463053" cy="164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EF05D2D4-B06C-F047-9F79-A2F0FF0F7FF4}"/>
              </a:ext>
            </a:extLst>
          </p:cNvPr>
          <p:cNvGrpSpPr/>
          <p:nvPr/>
        </p:nvGrpSpPr>
        <p:grpSpPr>
          <a:xfrm>
            <a:off x="10270730" y="1778671"/>
            <a:ext cx="2031552" cy="4149042"/>
            <a:chOff x="10270730" y="1778671"/>
            <a:chExt cx="2031552" cy="4149042"/>
          </a:xfrm>
        </p:grpSpPr>
        <p:sp>
          <p:nvSpPr>
            <p:cNvPr id="49" name="Oval Callout 48">
              <a:extLst>
                <a:ext uri="{FF2B5EF4-FFF2-40B4-BE49-F238E27FC236}">
                  <a16:creationId xmlns:a16="http://schemas.microsoft.com/office/drawing/2014/main" id="{83F010B1-976F-9742-AA4A-5383EEB95A73}"/>
                </a:ext>
              </a:extLst>
            </p:cNvPr>
            <p:cNvSpPr/>
            <p:nvPr/>
          </p:nvSpPr>
          <p:spPr>
            <a:xfrm>
              <a:off x="10270730" y="1778671"/>
              <a:ext cx="2031552" cy="796933"/>
            </a:xfrm>
            <a:prstGeom prst="wedgeEllipseCallout">
              <a:avLst>
                <a:gd name="adj1" fmla="val -52167"/>
                <a:gd name="adj2" fmla="val 70888"/>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Wait</a:t>
              </a:r>
            </a:p>
          </p:txBody>
        </p:sp>
        <p:sp>
          <p:nvSpPr>
            <p:cNvPr id="50" name="Oval Callout 49">
              <a:extLst>
                <a:ext uri="{FF2B5EF4-FFF2-40B4-BE49-F238E27FC236}">
                  <a16:creationId xmlns:a16="http://schemas.microsoft.com/office/drawing/2014/main" id="{C0190CD8-8BB2-6D44-89EC-7CCC9E7FFE09}"/>
                </a:ext>
              </a:extLst>
            </p:cNvPr>
            <p:cNvSpPr/>
            <p:nvPr/>
          </p:nvSpPr>
          <p:spPr>
            <a:xfrm>
              <a:off x="10681296" y="3448137"/>
              <a:ext cx="1416785" cy="796933"/>
            </a:xfrm>
            <a:prstGeom prst="wedgeEllipseCallout">
              <a:avLst>
                <a:gd name="adj1" fmla="val -81087"/>
                <a:gd name="adj2" fmla="val 67820"/>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Wait</a:t>
              </a:r>
            </a:p>
          </p:txBody>
        </p:sp>
        <p:sp>
          <p:nvSpPr>
            <p:cNvPr id="62" name="Oval Callout 61">
              <a:extLst>
                <a:ext uri="{FF2B5EF4-FFF2-40B4-BE49-F238E27FC236}">
                  <a16:creationId xmlns:a16="http://schemas.microsoft.com/office/drawing/2014/main" id="{7BE59FAC-0040-2141-9623-AEA1B4CA58A6}"/>
                </a:ext>
              </a:extLst>
            </p:cNvPr>
            <p:cNvSpPr/>
            <p:nvPr/>
          </p:nvSpPr>
          <p:spPr>
            <a:xfrm>
              <a:off x="10754262" y="5130780"/>
              <a:ext cx="1416785" cy="796933"/>
            </a:xfrm>
            <a:prstGeom prst="wedgeEllipseCallout">
              <a:avLst>
                <a:gd name="adj1" fmla="val -81087"/>
                <a:gd name="adj2" fmla="val 67820"/>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Shift</a:t>
              </a:r>
            </a:p>
          </p:txBody>
        </p:sp>
      </p:grpSp>
      <p:sp>
        <p:nvSpPr>
          <p:cNvPr id="43" name="Rectangle 42">
            <a:extLst>
              <a:ext uri="{FF2B5EF4-FFF2-40B4-BE49-F238E27FC236}">
                <a16:creationId xmlns:a16="http://schemas.microsoft.com/office/drawing/2014/main" id="{DFFF20D4-9CEE-8743-B9BF-2D727A12E3F2}"/>
              </a:ext>
            </a:extLst>
          </p:cNvPr>
          <p:cNvSpPr/>
          <p:nvPr/>
        </p:nvSpPr>
        <p:spPr>
          <a:xfrm rot="7955930">
            <a:off x="9728852" y="4524770"/>
            <a:ext cx="463053" cy="1615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46B57E9-D821-994E-9B02-F6D90585FB54}"/>
              </a:ext>
            </a:extLst>
          </p:cNvPr>
          <p:cNvSpPr/>
          <p:nvPr/>
        </p:nvSpPr>
        <p:spPr>
          <a:xfrm rot="2533282">
            <a:off x="9718022" y="4312027"/>
            <a:ext cx="463053" cy="164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488F6BF6-6386-A744-B552-E7050FAA6FEF}"/>
              </a:ext>
            </a:extLst>
          </p:cNvPr>
          <p:cNvCxnSpPr>
            <a:cxnSpLocks/>
          </p:cNvCxnSpPr>
          <p:nvPr/>
        </p:nvCxnSpPr>
        <p:spPr>
          <a:xfrm>
            <a:off x="3930094" y="2993728"/>
            <a:ext cx="0" cy="35839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5AB189A-76FD-B74C-BC05-8F2596967383}"/>
              </a:ext>
            </a:extLst>
          </p:cNvPr>
          <p:cNvCxnSpPr>
            <a:cxnSpLocks/>
          </p:cNvCxnSpPr>
          <p:nvPr/>
        </p:nvCxnSpPr>
        <p:spPr>
          <a:xfrm>
            <a:off x="565630" y="5010376"/>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954E731-1876-E14E-8377-E192CC9F4E15}"/>
              </a:ext>
            </a:extLst>
          </p:cNvPr>
          <p:cNvCxnSpPr>
            <a:cxnSpLocks/>
          </p:cNvCxnSpPr>
          <p:nvPr/>
        </p:nvCxnSpPr>
        <p:spPr>
          <a:xfrm>
            <a:off x="5627370" y="4676630"/>
            <a:ext cx="0" cy="35839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D5E896A-EC11-4743-B846-692EFCCA0EE8}"/>
              </a:ext>
            </a:extLst>
          </p:cNvPr>
          <p:cNvCxnSpPr>
            <a:cxnSpLocks/>
          </p:cNvCxnSpPr>
          <p:nvPr/>
        </p:nvCxnSpPr>
        <p:spPr>
          <a:xfrm>
            <a:off x="619673" y="6552797"/>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BD955F4-B40A-4E4F-B683-F494C319E8BE}"/>
              </a:ext>
            </a:extLst>
          </p:cNvPr>
          <p:cNvCxnSpPr>
            <a:cxnSpLocks/>
          </p:cNvCxnSpPr>
          <p:nvPr/>
        </p:nvCxnSpPr>
        <p:spPr>
          <a:xfrm>
            <a:off x="5681413" y="6233919"/>
            <a:ext cx="0" cy="31887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Equal 39">
            <a:extLst>
              <a:ext uri="{FF2B5EF4-FFF2-40B4-BE49-F238E27FC236}">
                <a16:creationId xmlns:a16="http://schemas.microsoft.com/office/drawing/2014/main" id="{9EBA2552-D88B-034F-B730-0930001040D1}"/>
              </a:ext>
            </a:extLst>
          </p:cNvPr>
          <p:cNvSpPr/>
          <p:nvPr/>
        </p:nvSpPr>
        <p:spPr>
          <a:xfrm>
            <a:off x="9672367" y="5793577"/>
            <a:ext cx="673821" cy="537047"/>
          </a:xfrm>
          <a:prstGeom prst="mathEqua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ular Callout 41">
            <a:extLst>
              <a:ext uri="{FF2B5EF4-FFF2-40B4-BE49-F238E27FC236}">
                <a16:creationId xmlns:a16="http://schemas.microsoft.com/office/drawing/2014/main" id="{5235AE31-6F3D-3C4B-86BD-F07A7288155E}"/>
              </a:ext>
            </a:extLst>
          </p:cNvPr>
          <p:cNvSpPr/>
          <p:nvPr/>
        </p:nvSpPr>
        <p:spPr>
          <a:xfrm>
            <a:off x="3318505" y="1563881"/>
            <a:ext cx="7069444" cy="2311879"/>
          </a:xfrm>
          <a:prstGeom prst="wedgeRectCallout">
            <a:avLst>
              <a:gd name="adj1" fmla="val -88074"/>
              <a:gd name="adj2" fmla="val 93097"/>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What happens when a Walker finishes its data?</a:t>
            </a:r>
          </a:p>
          <a:p>
            <a:pPr algn="ctr"/>
            <a:r>
              <a:rPr lang="en-US" sz="2800" dirty="0">
                <a:solidFill>
                  <a:srgbClr val="C00000"/>
                </a:solidFill>
              </a:rPr>
              <a:t>The walker needs to load a new row</a:t>
            </a:r>
          </a:p>
        </p:txBody>
      </p:sp>
    </p:spTree>
    <p:extLst>
      <p:ext uri="{BB962C8B-B14F-4D97-AF65-F5344CB8AC3E}">
        <p14:creationId xmlns:p14="http://schemas.microsoft.com/office/powerpoint/2010/main" val="34206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87 -0.04074 L 0.00287 -0.69491 " pathEditMode="relative" ptsTypes="AA">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3" grpId="0" animBg="1"/>
      <p:bldP spid="44" grpId="0" animBg="1"/>
      <p:bldP spid="40" grpId="0" animBg="1"/>
      <p:bldP spid="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EEC4-643A-0748-9E01-E030CCDFE42D}"/>
              </a:ext>
            </a:extLst>
          </p:cNvPr>
          <p:cNvSpPr>
            <a:spLocks noGrp="1"/>
          </p:cNvSpPr>
          <p:nvPr>
            <p:ph type="title"/>
          </p:nvPr>
        </p:nvSpPr>
        <p:spPr/>
        <p:txBody>
          <a:bodyPr/>
          <a:lstStyle/>
          <a:p>
            <a:r>
              <a:rPr lang="en-US" dirty="0"/>
              <a:t>A challenge: Walkers Need to Load a Row</a:t>
            </a:r>
            <a:br>
              <a:rPr lang="en-US" dirty="0"/>
            </a:br>
            <a:r>
              <a:rPr lang="en-US" dirty="0"/>
              <a:t> at Different Times </a:t>
            </a:r>
          </a:p>
        </p:txBody>
      </p:sp>
      <p:sp>
        <p:nvSpPr>
          <p:cNvPr id="4" name="Slide Number Placeholder 3">
            <a:extLst>
              <a:ext uri="{FF2B5EF4-FFF2-40B4-BE49-F238E27FC236}">
                <a16:creationId xmlns:a16="http://schemas.microsoft.com/office/drawing/2014/main" id="{D4B9F31F-1940-9440-AE66-0BC5B5FBA7DF}"/>
              </a:ext>
            </a:extLst>
          </p:cNvPr>
          <p:cNvSpPr>
            <a:spLocks noGrp="1"/>
          </p:cNvSpPr>
          <p:nvPr>
            <p:ph type="sldNum" sz="quarter" idx="12"/>
          </p:nvPr>
        </p:nvSpPr>
        <p:spPr/>
        <p:txBody>
          <a:bodyPr/>
          <a:lstStyle/>
          <a:p>
            <a:fld id="{514F71AC-B08B-234D-BD2E-DDA7DB4BA923}" type="slidenum">
              <a:rPr lang="en-US" smtClean="0"/>
              <a:pPr/>
              <a:t>32</a:t>
            </a:fld>
            <a:endParaRPr lang="en-US" dirty="0"/>
          </a:p>
        </p:txBody>
      </p:sp>
      <p:sp>
        <p:nvSpPr>
          <p:cNvPr id="17" name="Content Placeholder 16">
            <a:extLst>
              <a:ext uri="{FF2B5EF4-FFF2-40B4-BE49-F238E27FC236}">
                <a16:creationId xmlns:a16="http://schemas.microsoft.com/office/drawing/2014/main" id="{12A4EE88-527D-4241-8CCC-1890A28552FB}"/>
              </a:ext>
            </a:extLst>
          </p:cNvPr>
          <p:cNvSpPr>
            <a:spLocks noGrp="1"/>
          </p:cNvSpPr>
          <p:nvPr>
            <p:ph idx="1"/>
          </p:nvPr>
        </p:nvSpPr>
        <p:spPr>
          <a:xfrm>
            <a:off x="0" y="1325563"/>
            <a:ext cx="12192000" cy="4971720"/>
          </a:xfrm>
        </p:spPr>
        <p:txBody>
          <a:bodyPr/>
          <a:lstStyle/>
          <a:p>
            <a:r>
              <a:rPr lang="en-US" dirty="0"/>
              <a:t>A simplified illustration</a:t>
            </a:r>
          </a:p>
        </p:txBody>
      </p:sp>
      <p:sp>
        <p:nvSpPr>
          <p:cNvPr id="49" name="Oval Callout 48">
            <a:extLst>
              <a:ext uri="{FF2B5EF4-FFF2-40B4-BE49-F238E27FC236}">
                <a16:creationId xmlns:a16="http://schemas.microsoft.com/office/drawing/2014/main" id="{83F010B1-976F-9742-AA4A-5383EEB95A73}"/>
              </a:ext>
            </a:extLst>
          </p:cNvPr>
          <p:cNvSpPr/>
          <p:nvPr/>
        </p:nvSpPr>
        <p:spPr>
          <a:xfrm>
            <a:off x="9195625" y="1883081"/>
            <a:ext cx="3573581" cy="1334508"/>
          </a:xfrm>
          <a:prstGeom prst="wedgeEllipseCallout">
            <a:avLst>
              <a:gd name="adj1" fmla="val -73769"/>
              <a:gd name="adj2" fmla="val 38932"/>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Fully accessed Walker</a:t>
            </a:r>
          </a:p>
        </p:txBody>
      </p:sp>
      <p:sp>
        <p:nvSpPr>
          <p:cNvPr id="31" name="Rectangle 30">
            <a:extLst>
              <a:ext uri="{FF2B5EF4-FFF2-40B4-BE49-F238E27FC236}">
                <a16:creationId xmlns:a16="http://schemas.microsoft.com/office/drawing/2014/main" id="{35AF0A71-A2E9-AB4F-8B7D-D55B0FC105BD}"/>
              </a:ext>
            </a:extLst>
          </p:cNvPr>
          <p:cNvSpPr/>
          <p:nvPr/>
        </p:nvSpPr>
        <p:spPr>
          <a:xfrm>
            <a:off x="577206" y="1814376"/>
            <a:ext cx="5661547" cy="6400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1</a:t>
            </a:r>
          </a:p>
        </p:txBody>
      </p:sp>
      <p:sp>
        <p:nvSpPr>
          <p:cNvPr id="32" name="Rectangle 31">
            <a:extLst>
              <a:ext uri="{FF2B5EF4-FFF2-40B4-BE49-F238E27FC236}">
                <a16:creationId xmlns:a16="http://schemas.microsoft.com/office/drawing/2014/main" id="{31293199-3BE1-EA49-B9BC-F15A5FAB2AEE}"/>
              </a:ext>
            </a:extLst>
          </p:cNvPr>
          <p:cNvSpPr/>
          <p:nvPr/>
        </p:nvSpPr>
        <p:spPr>
          <a:xfrm>
            <a:off x="600356" y="3617675"/>
            <a:ext cx="5661547" cy="54864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2</a:t>
            </a:r>
          </a:p>
        </p:txBody>
      </p:sp>
      <p:graphicFrame>
        <p:nvGraphicFramePr>
          <p:cNvPr id="33" name="Table 32">
            <a:extLst>
              <a:ext uri="{FF2B5EF4-FFF2-40B4-BE49-F238E27FC236}">
                <a16:creationId xmlns:a16="http://schemas.microsoft.com/office/drawing/2014/main" id="{46C6C55E-EBB9-C14A-A280-0785A657BBCA}"/>
              </a:ext>
            </a:extLst>
          </p:cNvPr>
          <p:cNvGraphicFramePr>
            <a:graphicFrameLocks noGrp="1"/>
          </p:cNvGraphicFramePr>
          <p:nvPr>
            <p:extLst/>
          </p:nvPr>
        </p:nvGraphicFramePr>
        <p:xfrm>
          <a:off x="588781" y="2627968"/>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=9</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graphicFrame>
        <p:nvGraphicFramePr>
          <p:cNvPr id="34" name="Table 33">
            <a:extLst>
              <a:ext uri="{FF2B5EF4-FFF2-40B4-BE49-F238E27FC236}">
                <a16:creationId xmlns:a16="http://schemas.microsoft.com/office/drawing/2014/main" id="{AF8D4614-58C3-7648-A4E1-22F63F377B67}"/>
              </a:ext>
            </a:extLst>
          </p:cNvPr>
          <p:cNvGraphicFramePr>
            <a:graphicFrameLocks noGrp="1"/>
          </p:cNvGraphicFramePr>
          <p:nvPr>
            <p:extLst/>
          </p:nvPr>
        </p:nvGraphicFramePr>
        <p:xfrm>
          <a:off x="612659" y="4295822"/>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=6</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sp>
        <p:nvSpPr>
          <p:cNvPr id="35" name="Rectangle 34">
            <a:extLst>
              <a:ext uri="{FF2B5EF4-FFF2-40B4-BE49-F238E27FC236}">
                <a16:creationId xmlns:a16="http://schemas.microsoft.com/office/drawing/2014/main" id="{024D8226-7E8C-FA49-8A6B-DE9E04B0D16E}"/>
              </a:ext>
            </a:extLst>
          </p:cNvPr>
          <p:cNvSpPr/>
          <p:nvPr/>
        </p:nvSpPr>
        <p:spPr>
          <a:xfrm>
            <a:off x="618948" y="5119496"/>
            <a:ext cx="5661547" cy="6400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3</a:t>
            </a:r>
          </a:p>
        </p:txBody>
      </p:sp>
      <p:graphicFrame>
        <p:nvGraphicFramePr>
          <p:cNvPr id="36" name="Table 35">
            <a:extLst>
              <a:ext uri="{FF2B5EF4-FFF2-40B4-BE49-F238E27FC236}">
                <a16:creationId xmlns:a16="http://schemas.microsoft.com/office/drawing/2014/main" id="{03A687EF-2D6E-5E4B-B693-EFB03A87375F}"/>
              </a:ext>
            </a:extLst>
          </p:cNvPr>
          <p:cNvGraphicFramePr>
            <a:graphicFrameLocks noGrp="1"/>
          </p:cNvGraphicFramePr>
          <p:nvPr>
            <p:extLst/>
          </p:nvPr>
        </p:nvGraphicFramePr>
        <p:xfrm>
          <a:off x="600356" y="5876398"/>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=4</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cxnSp>
        <p:nvCxnSpPr>
          <p:cNvPr id="37" name="Straight Arrow Connector 36">
            <a:extLst>
              <a:ext uri="{FF2B5EF4-FFF2-40B4-BE49-F238E27FC236}">
                <a16:creationId xmlns:a16="http://schemas.microsoft.com/office/drawing/2014/main" id="{123F7428-B948-1D4C-910F-AFEC406B8554}"/>
              </a:ext>
            </a:extLst>
          </p:cNvPr>
          <p:cNvCxnSpPr>
            <a:cxnSpLocks/>
          </p:cNvCxnSpPr>
          <p:nvPr/>
        </p:nvCxnSpPr>
        <p:spPr>
          <a:xfrm>
            <a:off x="565630" y="3312606"/>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13198A-37A7-AD45-84F0-497126B4C3AE}"/>
              </a:ext>
            </a:extLst>
          </p:cNvPr>
          <p:cNvCxnSpPr/>
          <p:nvPr/>
        </p:nvCxnSpPr>
        <p:spPr>
          <a:xfrm>
            <a:off x="7490850" y="1873050"/>
            <a:ext cx="0" cy="484888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92207B-9744-494E-A434-5D4D1705DB8A}"/>
              </a:ext>
            </a:extLst>
          </p:cNvPr>
          <p:cNvCxnSpPr>
            <a:cxnSpLocks/>
          </p:cNvCxnSpPr>
          <p:nvPr/>
        </p:nvCxnSpPr>
        <p:spPr>
          <a:xfrm flipV="1">
            <a:off x="7483108" y="2753970"/>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96E7DFD-2B4E-A545-8FDA-7BBA34898DFE}"/>
              </a:ext>
            </a:extLst>
          </p:cNvPr>
          <p:cNvCxnSpPr>
            <a:cxnSpLocks/>
          </p:cNvCxnSpPr>
          <p:nvPr/>
        </p:nvCxnSpPr>
        <p:spPr>
          <a:xfrm flipV="1">
            <a:off x="7483107" y="4392350"/>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DD73D30-4B70-0646-B5C4-38ED0F2FDC6A}"/>
              </a:ext>
            </a:extLst>
          </p:cNvPr>
          <p:cNvCxnSpPr>
            <a:cxnSpLocks/>
          </p:cNvCxnSpPr>
          <p:nvPr/>
        </p:nvCxnSpPr>
        <p:spPr>
          <a:xfrm flipV="1">
            <a:off x="7514001" y="5955366"/>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172BADE-C01F-3840-A718-1CC19E4CA88F}"/>
              </a:ext>
            </a:extLst>
          </p:cNvPr>
          <p:cNvCxnSpPr>
            <a:cxnSpLocks/>
          </p:cNvCxnSpPr>
          <p:nvPr/>
        </p:nvCxnSpPr>
        <p:spPr>
          <a:xfrm>
            <a:off x="960120" y="2954210"/>
            <a:ext cx="0" cy="35839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DB55CA3-D664-9542-AB53-FCD300140567}"/>
              </a:ext>
            </a:extLst>
          </p:cNvPr>
          <p:cNvCxnSpPr>
            <a:cxnSpLocks/>
          </p:cNvCxnSpPr>
          <p:nvPr/>
        </p:nvCxnSpPr>
        <p:spPr>
          <a:xfrm>
            <a:off x="565630" y="5010376"/>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834B275-4637-894D-A414-90BEEB868752}"/>
              </a:ext>
            </a:extLst>
          </p:cNvPr>
          <p:cNvCxnSpPr>
            <a:cxnSpLocks/>
          </p:cNvCxnSpPr>
          <p:nvPr/>
        </p:nvCxnSpPr>
        <p:spPr>
          <a:xfrm>
            <a:off x="2126683" y="4651980"/>
            <a:ext cx="0" cy="35839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B508B1F-03AF-6E44-AA4A-2F2D96E2BC39}"/>
              </a:ext>
            </a:extLst>
          </p:cNvPr>
          <p:cNvCxnSpPr>
            <a:cxnSpLocks/>
          </p:cNvCxnSpPr>
          <p:nvPr/>
        </p:nvCxnSpPr>
        <p:spPr>
          <a:xfrm>
            <a:off x="619673" y="6552797"/>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3AC596A-10B1-EC48-9518-9DF857035FC0}"/>
              </a:ext>
            </a:extLst>
          </p:cNvPr>
          <p:cNvCxnSpPr>
            <a:cxnSpLocks/>
          </p:cNvCxnSpPr>
          <p:nvPr/>
        </p:nvCxnSpPr>
        <p:spPr>
          <a:xfrm>
            <a:off x="2100013" y="6233919"/>
            <a:ext cx="0" cy="31887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232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EEC4-643A-0748-9E01-E030CCDFE42D}"/>
              </a:ext>
            </a:extLst>
          </p:cNvPr>
          <p:cNvSpPr>
            <a:spLocks noGrp="1"/>
          </p:cNvSpPr>
          <p:nvPr>
            <p:ph type="title"/>
          </p:nvPr>
        </p:nvSpPr>
        <p:spPr/>
        <p:txBody>
          <a:bodyPr/>
          <a:lstStyle/>
          <a:p>
            <a:r>
              <a:rPr lang="en-US" dirty="0"/>
              <a:t>A challenge: Walkers Need to Load a Row</a:t>
            </a:r>
            <a:br>
              <a:rPr lang="en-US" dirty="0"/>
            </a:br>
            <a:r>
              <a:rPr lang="en-US" dirty="0"/>
              <a:t> at Different Times </a:t>
            </a:r>
          </a:p>
        </p:txBody>
      </p:sp>
      <p:sp>
        <p:nvSpPr>
          <p:cNvPr id="4" name="Slide Number Placeholder 3">
            <a:extLst>
              <a:ext uri="{FF2B5EF4-FFF2-40B4-BE49-F238E27FC236}">
                <a16:creationId xmlns:a16="http://schemas.microsoft.com/office/drawing/2014/main" id="{D4B9F31F-1940-9440-AE66-0BC5B5FBA7DF}"/>
              </a:ext>
            </a:extLst>
          </p:cNvPr>
          <p:cNvSpPr>
            <a:spLocks noGrp="1"/>
          </p:cNvSpPr>
          <p:nvPr>
            <p:ph type="sldNum" sz="quarter" idx="12"/>
          </p:nvPr>
        </p:nvSpPr>
        <p:spPr/>
        <p:txBody>
          <a:bodyPr/>
          <a:lstStyle/>
          <a:p>
            <a:fld id="{514F71AC-B08B-234D-BD2E-DDA7DB4BA923}" type="slidenum">
              <a:rPr lang="en-US" smtClean="0"/>
              <a:pPr/>
              <a:t>33</a:t>
            </a:fld>
            <a:endParaRPr lang="en-US" dirty="0"/>
          </a:p>
        </p:txBody>
      </p:sp>
      <p:sp>
        <p:nvSpPr>
          <p:cNvPr id="17" name="Content Placeholder 16">
            <a:extLst>
              <a:ext uri="{FF2B5EF4-FFF2-40B4-BE49-F238E27FC236}">
                <a16:creationId xmlns:a16="http://schemas.microsoft.com/office/drawing/2014/main" id="{12A4EE88-527D-4241-8CCC-1890A28552FB}"/>
              </a:ext>
            </a:extLst>
          </p:cNvPr>
          <p:cNvSpPr>
            <a:spLocks noGrp="1"/>
          </p:cNvSpPr>
          <p:nvPr>
            <p:ph idx="1"/>
          </p:nvPr>
        </p:nvSpPr>
        <p:spPr>
          <a:xfrm>
            <a:off x="0" y="1325563"/>
            <a:ext cx="12192000" cy="4971720"/>
          </a:xfrm>
        </p:spPr>
        <p:txBody>
          <a:bodyPr/>
          <a:lstStyle/>
          <a:p>
            <a:r>
              <a:rPr lang="en-US" dirty="0"/>
              <a:t>A simplified illustration</a:t>
            </a:r>
          </a:p>
        </p:txBody>
      </p:sp>
      <p:sp>
        <p:nvSpPr>
          <p:cNvPr id="50" name="Oval Callout 49">
            <a:extLst>
              <a:ext uri="{FF2B5EF4-FFF2-40B4-BE49-F238E27FC236}">
                <a16:creationId xmlns:a16="http://schemas.microsoft.com/office/drawing/2014/main" id="{C0190CD8-8BB2-6D44-89EC-7CCC9E7FFE09}"/>
              </a:ext>
            </a:extLst>
          </p:cNvPr>
          <p:cNvSpPr/>
          <p:nvPr/>
        </p:nvSpPr>
        <p:spPr>
          <a:xfrm>
            <a:off x="8134912" y="1409474"/>
            <a:ext cx="3109437" cy="1156142"/>
          </a:xfrm>
          <a:prstGeom prst="wedgeEllipseCallout">
            <a:avLst>
              <a:gd name="adj1" fmla="val -71516"/>
              <a:gd name="adj2" fmla="val 93200"/>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Loading …</a:t>
            </a:r>
          </a:p>
        </p:txBody>
      </p:sp>
      <p:sp>
        <p:nvSpPr>
          <p:cNvPr id="62" name="Oval Callout 61">
            <a:extLst>
              <a:ext uri="{FF2B5EF4-FFF2-40B4-BE49-F238E27FC236}">
                <a16:creationId xmlns:a16="http://schemas.microsoft.com/office/drawing/2014/main" id="{7BE59FAC-0040-2141-9623-AEA1B4CA58A6}"/>
              </a:ext>
            </a:extLst>
          </p:cNvPr>
          <p:cNvSpPr/>
          <p:nvPr/>
        </p:nvSpPr>
        <p:spPr>
          <a:xfrm>
            <a:off x="8537303" y="5071193"/>
            <a:ext cx="3039555" cy="1239850"/>
          </a:xfrm>
          <a:prstGeom prst="wedgeEllipseCallout">
            <a:avLst>
              <a:gd name="adj1" fmla="val -85164"/>
              <a:gd name="adj2" fmla="val 58211"/>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Wait for  pair subarray 1</a:t>
            </a:r>
          </a:p>
        </p:txBody>
      </p:sp>
      <p:sp>
        <p:nvSpPr>
          <p:cNvPr id="19" name="Oval Callout 18">
            <a:extLst>
              <a:ext uri="{FF2B5EF4-FFF2-40B4-BE49-F238E27FC236}">
                <a16:creationId xmlns:a16="http://schemas.microsoft.com/office/drawing/2014/main" id="{A572A8DB-232C-C443-9918-99F761BEBAC8}"/>
              </a:ext>
            </a:extLst>
          </p:cNvPr>
          <p:cNvSpPr/>
          <p:nvPr/>
        </p:nvSpPr>
        <p:spPr>
          <a:xfrm>
            <a:off x="8242878" y="3133679"/>
            <a:ext cx="3184351" cy="1156830"/>
          </a:xfrm>
          <a:prstGeom prst="wedgeEllipseCallout">
            <a:avLst>
              <a:gd name="adj1" fmla="val -72177"/>
              <a:gd name="adj2" fmla="val 82307"/>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Wait for  pair subarray 1 </a:t>
            </a:r>
          </a:p>
        </p:txBody>
      </p:sp>
      <p:sp>
        <p:nvSpPr>
          <p:cNvPr id="20" name="Rectangle 19">
            <a:extLst>
              <a:ext uri="{FF2B5EF4-FFF2-40B4-BE49-F238E27FC236}">
                <a16:creationId xmlns:a16="http://schemas.microsoft.com/office/drawing/2014/main" id="{5E8DEDE4-85FA-9843-90C2-9DB92047686A}"/>
              </a:ext>
            </a:extLst>
          </p:cNvPr>
          <p:cNvSpPr/>
          <p:nvPr/>
        </p:nvSpPr>
        <p:spPr>
          <a:xfrm>
            <a:off x="600356" y="3617675"/>
            <a:ext cx="5661547" cy="54864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2</a:t>
            </a:r>
          </a:p>
        </p:txBody>
      </p:sp>
      <p:graphicFrame>
        <p:nvGraphicFramePr>
          <p:cNvPr id="21" name="Table 20">
            <a:extLst>
              <a:ext uri="{FF2B5EF4-FFF2-40B4-BE49-F238E27FC236}">
                <a16:creationId xmlns:a16="http://schemas.microsoft.com/office/drawing/2014/main" id="{ED93D904-4875-BC4A-8BFB-1E11AFF6519D}"/>
              </a:ext>
            </a:extLst>
          </p:cNvPr>
          <p:cNvGraphicFramePr>
            <a:graphicFrameLocks noGrp="1"/>
          </p:cNvGraphicFramePr>
          <p:nvPr>
            <p:extLst/>
          </p:nvPr>
        </p:nvGraphicFramePr>
        <p:xfrm>
          <a:off x="588781" y="2627968"/>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=9</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graphicFrame>
        <p:nvGraphicFramePr>
          <p:cNvPr id="22" name="Table 21">
            <a:extLst>
              <a:ext uri="{FF2B5EF4-FFF2-40B4-BE49-F238E27FC236}">
                <a16:creationId xmlns:a16="http://schemas.microsoft.com/office/drawing/2014/main" id="{7027E76E-8604-4E42-A0B2-A4D958149618}"/>
              </a:ext>
            </a:extLst>
          </p:cNvPr>
          <p:cNvGraphicFramePr>
            <a:graphicFrameLocks noGrp="1"/>
          </p:cNvGraphicFramePr>
          <p:nvPr>
            <p:extLst/>
          </p:nvPr>
        </p:nvGraphicFramePr>
        <p:xfrm>
          <a:off x="612659" y="4295822"/>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=6</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sp>
        <p:nvSpPr>
          <p:cNvPr id="23" name="Rectangle 22">
            <a:extLst>
              <a:ext uri="{FF2B5EF4-FFF2-40B4-BE49-F238E27FC236}">
                <a16:creationId xmlns:a16="http://schemas.microsoft.com/office/drawing/2014/main" id="{E236A979-718D-434A-BF08-EB6F57031E24}"/>
              </a:ext>
            </a:extLst>
          </p:cNvPr>
          <p:cNvSpPr/>
          <p:nvPr/>
        </p:nvSpPr>
        <p:spPr>
          <a:xfrm>
            <a:off x="618948" y="5119496"/>
            <a:ext cx="5661547" cy="6400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3</a:t>
            </a:r>
          </a:p>
        </p:txBody>
      </p:sp>
      <p:graphicFrame>
        <p:nvGraphicFramePr>
          <p:cNvPr id="24" name="Table 23">
            <a:extLst>
              <a:ext uri="{FF2B5EF4-FFF2-40B4-BE49-F238E27FC236}">
                <a16:creationId xmlns:a16="http://schemas.microsoft.com/office/drawing/2014/main" id="{4679073C-9ED0-F84C-B9A9-0058D62BEAC4}"/>
              </a:ext>
            </a:extLst>
          </p:cNvPr>
          <p:cNvGraphicFramePr>
            <a:graphicFrameLocks noGrp="1"/>
          </p:cNvGraphicFramePr>
          <p:nvPr>
            <p:extLst/>
          </p:nvPr>
        </p:nvGraphicFramePr>
        <p:xfrm>
          <a:off x="600356" y="5876398"/>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=4</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cxnSp>
        <p:nvCxnSpPr>
          <p:cNvPr id="25" name="Straight Arrow Connector 24">
            <a:extLst>
              <a:ext uri="{FF2B5EF4-FFF2-40B4-BE49-F238E27FC236}">
                <a16:creationId xmlns:a16="http://schemas.microsoft.com/office/drawing/2014/main" id="{883EC1E6-BBD6-E64C-BF67-FD7282D7A3EB}"/>
              </a:ext>
            </a:extLst>
          </p:cNvPr>
          <p:cNvCxnSpPr>
            <a:cxnSpLocks/>
          </p:cNvCxnSpPr>
          <p:nvPr/>
        </p:nvCxnSpPr>
        <p:spPr>
          <a:xfrm>
            <a:off x="565630" y="3312606"/>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8C0DA96-514B-7C47-817E-8991DC8ECF2F}"/>
              </a:ext>
            </a:extLst>
          </p:cNvPr>
          <p:cNvCxnSpPr/>
          <p:nvPr/>
        </p:nvCxnSpPr>
        <p:spPr>
          <a:xfrm>
            <a:off x="7490850" y="1873050"/>
            <a:ext cx="0" cy="484888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53190DE-610A-5A47-B529-5DA9C3EE6988}"/>
              </a:ext>
            </a:extLst>
          </p:cNvPr>
          <p:cNvCxnSpPr>
            <a:cxnSpLocks/>
          </p:cNvCxnSpPr>
          <p:nvPr/>
        </p:nvCxnSpPr>
        <p:spPr>
          <a:xfrm flipV="1">
            <a:off x="7483108" y="2753970"/>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703BA82-BEE7-5A48-B6D7-9E3AE2DABEBE}"/>
              </a:ext>
            </a:extLst>
          </p:cNvPr>
          <p:cNvCxnSpPr>
            <a:cxnSpLocks/>
          </p:cNvCxnSpPr>
          <p:nvPr/>
        </p:nvCxnSpPr>
        <p:spPr>
          <a:xfrm flipV="1">
            <a:off x="7483107" y="4392350"/>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0761ACD-2E5B-4C47-BA44-5A4B6C452E6D}"/>
              </a:ext>
            </a:extLst>
          </p:cNvPr>
          <p:cNvCxnSpPr>
            <a:cxnSpLocks/>
          </p:cNvCxnSpPr>
          <p:nvPr/>
        </p:nvCxnSpPr>
        <p:spPr>
          <a:xfrm flipV="1">
            <a:off x="7514001" y="5955366"/>
            <a:ext cx="1240521" cy="80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BE45769-858A-F84B-B944-B71020660C21}"/>
              </a:ext>
            </a:extLst>
          </p:cNvPr>
          <p:cNvCxnSpPr>
            <a:cxnSpLocks/>
          </p:cNvCxnSpPr>
          <p:nvPr/>
        </p:nvCxnSpPr>
        <p:spPr>
          <a:xfrm>
            <a:off x="1017270" y="2993728"/>
            <a:ext cx="0" cy="35839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99ED3B3-4935-4E4F-A3DE-0EED778CFF5E}"/>
              </a:ext>
            </a:extLst>
          </p:cNvPr>
          <p:cNvCxnSpPr>
            <a:cxnSpLocks/>
          </p:cNvCxnSpPr>
          <p:nvPr/>
        </p:nvCxnSpPr>
        <p:spPr>
          <a:xfrm>
            <a:off x="565630" y="5010376"/>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DDDF8A-CDDD-654E-92D5-B4BCF7821948}"/>
              </a:ext>
            </a:extLst>
          </p:cNvPr>
          <p:cNvCxnSpPr>
            <a:cxnSpLocks/>
          </p:cNvCxnSpPr>
          <p:nvPr/>
        </p:nvCxnSpPr>
        <p:spPr>
          <a:xfrm>
            <a:off x="2065020" y="4651980"/>
            <a:ext cx="0" cy="35839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AC60A11-05EB-5C41-A26B-C4FD3578B41A}"/>
              </a:ext>
            </a:extLst>
          </p:cNvPr>
          <p:cNvCxnSpPr>
            <a:cxnSpLocks/>
          </p:cNvCxnSpPr>
          <p:nvPr/>
        </p:nvCxnSpPr>
        <p:spPr>
          <a:xfrm>
            <a:off x="619673" y="6552797"/>
            <a:ext cx="815799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17DA4E-772E-2E49-A527-31BDC2EA75D3}"/>
              </a:ext>
            </a:extLst>
          </p:cNvPr>
          <p:cNvCxnSpPr>
            <a:cxnSpLocks/>
          </p:cNvCxnSpPr>
          <p:nvPr/>
        </p:nvCxnSpPr>
        <p:spPr>
          <a:xfrm>
            <a:off x="2107633" y="6242158"/>
            <a:ext cx="0" cy="31887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AB0E75D-610F-7747-81C7-E57729A81A98}"/>
              </a:ext>
            </a:extLst>
          </p:cNvPr>
          <p:cNvSpPr/>
          <p:nvPr/>
        </p:nvSpPr>
        <p:spPr>
          <a:xfrm>
            <a:off x="577206" y="1814376"/>
            <a:ext cx="5661547" cy="6400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1</a:t>
            </a:r>
          </a:p>
        </p:txBody>
      </p:sp>
      <p:pic>
        <p:nvPicPr>
          <p:cNvPr id="11" name="Picture 10">
            <a:extLst>
              <a:ext uri="{FF2B5EF4-FFF2-40B4-BE49-F238E27FC236}">
                <a16:creationId xmlns:a16="http://schemas.microsoft.com/office/drawing/2014/main" id="{C3379449-11B3-BC4D-A009-910F642A7021}"/>
              </a:ext>
            </a:extLst>
          </p:cNvPr>
          <p:cNvPicPr>
            <a:picLocks noChangeAspect="1"/>
          </p:cNvPicPr>
          <p:nvPr/>
        </p:nvPicPr>
        <p:blipFill>
          <a:blip r:embed="rId3"/>
          <a:stretch>
            <a:fillRect/>
          </a:stretch>
        </p:blipFill>
        <p:spPr>
          <a:xfrm>
            <a:off x="2575542" y="1664574"/>
            <a:ext cx="1724206" cy="1724206"/>
          </a:xfrm>
          <a:prstGeom prst="rect">
            <a:avLst/>
          </a:prstGeom>
        </p:spPr>
      </p:pic>
    </p:spTree>
    <p:extLst>
      <p:ext uri="{BB962C8B-B14F-4D97-AF65-F5344CB8AC3E}">
        <p14:creationId xmlns:p14="http://schemas.microsoft.com/office/powerpoint/2010/main" val="3229059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EEC4-643A-0748-9E01-E030CCDFE42D}"/>
              </a:ext>
            </a:extLst>
          </p:cNvPr>
          <p:cNvSpPr>
            <a:spLocks noGrp="1"/>
          </p:cNvSpPr>
          <p:nvPr>
            <p:ph type="title"/>
          </p:nvPr>
        </p:nvSpPr>
        <p:spPr/>
        <p:txBody>
          <a:bodyPr/>
          <a:lstStyle/>
          <a:p>
            <a:r>
              <a:rPr lang="en-US" dirty="0"/>
              <a:t>Solution: Walker </a:t>
            </a:r>
            <a:r>
              <a:rPr lang="en-US" dirty="0" err="1"/>
              <a:t>Renamer</a:t>
            </a:r>
            <a:endParaRPr lang="en-US" dirty="0"/>
          </a:p>
        </p:txBody>
      </p:sp>
      <p:sp>
        <p:nvSpPr>
          <p:cNvPr id="4" name="Slide Number Placeholder 3">
            <a:extLst>
              <a:ext uri="{FF2B5EF4-FFF2-40B4-BE49-F238E27FC236}">
                <a16:creationId xmlns:a16="http://schemas.microsoft.com/office/drawing/2014/main" id="{D4B9F31F-1940-9440-AE66-0BC5B5FBA7DF}"/>
              </a:ext>
            </a:extLst>
          </p:cNvPr>
          <p:cNvSpPr>
            <a:spLocks noGrp="1"/>
          </p:cNvSpPr>
          <p:nvPr>
            <p:ph type="sldNum" sz="quarter" idx="12"/>
          </p:nvPr>
        </p:nvSpPr>
        <p:spPr/>
        <p:txBody>
          <a:bodyPr/>
          <a:lstStyle/>
          <a:p>
            <a:fld id="{514F71AC-B08B-234D-BD2E-DDA7DB4BA923}" type="slidenum">
              <a:rPr lang="en-US" smtClean="0"/>
              <a:pPr/>
              <a:t>34</a:t>
            </a:fld>
            <a:endParaRPr lang="en-US" dirty="0"/>
          </a:p>
        </p:txBody>
      </p:sp>
      <p:sp>
        <p:nvSpPr>
          <p:cNvPr id="17" name="Content Placeholder 16">
            <a:extLst>
              <a:ext uri="{FF2B5EF4-FFF2-40B4-BE49-F238E27FC236}">
                <a16:creationId xmlns:a16="http://schemas.microsoft.com/office/drawing/2014/main" id="{12A4EE88-527D-4241-8CCC-1890A28552FB}"/>
              </a:ext>
            </a:extLst>
          </p:cNvPr>
          <p:cNvSpPr>
            <a:spLocks noGrp="1"/>
          </p:cNvSpPr>
          <p:nvPr>
            <p:ph idx="1"/>
          </p:nvPr>
        </p:nvSpPr>
        <p:spPr>
          <a:xfrm>
            <a:off x="0" y="1325563"/>
            <a:ext cx="12192000" cy="5274742"/>
          </a:xfrm>
        </p:spPr>
        <p:txBody>
          <a:bodyPr/>
          <a:lstStyle/>
          <a:p>
            <a:r>
              <a:rPr lang="en-US" dirty="0"/>
              <a:t>Overlapping computation and loading</a:t>
            </a:r>
          </a:p>
        </p:txBody>
      </p:sp>
      <p:sp>
        <p:nvSpPr>
          <p:cNvPr id="18" name="Rectangle 17">
            <a:extLst>
              <a:ext uri="{FF2B5EF4-FFF2-40B4-BE49-F238E27FC236}">
                <a16:creationId xmlns:a16="http://schemas.microsoft.com/office/drawing/2014/main" id="{93C5C7A9-B0ED-4F48-A1BE-472B1F20DB0F}"/>
              </a:ext>
            </a:extLst>
          </p:cNvPr>
          <p:cNvSpPr/>
          <p:nvPr/>
        </p:nvSpPr>
        <p:spPr>
          <a:xfrm>
            <a:off x="577206" y="1814376"/>
            <a:ext cx="5661547" cy="9144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Pair Subarray 1</a:t>
            </a:r>
          </a:p>
        </p:txBody>
      </p:sp>
      <p:graphicFrame>
        <p:nvGraphicFramePr>
          <p:cNvPr id="10" name="Table 9">
            <a:extLst>
              <a:ext uri="{FF2B5EF4-FFF2-40B4-BE49-F238E27FC236}">
                <a16:creationId xmlns:a16="http://schemas.microsoft.com/office/drawing/2014/main" id="{D64AE5ED-42CB-A24E-B141-0DA083ECFD22}"/>
              </a:ext>
            </a:extLst>
          </p:cNvPr>
          <p:cNvGraphicFramePr>
            <a:graphicFrameLocks noGrp="1"/>
          </p:cNvGraphicFramePr>
          <p:nvPr/>
        </p:nvGraphicFramePr>
        <p:xfrm>
          <a:off x="632348" y="2930643"/>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=12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=10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sp>
        <p:nvSpPr>
          <p:cNvPr id="50" name="Oval Callout 49">
            <a:extLst>
              <a:ext uri="{FF2B5EF4-FFF2-40B4-BE49-F238E27FC236}">
                <a16:creationId xmlns:a16="http://schemas.microsoft.com/office/drawing/2014/main" id="{C0190CD8-8BB2-6D44-89EC-7CCC9E7FFE09}"/>
              </a:ext>
            </a:extLst>
          </p:cNvPr>
          <p:cNvSpPr/>
          <p:nvPr/>
        </p:nvSpPr>
        <p:spPr>
          <a:xfrm>
            <a:off x="7164305" y="2728776"/>
            <a:ext cx="3109437" cy="741961"/>
          </a:xfrm>
          <a:prstGeom prst="wedgeEllipseCallout">
            <a:avLst>
              <a:gd name="adj1" fmla="val -75259"/>
              <a:gd name="adj2" fmla="val 74506"/>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Processing Walker A</a:t>
            </a:r>
          </a:p>
        </p:txBody>
      </p:sp>
      <p:pic>
        <p:nvPicPr>
          <p:cNvPr id="11" name="Picture 10">
            <a:extLst>
              <a:ext uri="{FF2B5EF4-FFF2-40B4-BE49-F238E27FC236}">
                <a16:creationId xmlns:a16="http://schemas.microsoft.com/office/drawing/2014/main" id="{C3379449-11B3-BC4D-A009-910F642A7021}"/>
              </a:ext>
            </a:extLst>
          </p:cNvPr>
          <p:cNvPicPr>
            <a:picLocks noChangeAspect="1"/>
          </p:cNvPicPr>
          <p:nvPr/>
        </p:nvPicPr>
        <p:blipFill>
          <a:blip r:embed="rId3"/>
          <a:stretch>
            <a:fillRect/>
          </a:stretch>
        </p:blipFill>
        <p:spPr>
          <a:xfrm>
            <a:off x="2140761" y="1720818"/>
            <a:ext cx="1724206" cy="1724206"/>
          </a:xfrm>
          <a:prstGeom prst="rect">
            <a:avLst/>
          </a:prstGeom>
        </p:spPr>
      </p:pic>
      <p:sp>
        <p:nvSpPr>
          <p:cNvPr id="16" name="Rectangle 15">
            <a:extLst>
              <a:ext uri="{FF2B5EF4-FFF2-40B4-BE49-F238E27FC236}">
                <a16:creationId xmlns:a16="http://schemas.microsoft.com/office/drawing/2014/main" id="{A9059679-5ED3-D945-A046-A87117926E52}"/>
              </a:ext>
            </a:extLst>
          </p:cNvPr>
          <p:cNvSpPr/>
          <p:nvPr/>
        </p:nvSpPr>
        <p:spPr>
          <a:xfrm>
            <a:off x="0" y="5393471"/>
            <a:ext cx="12191999" cy="1034735"/>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lvl="1" algn="ctr">
              <a:lnSpc>
                <a:spcPts val="2625"/>
              </a:lnSpc>
            </a:pPr>
            <a:r>
              <a:rPr lang="en-US" sz="3200" b="1" dirty="0">
                <a:solidFill>
                  <a:srgbClr val="C00000"/>
                </a:solidFill>
                <a:latin typeface="+mj-lt"/>
              </a:rPr>
              <a:t>Walker </a:t>
            </a:r>
            <a:r>
              <a:rPr lang="en-US" sz="3200" b="1" dirty="0" err="1">
                <a:solidFill>
                  <a:srgbClr val="C00000"/>
                </a:solidFill>
                <a:latin typeface="+mj-lt"/>
              </a:rPr>
              <a:t>renamer</a:t>
            </a:r>
            <a:r>
              <a:rPr lang="en-US" sz="3200" b="1" dirty="0">
                <a:solidFill>
                  <a:srgbClr val="C00000"/>
                </a:solidFill>
                <a:latin typeface="+mj-lt"/>
              </a:rPr>
              <a:t> overlaps computation and loading a row   </a:t>
            </a:r>
          </a:p>
        </p:txBody>
      </p:sp>
      <p:sp>
        <p:nvSpPr>
          <p:cNvPr id="20" name="Oval Callout 19">
            <a:extLst>
              <a:ext uri="{FF2B5EF4-FFF2-40B4-BE49-F238E27FC236}">
                <a16:creationId xmlns:a16="http://schemas.microsoft.com/office/drawing/2014/main" id="{E74B8A96-6C6A-274B-AA01-2CA72F661A6F}"/>
              </a:ext>
            </a:extLst>
          </p:cNvPr>
          <p:cNvSpPr/>
          <p:nvPr/>
        </p:nvSpPr>
        <p:spPr>
          <a:xfrm>
            <a:off x="7120738" y="1741298"/>
            <a:ext cx="3109437" cy="741961"/>
          </a:xfrm>
          <a:prstGeom prst="wedgeEllipseCallout">
            <a:avLst>
              <a:gd name="adj1" fmla="val -76328"/>
              <a:gd name="adj2" fmla="val 146210"/>
            </a:avLst>
          </a:prstGeom>
          <a:solidFill>
            <a:schemeClr val="bg1">
              <a:lumMod val="9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Loading to Walker B</a:t>
            </a:r>
          </a:p>
        </p:txBody>
      </p:sp>
      <p:graphicFrame>
        <p:nvGraphicFramePr>
          <p:cNvPr id="13" name="Table 12">
            <a:extLst>
              <a:ext uri="{FF2B5EF4-FFF2-40B4-BE49-F238E27FC236}">
                <a16:creationId xmlns:a16="http://schemas.microsoft.com/office/drawing/2014/main" id="{4897C6FA-45E9-F942-A11A-BE408A82EF48}"/>
              </a:ext>
            </a:extLst>
          </p:cNvPr>
          <p:cNvGraphicFramePr>
            <a:graphicFrameLocks noGrp="1"/>
          </p:cNvGraphicFramePr>
          <p:nvPr>
            <p:extLst/>
          </p:nvPr>
        </p:nvGraphicFramePr>
        <p:xfrm>
          <a:off x="588781" y="3560285"/>
          <a:ext cx="5649972" cy="365760"/>
        </p:xfrm>
        <a:graphic>
          <a:graphicData uri="http://schemas.openxmlformats.org/drawingml/2006/table">
            <a:tbl>
              <a:tblPr firstRow="1" bandRow="1">
                <a:tableStyleId>{5C22544A-7EE6-4342-B048-85BDC9FD1C3A}</a:tableStyleId>
              </a:tblPr>
              <a:tblGrid>
                <a:gridCol w="941662">
                  <a:extLst>
                    <a:ext uri="{9D8B030D-6E8A-4147-A177-3AD203B41FA5}">
                      <a16:colId xmlns:a16="http://schemas.microsoft.com/office/drawing/2014/main" val="1806423706"/>
                    </a:ext>
                  </a:extLst>
                </a:gridCol>
                <a:gridCol w="941662">
                  <a:extLst>
                    <a:ext uri="{9D8B030D-6E8A-4147-A177-3AD203B41FA5}">
                      <a16:colId xmlns:a16="http://schemas.microsoft.com/office/drawing/2014/main" val="842221934"/>
                    </a:ext>
                  </a:extLst>
                </a:gridCol>
                <a:gridCol w="941662">
                  <a:extLst>
                    <a:ext uri="{9D8B030D-6E8A-4147-A177-3AD203B41FA5}">
                      <a16:colId xmlns:a16="http://schemas.microsoft.com/office/drawing/2014/main" val="762666780"/>
                    </a:ext>
                  </a:extLst>
                </a:gridCol>
                <a:gridCol w="941662">
                  <a:extLst>
                    <a:ext uri="{9D8B030D-6E8A-4147-A177-3AD203B41FA5}">
                      <a16:colId xmlns:a16="http://schemas.microsoft.com/office/drawing/2014/main" val="2855832688"/>
                    </a:ext>
                  </a:extLst>
                </a:gridCol>
                <a:gridCol w="941662">
                  <a:extLst>
                    <a:ext uri="{9D8B030D-6E8A-4147-A177-3AD203B41FA5}">
                      <a16:colId xmlns:a16="http://schemas.microsoft.com/office/drawing/2014/main" val="4012717924"/>
                    </a:ext>
                  </a:extLst>
                </a:gridCol>
                <a:gridCol w="941662">
                  <a:extLst>
                    <a:ext uri="{9D8B030D-6E8A-4147-A177-3AD203B41FA5}">
                      <a16:colId xmlns:a16="http://schemas.microsoft.com/office/drawing/2014/main" val="4196242989"/>
                    </a:ext>
                  </a:extLst>
                </a:gridCol>
              </a:tblGrid>
              <a:tr h="23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=9</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Val=0.2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Indx</a:t>
                      </a:r>
                      <a:r>
                        <a:rPr lang="en-US" dirty="0"/>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tc>
                  <a:txBody>
                    <a:bodyPr/>
                    <a:lstStyle/>
                    <a:p>
                      <a:r>
                        <a:rPr lang="en-US" dirty="0"/>
                        <a:t>Val=0.5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C00000"/>
                    </a:solidFill>
                  </a:tcPr>
                </a:tc>
                <a:tc>
                  <a:txBody>
                    <a:bodyPr/>
                    <a:lstStyle/>
                    <a:p>
                      <a:r>
                        <a:rPr lang="en-US" dirty="0" err="1"/>
                        <a:t>Indx</a:t>
                      </a:r>
                      <a:r>
                        <a:rPr lang="en-US" dirty="0"/>
                        <a:t>=3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76008301"/>
                  </a:ext>
                </a:extLst>
              </a:tr>
            </a:tbl>
          </a:graphicData>
        </a:graphic>
      </p:graphicFrame>
      <p:cxnSp>
        <p:nvCxnSpPr>
          <p:cNvPr id="14" name="Straight Arrow Connector 13">
            <a:extLst>
              <a:ext uri="{FF2B5EF4-FFF2-40B4-BE49-F238E27FC236}">
                <a16:creationId xmlns:a16="http://schemas.microsoft.com/office/drawing/2014/main" id="{AF3A5684-E511-644C-A569-19545DC1E4D1}"/>
              </a:ext>
            </a:extLst>
          </p:cNvPr>
          <p:cNvCxnSpPr>
            <a:cxnSpLocks/>
          </p:cNvCxnSpPr>
          <p:nvPr/>
        </p:nvCxnSpPr>
        <p:spPr>
          <a:xfrm>
            <a:off x="565630" y="4244923"/>
            <a:ext cx="659867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0E062B6-5DEA-AC41-BD10-7D3BE4BB42DE}"/>
              </a:ext>
            </a:extLst>
          </p:cNvPr>
          <p:cNvCxnSpPr>
            <a:cxnSpLocks/>
          </p:cNvCxnSpPr>
          <p:nvPr/>
        </p:nvCxnSpPr>
        <p:spPr>
          <a:xfrm>
            <a:off x="2807970" y="3926045"/>
            <a:ext cx="0" cy="35839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Cloud 2">
            <a:extLst>
              <a:ext uri="{FF2B5EF4-FFF2-40B4-BE49-F238E27FC236}">
                <a16:creationId xmlns:a16="http://schemas.microsoft.com/office/drawing/2014/main" id="{20170F15-D792-9448-BB48-C056E4F0E05F}"/>
              </a:ext>
            </a:extLst>
          </p:cNvPr>
          <p:cNvSpPr/>
          <p:nvPr/>
        </p:nvSpPr>
        <p:spPr>
          <a:xfrm>
            <a:off x="565629" y="1760961"/>
            <a:ext cx="9719732" cy="3727635"/>
          </a:xfrm>
          <a:prstGeom prst="cloud">
            <a:avLst/>
          </a:prstGeom>
          <a:solidFill>
            <a:schemeClr val="bg1">
              <a:lumMod val="95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Wait!!!, The (4-entry) instruction buffer is programmed to process Walker B. How do we switch to processing Walker B?</a:t>
            </a:r>
          </a:p>
        </p:txBody>
      </p:sp>
    </p:spTree>
    <p:extLst>
      <p:ext uri="{BB962C8B-B14F-4D97-AF65-F5344CB8AC3E}">
        <p14:creationId xmlns:p14="http://schemas.microsoft.com/office/powerpoint/2010/main" val="36145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CB54-D9E6-7148-9B62-1DDF5101734F}"/>
              </a:ext>
            </a:extLst>
          </p:cNvPr>
          <p:cNvSpPr>
            <a:spLocks noGrp="1"/>
          </p:cNvSpPr>
          <p:nvPr>
            <p:ph type="title"/>
          </p:nvPr>
        </p:nvSpPr>
        <p:spPr/>
        <p:txBody>
          <a:bodyPr/>
          <a:lstStyle/>
          <a:p>
            <a:r>
              <a:rPr lang="en-US" dirty="0"/>
              <a:t>Example: Query Processing</a:t>
            </a:r>
          </a:p>
        </p:txBody>
      </p:sp>
      <p:sp>
        <p:nvSpPr>
          <p:cNvPr id="3" name="Content Placeholder 2">
            <a:extLst>
              <a:ext uri="{FF2B5EF4-FFF2-40B4-BE49-F238E27FC236}">
                <a16:creationId xmlns:a16="http://schemas.microsoft.com/office/drawing/2014/main" id="{1242E37B-C992-F646-842B-F8721B21C1C2}"/>
              </a:ext>
            </a:extLst>
          </p:cNvPr>
          <p:cNvSpPr>
            <a:spLocks noGrp="1"/>
          </p:cNvSpPr>
          <p:nvPr>
            <p:ph idx="1"/>
          </p:nvPr>
        </p:nvSpPr>
        <p:spPr/>
        <p:txBody>
          <a:bodyPr/>
          <a:lstStyle/>
          <a:p>
            <a:r>
              <a:rPr lang="en-US" b="1" i="1" dirty="0"/>
              <a:t>SELECT * FROM Customers</a:t>
            </a:r>
            <a:br>
              <a:rPr lang="en-US" b="1" i="1" dirty="0"/>
            </a:br>
            <a:r>
              <a:rPr lang="en-US" b="1" i="1" dirty="0"/>
              <a:t>WHERE  Income&gt;30000  and (Age &gt; 18 or Country=US);</a:t>
            </a:r>
          </a:p>
          <a:p>
            <a:endParaRPr lang="en-US" dirty="0"/>
          </a:p>
        </p:txBody>
      </p:sp>
      <p:sp>
        <p:nvSpPr>
          <p:cNvPr id="4" name="Slide Number Placeholder 3">
            <a:extLst>
              <a:ext uri="{FF2B5EF4-FFF2-40B4-BE49-F238E27FC236}">
                <a16:creationId xmlns:a16="http://schemas.microsoft.com/office/drawing/2014/main" id="{E4B1872E-1B22-DF48-9F83-BFCF56157CDB}"/>
              </a:ext>
            </a:extLst>
          </p:cNvPr>
          <p:cNvSpPr>
            <a:spLocks noGrp="1"/>
          </p:cNvSpPr>
          <p:nvPr>
            <p:ph type="sldNum" sz="quarter" idx="12"/>
          </p:nvPr>
        </p:nvSpPr>
        <p:spPr/>
        <p:txBody>
          <a:bodyPr/>
          <a:lstStyle/>
          <a:p>
            <a:fld id="{514F71AC-B08B-234D-BD2E-DDA7DB4BA923}" type="slidenum">
              <a:rPr lang="en-US" smtClean="0"/>
              <a:pPr/>
              <a:t>35</a:t>
            </a:fld>
            <a:endParaRPr lang="en-US" dirty="0"/>
          </a:p>
        </p:txBody>
      </p:sp>
      <p:graphicFrame>
        <p:nvGraphicFramePr>
          <p:cNvPr id="5" name="Table 4">
            <a:extLst>
              <a:ext uri="{FF2B5EF4-FFF2-40B4-BE49-F238E27FC236}">
                <a16:creationId xmlns:a16="http://schemas.microsoft.com/office/drawing/2014/main" id="{FD40755E-9048-1E47-A1DD-A1FFC3CD4980}"/>
              </a:ext>
            </a:extLst>
          </p:cNvPr>
          <p:cNvGraphicFramePr>
            <a:graphicFrameLocks noGrp="1"/>
          </p:cNvGraphicFramePr>
          <p:nvPr>
            <p:extLst>
              <p:ext uri="{D42A27DB-BD31-4B8C-83A1-F6EECF244321}">
                <p14:modId xmlns:p14="http://schemas.microsoft.com/office/powerpoint/2010/main" val="1560953368"/>
              </p:ext>
            </p:extLst>
          </p:nvPr>
        </p:nvGraphicFramePr>
        <p:xfrm>
          <a:off x="1153282" y="2336176"/>
          <a:ext cx="9885436" cy="4144521"/>
        </p:xfrm>
        <a:graphic>
          <a:graphicData uri="http://schemas.openxmlformats.org/drawingml/2006/table">
            <a:tbl>
              <a:tblPr firstRow="1" bandRow="1">
                <a:effectLst/>
                <a:tableStyleId>{5940675A-B579-460E-94D1-54222C63F5DA}</a:tableStyleId>
              </a:tblPr>
              <a:tblGrid>
                <a:gridCol w="2471359">
                  <a:extLst>
                    <a:ext uri="{9D8B030D-6E8A-4147-A177-3AD203B41FA5}">
                      <a16:colId xmlns:a16="http://schemas.microsoft.com/office/drawing/2014/main" val="1523818554"/>
                    </a:ext>
                  </a:extLst>
                </a:gridCol>
                <a:gridCol w="2471359">
                  <a:extLst>
                    <a:ext uri="{9D8B030D-6E8A-4147-A177-3AD203B41FA5}">
                      <a16:colId xmlns:a16="http://schemas.microsoft.com/office/drawing/2014/main" val="2566115111"/>
                    </a:ext>
                  </a:extLst>
                </a:gridCol>
                <a:gridCol w="2471359">
                  <a:extLst>
                    <a:ext uri="{9D8B030D-6E8A-4147-A177-3AD203B41FA5}">
                      <a16:colId xmlns:a16="http://schemas.microsoft.com/office/drawing/2014/main" val="3193432533"/>
                    </a:ext>
                  </a:extLst>
                </a:gridCol>
                <a:gridCol w="2471359">
                  <a:extLst>
                    <a:ext uri="{9D8B030D-6E8A-4147-A177-3AD203B41FA5}">
                      <a16:colId xmlns:a16="http://schemas.microsoft.com/office/drawing/2014/main" val="2049337061"/>
                    </a:ext>
                  </a:extLst>
                </a:gridCol>
              </a:tblGrid>
              <a:tr h="843297">
                <a:tc>
                  <a:txBody>
                    <a:bodyPr/>
                    <a:lstStyle/>
                    <a:p>
                      <a:pPr algn="ctr"/>
                      <a:r>
                        <a:rPr lang="en-US" sz="2800" b="1" dirty="0">
                          <a:solidFill>
                            <a:schemeClr val="bg1"/>
                          </a:solidFill>
                        </a:rPr>
                        <a:t>Name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2800" b="1" dirty="0">
                          <a:solidFill>
                            <a:schemeClr val="bg1"/>
                          </a:solidFill>
                        </a:rPr>
                        <a:t>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2800" b="1" dirty="0">
                          <a:solidFill>
                            <a:schemeClr val="bg1"/>
                          </a:solidFill>
                        </a:rPr>
                        <a:t>Country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2800" b="1" dirty="0">
                          <a:solidFill>
                            <a:schemeClr val="bg1"/>
                          </a:solidFill>
                        </a:rPr>
                        <a:t>Income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776163829"/>
                  </a:ext>
                </a:extLst>
              </a:tr>
              <a:tr h="825306">
                <a:tc>
                  <a:txBody>
                    <a:bodyPr/>
                    <a:lstStyle/>
                    <a:p>
                      <a:pPr algn="ctr"/>
                      <a:r>
                        <a:rPr lang="en-US" sz="2800" b="1" dirty="0">
                          <a:solidFill>
                            <a:schemeClr val="bg1"/>
                          </a:solidFill>
                        </a:rPr>
                        <a:t>AAAAA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lang="en-US" sz="2800" b="1"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lang="en-US" sz="2800" b="1" dirty="0">
                          <a:solidFill>
                            <a:schemeClr val="bg1"/>
                          </a:solidFill>
                        </a:rPr>
                        <a:t>US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lang="en-US" sz="2800" b="1" dirty="0">
                          <a:solidFill>
                            <a:schemeClr val="bg1"/>
                          </a:solidFill>
                        </a:rPr>
                        <a:t>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967685635"/>
                  </a:ext>
                </a:extLst>
              </a:tr>
              <a:tr h="825306">
                <a:tc>
                  <a:txBody>
                    <a:bodyPr/>
                    <a:lstStyle/>
                    <a:p>
                      <a:pPr algn="ctr"/>
                      <a:r>
                        <a:rPr lang="en-US" sz="2800" b="1" dirty="0">
                          <a:solidFill>
                            <a:schemeClr val="bg1"/>
                          </a:solidFill>
                        </a:rPr>
                        <a:t>BBBBBB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2800" b="1" dirty="0">
                          <a:solidFill>
                            <a:schemeClr val="bg1"/>
                          </a:solidFill>
                        </a:rPr>
                        <a:t>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2800" b="1" dirty="0">
                          <a:solidFill>
                            <a:schemeClr val="bg1"/>
                          </a:solidFill>
                        </a:rPr>
                        <a:t>Mexico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2800" b="1" dirty="0">
                          <a:solidFill>
                            <a:schemeClr val="bg1"/>
                          </a:solidFill>
                        </a:rPr>
                        <a:t>40000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97026818"/>
                  </a:ext>
                </a:extLst>
              </a:tr>
              <a:tr h="825306">
                <a:tc>
                  <a:txBody>
                    <a:bodyPr/>
                    <a:lstStyle/>
                    <a:p>
                      <a:pPr algn="ctr"/>
                      <a:r>
                        <a:rPr lang="en-US" sz="2800" b="1" dirty="0">
                          <a:solidFill>
                            <a:schemeClr val="bg1"/>
                          </a:solidFill>
                        </a:rPr>
                        <a:t>CCCCCC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lang="en-US" sz="2800" b="1" dirty="0">
                          <a:solidFill>
                            <a:schemeClr val="bg1"/>
                          </a:solidFill>
                        </a:rPr>
                        <a:t>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lang="en-US" sz="2800" b="1" dirty="0">
                          <a:solidFill>
                            <a:schemeClr val="bg1"/>
                          </a:solidFill>
                        </a:rPr>
                        <a:t>China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r>
                        <a:rPr lang="en-US" sz="2800" b="1" dirty="0">
                          <a:solidFill>
                            <a:schemeClr val="bg1"/>
                          </a:solidFill>
                        </a:rPr>
                        <a:t>20000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607946633"/>
                  </a:ext>
                </a:extLst>
              </a:tr>
              <a:tr h="825306">
                <a:tc>
                  <a:txBody>
                    <a:bodyPr/>
                    <a:lstStyle/>
                    <a:p>
                      <a:pPr algn="ctr"/>
                      <a:r>
                        <a:rPr lang="en-US" sz="2800" b="1" dirty="0">
                          <a:solidFill>
                            <a:schemeClr val="bg1"/>
                          </a:solidFill>
                        </a:rPr>
                        <a:t>DDDDDDD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2800" b="1" dirty="0">
                          <a:solidFill>
                            <a:schemeClr val="bg1"/>
                          </a:solidFill>
                        </a:rPr>
                        <a:t>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2800" b="1" dirty="0">
                          <a:solidFill>
                            <a:schemeClr val="bg1"/>
                          </a:solidFill>
                        </a:rPr>
                        <a:t>US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2800" b="1" dirty="0">
                          <a:solidFill>
                            <a:schemeClr val="bg1"/>
                          </a:solidFill>
                        </a:rPr>
                        <a:t>40000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494597635"/>
                  </a:ext>
                </a:extLst>
              </a:tr>
            </a:tbl>
          </a:graphicData>
        </a:graphic>
      </p:graphicFrame>
    </p:spTree>
    <p:extLst>
      <p:ext uri="{BB962C8B-B14F-4D97-AF65-F5344CB8AC3E}">
        <p14:creationId xmlns:p14="http://schemas.microsoft.com/office/powerpoint/2010/main" val="1161570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2444F-F2CC-F84E-9A6C-4683CAAC8457}"/>
              </a:ext>
            </a:extLst>
          </p:cNvPr>
          <p:cNvSpPr>
            <a:spLocks noGrp="1"/>
          </p:cNvSpPr>
          <p:nvPr>
            <p:ph type="title"/>
          </p:nvPr>
        </p:nvSpPr>
        <p:spPr/>
        <p:txBody>
          <a:bodyPr/>
          <a:lstStyle/>
          <a:p>
            <a:r>
              <a:rPr lang="en-US" dirty="0"/>
              <a:t>Example: Query Processing</a:t>
            </a:r>
          </a:p>
        </p:txBody>
      </p:sp>
      <p:sp>
        <p:nvSpPr>
          <p:cNvPr id="3" name="Content Placeholder 2">
            <a:extLst>
              <a:ext uri="{FF2B5EF4-FFF2-40B4-BE49-F238E27FC236}">
                <a16:creationId xmlns:a16="http://schemas.microsoft.com/office/drawing/2014/main" id="{0A585A50-9D35-C449-B67F-EDE6FD4DF497}"/>
              </a:ext>
            </a:extLst>
          </p:cNvPr>
          <p:cNvSpPr>
            <a:spLocks noGrp="1"/>
          </p:cNvSpPr>
          <p:nvPr>
            <p:ph idx="1"/>
          </p:nvPr>
        </p:nvSpPr>
        <p:spPr>
          <a:xfrm>
            <a:off x="0" y="1325563"/>
            <a:ext cx="12192000" cy="5532437"/>
          </a:xfrm>
        </p:spPr>
        <p:txBody>
          <a:bodyPr/>
          <a:lstStyle/>
          <a:p>
            <a:r>
              <a:rPr lang="en-US" b="1" i="1" dirty="0"/>
              <a:t>SELECT * FROM Customers</a:t>
            </a:r>
            <a:br>
              <a:rPr lang="en-US" b="1" i="1" dirty="0"/>
            </a:br>
            <a:r>
              <a:rPr lang="en-US" b="1" i="1" dirty="0"/>
              <a:t>WHERE  Income&gt;30000  and (Age &gt; 18 or Country=US);</a:t>
            </a:r>
          </a:p>
          <a:p>
            <a:endParaRPr lang="en-US" dirty="0"/>
          </a:p>
          <a:p>
            <a:endParaRPr lang="en-US" dirty="0"/>
          </a:p>
          <a:p>
            <a:endParaRPr lang="en-US" dirty="0"/>
          </a:p>
        </p:txBody>
      </p:sp>
      <p:sp>
        <p:nvSpPr>
          <p:cNvPr id="24" name="Content Placeholder 2">
            <a:extLst>
              <a:ext uri="{FF2B5EF4-FFF2-40B4-BE49-F238E27FC236}">
                <a16:creationId xmlns:a16="http://schemas.microsoft.com/office/drawing/2014/main" id="{2E265349-2255-B34D-B104-FCD6CD93505E}"/>
              </a:ext>
            </a:extLst>
          </p:cNvPr>
          <p:cNvSpPr txBox="1">
            <a:spLocks/>
          </p:cNvSpPr>
          <p:nvPr/>
        </p:nvSpPr>
        <p:spPr>
          <a:xfrm>
            <a:off x="0" y="1325563"/>
            <a:ext cx="12192000" cy="5532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graphicFrame>
        <p:nvGraphicFramePr>
          <p:cNvPr id="27" name="Table 26">
            <a:extLst>
              <a:ext uri="{FF2B5EF4-FFF2-40B4-BE49-F238E27FC236}">
                <a16:creationId xmlns:a16="http://schemas.microsoft.com/office/drawing/2014/main" id="{91E62078-EE61-6F41-BF35-25751E56BCE7}"/>
              </a:ext>
            </a:extLst>
          </p:cNvPr>
          <p:cNvGraphicFramePr>
            <a:graphicFrameLocks noGrp="1"/>
          </p:cNvGraphicFramePr>
          <p:nvPr/>
        </p:nvGraphicFramePr>
        <p:xfrm>
          <a:off x="686770" y="2742847"/>
          <a:ext cx="965050" cy="2023705"/>
        </p:xfrm>
        <a:graphic>
          <a:graphicData uri="http://schemas.openxmlformats.org/drawingml/2006/table">
            <a:tbl>
              <a:tblPr firstRow="1" bandRow="1">
                <a:tableStyleId>{5940675A-B579-460E-94D1-54222C63F5DA}</a:tableStyleId>
              </a:tblPr>
              <a:tblGrid>
                <a:gridCol w="965050">
                  <a:extLst>
                    <a:ext uri="{9D8B030D-6E8A-4147-A177-3AD203B41FA5}">
                      <a16:colId xmlns:a16="http://schemas.microsoft.com/office/drawing/2014/main" val="3193432533"/>
                    </a:ext>
                  </a:extLst>
                </a:gridCol>
              </a:tblGrid>
              <a:tr h="404741">
                <a:tc>
                  <a:txBody>
                    <a:bodyPr/>
                    <a:lstStyle/>
                    <a:p>
                      <a:pPr algn="ctr"/>
                      <a:r>
                        <a:rPr lang="en-US" b="1" dirty="0">
                          <a:solidFill>
                            <a:schemeClr val="bg1"/>
                          </a:solidFill>
                        </a:rPr>
                        <a:t>Country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776163829"/>
                  </a:ext>
                </a:extLst>
              </a:tr>
              <a:tr h="404741">
                <a:tc>
                  <a:txBody>
                    <a:bodyPr/>
                    <a:lstStyle/>
                    <a:p>
                      <a:pPr algn="ctr"/>
                      <a:r>
                        <a:rPr lang="en-US" b="1" dirty="0">
                          <a:ln>
                            <a:solidFill>
                              <a:schemeClr val="bg1"/>
                            </a:solidFill>
                          </a:ln>
                          <a:solidFill>
                            <a:schemeClr val="bg1"/>
                          </a:solidFill>
                        </a:rPr>
                        <a:t>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967685635"/>
                  </a:ext>
                </a:extLst>
              </a:tr>
              <a:tr h="404741">
                <a:tc>
                  <a:txBody>
                    <a:bodyPr/>
                    <a:lstStyle/>
                    <a:p>
                      <a:pPr algn="ctr"/>
                      <a:r>
                        <a:rPr lang="en-US" b="1" dirty="0">
                          <a:solidFill>
                            <a:schemeClr val="bg1"/>
                          </a:solidFill>
                        </a:rPr>
                        <a:t>Mexico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97026818"/>
                  </a:ext>
                </a:extLst>
              </a:tr>
              <a:tr h="404741">
                <a:tc>
                  <a:txBody>
                    <a:bodyPr/>
                    <a:lstStyle/>
                    <a:p>
                      <a:pPr algn="ctr"/>
                      <a:r>
                        <a:rPr lang="en-US" b="1" dirty="0">
                          <a:solidFill>
                            <a:schemeClr val="bg1"/>
                          </a:solidFill>
                        </a:rPr>
                        <a:t>China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607946633"/>
                  </a:ext>
                </a:extLst>
              </a:tr>
              <a:tr h="404741">
                <a:tc>
                  <a:txBody>
                    <a:bodyPr/>
                    <a:lstStyle/>
                    <a:p>
                      <a:pPr algn="ctr"/>
                      <a:r>
                        <a:rPr lang="en-US" b="1" dirty="0">
                          <a:solidFill>
                            <a:schemeClr val="bg1"/>
                          </a:solidFill>
                        </a:rPr>
                        <a:t>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494597635"/>
                  </a:ext>
                </a:extLst>
              </a:tr>
            </a:tbl>
          </a:graphicData>
        </a:graphic>
      </p:graphicFrame>
      <p:graphicFrame>
        <p:nvGraphicFramePr>
          <p:cNvPr id="28" name="Table 27">
            <a:extLst>
              <a:ext uri="{FF2B5EF4-FFF2-40B4-BE49-F238E27FC236}">
                <a16:creationId xmlns:a16="http://schemas.microsoft.com/office/drawing/2014/main" id="{E85FBF45-66A1-554D-928F-345425A5D4EF}"/>
              </a:ext>
            </a:extLst>
          </p:cNvPr>
          <p:cNvGraphicFramePr>
            <a:graphicFrameLocks noGrp="1"/>
          </p:cNvGraphicFramePr>
          <p:nvPr/>
        </p:nvGraphicFramePr>
        <p:xfrm>
          <a:off x="1066923" y="4860692"/>
          <a:ext cx="567754" cy="1909620"/>
        </p:xfrm>
        <a:graphic>
          <a:graphicData uri="http://schemas.openxmlformats.org/drawingml/2006/table">
            <a:tbl>
              <a:tblPr firstRow="1" bandRow="1">
                <a:tableStyleId>{5C22544A-7EE6-4342-B048-85BDC9FD1C3A}</a:tableStyleId>
              </a:tblPr>
              <a:tblGrid>
                <a:gridCol w="567754">
                  <a:extLst>
                    <a:ext uri="{9D8B030D-6E8A-4147-A177-3AD203B41FA5}">
                      <a16:colId xmlns:a16="http://schemas.microsoft.com/office/drawing/2014/main" val="2566115111"/>
                    </a:ext>
                  </a:extLst>
                </a:gridCol>
              </a:tblGrid>
              <a:tr h="381924">
                <a:tc>
                  <a:txBody>
                    <a:bodyPr/>
                    <a:lstStyle/>
                    <a:p>
                      <a:pPr algn="ctr"/>
                      <a:r>
                        <a:rPr lang="en-US" b="1" dirty="0">
                          <a:ln>
                            <a:solidFill>
                              <a:schemeClr val="bg1"/>
                            </a:solidFill>
                          </a:ln>
                          <a:solidFill>
                            <a:schemeClr val="bg1"/>
                          </a:solidFill>
                        </a:rPr>
                        <a:t>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776163829"/>
                  </a:ext>
                </a:extLst>
              </a:tr>
              <a:tr h="381924">
                <a:tc>
                  <a:txBody>
                    <a:bodyPr/>
                    <a:lstStyle/>
                    <a:p>
                      <a:pPr algn="ctr"/>
                      <a:r>
                        <a:rPr lang="en-US" b="1" dirty="0">
                          <a:ln>
                            <a:solidFill>
                              <a:schemeClr val="bg1"/>
                            </a:solidFill>
                          </a:ln>
                          <a:solidFill>
                            <a:schemeClr val="bg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967685635"/>
                  </a:ext>
                </a:extLst>
              </a:tr>
              <a:tr h="381924">
                <a:tc>
                  <a:txBody>
                    <a:bodyPr/>
                    <a:lstStyle/>
                    <a:p>
                      <a:pPr algn="ctr"/>
                      <a:r>
                        <a:rPr lang="en-US" b="1" dirty="0">
                          <a:ln>
                            <a:solidFill>
                              <a:schemeClr val="bg1"/>
                            </a:solidFill>
                          </a:ln>
                          <a:solidFill>
                            <a:schemeClr val="bg1"/>
                          </a:solidFill>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97026818"/>
                  </a:ext>
                </a:extLst>
              </a:tr>
              <a:tr h="381924">
                <a:tc>
                  <a:txBody>
                    <a:bodyPr/>
                    <a:lstStyle/>
                    <a:p>
                      <a:pPr algn="ctr"/>
                      <a:r>
                        <a:rPr lang="en-US" b="1" dirty="0">
                          <a:ln>
                            <a:solidFill>
                              <a:schemeClr val="bg1"/>
                            </a:solidFill>
                          </a:ln>
                          <a:solidFill>
                            <a:schemeClr val="bg1"/>
                          </a:solidFill>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607946633"/>
                  </a:ext>
                </a:extLst>
              </a:tr>
              <a:tr h="381924">
                <a:tc>
                  <a:txBody>
                    <a:bodyPr/>
                    <a:lstStyle/>
                    <a:p>
                      <a:pPr algn="ctr"/>
                      <a:r>
                        <a:rPr lang="en-US" b="1" dirty="0">
                          <a:ln>
                            <a:solidFill>
                              <a:schemeClr val="bg1"/>
                            </a:solidFill>
                          </a:ln>
                          <a:solidFill>
                            <a:schemeClr val="bg1"/>
                          </a:solidFill>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494597635"/>
                  </a:ext>
                </a:extLst>
              </a:tr>
            </a:tbl>
          </a:graphicData>
        </a:graphic>
      </p:graphicFrame>
      <p:graphicFrame>
        <p:nvGraphicFramePr>
          <p:cNvPr id="30" name="Table 29">
            <a:extLst>
              <a:ext uri="{FF2B5EF4-FFF2-40B4-BE49-F238E27FC236}">
                <a16:creationId xmlns:a16="http://schemas.microsoft.com/office/drawing/2014/main" id="{F3E431BF-BC88-6643-94DE-E7B26C990482}"/>
              </a:ext>
            </a:extLst>
          </p:cNvPr>
          <p:cNvGraphicFramePr>
            <a:graphicFrameLocks noGrp="1"/>
          </p:cNvGraphicFramePr>
          <p:nvPr/>
        </p:nvGraphicFramePr>
        <p:xfrm>
          <a:off x="6790062" y="2381219"/>
          <a:ext cx="899677" cy="2172475"/>
        </p:xfrm>
        <a:graphic>
          <a:graphicData uri="http://schemas.openxmlformats.org/drawingml/2006/table">
            <a:tbl>
              <a:tblPr firstRow="1" bandRow="1">
                <a:tableStyleId>{5C22544A-7EE6-4342-B048-85BDC9FD1C3A}</a:tableStyleId>
              </a:tblPr>
              <a:tblGrid>
                <a:gridCol w="899677">
                  <a:extLst>
                    <a:ext uri="{9D8B030D-6E8A-4147-A177-3AD203B41FA5}">
                      <a16:colId xmlns:a16="http://schemas.microsoft.com/office/drawing/2014/main" val="2049337061"/>
                    </a:ext>
                  </a:extLst>
                </a:gridCol>
              </a:tblGrid>
              <a:tr h="434495">
                <a:tc>
                  <a:txBody>
                    <a:bodyPr/>
                    <a:lstStyle/>
                    <a:p>
                      <a:pPr algn="ctr"/>
                      <a:r>
                        <a:rPr lang="en-US" b="1" dirty="0"/>
                        <a:t>Income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776163829"/>
                  </a:ext>
                </a:extLst>
              </a:tr>
              <a:tr h="434495">
                <a:tc>
                  <a:txBody>
                    <a:bodyPr/>
                    <a:lstStyle/>
                    <a:p>
                      <a:pPr algn="ctr"/>
                      <a:r>
                        <a:rPr lang="en-US" b="1" dirty="0">
                          <a:solidFill>
                            <a:schemeClr val="bg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967685635"/>
                  </a:ext>
                </a:extLst>
              </a:tr>
              <a:tr h="434495">
                <a:tc>
                  <a:txBody>
                    <a:bodyPr/>
                    <a:lstStyle/>
                    <a:p>
                      <a:pPr algn="ctr"/>
                      <a:r>
                        <a:rPr lang="en-US" b="1" dirty="0">
                          <a:solidFill>
                            <a:schemeClr val="bg1"/>
                          </a:solidFill>
                        </a:rPr>
                        <a:t>40000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97026818"/>
                  </a:ext>
                </a:extLst>
              </a:tr>
              <a:tr h="434495">
                <a:tc>
                  <a:txBody>
                    <a:bodyPr/>
                    <a:lstStyle/>
                    <a:p>
                      <a:pPr algn="ctr"/>
                      <a:r>
                        <a:rPr lang="en-US" b="1" dirty="0">
                          <a:solidFill>
                            <a:schemeClr val="bg1"/>
                          </a:solidFill>
                        </a:rPr>
                        <a:t>20000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607946633"/>
                  </a:ext>
                </a:extLst>
              </a:tr>
              <a:tr h="434495">
                <a:tc>
                  <a:txBody>
                    <a:bodyPr/>
                    <a:lstStyle/>
                    <a:p>
                      <a:pPr algn="ctr"/>
                      <a:r>
                        <a:rPr lang="en-US" b="1" dirty="0">
                          <a:solidFill>
                            <a:schemeClr val="bg1"/>
                          </a:solidFill>
                        </a:rPr>
                        <a:t>40000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494597635"/>
                  </a:ext>
                </a:extLst>
              </a:tr>
            </a:tbl>
          </a:graphicData>
        </a:graphic>
      </p:graphicFrame>
      <p:sp>
        <p:nvSpPr>
          <p:cNvPr id="31" name="TextBox 30">
            <a:extLst>
              <a:ext uri="{FF2B5EF4-FFF2-40B4-BE49-F238E27FC236}">
                <a16:creationId xmlns:a16="http://schemas.microsoft.com/office/drawing/2014/main" id="{E8F1032B-9DE5-CA4C-A230-7F47C34F55F2}"/>
              </a:ext>
            </a:extLst>
          </p:cNvPr>
          <p:cNvSpPr txBox="1"/>
          <p:nvPr/>
        </p:nvSpPr>
        <p:spPr>
          <a:xfrm rot="16200000">
            <a:off x="2579653" y="3559331"/>
            <a:ext cx="1804062" cy="584775"/>
          </a:xfrm>
          <a:prstGeom prst="rect">
            <a:avLst/>
          </a:prstGeom>
          <a:noFill/>
        </p:spPr>
        <p:txBody>
          <a:bodyPr wrap="square" rtlCol="0">
            <a:spAutoFit/>
          </a:bodyPr>
          <a:lstStyle/>
          <a:p>
            <a:pPr algn="ctr"/>
            <a:r>
              <a:rPr lang="en-US" sz="3200" dirty="0"/>
              <a:t>A=1001</a:t>
            </a:r>
          </a:p>
        </p:txBody>
      </p:sp>
      <p:sp>
        <p:nvSpPr>
          <p:cNvPr id="35" name="TextBox 34">
            <a:extLst>
              <a:ext uri="{FF2B5EF4-FFF2-40B4-BE49-F238E27FC236}">
                <a16:creationId xmlns:a16="http://schemas.microsoft.com/office/drawing/2014/main" id="{086BF107-9981-9949-AF68-1CE46D759861}"/>
              </a:ext>
            </a:extLst>
          </p:cNvPr>
          <p:cNvSpPr txBox="1"/>
          <p:nvPr/>
        </p:nvSpPr>
        <p:spPr>
          <a:xfrm rot="16200000">
            <a:off x="2627154" y="5591876"/>
            <a:ext cx="1772097" cy="584775"/>
          </a:xfrm>
          <a:prstGeom prst="rect">
            <a:avLst/>
          </a:prstGeom>
          <a:noFill/>
        </p:spPr>
        <p:txBody>
          <a:bodyPr wrap="square" rtlCol="0">
            <a:spAutoFit/>
          </a:bodyPr>
          <a:lstStyle/>
          <a:p>
            <a:pPr algn="ctr"/>
            <a:r>
              <a:rPr lang="en-US" sz="3200" dirty="0"/>
              <a:t>B= 1100</a:t>
            </a:r>
          </a:p>
        </p:txBody>
      </p:sp>
      <p:sp>
        <p:nvSpPr>
          <p:cNvPr id="38" name="TextBox 37">
            <a:extLst>
              <a:ext uri="{FF2B5EF4-FFF2-40B4-BE49-F238E27FC236}">
                <a16:creationId xmlns:a16="http://schemas.microsoft.com/office/drawing/2014/main" id="{5020D859-32EB-8A40-9A56-C8FE37EDF78B}"/>
              </a:ext>
            </a:extLst>
          </p:cNvPr>
          <p:cNvSpPr txBox="1"/>
          <p:nvPr/>
        </p:nvSpPr>
        <p:spPr>
          <a:xfrm rot="16200000">
            <a:off x="8544193" y="3818172"/>
            <a:ext cx="2559259" cy="584775"/>
          </a:xfrm>
          <a:prstGeom prst="rect">
            <a:avLst/>
          </a:prstGeom>
          <a:noFill/>
        </p:spPr>
        <p:txBody>
          <a:bodyPr wrap="square" rtlCol="0">
            <a:spAutoFit/>
          </a:bodyPr>
          <a:lstStyle/>
          <a:p>
            <a:pPr algn="ctr"/>
            <a:r>
              <a:rPr lang="en-US" sz="3200" dirty="0"/>
              <a:t>D=1010</a:t>
            </a:r>
          </a:p>
        </p:txBody>
      </p:sp>
      <p:cxnSp>
        <p:nvCxnSpPr>
          <p:cNvPr id="39" name="Straight Arrow Connector 38">
            <a:extLst>
              <a:ext uri="{FF2B5EF4-FFF2-40B4-BE49-F238E27FC236}">
                <a16:creationId xmlns:a16="http://schemas.microsoft.com/office/drawing/2014/main" id="{931F401E-1FEA-A047-A273-395FEFC587BE}"/>
              </a:ext>
            </a:extLst>
          </p:cNvPr>
          <p:cNvCxnSpPr>
            <a:cxnSpLocks/>
          </p:cNvCxnSpPr>
          <p:nvPr/>
        </p:nvCxnSpPr>
        <p:spPr>
          <a:xfrm>
            <a:off x="3811359" y="3638144"/>
            <a:ext cx="1133794" cy="57072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99B4AE6-8564-8741-8FE8-F6EF5C9B29C9}"/>
              </a:ext>
            </a:extLst>
          </p:cNvPr>
          <p:cNvCxnSpPr>
            <a:cxnSpLocks/>
          </p:cNvCxnSpPr>
          <p:nvPr/>
        </p:nvCxnSpPr>
        <p:spPr>
          <a:xfrm flipV="1">
            <a:off x="1708070" y="3788848"/>
            <a:ext cx="1525545" cy="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0345CC8-42CD-3946-A1AF-15823EF3F296}"/>
              </a:ext>
            </a:extLst>
          </p:cNvPr>
          <p:cNvSpPr txBox="1"/>
          <p:nvPr/>
        </p:nvSpPr>
        <p:spPr>
          <a:xfrm>
            <a:off x="1707023" y="3091344"/>
            <a:ext cx="1519836" cy="646331"/>
          </a:xfrm>
          <a:prstGeom prst="rect">
            <a:avLst/>
          </a:prstGeom>
          <a:noFill/>
        </p:spPr>
        <p:txBody>
          <a:bodyPr wrap="square" rtlCol="0">
            <a:spAutoFit/>
          </a:bodyPr>
          <a:lstStyle/>
          <a:p>
            <a:pPr algn="ctr"/>
            <a:r>
              <a:rPr lang="en-US" b="1" dirty="0"/>
              <a:t>Bitmap </a:t>
            </a:r>
          </a:p>
          <a:p>
            <a:pPr algn="ctr"/>
            <a:r>
              <a:rPr lang="en-US" b="1" dirty="0"/>
              <a:t>using </a:t>
            </a:r>
            <a:r>
              <a:rPr lang="en-US" b="1" dirty="0">
                <a:solidFill>
                  <a:srgbClr val="FF0000"/>
                </a:solidFill>
              </a:rPr>
              <a:t>Fulcrum</a:t>
            </a:r>
          </a:p>
        </p:txBody>
      </p:sp>
      <p:sp>
        <p:nvSpPr>
          <p:cNvPr id="43" name="TextBox 42">
            <a:extLst>
              <a:ext uri="{FF2B5EF4-FFF2-40B4-BE49-F238E27FC236}">
                <a16:creationId xmlns:a16="http://schemas.microsoft.com/office/drawing/2014/main" id="{10737EAB-AD31-FC4A-9DBA-240393271CD3}"/>
              </a:ext>
            </a:extLst>
          </p:cNvPr>
          <p:cNvSpPr txBox="1"/>
          <p:nvPr/>
        </p:nvSpPr>
        <p:spPr>
          <a:xfrm>
            <a:off x="1652648" y="5434787"/>
            <a:ext cx="1519836" cy="646331"/>
          </a:xfrm>
          <a:prstGeom prst="rect">
            <a:avLst/>
          </a:prstGeom>
          <a:noFill/>
        </p:spPr>
        <p:txBody>
          <a:bodyPr wrap="square" rtlCol="0">
            <a:spAutoFit/>
          </a:bodyPr>
          <a:lstStyle/>
          <a:p>
            <a:pPr algn="ctr"/>
            <a:r>
              <a:rPr lang="en-US" b="1" dirty="0"/>
              <a:t>Bitmap </a:t>
            </a:r>
          </a:p>
          <a:p>
            <a:pPr algn="ctr"/>
            <a:r>
              <a:rPr lang="en-US" b="1" dirty="0"/>
              <a:t>using </a:t>
            </a:r>
            <a:r>
              <a:rPr lang="en-US" b="1" dirty="0">
                <a:solidFill>
                  <a:srgbClr val="FF0000"/>
                </a:solidFill>
              </a:rPr>
              <a:t>Fulcrum</a:t>
            </a:r>
          </a:p>
        </p:txBody>
      </p:sp>
      <p:cxnSp>
        <p:nvCxnSpPr>
          <p:cNvPr id="44" name="Straight Arrow Connector 43">
            <a:extLst>
              <a:ext uri="{FF2B5EF4-FFF2-40B4-BE49-F238E27FC236}">
                <a16:creationId xmlns:a16="http://schemas.microsoft.com/office/drawing/2014/main" id="{82C9C3EA-760A-C34E-8497-11847DEFC224}"/>
              </a:ext>
            </a:extLst>
          </p:cNvPr>
          <p:cNvCxnSpPr>
            <a:cxnSpLocks/>
          </p:cNvCxnSpPr>
          <p:nvPr/>
        </p:nvCxnSpPr>
        <p:spPr>
          <a:xfrm flipV="1">
            <a:off x="1714507" y="6076664"/>
            <a:ext cx="1525545" cy="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9A11315-0716-9140-B57D-8B8F94EF87A9}"/>
              </a:ext>
            </a:extLst>
          </p:cNvPr>
          <p:cNvCxnSpPr>
            <a:cxnSpLocks/>
          </p:cNvCxnSpPr>
          <p:nvPr/>
        </p:nvCxnSpPr>
        <p:spPr>
          <a:xfrm flipV="1">
            <a:off x="3874472" y="5390189"/>
            <a:ext cx="1207276" cy="78677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01117A4-5C54-AC44-B7D7-EFDC07989EFA}"/>
              </a:ext>
            </a:extLst>
          </p:cNvPr>
          <p:cNvSpPr txBox="1"/>
          <p:nvPr/>
        </p:nvSpPr>
        <p:spPr>
          <a:xfrm rot="16200000">
            <a:off x="3874043" y="4461999"/>
            <a:ext cx="3373044" cy="369332"/>
          </a:xfrm>
          <a:prstGeom prst="rect">
            <a:avLst/>
          </a:prstGeom>
          <a:noFill/>
        </p:spPr>
        <p:txBody>
          <a:bodyPr wrap="square" rtlCol="0">
            <a:spAutoFit/>
          </a:bodyPr>
          <a:lstStyle/>
          <a:p>
            <a:pPr algn="ctr"/>
            <a:r>
              <a:rPr lang="en-US" b="1" dirty="0"/>
              <a:t>Bitwise </a:t>
            </a:r>
            <a:r>
              <a:rPr lang="en-US" b="1" dirty="0">
                <a:solidFill>
                  <a:srgbClr val="FF0000"/>
                </a:solidFill>
              </a:rPr>
              <a:t>OR</a:t>
            </a:r>
            <a:r>
              <a:rPr lang="en-US" b="1" dirty="0"/>
              <a:t>  using </a:t>
            </a:r>
            <a:r>
              <a:rPr lang="en-US" b="1" dirty="0">
                <a:solidFill>
                  <a:srgbClr val="FF0000"/>
                </a:solidFill>
              </a:rPr>
              <a:t>Fulcrum</a:t>
            </a:r>
          </a:p>
        </p:txBody>
      </p:sp>
      <p:sp>
        <p:nvSpPr>
          <p:cNvPr id="49" name="TextBox 48">
            <a:extLst>
              <a:ext uri="{FF2B5EF4-FFF2-40B4-BE49-F238E27FC236}">
                <a16:creationId xmlns:a16="http://schemas.microsoft.com/office/drawing/2014/main" id="{0E2F9C79-61B2-0E4E-8FC9-9FB60EF4C418}"/>
              </a:ext>
            </a:extLst>
          </p:cNvPr>
          <p:cNvSpPr txBox="1"/>
          <p:nvPr/>
        </p:nvSpPr>
        <p:spPr>
          <a:xfrm rot="16200000">
            <a:off x="4225058" y="4501508"/>
            <a:ext cx="1986076" cy="523220"/>
          </a:xfrm>
          <a:prstGeom prst="rect">
            <a:avLst/>
          </a:prstGeom>
          <a:noFill/>
        </p:spPr>
        <p:txBody>
          <a:bodyPr wrap="square" rtlCol="0">
            <a:spAutoFit/>
          </a:bodyPr>
          <a:lstStyle/>
          <a:p>
            <a:pPr algn="ctr"/>
            <a:r>
              <a:rPr lang="en-US" sz="2800" b="1" dirty="0"/>
              <a:t>C= A | B</a:t>
            </a:r>
          </a:p>
        </p:txBody>
      </p:sp>
      <p:cxnSp>
        <p:nvCxnSpPr>
          <p:cNvPr id="50" name="Straight Arrow Connector 49">
            <a:extLst>
              <a:ext uri="{FF2B5EF4-FFF2-40B4-BE49-F238E27FC236}">
                <a16:creationId xmlns:a16="http://schemas.microsoft.com/office/drawing/2014/main" id="{6A945880-4849-C04D-9EE3-B4C5AAB95B10}"/>
              </a:ext>
            </a:extLst>
          </p:cNvPr>
          <p:cNvCxnSpPr>
            <a:cxnSpLocks/>
          </p:cNvCxnSpPr>
          <p:nvPr/>
        </p:nvCxnSpPr>
        <p:spPr>
          <a:xfrm>
            <a:off x="7744942" y="3140802"/>
            <a:ext cx="1830681" cy="106807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7FD4930-13B5-D046-9377-A52204791849}"/>
              </a:ext>
            </a:extLst>
          </p:cNvPr>
          <p:cNvCxnSpPr>
            <a:cxnSpLocks/>
          </p:cNvCxnSpPr>
          <p:nvPr/>
        </p:nvCxnSpPr>
        <p:spPr>
          <a:xfrm>
            <a:off x="6274436" y="5180685"/>
            <a:ext cx="4580355"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9DCF6E0-49E3-9745-945F-DCD3B5EDD996}"/>
              </a:ext>
            </a:extLst>
          </p:cNvPr>
          <p:cNvCxnSpPr>
            <a:cxnSpLocks/>
          </p:cNvCxnSpPr>
          <p:nvPr/>
        </p:nvCxnSpPr>
        <p:spPr>
          <a:xfrm>
            <a:off x="9960908" y="3894238"/>
            <a:ext cx="893883" cy="65945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1DA92B9-3823-124F-BDCE-2CE662762C2C}"/>
              </a:ext>
            </a:extLst>
          </p:cNvPr>
          <p:cNvSpPr txBox="1"/>
          <p:nvPr/>
        </p:nvSpPr>
        <p:spPr>
          <a:xfrm rot="16200000">
            <a:off x="10374462" y="5128579"/>
            <a:ext cx="2498528" cy="523220"/>
          </a:xfrm>
          <a:prstGeom prst="rect">
            <a:avLst/>
          </a:prstGeom>
          <a:noFill/>
        </p:spPr>
        <p:txBody>
          <a:bodyPr wrap="square" rtlCol="0">
            <a:spAutoFit/>
          </a:bodyPr>
          <a:lstStyle/>
          <a:p>
            <a:pPr algn="ctr"/>
            <a:r>
              <a:rPr lang="en-US" sz="2800" b="1" dirty="0"/>
              <a:t>out= C &amp; D</a:t>
            </a:r>
          </a:p>
        </p:txBody>
      </p:sp>
      <p:sp>
        <p:nvSpPr>
          <p:cNvPr id="54" name="TextBox 53">
            <a:extLst>
              <a:ext uri="{FF2B5EF4-FFF2-40B4-BE49-F238E27FC236}">
                <a16:creationId xmlns:a16="http://schemas.microsoft.com/office/drawing/2014/main" id="{9ADF02DD-F352-064E-A400-28D4B6F7512B}"/>
              </a:ext>
            </a:extLst>
          </p:cNvPr>
          <p:cNvSpPr txBox="1"/>
          <p:nvPr/>
        </p:nvSpPr>
        <p:spPr>
          <a:xfrm rot="16200000">
            <a:off x="9565912" y="4996019"/>
            <a:ext cx="3085083" cy="369332"/>
          </a:xfrm>
          <a:prstGeom prst="rect">
            <a:avLst/>
          </a:prstGeom>
          <a:noFill/>
        </p:spPr>
        <p:txBody>
          <a:bodyPr wrap="square" rtlCol="0">
            <a:spAutoFit/>
          </a:bodyPr>
          <a:lstStyle/>
          <a:p>
            <a:pPr algn="ctr"/>
            <a:r>
              <a:rPr lang="en-US" b="1" dirty="0"/>
              <a:t>Bitwise </a:t>
            </a:r>
            <a:r>
              <a:rPr lang="en-US" b="1" dirty="0">
                <a:solidFill>
                  <a:srgbClr val="FF0000"/>
                </a:solidFill>
              </a:rPr>
              <a:t>AND</a:t>
            </a:r>
            <a:r>
              <a:rPr lang="en-US" b="1" dirty="0"/>
              <a:t> using </a:t>
            </a:r>
            <a:r>
              <a:rPr lang="en-US" b="1" dirty="0">
                <a:solidFill>
                  <a:srgbClr val="FF0000"/>
                </a:solidFill>
              </a:rPr>
              <a:t>Fulcrum</a:t>
            </a:r>
          </a:p>
        </p:txBody>
      </p:sp>
      <p:sp>
        <p:nvSpPr>
          <p:cNvPr id="55" name="TextBox 54">
            <a:extLst>
              <a:ext uri="{FF2B5EF4-FFF2-40B4-BE49-F238E27FC236}">
                <a16:creationId xmlns:a16="http://schemas.microsoft.com/office/drawing/2014/main" id="{52F47CC3-27EF-B34C-AC78-F6A62F49302E}"/>
              </a:ext>
            </a:extLst>
          </p:cNvPr>
          <p:cNvSpPr txBox="1"/>
          <p:nvPr/>
        </p:nvSpPr>
        <p:spPr>
          <a:xfrm rot="1799740">
            <a:off x="8022463" y="2994978"/>
            <a:ext cx="1519836" cy="646331"/>
          </a:xfrm>
          <a:prstGeom prst="rect">
            <a:avLst/>
          </a:prstGeom>
          <a:noFill/>
        </p:spPr>
        <p:txBody>
          <a:bodyPr wrap="square" rtlCol="0">
            <a:spAutoFit/>
          </a:bodyPr>
          <a:lstStyle/>
          <a:p>
            <a:pPr algn="ctr"/>
            <a:r>
              <a:rPr lang="en-US" b="1" dirty="0"/>
              <a:t>Bitmap </a:t>
            </a:r>
          </a:p>
          <a:p>
            <a:pPr algn="ctr"/>
            <a:r>
              <a:rPr lang="en-US" b="1" dirty="0"/>
              <a:t>using </a:t>
            </a:r>
            <a:r>
              <a:rPr lang="en-US" b="1" dirty="0">
                <a:solidFill>
                  <a:srgbClr val="FF0000"/>
                </a:solidFill>
              </a:rPr>
              <a:t>Fulcrum</a:t>
            </a:r>
          </a:p>
        </p:txBody>
      </p:sp>
      <p:sp>
        <p:nvSpPr>
          <p:cNvPr id="56" name="TextBox 55">
            <a:extLst>
              <a:ext uri="{FF2B5EF4-FFF2-40B4-BE49-F238E27FC236}">
                <a16:creationId xmlns:a16="http://schemas.microsoft.com/office/drawing/2014/main" id="{9C9447BA-80AB-A545-8158-99B1F8FFFF88}"/>
              </a:ext>
            </a:extLst>
          </p:cNvPr>
          <p:cNvSpPr txBox="1"/>
          <p:nvPr/>
        </p:nvSpPr>
        <p:spPr>
          <a:xfrm rot="16200000">
            <a:off x="4702420" y="4378793"/>
            <a:ext cx="2559259" cy="584775"/>
          </a:xfrm>
          <a:prstGeom prst="rect">
            <a:avLst/>
          </a:prstGeom>
          <a:noFill/>
        </p:spPr>
        <p:txBody>
          <a:bodyPr wrap="square" rtlCol="0">
            <a:spAutoFit/>
          </a:bodyPr>
          <a:lstStyle/>
          <a:p>
            <a:pPr algn="ctr"/>
            <a:r>
              <a:rPr lang="en-US" sz="3200" dirty="0"/>
              <a:t>C=1101</a:t>
            </a:r>
          </a:p>
        </p:txBody>
      </p:sp>
      <p:sp>
        <p:nvSpPr>
          <p:cNvPr id="57" name="TextBox 56">
            <a:extLst>
              <a:ext uri="{FF2B5EF4-FFF2-40B4-BE49-F238E27FC236}">
                <a16:creationId xmlns:a16="http://schemas.microsoft.com/office/drawing/2014/main" id="{925AE5F8-0A04-7642-8BDD-92F1129CB95E}"/>
              </a:ext>
            </a:extLst>
          </p:cNvPr>
          <p:cNvSpPr txBox="1"/>
          <p:nvPr/>
        </p:nvSpPr>
        <p:spPr>
          <a:xfrm rot="16200000">
            <a:off x="10700611" y="4861355"/>
            <a:ext cx="2559259" cy="584775"/>
          </a:xfrm>
          <a:prstGeom prst="rect">
            <a:avLst/>
          </a:prstGeom>
          <a:noFill/>
        </p:spPr>
        <p:txBody>
          <a:bodyPr wrap="square" rtlCol="0">
            <a:spAutoFit/>
          </a:bodyPr>
          <a:lstStyle/>
          <a:p>
            <a:pPr algn="ctr"/>
            <a:r>
              <a:rPr lang="en-US" sz="3200" dirty="0"/>
              <a:t>Out=1000</a:t>
            </a:r>
          </a:p>
        </p:txBody>
      </p:sp>
    </p:spTree>
    <p:extLst>
      <p:ext uri="{BB962C8B-B14F-4D97-AF65-F5344CB8AC3E}">
        <p14:creationId xmlns:p14="http://schemas.microsoft.com/office/powerpoint/2010/main" val="605941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4400" b="1" dirty="0">
                <a:solidFill>
                  <a:srgbClr val="C00000"/>
                </a:solidFill>
              </a:rPr>
              <a:t>Evaluation</a:t>
            </a: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37</a:t>
            </a:fld>
            <a:endParaRPr lang="en-US"/>
          </a:p>
        </p:txBody>
      </p:sp>
    </p:spTree>
    <p:extLst>
      <p:ext uri="{BB962C8B-B14F-4D97-AF65-F5344CB8AC3E}">
        <p14:creationId xmlns:p14="http://schemas.microsoft.com/office/powerpoint/2010/main" val="1242896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8935-6105-5E42-9FE3-BF336D691CC6}"/>
              </a:ext>
            </a:extLst>
          </p:cNvPr>
          <p:cNvSpPr>
            <a:spLocks noGrp="1"/>
          </p:cNvSpPr>
          <p:nvPr>
            <p:ph type="title"/>
          </p:nvPr>
        </p:nvSpPr>
        <p:spPr>
          <a:xfrm>
            <a:off x="0" y="0"/>
            <a:ext cx="12192000" cy="1325563"/>
          </a:xfrm>
        </p:spPr>
        <p:txBody>
          <a:bodyPr/>
          <a:lstStyle/>
          <a:p>
            <a:r>
              <a:rPr lang="en-US" dirty="0"/>
              <a:t>In-logic Layer Components</a:t>
            </a:r>
          </a:p>
        </p:txBody>
      </p:sp>
      <p:sp>
        <p:nvSpPr>
          <p:cNvPr id="3" name="Content Placeholder 2">
            <a:extLst>
              <a:ext uri="{FF2B5EF4-FFF2-40B4-BE49-F238E27FC236}">
                <a16:creationId xmlns:a16="http://schemas.microsoft.com/office/drawing/2014/main" id="{A7F2ECCA-75F6-4643-9269-FEFB9A0EA280}"/>
              </a:ext>
            </a:extLst>
          </p:cNvPr>
          <p:cNvSpPr>
            <a:spLocks noGrp="1"/>
          </p:cNvSpPr>
          <p:nvPr>
            <p:ph idx="1"/>
          </p:nvPr>
        </p:nvSpPr>
        <p:spPr/>
        <p:txBody>
          <a:bodyPr>
            <a:normAutofit/>
          </a:bodyPr>
          <a:lstStyle/>
          <a:p>
            <a:r>
              <a:rPr lang="en-US" dirty="0"/>
              <a:t>Components</a:t>
            </a:r>
          </a:p>
          <a:p>
            <a:pPr lvl="1"/>
            <a:r>
              <a:rPr lang="en-US" dirty="0"/>
              <a:t>One ARM Cortex-A35 per vault</a:t>
            </a:r>
          </a:p>
          <a:p>
            <a:pPr lvl="1"/>
            <a:r>
              <a:rPr lang="en-US" dirty="0"/>
              <a:t>A 128 KB buffer for buffering shared values</a:t>
            </a:r>
          </a:p>
          <a:p>
            <a:pPr marL="1371600" lvl="3" indent="0">
              <a:buNone/>
            </a:pPr>
            <a:endParaRPr lang="en-US" dirty="0"/>
          </a:p>
          <a:p>
            <a:endParaRPr lang="en-US" dirty="0"/>
          </a:p>
        </p:txBody>
      </p:sp>
      <p:sp>
        <p:nvSpPr>
          <p:cNvPr id="4" name="Slide Number Placeholder 3">
            <a:extLst>
              <a:ext uri="{FF2B5EF4-FFF2-40B4-BE49-F238E27FC236}">
                <a16:creationId xmlns:a16="http://schemas.microsoft.com/office/drawing/2014/main" id="{5820C04C-2055-404C-BB28-41B39EF0AB09}"/>
              </a:ext>
            </a:extLst>
          </p:cNvPr>
          <p:cNvSpPr>
            <a:spLocks noGrp="1"/>
          </p:cNvSpPr>
          <p:nvPr>
            <p:ph type="sldNum" sz="quarter" idx="12"/>
          </p:nvPr>
        </p:nvSpPr>
        <p:spPr/>
        <p:txBody>
          <a:bodyPr/>
          <a:lstStyle/>
          <a:p>
            <a:fld id="{514F71AC-B08B-234D-BD2E-DDA7DB4BA923}" type="slidenum">
              <a:rPr lang="en-US" smtClean="0"/>
              <a:pPr/>
              <a:t>38</a:t>
            </a:fld>
            <a:endParaRPr lang="en-US" dirty="0"/>
          </a:p>
        </p:txBody>
      </p:sp>
      <p:grpSp>
        <p:nvGrpSpPr>
          <p:cNvPr id="107" name="Group 106">
            <a:extLst>
              <a:ext uri="{FF2B5EF4-FFF2-40B4-BE49-F238E27FC236}">
                <a16:creationId xmlns:a16="http://schemas.microsoft.com/office/drawing/2014/main" id="{FEE5A743-6716-8F49-B6EB-E295EE7B81EA}"/>
              </a:ext>
            </a:extLst>
          </p:cNvPr>
          <p:cNvGrpSpPr/>
          <p:nvPr/>
        </p:nvGrpSpPr>
        <p:grpSpPr>
          <a:xfrm>
            <a:off x="3628246" y="2651125"/>
            <a:ext cx="5030242" cy="3812359"/>
            <a:chOff x="3132946" y="582565"/>
            <a:chExt cx="5030242" cy="5880920"/>
          </a:xfrm>
        </p:grpSpPr>
        <p:grpSp>
          <p:nvGrpSpPr>
            <p:cNvPr id="56" name="Group 55">
              <a:extLst>
                <a:ext uri="{FF2B5EF4-FFF2-40B4-BE49-F238E27FC236}">
                  <a16:creationId xmlns:a16="http://schemas.microsoft.com/office/drawing/2014/main" id="{EDF7E5C1-8B0E-2F45-995B-FD061DF6A647}"/>
                </a:ext>
              </a:extLst>
            </p:cNvPr>
            <p:cNvGrpSpPr/>
            <p:nvPr/>
          </p:nvGrpSpPr>
          <p:grpSpPr>
            <a:xfrm>
              <a:off x="3613294" y="1745177"/>
              <a:ext cx="4487856" cy="1811455"/>
              <a:chOff x="3312038" y="140223"/>
              <a:chExt cx="6410036" cy="4732880"/>
            </a:xfrm>
          </p:grpSpPr>
          <p:sp>
            <p:nvSpPr>
              <p:cNvPr id="57" name="Parallelogram 56">
                <a:extLst>
                  <a:ext uri="{FF2B5EF4-FFF2-40B4-BE49-F238E27FC236}">
                    <a16:creationId xmlns:a16="http://schemas.microsoft.com/office/drawing/2014/main" id="{95D6B854-E1DD-A740-A8C8-7EC849940279}"/>
                  </a:ext>
                </a:extLst>
              </p:cNvPr>
              <p:cNvSpPr/>
              <p:nvPr/>
            </p:nvSpPr>
            <p:spPr>
              <a:xfrm>
                <a:off x="3312038" y="140223"/>
                <a:ext cx="6410036" cy="4732880"/>
              </a:xfrm>
              <a:prstGeom prst="parallelogram">
                <a:avLst>
                  <a:gd name="adj" fmla="val 29078"/>
                </a:avLst>
              </a:prstGeom>
              <a:solidFill>
                <a:schemeClr val="tx1">
                  <a:lumMod val="65000"/>
                  <a:lumOff val="35000"/>
                </a:schemeClr>
              </a:solidFill>
              <a:ln w="41275">
                <a:gradFill>
                  <a:gsLst>
                    <a:gs pos="0">
                      <a:schemeClr val="accent1">
                        <a:lumMod val="5000"/>
                        <a:lumOff val="95000"/>
                      </a:schemeClr>
                    </a:gs>
                    <a:gs pos="3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rot lat="0" lon="0" rev="12600000"/>
                </a:lightRig>
              </a:scene3d>
              <a:sp3d extrusionH="76200" contourW="50800">
                <a:bevelT w="304800" h="139700"/>
                <a:bevelB w="57150"/>
                <a:extrusionClr>
                  <a:schemeClr val="accent1">
                    <a:lumMod val="40000"/>
                    <a:lumOff val="60000"/>
                  </a:schemeClr>
                </a:extrusionClr>
                <a:contourClr>
                  <a:schemeClr val="accent1">
                    <a:lumMod val="60000"/>
                    <a:lumOff val="40000"/>
                  </a:schemeClr>
                </a:contourClr>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0DC6D291-4BFE-FE46-94E6-B2B877CE707F}"/>
                  </a:ext>
                </a:extLst>
              </p:cNvPr>
              <p:cNvCxnSpPr/>
              <p:nvPr/>
            </p:nvCxnSpPr>
            <p:spPr>
              <a:xfrm flipH="1">
                <a:off x="5720866" y="413355"/>
                <a:ext cx="993773" cy="4412575"/>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6037150-DACE-2147-A732-F67BAF2DAAF7}"/>
                  </a:ext>
                </a:extLst>
              </p:cNvPr>
              <p:cNvCxnSpPr/>
              <p:nvPr/>
            </p:nvCxnSpPr>
            <p:spPr>
              <a:xfrm flipH="1">
                <a:off x="4451289" y="306653"/>
                <a:ext cx="976749" cy="4519277"/>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9D61D62-050D-CD42-8F06-EEBB5F16D573}"/>
                  </a:ext>
                </a:extLst>
              </p:cNvPr>
              <p:cNvCxnSpPr/>
              <p:nvPr/>
            </p:nvCxnSpPr>
            <p:spPr>
              <a:xfrm flipH="1">
                <a:off x="7156145" y="173158"/>
                <a:ext cx="702367" cy="4569187"/>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CB8BEFB-A3E6-644F-B73C-28D86522471D}"/>
                  </a:ext>
                </a:extLst>
              </p:cNvPr>
              <p:cNvCxnSpPr/>
              <p:nvPr/>
            </p:nvCxnSpPr>
            <p:spPr>
              <a:xfrm flipH="1">
                <a:off x="3629892" y="3444172"/>
                <a:ext cx="5120410" cy="0"/>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F619587-BAD4-9E49-A5EE-D2FB84E313B0}"/>
                  </a:ext>
                </a:extLst>
              </p:cNvPr>
              <p:cNvCxnSpPr/>
              <p:nvPr/>
            </p:nvCxnSpPr>
            <p:spPr>
              <a:xfrm flipH="1">
                <a:off x="4004854" y="2303196"/>
                <a:ext cx="5120410" cy="0"/>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05C9A79-BEFD-A64C-9AD1-42A409F71B45}"/>
                  </a:ext>
                </a:extLst>
              </p:cNvPr>
              <p:cNvCxnSpPr/>
              <p:nvPr/>
            </p:nvCxnSpPr>
            <p:spPr>
              <a:xfrm flipH="1">
                <a:off x="4336475" y="1093517"/>
                <a:ext cx="5120410" cy="0"/>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3125CFA-1AC0-DF47-9F19-A74C64D1664A}"/>
                </a:ext>
              </a:extLst>
            </p:cNvPr>
            <p:cNvGrpSpPr/>
            <p:nvPr/>
          </p:nvGrpSpPr>
          <p:grpSpPr>
            <a:xfrm>
              <a:off x="3624998" y="1338910"/>
              <a:ext cx="4487856" cy="1863457"/>
              <a:chOff x="3312038" y="4357"/>
              <a:chExt cx="6410036" cy="4868746"/>
            </a:xfrm>
          </p:grpSpPr>
          <p:sp>
            <p:nvSpPr>
              <p:cNvPr id="65" name="Parallelogram 64">
                <a:extLst>
                  <a:ext uri="{FF2B5EF4-FFF2-40B4-BE49-F238E27FC236}">
                    <a16:creationId xmlns:a16="http://schemas.microsoft.com/office/drawing/2014/main" id="{B087D109-21C1-714F-938F-5FD3B9229921}"/>
                  </a:ext>
                </a:extLst>
              </p:cNvPr>
              <p:cNvSpPr/>
              <p:nvPr/>
            </p:nvSpPr>
            <p:spPr>
              <a:xfrm>
                <a:off x="3312038" y="140223"/>
                <a:ext cx="6410036" cy="4732880"/>
              </a:xfrm>
              <a:prstGeom prst="parallelogram">
                <a:avLst>
                  <a:gd name="adj" fmla="val 29078"/>
                </a:avLst>
              </a:prstGeom>
              <a:solidFill>
                <a:schemeClr val="tx1">
                  <a:lumMod val="65000"/>
                  <a:lumOff val="35000"/>
                </a:schemeClr>
              </a:solidFill>
              <a:ln w="41275">
                <a:gradFill>
                  <a:gsLst>
                    <a:gs pos="0">
                      <a:schemeClr val="accent1">
                        <a:lumMod val="5000"/>
                        <a:lumOff val="95000"/>
                      </a:schemeClr>
                    </a:gs>
                    <a:gs pos="3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rot lat="0" lon="0" rev="12600000"/>
                </a:lightRig>
              </a:scene3d>
              <a:sp3d extrusionH="76200" contourW="50800">
                <a:bevelT w="304800" h="139700"/>
                <a:bevelB w="57150"/>
                <a:extrusionClr>
                  <a:schemeClr val="accent1">
                    <a:lumMod val="40000"/>
                    <a:lumOff val="60000"/>
                  </a:schemeClr>
                </a:extrusionClr>
                <a:contourClr>
                  <a:schemeClr val="accent1">
                    <a:lumMod val="60000"/>
                    <a:lumOff val="40000"/>
                  </a:schemeClr>
                </a:contourClr>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A3190A27-E141-F34C-BA7C-06CC05910685}"/>
                  </a:ext>
                </a:extLst>
              </p:cNvPr>
              <p:cNvCxnSpPr/>
              <p:nvPr/>
            </p:nvCxnSpPr>
            <p:spPr>
              <a:xfrm flipH="1">
                <a:off x="5720866" y="4357"/>
                <a:ext cx="871346" cy="4821573"/>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3A309E0-94A0-0B4C-A4DE-5DE94F8BE69D}"/>
                  </a:ext>
                </a:extLst>
              </p:cNvPr>
              <p:cNvCxnSpPr/>
              <p:nvPr/>
            </p:nvCxnSpPr>
            <p:spPr>
              <a:xfrm flipH="1">
                <a:off x="4451289" y="425967"/>
                <a:ext cx="894611" cy="4399963"/>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224F794-C6B2-4945-9A4F-D7055032E623}"/>
                  </a:ext>
                </a:extLst>
              </p:cNvPr>
              <p:cNvCxnSpPr/>
              <p:nvPr/>
            </p:nvCxnSpPr>
            <p:spPr>
              <a:xfrm flipH="1">
                <a:off x="7156145" y="4357"/>
                <a:ext cx="767741" cy="4737989"/>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AD8B15-4DA6-7C4C-BDAD-4FF844E9ECDD}"/>
                  </a:ext>
                </a:extLst>
              </p:cNvPr>
              <p:cNvCxnSpPr/>
              <p:nvPr/>
            </p:nvCxnSpPr>
            <p:spPr>
              <a:xfrm flipH="1">
                <a:off x="3629892" y="3444172"/>
                <a:ext cx="5120410" cy="0"/>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9245219-CD93-7642-872F-157407E2942D}"/>
                  </a:ext>
                </a:extLst>
              </p:cNvPr>
              <p:cNvCxnSpPr/>
              <p:nvPr/>
            </p:nvCxnSpPr>
            <p:spPr>
              <a:xfrm flipH="1">
                <a:off x="4004854" y="2303196"/>
                <a:ext cx="5120410" cy="0"/>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70FAB41-9144-B946-9847-9F53E84175D4}"/>
                  </a:ext>
                </a:extLst>
              </p:cNvPr>
              <p:cNvCxnSpPr/>
              <p:nvPr/>
            </p:nvCxnSpPr>
            <p:spPr>
              <a:xfrm flipH="1">
                <a:off x="4336475" y="1093517"/>
                <a:ext cx="5120410" cy="0"/>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BB23CDDC-673B-834B-9068-AA36A123F243}"/>
                </a:ext>
              </a:extLst>
            </p:cNvPr>
            <p:cNvGrpSpPr/>
            <p:nvPr/>
          </p:nvGrpSpPr>
          <p:grpSpPr>
            <a:xfrm>
              <a:off x="3605082" y="742842"/>
              <a:ext cx="4549058" cy="2112851"/>
              <a:chOff x="3312038" y="-185155"/>
              <a:chExt cx="6410036" cy="5058258"/>
            </a:xfrm>
          </p:grpSpPr>
          <p:sp>
            <p:nvSpPr>
              <p:cNvPr id="73" name="Parallelogram 72">
                <a:extLst>
                  <a:ext uri="{FF2B5EF4-FFF2-40B4-BE49-F238E27FC236}">
                    <a16:creationId xmlns:a16="http://schemas.microsoft.com/office/drawing/2014/main" id="{3283DDE8-6BBF-314A-A796-481011BDDFB8}"/>
                  </a:ext>
                </a:extLst>
              </p:cNvPr>
              <p:cNvSpPr/>
              <p:nvPr/>
            </p:nvSpPr>
            <p:spPr>
              <a:xfrm>
                <a:off x="3312038" y="140223"/>
                <a:ext cx="6410036" cy="4732880"/>
              </a:xfrm>
              <a:prstGeom prst="parallelogram">
                <a:avLst>
                  <a:gd name="adj" fmla="val 29078"/>
                </a:avLst>
              </a:prstGeom>
              <a:solidFill>
                <a:schemeClr val="tx1">
                  <a:lumMod val="65000"/>
                  <a:lumOff val="35000"/>
                </a:schemeClr>
              </a:solidFill>
              <a:ln w="41275">
                <a:gradFill>
                  <a:gsLst>
                    <a:gs pos="0">
                      <a:schemeClr val="accent1">
                        <a:lumMod val="5000"/>
                        <a:lumOff val="95000"/>
                      </a:schemeClr>
                    </a:gs>
                    <a:gs pos="3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rot lat="0" lon="0" rev="12600000"/>
                </a:lightRig>
              </a:scene3d>
              <a:sp3d extrusionH="76200" contourW="50800">
                <a:bevelT w="304800" h="139700"/>
                <a:bevelB w="57150"/>
                <a:extrusionClr>
                  <a:schemeClr val="accent1">
                    <a:lumMod val="40000"/>
                    <a:lumOff val="60000"/>
                  </a:schemeClr>
                </a:extrusionClr>
                <a:contourClr>
                  <a:schemeClr val="accent1">
                    <a:lumMod val="60000"/>
                    <a:lumOff val="40000"/>
                  </a:schemeClr>
                </a:contourClr>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0A513847-5073-6045-ADB4-4B0D2F3A8366}"/>
                  </a:ext>
                </a:extLst>
              </p:cNvPr>
              <p:cNvCxnSpPr/>
              <p:nvPr/>
            </p:nvCxnSpPr>
            <p:spPr>
              <a:xfrm flipH="1">
                <a:off x="5720865" y="-185155"/>
                <a:ext cx="890710" cy="5011083"/>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2B7A618-17AB-8D40-A65E-B28D2CC1C42B}"/>
                  </a:ext>
                </a:extLst>
              </p:cNvPr>
              <p:cNvCxnSpPr/>
              <p:nvPr/>
            </p:nvCxnSpPr>
            <p:spPr>
              <a:xfrm flipH="1">
                <a:off x="4451288" y="236115"/>
                <a:ext cx="796001" cy="4589813"/>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40BFF3D-CABB-5F47-B96A-B9B702AADF61}"/>
                  </a:ext>
                </a:extLst>
              </p:cNvPr>
              <p:cNvCxnSpPr/>
              <p:nvPr/>
            </p:nvCxnSpPr>
            <p:spPr>
              <a:xfrm flipH="1">
                <a:off x="7300200" y="-185155"/>
                <a:ext cx="772480" cy="4886589"/>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452DE30-C26D-5C43-85A8-32B0916DEFFC}"/>
                  </a:ext>
                </a:extLst>
              </p:cNvPr>
              <p:cNvCxnSpPr/>
              <p:nvPr/>
            </p:nvCxnSpPr>
            <p:spPr>
              <a:xfrm flipH="1">
                <a:off x="3629892" y="3444172"/>
                <a:ext cx="5120410" cy="0"/>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C41D8F2-40E7-5246-8456-5266FF6315DC}"/>
                  </a:ext>
                </a:extLst>
              </p:cNvPr>
              <p:cNvCxnSpPr/>
              <p:nvPr/>
            </p:nvCxnSpPr>
            <p:spPr>
              <a:xfrm flipH="1">
                <a:off x="4004854" y="2303196"/>
                <a:ext cx="5120410" cy="0"/>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5A53E2-A6C2-DD41-BB0C-DF637790F34F}"/>
                  </a:ext>
                </a:extLst>
              </p:cNvPr>
              <p:cNvCxnSpPr/>
              <p:nvPr/>
            </p:nvCxnSpPr>
            <p:spPr>
              <a:xfrm flipH="1">
                <a:off x="4336475" y="1093517"/>
                <a:ext cx="5120410" cy="0"/>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EB07CD11-4A0A-9543-9CF5-59CF317390B2}"/>
                </a:ext>
              </a:extLst>
            </p:cNvPr>
            <p:cNvGrpSpPr/>
            <p:nvPr/>
          </p:nvGrpSpPr>
          <p:grpSpPr>
            <a:xfrm>
              <a:off x="3614130" y="582565"/>
              <a:ext cx="4549058" cy="1976940"/>
              <a:chOff x="3312038" y="140222"/>
              <a:chExt cx="6410036" cy="4732881"/>
            </a:xfrm>
          </p:grpSpPr>
          <p:sp>
            <p:nvSpPr>
              <p:cNvPr id="81" name="Parallelogram 80">
                <a:extLst>
                  <a:ext uri="{FF2B5EF4-FFF2-40B4-BE49-F238E27FC236}">
                    <a16:creationId xmlns:a16="http://schemas.microsoft.com/office/drawing/2014/main" id="{719853E7-696F-2B4F-9980-08F6FD073CB2}"/>
                  </a:ext>
                </a:extLst>
              </p:cNvPr>
              <p:cNvSpPr/>
              <p:nvPr/>
            </p:nvSpPr>
            <p:spPr>
              <a:xfrm>
                <a:off x="3312038" y="140223"/>
                <a:ext cx="6410036" cy="4732880"/>
              </a:xfrm>
              <a:prstGeom prst="parallelogram">
                <a:avLst>
                  <a:gd name="adj" fmla="val 29078"/>
                </a:avLst>
              </a:prstGeom>
              <a:solidFill>
                <a:schemeClr val="tx1">
                  <a:lumMod val="65000"/>
                  <a:lumOff val="35000"/>
                </a:schemeClr>
              </a:solidFill>
              <a:ln w="41275">
                <a:gradFill>
                  <a:gsLst>
                    <a:gs pos="0">
                      <a:schemeClr val="accent1">
                        <a:lumMod val="5000"/>
                        <a:lumOff val="95000"/>
                      </a:schemeClr>
                    </a:gs>
                    <a:gs pos="3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rot lat="0" lon="0" rev="12600000"/>
                </a:lightRig>
              </a:scene3d>
              <a:sp3d extrusionH="76200" contourW="50800">
                <a:bevelT w="304800" h="139700"/>
                <a:bevelB w="57150"/>
                <a:extrusionClr>
                  <a:schemeClr val="accent1">
                    <a:lumMod val="40000"/>
                    <a:lumOff val="60000"/>
                  </a:schemeClr>
                </a:extrusionClr>
                <a:contourClr>
                  <a:schemeClr val="accent1">
                    <a:lumMod val="60000"/>
                    <a:lumOff val="40000"/>
                  </a:schemeClr>
                </a:contourClr>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31018877-7D72-FF4E-95B8-018A1DC7EABA}"/>
                  </a:ext>
                </a:extLst>
              </p:cNvPr>
              <p:cNvCxnSpPr>
                <a:stCxn id="81" idx="0"/>
              </p:cNvCxnSpPr>
              <p:nvPr/>
            </p:nvCxnSpPr>
            <p:spPr>
              <a:xfrm flipH="1">
                <a:off x="5854985" y="140222"/>
                <a:ext cx="662071" cy="4528526"/>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4C46547-5669-1848-A4E8-A60981DB3D2B}"/>
                  </a:ext>
                </a:extLst>
              </p:cNvPr>
              <p:cNvCxnSpPr/>
              <p:nvPr/>
            </p:nvCxnSpPr>
            <p:spPr>
              <a:xfrm flipH="1">
                <a:off x="4451288" y="335190"/>
                <a:ext cx="729891" cy="4490737"/>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C9EF071-BEA5-A949-907D-DA945E64B1C0}"/>
                  </a:ext>
                </a:extLst>
              </p:cNvPr>
              <p:cNvCxnSpPr/>
              <p:nvPr/>
            </p:nvCxnSpPr>
            <p:spPr>
              <a:xfrm flipH="1">
                <a:off x="7351993" y="223870"/>
                <a:ext cx="597904" cy="4602058"/>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8950BC9-BCFE-E249-A38C-5EE159A84DCB}"/>
                  </a:ext>
                </a:extLst>
              </p:cNvPr>
              <p:cNvCxnSpPr/>
              <p:nvPr/>
            </p:nvCxnSpPr>
            <p:spPr>
              <a:xfrm flipH="1">
                <a:off x="3629895" y="3444171"/>
                <a:ext cx="5495371" cy="0"/>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0D8ECF5-4D1A-964F-9DAF-C3E98C8C0176}"/>
                  </a:ext>
                </a:extLst>
              </p:cNvPr>
              <p:cNvCxnSpPr/>
              <p:nvPr/>
            </p:nvCxnSpPr>
            <p:spPr>
              <a:xfrm flipH="1" flipV="1">
                <a:off x="3796781" y="2176051"/>
                <a:ext cx="5546824" cy="127150"/>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EFAC5CD-A362-554C-8F1D-BAF7A8F18DF0}"/>
                  </a:ext>
                </a:extLst>
              </p:cNvPr>
              <p:cNvCxnSpPr/>
              <p:nvPr/>
            </p:nvCxnSpPr>
            <p:spPr>
              <a:xfrm flipH="1" flipV="1">
                <a:off x="4013283" y="1072327"/>
                <a:ext cx="5443606" cy="21192"/>
              </a:xfrm>
              <a:prstGeom prst="line">
                <a:avLst/>
              </a:prstGeom>
              <a:ln w="50800" cmpd="sng">
                <a:solidFill>
                  <a:schemeClr val="bg2">
                    <a:lumMod val="25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BA5B0289-FAEB-1E41-A428-E61DDC7920A6}"/>
                </a:ext>
              </a:extLst>
            </p:cNvPr>
            <p:cNvSpPr txBox="1"/>
            <p:nvPr/>
          </p:nvSpPr>
          <p:spPr>
            <a:xfrm rot="1039413">
              <a:off x="6591292" y="3847213"/>
              <a:ext cx="553998" cy="2543967"/>
            </a:xfrm>
            <a:prstGeom prst="rect">
              <a:avLst/>
            </a:prstGeom>
            <a:solidFill>
              <a:srgbClr val="C00000"/>
            </a:solidFill>
            <a:ln w="12700">
              <a:solidFill>
                <a:schemeClr val="tx1"/>
              </a:solidFill>
            </a:ln>
          </p:spPr>
          <p:txBody>
            <a:bodyPr vert="vert270" wrap="square" rtlCol="0">
              <a:spAutoFit/>
            </a:bodyPr>
            <a:lstStyle/>
            <a:p>
              <a:pPr algn="ctr"/>
              <a:r>
                <a:rPr lang="en-US" sz="2400" b="1" dirty="0">
                  <a:solidFill>
                    <a:schemeClr val="bg1"/>
                  </a:solidFill>
                </a:rPr>
                <a:t>128 KB buffer</a:t>
              </a:r>
            </a:p>
          </p:txBody>
        </p:sp>
        <p:sp>
          <p:nvSpPr>
            <p:cNvPr id="89" name="Parallelogram 88">
              <a:extLst>
                <a:ext uri="{FF2B5EF4-FFF2-40B4-BE49-F238E27FC236}">
                  <a16:creationId xmlns:a16="http://schemas.microsoft.com/office/drawing/2014/main" id="{76E15404-642F-8C4A-A73E-68480A6643A1}"/>
                </a:ext>
              </a:extLst>
            </p:cNvPr>
            <p:cNvSpPr/>
            <p:nvPr/>
          </p:nvSpPr>
          <p:spPr>
            <a:xfrm>
              <a:off x="3132946" y="3729743"/>
              <a:ext cx="4601980" cy="2733742"/>
            </a:xfrm>
            <a:prstGeom prst="parallelogram">
              <a:avLst>
                <a:gd name="adj" fmla="val 29078"/>
              </a:avLst>
            </a:prstGeom>
            <a:noFill/>
            <a:ln w="41275">
              <a:gradFill>
                <a:gsLst>
                  <a:gs pos="0">
                    <a:schemeClr val="accent1">
                      <a:lumMod val="5000"/>
                      <a:lumOff val="95000"/>
                    </a:schemeClr>
                  </a:gs>
                  <a:gs pos="3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rot lat="0" lon="0" rev="12600000"/>
              </a:lightRig>
            </a:scene3d>
            <a:sp3d extrusionH="76200" contourW="50800">
              <a:bevelT w="304800" h="139700"/>
              <a:bevelB w="57150"/>
              <a:extrusionClr>
                <a:schemeClr val="accent1">
                  <a:lumMod val="40000"/>
                  <a:lumOff val="60000"/>
                </a:schemeClr>
              </a:extrusionClr>
              <a:contourClr>
                <a:schemeClr val="accent1">
                  <a:lumMod val="60000"/>
                  <a:lumOff val="40000"/>
                </a:schemeClr>
              </a:contourClr>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CEA72B93-1274-C545-B472-FA17BD4989CE}"/>
                </a:ext>
              </a:extLst>
            </p:cNvPr>
            <p:cNvSpPr/>
            <p:nvPr/>
          </p:nvSpPr>
          <p:spPr>
            <a:xfrm>
              <a:off x="3819707" y="3774510"/>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Core</a:t>
              </a:r>
            </a:p>
          </p:txBody>
        </p:sp>
        <p:sp>
          <p:nvSpPr>
            <p:cNvPr id="91" name="Oval 90">
              <a:extLst>
                <a:ext uri="{FF2B5EF4-FFF2-40B4-BE49-F238E27FC236}">
                  <a16:creationId xmlns:a16="http://schemas.microsoft.com/office/drawing/2014/main" id="{D4EB7759-A8EC-3243-9ECA-4DAE0B44D42D}"/>
                </a:ext>
              </a:extLst>
            </p:cNvPr>
            <p:cNvSpPr/>
            <p:nvPr/>
          </p:nvSpPr>
          <p:spPr>
            <a:xfrm>
              <a:off x="3265215" y="5772824"/>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92" name="Oval 91">
              <a:extLst>
                <a:ext uri="{FF2B5EF4-FFF2-40B4-BE49-F238E27FC236}">
                  <a16:creationId xmlns:a16="http://schemas.microsoft.com/office/drawing/2014/main" id="{949E51B4-E51E-A44E-A991-CCE695D2F872}"/>
                </a:ext>
              </a:extLst>
            </p:cNvPr>
            <p:cNvSpPr/>
            <p:nvPr/>
          </p:nvSpPr>
          <p:spPr>
            <a:xfrm>
              <a:off x="3427977" y="5096614"/>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93" name="Oval 92">
              <a:extLst>
                <a:ext uri="{FF2B5EF4-FFF2-40B4-BE49-F238E27FC236}">
                  <a16:creationId xmlns:a16="http://schemas.microsoft.com/office/drawing/2014/main" id="{0A19E84B-9580-FD48-909C-9DF0BF022087}"/>
                </a:ext>
              </a:extLst>
            </p:cNvPr>
            <p:cNvSpPr/>
            <p:nvPr/>
          </p:nvSpPr>
          <p:spPr>
            <a:xfrm>
              <a:off x="3613294" y="4449620"/>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94" name="Oval 93">
              <a:extLst>
                <a:ext uri="{FF2B5EF4-FFF2-40B4-BE49-F238E27FC236}">
                  <a16:creationId xmlns:a16="http://schemas.microsoft.com/office/drawing/2014/main" id="{05B0EFD3-BF6A-3044-B6A9-BC109694C67C}"/>
                </a:ext>
              </a:extLst>
            </p:cNvPr>
            <p:cNvSpPr/>
            <p:nvPr/>
          </p:nvSpPr>
          <p:spPr>
            <a:xfrm>
              <a:off x="4526741" y="3747030"/>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95" name="Oval 94">
              <a:extLst>
                <a:ext uri="{FF2B5EF4-FFF2-40B4-BE49-F238E27FC236}">
                  <a16:creationId xmlns:a16="http://schemas.microsoft.com/office/drawing/2014/main" id="{289C1AEE-2599-B74E-93C6-51DB4E1060BD}"/>
                </a:ext>
              </a:extLst>
            </p:cNvPr>
            <p:cNvSpPr/>
            <p:nvPr/>
          </p:nvSpPr>
          <p:spPr>
            <a:xfrm>
              <a:off x="3972249" y="5745344"/>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96" name="Oval 95">
              <a:extLst>
                <a:ext uri="{FF2B5EF4-FFF2-40B4-BE49-F238E27FC236}">
                  <a16:creationId xmlns:a16="http://schemas.microsoft.com/office/drawing/2014/main" id="{D371AE53-FD1F-124E-A236-D3B6CA85C318}"/>
                </a:ext>
              </a:extLst>
            </p:cNvPr>
            <p:cNvSpPr/>
            <p:nvPr/>
          </p:nvSpPr>
          <p:spPr>
            <a:xfrm>
              <a:off x="4135011" y="5069134"/>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97" name="Oval 96">
              <a:extLst>
                <a:ext uri="{FF2B5EF4-FFF2-40B4-BE49-F238E27FC236}">
                  <a16:creationId xmlns:a16="http://schemas.microsoft.com/office/drawing/2014/main" id="{36E47B05-D89F-FC43-A9A4-836D8D775366}"/>
                </a:ext>
              </a:extLst>
            </p:cNvPr>
            <p:cNvSpPr/>
            <p:nvPr/>
          </p:nvSpPr>
          <p:spPr>
            <a:xfrm>
              <a:off x="4320328" y="4422140"/>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98" name="Oval 97">
              <a:extLst>
                <a:ext uri="{FF2B5EF4-FFF2-40B4-BE49-F238E27FC236}">
                  <a16:creationId xmlns:a16="http://schemas.microsoft.com/office/drawing/2014/main" id="{C9F314A8-7C61-674F-A4B4-5E1BEDFD85DA}"/>
                </a:ext>
              </a:extLst>
            </p:cNvPr>
            <p:cNvSpPr/>
            <p:nvPr/>
          </p:nvSpPr>
          <p:spPr>
            <a:xfrm>
              <a:off x="5276253" y="3732040"/>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99" name="Oval 98">
              <a:extLst>
                <a:ext uri="{FF2B5EF4-FFF2-40B4-BE49-F238E27FC236}">
                  <a16:creationId xmlns:a16="http://schemas.microsoft.com/office/drawing/2014/main" id="{B6367CBD-AC3C-0B4E-838D-6811871F0E2F}"/>
                </a:ext>
              </a:extLst>
            </p:cNvPr>
            <p:cNvSpPr/>
            <p:nvPr/>
          </p:nvSpPr>
          <p:spPr>
            <a:xfrm>
              <a:off x="4721761" y="5730354"/>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100" name="Oval 99">
              <a:extLst>
                <a:ext uri="{FF2B5EF4-FFF2-40B4-BE49-F238E27FC236}">
                  <a16:creationId xmlns:a16="http://schemas.microsoft.com/office/drawing/2014/main" id="{B6534422-7C9D-2D4F-84CF-1F46E66FE0A3}"/>
                </a:ext>
              </a:extLst>
            </p:cNvPr>
            <p:cNvSpPr/>
            <p:nvPr/>
          </p:nvSpPr>
          <p:spPr>
            <a:xfrm>
              <a:off x="4884523" y="5054144"/>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101" name="Oval 100">
              <a:extLst>
                <a:ext uri="{FF2B5EF4-FFF2-40B4-BE49-F238E27FC236}">
                  <a16:creationId xmlns:a16="http://schemas.microsoft.com/office/drawing/2014/main" id="{0D191E87-B18E-1543-A254-A5BDCDFFE2B9}"/>
                </a:ext>
              </a:extLst>
            </p:cNvPr>
            <p:cNvSpPr/>
            <p:nvPr/>
          </p:nvSpPr>
          <p:spPr>
            <a:xfrm>
              <a:off x="5069840" y="4407150"/>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102" name="Oval 101">
              <a:extLst>
                <a:ext uri="{FF2B5EF4-FFF2-40B4-BE49-F238E27FC236}">
                  <a16:creationId xmlns:a16="http://schemas.microsoft.com/office/drawing/2014/main" id="{EA945DD7-86F2-914A-8392-7E33511BAB88}"/>
                </a:ext>
              </a:extLst>
            </p:cNvPr>
            <p:cNvSpPr/>
            <p:nvPr/>
          </p:nvSpPr>
          <p:spPr>
            <a:xfrm>
              <a:off x="6010765" y="3762020"/>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103" name="Oval 102">
              <a:extLst>
                <a:ext uri="{FF2B5EF4-FFF2-40B4-BE49-F238E27FC236}">
                  <a16:creationId xmlns:a16="http://schemas.microsoft.com/office/drawing/2014/main" id="{C0B677E4-182C-0048-9B75-6AD2239681E2}"/>
                </a:ext>
              </a:extLst>
            </p:cNvPr>
            <p:cNvSpPr/>
            <p:nvPr/>
          </p:nvSpPr>
          <p:spPr>
            <a:xfrm>
              <a:off x="5456273" y="5760334"/>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104" name="Oval 103">
              <a:extLst>
                <a:ext uri="{FF2B5EF4-FFF2-40B4-BE49-F238E27FC236}">
                  <a16:creationId xmlns:a16="http://schemas.microsoft.com/office/drawing/2014/main" id="{67B550D0-8DFA-2B4D-B8EF-6048594DB98A}"/>
                </a:ext>
              </a:extLst>
            </p:cNvPr>
            <p:cNvSpPr/>
            <p:nvPr/>
          </p:nvSpPr>
          <p:spPr>
            <a:xfrm>
              <a:off x="5619035" y="5084124"/>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sp>
          <p:nvSpPr>
            <p:cNvPr id="105" name="Oval 104">
              <a:extLst>
                <a:ext uri="{FF2B5EF4-FFF2-40B4-BE49-F238E27FC236}">
                  <a16:creationId xmlns:a16="http://schemas.microsoft.com/office/drawing/2014/main" id="{AF2AD462-AA72-7E42-816A-E3A124F8E508}"/>
                </a:ext>
              </a:extLst>
            </p:cNvPr>
            <p:cNvSpPr/>
            <p:nvPr/>
          </p:nvSpPr>
          <p:spPr>
            <a:xfrm>
              <a:off x="5804352" y="4437130"/>
              <a:ext cx="676248" cy="6693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Core</a:t>
              </a:r>
            </a:p>
          </p:txBody>
        </p:sp>
      </p:grpSp>
    </p:spTree>
    <p:extLst>
      <p:ext uri="{BB962C8B-B14F-4D97-AF65-F5344CB8AC3E}">
        <p14:creationId xmlns:p14="http://schemas.microsoft.com/office/powerpoint/2010/main" val="1674233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8935-6105-5E42-9FE3-BF336D691CC6}"/>
              </a:ext>
            </a:extLst>
          </p:cNvPr>
          <p:cNvSpPr>
            <a:spLocks noGrp="1"/>
          </p:cNvSpPr>
          <p:nvPr>
            <p:ph type="title"/>
          </p:nvPr>
        </p:nvSpPr>
        <p:spPr/>
        <p:txBody>
          <a:bodyPr/>
          <a:lstStyle/>
          <a:p>
            <a:r>
              <a:rPr lang="en-US" dirty="0"/>
              <a:t>In-logic Layer Components</a:t>
            </a:r>
          </a:p>
        </p:txBody>
      </p:sp>
      <p:sp>
        <p:nvSpPr>
          <p:cNvPr id="3" name="Content Placeholder 2">
            <a:extLst>
              <a:ext uri="{FF2B5EF4-FFF2-40B4-BE49-F238E27FC236}">
                <a16:creationId xmlns:a16="http://schemas.microsoft.com/office/drawing/2014/main" id="{A7F2ECCA-75F6-4643-9269-FEFB9A0EA280}"/>
              </a:ext>
            </a:extLst>
          </p:cNvPr>
          <p:cNvSpPr>
            <a:spLocks noGrp="1"/>
          </p:cNvSpPr>
          <p:nvPr>
            <p:ph idx="1"/>
          </p:nvPr>
        </p:nvSpPr>
        <p:spPr/>
        <p:txBody>
          <a:bodyPr>
            <a:normAutofit/>
          </a:bodyPr>
          <a:lstStyle/>
          <a:p>
            <a:r>
              <a:rPr lang="en-US" dirty="0"/>
              <a:t>Examples of roles of In-logic layer Components</a:t>
            </a:r>
          </a:p>
          <a:p>
            <a:pPr lvl="1"/>
            <a:r>
              <a:rPr lang="en-US" dirty="0"/>
              <a:t>Interacting with vault controller</a:t>
            </a:r>
          </a:p>
          <a:p>
            <a:pPr lvl="2"/>
            <a:r>
              <a:rPr lang="en-US" dirty="0"/>
              <a:t>Generating commands for setting ALPU’s registers and instruction buffer</a:t>
            </a:r>
          </a:p>
          <a:p>
            <a:pPr lvl="2"/>
            <a:r>
              <a:rPr lang="en-US" dirty="0"/>
              <a:t>Sending broadcast values</a:t>
            </a:r>
          </a:p>
          <a:p>
            <a:pPr lvl="3"/>
            <a:r>
              <a:rPr lang="en-US" dirty="0"/>
              <a:t>E.g., vector in SPMV</a:t>
            </a:r>
          </a:p>
          <a:p>
            <a:pPr lvl="2"/>
            <a:r>
              <a:rPr lang="en-US" dirty="0"/>
              <a:t>Collecting the partial results</a:t>
            </a:r>
          </a:p>
          <a:p>
            <a:pPr lvl="3"/>
            <a:r>
              <a:rPr lang="en-US" dirty="0"/>
              <a:t>E.g., Collecting activation vectors in LSTM</a:t>
            </a:r>
          </a:p>
          <a:p>
            <a:pPr lvl="1"/>
            <a:r>
              <a:rPr lang="en-US" dirty="0"/>
              <a:t>Reducing the partial results</a:t>
            </a:r>
          </a:p>
          <a:p>
            <a:pPr lvl="2"/>
            <a:r>
              <a:rPr lang="en-US" dirty="0"/>
              <a:t>E.g., reducing partial reduced values in scan </a:t>
            </a:r>
          </a:p>
          <a:p>
            <a:pPr lvl="1"/>
            <a:r>
              <a:rPr lang="en-US" dirty="0"/>
              <a:t>Performing specific functions on intermediate results</a:t>
            </a:r>
          </a:p>
          <a:p>
            <a:pPr lvl="2"/>
            <a:r>
              <a:rPr lang="en-US" dirty="0"/>
              <a:t>E.g., non-linear functions in DNN</a:t>
            </a:r>
          </a:p>
          <a:p>
            <a:pPr marL="1371600" lvl="3" indent="0">
              <a:buNone/>
            </a:pPr>
            <a:endParaRPr lang="en-US" dirty="0"/>
          </a:p>
          <a:p>
            <a:endParaRPr lang="en-US" dirty="0"/>
          </a:p>
        </p:txBody>
      </p:sp>
      <p:sp>
        <p:nvSpPr>
          <p:cNvPr id="4" name="Slide Number Placeholder 3">
            <a:extLst>
              <a:ext uri="{FF2B5EF4-FFF2-40B4-BE49-F238E27FC236}">
                <a16:creationId xmlns:a16="http://schemas.microsoft.com/office/drawing/2014/main" id="{5820C04C-2055-404C-BB28-41B39EF0AB09}"/>
              </a:ext>
            </a:extLst>
          </p:cNvPr>
          <p:cNvSpPr>
            <a:spLocks noGrp="1"/>
          </p:cNvSpPr>
          <p:nvPr>
            <p:ph type="sldNum" sz="quarter" idx="12"/>
          </p:nvPr>
        </p:nvSpPr>
        <p:spPr/>
        <p:txBody>
          <a:bodyPr/>
          <a:lstStyle/>
          <a:p>
            <a:fld id="{514F71AC-B08B-234D-BD2E-DDA7DB4BA923}" type="slidenum">
              <a:rPr lang="en-US" smtClean="0"/>
              <a:pPr/>
              <a:t>39</a:t>
            </a:fld>
            <a:endParaRPr lang="en-US" dirty="0"/>
          </a:p>
        </p:txBody>
      </p:sp>
    </p:spTree>
    <p:extLst>
      <p:ext uri="{BB962C8B-B14F-4D97-AF65-F5344CB8AC3E}">
        <p14:creationId xmlns:p14="http://schemas.microsoft.com/office/powerpoint/2010/main" val="87857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8C4C-1226-E84D-84CA-CE101E0AE92D}"/>
              </a:ext>
            </a:extLst>
          </p:cNvPr>
          <p:cNvSpPr>
            <a:spLocks noGrp="1"/>
          </p:cNvSpPr>
          <p:nvPr>
            <p:ph type="title"/>
          </p:nvPr>
        </p:nvSpPr>
        <p:spPr>
          <a:xfrm>
            <a:off x="0" y="0"/>
            <a:ext cx="12192000" cy="1325563"/>
          </a:xfrm>
        </p:spPr>
        <p:txBody>
          <a:bodyPr/>
          <a:lstStyle/>
          <a:p>
            <a:r>
              <a:rPr lang="en-US" dirty="0"/>
              <a:t>High-Level Goals</a:t>
            </a:r>
          </a:p>
        </p:txBody>
      </p:sp>
      <p:sp>
        <p:nvSpPr>
          <p:cNvPr id="3" name="Content Placeholder 2">
            <a:extLst>
              <a:ext uri="{FF2B5EF4-FFF2-40B4-BE49-F238E27FC236}">
                <a16:creationId xmlns:a16="http://schemas.microsoft.com/office/drawing/2014/main" id="{99E2328E-3B33-8C4A-8FFE-F1B78223FE6F}"/>
              </a:ext>
            </a:extLst>
          </p:cNvPr>
          <p:cNvSpPr>
            <a:spLocks noGrp="1"/>
          </p:cNvSpPr>
          <p:nvPr>
            <p:ph idx="1"/>
          </p:nvPr>
        </p:nvSpPr>
        <p:spPr>
          <a:xfrm>
            <a:off x="21404" y="1346774"/>
            <a:ext cx="12192000" cy="4851400"/>
          </a:xfrm>
        </p:spPr>
        <p:txBody>
          <a:bodyPr/>
          <a:lstStyle/>
          <a:p>
            <a:r>
              <a:rPr lang="en-US" dirty="0"/>
              <a:t>An accelerator for reducing the cost of data movement</a:t>
            </a:r>
          </a:p>
          <a:p>
            <a:pPr lvl="1"/>
            <a:r>
              <a:rPr lang="en-US" dirty="0"/>
              <a:t>Processing data inside memory (evaluated for DRAM)</a:t>
            </a:r>
          </a:p>
          <a:p>
            <a:r>
              <a:rPr lang="en-US" dirty="0"/>
              <a:t>Supporting both accelerator mode and memory mode</a:t>
            </a:r>
          </a:p>
          <a:p>
            <a:pPr lvl="1"/>
            <a:r>
              <a:rPr lang="en-US" dirty="0"/>
              <a:t>Compute Express Link (CXL) integration</a:t>
            </a:r>
          </a:p>
          <a:p>
            <a:r>
              <a:rPr lang="en-US" dirty="0"/>
              <a:t>Minimizing hardware overhead to keep capacity high</a:t>
            </a:r>
          </a:p>
          <a:p>
            <a:r>
              <a:rPr lang="en-US" dirty="0"/>
              <a:t>Flexible enough to support </a:t>
            </a:r>
            <a:r>
              <a:rPr lang="en-US" b="1" dirty="0">
                <a:solidFill>
                  <a:srgbClr val="C00000"/>
                </a:solidFill>
              </a:rPr>
              <a:t>key kernels</a:t>
            </a:r>
          </a:p>
          <a:p>
            <a:pPr lvl="1"/>
            <a:r>
              <a:rPr lang="en-US" dirty="0"/>
              <a:t>Dense and sparse linear algebra : </a:t>
            </a:r>
            <a:r>
              <a:rPr lang="en-US" b="1" dirty="0"/>
              <a:t>Deep learning, graph processing</a:t>
            </a:r>
          </a:p>
          <a:p>
            <a:pPr lvl="1"/>
            <a:r>
              <a:rPr lang="en-US" dirty="0"/>
              <a:t>Sort, Bitmap, </a:t>
            </a:r>
            <a:r>
              <a:rPr lang="en-US" dirty="0" err="1"/>
              <a:t>FilterByPredicate</a:t>
            </a:r>
            <a:r>
              <a:rPr lang="en-US" dirty="0"/>
              <a:t>, </a:t>
            </a:r>
            <a:r>
              <a:rPr lang="en-US" dirty="0" err="1"/>
              <a:t>FilterByKey</a:t>
            </a:r>
            <a:r>
              <a:rPr lang="en-US" dirty="0"/>
              <a:t>: </a:t>
            </a:r>
            <a:r>
              <a:rPr lang="en-US" b="1" dirty="0"/>
              <a:t>Database</a:t>
            </a:r>
          </a:p>
          <a:p>
            <a:pPr lvl="1"/>
            <a:r>
              <a:rPr lang="en-US" dirty="0"/>
              <a:t>KNN: </a:t>
            </a:r>
            <a:r>
              <a:rPr lang="en-US" b="1" dirty="0"/>
              <a:t>Recommender systems</a:t>
            </a:r>
          </a:p>
          <a:p>
            <a:pPr lvl="2"/>
            <a:endParaRPr lang="en-US" dirty="0"/>
          </a:p>
        </p:txBody>
      </p:sp>
      <p:sp>
        <p:nvSpPr>
          <p:cNvPr id="4" name="Slide Number Placeholder 3">
            <a:extLst>
              <a:ext uri="{FF2B5EF4-FFF2-40B4-BE49-F238E27FC236}">
                <a16:creationId xmlns:a16="http://schemas.microsoft.com/office/drawing/2014/main" id="{E7C200D9-9042-794A-B271-94C86BBF8B80}"/>
              </a:ext>
            </a:extLst>
          </p:cNvPr>
          <p:cNvSpPr>
            <a:spLocks noGrp="1"/>
          </p:cNvSpPr>
          <p:nvPr>
            <p:ph type="sldNum" sz="quarter" idx="12"/>
          </p:nvPr>
        </p:nvSpPr>
        <p:spPr/>
        <p:txBody>
          <a:bodyPr/>
          <a:lstStyle/>
          <a:p>
            <a:fld id="{514F71AC-B08B-234D-BD2E-DDA7DB4BA923}" type="slidenum">
              <a:rPr lang="en-US" smtClean="0"/>
              <a:pPr/>
              <a:t>4</a:t>
            </a:fld>
            <a:endParaRPr lang="en-US" dirty="0"/>
          </a:p>
        </p:txBody>
      </p:sp>
      <p:sp>
        <p:nvSpPr>
          <p:cNvPr id="11" name="Content Placeholder 7">
            <a:extLst>
              <a:ext uri="{FF2B5EF4-FFF2-40B4-BE49-F238E27FC236}">
                <a16:creationId xmlns:a16="http://schemas.microsoft.com/office/drawing/2014/main" id="{DBDAC319-6D9B-5F44-9F46-E444F8C954AA}"/>
              </a:ext>
            </a:extLst>
          </p:cNvPr>
          <p:cNvSpPr txBox="1">
            <a:spLocks/>
          </p:cNvSpPr>
          <p:nvPr/>
        </p:nvSpPr>
        <p:spPr>
          <a:xfrm>
            <a:off x="0" y="5915651"/>
            <a:ext cx="12192000" cy="595209"/>
          </a:xfrm>
          <a:prstGeom prst="rect">
            <a:avLst/>
          </a:prstGeom>
          <a:solidFill>
            <a:schemeClr val="bg1">
              <a:lumMod val="95000"/>
            </a:schemeClr>
          </a:solidFill>
          <a:ln w="6350" cap="flat" cmpd="sng" algn="ctr">
            <a:noFill/>
            <a:prstDash val="solid"/>
            <a:miter lim="800000"/>
          </a:ln>
        </p:spPr>
        <p:style>
          <a:lnRef idx="1">
            <a:schemeClr val="dk1"/>
          </a:lnRef>
          <a:fillRef idx="2">
            <a:schemeClr val="dk1"/>
          </a:fillRef>
          <a:effectRef idx="1">
            <a:schemeClr val="dk1"/>
          </a:effectRef>
          <a:fontRef idx="minor">
            <a:schemeClr val="dk1"/>
          </a:fontRef>
        </p:style>
        <p:txBody>
          <a:bodyPr vert="horz" lIns="0" tIns="45720" rIns="0" bIns="45720" rtlCol="0" anchor="ct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342900" lvl="1" indent="0" algn="ctr">
              <a:lnSpc>
                <a:spcPts val="2625"/>
              </a:lnSpc>
              <a:buNone/>
            </a:pPr>
            <a:r>
              <a:rPr lang="en-US" sz="3200" dirty="0">
                <a:solidFill>
                  <a:srgbClr val="C00000"/>
                </a:solidFill>
              </a:rPr>
              <a:t>Fulcrum processes big data using a </a:t>
            </a:r>
            <a:r>
              <a:rPr lang="en-US" sz="3200" b="1" dirty="0">
                <a:solidFill>
                  <a:srgbClr val="C00000"/>
                </a:solidFill>
              </a:rPr>
              <a:t>tiny</a:t>
            </a:r>
            <a:r>
              <a:rPr lang="en-US" sz="3200" dirty="0">
                <a:solidFill>
                  <a:srgbClr val="C00000"/>
                </a:solidFill>
              </a:rPr>
              <a:t> but </a:t>
            </a:r>
            <a:r>
              <a:rPr lang="en-US" sz="3200" b="1" dirty="0">
                <a:solidFill>
                  <a:srgbClr val="C00000"/>
                </a:solidFill>
              </a:rPr>
              <a:t>flexible</a:t>
            </a:r>
            <a:r>
              <a:rPr lang="en-US" sz="3200" dirty="0">
                <a:solidFill>
                  <a:srgbClr val="C00000"/>
                </a:solidFill>
              </a:rPr>
              <a:t> processing unit near data</a:t>
            </a:r>
          </a:p>
        </p:txBody>
      </p:sp>
      <p:sp>
        <p:nvSpPr>
          <p:cNvPr id="17" name="Rectangle 16">
            <a:extLst>
              <a:ext uri="{FF2B5EF4-FFF2-40B4-BE49-F238E27FC236}">
                <a16:creationId xmlns:a16="http://schemas.microsoft.com/office/drawing/2014/main" id="{A4B5F53E-5885-1C4D-9D31-CD64CE1C158F}"/>
              </a:ext>
            </a:extLst>
          </p:cNvPr>
          <p:cNvSpPr/>
          <p:nvPr/>
        </p:nvSpPr>
        <p:spPr>
          <a:xfrm rot="10252207" flipV="1">
            <a:off x="2069880" y="4932520"/>
            <a:ext cx="10102658" cy="182780"/>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781E1F9E-227F-214E-B725-6F4ACE680D2A}"/>
              </a:ext>
            </a:extLst>
          </p:cNvPr>
          <p:cNvPicPr>
            <a:picLocks noChangeAspect="1"/>
          </p:cNvPicPr>
          <p:nvPr/>
        </p:nvPicPr>
        <p:blipFill rotWithShape="1">
          <a:blip r:embed="rId3"/>
          <a:srcRect t="32749" b="32748"/>
          <a:stretch/>
        </p:blipFill>
        <p:spPr>
          <a:xfrm rot="20907094">
            <a:off x="10525842" y="4803107"/>
            <a:ext cx="1394945" cy="388024"/>
          </a:xfrm>
          <a:prstGeom prst="rect">
            <a:avLst/>
          </a:prstGeom>
        </p:spPr>
      </p:pic>
      <p:cxnSp>
        <p:nvCxnSpPr>
          <p:cNvPr id="24" name="Straight Arrow Connector 23">
            <a:extLst>
              <a:ext uri="{FF2B5EF4-FFF2-40B4-BE49-F238E27FC236}">
                <a16:creationId xmlns:a16="http://schemas.microsoft.com/office/drawing/2014/main" id="{EF513EFC-76E2-DF4D-A8F0-AF15192127C0}"/>
              </a:ext>
            </a:extLst>
          </p:cNvPr>
          <p:cNvCxnSpPr>
            <a:cxnSpLocks/>
          </p:cNvCxnSpPr>
          <p:nvPr/>
        </p:nvCxnSpPr>
        <p:spPr>
          <a:xfrm flipV="1">
            <a:off x="10069955" y="4466756"/>
            <a:ext cx="2054944" cy="361940"/>
          </a:xfrm>
          <a:prstGeom prst="straightConnector1">
            <a:avLst/>
          </a:prstGeom>
          <a:ln w="825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436573D2-07F1-644E-9F4D-CEB89C697542}"/>
              </a:ext>
            </a:extLst>
          </p:cNvPr>
          <p:cNvPicPr>
            <a:picLocks noChangeAspect="1"/>
          </p:cNvPicPr>
          <p:nvPr/>
        </p:nvPicPr>
        <p:blipFill>
          <a:blip r:embed="rId4"/>
          <a:stretch>
            <a:fillRect/>
          </a:stretch>
        </p:blipFill>
        <p:spPr>
          <a:xfrm>
            <a:off x="2148376" y="5344356"/>
            <a:ext cx="569026" cy="561246"/>
          </a:xfrm>
          <a:prstGeom prst="rect">
            <a:avLst/>
          </a:prstGeom>
        </p:spPr>
      </p:pic>
      <p:pic>
        <p:nvPicPr>
          <p:cNvPr id="38" name="Picture 37">
            <a:extLst>
              <a:ext uri="{FF2B5EF4-FFF2-40B4-BE49-F238E27FC236}">
                <a16:creationId xmlns:a16="http://schemas.microsoft.com/office/drawing/2014/main" id="{65A6CE89-0AF3-7E4A-9372-E820445602C0}"/>
              </a:ext>
            </a:extLst>
          </p:cNvPr>
          <p:cNvPicPr>
            <a:picLocks noChangeAspect="1"/>
          </p:cNvPicPr>
          <p:nvPr/>
        </p:nvPicPr>
        <p:blipFill rotWithShape="1">
          <a:blip r:embed="rId5"/>
          <a:srcRect l="-1689" r="27220" b="5653"/>
          <a:stretch/>
        </p:blipFill>
        <p:spPr>
          <a:xfrm rot="21083989" flipH="1">
            <a:off x="8836370" y="1969046"/>
            <a:ext cx="3234533" cy="2435353"/>
          </a:xfrm>
          <a:prstGeom prst="rect">
            <a:avLst/>
          </a:prstGeom>
        </p:spPr>
      </p:pic>
      <p:sp>
        <p:nvSpPr>
          <p:cNvPr id="16" name="Triangle 15">
            <a:extLst>
              <a:ext uri="{FF2B5EF4-FFF2-40B4-BE49-F238E27FC236}">
                <a16:creationId xmlns:a16="http://schemas.microsoft.com/office/drawing/2014/main" id="{C5D1EE1A-779C-534E-ABF9-5EB4F1ACCB8F}"/>
              </a:ext>
            </a:extLst>
          </p:cNvPr>
          <p:cNvSpPr/>
          <p:nvPr/>
        </p:nvSpPr>
        <p:spPr>
          <a:xfrm>
            <a:off x="8832551" y="4699213"/>
            <a:ext cx="1625804" cy="946530"/>
          </a:xfrm>
          <a:prstGeom prst="triangle">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C72BDAF-87D3-D144-AEEE-C1EF814CE293}"/>
              </a:ext>
            </a:extLst>
          </p:cNvPr>
          <p:cNvSpPr txBox="1"/>
          <p:nvPr/>
        </p:nvSpPr>
        <p:spPr>
          <a:xfrm>
            <a:off x="8951717" y="5321113"/>
            <a:ext cx="1402085" cy="400110"/>
          </a:xfrm>
          <a:prstGeom prst="rect">
            <a:avLst/>
          </a:prstGeom>
          <a:noFill/>
        </p:spPr>
        <p:txBody>
          <a:bodyPr wrap="square" rtlCol="0">
            <a:spAutoFit/>
          </a:bodyPr>
          <a:lstStyle/>
          <a:p>
            <a:pPr algn="ctr"/>
            <a:r>
              <a:rPr lang="en-US" sz="2000" b="1" dirty="0">
                <a:solidFill>
                  <a:schemeClr val="bg1"/>
                </a:solidFill>
              </a:rPr>
              <a:t>Fulcrum</a:t>
            </a:r>
          </a:p>
        </p:txBody>
      </p:sp>
      <p:pic>
        <p:nvPicPr>
          <p:cNvPr id="19" name="Picture 18">
            <a:extLst>
              <a:ext uri="{FF2B5EF4-FFF2-40B4-BE49-F238E27FC236}">
                <a16:creationId xmlns:a16="http://schemas.microsoft.com/office/drawing/2014/main" id="{E367E39D-C6D0-7741-8350-1F06FA7C96E0}"/>
              </a:ext>
            </a:extLst>
          </p:cNvPr>
          <p:cNvPicPr>
            <a:picLocks noChangeAspect="1"/>
          </p:cNvPicPr>
          <p:nvPr/>
        </p:nvPicPr>
        <p:blipFill>
          <a:blip r:embed="rId6"/>
          <a:stretch>
            <a:fillRect/>
          </a:stretch>
        </p:blipFill>
        <p:spPr>
          <a:xfrm>
            <a:off x="9342628" y="4943502"/>
            <a:ext cx="620265" cy="477656"/>
          </a:xfrm>
          <a:prstGeom prst="rect">
            <a:avLst/>
          </a:prstGeom>
        </p:spPr>
      </p:pic>
    </p:spTree>
    <p:extLst>
      <p:ext uri="{BB962C8B-B14F-4D97-AF65-F5344CB8AC3E}">
        <p14:creationId xmlns:p14="http://schemas.microsoft.com/office/powerpoint/2010/main" val="3293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B85C79-3771-664E-ADE6-23F73E219490}"/>
              </a:ext>
            </a:extLst>
          </p:cNvPr>
          <p:cNvSpPr>
            <a:spLocks noGrp="1"/>
          </p:cNvSpPr>
          <p:nvPr>
            <p:ph idx="1"/>
          </p:nvPr>
        </p:nvSpPr>
        <p:spPr/>
        <p:txBody>
          <a:bodyPr/>
          <a:lstStyle/>
          <a:p>
            <a:r>
              <a:rPr lang="en-US" sz="2400" dirty="0"/>
              <a:t>In-house simulator for Fulcrum</a:t>
            </a:r>
          </a:p>
          <a:p>
            <a:pPr lvl="1"/>
            <a:r>
              <a:rPr lang="en-US" dirty="0"/>
              <a:t>Frequency =164 MHZ</a:t>
            </a:r>
          </a:p>
          <a:p>
            <a:r>
              <a:rPr lang="en-US" sz="2400" dirty="0"/>
              <a:t>Performance evaluation</a:t>
            </a:r>
          </a:p>
          <a:p>
            <a:pPr lvl="1"/>
            <a:r>
              <a:rPr lang="en-US" dirty="0"/>
              <a:t>NVIDIA P100 GPUs with 12 GB, HMB2 (549 GB/s)</a:t>
            </a:r>
          </a:p>
          <a:p>
            <a:pPr lvl="1"/>
            <a:r>
              <a:rPr lang="en-US" dirty="0"/>
              <a:t>An </a:t>
            </a:r>
            <a:r>
              <a:rPr lang="en-US" dirty="0">
                <a:solidFill>
                  <a:srgbClr val="FF0000"/>
                </a:solidFill>
              </a:rPr>
              <a:t>Ideal Models </a:t>
            </a:r>
            <a:r>
              <a:rPr lang="en-US" dirty="0"/>
              <a:t>of GPU (External memory bandwidth =183 GB/s)</a:t>
            </a:r>
          </a:p>
          <a:p>
            <a:pPr lvl="2"/>
            <a:r>
              <a:rPr lang="en-US" sz="2200" b="1" dirty="0">
                <a:solidFill>
                  <a:srgbClr val="FF0000"/>
                </a:solidFill>
              </a:rPr>
              <a:t>Zero computation overhead </a:t>
            </a:r>
          </a:p>
          <a:p>
            <a:pPr lvl="3"/>
            <a:r>
              <a:rPr lang="en-US" sz="2000" dirty="0"/>
              <a:t>Measuring data movement using performance counters </a:t>
            </a:r>
          </a:p>
          <a:p>
            <a:pPr lvl="1"/>
            <a:r>
              <a:rPr lang="en-US" dirty="0"/>
              <a:t>A prior work (DRISA)</a:t>
            </a:r>
          </a:p>
          <a:p>
            <a:r>
              <a:rPr lang="en-US" sz="2400" dirty="0"/>
              <a:t>Energy evaluation</a:t>
            </a:r>
          </a:p>
          <a:p>
            <a:pPr lvl="1"/>
            <a:r>
              <a:rPr lang="en-US" dirty="0"/>
              <a:t>Integrating profiler and GPU-Watch for the baseline</a:t>
            </a:r>
          </a:p>
          <a:p>
            <a:pPr lvl="1"/>
            <a:r>
              <a:rPr lang="en-US" dirty="0"/>
              <a:t>CACTI-3DD and RTL evaluation</a:t>
            </a:r>
          </a:p>
          <a:p>
            <a:endParaRPr lang="en-US" dirty="0"/>
          </a:p>
        </p:txBody>
      </p:sp>
      <p:sp>
        <p:nvSpPr>
          <p:cNvPr id="3" name="Title 2">
            <a:extLst>
              <a:ext uri="{FF2B5EF4-FFF2-40B4-BE49-F238E27FC236}">
                <a16:creationId xmlns:a16="http://schemas.microsoft.com/office/drawing/2014/main" id="{AA42E54C-1922-4942-BB7B-72A6ED943508}"/>
              </a:ext>
            </a:extLst>
          </p:cNvPr>
          <p:cNvSpPr>
            <a:spLocks noGrp="1"/>
          </p:cNvSpPr>
          <p:nvPr>
            <p:ph type="title"/>
          </p:nvPr>
        </p:nvSpPr>
        <p:spPr/>
        <p:txBody>
          <a:bodyPr/>
          <a:lstStyle/>
          <a:p>
            <a:r>
              <a:rPr lang="en-US" dirty="0"/>
              <a:t>Methodology</a:t>
            </a:r>
          </a:p>
        </p:txBody>
      </p:sp>
      <p:sp>
        <p:nvSpPr>
          <p:cNvPr id="4" name="Slide Number Placeholder 3">
            <a:extLst>
              <a:ext uri="{FF2B5EF4-FFF2-40B4-BE49-F238E27FC236}">
                <a16:creationId xmlns:a16="http://schemas.microsoft.com/office/drawing/2014/main" id="{AF0E0BE0-92AB-F345-B912-1E6B343DCA92}"/>
              </a:ext>
            </a:extLst>
          </p:cNvPr>
          <p:cNvSpPr>
            <a:spLocks noGrp="1"/>
          </p:cNvSpPr>
          <p:nvPr>
            <p:ph type="sldNum" sz="quarter" idx="12"/>
          </p:nvPr>
        </p:nvSpPr>
        <p:spPr/>
        <p:txBody>
          <a:bodyPr/>
          <a:lstStyle/>
          <a:p>
            <a:fld id="{D00B8447-1594-F147-88A6-2D9B928A4F79}" type="slidenum">
              <a:rPr lang="en-US" smtClean="0"/>
              <a:t>40</a:t>
            </a:fld>
            <a:endParaRPr lang="en-US"/>
          </a:p>
        </p:txBody>
      </p:sp>
    </p:spTree>
    <p:extLst>
      <p:ext uri="{BB962C8B-B14F-4D97-AF65-F5344CB8AC3E}">
        <p14:creationId xmlns:p14="http://schemas.microsoft.com/office/powerpoint/2010/main" val="1980298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6EF0-F8EE-9547-AEE2-888D2D1A65E8}"/>
              </a:ext>
            </a:extLst>
          </p:cNvPr>
          <p:cNvSpPr>
            <a:spLocks noGrp="1"/>
          </p:cNvSpPr>
          <p:nvPr>
            <p:ph type="title"/>
          </p:nvPr>
        </p:nvSpPr>
        <p:spPr/>
        <p:txBody>
          <a:bodyPr/>
          <a:lstStyle/>
          <a:p>
            <a:r>
              <a:rPr lang="en-US" dirty="0"/>
              <a:t>Energy Consumption</a:t>
            </a:r>
          </a:p>
        </p:txBody>
      </p:sp>
      <p:sp>
        <p:nvSpPr>
          <p:cNvPr id="4" name="Slide Number Placeholder 3">
            <a:extLst>
              <a:ext uri="{FF2B5EF4-FFF2-40B4-BE49-F238E27FC236}">
                <a16:creationId xmlns:a16="http://schemas.microsoft.com/office/drawing/2014/main" id="{291BF8DA-2E3D-3E4F-BBD0-48BA29C8B03F}"/>
              </a:ext>
            </a:extLst>
          </p:cNvPr>
          <p:cNvSpPr>
            <a:spLocks noGrp="1"/>
          </p:cNvSpPr>
          <p:nvPr>
            <p:ph type="sldNum" sz="quarter" idx="12"/>
          </p:nvPr>
        </p:nvSpPr>
        <p:spPr/>
        <p:txBody>
          <a:bodyPr/>
          <a:lstStyle/>
          <a:p>
            <a:fld id="{514F71AC-B08B-234D-BD2E-DDA7DB4BA923}" type="slidenum">
              <a:rPr lang="en-US" smtClean="0"/>
              <a:pPr/>
              <a:t>41</a:t>
            </a:fld>
            <a:endParaRPr lang="en-US" dirty="0"/>
          </a:p>
        </p:txBody>
      </p:sp>
      <p:pic>
        <p:nvPicPr>
          <p:cNvPr id="10" name="Content Placeholder 9">
            <a:extLst>
              <a:ext uri="{FF2B5EF4-FFF2-40B4-BE49-F238E27FC236}">
                <a16:creationId xmlns:a16="http://schemas.microsoft.com/office/drawing/2014/main" id="{B7ECE6DE-D66D-D348-B0E8-970E0FB8D6B2}"/>
              </a:ext>
            </a:extLst>
          </p:cNvPr>
          <p:cNvPicPr>
            <a:picLocks noGrp="1" noChangeAspect="1"/>
          </p:cNvPicPr>
          <p:nvPr>
            <p:ph idx="1"/>
          </p:nvPr>
        </p:nvPicPr>
        <p:blipFill>
          <a:blip r:embed="rId3"/>
          <a:stretch>
            <a:fillRect/>
          </a:stretch>
        </p:blipFill>
        <p:spPr>
          <a:xfrm>
            <a:off x="1349114" y="1466452"/>
            <a:ext cx="9080014" cy="4180590"/>
          </a:xfrm>
        </p:spPr>
      </p:pic>
      <p:sp>
        <p:nvSpPr>
          <p:cNvPr id="11" name="Rectangle 10">
            <a:extLst>
              <a:ext uri="{FF2B5EF4-FFF2-40B4-BE49-F238E27FC236}">
                <a16:creationId xmlns:a16="http://schemas.microsoft.com/office/drawing/2014/main" id="{56A0996A-90F6-2B4C-B94C-91D54102B567}"/>
              </a:ext>
            </a:extLst>
          </p:cNvPr>
          <p:cNvSpPr/>
          <p:nvPr/>
        </p:nvSpPr>
        <p:spPr>
          <a:xfrm>
            <a:off x="-1" y="5647042"/>
            <a:ext cx="12192000" cy="8336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Fulcrum reduces the total energy consumption, on average, by 97% </a:t>
            </a:r>
          </a:p>
        </p:txBody>
      </p:sp>
    </p:spTree>
    <p:extLst>
      <p:ext uri="{BB962C8B-B14F-4D97-AF65-F5344CB8AC3E}">
        <p14:creationId xmlns:p14="http://schemas.microsoft.com/office/powerpoint/2010/main" val="407010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E68D6-F29A-A748-85C3-59F973E0283B}"/>
              </a:ext>
            </a:extLst>
          </p:cNvPr>
          <p:cNvSpPr>
            <a:spLocks noGrp="1"/>
          </p:cNvSpPr>
          <p:nvPr>
            <p:ph type="title"/>
          </p:nvPr>
        </p:nvSpPr>
        <p:spPr/>
        <p:txBody>
          <a:bodyPr/>
          <a:lstStyle/>
          <a:p>
            <a:r>
              <a:rPr lang="en-US" dirty="0"/>
              <a:t>Speedup</a:t>
            </a:r>
          </a:p>
        </p:txBody>
      </p:sp>
      <p:sp>
        <p:nvSpPr>
          <p:cNvPr id="4" name="Slide Number Placeholder 3">
            <a:extLst>
              <a:ext uri="{FF2B5EF4-FFF2-40B4-BE49-F238E27FC236}">
                <a16:creationId xmlns:a16="http://schemas.microsoft.com/office/drawing/2014/main" id="{45F9F34B-B904-3745-8F60-22831217F95A}"/>
              </a:ext>
            </a:extLst>
          </p:cNvPr>
          <p:cNvSpPr>
            <a:spLocks noGrp="1"/>
          </p:cNvSpPr>
          <p:nvPr>
            <p:ph type="sldNum" sz="quarter" idx="12"/>
          </p:nvPr>
        </p:nvSpPr>
        <p:spPr/>
        <p:txBody>
          <a:bodyPr/>
          <a:lstStyle/>
          <a:p>
            <a:fld id="{D00B8447-1594-F147-88A6-2D9B928A4F79}" type="slidenum">
              <a:rPr lang="en-US" smtClean="0"/>
              <a:t>42</a:t>
            </a:fld>
            <a:endParaRPr lang="en-US"/>
          </a:p>
        </p:txBody>
      </p:sp>
      <p:sp>
        <p:nvSpPr>
          <p:cNvPr id="9" name="Rectangle 8">
            <a:extLst>
              <a:ext uri="{FF2B5EF4-FFF2-40B4-BE49-F238E27FC236}">
                <a16:creationId xmlns:a16="http://schemas.microsoft.com/office/drawing/2014/main" id="{DF9B3DA0-FCDA-5D4B-BD8A-4289E5E88958}"/>
              </a:ext>
            </a:extLst>
          </p:cNvPr>
          <p:cNvSpPr/>
          <p:nvPr/>
        </p:nvSpPr>
        <p:spPr>
          <a:xfrm>
            <a:off x="0" y="5425688"/>
            <a:ext cx="12192000" cy="9582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C00000"/>
              </a:solidFill>
            </a:endParaRPr>
          </a:p>
          <a:p>
            <a:pPr algn="ctr"/>
            <a:r>
              <a:rPr lang="en-US" sz="3200" dirty="0">
                <a:solidFill>
                  <a:srgbClr val="C00000"/>
                </a:solidFill>
              </a:rPr>
              <a:t>Fulcrum outperforms a server-class GPU (NVIDIA P100), </a:t>
            </a:r>
          </a:p>
          <a:p>
            <a:pPr algn="ctr"/>
            <a:r>
              <a:rPr lang="en-US" sz="3200" dirty="0">
                <a:solidFill>
                  <a:srgbClr val="C00000"/>
                </a:solidFill>
              </a:rPr>
              <a:t>on average, by 23.4 X and up to 76 X</a:t>
            </a:r>
          </a:p>
          <a:p>
            <a:pPr algn="ctr"/>
            <a:r>
              <a:rPr lang="en-US" sz="3200" b="1" dirty="0">
                <a:solidFill>
                  <a:srgbClr val="C00000"/>
                </a:solidFill>
              </a:rPr>
              <a:t>  </a:t>
            </a:r>
          </a:p>
        </p:txBody>
      </p:sp>
      <p:pic>
        <p:nvPicPr>
          <p:cNvPr id="12" name="Picture 11">
            <a:extLst>
              <a:ext uri="{FF2B5EF4-FFF2-40B4-BE49-F238E27FC236}">
                <a16:creationId xmlns:a16="http://schemas.microsoft.com/office/drawing/2014/main" id="{63EC15B5-6F64-614B-A78B-A0FB10DE6171}"/>
              </a:ext>
            </a:extLst>
          </p:cNvPr>
          <p:cNvPicPr>
            <a:picLocks noChangeAspect="1"/>
          </p:cNvPicPr>
          <p:nvPr/>
        </p:nvPicPr>
        <p:blipFill>
          <a:blip r:embed="rId3"/>
          <a:stretch>
            <a:fillRect/>
          </a:stretch>
        </p:blipFill>
        <p:spPr>
          <a:xfrm>
            <a:off x="915649" y="1422690"/>
            <a:ext cx="10360701" cy="4002998"/>
          </a:xfrm>
          <a:prstGeom prst="rect">
            <a:avLst/>
          </a:prstGeom>
        </p:spPr>
      </p:pic>
      <p:sp>
        <p:nvSpPr>
          <p:cNvPr id="6" name="Rectangle 5">
            <a:extLst>
              <a:ext uri="{FF2B5EF4-FFF2-40B4-BE49-F238E27FC236}">
                <a16:creationId xmlns:a16="http://schemas.microsoft.com/office/drawing/2014/main" id="{9A40A855-B964-EF45-96D8-C5276F674F40}"/>
              </a:ext>
            </a:extLst>
          </p:cNvPr>
          <p:cNvSpPr/>
          <p:nvPr/>
        </p:nvSpPr>
        <p:spPr>
          <a:xfrm>
            <a:off x="2722418" y="1830700"/>
            <a:ext cx="561109" cy="314603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18196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D91EB-3926-5042-91CC-6AD6E3906922}"/>
              </a:ext>
            </a:extLst>
          </p:cNvPr>
          <p:cNvSpPr>
            <a:spLocks noGrp="1"/>
          </p:cNvSpPr>
          <p:nvPr>
            <p:ph type="title"/>
          </p:nvPr>
        </p:nvSpPr>
        <p:spPr/>
        <p:txBody>
          <a:bodyPr/>
          <a:lstStyle/>
          <a:p>
            <a:r>
              <a:rPr lang="en-US" dirty="0"/>
              <a:t>Speedup per Stack</a:t>
            </a:r>
          </a:p>
        </p:txBody>
      </p:sp>
      <p:sp>
        <p:nvSpPr>
          <p:cNvPr id="4" name="Slide Number Placeholder 3">
            <a:extLst>
              <a:ext uri="{FF2B5EF4-FFF2-40B4-BE49-F238E27FC236}">
                <a16:creationId xmlns:a16="http://schemas.microsoft.com/office/drawing/2014/main" id="{11166708-74ED-0B4D-B1DE-8F1B196AA819}"/>
              </a:ext>
            </a:extLst>
          </p:cNvPr>
          <p:cNvSpPr>
            <a:spLocks noGrp="1"/>
          </p:cNvSpPr>
          <p:nvPr>
            <p:ph type="sldNum" sz="quarter" idx="12"/>
          </p:nvPr>
        </p:nvSpPr>
        <p:spPr/>
        <p:txBody>
          <a:bodyPr/>
          <a:lstStyle/>
          <a:p>
            <a:fld id="{D00B8447-1594-F147-88A6-2D9B928A4F79}" type="slidenum">
              <a:rPr lang="en-US" smtClean="0"/>
              <a:t>43</a:t>
            </a:fld>
            <a:endParaRPr lang="en-US"/>
          </a:p>
        </p:txBody>
      </p:sp>
      <p:sp>
        <p:nvSpPr>
          <p:cNvPr id="14" name="Rectangle 13">
            <a:extLst>
              <a:ext uri="{FF2B5EF4-FFF2-40B4-BE49-F238E27FC236}">
                <a16:creationId xmlns:a16="http://schemas.microsoft.com/office/drawing/2014/main" id="{2B693E29-53E8-9D4E-B151-4C021E2BCB5F}"/>
              </a:ext>
            </a:extLst>
          </p:cNvPr>
          <p:cNvSpPr/>
          <p:nvPr/>
        </p:nvSpPr>
        <p:spPr>
          <a:xfrm>
            <a:off x="0" y="5449089"/>
            <a:ext cx="12192000" cy="115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Fulcrum delivers, on average, 19 X speedup per stack (up to 178.9 X), compared to the ideal model </a:t>
            </a:r>
          </a:p>
        </p:txBody>
      </p:sp>
      <p:pic>
        <p:nvPicPr>
          <p:cNvPr id="7" name="Picture 6">
            <a:extLst>
              <a:ext uri="{FF2B5EF4-FFF2-40B4-BE49-F238E27FC236}">
                <a16:creationId xmlns:a16="http://schemas.microsoft.com/office/drawing/2014/main" id="{0CB0B87B-6E5E-E248-922A-B9884B3CD77B}"/>
              </a:ext>
            </a:extLst>
          </p:cNvPr>
          <p:cNvPicPr>
            <a:picLocks noChangeAspect="1"/>
          </p:cNvPicPr>
          <p:nvPr/>
        </p:nvPicPr>
        <p:blipFill>
          <a:blip r:embed="rId3"/>
          <a:stretch>
            <a:fillRect/>
          </a:stretch>
        </p:blipFill>
        <p:spPr>
          <a:xfrm>
            <a:off x="891290" y="1357243"/>
            <a:ext cx="10013430" cy="4091846"/>
          </a:xfrm>
          <a:prstGeom prst="rect">
            <a:avLst/>
          </a:prstGeom>
        </p:spPr>
      </p:pic>
      <p:sp>
        <p:nvSpPr>
          <p:cNvPr id="11" name="Rectangle 10">
            <a:extLst>
              <a:ext uri="{FF2B5EF4-FFF2-40B4-BE49-F238E27FC236}">
                <a16:creationId xmlns:a16="http://schemas.microsoft.com/office/drawing/2014/main" id="{13DE3D07-E9FD-2F42-BB42-8158EA992FDC}"/>
              </a:ext>
            </a:extLst>
          </p:cNvPr>
          <p:cNvSpPr/>
          <p:nvPr/>
        </p:nvSpPr>
        <p:spPr>
          <a:xfrm>
            <a:off x="2731493" y="2058071"/>
            <a:ext cx="598696" cy="290684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7866F6-7B41-D24E-9705-B2FADDF02975}"/>
              </a:ext>
            </a:extLst>
          </p:cNvPr>
          <p:cNvSpPr/>
          <p:nvPr/>
        </p:nvSpPr>
        <p:spPr>
          <a:xfrm>
            <a:off x="9219378" y="2058071"/>
            <a:ext cx="598696" cy="290684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E563E9C-CC9A-6044-83A3-A57147D1EC73}"/>
              </a:ext>
            </a:extLst>
          </p:cNvPr>
          <p:cNvSpPr/>
          <p:nvPr/>
        </p:nvSpPr>
        <p:spPr>
          <a:xfrm>
            <a:off x="4871044" y="2058071"/>
            <a:ext cx="598696" cy="290684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20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8" grpId="0" animBg="1"/>
      <p:bldP spid="8" grpId="1" animBg="1"/>
      <p:bldP spid="9" grpId="0" animBg="1"/>
      <p:bldP spid="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8DB9E-AB18-4D41-9C94-39A3FBCA017F}"/>
              </a:ext>
            </a:extLst>
          </p:cNvPr>
          <p:cNvSpPr>
            <a:spLocks noGrp="1"/>
          </p:cNvSpPr>
          <p:nvPr>
            <p:ph type="title"/>
          </p:nvPr>
        </p:nvSpPr>
        <p:spPr/>
        <p:txBody>
          <a:bodyPr/>
          <a:lstStyle/>
          <a:p>
            <a:r>
              <a:rPr lang="en-US" dirty="0"/>
              <a:t>Power Consumption</a:t>
            </a:r>
          </a:p>
        </p:txBody>
      </p:sp>
      <p:sp>
        <p:nvSpPr>
          <p:cNvPr id="4" name="Slide Number Placeholder 3">
            <a:extLst>
              <a:ext uri="{FF2B5EF4-FFF2-40B4-BE49-F238E27FC236}">
                <a16:creationId xmlns:a16="http://schemas.microsoft.com/office/drawing/2014/main" id="{3482332F-5593-704F-B00A-91F691414A54}"/>
              </a:ext>
            </a:extLst>
          </p:cNvPr>
          <p:cNvSpPr>
            <a:spLocks noGrp="1"/>
          </p:cNvSpPr>
          <p:nvPr>
            <p:ph type="sldNum" sz="quarter" idx="12"/>
          </p:nvPr>
        </p:nvSpPr>
        <p:spPr/>
        <p:txBody>
          <a:bodyPr/>
          <a:lstStyle/>
          <a:p>
            <a:fld id="{D00B8447-1594-F147-88A6-2D9B928A4F79}" type="slidenum">
              <a:rPr lang="en-US" smtClean="0"/>
              <a:t>44</a:t>
            </a:fld>
            <a:endParaRPr lang="en-US"/>
          </a:p>
        </p:txBody>
      </p:sp>
      <p:pic>
        <p:nvPicPr>
          <p:cNvPr id="10" name="Content Placeholder 9">
            <a:extLst>
              <a:ext uri="{FF2B5EF4-FFF2-40B4-BE49-F238E27FC236}">
                <a16:creationId xmlns:a16="http://schemas.microsoft.com/office/drawing/2014/main" id="{471F459D-FCD3-AE47-A86C-DCDDFCA6D2DB}"/>
              </a:ext>
            </a:extLst>
          </p:cNvPr>
          <p:cNvPicPr>
            <a:picLocks noGrp="1" noChangeAspect="1"/>
          </p:cNvPicPr>
          <p:nvPr>
            <p:ph idx="1"/>
          </p:nvPr>
        </p:nvPicPr>
        <p:blipFill>
          <a:blip r:embed="rId3"/>
          <a:stretch>
            <a:fillRect/>
          </a:stretch>
        </p:blipFill>
        <p:spPr>
          <a:xfrm>
            <a:off x="923855" y="1445484"/>
            <a:ext cx="10284330" cy="4851400"/>
          </a:xfrm>
        </p:spPr>
      </p:pic>
      <p:sp>
        <p:nvSpPr>
          <p:cNvPr id="5" name="Rectangle 4">
            <a:extLst>
              <a:ext uri="{FF2B5EF4-FFF2-40B4-BE49-F238E27FC236}">
                <a16:creationId xmlns:a16="http://schemas.microsoft.com/office/drawing/2014/main" id="{5825E899-A41B-324D-9445-84372D7879CF}"/>
              </a:ext>
            </a:extLst>
          </p:cNvPr>
          <p:cNvSpPr/>
          <p:nvPr/>
        </p:nvSpPr>
        <p:spPr>
          <a:xfrm>
            <a:off x="0" y="5449089"/>
            <a:ext cx="12192000" cy="115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Integer/Float Fulcrum reduces power consumption by 74 /72%</a:t>
            </a:r>
          </a:p>
        </p:txBody>
      </p:sp>
    </p:spTree>
    <p:extLst>
      <p:ext uri="{BB962C8B-B14F-4D97-AF65-F5344CB8AC3E}">
        <p14:creationId xmlns:p14="http://schemas.microsoft.com/office/powerpoint/2010/main" val="283827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41E52-B981-7C4D-B347-C9522ECBDEDD}"/>
              </a:ext>
            </a:extLst>
          </p:cNvPr>
          <p:cNvSpPr>
            <a:spLocks noGrp="1"/>
          </p:cNvSpPr>
          <p:nvPr>
            <p:ph type="title"/>
          </p:nvPr>
        </p:nvSpPr>
        <p:spPr/>
        <p:txBody>
          <a:bodyPr/>
          <a:lstStyle/>
          <a:p>
            <a:r>
              <a:rPr lang="en-US" dirty="0"/>
              <a:t>Performance Under Different Power Budget</a:t>
            </a:r>
          </a:p>
        </p:txBody>
      </p:sp>
      <p:sp>
        <p:nvSpPr>
          <p:cNvPr id="4" name="Slide Number Placeholder 3">
            <a:extLst>
              <a:ext uri="{FF2B5EF4-FFF2-40B4-BE49-F238E27FC236}">
                <a16:creationId xmlns:a16="http://schemas.microsoft.com/office/drawing/2014/main" id="{62AE2D08-7A93-E24F-8676-917BA7F87B89}"/>
              </a:ext>
            </a:extLst>
          </p:cNvPr>
          <p:cNvSpPr>
            <a:spLocks noGrp="1"/>
          </p:cNvSpPr>
          <p:nvPr>
            <p:ph type="sldNum" sz="quarter" idx="12"/>
          </p:nvPr>
        </p:nvSpPr>
        <p:spPr/>
        <p:txBody>
          <a:bodyPr/>
          <a:lstStyle/>
          <a:p>
            <a:fld id="{D00B8447-1594-F147-88A6-2D9B928A4F79}" type="slidenum">
              <a:rPr lang="en-US" smtClean="0"/>
              <a:t>45</a:t>
            </a:fld>
            <a:endParaRPr lang="en-US"/>
          </a:p>
        </p:txBody>
      </p:sp>
      <p:pic>
        <p:nvPicPr>
          <p:cNvPr id="10" name="Content Placeholder 9">
            <a:extLst>
              <a:ext uri="{FF2B5EF4-FFF2-40B4-BE49-F238E27FC236}">
                <a16:creationId xmlns:a16="http://schemas.microsoft.com/office/drawing/2014/main" id="{D14CA197-BEC0-7C4A-9DD1-EA88ED6D6CB1}"/>
              </a:ext>
            </a:extLst>
          </p:cNvPr>
          <p:cNvPicPr>
            <a:picLocks noGrp="1" noChangeAspect="1"/>
          </p:cNvPicPr>
          <p:nvPr>
            <p:ph idx="1"/>
          </p:nvPr>
        </p:nvPicPr>
        <p:blipFill>
          <a:blip r:embed="rId3"/>
          <a:stretch>
            <a:fillRect/>
          </a:stretch>
        </p:blipFill>
        <p:spPr>
          <a:xfrm>
            <a:off x="1093701" y="1325563"/>
            <a:ext cx="10004597" cy="4851400"/>
          </a:xfrm>
        </p:spPr>
      </p:pic>
      <p:sp>
        <p:nvSpPr>
          <p:cNvPr id="5" name="Rectangle 4">
            <a:extLst>
              <a:ext uri="{FF2B5EF4-FFF2-40B4-BE49-F238E27FC236}">
                <a16:creationId xmlns:a16="http://schemas.microsoft.com/office/drawing/2014/main" id="{D19EF361-8093-9142-AB13-197B5CA2F0CB}"/>
              </a:ext>
            </a:extLst>
          </p:cNvPr>
          <p:cNvSpPr/>
          <p:nvPr/>
        </p:nvSpPr>
        <p:spPr>
          <a:xfrm>
            <a:off x="0" y="5449089"/>
            <a:ext cx="12192000" cy="115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Even under restricted power budget, Fulcrum provide 6X speedup, </a:t>
            </a:r>
          </a:p>
          <a:p>
            <a:pPr algn="ctr"/>
            <a:r>
              <a:rPr lang="en-US" sz="3200" dirty="0">
                <a:solidFill>
                  <a:srgbClr val="C00000"/>
                </a:solidFill>
              </a:rPr>
              <a:t>on average over the server-class GPU</a:t>
            </a:r>
          </a:p>
        </p:txBody>
      </p:sp>
    </p:spTree>
    <p:extLst>
      <p:ext uri="{BB962C8B-B14F-4D97-AF65-F5344CB8AC3E}">
        <p14:creationId xmlns:p14="http://schemas.microsoft.com/office/powerpoint/2010/main" val="303598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6EAE-1902-AC4E-A916-252ED034D7A7}"/>
              </a:ext>
            </a:extLst>
          </p:cNvPr>
          <p:cNvSpPr>
            <a:spLocks noGrp="1"/>
          </p:cNvSpPr>
          <p:nvPr>
            <p:ph type="title"/>
          </p:nvPr>
        </p:nvSpPr>
        <p:spPr/>
        <p:txBody>
          <a:bodyPr/>
          <a:lstStyle/>
          <a:p>
            <a:r>
              <a:rPr lang="en-US" dirty="0"/>
              <a:t>Area Evaluation</a:t>
            </a:r>
          </a:p>
        </p:txBody>
      </p:sp>
      <p:sp>
        <p:nvSpPr>
          <p:cNvPr id="3" name="Content Placeholder 2">
            <a:extLst>
              <a:ext uri="{FF2B5EF4-FFF2-40B4-BE49-F238E27FC236}">
                <a16:creationId xmlns:a16="http://schemas.microsoft.com/office/drawing/2014/main" id="{78FD3389-8D0F-E04A-840A-D2712808262C}"/>
              </a:ext>
            </a:extLst>
          </p:cNvPr>
          <p:cNvSpPr>
            <a:spLocks noGrp="1"/>
          </p:cNvSpPr>
          <p:nvPr>
            <p:ph idx="1"/>
          </p:nvPr>
        </p:nvSpPr>
        <p:spPr/>
        <p:txBody>
          <a:bodyPr/>
          <a:lstStyle/>
          <a:p>
            <a:r>
              <a:rPr lang="en-US" dirty="0"/>
              <a:t>An 4-entry  8GB integer Fulcrum, 8 layers</a:t>
            </a:r>
          </a:p>
          <a:p>
            <a:pPr lvl="1"/>
            <a:r>
              <a:rPr lang="en-US" dirty="0"/>
              <a:t> 51.74mm2 (54mm2 ). </a:t>
            </a:r>
          </a:p>
          <a:p>
            <a:r>
              <a:rPr lang="en-US" dirty="0"/>
              <a:t>A 4-entry 8GB float Fulcrum, 8 layers</a:t>
            </a:r>
          </a:p>
          <a:p>
            <a:pPr lvl="1"/>
            <a:r>
              <a:rPr lang="en-US" dirty="0"/>
              <a:t>55.26mm2 (63.3mm2 ).</a:t>
            </a:r>
          </a:p>
        </p:txBody>
      </p:sp>
      <p:sp>
        <p:nvSpPr>
          <p:cNvPr id="5" name="Slide Number Placeholder 4">
            <a:extLst>
              <a:ext uri="{FF2B5EF4-FFF2-40B4-BE49-F238E27FC236}">
                <a16:creationId xmlns:a16="http://schemas.microsoft.com/office/drawing/2014/main" id="{D58B707C-C177-9040-AAE1-ABEEDD517E1D}"/>
              </a:ext>
            </a:extLst>
          </p:cNvPr>
          <p:cNvSpPr>
            <a:spLocks noGrp="1"/>
          </p:cNvSpPr>
          <p:nvPr>
            <p:ph type="sldNum" sz="quarter" idx="12"/>
          </p:nvPr>
        </p:nvSpPr>
        <p:spPr/>
        <p:txBody>
          <a:bodyPr/>
          <a:lstStyle/>
          <a:p>
            <a:fld id="{514F71AC-B08B-234D-BD2E-DDA7DB4BA923}" type="slidenum">
              <a:rPr lang="en-US" smtClean="0"/>
              <a:t>46</a:t>
            </a:fld>
            <a:endParaRPr lang="en-US"/>
          </a:p>
        </p:txBody>
      </p:sp>
      <p:pic>
        <p:nvPicPr>
          <p:cNvPr id="4" name="Picture 3">
            <a:extLst>
              <a:ext uri="{FF2B5EF4-FFF2-40B4-BE49-F238E27FC236}">
                <a16:creationId xmlns:a16="http://schemas.microsoft.com/office/drawing/2014/main" id="{A2928EFE-C159-F245-9F3B-8D9D02A9F7B4}"/>
              </a:ext>
            </a:extLst>
          </p:cNvPr>
          <p:cNvPicPr>
            <a:picLocks noChangeAspect="1"/>
          </p:cNvPicPr>
          <p:nvPr/>
        </p:nvPicPr>
        <p:blipFill rotWithShape="1">
          <a:blip r:embed="rId3"/>
          <a:srcRect t="4949" b="-4949"/>
          <a:stretch/>
        </p:blipFill>
        <p:spPr>
          <a:xfrm>
            <a:off x="1151654" y="3435247"/>
            <a:ext cx="8951431" cy="2741716"/>
          </a:xfrm>
          <a:prstGeom prst="rect">
            <a:avLst/>
          </a:prstGeom>
        </p:spPr>
      </p:pic>
    </p:spTree>
    <p:extLst>
      <p:ext uri="{BB962C8B-B14F-4D97-AF65-F5344CB8AC3E}">
        <p14:creationId xmlns:p14="http://schemas.microsoft.com/office/powerpoint/2010/main" val="3332117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B94E-DC90-CE41-BD87-6383B2FB1AFE}"/>
              </a:ext>
            </a:extLst>
          </p:cNvPr>
          <p:cNvSpPr>
            <a:spLocks noGrp="1"/>
          </p:cNvSpPr>
          <p:nvPr>
            <p:ph type="title"/>
          </p:nvPr>
        </p:nvSpPr>
        <p:spPr/>
        <p:txBody>
          <a:bodyPr/>
          <a:lstStyle/>
          <a:p>
            <a:r>
              <a:rPr lang="en-US" dirty="0"/>
              <a:t>More Evaluations in Our Paper</a:t>
            </a:r>
          </a:p>
        </p:txBody>
      </p:sp>
      <p:sp>
        <p:nvSpPr>
          <p:cNvPr id="3" name="Content Placeholder 2">
            <a:extLst>
              <a:ext uri="{FF2B5EF4-FFF2-40B4-BE49-F238E27FC236}">
                <a16:creationId xmlns:a16="http://schemas.microsoft.com/office/drawing/2014/main" id="{25BBEAF8-1F99-594E-A5ED-3C767E48D515}"/>
              </a:ext>
            </a:extLst>
          </p:cNvPr>
          <p:cNvSpPr>
            <a:spLocks noGrp="1"/>
          </p:cNvSpPr>
          <p:nvPr>
            <p:ph idx="1"/>
          </p:nvPr>
        </p:nvSpPr>
        <p:spPr>
          <a:xfrm>
            <a:off x="228600" y="1427163"/>
            <a:ext cx="12192000" cy="4851400"/>
          </a:xfrm>
        </p:spPr>
        <p:txBody>
          <a:bodyPr/>
          <a:lstStyle/>
          <a:p>
            <a:r>
              <a:rPr lang="en-US"/>
              <a:t>The effect </a:t>
            </a:r>
            <a:r>
              <a:rPr lang="en-US" dirty="0"/>
              <a:t>of application’s characteristic on speedup</a:t>
            </a:r>
          </a:p>
          <a:p>
            <a:r>
              <a:rPr lang="en-US" dirty="0"/>
              <a:t>The effect of sparsity rate</a:t>
            </a:r>
          </a:p>
          <a:p>
            <a:r>
              <a:rPr lang="en-US" dirty="0"/>
              <a:t>The effect of broadcasting </a:t>
            </a:r>
          </a:p>
          <a:p>
            <a:r>
              <a:rPr lang="en-US" dirty="0"/>
              <a:t>The effect of LISA movement</a:t>
            </a:r>
          </a:p>
        </p:txBody>
      </p:sp>
      <p:sp>
        <p:nvSpPr>
          <p:cNvPr id="4" name="Slide Number Placeholder 3">
            <a:extLst>
              <a:ext uri="{FF2B5EF4-FFF2-40B4-BE49-F238E27FC236}">
                <a16:creationId xmlns:a16="http://schemas.microsoft.com/office/drawing/2014/main" id="{D63925EE-67A0-9146-AAF0-3BA639399832}"/>
              </a:ext>
            </a:extLst>
          </p:cNvPr>
          <p:cNvSpPr>
            <a:spLocks noGrp="1"/>
          </p:cNvSpPr>
          <p:nvPr>
            <p:ph type="sldNum" sz="quarter" idx="12"/>
          </p:nvPr>
        </p:nvSpPr>
        <p:spPr/>
        <p:txBody>
          <a:bodyPr/>
          <a:lstStyle/>
          <a:p>
            <a:fld id="{514F71AC-B08B-234D-BD2E-DDA7DB4BA923}" type="slidenum">
              <a:rPr lang="en-US" smtClean="0"/>
              <a:pPr/>
              <a:t>47</a:t>
            </a:fld>
            <a:endParaRPr lang="en-US" dirty="0"/>
          </a:p>
        </p:txBody>
      </p:sp>
      <p:pic>
        <p:nvPicPr>
          <p:cNvPr id="5" name="Content Placeholder 15">
            <a:extLst>
              <a:ext uri="{FF2B5EF4-FFF2-40B4-BE49-F238E27FC236}">
                <a16:creationId xmlns:a16="http://schemas.microsoft.com/office/drawing/2014/main" id="{4628272D-2E04-A848-AA86-0A2298DAE886}"/>
              </a:ext>
            </a:extLst>
          </p:cNvPr>
          <p:cNvPicPr>
            <a:picLocks noChangeAspect="1"/>
          </p:cNvPicPr>
          <p:nvPr/>
        </p:nvPicPr>
        <p:blipFill>
          <a:blip r:embed="rId2"/>
          <a:stretch>
            <a:fillRect/>
          </a:stretch>
        </p:blipFill>
        <p:spPr>
          <a:xfrm rot="19838971">
            <a:off x="2870602" y="3518421"/>
            <a:ext cx="4354075" cy="2111954"/>
          </a:xfrm>
          <a:prstGeom prst="rect">
            <a:avLst/>
          </a:prstGeom>
        </p:spPr>
      </p:pic>
      <p:pic>
        <p:nvPicPr>
          <p:cNvPr id="6" name="Content Placeholder 10">
            <a:extLst>
              <a:ext uri="{FF2B5EF4-FFF2-40B4-BE49-F238E27FC236}">
                <a16:creationId xmlns:a16="http://schemas.microsoft.com/office/drawing/2014/main" id="{1F02B375-3C49-964C-9C0D-AFCA6AA47E16}"/>
              </a:ext>
            </a:extLst>
          </p:cNvPr>
          <p:cNvPicPr>
            <a:picLocks noChangeAspect="1"/>
          </p:cNvPicPr>
          <p:nvPr/>
        </p:nvPicPr>
        <p:blipFill>
          <a:blip r:embed="rId3"/>
          <a:stretch>
            <a:fillRect/>
          </a:stretch>
        </p:blipFill>
        <p:spPr>
          <a:xfrm rot="1825843">
            <a:off x="4622045" y="3080958"/>
            <a:ext cx="5948330" cy="2265205"/>
          </a:xfrm>
          <a:prstGeom prst="rect">
            <a:avLst/>
          </a:prstGeom>
        </p:spPr>
      </p:pic>
      <p:pic>
        <p:nvPicPr>
          <p:cNvPr id="7" name="Picture 6">
            <a:extLst>
              <a:ext uri="{FF2B5EF4-FFF2-40B4-BE49-F238E27FC236}">
                <a16:creationId xmlns:a16="http://schemas.microsoft.com/office/drawing/2014/main" id="{E698F3DB-C150-0145-B40F-E2779A4813DD}"/>
              </a:ext>
            </a:extLst>
          </p:cNvPr>
          <p:cNvPicPr>
            <a:picLocks noChangeAspect="1"/>
          </p:cNvPicPr>
          <p:nvPr/>
        </p:nvPicPr>
        <p:blipFill>
          <a:blip r:embed="rId4"/>
          <a:stretch>
            <a:fillRect/>
          </a:stretch>
        </p:blipFill>
        <p:spPr>
          <a:xfrm>
            <a:off x="3015955" y="3540483"/>
            <a:ext cx="5784248" cy="2267338"/>
          </a:xfrm>
          <a:prstGeom prst="rect">
            <a:avLst/>
          </a:prstGeom>
        </p:spPr>
      </p:pic>
      <p:pic>
        <p:nvPicPr>
          <p:cNvPr id="8" name="Content Placeholder 10">
            <a:extLst>
              <a:ext uri="{FF2B5EF4-FFF2-40B4-BE49-F238E27FC236}">
                <a16:creationId xmlns:a16="http://schemas.microsoft.com/office/drawing/2014/main" id="{7AB1BD0E-AE73-2148-BDA0-76B5EE99838B}"/>
              </a:ext>
            </a:extLst>
          </p:cNvPr>
          <p:cNvPicPr>
            <a:picLocks noChangeAspect="1"/>
          </p:cNvPicPr>
          <p:nvPr/>
        </p:nvPicPr>
        <p:blipFill>
          <a:blip r:embed="rId5"/>
          <a:stretch>
            <a:fillRect/>
          </a:stretch>
        </p:blipFill>
        <p:spPr>
          <a:xfrm>
            <a:off x="3015955" y="3585006"/>
            <a:ext cx="6032083" cy="2364485"/>
          </a:xfrm>
          <a:prstGeom prst="rect">
            <a:avLst/>
          </a:prstGeom>
        </p:spPr>
      </p:pic>
    </p:spTree>
    <p:extLst>
      <p:ext uri="{BB962C8B-B14F-4D97-AF65-F5344CB8AC3E}">
        <p14:creationId xmlns:p14="http://schemas.microsoft.com/office/powerpoint/2010/main" val="39538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23135F-FB74-BF42-A62A-D0708E8241BE}"/>
              </a:ext>
            </a:extLst>
          </p:cNvPr>
          <p:cNvSpPr>
            <a:spLocks noGrp="1"/>
          </p:cNvSpPr>
          <p:nvPr>
            <p:ph idx="1"/>
          </p:nvPr>
        </p:nvSpPr>
        <p:spPr/>
        <p:txBody>
          <a:bodyPr/>
          <a:lstStyle/>
          <a:p>
            <a:r>
              <a:rPr lang="en-US" dirty="0"/>
              <a:t>SRAM/EDRAM/NVM/3D monolithic-based Fulcrum</a:t>
            </a:r>
          </a:p>
          <a:p>
            <a:r>
              <a:rPr lang="en-US" dirty="0"/>
              <a:t>Software stack</a:t>
            </a:r>
          </a:p>
          <a:p>
            <a:endParaRPr lang="en-US" dirty="0"/>
          </a:p>
          <a:p>
            <a:endParaRPr lang="en-US" dirty="0"/>
          </a:p>
        </p:txBody>
      </p:sp>
      <p:sp>
        <p:nvSpPr>
          <p:cNvPr id="3" name="Title 2">
            <a:extLst>
              <a:ext uri="{FF2B5EF4-FFF2-40B4-BE49-F238E27FC236}">
                <a16:creationId xmlns:a16="http://schemas.microsoft.com/office/drawing/2014/main" id="{3C70F046-9C58-DB4B-B09B-962572A3F825}"/>
              </a:ext>
            </a:extLst>
          </p:cNvPr>
          <p:cNvSpPr>
            <a:spLocks noGrp="1"/>
          </p:cNvSpPr>
          <p:nvPr>
            <p:ph type="title"/>
          </p:nvPr>
        </p:nvSpPr>
        <p:spPr/>
        <p:txBody>
          <a:bodyPr/>
          <a:lstStyle/>
          <a:p>
            <a:r>
              <a:rPr lang="en-US" dirty="0"/>
              <a:t>Future Works</a:t>
            </a:r>
          </a:p>
        </p:txBody>
      </p:sp>
      <p:sp>
        <p:nvSpPr>
          <p:cNvPr id="4" name="Slide Number Placeholder 3">
            <a:extLst>
              <a:ext uri="{FF2B5EF4-FFF2-40B4-BE49-F238E27FC236}">
                <a16:creationId xmlns:a16="http://schemas.microsoft.com/office/drawing/2014/main" id="{FE6A3421-50E5-1644-80C5-72238BD5EF8F}"/>
              </a:ext>
            </a:extLst>
          </p:cNvPr>
          <p:cNvSpPr>
            <a:spLocks noGrp="1"/>
          </p:cNvSpPr>
          <p:nvPr>
            <p:ph type="sldNum" sz="quarter" idx="12"/>
          </p:nvPr>
        </p:nvSpPr>
        <p:spPr/>
        <p:txBody>
          <a:bodyPr/>
          <a:lstStyle/>
          <a:p>
            <a:fld id="{D00B8447-1594-F147-88A6-2D9B928A4F79}" type="slidenum">
              <a:rPr lang="en-US" smtClean="0"/>
              <a:t>48</a:t>
            </a:fld>
            <a:endParaRPr lang="en-US"/>
          </a:p>
        </p:txBody>
      </p:sp>
    </p:spTree>
    <p:extLst>
      <p:ext uri="{BB962C8B-B14F-4D97-AF65-F5344CB8AC3E}">
        <p14:creationId xmlns:p14="http://schemas.microsoft.com/office/powerpoint/2010/main" val="3507736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BF7C0C-3134-724F-B933-321421724228}"/>
              </a:ext>
            </a:extLst>
          </p:cNvPr>
          <p:cNvSpPr>
            <a:spLocks noGrp="1"/>
          </p:cNvSpPr>
          <p:nvPr>
            <p:ph idx="1"/>
          </p:nvPr>
        </p:nvSpPr>
        <p:spPr/>
        <p:txBody>
          <a:bodyPr/>
          <a:lstStyle/>
          <a:p>
            <a:r>
              <a:rPr lang="en-US" dirty="0"/>
              <a:t>In-situ computing mitigate the cost of data movement </a:t>
            </a:r>
          </a:p>
          <a:p>
            <a:r>
              <a:rPr lang="en-US" dirty="0"/>
              <a:t>Prior in-situ approaches were not flexible enough </a:t>
            </a:r>
          </a:p>
          <a:p>
            <a:r>
              <a:rPr lang="en-US" dirty="0"/>
              <a:t>Practical flexibility and optimizations</a:t>
            </a:r>
          </a:p>
          <a:p>
            <a:pPr lvl="1"/>
            <a:r>
              <a:rPr lang="en-US" sz="2000" dirty="0"/>
              <a:t>Efficient 32-bit addition and multiplication</a:t>
            </a:r>
          </a:p>
          <a:p>
            <a:pPr lvl="1"/>
            <a:r>
              <a:rPr lang="en-US" sz="2000" dirty="0"/>
              <a:t>Data dependency along the row buffer</a:t>
            </a:r>
          </a:p>
          <a:p>
            <a:pPr lvl="1"/>
            <a:r>
              <a:rPr lang="en-US" sz="2000" dirty="0"/>
              <a:t>Operation based on a condition</a:t>
            </a:r>
          </a:p>
          <a:p>
            <a:pPr lvl="1"/>
            <a:r>
              <a:rPr lang="en-US" sz="2000" dirty="0"/>
              <a:t>Reuniting interleaved bits</a:t>
            </a:r>
          </a:p>
          <a:p>
            <a:pPr lvl="1"/>
            <a:r>
              <a:rPr lang="en-US" sz="2000" dirty="0"/>
              <a:t>Optimized interconnections</a:t>
            </a:r>
            <a:endParaRPr lang="en-US" sz="2400" dirty="0"/>
          </a:p>
          <a:p>
            <a:endParaRPr lang="en-US" dirty="0"/>
          </a:p>
        </p:txBody>
      </p:sp>
      <p:sp>
        <p:nvSpPr>
          <p:cNvPr id="3" name="Title 2">
            <a:extLst>
              <a:ext uri="{FF2B5EF4-FFF2-40B4-BE49-F238E27FC236}">
                <a16:creationId xmlns:a16="http://schemas.microsoft.com/office/drawing/2014/main" id="{F251434F-6FF5-6844-9E81-A2A095C43BDC}"/>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3BE16A1E-66D2-F743-A3F6-E650811B24F0}"/>
              </a:ext>
            </a:extLst>
          </p:cNvPr>
          <p:cNvSpPr>
            <a:spLocks noGrp="1"/>
          </p:cNvSpPr>
          <p:nvPr>
            <p:ph type="sldNum" sz="quarter" idx="12"/>
          </p:nvPr>
        </p:nvSpPr>
        <p:spPr/>
        <p:txBody>
          <a:bodyPr/>
          <a:lstStyle/>
          <a:p>
            <a:fld id="{D00B8447-1594-F147-88A6-2D9B928A4F79}" type="slidenum">
              <a:rPr lang="en-US" smtClean="0"/>
              <a:t>49</a:t>
            </a:fld>
            <a:endParaRPr lang="en-US"/>
          </a:p>
        </p:txBody>
      </p:sp>
      <p:sp>
        <p:nvSpPr>
          <p:cNvPr id="5" name="Rectangle 4">
            <a:extLst>
              <a:ext uri="{FF2B5EF4-FFF2-40B4-BE49-F238E27FC236}">
                <a16:creationId xmlns:a16="http://schemas.microsoft.com/office/drawing/2014/main" id="{4DE3C258-4F36-414B-A3D5-A3DCE2BDC8D3}"/>
              </a:ext>
            </a:extLst>
          </p:cNvPr>
          <p:cNvSpPr/>
          <p:nvPr/>
        </p:nvSpPr>
        <p:spPr>
          <a:xfrm>
            <a:off x="0" y="5480768"/>
            <a:ext cx="12192000" cy="8336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Fulcrum is tiny but powerful enough to support important kernels</a:t>
            </a:r>
          </a:p>
        </p:txBody>
      </p:sp>
      <p:sp>
        <p:nvSpPr>
          <p:cNvPr id="6" name="Rectangle 5">
            <a:extLst>
              <a:ext uri="{FF2B5EF4-FFF2-40B4-BE49-F238E27FC236}">
                <a16:creationId xmlns:a16="http://schemas.microsoft.com/office/drawing/2014/main" id="{F8B2B6D2-1ECE-F446-A0C8-E8A688988877}"/>
              </a:ext>
            </a:extLst>
          </p:cNvPr>
          <p:cNvSpPr/>
          <p:nvPr/>
        </p:nvSpPr>
        <p:spPr>
          <a:xfrm rot="10067857">
            <a:off x="2392169" y="4311211"/>
            <a:ext cx="9292803" cy="189610"/>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A2C703C-C1DF-E440-88F4-7F49995E0A5C}"/>
              </a:ext>
            </a:extLst>
          </p:cNvPr>
          <p:cNvCxnSpPr>
            <a:cxnSpLocks/>
          </p:cNvCxnSpPr>
          <p:nvPr/>
        </p:nvCxnSpPr>
        <p:spPr>
          <a:xfrm flipV="1">
            <a:off x="9266941" y="3774917"/>
            <a:ext cx="2013372" cy="453173"/>
          </a:xfrm>
          <a:prstGeom prst="straightConnector1">
            <a:avLst/>
          </a:prstGeom>
          <a:ln w="825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378D8C8-DB21-4A4B-8168-9F3F99962CDF}"/>
              </a:ext>
            </a:extLst>
          </p:cNvPr>
          <p:cNvPicPr>
            <a:picLocks noChangeAspect="1"/>
          </p:cNvPicPr>
          <p:nvPr/>
        </p:nvPicPr>
        <p:blipFill>
          <a:blip r:embed="rId3"/>
          <a:stretch>
            <a:fillRect/>
          </a:stretch>
        </p:blipFill>
        <p:spPr>
          <a:xfrm>
            <a:off x="2305641" y="4739065"/>
            <a:ext cx="766715" cy="756232"/>
          </a:xfrm>
          <a:prstGeom prst="rect">
            <a:avLst/>
          </a:prstGeom>
        </p:spPr>
      </p:pic>
      <p:pic>
        <p:nvPicPr>
          <p:cNvPr id="14" name="Picture 13">
            <a:extLst>
              <a:ext uri="{FF2B5EF4-FFF2-40B4-BE49-F238E27FC236}">
                <a16:creationId xmlns:a16="http://schemas.microsoft.com/office/drawing/2014/main" id="{36D4126E-EC20-8B48-9D1D-E936D0B7CDF8}"/>
              </a:ext>
            </a:extLst>
          </p:cNvPr>
          <p:cNvPicPr>
            <a:picLocks noChangeAspect="1"/>
          </p:cNvPicPr>
          <p:nvPr/>
        </p:nvPicPr>
        <p:blipFill rotWithShape="1">
          <a:blip r:embed="rId4"/>
          <a:srcRect l="-1689" r="27220" b="5653"/>
          <a:stretch/>
        </p:blipFill>
        <p:spPr>
          <a:xfrm rot="20850535" flipH="1">
            <a:off x="8341874" y="1716334"/>
            <a:ext cx="2824778" cy="1913710"/>
          </a:xfrm>
          <a:prstGeom prst="rect">
            <a:avLst/>
          </a:prstGeom>
        </p:spPr>
      </p:pic>
      <p:sp>
        <p:nvSpPr>
          <p:cNvPr id="15" name="Triangle 14">
            <a:extLst>
              <a:ext uri="{FF2B5EF4-FFF2-40B4-BE49-F238E27FC236}">
                <a16:creationId xmlns:a16="http://schemas.microsoft.com/office/drawing/2014/main" id="{CC82323E-BA2F-C94B-AA68-820569E2FBFE}"/>
              </a:ext>
            </a:extLst>
          </p:cNvPr>
          <p:cNvSpPr/>
          <p:nvPr/>
        </p:nvSpPr>
        <p:spPr>
          <a:xfrm>
            <a:off x="8252754" y="4143546"/>
            <a:ext cx="1625804" cy="946530"/>
          </a:xfrm>
          <a:prstGeom prst="triangle">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E6620F5-85EF-3044-A4A2-E047725C439A}"/>
              </a:ext>
            </a:extLst>
          </p:cNvPr>
          <p:cNvSpPr txBox="1"/>
          <p:nvPr/>
        </p:nvSpPr>
        <p:spPr>
          <a:xfrm>
            <a:off x="8371920" y="4765446"/>
            <a:ext cx="1402085" cy="400110"/>
          </a:xfrm>
          <a:prstGeom prst="rect">
            <a:avLst/>
          </a:prstGeom>
          <a:noFill/>
        </p:spPr>
        <p:txBody>
          <a:bodyPr wrap="square" rtlCol="0">
            <a:spAutoFit/>
          </a:bodyPr>
          <a:lstStyle/>
          <a:p>
            <a:pPr algn="ctr"/>
            <a:r>
              <a:rPr lang="en-US" sz="2000" b="1" dirty="0">
                <a:solidFill>
                  <a:schemeClr val="bg1"/>
                </a:solidFill>
              </a:rPr>
              <a:t>Fulcrum</a:t>
            </a:r>
          </a:p>
        </p:txBody>
      </p:sp>
      <p:pic>
        <p:nvPicPr>
          <p:cNvPr id="17" name="Picture 16">
            <a:extLst>
              <a:ext uri="{FF2B5EF4-FFF2-40B4-BE49-F238E27FC236}">
                <a16:creationId xmlns:a16="http://schemas.microsoft.com/office/drawing/2014/main" id="{FCE2DAA2-6D4C-A047-B011-A20B8581DCA2}"/>
              </a:ext>
            </a:extLst>
          </p:cNvPr>
          <p:cNvPicPr>
            <a:picLocks noChangeAspect="1"/>
          </p:cNvPicPr>
          <p:nvPr/>
        </p:nvPicPr>
        <p:blipFill>
          <a:blip r:embed="rId5"/>
          <a:stretch>
            <a:fillRect/>
          </a:stretch>
        </p:blipFill>
        <p:spPr>
          <a:xfrm>
            <a:off x="8762831" y="4387835"/>
            <a:ext cx="620265" cy="477656"/>
          </a:xfrm>
          <a:prstGeom prst="rect">
            <a:avLst/>
          </a:prstGeom>
        </p:spPr>
      </p:pic>
    </p:spTree>
    <p:extLst>
      <p:ext uri="{BB962C8B-B14F-4D97-AF65-F5344CB8AC3E}">
        <p14:creationId xmlns:p14="http://schemas.microsoft.com/office/powerpoint/2010/main" val="9724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9077E4-DB0A-4A4A-87C6-8234E1F702A1}"/>
              </a:ext>
            </a:extLst>
          </p:cNvPr>
          <p:cNvSpPr>
            <a:spLocks noGrp="1"/>
          </p:cNvSpPr>
          <p:nvPr>
            <p:ph idx="1"/>
          </p:nvPr>
        </p:nvSpPr>
        <p:spPr>
          <a:xfrm>
            <a:off x="0" y="996969"/>
            <a:ext cx="12192000" cy="5179994"/>
          </a:xfrm>
        </p:spPr>
        <p:txBody>
          <a:bodyPr/>
          <a:lstStyle/>
          <a:p>
            <a:r>
              <a:rPr lang="en-US" dirty="0"/>
              <a:t>Memory </a:t>
            </a:r>
          </a:p>
          <a:p>
            <a:pPr lvl="1"/>
            <a:r>
              <a:rPr lang="en-US" dirty="0"/>
              <a:t>Partitions (Vaults)</a:t>
            </a:r>
          </a:p>
          <a:p>
            <a:pPr lvl="1"/>
            <a:r>
              <a:rPr lang="en-US" dirty="0"/>
              <a:t>Layers</a:t>
            </a:r>
          </a:p>
          <a:p>
            <a:pPr lvl="2"/>
            <a:r>
              <a:rPr lang="en-US" dirty="0"/>
              <a:t>Multiple (4/8) memory layers</a:t>
            </a:r>
          </a:p>
          <a:p>
            <a:pPr lvl="2"/>
            <a:r>
              <a:rPr lang="en-US" dirty="0"/>
              <a:t>A logic layer</a:t>
            </a:r>
          </a:p>
          <a:p>
            <a:pPr lvl="2"/>
            <a:r>
              <a:rPr lang="en-US" dirty="0"/>
              <a:t>Connected by TSV</a:t>
            </a:r>
          </a:p>
          <a:p>
            <a:r>
              <a:rPr lang="en-US" dirty="0"/>
              <a:t>Each memory layer has </a:t>
            </a:r>
            <a:r>
              <a:rPr lang="en-US" dirty="0">
                <a:solidFill>
                  <a:srgbClr val="FF0000"/>
                </a:solidFill>
              </a:rPr>
              <a:t>many banks</a:t>
            </a:r>
          </a:p>
          <a:p>
            <a:r>
              <a:rPr lang="en-US" dirty="0"/>
              <a:t>Each bank has </a:t>
            </a:r>
            <a:r>
              <a:rPr lang="en-US" dirty="0">
                <a:solidFill>
                  <a:srgbClr val="FF0000"/>
                </a:solidFill>
              </a:rPr>
              <a:t>many subarrays</a:t>
            </a:r>
          </a:p>
          <a:p>
            <a:pPr lvl="1"/>
            <a:r>
              <a:rPr lang="en-US" dirty="0"/>
              <a:t>Subarrays are connected by GDL</a:t>
            </a:r>
          </a:p>
          <a:p>
            <a:endParaRPr lang="en-US" dirty="0">
              <a:solidFill>
                <a:srgbClr val="FF0000"/>
              </a:solidFill>
            </a:endParaRPr>
          </a:p>
          <a:p>
            <a:endParaRPr lang="en-US" dirty="0"/>
          </a:p>
        </p:txBody>
      </p:sp>
      <p:sp>
        <p:nvSpPr>
          <p:cNvPr id="3" name="Title 2">
            <a:extLst>
              <a:ext uri="{FF2B5EF4-FFF2-40B4-BE49-F238E27FC236}">
                <a16:creationId xmlns:a16="http://schemas.microsoft.com/office/drawing/2014/main" id="{6ED64F9B-AB50-0F4E-940D-C448BB67ACD7}"/>
              </a:ext>
            </a:extLst>
          </p:cNvPr>
          <p:cNvSpPr>
            <a:spLocks noGrp="1"/>
          </p:cNvSpPr>
          <p:nvPr>
            <p:ph type="title"/>
          </p:nvPr>
        </p:nvSpPr>
        <p:spPr>
          <a:xfrm>
            <a:off x="0" y="-328594"/>
            <a:ext cx="12192000" cy="1325563"/>
          </a:xfrm>
        </p:spPr>
        <p:txBody>
          <a:bodyPr/>
          <a:lstStyle/>
          <a:p>
            <a:r>
              <a:rPr lang="en-US" dirty="0"/>
              <a:t>Background</a:t>
            </a:r>
          </a:p>
        </p:txBody>
      </p:sp>
      <p:pic>
        <p:nvPicPr>
          <p:cNvPr id="6" name="Picture 5">
            <a:extLst>
              <a:ext uri="{FF2B5EF4-FFF2-40B4-BE49-F238E27FC236}">
                <a16:creationId xmlns:a16="http://schemas.microsoft.com/office/drawing/2014/main" id="{313FD336-F090-FB42-87D3-2EEC55CE1C06}"/>
              </a:ext>
            </a:extLst>
          </p:cNvPr>
          <p:cNvPicPr>
            <a:picLocks noChangeAspect="1"/>
          </p:cNvPicPr>
          <p:nvPr/>
        </p:nvPicPr>
        <p:blipFill>
          <a:blip r:embed="rId3"/>
          <a:stretch>
            <a:fillRect/>
          </a:stretch>
        </p:blipFill>
        <p:spPr>
          <a:xfrm>
            <a:off x="6544408" y="1339702"/>
            <a:ext cx="5228492" cy="3847394"/>
          </a:xfrm>
          <a:prstGeom prst="rect">
            <a:avLst/>
          </a:prstGeom>
        </p:spPr>
      </p:pic>
      <p:pic>
        <p:nvPicPr>
          <p:cNvPr id="7" name="Picture 6">
            <a:extLst>
              <a:ext uri="{FF2B5EF4-FFF2-40B4-BE49-F238E27FC236}">
                <a16:creationId xmlns:a16="http://schemas.microsoft.com/office/drawing/2014/main" id="{5AA825FF-46C3-0849-B75D-FD685E5AEEFC}"/>
              </a:ext>
            </a:extLst>
          </p:cNvPr>
          <p:cNvPicPr>
            <a:picLocks noChangeAspect="1"/>
          </p:cNvPicPr>
          <p:nvPr/>
        </p:nvPicPr>
        <p:blipFill>
          <a:blip r:embed="rId4"/>
          <a:stretch>
            <a:fillRect/>
          </a:stretch>
        </p:blipFill>
        <p:spPr>
          <a:xfrm>
            <a:off x="6544408" y="1121316"/>
            <a:ext cx="5041744" cy="4595008"/>
          </a:xfrm>
          <a:prstGeom prst="rect">
            <a:avLst/>
          </a:prstGeom>
        </p:spPr>
      </p:pic>
      <p:sp>
        <p:nvSpPr>
          <p:cNvPr id="8" name="Rectangle 7">
            <a:extLst>
              <a:ext uri="{FF2B5EF4-FFF2-40B4-BE49-F238E27FC236}">
                <a16:creationId xmlns:a16="http://schemas.microsoft.com/office/drawing/2014/main" id="{15B5FC08-6552-A840-A2B5-C6F0BF7C9C99}"/>
              </a:ext>
            </a:extLst>
          </p:cNvPr>
          <p:cNvSpPr/>
          <p:nvPr/>
        </p:nvSpPr>
        <p:spPr>
          <a:xfrm>
            <a:off x="0" y="5787540"/>
            <a:ext cx="12192000" cy="778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ts val="2625"/>
              </a:lnSpc>
            </a:pPr>
            <a:r>
              <a:rPr lang="en-US" sz="3200" dirty="0">
                <a:solidFill>
                  <a:srgbClr val="C00000"/>
                </a:solidFill>
              </a:rPr>
              <a:t>Each memory access moves data along multiple buses</a:t>
            </a:r>
          </a:p>
        </p:txBody>
      </p:sp>
      <p:sp>
        <p:nvSpPr>
          <p:cNvPr id="4" name="Slide Number Placeholder 3">
            <a:extLst>
              <a:ext uri="{FF2B5EF4-FFF2-40B4-BE49-F238E27FC236}">
                <a16:creationId xmlns:a16="http://schemas.microsoft.com/office/drawing/2014/main" id="{05DF97E3-34B7-1449-A8DE-9FB187AD5DB6}"/>
              </a:ext>
            </a:extLst>
          </p:cNvPr>
          <p:cNvSpPr>
            <a:spLocks noGrp="1"/>
          </p:cNvSpPr>
          <p:nvPr>
            <p:ph type="sldNum" sz="quarter" idx="12"/>
          </p:nvPr>
        </p:nvSpPr>
        <p:spPr/>
        <p:txBody>
          <a:bodyPr/>
          <a:lstStyle/>
          <a:p>
            <a:fld id="{D00B8447-1594-F147-88A6-2D9B928A4F79}" type="slidenum">
              <a:rPr lang="en-US" smtClean="0"/>
              <a:t>5</a:t>
            </a:fld>
            <a:endParaRPr lang="en-US"/>
          </a:p>
        </p:txBody>
      </p:sp>
    </p:spTree>
    <p:extLst>
      <p:ext uri="{BB962C8B-B14F-4D97-AF65-F5344CB8AC3E}">
        <p14:creationId xmlns:p14="http://schemas.microsoft.com/office/powerpoint/2010/main" val="295643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4400" b="1" dirty="0">
                <a:solidFill>
                  <a:srgbClr val="C00000"/>
                </a:solidFill>
              </a:rPr>
              <a:t>Thank you </a:t>
            </a: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50</a:t>
            </a:fld>
            <a:endParaRPr lang="en-US"/>
          </a:p>
        </p:txBody>
      </p:sp>
    </p:spTree>
    <p:extLst>
      <p:ext uri="{BB962C8B-B14F-4D97-AF65-F5344CB8AC3E}">
        <p14:creationId xmlns:p14="http://schemas.microsoft.com/office/powerpoint/2010/main" val="3884286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4400" b="1" dirty="0">
                <a:solidFill>
                  <a:srgbClr val="C00000"/>
                </a:solidFill>
              </a:rPr>
              <a:t>Back up Slides</a:t>
            </a: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51</a:t>
            </a:fld>
            <a:endParaRPr lang="en-US"/>
          </a:p>
        </p:txBody>
      </p:sp>
    </p:spTree>
    <p:extLst>
      <p:ext uri="{BB962C8B-B14F-4D97-AF65-F5344CB8AC3E}">
        <p14:creationId xmlns:p14="http://schemas.microsoft.com/office/powerpoint/2010/main" val="1626451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5C3821-56DF-5742-90C7-6F6D7F8197DA}"/>
              </a:ext>
            </a:extLst>
          </p:cNvPr>
          <p:cNvSpPr>
            <a:spLocks noGrp="1"/>
          </p:cNvSpPr>
          <p:nvPr>
            <p:ph idx="1"/>
          </p:nvPr>
        </p:nvSpPr>
        <p:spPr/>
        <p:txBody>
          <a:bodyPr/>
          <a:lstStyle/>
          <a:p>
            <a:r>
              <a:rPr lang="en-US" dirty="0"/>
              <a:t>Large memory footprint</a:t>
            </a:r>
          </a:p>
          <a:p>
            <a:pPr lvl="1"/>
            <a:r>
              <a:rPr lang="en-US" dirty="0"/>
              <a:t>Enables exploiting subarray-level parallelism</a:t>
            </a:r>
          </a:p>
          <a:p>
            <a:pPr lvl="2"/>
            <a:r>
              <a:rPr lang="en-US" dirty="0"/>
              <a:t>Partitioning data among 8192 subarrays</a:t>
            </a:r>
          </a:p>
          <a:p>
            <a:r>
              <a:rPr lang="en-US" dirty="0"/>
              <a:t>Examples:</a:t>
            </a:r>
          </a:p>
          <a:p>
            <a:pPr lvl="1"/>
            <a:r>
              <a:rPr lang="en-US" dirty="0"/>
              <a:t>AXPY : 1000000000</a:t>
            </a:r>
          </a:p>
          <a:p>
            <a:pPr lvl="1"/>
            <a:r>
              <a:rPr lang="en-US" dirty="0"/>
              <a:t>Bitmap: 1000000000</a:t>
            </a:r>
          </a:p>
          <a:p>
            <a:pPr lvl="1"/>
            <a:r>
              <a:rPr lang="en-US" dirty="0"/>
              <a:t>GEMM: (25600,19200)x (25600,19200)</a:t>
            </a:r>
          </a:p>
          <a:p>
            <a:pPr lvl="1"/>
            <a:r>
              <a:rPr lang="en-US" dirty="0"/>
              <a:t>GEMV: (25600,19200)x (19200,1)</a:t>
            </a:r>
          </a:p>
          <a:p>
            <a:endParaRPr lang="en-US" dirty="0"/>
          </a:p>
          <a:p>
            <a:endParaRPr lang="en-US" dirty="0"/>
          </a:p>
          <a:p>
            <a:pPr lvl="2"/>
            <a:endParaRPr lang="en-US" dirty="0"/>
          </a:p>
          <a:p>
            <a:endParaRPr lang="en-US" dirty="0"/>
          </a:p>
          <a:p>
            <a:pPr lvl="1"/>
            <a:endParaRPr lang="en-US" dirty="0"/>
          </a:p>
          <a:p>
            <a:endParaRPr lang="en-US" dirty="0"/>
          </a:p>
        </p:txBody>
      </p:sp>
      <p:sp>
        <p:nvSpPr>
          <p:cNvPr id="3" name="Title 2">
            <a:extLst>
              <a:ext uri="{FF2B5EF4-FFF2-40B4-BE49-F238E27FC236}">
                <a16:creationId xmlns:a16="http://schemas.microsoft.com/office/drawing/2014/main" id="{FFC14ACB-B400-F640-BFF8-8BB8BDBE27C2}"/>
              </a:ext>
            </a:extLst>
          </p:cNvPr>
          <p:cNvSpPr>
            <a:spLocks noGrp="1"/>
          </p:cNvSpPr>
          <p:nvPr>
            <p:ph type="title"/>
          </p:nvPr>
        </p:nvSpPr>
        <p:spPr/>
        <p:txBody>
          <a:bodyPr>
            <a:normAutofit/>
          </a:bodyPr>
          <a:lstStyle/>
          <a:p>
            <a:r>
              <a:rPr lang="en-US" dirty="0"/>
              <a:t>Input Size</a:t>
            </a:r>
          </a:p>
        </p:txBody>
      </p:sp>
      <p:sp>
        <p:nvSpPr>
          <p:cNvPr id="4" name="Slide Number Placeholder 3">
            <a:extLst>
              <a:ext uri="{FF2B5EF4-FFF2-40B4-BE49-F238E27FC236}">
                <a16:creationId xmlns:a16="http://schemas.microsoft.com/office/drawing/2014/main" id="{AD9CC510-BC44-9743-94E4-9BCE6392B463}"/>
              </a:ext>
            </a:extLst>
          </p:cNvPr>
          <p:cNvSpPr>
            <a:spLocks noGrp="1"/>
          </p:cNvSpPr>
          <p:nvPr>
            <p:ph type="sldNum" sz="quarter" idx="12"/>
          </p:nvPr>
        </p:nvSpPr>
        <p:spPr/>
        <p:txBody>
          <a:bodyPr/>
          <a:lstStyle/>
          <a:p>
            <a:fld id="{D00B8447-1594-F147-88A6-2D9B928A4F79}" type="slidenum">
              <a:rPr lang="en-US" smtClean="0"/>
              <a:t>52</a:t>
            </a:fld>
            <a:endParaRPr lang="en-US"/>
          </a:p>
        </p:txBody>
      </p:sp>
    </p:spTree>
    <p:extLst>
      <p:ext uri="{BB962C8B-B14F-4D97-AF65-F5344CB8AC3E}">
        <p14:creationId xmlns:p14="http://schemas.microsoft.com/office/powerpoint/2010/main" val="603345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5C3821-56DF-5742-90C7-6F6D7F8197DA}"/>
              </a:ext>
            </a:extLst>
          </p:cNvPr>
          <p:cNvSpPr>
            <a:spLocks noGrp="1"/>
          </p:cNvSpPr>
          <p:nvPr>
            <p:ph idx="1"/>
          </p:nvPr>
        </p:nvSpPr>
        <p:spPr/>
        <p:txBody>
          <a:bodyPr/>
          <a:lstStyle/>
          <a:p>
            <a:r>
              <a:rPr lang="en-US" dirty="0"/>
              <a:t>Input size</a:t>
            </a:r>
          </a:p>
          <a:p>
            <a:r>
              <a:rPr lang="en-US" dirty="0"/>
              <a:t>Computation intensity and memory dependency </a:t>
            </a:r>
          </a:p>
          <a:p>
            <a:r>
              <a:rPr lang="en-US" dirty="0"/>
              <a:t>Sparsity</a:t>
            </a:r>
          </a:p>
          <a:p>
            <a:endParaRPr lang="en-US" dirty="0"/>
          </a:p>
          <a:p>
            <a:endParaRPr lang="en-US" dirty="0"/>
          </a:p>
          <a:p>
            <a:pPr lvl="2"/>
            <a:endParaRPr lang="en-US" dirty="0"/>
          </a:p>
          <a:p>
            <a:endParaRPr lang="en-US" dirty="0"/>
          </a:p>
          <a:p>
            <a:pPr lvl="1"/>
            <a:endParaRPr lang="en-US" dirty="0"/>
          </a:p>
          <a:p>
            <a:endParaRPr lang="en-US" dirty="0"/>
          </a:p>
        </p:txBody>
      </p:sp>
      <p:sp>
        <p:nvSpPr>
          <p:cNvPr id="3" name="Title 2">
            <a:extLst>
              <a:ext uri="{FF2B5EF4-FFF2-40B4-BE49-F238E27FC236}">
                <a16:creationId xmlns:a16="http://schemas.microsoft.com/office/drawing/2014/main" id="{FFC14ACB-B400-F640-BFF8-8BB8BDBE27C2}"/>
              </a:ext>
            </a:extLst>
          </p:cNvPr>
          <p:cNvSpPr>
            <a:spLocks noGrp="1"/>
          </p:cNvSpPr>
          <p:nvPr>
            <p:ph type="title"/>
          </p:nvPr>
        </p:nvSpPr>
        <p:spPr/>
        <p:txBody>
          <a:bodyPr>
            <a:normAutofit/>
          </a:bodyPr>
          <a:lstStyle/>
          <a:p>
            <a:r>
              <a:rPr lang="en-US" dirty="0"/>
              <a:t>The Effect of Application’s Characteristic </a:t>
            </a:r>
          </a:p>
        </p:txBody>
      </p:sp>
      <p:sp>
        <p:nvSpPr>
          <p:cNvPr id="4" name="Slide Number Placeholder 3">
            <a:extLst>
              <a:ext uri="{FF2B5EF4-FFF2-40B4-BE49-F238E27FC236}">
                <a16:creationId xmlns:a16="http://schemas.microsoft.com/office/drawing/2014/main" id="{AD9CC510-BC44-9743-94E4-9BCE6392B463}"/>
              </a:ext>
            </a:extLst>
          </p:cNvPr>
          <p:cNvSpPr>
            <a:spLocks noGrp="1"/>
          </p:cNvSpPr>
          <p:nvPr>
            <p:ph type="sldNum" sz="quarter" idx="12"/>
          </p:nvPr>
        </p:nvSpPr>
        <p:spPr/>
        <p:txBody>
          <a:bodyPr/>
          <a:lstStyle/>
          <a:p>
            <a:fld id="{D00B8447-1594-F147-88A6-2D9B928A4F79}" type="slidenum">
              <a:rPr lang="en-US" smtClean="0"/>
              <a:t>53</a:t>
            </a:fld>
            <a:endParaRPr lang="en-US"/>
          </a:p>
        </p:txBody>
      </p:sp>
    </p:spTree>
    <p:extLst>
      <p:ext uri="{BB962C8B-B14F-4D97-AF65-F5344CB8AC3E}">
        <p14:creationId xmlns:p14="http://schemas.microsoft.com/office/powerpoint/2010/main" val="1325447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77ABA7-42DB-CC44-B146-CBA1B0E58428}"/>
              </a:ext>
            </a:extLst>
          </p:cNvPr>
          <p:cNvSpPr>
            <a:spLocks noGrp="1"/>
          </p:cNvSpPr>
          <p:nvPr>
            <p:ph type="title"/>
          </p:nvPr>
        </p:nvSpPr>
        <p:spPr/>
        <p:txBody>
          <a:bodyPr>
            <a:normAutofit/>
          </a:bodyPr>
          <a:lstStyle/>
          <a:p>
            <a:r>
              <a:rPr lang="en-US" dirty="0"/>
              <a:t>Computation Intensity</a:t>
            </a:r>
          </a:p>
        </p:txBody>
      </p:sp>
      <p:sp>
        <p:nvSpPr>
          <p:cNvPr id="4" name="Slide Number Placeholder 3">
            <a:extLst>
              <a:ext uri="{FF2B5EF4-FFF2-40B4-BE49-F238E27FC236}">
                <a16:creationId xmlns:a16="http://schemas.microsoft.com/office/drawing/2014/main" id="{039B7A68-00E7-9B43-941F-417E1A849D82}"/>
              </a:ext>
            </a:extLst>
          </p:cNvPr>
          <p:cNvSpPr>
            <a:spLocks noGrp="1"/>
          </p:cNvSpPr>
          <p:nvPr>
            <p:ph type="sldNum" sz="quarter" idx="12"/>
          </p:nvPr>
        </p:nvSpPr>
        <p:spPr/>
        <p:txBody>
          <a:bodyPr/>
          <a:lstStyle/>
          <a:p>
            <a:fld id="{D00B8447-1594-F147-88A6-2D9B928A4F79}" type="slidenum">
              <a:rPr lang="en-US" smtClean="0"/>
              <a:t>54</a:t>
            </a:fld>
            <a:endParaRPr lang="en-US"/>
          </a:p>
        </p:txBody>
      </p:sp>
      <p:sp>
        <p:nvSpPr>
          <p:cNvPr id="5" name="Rectangle 4">
            <a:extLst>
              <a:ext uri="{FF2B5EF4-FFF2-40B4-BE49-F238E27FC236}">
                <a16:creationId xmlns:a16="http://schemas.microsoft.com/office/drawing/2014/main" id="{68AE1C73-2F21-DD4E-A9BC-7004B8C03A7F}"/>
              </a:ext>
            </a:extLst>
          </p:cNvPr>
          <p:cNvSpPr/>
          <p:nvPr/>
        </p:nvSpPr>
        <p:spPr>
          <a:xfrm>
            <a:off x="0" y="5303838"/>
            <a:ext cx="12192000" cy="1080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 </a:t>
            </a:r>
          </a:p>
          <a:p>
            <a:pPr algn="ctr"/>
            <a:r>
              <a:rPr lang="en-US" sz="3200" b="1" dirty="0">
                <a:solidFill>
                  <a:srgbClr val="C00000"/>
                </a:solidFill>
              </a:rPr>
              <a:t> High </a:t>
            </a:r>
            <a:r>
              <a:rPr lang="en-US" sz="3200" b="1" dirty="0" err="1">
                <a:solidFill>
                  <a:srgbClr val="C00000"/>
                </a:solidFill>
              </a:rPr>
              <a:t>DRAM_read_per_computation</a:t>
            </a:r>
            <a:r>
              <a:rPr lang="en-US" sz="3200" b="1" dirty="0">
                <a:solidFill>
                  <a:srgbClr val="C00000"/>
                </a:solidFill>
              </a:rPr>
              <a:t> is the most important factor</a:t>
            </a:r>
          </a:p>
          <a:p>
            <a:pPr algn="ctr"/>
            <a:r>
              <a:rPr lang="en-US" sz="3200" b="1" dirty="0">
                <a:solidFill>
                  <a:srgbClr val="C00000"/>
                </a:solidFill>
              </a:rPr>
              <a:t>  </a:t>
            </a:r>
          </a:p>
        </p:txBody>
      </p:sp>
      <p:pic>
        <p:nvPicPr>
          <p:cNvPr id="16" name="Content Placeholder 15">
            <a:extLst>
              <a:ext uri="{FF2B5EF4-FFF2-40B4-BE49-F238E27FC236}">
                <a16:creationId xmlns:a16="http://schemas.microsoft.com/office/drawing/2014/main" id="{274F410A-9BD5-AA4A-8AE7-AFFE6A5F4926}"/>
              </a:ext>
            </a:extLst>
          </p:cNvPr>
          <p:cNvPicPr>
            <a:picLocks noGrp="1" noChangeAspect="1"/>
          </p:cNvPicPr>
          <p:nvPr>
            <p:ph idx="1"/>
          </p:nvPr>
        </p:nvPicPr>
        <p:blipFill>
          <a:blip r:embed="rId3"/>
          <a:stretch>
            <a:fillRect/>
          </a:stretch>
        </p:blipFill>
        <p:spPr>
          <a:xfrm>
            <a:off x="1828800" y="1650496"/>
            <a:ext cx="7422074" cy="3600094"/>
          </a:xfrm>
        </p:spPr>
      </p:pic>
      <p:sp>
        <p:nvSpPr>
          <p:cNvPr id="8" name="Rectangle 7">
            <a:extLst>
              <a:ext uri="{FF2B5EF4-FFF2-40B4-BE49-F238E27FC236}">
                <a16:creationId xmlns:a16="http://schemas.microsoft.com/office/drawing/2014/main" id="{B80FBFEA-123A-2F4D-825A-D02C44B8B040}"/>
              </a:ext>
            </a:extLst>
          </p:cNvPr>
          <p:cNvSpPr/>
          <p:nvPr/>
        </p:nvSpPr>
        <p:spPr>
          <a:xfrm>
            <a:off x="3010619" y="2253093"/>
            <a:ext cx="524933" cy="255693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7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B2FE64-FA52-544F-B955-43B05150C549}"/>
              </a:ext>
            </a:extLst>
          </p:cNvPr>
          <p:cNvSpPr>
            <a:spLocks noGrp="1"/>
          </p:cNvSpPr>
          <p:nvPr>
            <p:ph type="title"/>
          </p:nvPr>
        </p:nvSpPr>
        <p:spPr/>
        <p:txBody>
          <a:bodyPr/>
          <a:lstStyle/>
          <a:p>
            <a:r>
              <a:rPr lang="en-US" dirty="0"/>
              <a:t>Effect of Sparsity on Fulcrum’s EDP Benefit</a:t>
            </a:r>
          </a:p>
        </p:txBody>
      </p:sp>
      <p:sp>
        <p:nvSpPr>
          <p:cNvPr id="4" name="Slide Number Placeholder 3">
            <a:extLst>
              <a:ext uri="{FF2B5EF4-FFF2-40B4-BE49-F238E27FC236}">
                <a16:creationId xmlns:a16="http://schemas.microsoft.com/office/drawing/2014/main" id="{DAA281CE-8459-4248-9B30-ED25A70AAE57}"/>
              </a:ext>
            </a:extLst>
          </p:cNvPr>
          <p:cNvSpPr>
            <a:spLocks noGrp="1"/>
          </p:cNvSpPr>
          <p:nvPr>
            <p:ph type="sldNum" sz="quarter" idx="12"/>
          </p:nvPr>
        </p:nvSpPr>
        <p:spPr/>
        <p:txBody>
          <a:bodyPr/>
          <a:lstStyle/>
          <a:p>
            <a:fld id="{D00B8447-1594-F147-88A6-2D9B928A4F79}" type="slidenum">
              <a:rPr lang="en-US" smtClean="0"/>
              <a:t>55</a:t>
            </a:fld>
            <a:endParaRPr lang="en-US"/>
          </a:p>
        </p:txBody>
      </p:sp>
      <p:sp>
        <p:nvSpPr>
          <p:cNvPr id="5" name="Rectangle 4">
            <a:extLst>
              <a:ext uri="{FF2B5EF4-FFF2-40B4-BE49-F238E27FC236}">
                <a16:creationId xmlns:a16="http://schemas.microsoft.com/office/drawing/2014/main" id="{4B08CCA4-D029-724E-9339-285E4BE08022}"/>
              </a:ext>
            </a:extLst>
          </p:cNvPr>
          <p:cNvSpPr/>
          <p:nvPr/>
        </p:nvSpPr>
        <p:spPr>
          <a:xfrm>
            <a:off x="0" y="5480768"/>
            <a:ext cx="12192000" cy="8336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Fulcrum suits applications with moderate sparsity rate </a:t>
            </a:r>
          </a:p>
        </p:txBody>
      </p:sp>
      <p:pic>
        <p:nvPicPr>
          <p:cNvPr id="11" name="Content Placeholder 10">
            <a:extLst>
              <a:ext uri="{FF2B5EF4-FFF2-40B4-BE49-F238E27FC236}">
                <a16:creationId xmlns:a16="http://schemas.microsoft.com/office/drawing/2014/main" id="{329A4800-7DCE-A046-8B40-868D386345B0}"/>
              </a:ext>
            </a:extLst>
          </p:cNvPr>
          <p:cNvPicPr>
            <a:picLocks noGrp="1" noChangeAspect="1"/>
          </p:cNvPicPr>
          <p:nvPr>
            <p:ph idx="1"/>
          </p:nvPr>
        </p:nvPicPr>
        <p:blipFill>
          <a:blip r:embed="rId3"/>
          <a:stretch>
            <a:fillRect/>
          </a:stretch>
        </p:blipFill>
        <p:spPr>
          <a:xfrm>
            <a:off x="0" y="1863945"/>
            <a:ext cx="12192000" cy="3774636"/>
          </a:xfrm>
        </p:spPr>
      </p:pic>
    </p:spTree>
    <p:extLst>
      <p:ext uri="{BB962C8B-B14F-4D97-AF65-F5344CB8AC3E}">
        <p14:creationId xmlns:p14="http://schemas.microsoft.com/office/powerpoint/2010/main" val="116485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1D53-01AB-0846-A73E-D9FD6B06AA0A}"/>
              </a:ext>
            </a:extLst>
          </p:cNvPr>
          <p:cNvSpPr>
            <a:spLocks noGrp="1"/>
          </p:cNvSpPr>
          <p:nvPr>
            <p:ph type="title"/>
          </p:nvPr>
        </p:nvSpPr>
        <p:spPr/>
        <p:txBody>
          <a:bodyPr/>
          <a:lstStyle/>
          <a:p>
            <a:r>
              <a:rPr lang="en-US" dirty="0"/>
              <a:t>The Effect of Broadcasting</a:t>
            </a:r>
          </a:p>
        </p:txBody>
      </p:sp>
      <p:sp>
        <p:nvSpPr>
          <p:cNvPr id="4" name="Slide Number Placeholder 3">
            <a:extLst>
              <a:ext uri="{FF2B5EF4-FFF2-40B4-BE49-F238E27FC236}">
                <a16:creationId xmlns:a16="http://schemas.microsoft.com/office/drawing/2014/main" id="{3A1CA967-6944-9747-B17C-0E1438EB2788}"/>
              </a:ext>
            </a:extLst>
          </p:cNvPr>
          <p:cNvSpPr>
            <a:spLocks noGrp="1"/>
          </p:cNvSpPr>
          <p:nvPr>
            <p:ph type="sldNum" sz="quarter" idx="12"/>
          </p:nvPr>
        </p:nvSpPr>
        <p:spPr/>
        <p:txBody>
          <a:bodyPr/>
          <a:lstStyle/>
          <a:p>
            <a:fld id="{D00B8447-1594-F147-88A6-2D9B928A4F79}" type="slidenum">
              <a:rPr lang="en-US" smtClean="0"/>
              <a:t>56</a:t>
            </a:fld>
            <a:endParaRPr lang="en-US"/>
          </a:p>
        </p:txBody>
      </p:sp>
      <p:sp>
        <p:nvSpPr>
          <p:cNvPr id="5" name="Rectangle 4">
            <a:extLst>
              <a:ext uri="{FF2B5EF4-FFF2-40B4-BE49-F238E27FC236}">
                <a16:creationId xmlns:a16="http://schemas.microsoft.com/office/drawing/2014/main" id="{AC8A4F0F-7B74-2043-9499-6636EBB8FAEB}"/>
              </a:ext>
            </a:extLst>
          </p:cNvPr>
          <p:cNvSpPr/>
          <p:nvPr/>
        </p:nvSpPr>
        <p:spPr>
          <a:xfrm>
            <a:off x="0" y="5765698"/>
            <a:ext cx="12192000" cy="1080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 </a:t>
            </a:r>
          </a:p>
          <a:p>
            <a:pPr algn="ctr"/>
            <a:r>
              <a:rPr lang="en-US" sz="3200" dirty="0">
                <a:solidFill>
                  <a:srgbClr val="C00000"/>
                </a:solidFill>
              </a:rPr>
              <a:t>Broadcasting benefits many applications</a:t>
            </a:r>
          </a:p>
          <a:p>
            <a:pPr algn="ctr"/>
            <a:r>
              <a:rPr lang="en-US" sz="3200" b="1" dirty="0">
                <a:solidFill>
                  <a:srgbClr val="C00000"/>
                </a:solidFill>
              </a:rPr>
              <a:t>  </a:t>
            </a:r>
          </a:p>
        </p:txBody>
      </p:sp>
      <p:pic>
        <p:nvPicPr>
          <p:cNvPr id="13" name="Picture 12">
            <a:extLst>
              <a:ext uri="{FF2B5EF4-FFF2-40B4-BE49-F238E27FC236}">
                <a16:creationId xmlns:a16="http://schemas.microsoft.com/office/drawing/2014/main" id="{8ED2ABFF-305B-D648-B49C-1C2AB7CB9A07}"/>
              </a:ext>
            </a:extLst>
          </p:cNvPr>
          <p:cNvPicPr>
            <a:picLocks noChangeAspect="1"/>
          </p:cNvPicPr>
          <p:nvPr/>
        </p:nvPicPr>
        <p:blipFill>
          <a:blip r:embed="rId3"/>
          <a:stretch>
            <a:fillRect/>
          </a:stretch>
        </p:blipFill>
        <p:spPr>
          <a:xfrm>
            <a:off x="1213452" y="1871941"/>
            <a:ext cx="9765096" cy="3827771"/>
          </a:xfrm>
          <a:prstGeom prst="rect">
            <a:avLst/>
          </a:prstGeom>
        </p:spPr>
      </p:pic>
    </p:spTree>
    <p:extLst>
      <p:ext uri="{BB962C8B-B14F-4D97-AF65-F5344CB8AC3E}">
        <p14:creationId xmlns:p14="http://schemas.microsoft.com/office/powerpoint/2010/main" val="63921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1D53-01AB-0846-A73E-D9FD6B06AA0A}"/>
              </a:ext>
            </a:extLst>
          </p:cNvPr>
          <p:cNvSpPr>
            <a:spLocks noGrp="1"/>
          </p:cNvSpPr>
          <p:nvPr>
            <p:ph type="title"/>
          </p:nvPr>
        </p:nvSpPr>
        <p:spPr/>
        <p:txBody>
          <a:bodyPr/>
          <a:lstStyle/>
          <a:p>
            <a:r>
              <a:rPr lang="en-US" dirty="0"/>
              <a:t>The Effect of LISA Movement</a:t>
            </a:r>
          </a:p>
        </p:txBody>
      </p:sp>
      <p:sp>
        <p:nvSpPr>
          <p:cNvPr id="4" name="Slide Number Placeholder 3">
            <a:extLst>
              <a:ext uri="{FF2B5EF4-FFF2-40B4-BE49-F238E27FC236}">
                <a16:creationId xmlns:a16="http://schemas.microsoft.com/office/drawing/2014/main" id="{3A1CA967-6944-9747-B17C-0E1438EB2788}"/>
              </a:ext>
            </a:extLst>
          </p:cNvPr>
          <p:cNvSpPr>
            <a:spLocks noGrp="1"/>
          </p:cNvSpPr>
          <p:nvPr>
            <p:ph type="sldNum" sz="quarter" idx="12"/>
          </p:nvPr>
        </p:nvSpPr>
        <p:spPr/>
        <p:txBody>
          <a:bodyPr/>
          <a:lstStyle/>
          <a:p>
            <a:fld id="{D00B8447-1594-F147-88A6-2D9B928A4F79}" type="slidenum">
              <a:rPr lang="en-US" smtClean="0"/>
              <a:t>57</a:t>
            </a:fld>
            <a:endParaRPr lang="en-US"/>
          </a:p>
        </p:txBody>
      </p:sp>
      <p:sp>
        <p:nvSpPr>
          <p:cNvPr id="5" name="Rectangle 4">
            <a:extLst>
              <a:ext uri="{FF2B5EF4-FFF2-40B4-BE49-F238E27FC236}">
                <a16:creationId xmlns:a16="http://schemas.microsoft.com/office/drawing/2014/main" id="{AC8A4F0F-7B74-2043-9499-6636EBB8FAEB}"/>
              </a:ext>
            </a:extLst>
          </p:cNvPr>
          <p:cNvSpPr/>
          <p:nvPr/>
        </p:nvSpPr>
        <p:spPr>
          <a:xfrm>
            <a:off x="0" y="5777876"/>
            <a:ext cx="12192000" cy="1080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 </a:t>
            </a:r>
          </a:p>
          <a:p>
            <a:pPr algn="ctr"/>
            <a:r>
              <a:rPr lang="en-US" sz="3200" dirty="0">
                <a:solidFill>
                  <a:srgbClr val="C00000"/>
                </a:solidFill>
              </a:rPr>
              <a:t>LISA intra-subarray movement benefits few applications</a:t>
            </a:r>
          </a:p>
          <a:p>
            <a:pPr algn="ctr"/>
            <a:r>
              <a:rPr lang="en-US" sz="3200" b="1" dirty="0">
                <a:solidFill>
                  <a:srgbClr val="C00000"/>
                </a:solidFill>
              </a:rPr>
              <a:t>  </a:t>
            </a:r>
          </a:p>
        </p:txBody>
      </p:sp>
      <p:pic>
        <p:nvPicPr>
          <p:cNvPr id="11" name="Content Placeholder 10">
            <a:extLst>
              <a:ext uri="{FF2B5EF4-FFF2-40B4-BE49-F238E27FC236}">
                <a16:creationId xmlns:a16="http://schemas.microsoft.com/office/drawing/2014/main" id="{ECF51703-6378-FD4A-9ABD-B7CA9513EE95}"/>
              </a:ext>
            </a:extLst>
          </p:cNvPr>
          <p:cNvPicPr>
            <a:picLocks noGrp="1" noChangeAspect="1"/>
          </p:cNvPicPr>
          <p:nvPr>
            <p:ph idx="1"/>
          </p:nvPr>
        </p:nvPicPr>
        <p:blipFill>
          <a:blip r:embed="rId3"/>
          <a:stretch>
            <a:fillRect/>
          </a:stretch>
        </p:blipFill>
        <p:spPr>
          <a:xfrm>
            <a:off x="782320" y="1325563"/>
            <a:ext cx="11163600" cy="4375961"/>
          </a:xfrm>
        </p:spPr>
      </p:pic>
    </p:spTree>
    <p:extLst>
      <p:ext uri="{BB962C8B-B14F-4D97-AF65-F5344CB8AC3E}">
        <p14:creationId xmlns:p14="http://schemas.microsoft.com/office/powerpoint/2010/main" val="336934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8C5D17-81F8-634F-939A-9E5960482F1C}"/>
              </a:ext>
            </a:extLst>
          </p:cNvPr>
          <p:cNvSpPr>
            <a:spLocks noGrp="1"/>
          </p:cNvSpPr>
          <p:nvPr>
            <p:ph idx="1"/>
          </p:nvPr>
        </p:nvSpPr>
        <p:spPr/>
        <p:txBody>
          <a:bodyPr/>
          <a:lstStyle/>
          <a:p>
            <a:r>
              <a:rPr lang="en-US" dirty="0"/>
              <a:t>Exploiting two operations per element</a:t>
            </a:r>
          </a:p>
          <a:p>
            <a:r>
              <a:rPr lang="en-US" dirty="0"/>
              <a:t>Minimizing inter-subarray data movement</a:t>
            </a:r>
          </a:p>
          <a:p>
            <a:r>
              <a:rPr lang="en-US" dirty="0"/>
              <a:t>Overlapping broadcasting and computation</a:t>
            </a:r>
          </a:p>
          <a:p>
            <a:r>
              <a:rPr lang="en-US" dirty="0"/>
              <a:t>Optimized layout</a:t>
            </a:r>
          </a:p>
          <a:p>
            <a:pPr lvl="1"/>
            <a:r>
              <a:rPr lang="en-US" dirty="0"/>
              <a:t>Non-zero values next to each column index</a:t>
            </a:r>
          </a:p>
          <a:p>
            <a:pPr lvl="2"/>
            <a:r>
              <a:rPr lang="en-US" dirty="0"/>
              <a:t>Only one-walker is being read at a time</a:t>
            </a:r>
          </a:p>
          <a:p>
            <a:pPr lvl="2"/>
            <a:r>
              <a:rPr lang="en-US" dirty="0"/>
              <a:t>=&gt;we can use walker renaming to hide variable processing time of each walker</a:t>
            </a:r>
          </a:p>
          <a:p>
            <a:pPr lvl="1"/>
            <a:endParaRPr lang="en-US" dirty="0"/>
          </a:p>
        </p:txBody>
      </p:sp>
      <p:sp>
        <p:nvSpPr>
          <p:cNvPr id="3" name="Title 2">
            <a:extLst>
              <a:ext uri="{FF2B5EF4-FFF2-40B4-BE49-F238E27FC236}">
                <a16:creationId xmlns:a16="http://schemas.microsoft.com/office/drawing/2014/main" id="{0E9A07D2-EE6A-FE4C-823E-CEBA78E02975}"/>
              </a:ext>
            </a:extLst>
          </p:cNvPr>
          <p:cNvSpPr>
            <a:spLocks noGrp="1"/>
          </p:cNvSpPr>
          <p:nvPr>
            <p:ph type="title"/>
          </p:nvPr>
        </p:nvSpPr>
        <p:spPr/>
        <p:txBody>
          <a:bodyPr/>
          <a:lstStyle/>
          <a:p>
            <a:r>
              <a:rPr lang="en-US" dirty="0"/>
              <a:t>Software and Layout Optimizations</a:t>
            </a:r>
          </a:p>
        </p:txBody>
      </p:sp>
      <p:sp>
        <p:nvSpPr>
          <p:cNvPr id="4" name="Slide Number Placeholder 3">
            <a:extLst>
              <a:ext uri="{FF2B5EF4-FFF2-40B4-BE49-F238E27FC236}">
                <a16:creationId xmlns:a16="http://schemas.microsoft.com/office/drawing/2014/main" id="{5E0A31BB-51EA-6745-A187-9AB4F0791E5E}"/>
              </a:ext>
            </a:extLst>
          </p:cNvPr>
          <p:cNvSpPr>
            <a:spLocks noGrp="1"/>
          </p:cNvSpPr>
          <p:nvPr>
            <p:ph type="sldNum" sz="quarter" idx="12"/>
          </p:nvPr>
        </p:nvSpPr>
        <p:spPr/>
        <p:txBody>
          <a:bodyPr/>
          <a:lstStyle/>
          <a:p>
            <a:fld id="{D00B8447-1594-F147-88A6-2D9B928A4F79}" type="slidenum">
              <a:rPr lang="en-US" smtClean="0"/>
              <a:t>58</a:t>
            </a:fld>
            <a:endParaRPr lang="en-US"/>
          </a:p>
        </p:txBody>
      </p:sp>
      <p:sp>
        <p:nvSpPr>
          <p:cNvPr id="5" name="TextBox 4">
            <a:extLst>
              <a:ext uri="{FF2B5EF4-FFF2-40B4-BE49-F238E27FC236}">
                <a16:creationId xmlns:a16="http://schemas.microsoft.com/office/drawing/2014/main" id="{64AEC189-2267-AE4F-9926-4A459F8C1E73}"/>
              </a:ext>
            </a:extLst>
          </p:cNvPr>
          <p:cNvSpPr txBox="1"/>
          <p:nvPr/>
        </p:nvSpPr>
        <p:spPr>
          <a:xfrm>
            <a:off x="4923692" y="8317523"/>
            <a:ext cx="12732396" cy="369332"/>
          </a:xfrm>
          <a:prstGeom prst="rect">
            <a:avLst/>
          </a:prstGeom>
          <a:noFill/>
        </p:spPr>
        <p:txBody>
          <a:bodyPr wrap="none" rtlCol="0">
            <a:spAutoFit/>
          </a:bodyPr>
          <a:lstStyle/>
          <a:p>
            <a:r>
              <a:rPr lang="en-US" dirty="0"/>
              <a:t>Issues multiplication and addition per each cycle and uses the result of previous multiplication as one of the the inputs of the addition</a:t>
            </a:r>
          </a:p>
        </p:txBody>
      </p:sp>
    </p:spTree>
    <p:extLst>
      <p:ext uri="{BB962C8B-B14F-4D97-AF65-F5344CB8AC3E}">
        <p14:creationId xmlns:p14="http://schemas.microsoft.com/office/powerpoint/2010/main" val="2992362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4400" b="1" dirty="0">
                <a:solidFill>
                  <a:srgbClr val="C00000"/>
                </a:solidFill>
              </a:rPr>
              <a:t>Further Applications for Fulcrum</a:t>
            </a: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59</a:t>
            </a:fld>
            <a:endParaRPr lang="en-US"/>
          </a:p>
        </p:txBody>
      </p:sp>
    </p:spTree>
    <p:extLst>
      <p:ext uri="{BB962C8B-B14F-4D97-AF65-F5344CB8AC3E}">
        <p14:creationId xmlns:p14="http://schemas.microsoft.com/office/powerpoint/2010/main" val="67060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9077E4-DB0A-4A4A-87C6-8234E1F702A1}"/>
              </a:ext>
            </a:extLst>
          </p:cNvPr>
          <p:cNvSpPr>
            <a:spLocks noGrp="1"/>
          </p:cNvSpPr>
          <p:nvPr>
            <p:ph idx="1"/>
          </p:nvPr>
        </p:nvSpPr>
        <p:spPr/>
        <p:txBody>
          <a:bodyPr/>
          <a:lstStyle/>
          <a:p>
            <a:r>
              <a:rPr lang="en-US" dirty="0"/>
              <a:t>In the logic layer?</a:t>
            </a:r>
          </a:p>
          <a:p>
            <a:r>
              <a:rPr lang="en-US" dirty="0"/>
              <a:t>At the edge of each bank?</a:t>
            </a:r>
          </a:p>
          <a:p>
            <a:r>
              <a:rPr lang="en-US" dirty="0"/>
              <a:t>In each subarray?</a:t>
            </a:r>
          </a:p>
        </p:txBody>
      </p:sp>
      <p:sp>
        <p:nvSpPr>
          <p:cNvPr id="3" name="Title 2">
            <a:extLst>
              <a:ext uri="{FF2B5EF4-FFF2-40B4-BE49-F238E27FC236}">
                <a16:creationId xmlns:a16="http://schemas.microsoft.com/office/drawing/2014/main" id="{6ED64F9B-AB50-0F4E-940D-C448BB67ACD7}"/>
              </a:ext>
            </a:extLst>
          </p:cNvPr>
          <p:cNvSpPr>
            <a:spLocks noGrp="1"/>
          </p:cNvSpPr>
          <p:nvPr>
            <p:ph type="title"/>
          </p:nvPr>
        </p:nvSpPr>
        <p:spPr/>
        <p:txBody>
          <a:bodyPr/>
          <a:lstStyle/>
          <a:p>
            <a:r>
              <a:rPr lang="en-US" dirty="0"/>
              <a:t>Where to Process the Data?</a:t>
            </a:r>
          </a:p>
        </p:txBody>
      </p:sp>
      <p:pic>
        <p:nvPicPr>
          <p:cNvPr id="6" name="Picture 5">
            <a:extLst>
              <a:ext uri="{FF2B5EF4-FFF2-40B4-BE49-F238E27FC236}">
                <a16:creationId xmlns:a16="http://schemas.microsoft.com/office/drawing/2014/main" id="{313FD336-F090-FB42-87D3-2EEC55CE1C06}"/>
              </a:ext>
            </a:extLst>
          </p:cNvPr>
          <p:cNvPicPr>
            <a:picLocks noChangeAspect="1"/>
          </p:cNvPicPr>
          <p:nvPr/>
        </p:nvPicPr>
        <p:blipFill>
          <a:blip r:embed="rId3"/>
          <a:stretch>
            <a:fillRect/>
          </a:stretch>
        </p:blipFill>
        <p:spPr>
          <a:xfrm>
            <a:off x="6963508" y="1579539"/>
            <a:ext cx="5228492" cy="3847394"/>
          </a:xfrm>
          <a:prstGeom prst="rect">
            <a:avLst/>
          </a:prstGeom>
        </p:spPr>
      </p:pic>
      <p:sp>
        <p:nvSpPr>
          <p:cNvPr id="4" name="Slide Number Placeholder 3">
            <a:extLst>
              <a:ext uri="{FF2B5EF4-FFF2-40B4-BE49-F238E27FC236}">
                <a16:creationId xmlns:a16="http://schemas.microsoft.com/office/drawing/2014/main" id="{05DF97E3-34B7-1449-A8DE-9FB187AD5DB6}"/>
              </a:ext>
            </a:extLst>
          </p:cNvPr>
          <p:cNvSpPr>
            <a:spLocks noGrp="1"/>
          </p:cNvSpPr>
          <p:nvPr>
            <p:ph type="sldNum" sz="quarter" idx="12"/>
          </p:nvPr>
        </p:nvSpPr>
        <p:spPr/>
        <p:txBody>
          <a:bodyPr/>
          <a:lstStyle/>
          <a:p>
            <a:fld id="{D00B8447-1594-F147-88A6-2D9B928A4F79}" type="slidenum">
              <a:rPr lang="en-US" smtClean="0"/>
              <a:t>6</a:t>
            </a:fld>
            <a:endParaRPr lang="en-US"/>
          </a:p>
        </p:txBody>
      </p:sp>
      <p:pic>
        <p:nvPicPr>
          <p:cNvPr id="10" name="Picture 9">
            <a:extLst>
              <a:ext uri="{FF2B5EF4-FFF2-40B4-BE49-F238E27FC236}">
                <a16:creationId xmlns:a16="http://schemas.microsoft.com/office/drawing/2014/main" id="{DB177568-4348-1F46-9699-3793D8A56FC6}"/>
              </a:ext>
            </a:extLst>
          </p:cNvPr>
          <p:cNvPicPr>
            <a:picLocks noChangeAspect="1"/>
          </p:cNvPicPr>
          <p:nvPr/>
        </p:nvPicPr>
        <p:blipFill>
          <a:blip r:embed="rId4"/>
          <a:stretch>
            <a:fillRect/>
          </a:stretch>
        </p:blipFill>
        <p:spPr>
          <a:xfrm>
            <a:off x="7240126" y="1620768"/>
            <a:ext cx="4675251" cy="4260989"/>
          </a:xfrm>
          <a:prstGeom prst="rect">
            <a:avLst/>
          </a:prstGeom>
        </p:spPr>
      </p:pic>
      <p:pic>
        <p:nvPicPr>
          <p:cNvPr id="11" name="Picture 10">
            <a:extLst>
              <a:ext uri="{FF2B5EF4-FFF2-40B4-BE49-F238E27FC236}">
                <a16:creationId xmlns:a16="http://schemas.microsoft.com/office/drawing/2014/main" id="{21B65B70-8B91-4445-9260-443197244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3706" y="3106376"/>
            <a:ext cx="5585659" cy="1948656"/>
          </a:xfrm>
          <a:prstGeom prst="rect">
            <a:avLst/>
          </a:prstGeom>
        </p:spPr>
      </p:pic>
      <p:sp>
        <p:nvSpPr>
          <p:cNvPr id="12" name="Rectangle 11">
            <a:extLst>
              <a:ext uri="{FF2B5EF4-FFF2-40B4-BE49-F238E27FC236}">
                <a16:creationId xmlns:a16="http://schemas.microsoft.com/office/drawing/2014/main" id="{91794FBE-243A-BF4C-AFC6-81325DFABAB7}"/>
              </a:ext>
            </a:extLst>
          </p:cNvPr>
          <p:cNvSpPr/>
          <p:nvPr/>
        </p:nvSpPr>
        <p:spPr>
          <a:xfrm>
            <a:off x="0" y="5701851"/>
            <a:ext cx="12192000" cy="778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ts val="2625"/>
              </a:lnSpc>
            </a:pPr>
            <a:r>
              <a:rPr lang="en-US" sz="3200" dirty="0">
                <a:solidFill>
                  <a:srgbClr val="C00000"/>
                </a:solidFill>
              </a:rPr>
              <a:t>What are the tradeoffs?</a:t>
            </a:r>
          </a:p>
        </p:txBody>
      </p:sp>
    </p:spTree>
    <p:extLst>
      <p:ext uri="{BB962C8B-B14F-4D97-AF65-F5344CB8AC3E}">
        <p14:creationId xmlns:p14="http://schemas.microsoft.com/office/powerpoint/2010/main" val="31788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8C5D17-81F8-634F-939A-9E5960482F1C}"/>
              </a:ext>
            </a:extLst>
          </p:cNvPr>
          <p:cNvSpPr>
            <a:spLocks noGrp="1"/>
          </p:cNvSpPr>
          <p:nvPr>
            <p:ph idx="1"/>
          </p:nvPr>
        </p:nvSpPr>
        <p:spPr/>
        <p:txBody>
          <a:bodyPr/>
          <a:lstStyle/>
          <a:p>
            <a:r>
              <a:rPr lang="en-US" dirty="0"/>
              <a:t>Fulcrum as a computation pruner</a:t>
            </a:r>
          </a:p>
          <a:p>
            <a:r>
              <a:rPr lang="en-US" dirty="0"/>
              <a:t>Error detection with Fulcrum</a:t>
            </a:r>
          </a:p>
          <a:p>
            <a:endParaRPr lang="en-US" dirty="0"/>
          </a:p>
        </p:txBody>
      </p:sp>
      <p:sp>
        <p:nvSpPr>
          <p:cNvPr id="3" name="Title 2">
            <a:extLst>
              <a:ext uri="{FF2B5EF4-FFF2-40B4-BE49-F238E27FC236}">
                <a16:creationId xmlns:a16="http://schemas.microsoft.com/office/drawing/2014/main" id="{0E9A07D2-EE6A-FE4C-823E-CEBA78E02975}"/>
              </a:ext>
            </a:extLst>
          </p:cNvPr>
          <p:cNvSpPr>
            <a:spLocks noGrp="1"/>
          </p:cNvSpPr>
          <p:nvPr>
            <p:ph type="title"/>
          </p:nvPr>
        </p:nvSpPr>
        <p:spPr/>
        <p:txBody>
          <a:bodyPr/>
          <a:lstStyle/>
          <a:p>
            <a:r>
              <a:rPr lang="en-US" dirty="0"/>
              <a:t>Fulcrum for Other Purposes</a:t>
            </a:r>
          </a:p>
        </p:txBody>
      </p:sp>
      <p:sp>
        <p:nvSpPr>
          <p:cNvPr id="4" name="Slide Number Placeholder 3">
            <a:extLst>
              <a:ext uri="{FF2B5EF4-FFF2-40B4-BE49-F238E27FC236}">
                <a16:creationId xmlns:a16="http://schemas.microsoft.com/office/drawing/2014/main" id="{5E0A31BB-51EA-6745-A187-9AB4F0791E5E}"/>
              </a:ext>
            </a:extLst>
          </p:cNvPr>
          <p:cNvSpPr>
            <a:spLocks noGrp="1"/>
          </p:cNvSpPr>
          <p:nvPr>
            <p:ph type="sldNum" sz="quarter" idx="12"/>
          </p:nvPr>
        </p:nvSpPr>
        <p:spPr/>
        <p:txBody>
          <a:bodyPr/>
          <a:lstStyle/>
          <a:p>
            <a:fld id="{D00B8447-1594-F147-88A6-2D9B928A4F79}" type="slidenum">
              <a:rPr lang="en-US" smtClean="0"/>
              <a:t>60</a:t>
            </a:fld>
            <a:endParaRPr lang="en-US"/>
          </a:p>
        </p:txBody>
      </p:sp>
    </p:spTree>
    <p:extLst>
      <p:ext uri="{BB962C8B-B14F-4D97-AF65-F5344CB8AC3E}">
        <p14:creationId xmlns:p14="http://schemas.microsoft.com/office/powerpoint/2010/main" val="481832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4400" b="1" dirty="0">
                <a:solidFill>
                  <a:srgbClr val="C00000"/>
                </a:solidFill>
              </a:rPr>
              <a:t>Implementation Details</a:t>
            </a: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61</a:t>
            </a:fld>
            <a:endParaRPr lang="en-US"/>
          </a:p>
        </p:txBody>
      </p:sp>
    </p:spTree>
    <p:extLst>
      <p:ext uri="{BB962C8B-B14F-4D97-AF65-F5344CB8AC3E}">
        <p14:creationId xmlns:p14="http://schemas.microsoft.com/office/powerpoint/2010/main" val="1035539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640757-BBBA-1347-BCDB-813D6BB502ED}"/>
              </a:ext>
            </a:extLst>
          </p:cNvPr>
          <p:cNvSpPr>
            <a:spLocks noGrp="1"/>
          </p:cNvSpPr>
          <p:nvPr>
            <p:ph idx="1"/>
          </p:nvPr>
        </p:nvSpPr>
        <p:spPr/>
        <p:txBody>
          <a:bodyPr/>
          <a:lstStyle/>
          <a:p>
            <a:r>
              <a:rPr lang="en-US" dirty="0"/>
              <a:t>Area and energy optimizations</a:t>
            </a:r>
          </a:p>
          <a:p>
            <a:pPr lvl="1"/>
            <a:r>
              <a:rPr lang="en-US" dirty="0"/>
              <a:t>Latches vs registers</a:t>
            </a:r>
          </a:p>
          <a:p>
            <a:pPr lvl="2"/>
            <a:r>
              <a:rPr lang="en-US" dirty="0"/>
              <a:t>Lower area overhead</a:t>
            </a:r>
          </a:p>
          <a:p>
            <a:pPr lvl="1"/>
            <a:r>
              <a:rPr lang="en-US" dirty="0"/>
              <a:t>Sequential column selection vs shifting</a:t>
            </a:r>
          </a:p>
          <a:p>
            <a:pPr lvl="2"/>
            <a:r>
              <a:rPr lang="en-US" dirty="0"/>
              <a:t>Lower energy consumption</a:t>
            </a:r>
          </a:p>
          <a:p>
            <a:pPr lvl="2"/>
            <a:r>
              <a:rPr lang="en-US" dirty="0"/>
              <a:t>Lower area overhead</a:t>
            </a:r>
          </a:p>
          <a:p>
            <a:r>
              <a:rPr lang="en-US" dirty="0"/>
              <a:t>One-hot-encoded latches vs column decoder</a:t>
            </a:r>
          </a:p>
          <a:p>
            <a:pPr lvl="1"/>
            <a:r>
              <a:rPr lang="en-US" dirty="0"/>
              <a:t>Lower area overhead</a:t>
            </a:r>
          </a:p>
          <a:p>
            <a:endParaRPr lang="en-US" dirty="0"/>
          </a:p>
          <a:p>
            <a:endParaRPr lang="en-US" dirty="0"/>
          </a:p>
        </p:txBody>
      </p:sp>
      <p:sp>
        <p:nvSpPr>
          <p:cNvPr id="3" name="Title 2">
            <a:extLst>
              <a:ext uri="{FF2B5EF4-FFF2-40B4-BE49-F238E27FC236}">
                <a16:creationId xmlns:a16="http://schemas.microsoft.com/office/drawing/2014/main" id="{0E322153-F128-3046-A611-62918B988402}"/>
              </a:ext>
            </a:extLst>
          </p:cNvPr>
          <p:cNvSpPr>
            <a:spLocks noGrp="1"/>
          </p:cNvSpPr>
          <p:nvPr>
            <p:ph type="title"/>
          </p:nvPr>
        </p:nvSpPr>
        <p:spPr/>
        <p:txBody>
          <a:bodyPr/>
          <a:lstStyle/>
          <a:p>
            <a:r>
              <a:rPr lang="en-US" dirty="0"/>
              <a:t>Walkers</a:t>
            </a:r>
          </a:p>
        </p:txBody>
      </p:sp>
      <p:sp>
        <p:nvSpPr>
          <p:cNvPr id="4" name="Slide Number Placeholder 3">
            <a:extLst>
              <a:ext uri="{FF2B5EF4-FFF2-40B4-BE49-F238E27FC236}">
                <a16:creationId xmlns:a16="http://schemas.microsoft.com/office/drawing/2014/main" id="{D22AC142-6531-D640-9B96-6A495973687F}"/>
              </a:ext>
            </a:extLst>
          </p:cNvPr>
          <p:cNvSpPr>
            <a:spLocks noGrp="1"/>
          </p:cNvSpPr>
          <p:nvPr>
            <p:ph type="sldNum" sz="quarter" idx="12"/>
          </p:nvPr>
        </p:nvSpPr>
        <p:spPr/>
        <p:txBody>
          <a:bodyPr/>
          <a:lstStyle/>
          <a:p>
            <a:fld id="{D00B8447-1594-F147-88A6-2D9B928A4F79}" type="slidenum">
              <a:rPr lang="en-US" smtClean="0"/>
              <a:t>62</a:t>
            </a:fld>
            <a:endParaRPr lang="en-US"/>
          </a:p>
        </p:txBody>
      </p:sp>
      <p:pic>
        <p:nvPicPr>
          <p:cNvPr id="5" name="Picture 4">
            <a:extLst>
              <a:ext uri="{FF2B5EF4-FFF2-40B4-BE49-F238E27FC236}">
                <a16:creationId xmlns:a16="http://schemas.microsoft.com/office/drawing/2014/main" id="{2DED7C89-CEF2-2C4E-90AC-EEA86FE8BE01}"/>
              </a:ext>
            </a:extLst>
          </p:cNvPr>
          <p:cNvPicPr>
            <a:picLocks noChangeAspect="1"/>
          </p:cNvPicPr>
          <p:nvPr/>
        </p:nvPicPr>
        <p:blipFill rotWithShape="1">
          <a:blip r:embed="rId2"/>
          <a:srcRect l="1619" t="10913" r="62256" b="59567"/>
          <a:stretch/>
        </p:blipFill>
        <p:spPr>
          <a:xfrm>
            <a:off x="6576646" y="1646238"/>
            <a:ext cx="5366802" cy="2350232"/>
          </a:xfrm>
          <a:prstGeom prst="rect">
            <a:avLst/>
          </a:prstGeom>
        </p:spPr>
      </p:pic>
    </p:spTree>
    <p:extLst>
      <p:ext uri="{BB962C8B-B14F-4D97-AF65-F5344CB8AC3E}">
        <p14:creationId xmlns:p14="http://schemas.microsoft.com/office/powerpoint/2010/main" val="3886154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E5C19F-2E8B-674F-8493-E4A0C8EAE3A1}"/>
              </a:ext>
            </a:extLst>
          </p:cNvPr>
          <p:cNvSpPr>
            <a:spLocks noGrp="1"/>
          </p:cNvSpPr>
          <p:nvPr>
            <p:ph idx="1"/>
          </p:nvPr>
        </p:nvSpPr>
        <p:spPr/>
        <p:txBody>
          <a:bodyPr/>
          <a:lstStyle/>
          <a:p>
            <a:r>
              <a:rPr lang="en-US" dirty="0"/>
              <a:t>4-enties/8-entries</a:t>
            </a:r>
          </a:p>
          <a:p>
            <a:pPr lvl="1"/>
            <a:r>
              <a:rPr lang="en-US" dirty="0"/>
              <a:t>Each entry 44 bit</a:t>
            </a:r>
          </a:p>
          <a:p>
            <a:r>
              <a:rPr lang="en-US" dirty="0"/>
              <a:t>Stores pre-decoded signals</a:t>
            </a:r>
          </a:p>
          <a:p>
            <a:pPr lvl="1"/>
            <a:r>
              <a:rPr lang="en-US" dirty="0"/>
              <a:t>Semi-general-purpose</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D88B1DC7-0B66-7C40-804C-0842D327995C}"/>
              </a:ext>
            </a:extLst>
          </p:cNvPr>
          <p:cNvSpPr>
            <a:spLocks noGrp="1"/>
          </p:cNvSpPr>
          <p:nvPr>
            <p:ph type="title"/>
          </p:nvPr>
        </p:nvSpPr>
        <p:spPr/>
        <p:txBody>
          <a:bodyPr/>
          <a:lstStyle/>
          <a:p>
            <a:r>
              <a:rPr lang="en-US" dirty="0"/>
              <a:t>Instruction Buffer</a:t>
            </a:r>
          </a:p>
        </p:txBody>
      </p:sp>
      <p:sp>
        <p:nvSpPr>
          <p:cNvPr id="4" name="Slide Number Placeholder 3">
            <a:extLst>
              <a:ext uri="{FF2B5EF4-FFF2-40B4-BE49-F238E27FC236}">
                <a16:creationId xmlns:a16="http://schemas.microsoft.com/office/drawing/2014/main" id="{0EF67A6C-91E5-9C42-BC69-C44E09890BE3}"/>
              </a:ext>
            </a:extLst>
          </p:cNvPr>
          <p:cNvSpPr>
            <a:spLocks noGrp="1"/>
          </p:cNvSpPr>
          <p:nvPr>
            <p:ph type="sldNum" sz="quarter" idx="12"/>
          </p:nvPr>
        </p:nvSpPr>
        <p:spPr/>
        <p:txBody>
          <a:bodyPr/>
          <a:lstStyle/>
          <a:p>
            <a:fld id="{D00B8447-1594-F147-88A6-2D9B928A4F79}" type="slidenum">
              <a:rPr lang="en-US" smtClean="0"/>
              <a:t>63</a:t>
            </a:fld>
            <a:endParaRPr lang="en-US"/>
          </a:p>
        </p:txBody>
      </p:sp>
      <p:pic>
        <p:nvPicPr>
          <p:cNvPr id="9" name="Picture 8">
            <a:extLst>
              <a:ext uri="{FF2B5EF4-FFF2-40B4-BE49-F238E27FC236}">
                <a16:creationId xmlns:a16="http://schemas.microsoft.com/office/drawing/2014/main" id="{7FB85BC3-2688-914E-8C15-702FFF386786}"/>
              </a:ext>
            </a:extLst>
          </p:cNvPr>
          <p:cNvPicPr>
            <a:picLocks noChangeAspect="1"/>
          </p:cNvPicPr>
          <p:nvPr/>
        </p:nvPicPr>
        <p:blipFill>
          <a:blip r:embed="rId2"/>
          <a:stretch>
            <a:fillRect/>
          </a:stretch>
        </p:blipFill>
        <p:spPr>
          <a:xfrm>
            <a:off x="2564859" y="3436470"/>
            <a:ext cx="7759700" cy="2006600"/>
          </a:xfrm>
          <a:prstGeom prst="rect">
            <a:avLst/>
          </a:prstGeom>
        </p:spPr>
      </p:pic>
    </p:spTree>
    <p:extLst>
      <p:ext uri="{BB962C8B-B14F-4D97-AF65-F5344CB8AC3E}">
        <p14:creationId xmlns:p14="http://schemas.microsoft.com/office/powerpoint/2010/main" val="703032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3971A-7CF6-8747-807F-5D1F4B4EC5A2}"/>
              </a:ext>
            </a:extLst>
          </p:cNvPr>
          <p:cNvSpPr>
            <a:spLocks noGrp="1"/>
          </p:cNvSpPr>
          <p:nvPr>
            <p:ph idx="1"/>
          </p:nvPr>
        </p:nvSpPr>
        <p:spPr/>
        <p:txBody>
          <a:bodyPr/>
          <a:lstStyle/>
          <a:p>
            <a:r>
              <a:rPr lang="en-US" dirty="0"/>
              <a:t>Three counters </a:t>
            </a:r>
          </a:p>
          <a:p>
            <a:pPr lvl="1"/>
            <a:r>
              <a:rPr lang="en-US" dirty="0"/>
              <a:t>6-bit counters</a:t>
            </a:r>
          </a:p>
          <a:p>
            <a:pPr lvl="2"/>
            <a:r>
              <a:rPr lang="en-US" dirty="0"/>
              <a:t> Detecting a fully-accessed Walker (fully read or written). </a:t>
            </a:r>
          </a:p>
          <a:p>
            <a:pPr lvl="1"/>
            <a:r>
              <a:rPr lang="en-US" dirty="0"/>
              <a:t>A 4-bit counter for counting the wait time</a:t>
            </a:r>
          </a:p>
          <a:p>
            <a:pPr lvl="2"/>
            <a:r>
              <a:rPr lang="en-US" dirty="0"/>
              <a:t> Reading from the subarray and be stored in a Walker</a:t>
            </a:r>
          </a:p>
          <a:p>
            <a:pPr lvl="2"/>
            <a:r>
              <a:rPr lang="en-US" dirty="0"/>
              <a:t>Writing a Walker to the subarray</a:t>
            </a:r>
          </a:p>
          <a:p>
            <a:pPr lvl="1"/>
            <a:r>
              <a:rPr lang="en-US" dirty="0"/>
              <a:t>Three 11-bit row counters </a:t>
            </a:r>
          </a:p>
          <a:p>
            <a:pPr lvl="2"/>
            <a:r>
              <a:rPr lang="en-US" dirty="0"/>
              <a:t>Initialized to the row address of the beginning of the data</a:t>
            </a:r>
          </a:p>
          <a:p>
            <a:pPr lvl="2"/>
            <a:r>
              <a:rPr lang="en-US" dirty="0"/>
              <a:t>Will be compared against the end of the data in the subarray</a:t>
            </a:r>
          </a:p>
          <a:p>
            <a:r>
              <a:rPr lang="en-US" dirty="0"/>
              <a:t>2-bit Walker renaming latch</a:t>
            </a:r>
          </a:p>
          <a:p>
            <a:pPr lvl="1"/>
            <a:r>
              <a:rPr lang="en-US" dirty="0"/>
              <a:t>Enabling having fewer instructions</a:t>
            </a:r>
          </a:p>
          <a:p>
            <a:endParaRPr lang="en-US" dirty="0"/>
          </a:p>
          <a:p>
            <a:endParaRPr lang="en-US" dirty="0"/>
          </a:p>
          <a:p>
            <a:endParaRPr lang="en-US" dirty="0"/>
          </a:p>
        </p:txBody>
      </p:sp>
      <p:sp>
        <p:nvSpPr>
          <p:cNvPr id="3" name="Title 2">
            <a:extLst>
              <a:ext uri="{FF2B5EF4-FFF2-40B4-BE49-F238E27FC236}">
                <a16:creationId xmlns:a16="http://schemas.microsoft.com/office/drawing/2014/main" id="{56A6D5D8-8D7C-6247-8AD2-C84423DD9190}"/>
              </a:ext>
            </a:extLst>
          </p:cNvPr>
          <p:cNvSpPr>
            <a:spLocks noGrp="1"/>
          </p:cNvSpPr>
          <p:nvPr>
            <p:ph type="title"/>
          </p:nvPr>
        </p:nvSpPr>
        <p:spPr/>
        <p:txBody>
          <a:bodyPr/>
          <a:lstStyle/>
          <a:p>
            <a:r>
              <a:rPr lang="en-US" dirty="0"/>
              <a:t>Controller</a:t>
            </a:r>
          </a:p>
        </p:txBody>
      </p:sp>
      <p:sp>
        <p:nvSpPr>
          <p:cNvPr id="4" name="Slide Number Placeholder 3">
            <a:extLst>
              <a:ext uri="{FF2B5EF4-FFF2-40B4-BE49-F238E27FC236}">
                <a16:creationId xmlns:a16="http://schemas.microsoft.com/office/drawing/2014/main" id="{CE5FDE0C-0BD4-FC46-B7EA-8ED671F91A71}"/>
              </a:ext>
            </a:extLst>
          </p:cNvPr>
          <p:cNvSpPr>
            <a:spLocks noGrp="1"/>
          </p:cNvSpPr>
          <p:nvPr>
            <p:ph type="sldNum" sz="quarter" idx="12"/>
          </p:nvPr>
        </p:nvSpPr>
        <p:spPr/>
        <p:txBody>
          <a:bodyPr/>
          <a:lstStyle/>
          <a:p>
            <a:fld id="{D00B8447-1594-F147-88A6-2D9B928A4F79}" type="slidenum">
              <a:rPr lang="en-US" smtClean="0"/>
              <a:t>64</a:t>
            </a:fld>
            <a:endParaRPr lang="en-US"/>
          </a:p>
        </p:txBody>
      </p:sp>
    </p:spTree>
    <p:extLst>
      <p:ext uri="{BB962C8B-B14F-4D97-AF65-F5344CB8AC3E}">
        <p14:creationId xmlns:p14="http://schemas.microsoft.com/office/powerpoint/2010/main" val="3761268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endParaRPr lang="en-US" sz="4400" b="1" dirty="0">
              <a:solidFill>
                <a:srgbClr val="C00000"/>
              </a:solidFill>
            </a:endParaRPr>
          </a:p>
          <a:p>
            <a:pPr marL="0" indent="0" algn="ctr">
              <a:buNone/>
            </a:pPr>
            <a:r>
              <a:rPr lang="en-US" sz="4400" b="1" dirty="0">
                <a:solidFill>
                  <a:srgbClr val="C00000"/>
                </a:solidFill>
              </a:rPr>
              <a:t>Prior Works </a:t>
            </a: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65</a:t>
            </a:fld>
            <a:endParaRPr lang="en-US"/>
          </a:p>
        </p:txBody>
      </p:sp>
    </p:spTree>
    <p:extLst>
      <p:ext uri="{BB962C8B-B14F-4D97-AF65-F5344CB8AC3E}">
        <p14:creationId xmlns:p14="http://schemas.microsoft.com/office/powerpoint/2010/main" val="491969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AF7F4-EE8E-DE4C-A296-58C9E837DE2B}"/>
              </a:ext>
            </a:extLst>
          </p:cNvPr>
          <p:cNvSpPr>
            <a:spLocks noGrp="1"/>
          </p:cNvSpPr>
          <p:nvPr>
            <p:ph idx="1"/>
          </p:nvPr>
        </p:nvSpPr>
        <p:spPr/>
        <p:txBody>
          <a:bodyPr>
            <a:normAutofit fontScale="85000" lnSpcReduction="20000"/>
          </a:bodyPr>
          <a:lstStyle/>
          <a:p>
            <a:r>
              <a:rPr lang="en-US" dirty="0"/>
              <a:t>Processing in memory (PIM)</a:t>
            </a:r>
          </a:p>
          <a:p>
            <a:pPr lvl="1"/>
            <a:r>
              <a:rPr lang="en-US" dirty="0"/>
              <a:t>Round 1:</a:t>
            </a:r>
          </a:p>
          <a:p>
            <a:pPr lvl="2"/>
            <a:r>
              <a:rPr lang="en-US" dirty="0"/>
              <a:t>IRAM, MICRO 1997</a:t>
            </a:r>
          </a:p>
          <a:p>
            <a:pPr lvl="3"/>
            <a:r>
              <a:rPr lang="en-US" dirty="0">
                <a:solidFill>
                  <a:schemeClr val="tx1">
                    <a:lumMod val="50000"/>
                    <a:lumOff val="50000"/>
                  </a:schemeClr>
                </a:solidFill>
              </a:rPr>
              <a:t>[Patterson, </a:t>
            </a:r>
            <a:r>
              <a:rPr lang="en-US" dirty="0" err="1">
                <a:solidFill>
                  <a:schemeClr val="tx1">
                    <a:lumMod val="50000"/>
                    <a:lumOff val="50000"/>
                  </a:schemeClr>
                </a:solidFill>
              </a:rPr>
              <a:t>et.al</a:t>
            </a:r>
            <a:r>
              <a:rPr lang="en-US" dirty="0">
                <a:solidFill>
                  <a:schemeClr val="tx1">
                    <a:lumMod val="50000"/>
                    <a:lumOff val="50000"/>
                  </a:schemeClr>
                </a:solidFill>
              </a:rPr>
              <a:t>. , “A case for intelligent RAM”]</a:t>
            </a:r>
          </a:p>
          <a:p>
            <a:pPr lvl="2"/>
            <a:r>
              <a:rPr lang="en-US" dirty="0"/>
              <a:t>Active Pages, ISCA 1998</a:t>
            </a:r>
          </a:p>
          <a:p>
            <a:pPr lvl="3"/>
            <a:r>
              <a:rPr lang="en-US" dirty="0">
                <a:solidFill>
                  <a:schemeClr val="tx1">
                    <a:lumMod val="50000"/>
                    <a:lumOff val="50000"/>
                  </a:schemeClr>
                </a:solidFill>
              </a:rPr>
              <a:t>[ Oskin, </a:t>
            </a:r>
            <a:r>
              <a:rPr lang="en-US" dirty="0" err="1">
                <a:solidFill>
                  <a:schemeClr val="tx1">
                    <a:lumMod val="50000"/>
                    <a:lumOff val="50000"/>
                  </a:schemeClr>
                </a:solidFill>
              </a:rPr>
              <a:t>et.al</a:t>
            </a:r>
            <a:r>
              <a:rPr lang="en-US" dirty="0">
                <a:solidFill>
                  <a:schemeClr val="tx1">
                    <a:lumMod val="50000"/>
                    <a:lumOff val="50000"/>
                  </a:schemeClr>
                </a:solidFill>
              </a:rPr>
              <a:t>., Active Pages: A Computation Model for Intelligent Memory”]</a:t>
            </a:r>
          </a:p>
          <a:p>
            <a:pPr lvl="2"/>
            <a:r>
              <a:rPr lang="en-US" dirty="0" err="1"/>
              <a:t>FlexRAM</a:t>
            </a:r>
            <a:r>
              <a:rPr lang="en-US" dirty="0"/>
              <a:t>, International Conference on Computer Design 1999</a:t>
            </a:r>
          </a:p>
          <a:p>
            <a:pPr lvl="3"/>
            <a:r>
              <a:rPr lang="en-US" dirty="0">
                <a:solidFill>
                  <a:schemeClr val="tx1">
                    <a:lumMod val="50000"/>
                    <a:lumOff val="50000"/>
                  </a:schemeClr>
                </a:solidFill>
              </a:rPr>
              <a:t>[Kang, </a:t>
            </a:r>
            <a:r>
              <a:rPr lang="en-US" dirty="0" err="1">
                <a:solidFill>
                  <a:schemeClr val="tx1">
                    <a:lumMod val="50000"/>
                    <a:lumOff val="50000"/>
                  </a:schemeClr>
                </a:solidFill>
              </a:rPr>
              <a:t>et.al</a:t>
            </a:r>
            <a:r>
              <a:rPr lang="en-US" dirty="0">
                <a:solidFill>
                  <a:schemeClr val="tx1">
                    <a:lumMod val="50000"/>
                    <a:lumOff val="50000"/>
                  </a:schemeClr>
                </a:solidFill>
              </a:rPr>
              <a:t>., “</a:t>
            </a:r>
            <a:r>
              <a:rPr lang="en-US" dirty="0" err="1">
                <a:solidFill>
                  <a:schemeClr val="tx1">
                    <a:lumMod val="50000"/>
                    <a:lumOff val="50000"/>
                  </a:schemeClr>
                </a:solidFill>
              </a:rPr>
              <a:t>FlexRAM</a:t>
            </a:r>
            <a:r>
              <a:rPr lang="en-US" dirty="0">
                <a:solidFill>
                  <a:schemeClr val="tx1">
                    <a:lumMod val="50000"/>
                    <a:lumOff val="50000"/>
                  </a:schemeClr>
                </a:solidFill>
              </a:rPr>
              <a:t>: Toward an Advanced Intelligent Memory System”]</a:t>
            </a:r>
          </a:p>
          <a:p>
            <a:pPr lvl="2"/>
            <a:r>
              <a:rPr lang="en-US" dirty="0"/>
              <a:t>V-IRAM, MICRO 2003</a:t>
            </a:r>
          </a:p>
          <a:p>
            <a:pPr lvl="3"/>
            <a:r>
              <a:rPr lang="en-US" dirty="0">
                <a:solidFill>
                  <a:schemeClr val="tx1">
                    <a:lumMod val="50000"/>
                    <a:lumOff val="50000"/>
                  </a:schemeClr>
                </a:solidFill>
              </a:rPr>
              <a:t>[</a:t>
            </a:r>
            <a:r>
              <a:rPr lang="en-US" dirty="0" err="1">
                <a:solidFill>
                  <a:schemeClr val="tx1">
                    <a:lumMod val="50000"/>
                    <a:lumOff val="50000"/>
                  </a:schemeClr>
                </a:solidFill>
              </a:rPr>
              <a:t>Kozyraki</a:t>
            </a:r>
            <a:r>
              <a:rPr lang="en-US" dirty="0">
                <a:solidFill>
                  <a:schemeClr val="tx1">
                    <a:lumMod val="50000"/>
                    <a:lumOff val="50000"/>
                  </a:schemeClr>
                </a:solidFill>
              </a:rPr>
              <a:t>, </a:t>
            </a:r>
            <a:r>
              <a:rPr lang="en-US" dirty="0" err="1">
                <a:solidFill>
                  <a:schemeClr val="tx1">
                    <a:lumMod val="50000"/>
                    <a:lumOff val="50000"/>
                  </a:schemeClr>
                </a:solidFill>
              </a:rPr>
              <a:t>et.al</a:t>
            </a:r>
            <a:r>
              <a:rPr lang="en-US" dirty="0">
                <a:solidFill>
                  <a:schemeClr val="tx1">
                    <a:lumMod val="50000"/>
                    <a:lumOff val="50000"/>
                  </a:schemeClr>
                </a:solidFill>
              </a:rPr>
              <a:t>. ,“Scalable Vector processors For embedded Systems”]</a:t>
            </a:r>
          </a:p>
          <a:p>
            <a:pPr lvl="1"/>
            <a:r>
              <a:rPr lang="en-US" dirty="0"/>
              <a:t>Round 2:</a:t>
            </a:r>
          </a:p>
          <a:p>
            <a:pPr lvl="2"/>
            <a:r>
              <a:rPr lang="en-US" dirty="0"/>
              <a:t>TOP-PIM,  HPDC 2014</a:t>
            </a:r>
          </a:p>
          <a:p>
            <a:pPr lvl="3"/>
            <a:r>
              <a:rPr lang="en-US" dirty="0">
                <a:solidFill>
                  <a:schemeClr val="bg1">
                    <a:lumMod val="50000"/>
                  </a:schemeClr>
                </a:solidFill>
              </a:rPr>
              <a:t>[Zhang, </a:t>
            </a:r>
            <a:r>
              <a:rPr lang="en-US" dirty="0" err="1">
                <a:solidFill>
                  <a:schemeClr val="bg1">
                    <a:lumMod val="50000"/>
                  </a:schemeClr>
                </a:solidFill>
              </a:rPr>
              <a:t>et.al</a:t>
            </a:r>
            <a:r>
              <a:rPr lang="en-US" dirty="0">
                <a:solidFill>
                  <a:schemeClr val="bg1">
                    <a:lumMod val="50000"/>
                  </a:schemeClr>
                </a:solidFill>
              </a:rPr>
              <a:t>., "TOP-PIM: throughput-oriented programmable processing in memory“ ]</a:t>
            </a:r>
          </a:p>
          <a:p>
            <a:pPr lvl="2"/>
            <a:r>
              <a:rPr lang="en-US" dirty="0"/>
              <a:t>TOM, ISCA 2016</a:t>
            </a:r>
          </a:p>
          <a:p>
            <a:pPr lvl="3"/>
            <a:r>
              <a:rPr lang="en-US" dirty="0">
                <a:solidFill>
                  <a:schemeClr val="bg1">
                    <a:lumMod val="50000"/>
                  </a:schemeClr>
                </a:solidFill>
              </a:rPr>
              <a:t>[Hsieh, </a:t>
            </a:r>
            <a:r>
              <a:rPr lang="en-US" dirty="0" err="1">
                <a:solidFill>
                  <a:schemeClr val="bg1">
                    <a:lumMod val="50000"/>
                  </a:schemeClr>
                </a:solidFill>
              </a:rPr>
              <a:t>et.al</a:t>
            </a:r>
            <a:r>
              <a:rPr lang="en-US" dirty="0">
                <a:solidFill>
                  <a:schemeClr val="bg1">
                    <a:lumMod val="50000"/>
                  </a:schemeClr>
                </a:solidFill>
              </a:rPr>
              <a:t>., "Transparent offloading and mapping (TOM): Enabling programmer-transparent near-data processing in GPU systems" ]</a:t>
            </a:r>
          </a:p>
          <a:p>
            <a:pPr lvl="2"/>
            <a:r>
              <a:rPr lang="en-US" dirty="0"/>
              <a:t>DRISA, MICRO 2017</a:t>
            </a:r>
          </a:p>
          <a:p>
            <a:pPr lvl="3"/>
            <a:r>
              <a:rPr lang="en-US" dirty="0">
                <a:solidFill>
                  <a:schemeClr val="bg1">
                    <a:lumMod val="50000"/>
                  </a:schemeClr>
                </a:solidFill>
              </a:rPr>
              <a:t>[Li, , </a:t>
            </a:r>
            <a:r>
              <a:rPr lang="en-US" dirty="0" err="1">
                <a:solidFill>
                  <a:schemeClr val="bg1">
                    <a:lumMod val="50000"/>
                  </a:schemeClr>
                </a:solidFill>
              </a:rPr>
              <a:t>et.al</a:t>
            </a:r>
            <a:r>
              <a:rPr lang="en-US" dirty="0">
                <a:solidFill>
                  <a:schemeClr val="bg1">
                    <a:lumMod val="50000"/>
                  </a:schemeClr>
                </a:solidFill>
              </a:rPr>
              <a:t>., "DRISA: A dram-based reconfigurable in-situ accelerator”] </a:t>
            </a:r>
          </a:p>
          <a:p>
            <a:pPr lvl="2"/>
            <a:r>
              <a:rPr lang="en-US" dirty="0"/>
              <a:t>Ambit, MICRO 2017</a:t>
            </a:r>
          </a:p>
          <a:p>
            <a:pPr lvl="3"/>
            <a:r>
              <a:rPr lang="en-US" dirty="0">
                <a:solidFill>
                  <a:schemeClr val="bg1">
                    <a:lumMod val="50000"/>
                  </a:schemeClr>
                </a:solidFill>
              </a:rPr>
              <a:t>[Seshadri, et. al., "Ambit: In-memory accelerator for bulk bitwise operations using commodity DRAM technology“</a:t>
            </a:r>
          </a:p>
          <a:p>
            <a:pPr marL="914400" lvl="2" indent="0">
              <a:buNone/>
            </a:pPr>
            <a:endParaRPr lang="en-US" dirty="0"/>
          </a:p>
          <a:p>
            <a:pPr lvl="4"/>
            <a:endParaRPr lang="en-US" dirty="0"/>
          </a:p>
          <a:p>
            <a:pPr lvl="2"/>
            <a:endParaRPr lang="en-US" dirty="0"/>
          </a:p>
        </p:txBody>
      </p:sp>
      <p:sp>
        <p:nvSpPr>
          <p:cNvPr id="3" name="Title 2">
            <a:extLst>
              <a:ext uri="{FF2B5EF4-FFF2-40B4-BE49-F238E27FC236}">
                <a16:creationId xmlns:a16="http://schemas.microsoft.com/office/drawing/2014/main" id="{338CB917-3D52-D547-80E5-63B4DC27116D}"/>
              </a:ext>
            </a:extLst>
          </p:cNvPr>
          <p:cNvSpPr>
            <a:spLocks noGrp="1"/>
          </p:cNvSpPr>
          <p:nvPr>
            <p:ph type="title"/>
          </p:nvPr>
        </p:nvSpPr>
        <p:spPr/>
        <p:txBody>
          <a:bodyPr/>
          <a:lstStyle/>
          <a:p>
            <a:r>
              <a:rPr lang="en-US" dirty="0"/>
              <a:t>Prior Works</a:t>
            </a:r>
          </a:p>
        </p:txBody>
      </p:sp>
      <p:sp>
        <p:nvSpPr>
          <p:cNvPr id="4" name="Slide Number Placeholder 3">
            <a:extLst>
              <a:ext uri="{FF2B5EF4-FFF2-40B4-BE49-F238E27FC236}">
                <a16:creationId xmlns:a16="http://schemas.microsoft.com/office/drawing/2014/main" id="{1724A6DF-E54C-8947-88C4-A9002E657F0E}"/>
              </a:ext>
            </a:extLst>
          </p:cNvPr>
          <p:cNvSpPr>
            <a:spLocks noGrp="1"/>
          </p:cNvSpPr>
          <p:nvPr>
            <p:ph type="sldNum" sz="quarter" idx="12"/>
          </p:nvPr>
        </p:nvSpPr>
        <p:spPr/>
        <p:txBody>
          <a:bodyPr/>
          <a:lstStyle/>
          <a:p>
            <a:fld id="{D00B8447-1594-F147-88A6-2D9B928A4F79}" type="slidenum">
              <a:rPr lang="en-US" smtClean="0"/>
              <a:t>66</a:t>
            </a:fld>
            <a:endParaRPr lang="en-US"/>
          </a:p>
        </p:txBody>
      </p:sp>
    </p:spTree>
    <p:extLst>
      <p:ext uri="{BB962C8B-B14F-4D97-AF65-F5344CB8AC3E}">
        <p14:creationId xmlns:p14="http://schemas.microsoft.com/office/powerpoint/2010/main" val="526098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endParaRPr lang="en-US" sz="4400" b="1" dirty="0">
              <a:solidFill>
                <a:srgbClr val="C00000"/>
              </a:solidFill>
            </a:endParaRPr>
          </a:p>
          <a:p>
            <a:pPr marL="0" indent="0" algn="ctr">
              <a:buNone/>
            </a:pPr>
            <a:r>
              <a:rPr lang="en-US" sz="4400" b="1" dirty="0">
                <a:solidFill>
                  <a:srgbClr val="C00000"/>
                </a:solidFill>
              </a:rPr>
              <a:t>In-memory: Round 1 </a:t>
            </a: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67</a:t>
            </a:fld>
            <a:endParaRPr lang="en-US"/>
          </a:p>
        </p:txBody>
      </p:sp>
    </p:spTree>
    <p:extLst>
      <p:ext uri="{BB962C8B-B14F-4D97-AF65-F5344CB8AC3E}">
        <p14:creationId xmlns:p14="http://schemas.microsoft.com/office/powerpoint/2010/main" val="1165273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AF7F4-EE8E-DE4C-A296-58C9E837DE2B}"/>
              </a:ext>
            </a:extLst>
          </p:cNvPr>
          <p:cNvSpPr>
            <a:spLocks noGrp="1"/>
          </p:cNvSpPr>
          <p:nvPr>
            <p:ph idx="1"/>
          </p:nvPr>
        </p:nvSpPr>
        <p:spPr/>
        <p:txBody>
          <a:bodyPr>
            <a:normAutofit fontScale="85000" lnSpcReduction="20000"/>
          </a:bodyPr>
          <a:lstStyle/>
          <a:p>
            <a:r>
              <a:rPr lang="en-US" dirty="0"/>
              <a:t>Processing in memory (PIM)</a:t>
            </a:r>
          </a:p>
          <a:p>
            <a:pPr lvl="1"/>
            <a:r>
              <a:rPr lang="en-US" dirty="0"/>
              <a:t>Round 1:</a:t>
            </a:r>
          </a:p>
          <a:p>
            <a:pPr lvl="2"/>
            <a:r>
              <a:rPr lang="en-US" dirty="0"/>
              <a:t>IRAM, MICRO 1997</a:t>
            </a:r>
          </a:p>
          <a:p>
            <a:pPr lvl="3"/>
            <a:r>
              <a:rPr lang="en-US" dirty="0">
                <a:solidFill>
                  <a:schemeClr val="tx1">
                    <a:lumMod val="50000"/>
                    <a:lumOff val="50000"/>
                  </a:schemeClr>
                </a:solidFill>
              </a:rPr>
              <a:t>[Patterson, </a:t>
            </a:r>
            <a:r>
              <a:rPr lang="en-US" dirty="0" err="1">
                <a:solidFill>
                  <a:schemeClr val="tx1">
                    <a:lumMod val="50000"/>
                    <a:lumOff val="50000"/>
                  </a:schemeClr>
                </a:solidFill>
              </a:rPr>
              <a:t>et.al</a:t>
            </a:r>
            <a:r>
              <a:rPr lang="en-US" dirty="0">
                <a:solidFill>
                  <a:schemeClr val="tx1">
                    <a:lumMod val="50000"/>
                    <a:lumOff val="50000"/>
                  </a:schemeClr>
                </a:solidFill>
              </a:rPr>
              <a:t>. , “A case for intelligent RAM”]</a:t>
            </a:r>
          </a:p>
          <a:p>
            <a:pPr lvl="2"/>
            <a:r>
              <a:rPr lang="en-US" dirty="0"/>
              <a:t>Active Pages, ISCA 1998</a:t>
            </a:r>
          </a:p>
          <a:p>
            <a:pPr lvl="3"/>
            <a:r>
              <a:rPr lang="en-US" dirty="0">
                <a:solidFill>
                  <a:schemeClr val="tx1">
                    <a:lumMod val="50000"/>
                    <a:lumOff val="50000"/>
                  </a:schemeClr>
                </a:solidFill>
              </a:rPr>
              <a:t>[ Oskin, </a:t>
            </a:r>
            <a:r>
              <a:rPr lang="en-US" dirty="0" err="1">
                <a:solidFill>
                  <a:schemeClr val="tx1">
                    <a:lumMod val="50000"/>
                    <a:lumOff val="50000"/>
                  </a:schemeClr>
                </a:solidFill>
              </a:rPr>
              <a:t>et.al</a:t>
            </a:r>
            <a:r>
              <a:rPr lang="en-US" dirty="0">
                <a:solidFill>
                  <a:schemeClr val="tx1">
                    <a:lumMod val="50000"/>
                    <a:lumOff val="50000"/>
                  </a:schemeClr>
                </a:solidFill>
              </a:rPr>
              <a:t>., Active Pages: A Computation Model for Intelligent Memory”]</a:t>
            </a:r>
          </a:p>
          <a:p>
            <a:pPr lvl="2"/>
            <a:r>
              <a:rPr lang="en-US" dirty="0" err="1"/>
              <a:t>FlexRAM</a:t>
            </a:r>
            <a:r>
              <a:rPr lang="en-US" dirty="0"/>
              <a:t>, International Conference on Computer Design 1999</a:t>
            </a:r>
          </a:p>
          <a:p>
            <a:pPr lvl="3"/>
            <a:r>
              <a:rPr lang="en-US" dirty="0">
                <a:solidFill>
                  <a:schemeClr val="tx1">
                    <a:lumMod val="50000"/>
                    <a:lumOff val="50000"/>
                  </a:schemeClr>
                </a:solidFill>
              </a:rPr>
              <a:t>[Kang, </a:t>
            </a:r>
            <a:r>
              <a:rPr lang="en-US" dirty="0" err="1">
                <a:solidFill>
                  <a:schemeClr val="tx1">
                    <a:lumMod val="50000"/>
                    <a:lumOff val="50000"/>
                  </a:schemeClr>
                </a:solidFill>
              </a:rPr>
              <a:t>et.al</a:t>
            </a:r>
            <a:r>
              <a:rPr lang="en-US" dirty="0">
                <a:solidFill>
                  <a:schemeClr val="tx1">
                    <a:lumMod val="50000"/>
                    <a:lumOff val="50000"/>
                  </a:schemeClr>
                </a:solidFill>
              </a:rPr>
              <a:t>., “</a:t>
            </a:r>
            <a:r>
              <a:rPr lang="en-US" dirty="0" err="1">
                <a:solidFill>
                  <a:schemeClr val="tx1">
                    <a:lumMod val="50000"/>
                    <a:lumOff val="50000"/>
                  </a:schemeClr>
                </a:solidFill>
              </a:rPr>
              <a:t>FlexRAM</a:t>
            </a:r>
            <a:r>
              <a:rPr lang="en-US" dirty="0">
                <a:solidFill>
                  <a:schemeClr val="tx1">
                    <a:lumMod val="50000"/>
                    <a:lumOff val="50000"/>
                  </a:schemeClr>
                </a:solidFill>
              </a:rPr>
              <a:t>: Toward an Advanced Intelligent Memory System”]</a:t>
            </a:r>
          </a:p>
          <a:p>
            <a:pPr lvl="2"/>
            <a:r>
              <a:rPr lang="en-US" dirty="0"/>
              <a:t>V-IRAM, MICRO 2003</a:t>
            </a:r>
          </a:p>
          <a:p>
            <a:pPr lvl="3"/>
            <a:r>
              <a:rPr lang="en-US" dirty="0">
                <a:solidFill>
                  <a:schemeClr val="tx1">
                    <a:lumMod val="50000"/>
                    <a:lumOff val="50000"/>
                  </a:schemeClr>
                </a:solidFill>
              </a:rPr>
              <a:t>[</a:t>
            </a:r>
            <a:r>
              <a:rPr lang="en-US" dirty="0" err="1">
                <a:solidFill>
                  <a:schemeClr val="tx1">
                    <a:lumMod val="50000"/>
                    <a:lumOff val="50000"/>
                  </a:schemeClr>
                </a:solidFill>
              </a:rPr>
              <a:t>Kozyraki</a:t>
            </a:r>
            <a:r>
              <a:rPr lang="en-US" dirty="0">
                <a:solidFill>
                  <a:schemeClr val="tx1">
                    <a:lumMod val="50000"/>
                    <a:lumOff val="50000"/>
                  </a:schemeClr>
                </a:solidFill>
              </a:rPr>
              <a:t>, </a:t>
            </a:r>
            <a:r>
              <a:rPr lang="en-US" dirty="0" err="1">
                <a:solidFill>
                  <a:schemeClr val="tx1">
                    <a:lumMod val="50000"/>
                    <a:lumOff val="50000"/>
                  </a:schemeClr>
                </a:solidFill>
              </a:rPr>
              <a:t>et.al</a:t>
            </a:r>
            <a:r>
              <a:rPr lang="en-US" dirty="0">
                <a:solidFill>
                  <a:schemeClr val="tx1">
                    <a:lumMod val="50000"/>
                    <a:lumOff val="50000"/>
                  </a:schemeClr>
                </a:solidFill>
              </a:rPr>
              <a:t>. ,“Scalable Vector processors For embedded Systems”]</a:t>
            </a:r>
          </a:p>
          <a:p>
            <a:pPr lvl="1"/>
            <a:r>
              <a:rPr lang="en-US" dirty="0">
                <a:solidFill>
                  <a:schemeClr val="bg2">
                    <a:lumMod val="75000"/>
                  </a:schemeClr>
                </a:solidFill>
              </a:rPr>
              <a:t>Round 2:</a:t>
            </a:r>
          </a:p>
          <a:p>
            <a:pPr lvl="2"/>
            <a:r>
              <a:rPr lang="en-US" dirty="0">
                <a:solidFill>
                  <a:schemeClr val="bg2">
                    <a:lumMod val="75000"/>
                  </a:schemeClr>
                </a:solidFill>
              </a:rPr>
              <a:t>TOP-PIM,  HPDC 2014</a:t>
            </a:r>
          </a:p>
          <a:p>
            <a:pPr lvl="3"/>
            <a:r>
              <a:rPr lang="en-US" dirty="0">
                <a:solidFill>
                  <a:schemeClr val="bg2">
                    <a:lumMod val="75000"/>
                  </a:schemeClr>
                </a:solidFill>
              </a:rPr>
              <a:t>[Zhang, </a:t>
            </a:r>
            <a:r>
              <a:rPr lang="en-US" dirty="0" err="1">
                <a:solidFill>
                  <a:schemeClr val="bg2">
                    <a:lumMod val="75000"/>
                  </a:schemeClr>
                </a:solidFill>
              </a:rPr>
              <a:t>et.al</a:t>
            </a:r>
            <a:r>
              <a:rPr lang="en-US" dirty="0">
                <a:solidFill>
                  <a:schemeClr val="bg2">
                    <a:lumMod val="75000"/>
                  </a:schemeClr>
                </a:solidFill>
              </a:rPr>
              <a:t>., "TOP-PIM: throughput-oriented programmable processing in memory“ ]</a:t>
            </a:r>
          </a:p>
          <a:p>
            <a:pPr lvl="2"/>
            <a:r>
              <a:rPr lang="en-US" dirty="0">
                <a:solidFill>
                  <a:schemeClr val="bg2">
                    <a:lumMod val="75000"/>
                  </a:schemeClr>
                </a:solidFill>
              </a:rPr>
              <a:t>TOM, ISCA 2016</a:t>
            </a:r>
          </a:p>
          <a:p>
            <a:pPr lvl="3"/>
            <a:r>
              <a:rPr lang="en-US" dirty="0">
                <a:solidFill>
                  <a:schemeClr val="bg2">
                    <a:lumMod val="75000"/>
                  </a:schemeClr>
                </a:solidFill>
              </a:rPr>
              <a:t>[Hsieh, </a:t>
            </a:r>
            <a:r>
              <a:rPr lang="en-US" dirty="0" err="1">
                <a:solidFill>
                  <a:schemeClr val="bg2">
                    <a:lumMod val="75000"/>
                  </a:schemeClr>
                </a:solidFill>
              </a:rPr>
              <a:t>et.al</a:t>
            </a:r>
            <a:r>
              <a:rPr lang="en-US" dirty="0">
                <a:solidFill>
                  <a:schemeClr val="bg2">
                    <a:lumMod val="75000"/>
                  </a:schemeClr>
                </a:solidFill>
              </a:rPr>
              <a:t>., "Transparent offloading and mapping (TOM): Enabling programmer-transparent near-data processing in GPU systems" ]</a:t>
            </a:r>
          </a:p>
          <a:p>
            <a:pPr lvl="2"/>
            <a:r>
              <a:rPr lang="en-US" dirty="0">
                <a:solidFill>
                  <a:schemeClr val="bg2">
                    <a:lumMod val="75000"/>
                  </a:schemeClr>
                </a:solidFill>
              </a:rPr>
              <a:t>DRISA, MICRO 2017</a:t>
            </a:r>
          </a:p>
          <a:p>
            <a:pPr lvl="3"/>
            <a:r>
              <a:rPr lang="en-US" dirty="0">
                <a:solidFill>
                  <a:schemeClr val="bg2">
                    <a:lumMod val="75000"/>
                  </a:schemeClr>
                </a:solidFill>
              </a:rPr>
              <a:t>[Li, , </a:t>
            </a:r>
            <a:r>
              <a:rPr lang="en-US" dirty="0" err="1">
                <a:solidFill>
                  <a:schemeClr val="bg2">
                    <a:lumMod val="75000"/>
                  </a:schemeClr>
                </a:solidFill>
              </a:rPr>
              <a:t>et.al</a:t>
            </a:r>
            <a:r>
              <a:rPr lang="en-US" dirty="0">
                <a:solidFill>
                  <a:schemeClr val="bg2">
                    <a:lumMod val="75000"/>
                  </a:schemeClr>
                </a:solidFill>
              </a:rPr>
              <a:t>., "DRISA: A dram-based reconfigurable in-situ accelerator”] </a:t>
            </a:r>
          </a:p>
          <a:p>
            <a:pPr lvl="2"/>
            <a:r>
              <a:rPr lang="en-US" dirty="0">
                <a:solidFill>
                  <a:schemeClr val="bg2">
                    <a:lumMod val="75000"/>
                  </a:schemeClr>
                </a:solidFill>
              </a:rPr>
              <a:t>Ambit, MICRO 2017</a:t>
            </a:r>
          </a:p>
          <a:p>
            <a:pPr lvl="3"/>
            <a:r>
              <a:rPr lang="en-US" dirty="0">
                <a:solidFill>
                  <a:schemeClr val="bg2">
                    <a:lumMod val="75000"/>
                  </a:schemeClr>
                </a:solidFill>
              </a:rPr>
              <a:t>[Seshadri, et. al., "Ambit: In-memory accelerator for bulk bitwise operations using commodity DRAM technology“</a:t>
            </a:r>
          </a:p>
          <a:p>
            <a:pPr marL="914400" lvl="2" indent="0">
              <a:buNone/>
            </a:pPr>
            <a:endParaRPr lang="en-US" dirty="0">
              <a:solidFill>
                <a:schemeClr val="bg2">
                  <a:lumMod val="75000"/>
                </a:schemeClr>
              </a:solidFill>
            </a:endParaRPr>
          </a:p>
          <a:p>
            <a:pPr lvl="4"/>
            <a:endParaRPr lang="en-US" dirty="0"/>
          </a:p>
          <a:p>
            <a:pPr lvl="2"/>
            <a:endParaRPr lang="en-US" dirty="0"/>
          </a:p>
        </p:txBody>
      </p:sp>
      <p:sp>
        <p:nvSpPr>
          <p:cNvPr id="3" name="Title 2">
            <a:extLst>
              <a:ext uri="{FF2B5EF4-FFF2-40B4-BE49-F238E27FC236}">
                <a16:creationId xmlns:a16="http://schemas.microsoft.com/office/drawing/2014/main" id="{338CB917-3D52-D547-80E5-63B4DC27116D}"/>
              </a:ext>
            </a:extLst>
          </p:cNvPr>
          <p:cNvSpPr>
            <a:spLocks noGrp="1"/>
          </p:cNvSpPr>
          <p:nvPr>
            <p:ph type="title"/>
          </p:nvPr>
        </p:nvSpPr>
        <p:spPr/>
        <p:txBody>
          <a:bodyPr/>
          <a:lstStyle/>
          <a:p>
            <a:r>
              <a:rPr lang="en-US" dirty="0"/>
              <a:t>Alleviating the Cost of Data Movement </a:t>
            </a:r>
          </a:p>
        </p:txBody>
      </p:sp>
      <p:sp>
        <p:nvSpPr>
          <p:cNvPr id="4" name="Slide Number Placeholder 3">
            <a:extLst>
              <a:ext uri="{FF2B5EF4-FFF2-40B4-BE49-F238E27FC236}">
                <a16:creationId xmlns:a16="http://schemas.microsoft.com/office/drawing/2014/main" id="{1724A6DF-E54C-8947-88C4-A9002E657F0E}"/>
              </a:ext>
            </a:extLst>
          </p:cNvPr>
          <p:cNvSpPr>
            <a:spLocks noGrp="1"/>
          </p:cNvSpPr>
          <p:nvPr>
            <p:ph type="sldNum" sz="quarter" idx="12"/>
          </p:nvPr>
        </p:nvSpPr>
        <p:spPr/>
        <p:txBody>
          <a:bodyPr/>
          <a:lstStyle/>
          <a:p>
            <a:fld id="{D00B8447-1594-F147-88A6-2D9B928A4F79}" type="slidenum">
              <a:rPr lang="en-US" smtClean="0"/>
              <a:t>68</a:t>
            </a:fld>
            <a:endParaRPr lang="en-US"/>
          </a:p>
        </p:txBody>
      </p:sp>
    </p:spTree>
    <p:extLst>
      <p:ext uri="{BB962C8B-B14F-4D97-AF65-F5344CB8AC3E}">
        <p14:creationId xmlns:p14="http://schemas.microsoft.com/office/powerpoint/2010/main" val="2281366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2F4229-FFC1-8F4D-A332-61DFC65F7F42}"/>
              </a:ext>
            </a:extLst>
          </p:cNvPr>
          <p:cNvSpPr>
            <a:spLocks noGrp="1"/>
          </p:cNvSpPr>
          <p:nvPr>
            <p:ph idx="1"/>
          </p:nvPr>
        </p:nvSpPr>
        <p:spPr/>
        <p:txBody>
          <a:bodyPr/>
          <a:lstStyle/>
          <a:p>
            <a:r>
              <a:rPr lang="en-US" dirty="0"/>
              <a:t>Assumption1: surplus capacity ( can be replaced by processors)</a:t>
            </a:r>
          </a:p>
          <a:p>
            <a:pPr lvl="1"/>
            <a:r>
              <a:rPr lang="en-US" dirty="0"/>
              <a:t>“The required minimum memory size,…, has been growing </a:t>
            </a:r>
            <a:r>
              <a:rPr lang="en-US" dirty="0">
                <a:solidFill>
                  <a:srgbClr val="FF0000"/>
                </a:solidFill>
              </a:rPr>
              <a:t>at only about half to three-quarters </a:t>
            </a:r>
            <a:r>
              <a:rPr lang="en-US" dirty="0"/>
              <a:t>the rate of DRAM chip capacity. “ IRAM, Micro 1999</a:t>
            </a:r>
          </a:p>
          <a:p>
            <a:r>
              <a:rPr lang="en-US" dirty="0"/>
              <a:t>Assumption2: fast logic in DRAM chips</a:t>
            </a:r>
          </a:p>
          <a:p>
            <a:pPr lvl="1"/>
            <a:r>
              <a:rPr lang="en-US" dirty="0"/>
              <a:t>“within a few years logic in DRAM chips will be as fast as microprocessor logic [Bowman, IRAM workshop 1997]</a:t>
            </a:r>
          </a:p>
          <a:p>
            <a:pPr lvl="1"/>
            <a:endParaRPr lang="en-US" dirty="0"/>
          </a:p>
        </p:txBody>
      </p:sp>
      <p:sp>
        <p:nvSpPr>
          <p:cNvPr id="3" name="Title 2">
            <a:extLst>
              <a:ext uri="{FF2B5EF4-FFF2-40B4-BE49-F238E27FC236}">
                <a16:creationId xmlns:a16="http://schemas.microsoft.com/office/drawing/2014/main" id="{F1F8DE6B-60C4-8942-8968-682B82CC552A}"/>
              </a:ext>
            </a:extLst>
          </p:cNvPr>
          <p:cNvSpPr>
            <a:spLocks noGrp="1"/>
          </p:cNvSpPr>
          <p:nvPr>
            <p:ph type="title"/>
          </p:nvPr>
        </p:nvSpPr>
        <p:spPr/>
        <p:txBody>
          <a:bodyPr/>
          <a:lstStyle/>
          <a:p>
            <a:r>
              <a:rPr lang="en-US" dirty="0"/>
              <a:t>Motivations for Round 1</a:t>
            </a:r>
          </a:p>
        </p:txBody>
      </p:sp>
      <p:sp>
        <p:nvSpPr>
          <p:cNvPr id="4" name="Slide Number Placeholder 3">
            <a:extLst>
              <a:ext uri="{FF2B5EF4-FFF2-40B4-BE49-F238E27FC236}">
                <a16:creationId xmlns:a16="http://schemas.microsoft.com/office/drawing/2014/main" id="{B6CEF8F6-507D-6C4E-B078-88CB344FEBC7}"/>
              </a:ext>
            </a:extLst>
          </p:cNvPr>
          <p:cNvSpPr>
            <a:spLocks noGrp="1"/>
          </p:cNvSpPr>
          <p:nvPr>
            <p:ph type="sldNum" sz="quarter" idx="12"/>
          </p:nvPr>
        </p:nvSpPr>
        <p:spPr/>
        <p:txBody>
          <a:bodyPr/>
          <a:lstStyle/>
          <a:p>
            <a:fld id="{D00B8447-1594-F147-88A6-2D9B928A4F79}" type="slidenum">
              <a:rPr lang="en-US" smtClean="0"/>
              <a:t>69</a:t>
            </a:fld>
            <a:endParaRPr lang="en-US"/>
          </a:p>
        </p:txBody>
      </p:sp>
    </p:spTree>
    <p:extLst>
      <p:ext uri="{BB962C8B-B14F-4D97-AF65-F5344CB8AC3E}">
        <p14:creationId xmlns:p14="http://schemas.microsoft.com/office/powerpoint/2010/main" val="207843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A17F-6C4D-2E41-9117-BD2829798478}"/>
              </a:ext>
            </a:extLst>
          </p:cNvPr>
          <p:cNvSpPr>
            <a:spLocks noGrp="1"/>
          </p:cNvSpPr>
          <p:nvPr>
            <p:ph type="title"/>
          </p:nvPr>
        </p:nvSpPr>
        <p:spPr/>
        <p:txBody>
          <a:bodyPr/>
          <a:lstStyle/>
          <a:p>
            <a:r>
              <a:rPr lang="en-US" dirty="0"/>
              <a:t>In-situ Computing = Processing Data in Subarrays </a:t>
            </a:r>
            <a:endParaRPr lang="en-US" b="1" dirty="0"/>
          </a:p>
        </p:txBody>
      </p:sp>
      <p:sp>
        <p:nvSpPr>
          <p:cNvPr id="3" name="Content Placeholder 2">
            <a:extLst>
              <a:ext uri="{FF2B5EF4-FFF2-40B4-BE49-F238E27FC236}">
                <a16:creationId xmlns:a16="http://schemas.microsoft.com/office/drawing/2014/main" id="{5DAC19D1-5F73-C04B-9D64-97447F9B566F}"/>
              </a:ext>
            </a:extLst>
          </p:cNvPr>
          <p:cNvSpPr>
            <a:spLocks noGrp="1"/>
          </p:cNvSpPr>
          <p:nvPr>
            <p:ph idx="1"/>
          </p:nvPr>
        </p:nvSpPr>
        <p:spPr/>
        <p:txBody>
          <a:bodyPr>
            <a:normAutofit/>
          </a:bodyPr>
          <a:lstStyle/>
          <a:p>
            <a:r>
              <a:rPr lang="en-US" b="1" dirty="0"/>
              <a:t>Pros: </a:t>
            </a:r>
            <a:r>
              <a:rPr lang="en-US" b="1" dirty="0">
                <a:solidFill>
                  <a:srgbClr val="FF0000"/>
                </a:solidFill>
                <a:sym typeface="Wingdings" pitchFamily="2" charset="2"/>
              </a:rPr>
              <a:t></a:t>
            </a:r>
            <a:endParaRPr lang="en-US" b="1" dirty="0">
              <a:solidFill>
                <a:srgbClr val="FF0000"/>
              </a:solidFill>
            </a:endParaRPr>
          </a:p>
          <a:p>
            <a:pPr lvl="1"/>
            <a:r>
              <a:rPr lang="en-US" dirty="0"/>
              <a:t>1: Higher parallelism</a:t>
            </a:r>
            <a:endParaRPr lang="en-US" sz="3200" dirty="0">
              <a:solidFill>
                <a:srgbClr val="C00000"/>
              </a:solidFill>
            </a:endParaRPr>
          </a:p>
          <a:p>
            <a:pPr lvl="2"/>
            <a:r>
              <a:rPr lang="en-US" sz="2400" dirty="0"/>
              <a:t>Massive </a:t>
            </a:r>
            <a:r>
              <a:rPr lang="en-US" sz="2400" dirty="0">
                <a:solidFill>
                  <a:srgbClr val="FF0000"/>
                </a:solidFill>
              </a:rPr>
              <a:t>subarray-level parallelism</a:t>
            </a:r>
          </a:p>
          <a:p>
            <a:pPr lvl="3"/>
            <a:r>
              <a:rPr lang="en-US" sz="2400" dirty="0"/>
              <a:t>8192 subarrays</a:t>
            </a:r>
          </a:p>
          <a:p>
            <a:pPr lvl="1"/>
            <a:r>
              <a:rPr lang="en-US" dirty="0"/>
              <a:t>2: Lower access </a:t>
            </a:r>
            <a:r>
              <a:rPr lang="en-US" dirty="0">
                <a:solidFill>
                  <a:srgbClr val="FF0000"/>
                </a:solidFill>
              </a:rPr>
              <a:t>latency</a:t>
            </a:r>
          </a:p>
          <a:p>
            <a:pPr lvl="1"/>
            <a:r>
              <a:rPr lang="en-US" dirty="0"/>
              <a:t>3: Lower </a:t>
            </a:r>
            <a:r>
              <a:rPr lang="en-US" dirty="0">
                <a:solidFill>
                  <a:srgbClr val="FF0000"/>
                </a:solidFill>
              </a:rPr>
              <a:t>energy</a:t>
            </a:r>
            <a:r>
              <a:rPr lang="en-US" dirty="0"/>
              <a:t> consumption</a:t>
            </a:r>
          </a:p>
          <a:p>
            <a:r>
              <a:rPr lang="en-US" b="1" dirty="0"/>
              <a:t>Cons: </a:t>
            </a:r>
            <a:r>
              <a:rPr lang="en-US" b="1" dirty="0">
                <a:solidFill>
                  <a:srgbClr val="FF0000"/>
                </a:solidFill>
                <a:sym typeface="Wingdings" pitchFamily="2" charset="2"/>
              </a:rPr>
              <a:t></a:t>
            </a:r>
            <a:endParaRPr lang="en-US" b="1" dirty="0">
              <a:solidFill>
                <a:srgbClr val="FF0000"/>
              </a:solidFill>
            </a:endParaRPr>
          </a:p>
          <a:p>
            <a:pPr lvl="1"/>
            <a:r>
              <a:rPr lang="en-US" dirty="0"/>
              <a:t>1: Inefficiency of logic in DRAM layers</a:t>
            </a:r>
          </a:p>
          <a:p>
            <a:pPr lvl="2"/>
            <a:r>
              <a:rPr lang="en-US" sz="2400" dirty="0">
                <a:solidFill>
                  <a:srgbClr val="FF0000"/>
                </a:solidFill>
              </a:rPr>
              <a:t>Slow </a:t>
            </a:r>
            <a:r>
              <a:rPr lang="en-US" sz="2400" dirty="0"/>
              <a:t>logic in DRAM technologies</a:t>
            </a:r>
          </a:p>
          <a:p>
            <a:pPr lvl="1"/>
            <a:r>
              <a:rPr lang="en-US" dirty="0"/>
              <a:t>2: </a:t>
            </a:r>
            <a:r>
              <a:rPr lang="en-US" dirty="0">
                <a:solidFill>
                  <a:srgbClr val="FF0000"/>
                </a:solidFill>
              </a:rPr>
              <a:t>Hardware overhead </a:t>
            </a:r>
            <a:r>
              <a:rPr lang="en-US" dirty="0"/>
              <a:t>per subarray</a:t>
            </a:r>
          </a:p>
          <a:p>
            <a:endParaRPr lang="en-US" dirty="0"/>
          </a:p>
        </p:txBody>
      </p:sp>
      <p:sp>
        <p:nvSpPr>
          <p:cNvPr id="4" name="Slide Number Placeholder 3">
            <a:extLst>
              <a:ext uri="{FF2B5EF4-FFF2-40B4-BE49-F238E27FC236}">
                <a16:creationId xmlns:a16="http://schemas.microsoft.com/office/drawing/2014/main" id="{31821640-0683-4249-B07D-28F16E0B5A0A}"/>
              </a:ext>
            </a:extLst>
          </p:cNvPr>
          <p:cNvSpPr>
            <a:spLocks noGrp="1"/>
          </p:cNvSpPr>
          <p:nvPr>
            <p:ph type="sldNum" sz="quarter" idx="12"/>
          </p:nvPr>
        </p:nvSpPr>
        <p:spPr/>
        <p:txBody>
          <a:bodyPr/>
          <a:lstStyle/>
          <a:p>
            <a:fld id="{BB7709E7-BFA3-4F44-A010-F055C972206D}" type="slidenum">
              <a:rPr lang="en-US" smtClean="0"/>
              <a:pPr/>
              <a:t>7</a:t>
            </a:fld>
            <a:endParaRPr lang="en-US" dirty="0"/>
          </a:p>
        </p:txBody>
      </p:sp>
      <p:pic>
        <p:nvPicPr>
          <p:cNvPr id="8" name="Picture 7">
            <a:extLst>
              <a:ext uri="{FF2B5EF4-FFF2-40B4-BE49-F238E27FC236}">
                <a16:creationId xmlns:a16="http://schemas.microsoft.com/office/drawing/2014/main" id="{57E35166-6B31-524D-BC51-2A66C8B4810F}"/>
              </a:ext>
            </a:extLst>
          </p:cNvPr>
          <p:cNvPicPr>
            <a:picLocks noChangeAspect="1"/>
          </p:cNvPicPr>
          <p:nvPr/>
        </p:nvPicPr>
        <p:blipFill>
          <a:blip r:embed="rId3"/>
          <a:stretch>
            <a:fillRect/>
          </a:stretch>
        </p:blipFill>
        <p:spPr>
          <a:xfrm>
            <a:off x="7073012" y="1508912"/>
            <a:ext cx="4675251" cy="4260989"/>
          </a:xfrm>
          <a:prstGeom prst="rect">
            <a:avLst/>
          </a:prstGeom>
        </p:spPr>
      </p:pic>
    </p:spTree>
    <p:extLst>
      <p:ext uri="{BB962C8B-B14F-4D97-AF65-F5344CB8AC3E}">
        <p14:creationId xmlns:p14="http://schemas.microsoft.com/office/powerpoint/2010/main" val="24900230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2F4229-FFC1-8F4D-A332-61DFC65F7F42}"/>
              </a:ext>
            </a:extLst>
          </p:cNvPr>
          <p:cNvSpPr>
            <a:spLocks noGrp="1"/>
          </p:cNvSpPr>
          <p:nvPr>
            <p:ph idx="1"/>
          </p:nvPr>
        </p:nvSpPr>
        <p:spPr/>
        <p:txBody>
          <a:bodyPr/>
          <a:lstStyle/>
          <a:p>
            <a:r>
              <a:rPr lang="en-US" dirty="0"/>
              <a:t>Assumption1: surplus capacity (can be replaced by processors)</a:t>
            </a:r>
          </a:p>
          <a:p>
            <a:pPr lvl="1"/>
            <a:r>
              <a:rPr lang="en-US" dirty="0">
                <a:solidFill>
                  <a:srgbClr val="FF0000"/>
                </a:solidFill>
              </a:rPr>
              <a:t>Did not hold true </a:t>
            </a:r>
            <a:endParaRPr lang="en-US" dirty="0"/>
          </a:p>
          <a:p>
            <a:r>
              <a:rPr lang="en-US" dirty="0"/>
              <a:t>Assumption2: fast logic in DRAM chips</a:t>
            </a:r>
          </a:p>
          <a:p>
            <a:pPr lvl="1"/>
            <a:r>
              <a:rPr lang="en-US" dirty="0">
                <a:solidFill>
                  <a:srgbClr val="FF0000"/>
                </a:solidFill>
              </a:rPr>
              <a:t>Did not hold true </a:t>
            </a:r>
          </a:p>
          <a:p>
            <a:pPr lvl="1"/>
            <a:endParaRPr lang="en-US" dirty="0"/>
          </a:p>
        </p:txBody>
      </p:sp>
      <p:sp>
        <p:nvSpPr>
          <p:cNvPr id="3" name="Title 2">
            <a:extLst>
              <a:ext uri="{FF2B5EF4-FFF2-40B4-BE49-F238E27FC236}">
                <a16:creationId xmlns:a16="http://schemas.microsoft.com/office/drawing/2014/main" id="{F1F8DE6B-60C4-8942-8968-682B82CC552A}"/>
              </a:ext>
            </a:extLst>
          </p:cNvPr>
          <p:cNvSpPr>
            <a:spLocks noGrp="1"/>
          </p:cNvSpPr>
          <p:nvPr>
            <p:ph type="title"/>
          </p:nvPr>
        </p:nvSpPr>
        <p:spPr/>
        <p:txBody>
          <a:bodyPr/>
          <a:lstStyle/>
          <a:p>
            <a:r>
              <a:rPr lang="en-US" dirty="0"/>
              <a:t>Over-Optimistic Assumptions in Round 1</a:t>
            </a:r>
          </a:p>
        </p:txBody>
      </p:sp>
      <p:sp>
        <p:nvSpPr>
          <p:cNvPr id="4" name="Slide Number Placeholder 3">
            <a:extLst>
              <a:ext uri="{FF2B5EF4-FFF2-40B4-BE49-F238E27FC236}">
                <a16:creationId xmlns:a16="http://schemas.microsoft.com/office/drawing/2014/main" id="{B6CEF8F6-507D-6C4E-B078-88CB344FEBC7}"/>
              </a:ext>
            </a:extLst>
          </p:cNvPr>
          <p:cNvSpPr>
            <a:spLocks noGrp="1"/>
          </p:cNvSpPr>
          <p:nvPr>
            <p:ph type="sldNum" sz="quarter" idx="12"/>
          </p:nvPr>
        </p:nvSpPr>
        <p:spPr/>
        <p:txBody>
          <a:bodyPr/>
          <a:lstStyle/>
          <a:p>
            <a:fld id="{D00B8447-1594-F147-88A6-2D9B928A4F79}" type="slidenum">
              <a:rPr lang="en-US" smtClean="0"/>
              <a:t>70</a:t>
            </a:fld>
            <a:endParaRPr lang="en-US"/>
          </a:p>
        </p:txBody>
      </p:sp>
      <p:sp>
        <p:nvSpPr>
          <p:cNvPr id="5" name="Rectangle 4">
            <a:extLst>
              <a:ext uri="{FF2B5EF4-FFF2-40B4-BE49-F238E27FC236}">
                <a16:creationId xmlns:a16="http://schemas.microsoft.com/office/drawing/2014/main" id="{2212B908-E810-AD4B-84A7-815985F0529B}"/>
              </a:ext>
            </a:extLst>
          </p:cNvPr>
          <p:cNvSpPr/>
          <p:nvPr/>
        </p:nvSpPr>
        <p:spPr>
          <a:xfrm>
            <a:off x="-5690" y="5104675"/>
            <a:ext cx="12197690" cy="1181693"/>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lIns="0" rIns="0" rtlCol="0" anchor="ctr"/>
          <a:lstStyle/>
          <a:p>
            <a:pPr marL="0" lvl="1" algn="ctr"/>
            <a:r>
              <a:rPr lang="en-US" altLang="en-US" sz="3200" b="1" dirty="0">
                <a:solidFill>
                  <a:srgbClr val="C00000"/>
                </a:solidFill>
                <a:latin typeface="Arial" panose="020B0604020202020204" pitchFamily="34" charset="0"/>
                <a:cs typeface="Arial" panose="020B0604020202020204" pitchFamily="34" charset="0"/>
              </a:rPr>
              <a:t>Most of the assumptions were over-optimistic </a:t>
            </a:r>
          </a:p>
        </p:txBody>
      </p:sp>
    </p:spTree>
    <p:extLst>
      <p:ext uri="{BB962C8B-B14F-4D97-AF65-F5344CB8AC3E}">
        <p14:creationId xmlns:p14="http://schemas.microsoft.com/office/powerpoint/2010/main" val="29036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0D5881-2F0B-574B-8D76-24F8C8A7A1E4}"/>
              </a:ext>
            </a:extLst>
          </p:cNvPr>
          <p:cNvSpPr>
            <a:spLocks noGrp="1"/>
          </p:cNvSpPr>
          <p:nvPr>
            <p:ph idx="1"/>
          </p:nvPr>
        </p:nvSpPr>
        <p:spPr/>
        <p:txBody>
          <a:bodyPr>
            <a:normAutofit/>
          </a:bodyPr>
          <a:lstStyle/>
          <a:p>
            <a:r>
              <a:rPr lang="en-US" sz="2400" dirty="0"/>
              <a:t>A traditional core is </a:t>
            </a:r>
            <a:r>
              <a:rPr lang="en-US" sz="2400" dirty="0">
                <a:solidFill>
                  <a:srgbClr val="FF0000"/>
                </a:solidFill>
              </a:rPr>
              <a:t>impractical</a:t>
            </a:r>
          </a:p>
          <a:p>
            <a:pPr lvl="1"/>
            <a:r>
              <a:rPr lang="en-US" sz="2000" dirty="0"/>
              <a:t>A simple processor is 25 times larger than a subarray</a:t>
            </a:r>
          </a:p>
          <a:p>
            <a:pPr lvl="1"/>
            <a:r>
              <a:rPr lang="en-US" sz="2000" dirty="0"/>
              <a:t>Overheads:</a:t>
            </a:r>
          </a:p>
          <a:p>
            <a:pPr lvl="2"/>
            <a:r>
              <a:rPr lang="en-US" sz="1800" dirty="0">
                <a:solidFill>
                  <a:srgbClr val="FF0000"/>
                </a:solidFill>
              </a:rPr>
              <a:t>Complex control: </a:t>
            </a:r>
            <a:r>
              <a:rPr lang="en-US" sz="1800" dirty="0"/>
              <a:t>Decoding, scheduling, and pipeline control </a:t>
            </a:r>
          </a:p>
          <a:p>
            <a:pPr lvl="2"/>
            <a:r>
              <a:rPr lang="en-US" sz="1800" dirty="0">
                <a:solidFill>
                  <a:srgbClr val="FF0000"/>
                </a:solidFill>
              </a:rPr>
              <a:t>Complex access: </a:t>
            </a:r>
            <a:r>
              <a:rPr lang="en-US" sz="1800" dirty="0"/>
              <a:t>Random address-based access to caches and register files</a:t>
            </a:r>
            <a:endParaRPr lang="en-US" sz="2400" dirty="0"/>
          </a:p>
          <a:p>
            <a:r>
              <a:rPr lang="en-US" sz="2400" dirty="0"/>
              <a:t>A parallel (row-wide) complex ALU is </a:t>
            </a:r>
            <a:r>
              <a:rPr lang="en-US" sz="2400" dirty="0">
                <a:solidFill>
                  <a:srgbClr val="FF0000"/>
                </a:solidFill>
              </a:rPr>
              <a:t>impractical</a:t>
            </a:r>
          </a:p>
          <a:p>
            <a:pPr lvl="2"/>
            <a:r>
              <a:rPr lang="en-US" sz="2400" dirty="0"/>
              <a:t>A row-wide ALU is 52 times larger than a subarray</a:t>
            </a:r>
          </a:p>
          <a:p>
            <a:pPr lvl="2"/>
            <a:endParaRPr lang="en-US" sz="2400" dirty="0"/>
          </a:p>
          <a:p>
            <a:pPr lvl="2"/>
            <a:endParaRPr lang="en-US" dirty="0"/>
          </a:p>
          <a:p>
            <a:pPr lvl="2"/>
            <a:endParaRPr lang="en-US" dirty="0"/>
          </a:p>
          <a:p>
            <a:pPr lvl="2"/>
            <a:endParaRPr lang="en-US" dirty="0"/>
          </a:p>
          <a:p>
            <a:pPr lvl="2"/>
            <a:endParaRPr lang="en-US" dirty="0"/>
          </a:p>
          <a:p>
            <a:pPr marL="685800" lvl="2" indent="0">
              <a:buNone/>
            </a:pPr>
            <a:endParaRPr lang="en-US" dirty="0"/>
          </a:p>
          <a:p>
            <a:endParaRPr lang="en-US" dirty="0"/>
          </a:p>
        </p:txBody>
      </p:sp>
      <p:sp>
        <p:nvSpPr>
          <p:cNvPr id="3" name="Title 2">
            <a:extLst>
              <a:ext uri="{FF2B5EF4-FFF2-40B4-BE49-F238E27FC236}">
                <a16:creationId xmlns:a16="http://schemas.microsoft.com/office/drawing/2014/main" id="{3C909653-4CE4-744C-9D32-FD0D3D284723}"/>
              </a:ext>
            </a:extLst>
          </p:cNvPr>
          <p:cNvSpPr>
            <a:spLocks noGrp="1"/>
          </p:cNvSpPr>
          <p:nvPr>
            <p:ph type="title"/>
          </p:nvPr>
        </p:nvSpPr>
        <p:spPr/>
        <p:txBody>
          <a:bodyPr>
            <a:normAutofit/>
          </a:bodyPr>
          <a:lstStyle/>
          <a:p>
            <a:r>
              <a:rPr lang="en-US" dirty="0"/>
              <a:t>Lesson Learned from Round 1:</a:t>
            </a:r>
          </a:p>
        </p:txBody>
      </p:sp>
      <p:sp>
        <p:nvSpPr>
          <p:cNvPr id="4" name="Slide Number Placeholder 3">
            <a:extLst>
              <a:ext uri="{FF2B5EF4-FFF2-40B4-BE49-F238E27FC236}">
                <a16:creationId xmlns:a16="http://schemas.microsoft.com/office/drawing/2014/main" id="{174D014F-4C38-0D45-B145-6FB9060B012A}"/>
              </a:ext>
            </a:extLst>
          </p:cNvPr>
          <p:cNvSpPr>
            <a:spLocks noGrp="1"/>
          </p:cNvSpPr>
          <p:nvPr>
            <p:ph type="sldNum" sz="quarter" idx="12"/>
          </p:nvPr>
        </p:nvSpPr>
        <p:spPr/>
        <p:txBody>
          <a:bodyPr/>
          <a:lstStyle/>
          <a:p>
            <a:fld id="{D00B8447-1594-F147-88A6-2D9B928A4F79}" type="slidenum">
              <a:rPr lang="en-US" smtClean="0"/>
              <a:t>71</a:t>
            </a:fld>
            <a:endParaRPr lang="en-US"/>
          </a:p>
        </p:txBody>
      </p:sp>
      <p:pic>
        <p:nvPicPr>
          <p:cNvPr id="5" name="Picture 4">
            <a:extLst>
              <a:ext uri="{FF2B5EF4-FFF2-40B4-BE49-F238E27FC236}">
                <a16:creationId xmlns:a16="http://schemas.microsoft.com/office/drawing/2014/main" id="{E2B0EECD-3F7A-6A4D-BEE6-1519024A6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5004" y="3942229"/>
            <a:ext cx="3536936" cy="1470351"/>
          </a:xfrm>
          <a:prstGeom prst="rect">
            <a:avLst/>
          </a:prstGeom>
        </p:spPr>
      </p:pic>
      <p:pic>
        <p:nvPicPr>
          <p:cNvPr id="6" name="Picture 5">
            <a:extLst>
              <a:ext uri="{FF2B5EF4-FFF2-40B4-BE49-F238E27FC236}">
                <a16:creationId xmlns:a16="http://schemas.microsoft.com/office/drawing/2014/main" id="{23C71934-54E2-8643-ADD4-CBD20A988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591" y="1463676"/>
            <a:ext cx="2316577" cy="1313086"/>
          </a:xfrm>
          <a:prstGeom prst="rect">
            <a:avLst/>
          </a:prstGeom>
        </p:spPr>
      </p:pic>
      <p:sp>
        <p:nvSpPr>
          <p:cNvPr id="7" name="Rectangle 6">
            <a:extLst>
              <a:ext uri="{FF2B5EF4-FFF2-40B4-BE49-F238E27FC236}">
                <a16:creationId xmlns:a16="http://schemas.microsoft.com/office/drawing/2014/main" id="{CA8A9603-E78E-B542-B6DB-BCDBFD98D3DE}"/>
              </a:ext>
            </a:extLst>
          </p:cNvPr>
          <p:cNvSpPr/>
          <p:nvPr/>
        </p:nvSpPr>
        <p:spPr bwMode="auto">
          <a:xfrm>
            <a:off x="9058591" y="2495539"/>
            <a:ext cx="954881" cy="247278"/>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799"/>
            <a:r>
              <a:rPr lang="en-US" sz="1350" b="1">
                <a:solidFill>
                  <a:schemeClr val="bg1"/>
                </a:solidFill>
              </a:rPr>
              <a:t>Subarray</a:t>
            </a:r>
          </a:p>
        </p:txBody>
      </p:sp>
      <p:sp>
        <p:nvSpPr>
          <p:cNvPr id="8" name="Rectangle 7">
            <a:extLst>
              <a:ext uri="{FF2B5EF4-FFF2-40B4-BE49-F238E27FC236}">
                <a16:creationId xmlns:a16="http://schemas.microsoft.com/office/drawing/2014/main" id="{10DB5821-FF6E-594A-8FF3-467AE18C78DF}"/>
              </a:ext>
            </a:extLst>
          </p:cNvPr>
          <p:cNvSpPr/>
          <p:nvPr/>
        </p:nvSpPr>
        <p:spPr>
          <a:xfrm>
            <a:off x="0" y="5577504"/>
            <a:ext cx="12192000" cy="778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ts val="2625"/>
              </a:lnSpc>
            </a:pPr>
            <a:r>
              <a:rPr lang="en-US" sz="3200" b="1" dirty="0">
                <a:solidFill>
                  <a:srgbClr val="C00000"/>
                </a:solidFill>
              </a:rPr>
              <a:t>We need to keep capacity high by </a:t>
            </a:r>
          </a:p>
          <a:p>
            <a:pPr lvl="1" algn="ctr">
              <a:lnSpc>
                <a:spcPts val="2625"/>
              </a:lnSpc>
            </a:pPr>
            <a:r>
              <a:rPr lang="en-US" sz="3200" b="1" dirty="0">
                <a:solidFill>
                  <a:srgbClr val="C00000"/>
                </a:solidFill>
              </a:rPr>
              <a:t>limiting hardware overhead of processing units</a:t>
            </a:r>
          </a:p>
        </p:txBody>
      </p:sp>
    </p:spTree>
    <p:extLst>
      <p:ext uri="{BB962C8B-B14F-4D97-AF65-F5344CB8AC3E}">
        <p14:creationId xmlns:p14="http://schemas.microsoft.com/office/powerpoint/2010/main" val="2318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7DED-4E5C-B649-A112-0C99DDA0CE78}"/>
              </a:ext>
            </a:extLst>
          </p:cNvPr>
          <p:cNvSpPr>
            <a:spLocks noGrp="1"/>
          </p:cNvSpPr>
          <p:nvPr>
            <p:ph type="title"/>
          </p:nvPr>
        </p:nvSpPr>
        <p:spPr/>
        <p:txBody>
          <a:bodyPr/>
          <a:lstStyle/>
          <a:p>
            <a:endParaRPr lang="en-US"/>
          </a:p>
        </p:txBody>
      </p:sp>
      <p:sp>
        <p:nvSpPr>
          <p:cNvPr id="4" name="Content Placeholder 5">
            <a:extLst>
              <a:ext uri="{FF2B5EF4-FFF2-40B4-BE49-F238E27FC236}">
                <a16:creationId xmlns:a16="http://schemas.microsoft.com/office/drawing/2014/main" id="{C1157092-2ACC-D24E-A154-ACBE0C2785E1}"/>
              </a:ext>
            </a:extLst>
          </p:cNvPr>
          <p:cNvSpPr>
            <a:spLocks noGrp="1"/>
          </p:cNvSpPr>
          <p:nvPr>
            <p:ph idx="1"/>
          </p:nvPr>
        </p:nvSpPr>
        <p:spPr>
          <a:xfrm>
            <a:off x="838200" y="410776"/>
            <a:ext cx="10515600" cy="4924425"/>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endParaRPr lang="en-US" sz="4400" b="1" dirty="0">
              <a:solidFill>
                <a:srgbClr val="C00000"/>
              </a:solidFill>
            </a:endParaRPr>
          </a:p>
          <a:p>
            <a:pPr marL="0" indent="0" algn="ctr">
              <a:buNone/>
            </a:pPr>
            <a:r>
              <a:rPr lang="en-US" sz="4400" b="1" dirty="0">
                <a:solidFill>
                  <a:srgbClr val="C00000"/>
                </a:solidFill>
              </a:rPr>
              <a:t>In-memory: Round 2 </a:t>
            </a:r>
          </a:p>
        </p:txBody>
      </p:sp>
      <p:sp>
        <p:nvSpPr>
          <p:cNvPr id="2" name="Slide Number Placeholder 1">
            <a:extLst>
              <a:ext uri="{FF2B5EF4-FFF2-40B4-BE49-F238E27FC236}">
                <a16:creationId xmlns:a16="http://schemas.microsoft.com/office/drawing/2014/main" id="{55F8175D-82C7-FD41-9512-FDBAFA6BAD10}"/>
              </a:ext>
            </a:extLst>
          </p:cNvPr>
          <p:cNvSpPr>
            <a:spLocks noGrp="1"/>
          </p:cNvSpPr>
          <p:nvPr>
            <p:ph type="sldNum" sz="quarter" idx="12"/>
          </p:nvPr>
        </p:nvSpPr>
        <p:spPr/>
        <p:txBody>
          <a:bodyPr/>
          <a:lstStyle/>
          <a:p>
            <a:fld id="{D00B8447-1594-F147-88A6-2D9B928A4F79}" type="slidenum">
              <a:rPr lang="en-US" smtClean="0"/>
              <a:t>72</a:t>
            </a:fld>
            <a:endParaRPr lang="en-US"/>
          </a:p>
        </p:txBody>
      </p:sp>
    </p:spTree>
    <p:extLst>
      <p:ext uri="{BB962C8B-B14F-4D97-AF65-F5344CB8AC3E}">
        <p14:creationId xmlns:p14="http://schemas.microsoft.com/office/powerpoint/2010/main" val="3725236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AF7F4-EE8E-DE4C-A296-58C9E837DE2B}"/>
              </a:ext>
            </a:extLst>
          </p:cNvPr>
          <p:cNvSpPr>
            <a:spLocks noGrp="1"/>
          </p:cNvSpPr>
          <p:nvPr>
            <p:ph idx="1"/>
          </p:nvPr>
        </p:nvSpPr>
        <p:spPr/>
        <p:txBody>
          <a:bodyPr>
            <a:normAutofit fontScale="85000" lnSpcReduction="20000"/>
          </a:bodyPr>
          <a:lstStyle/>
          <a:p>
            <a:r>
              <a:rPr lang="en-US" dirty="0"/>
              <a:t>Processing in memory (PIM)</a:t>
            </a:r>
          </a:p>
          <a:p>
            <a:pPr lvl="1"/>
            <a:r>
              <a:rPr lang="en-US" dirty="0">
                <a:solidFill>
                  <a:schemeClr val="bg2">
                    <a:lumMod val="75000"/>
                  </a:schemeClr>
                </a:solidFill>
              </a:rPr>
              <a:t>Round 1:</a:t>
            </a:r>
          </a:p>
          <a:p>
            <a:pPr lvl="2"/>
            <a:r>
              <a:rPr lang="en-US" dirty="0">
                <a:solidFill>
                  <a:schemeClr val="bg2">
                    <a:lumMod val="75000"/>
                  </a:schemeClr>
                </a:solidFill>
              </a:rPr>
              <a:t>IRAM, MICRO 1997</a:t>
            </a:r>
          </a:p>
          <a:p>
            <a:pPr lvl="3"/>
            <a:r>
              <a:rPr lang="en-US" dirty="0">
                <a:solidFill>
                  <a:schemeClr val="bg2">
                    <a:lumMod val="75000"/>
                  </a:schemeClr>
                </a:solidFill>
              </a:rPr>
              <a:t>[Patterson, </a:t>
            </a:r>
            <a:r>
              <a:rPr lang="en-US" dirty="0" err="1">
                <a:solidFill>
                  <a:schemeClr val="bg2">
                    <a:lumMod val="75000"/>
                  </a:schemeClr>
                </a:solidFill>
              </a:rPr>
              <a:t>et.al</a:t>
            </a:r>
            <a:r>
              <a:rPr lang="en-US" dirty="0">
                <a:solidFill>
                  <a:schemeClr val="bg2">
                    <a:lumMod val="75000"/>
                  </a:schemeClr>
                </a:solidFill>
              </a:rPr>
              <a:t>. , “A case for intelligent RAM”]</a:t>
            </a:r>
          </a:p>
          <a:p>
            <a:pPr lvl="2"/>
            <a:r>
              <a:rPr lang="en-US" dirty="0">
                <a:solidFill>
                  <a:schemeClr val="bg2">
                    <a:lumMod val="75000"/>
                  </a:schemeClr>
                </a:solidFill>
              </a:rPr>
              <a:t>Active Pages, ISCA 1998</a:t>
            </a:r>
          </a:p>
          <a:p>
            <a:pPr lvl="3"/>
            <a:r>
              <a:rPr lang="en-US" dirty="0">
                <a:solidFill>
                  <a:schemeClr val="bg2">
                    <a:lumMod val="75000"/>
                  </a:schemeClr>
                </a:solidFill>
              </a:rPr>
              <a:t>[ Oskin, </a:t>
            </a:r>
            <a:r>
              <a:rPr lang="en-US" dirty="0" err="1">
                <a:solidFill>
                  <a:schemeClr val="bg2">
                    <a:lumMod val="75000"/>
                  </a:schemeClr>
                </a:solidFill>
              </a:rPr>
              <a:t>et.al</a:t>
            </a:r>
            <a:r>
              <a:rPr lang="en-US" dirty="0">
                <a:solidFill>
                  <a:schemeClr val="bg2">
                    <a:lumMod val="75000"/>
                  </a:schemeClr>
                </a:solidFill>
              </a:rPr>
              <a:t>., Active Pages: A Computation Model for Intelligent Memory”]</a:t>
            </a:r>
          </a:p>
          <a:p>
            <a:pPr lvl="2"/>
            <a:r>
              <a:rPr lang="en-US" dirty="0" err="1">
                <a:solidFill>
                  <a:schemeClr val="bg2">
                    <a:lumMod val="75000"/>
                  </a:schemeClr>
                </a:solidFill>
              </a:rPr>
              <a:t>FlexRAM</a:t>
            </a:r>
            <a:r>
              <a:rPr lang="en-US" dirty="0">
                <a:solidFill>
                  <a:schemeClr val="bg2">
                    <a:lumMod val="75000"/>
                  </a:schemeClr>
                </a:solidFill>
              </a:rPr>
              <a:t>, International Conference on Computer Design 1999</a:t>
            </a:r>
          </a:p>
          <a:p>
            <a:pPr lvl="3"/>
            <a:r>
              <a:rPr lang="en-US" dirty="0">
                <a:solidFill>
                  <a:schemeClr val="bg2">
                    <a:lumMod val="75000"/>
                  </a:schemeClr>
                </a:solidFill>
              </a:rPr>
              <a:t>[Kang, </a:t>
            </a:r>
            <a:r>
              <a:rPr lang="en-US" dirty="0" err="1">
                <a:solidFill>
                  <a:schemeClr val="bg2">
                    <a:lumMod val="75000"/>
                  </a:schemeClr>
                </a:solidFill>
              </a:rPr>
              <a:t>et.al</a:t>
            </a:r>
            <a:r>
              <a:rPr lang="en-US" dirty="0">
                <a:solidFill>
                  <a:schemeClr val="bg2">
                    <a:lumMod val="75000"/>
                  </a:schemeClr>
                </a:solidFill>
              </a:rPr>
              <a:t>., “</a:t>
            </a:r>
            <a:r>
              <a:rPr lang="en-US" dirty="0" err="1">
                <a:solidFill>
                  <a:schemeClr val="bg2">
                    <a:lumMod val="75000"/>
                  </a:schemeClr>
                </a:solidFill>
              </a:rPr>
              <a:t>FlexRAM</a:t>
            </a:r>
            <a:r>
              <a:rPr lang="en-US" dirty="0">
                <a:solidFill>
                  <a:schemeClr val="bg2">
                    <a:lumMod val="75000"/>
                  </a:schemeClr>
                </a:solidFill>
              </a:rPr>
              <a:t>: Toward an Advanced Intelligent Memory System”]</a:t>
            </a:r>
          </a:p>
          <a:p>
            <a:pPr lvl="2"/>
            <a:r>
              <a:rPr lang="en-US" dirty="0">
                <a:solidFill>
                  <a:schemeClr val="bg2">
                    <a:lumMod val="75000"/>
                  </a:schemeClr>
                </a:solidFill>
              </a:rPr>
              <a:t>V-IRAM, MICRO 2003</a:t>
            </a:r>
          </a:p>
          <a:p>
            <a:pPr lvl="3"/>
            <a:r>
              <a:rPr lang="en-US" dirty="0">
                <a:solidFill>
                  <a:schemeClr val="bg2">
                    <a:lumMod val="75000"/>
                  </a:schemeClr>
                </a:solidFill>
              </a:rPr>
              <a:t>[</a:t>
            </a:r>
            <a:r>
              <a:rPr lang="en-US" dirty="0" err="1">
                <a:solidFill>
                  <a:schemeClr val="bg2">
                    <a:lumMod val="75000"/>
                  </a:schemeClr>
                </a:solidFill>
              </a:rPr>
              <a:t>Kozyraki</a:t>
            </a:r>
            <a:r>
              <a:rPr lang="en-US" dirty="0">
                <a:solidFill>
                  <a:schemeClr val="bg2">
                    <a:lumMod val="75000"/>
                  </a:schemeClr>
                </a:solidFill>
              </a:rPr>
              <a:t>, </a:t>
            </a:r>
            <a:r>
              <a:rPr lang="en-US" dirty="0" err="1">
                <a:solidFill>
                  <a:schemeClr val="bg2">
                    <a:lumMod val="75000"/>
                  </a:schemeClr>
                </a:solidFill>
              </a:rPr>
              <a:t>et.al</a:t>
            </a:r>
            <a:r>
              <a:rPr lang="en-US" dirty="0">
                <a:solidFill>
                  <a:schemeClr val="bg2">
                    <a:lumMod val="75000"/>
                  </a:schemeClr>
                </a:solidFill>
              </a:rPr>
              <a:t>. ,“Scalable Vector processors For embedded Systems”]</a:t>
            </a:r>
          </a:p>
          <a:p>
            <a:pPr lvl="1"/>
            <a:r>
              <a:rPr lang="en-US" dirty="0"/>
              <a:t>Round 2:</a:t>
            </a:r>
          </a:p>
          <a:p>
            <a:pPr lvl="2"/>
            <a:r>
              <a:rPr lang="en-US" dirty="0"/>
              <a:t>TOP-PIM,  HPDC 2014</a:t>
            </a:r>
          </a:p>
          <a:p>
            <a:pPr lvl="3"/>
            <a:r>
              <a:rPr lang="en-US" dirty="0">
                <a:solidFill>
                  <a:schemeClr val="bg1">
                    <a:lumMod val="50000"/>
                  </a:schemeClr>
                </a:solidFill>
              </a:rPr>
              <a:t>[Zhang, </a:t>
            </a:r>
            <a:r>
              <a:rPr lang="en-US" dirty="0" err="1">
                <a:solidFill>
                  <a:schemeClr val="bg1">
                    <a:lumMod val="50000"/>
                  </a:schemeClr>
                </a:solidFill>
              </a:rPr>
              <a:t>et.al</a:t>
            </a:r>
            <a:r>
              <a:rPr lang="en-US" dirty="0">
                <a:solidFill>
                  <a:schemeClr val="bg1">
                    <a:lumMod val="50000"/>
                  </a:schemeClr>
                </a:solidFill>
              </a:rPr>
              <a:t>., "TOP-PIM: throughput-oriented programmable processing in memory“ ]</a:t>
            </a:r>
          </a:p>
          <a:p>
            <a:pPr lvl="2"/>
            <a:r>
              <a:rPr lang="en-US" dirty="0"/>
              <a:t>TOM, ISCA 2016</a:t>
            </a:r>
          </a:p>
          <a:p>
            <a:pPr lvl="3"/>
            <a:r>
              <a:rPr lang="en-US" dirty="0">
                <a:solidFill>
                  <a:schemeClr val="bg1">
                    <a:lumMod val="50000"/>
                  </a:schemeClr>
                </a:solidFill>
              </a:rPr>
              <a:t>[Hsieh, </a:t>
            </a:r>
            <a:r>
              <a:rPr lang="en-US" dirty="0" err="1">
                <a:solidFill>
                  <a:schemeClr val="bg1">
                    <a:lumMod val="50000"/>
                  </a:schemeClr>
                </a:solidFill>
              </a:rPr>
              <a:t>et.al</a:t>
            </a:r>
            <a:r>
              <a:rPr lang="en-US" dirty="0">
                <a:solidFill>
                  <a:schemeClr val="bg1">
                    <a:lumMod val="50000"/>
                  </a:schemeClr>
                </a:solidFill>
              </a:rPr>
              <a:t>., "Transparent offloading and mapping (TOM): Enabling programmer-transparent near-data processing in GPU systems" ]</a:t>
            </a:r>
          </a:p>
          <a:p>
            <a:pPr lvl="2"/>
            <a:r>
              <a:rPr lang="en-US" dirty="0"/>
              <a:t>DRISA, MICRO 2017</a:t>
            </a:r>
          </a:p>
          <a:p>
            <a:pPr lvl="3"/>
            <a:r>
              <a:rPr lang="en-US" dirty="0">
                <a:solidFill>
                  <a:schemeClr val="bg1">
                    <a:lumMod val="50000"/>
                  </a:schemeClr>
                </a:solidFill>
              </a:rPr>
              <a:t>[Li, , </a:t>
            </a:r>
            <a:r>
              <a:rPr lang="en-US" dirty="0" err="1">
                <a:solidFill>
                  <a:schemeClr val="bg1">
                    <a:lumMod val="50000"/>
                  </a:schemeClr>
                </a:solidFill>
              </a:rPr>
              <a:t>et.al</a:t>
            </a:r>
            <a:r>
              <a:rPr lang="en-US" dirty="0">
                <a:solidFill>
                  <a:schemeClr val="bg1">
                    <a:lumMod val="50000"/>
                  </a:schemeClr>
                </a:solidFill>
              </a:rPr>
              <a:t>., "DRISA: A dram-based reconfigurable in-situ accelerator”] </a:t>
            </a:r>
          </a:p>
          <a:p>
            <a:pPr lvl="2"/>
            <a:r>
              <a:rPr lang="en-US" dirty="0"/>
              <a:t>Ambit, MICRO 2017</a:t>
            </a:r>
          </a:p>
          <a:p>
            <a:pPr lvl="3"/>
            <a:r>
              <a:rPr lang="en-US" dirty="0">
                <a:solidFill>
                  <a:schemeClr val="bg1">
                    <a:lumMod val="50000"/>
                  </a:schemeClr>
                </a:solidFill>
              </a:rPr>
              <a:t>[Seshadri, et. al., "Ambit: In-memory accelerator for bulk bitwise operations using commodity DRAM technology“</a:t>
            </a:r>
          </a:p>
          <a:p>
            <a:pPr marL="914400" lvl="2" indent="0">
              <a:buNone/>
            </a:pPr>
            <a:endParaRPr lang="en-US" dirty="0"/>
          </a:p>
          <a:p>
            <a:pPr lvl="4"/>
            <a:endParaRPr lang="en-US" dirty="0"/>
          </a:p>
          <a:p>
            <a:pPr lvl="2"/>
            <a:endParaRPr lang="en-US" dirty="0"/>
          </a:p>
        </p:txBody>
      </p:sp>
      <p:sp>
        <p:nvSpPr>
          <p:cNvPr id="3" name="Title 2">
            <a:extLst>
              <a:ext uri="{FF2B5EF4-FFF2-40B4-BE49-F238E27FC236}">
                <a16:creationId xmlns:a16="http://schemas.microsoft.com/office/drawing/2014/main" id="{338CB917-3D52-D547-80E5-63B4DC27116D}"/>
              </a:ext>
            </a:extLst>
          </p:cNvPr>
          <p:cNvSpPr>
            <a:spLocks noGrp="1"/>
          </p:cNvSpPr>
          <p:nvPr>
            <p:ph type="title"/>
          </p:nvPr>
        </p:nvSpPr>
        <p:spPr/>
        <p:txBody>
          <a:bodyPr/>
          <a:lstStyle/>
          <a:p>
            <a:r>
              <a:rPr lang="en-US" dirty="0"/>
              <a:t>Alleviating the Cost of Data Movement </a:t>
            </a:r>
          </a:p>
        </p:txBody>
      </p:sp>
      <p:sp>
        <p:nvSpPr>
          <p:cNvPr id="4" name="Slide Number Placeholder 3">
            <a:extLst>
              <a:ext uri="{FF2B5EF4-FFF2-40B4-BE49-F238E27FC236}">
                <a16:creationId xmlns:a16="http://schemas.microsoft.com/office/drawing/2014/main" id="{1724A6DF-E54C-8947-88C4-A9002E657F0E}"/>
              </a:ext>
            </a:extLst>
          </p:cNvPr>
          <p:cNvSpPr>
            <a:spLocks noGrp="1"/>
          </p:cNvSpPr>
          <p:nvPr>
            <p:ph type="sldNum" sz="quarter" idx="12"/>
          </p:nvPr>
        </p:nvSpPr>
        <p:spPr/>
        <p:txBody>
          <a:bodyPr/>
          <a:lstStyle/>
          <a:p>
            <a:fld id="{D00B8447-1594-F147-88A6-2D9B928A4F79}" type="slidenum">
              <a:rPr lang="en-US" smtClean="0"/>
              <a:t>73</a:t>
            </a:fld>
            <a:endParaRPr lang="en-US"/>
          </a:p>
        </p:txBody>
      </p:sp>
    </p:spTree>
    <p:extLst>
      <p:ext uri="{BB962C8B-B14F-4D97-AF65-F5344CB8AC3E}">
        <p14:creationId xmlns:p14="http://schemas.microsoft.com/office/powerpoint/2010/main" val="20544807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2F4229-FFC1-8F4D-A332-61DFC65F7F42}"/>
              </a:ext>
            </a:extLst>
          </p:cNvPr>
          <p:cNvSpPr>
            <a:spLocks noGrp="1"/>
          </p:cNvSpPr>
          <p:nvPr>
            <p:ph idx="1"/>
          </p:nvPr>
        </p:nvSpPr>
        <p:spPr/>
        <p:txBody>
          <a:bodyPr>
            <a:normAutofit/>
          </a:bodyPr>
          <a:lstStyle/>
          <a:p>
            <a:r>
              <a:rPr lang="en-US" dirty="0"/>
              <a:t>3D integration is feasible now</a:t>
            </a:r>
          </a:p>
          <a:p>
            <a:pPr lvl="1"/>
            <a:r>
              <a:rPr lang="en-US" dirty="0"/>
              <a:t>Complex controller and  SRAM in the logic layer</a:t>
            </a:r>
          </a:p>
          <a:p>
            <a:r>
              <a:rPr lang="en-US" dirty="0"/>
              <a:t>Data-intensive applications</a:t>
            </a:r>
          </a:p>
          <a:p>
            <a:pPr lvl="1"/>
            <a:r>
              <a:rPr lang="en-US" dirty="0"/>
              <a:t>Drives the demand for processing in memory (PIM)</a:t>
            </a:r>
          </a:p>
          <a:p>
            <a:pPr lvl="1"/>
            <a:endParaRPr lang="en-US" dirty="0"/>
          </a:p>
        </p:txBody>
      </p:sp>
      <p:sp>
        <p:nvSpPr>
          <p:cNvPr id="3" name="Title 2">
            <a:extLst>
              <a:ext uri="{FF2B5EF4-FFF2-40B4-BE49-F238E27FC236}">
                <a16:creationId xmlns:a16="http://schemas.microsoft.com/office/drawing/2014/main" id="{F1F8DE6B-60C4-8942-8968-682B82CC552A}"/>
              </a:ext>
            </a:extLst>
          </p:cNvPr>
          <p:cNvSpPr>
            <a:spLocks noGrp="1"/>
          </p:cNvSpPr>
          <p:nvPr>
            <p:ph type="title"/>
          </p:nvPr>
        </p:nvSpPr>
        <p:spPr/>
        <p:txBody>
          <a:bodyPr/>
          <a:lstStyle/>
          <a:p>
            <a:r>
              <a:rPr lang="en-US" dirty="0"/>
              <a:t>Motivations for Round2</a:t>
            </a:r>
          </a:p>
        </p:txBody>
      </p:sp>
      <p:sp>
        <p:nvSpPr>
          <p:cNvPr id="4" name="Slide Number Placeholder 3">
            <a:extLst>
              <a:ext uri="{FF2B5EF4-FFF2-40B4-BE49-F238E27FC236}">
                <a16:creationId xmlns:a16="http://schemas.microsoft.com/office/drawing/2014/main" id="{B6CEF8F6-507D-6C4E-B078-88CB344FEBC7}"/>
              </a:ext>
            </a:extLst>
          </p:cNvPr>
          <p:cNvSpPr>
            <a:spLocks noGrp="1"/>
          </p:cNvSpPr>
          <p:nvPr>
            <p:ph type="sldNum" sz="quarter" idx="12"/>
          </p:nvPr>
        </p:nvSpPr>
        <p:spPr/>
        <p:txBody>
          <a:bodyPr/>
          <a:lstStyle/>
          <a:p>
            <a:fld id="{D00B8447-1594-F147-88A6-2D9B928A4F79}" type="slidenum">
              <a:rPr lang="en-US" smtClean="0"/>
              <a:t>74</a:t>
            </a:fld>
            <a:endParaRPr lang="en-US"/>
          </a:p>
        </p:txBody>
      </p:sp>
      <p:pic>
        <p:nvPicPr>
          <p:cNvPr id="5" name="Picture 4">
            <a:extLst>
              <a:ext uri="{FF2B5EF4-FFF2-40B4-BE49-F238E27FC236}">
                <a16:creationId xmlns:a16="http://schemas.microsoft.com/office/drawing/2014/main" id="{890B93E9-6AFB-C243-B5EE-F674AB056E36}"/>
              </a:ext>
            </a:extLst>
          </p:cNvPr>
          <p:cNvPicPr>
            <a:picLocks noChangeAspect="1"/>
          </p:cNvPicPr>
          <p:nvPr/>
        </p:nvPicPr>
        <p:blipFill>
          <a:blip r:embed="rId2"/>
          <a:stretch>
            <a:fillRect/>
          </a:stretch>
        </p:blipFill>
        <p:spPr>
          <a:xfrm>
            <a:off x="8311662" y="2624258"/>
            <a:ext cx="3742699" cy="2754071"/>
          </a:xfrm>
          <a:prstGeom prst="rect">
            <a:avLst/>
          </a:prstGeom>
        </p:spPr>
      </p:pic>
    </p:spTree>
    <p:extLst>
      <p:ext uri="{BB962C8B-B14F-4D97-AF65-F5344CB8AC3E}">
        <p14:creationId xmlns:p14="http://schemas.microsoft.com/office/powerpoint/2010/main" val="23384198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A9CD-62B2-DF4B-BE87-4D50F19156B0}"/>
              </a:ext>
            </a:extLst>
          </p:cNvPr>
          <p:cNvSpPr>
            <a:spLocks noGrp="1"/>
          </p:cNvSpPr>
          <p:nvPr>
            <p:ph type="title"/>
          </p:nvPr>
        </p:nvSpPr>
        <p:spPr/>
        <p:txBody>
          <a:bodyPr/>
          <a:lstStyle/>
          <a:p>
            <a:r>
              <a:rPr lang="en-US" dirty="0"/>
              <a:t>Round2</a:t>
            </a:r>
          </a:p>
        </p:txBody>
      </p:sp>
      <p:sp>
        <p:nvSpPr>
          <p:cNvPr id="3" name="Content Placeholder 2">
            <a:extLst>
              <a:ext uri="{FF2B5EF4-FFF2-40B4-BE49-F238E27FC236}">
                <a16:creationId xmlns:a16="http://schemas.microsoft.com/office/drawing/2014/main" id="{3570D40E-7050-8A42-8035-BF5DCD0FA6A3}"/>
              </a:ext>
            </a:extLst>
          </p:cNvPr>
          <p:cNvSpPr>
            <a:spLocks noGrp="1"/>
          </p:cNvSpPr>
          <p:nvPr>
            <p:ph idx="1"/>
          </p:nvPr>
        </p:nvSpPr>
        <p:spPr/>
        <p:txBody>
          <a:bodyPr/>
          <a:lstStyle/>
          <a:p>
            <a:r>
              <a:rPr lang="en-US" dirty="0"/>
              <a:t>Approach 1</a:t>
            </a:r>
          </a:p>
          <a:p>
            <a:pPr lvl="1"/>
            <a:r>
              <a:rPr lang="en-US" dirty="0"/>
              <a:t>In-situ computing</a:t>
            </a:r>
          </a:p>
          <a:p>
            <a:r>
              <a:rPr lang="en-US" dirty="0"/>
              <a:t>Approach 2</a:t>
            </a:r>
          </a:p>
          <a:p>
            <a:pPr lvl="1"/>
            <a:r>
              <a:rPr lang="en-US" dirty="0"/>
              <a:t>In-logic layer computing</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E7938FBB-C68A-584D-9E6F-0ABC66C3C61F}"/>
              </a:ext>
            </a:extLst>
          </p:cNvPr>
          <p:cNvSpPr>
            <a:spLocks noGrp="1"/>
          </p:cNvSpPr>
          <p:nvPr>
            <p:ph type="sldNum" sz="quarter" idx="12"/>
          </p:nvPr>
        </p:nvSpPr>
        <p:spPr/>
        <p:txBody>
          <a:bodyPr/>
          <a:lstStyle/>
          <a:p>
            <a:fld id="{514F71AC-B08B-234D-BD2E-DDA7DB4BA923}" type="slidenum">
              <a:rPr lang="en-US" smtClean="0"/>
              <a:t>75</a:t>
            </a:fld>
            <a:endParaRPr lang="en-US"/>
          </a:p>
        </p:txBody>
      </p:sp>
    </p:spTree>
    <p:extLst>
      <p:ext uri="{BB962C8B-B14F-4D97-AF65-F5344CB8AC3E}">
        <p14:creationId xmlns:p14="http://schemas.microsoft.com/office/powerpoint/2010/main" val="16454605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A17F-6C4D-2E41-9117-BD2829798478}"/>
              </a:ext>
            </a:extLst>
          </p:cNvPr>
          <p:cNvSpPr>
            <a:spLocks noGrp="1"/>
          </p:cNvSpPr>
          <p:nvPr>
            <p:ph type="title"/>
          </p:nvPr>
        </p:nvSpPr>
        <p:spPr/>
        <p:txBody>
          <a:bodyPr/>
          <a:lstStyle/>
          <a:p>
            <a:r>
              <a:rPr lang="en-US" b="1" dirty="0"/>
              <a:t>Round 2</a:t>
            </a:r>
          </a:p>
        </p:txBody>
      </p:sp>
      <p:sp>
        <p:nvSpPr>
          <p:cNvPr id="3" name="Content Placeholder 2">
            <a:extLst>
              <a:ext uri="{FF2B5EF4-FFF2-40B4-BE49-F238E27FC236}">
                <a16:creationId xmlns:a16="http://schemas.microsoft.com/office/drawing/2014/main" id="{5DAC19D1-5F73-C04B-9D64-97447F9B566F}"/>
              </a:ext>
            </a:extLst>
          </p:cNvPr>
          <p:cNvSpPr>
            <a:spLocks noGrp="1"/>
          </p:cNvSpPr>
          <p:nvPr>
            <p:ph idx="1"/>
          </p:nvPr>
        </p:nvSpPr>
        <p:spPr/>
        <p:txBody>
          <a:bodyPr/>
          <a:lstStyle/>
          <a:p>
            <a:r>
              <a:rPr lang="en-US" dirty="0"/>
              <a:t>Approach 2:</a:t>
            </a:r>
          </a:p>
          <a:p>
            <a:pPr lvl="1"/>
            <a:r>
              <a:rPr lang="en-US" dirty="0"/>
              <a:t> Light GPGPUs in the Logic layer </a:t>
            </a:r>
            <a:r>
              <a:rPr lang="en-US" dirty="0">
                <a:solidFill>
                  <a:schemeClr val="bg1">
                    <a:lumMod val="50000"/>
                  </a:schemeClr>
                </a:solidFill>
              </a:rPr>
              <a:t>[Hsieh, et.al.][Zhang, et.al.] </a:t>
            </a:r>
          </a:p>
        </p:txBody>
      </p:sp>
      <p:sp>
        <p:nvSpPr>
          <p:cNvPr id="4" name="Slide Number Placeholder 3">
            <a:extLst>
              <a:ext uri="{FF2B5EF4-FFF2-40B4-BE49-F238E27FC236}">
                <a16:creationId xmlns:a16="http://schemas.microsoft.com/office/drawing/2014/main" id="{31821640-0683-4249-B07D-28F16E0B5A0A}"/>
              </a:ext>
            </a:extLst>
          </p:cNvPr>
          <p:cNvSpPr>
            <a:spLocks noGrp="1"/>
          </p:cNvSpPr>
          <p:nvPr>
            <p:ph type="sldNum" sz="quarter" idx="12"/>
          </p:nvPr>
        </p:nvSpPr>
        <p:spPr/>
        <p:txBody>
          <a:bodyPr/>
          <a:lstStyle/>
          <a:p>
            <a:fld id="{BB7709E7-BFA3-4F44-A010-F055C972206D}" type="slidenum">
              <a:rPr lang="en-US" smtClean="0"/>
              <a:pPr/>
              <a:t>76</a:t>
            </a:fld>
            <a:endParaRPr lang="en-US" dirty="0"/>
          </a:p>
        </p:txBody>
      </p:sp>
      <p:pic>
        <p:nvPicPr>
          <p:cNvPr id="8" name="Picture 7">
            <a:extLst>
              <a:ext uri="{FF2B5EF4-FFF2-40B4-BE49-F238E27FC236}">
                <a16:creationId xmlns:a16="http://schemas.microsoft.com/office/drawing/2014/main" id="{0FF40116-8680-124D-AA1F-56B018ECF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109" y="3006970"/>
            <a:ext cx="8817568" cy="2930062"/>
          </a:xfrm>
          <a:prstGeom prst="rect">
            <a:avLst/>
          </a:prstGeom>
        </p:spPr>
      </p:pic>
    </p:spTree>
    <p:extLst>
      <p:ext uri="{BB962C8B-B14F-4D97-AF65-F5344CB8AC3E}">
        <p14:creationId xmlns:p14="http://schemas.microsoft.com/office/powerpoint/2010/main" val="370897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A17F-6C4D-2E41-9117-BD2829798478}"/>
              </a:ext>
            </a:extLst>
          </p:cNvPr>
          <p:cNvSpPr>
            <a:spLocks noGrp="1"/>
          </p:cNvSpPr>
          <p:nvPr>
            <p:ph type="title"/>
          </p:nvPr>
        </p:nvSpPr>
        <p:spPr/>
        <p:txBody>
          <a:bodyPr/>
          <a:lstStyle/>
          <a:p>
            <a:r>
              <a:rPr lang="en-US" b="1" dirty="0"/>
              <a:t>Prior In-situ Approaches (DRAM-based)</a:t>
            </a:r>
          </a:p>
        </p:txBody>
      </p:sp>
      <p:sp>
        <p:nvSpPr>
          <p:cNvPr id="3" name="Content Placeholder 2">
            <a:extLst>
              <a:ext uri="{FF2B5EF4-FFF2-40B4-BE49-F238E27FC236}">
                <a16:creationId xmlns:a16="http://schemas.microsoft.com/office/drawing/2014/main" id="{5DAC19D1-5F73-C04B-9D64-97447F9B566F}"/>
              </a:ext>
            </a:extLst>
          </p:cNvPr>
          <p:cNvSpPr>
            <a:spLocks noGrp="1"/>
          </p:cNvSpPr>
          <p:nvPr>
            <p:ph idx="1"/>
          </p:nvPr>
        </p:nvSpPr>
        <p:spPr/>
        <p:txBody>
          <a:bodyPr/>
          <a:lstStyle/>
          <a:p>
            <a:r>
              <a:rPr lang="en-US" dirty="0"/>
              <a:t>Support only bitwise operations </a:t>
            </a:r>
          </a:p>
          <a:p>
            <a:pPr lvl="1"/>
            <a:r>
              <a:rPr lang="en-US" dirty="0">
                <a:solidFill>
                  <a:schemeClr val="bg1">
                    <a:lumMod val="50000"/>
                  </a:schemeClr>
                </a:solidFill>
              </a:rPr>
              <a:t>Ambit [Seshadri et al.]</a:t>
            </a:r>
          </a:p>
          <a:p>
            <a:pPr lvl="1"/>
            <a:r>
              <a:rPr lang="en-US" dirty="0">
                <a:solidFill>
                  <a:schemeClr val="bg1">
                    <a:lumMod val="50000"/>
                  </a:schemeClr>
                </a:solidFill>
              </a:rPr>
              <a:t>DRISA [Li et al.]</a:t>
            </a:r>
          </a:p>
          <a:p>
            <a:endParaRPr lang="en-US" dirty="0"/>
          </a:p>
        </p:txBody>
      </p:sp>
      <p:sp>
        <p:nvSpPr>
          <p:cNvPr id="4" name="Slide Number Placeholder 3">
            <a:extLst>
              <a:ext uri="{FF2B5EF4-FFF2-40B4-BE49-F238E27FC236}">
                <a16:creationId xmlns:a16="http://schemas.microsoft.com/office/drawing/2014/main" id="{31821640-0683-4249-B07D-28F16E0B5A0A}"/>
              </a:ext>
            </a:extLst>
          </p:cNvPr>
          <p:cNvSpPr>
            <a:spLocks noGrp="1"/>
          </p:cNvSpPr>
          <p:nvPr>
            <p:ph type="sldNum" sz="quarter" idx="12"/>
          </p:nvPr>
        </p:nvSpPr>
        <p:spPr/>
        <p:txBody>
          <a:bodyPr/>
          <a:lstStyle/>
          <a:p>
            <a:fld id="{BB7709E7-BFA3-4F44-A010-F055C972206D}" type="slidenum">
              <a:rPr lang="en-US" smtClean="0"/>
              <a:pPr/>
              <a:t>8</a:t>
            </a:fld>
            <a:endParaRPr lang="en-US" dirty="0"/>
          </a:p>
        </p:txBody>
      </p:sp>
      <p:pic>
        <p:nvPicPr>
          <p:cNvPr id="6" name="Picture 5">
            <a:extLst>
              <a:ext uri="{FF2B5EF4-FFF2-40B4-BE49-F238E27FC236}">
                <a16:creationId xmlns:a16="http://schemas.microsoft.com/office/drawing/2014/main" id="{B7C1378E-C1BD-0944-926F-A6E7174C5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383" y="1970153"/>
            <a:ext cx="6359894" cy="2218761"/>
          </a:xfrm>
          <a:prstGeom prst="rect">
            <a:avLst/>
          </a:prstGeom>
        </p:spPr>
      </p:pic>
      <p:sp>
        <p:nvSpPr>
          <p:cNvPr id="8" name="Rectangle 7">
            <a:extLst>
              <a:ext uri="{FF2B5EF4-FFF2-40B4-BE49-F238E27FC236}">
                <a16:creationId xmlns:a16="http://schemas.microsoft.com/office/drawing/2014/main" id="{A50D3E2B-02C2-774E-8C9F-DD4FBF1AAFAD}"/>
              </a:ext>
            </a:extLst>
          </p:cNvPr>
          <p:cNvSpPr/>
          <p:nvPr/>
        </p:nvSpPr>
        <p:spPr>
          <a:xfrm>
            <a:off x="0" y="5577504"/>
            <a:ext cx="12192000" cy="778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ts val="2625"/>
              </a:lnSpc>
            </a:pPr>
            <a:r>
              <a:rPr lang="en-US" sz="3200" dirty="0">
                <a:solidFill>
                  <a:srgbClr val="C00000"/>
                </a:solidFill>
              </a:rPr>
              <a:t>What are the limitations?</a:t>
            </a:r>
          </a:p>
        </p:txBody>
      </p:sp>
    </p:spTree>
    <p:extLst>
      <p:ext uri="{BB962C8B-B14F-4D97-AF65-F5344CB8AC3E}">
        <p14:creationId xmlns:p14="http://schemas.microsoft.com/office/powerpoint/2010/main" val="4061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70C9DF-D1CC-4947-8966-93F67A8ED647}"/>
              </a:ext>
            </a:extLst>
          </p:cNvPr>
          <p:cNvSpPr>
            <a:spLocks noGrp="1"/>
          </p:cNvSpPr>
          <p:nvPr>
            <p:ph idx="1"/>
          </p:nvPr>
        </p:nvSpPr>
        <p:spPr/>
        <p:txBody>
          <a:bodyPr/>
          <a:lstStyle/>
          <a:p>
            <a:r>
              <a:rPr lang="en-US" sz="2300" dirty="0"/>
              <a:t>High overhead for non-bitwise operations</a:t>
            </a:r>
          </a:p>
          <a:p>
            <a:pPr lvl="1"/>
            <a:r>
              <a:rPr lang="en-US" sz="2100" dirty="0"/>
              <a:t>E.g., 32-bit addition and multiplication</a:t>
            </a:r>
            <a:endParaRPr lang="en-US" sz="2300" dirty="0"/>
          </a:p>
          <a:p>
            <a:r>
              <a:rPr lang="en-US" sz="2300" dirty="0"/>
              <a:t>No support for data dependency</a:t>
            </a:r>
          </a:p>
          <a:p>
            <a:pPr lvl="1"/>
            <a:r>
              <a:rPr lang="en-US" sz="2100" dirty="0"/>
              <a:t>E.g., reduction and prefix sum (scan)</a:t>
            </a:r>
            <a:endParaRPr lang="en-US" sz="2300" dirty="0"/>
          </a:p>
          <a:p>
            <a:r>
              <a:rPr lang="en-US" sz="2300" dirty="0"/>
              <a:t>No support for operations based on a condition </a:t>
            </a:r>
          </a:p>
          <a:p>
            <a:pPr lvl="1"/>
            <a:r>
              <a:rPr lang="en-US" sz="2100" dirty="0"/>
              <a:t>E.g., Sort and SPMV</a:t>
            </a:r>
          </a:p>
        </p:txBody>
      </p:sp>
      <p:sp>
        <p:nvSpPr>
          <p:cNvPr id="3" name="Title 2">
            <a:extLst>
              <a:ext uri="{FF2B5EF4-FFF2-40B4-BE49-F238E27FC236}">
                <a16:creationId xmlns:a16="http://schemas.microsoft.com/office/drawing/2014/main" id="{BDB331DE-DB77-F24B-BB16-9C7394AEC67A}"/>
              </a:ext>
            </a:extLst>
          </p:cNvPr>
          <p:cNvSpPr>
            <a:spLocks noGrp="1"/>
          </p:cNvSpPr>
          <p:nvPr>
            <p:ph type="title"/>
          </p:nvPr>
        </p:nvSpPr>
        <p:spPr/>
        <p:txBody>
          <a:bodyPr/>
          <a:lstStyle/>
          <a:p>
            <a:r>
              <a:rPr lang="en-US" dirty="0"/>
              <a:t>Main Limitation: Inflexibility</a:t>
            </a:r>
          </a:p>
        </p:txBody>
      </p:sp>
      <p:sp>
        <p:nvSpPr>
          <p:cNvPr id="4" name="Slide Number Placeholder 3">
            <a:extLst>
              <a:ext uri="{FF2B5EF4-FFF2-40B4-BE49-F238E27FC236}">
                <a16:creationId xmlns:a16="http://schemas.microsoft.com/office/drawing/2014/main" id="{E6392559-EE64-C34C-821F-806CF4F71B21}"/>
              </a:ext>
            </a:extLst>
          </p:cNvPr>
          <p:cNvSpPr>
            <a:spLocks noGrp="1"/>
          </p:cNvSpPr>
          <p:nvPr>
            <p:ph type="sldNum" sz="quarter" idx="12"/>
          </p:nvPr>
        </p:nvSpPr>
        <p:spPr/>
        <p:txBody>
          <a:bodyPr/>
          <a:lstStyle/>
          <a:p>
            <a:fld id="{D00B8447-1594-F147-88A6-2D9B928A4F79}" type="slidenum">
              <a:rPr lang="en-US" smtClean="0"/>
              <a:t>9</a:t>
            </a:fld>
            <a:endParaRPr lang="en-US"/>
          </a:p>
        </p:txBody>
      </p:sp>
      <p:pic>
        <p:nvPicPr>
          <p:cNvPr id="7" name="Picture 6">
            <a:extLst>
              <a:ext uri="{FF2B5EF4-FFF2-40B4-BE49-F238E27FC236}">
                <a16:creationId xmlns:a16="http://schemas.microsoft.com/office/drawing/2014/main" id="{B227F64E-2D78-E24D-9DD8-4933432C756F}"/>
              </a:ext>
            </a:extLst>
          </p:cNvPr>
          <p:cNvPicPr>
            <a:picLocks noChangeAspect="1"/>
          </p:cNvPicPr>
          <p:nvPr/>
        </p:nvPicPr>
        <p:blipFill>
          <a:blip r:embed="rId3"/>
          <a:stretch>
            <a:fillRect/>
          </a:stretch>
        </p:blipFill>
        <p:spPr>
          <a:xfrm>
            <a:off x="6047509" y="1462911"/>
            <a:ext cx="6015535" cy="2775526"/>
          </a:xfrm>
          <a:prstGeom prst="rect">
            <a:avLst/>
          </a:prstGeom>
        </p:spPr>
      </p:pic>
      <p:pic>
        <p:nvPicPr>
          <p:cNvPr id="8" name="Picture 7">
            <a:extLst>
              <a:ext uri="{FF2B5EF4-FFF2-40B4-BE49-F238E27FC236}">
                <a16:creationId xmlns:a16="http://schemas.microsoft.com/office/drawing/2014/main" id="{B6F296E2-279C-B743-8E92-040BAC5B0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109" y="1841236"/>
            <a:ext cx="5786935" cy="2018875"/>
          </a:xfrm>
          <a:prstGeom prst="rect">
            <a:avLst/>
          </a:prstGeom>
        </p:spPr>
      </p:pic>
    </p:spTree>
    <p:extLst>
      <p:ext uri="{BB962C8B-B14F-4D97-AF65-F5344CB8AC3E}">
        <p14:creationId xmlns:p14="http://schemas.microsoft.com/office/powerpoint/2010/main" val="89624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9792</TotalTime>
  <Words>7342</Words>
  <Application>Microsoft Macintosh PowerPoint</Application>
  <PresentationFormat>Widescreen</PresentationFormat>
  <Paragraphs>966</Paragraphs>
  <Slides>76</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Calibri Light</vt:lpstr>
      <vt:lpstr>Wingdings</vt:lpstr>
      <vt:lpstr>Office Theme</vt:lpstr>
      <vt:lpstr>Fulcrum:  a Simplified Control and Access Mechanism toward  Flexible and Practical In-situ Accelerators</vt:lpstr>
      <vt:lpstr>Motivation:  Many of Modern Applications Are Memory-intensive</vt:lpstr>
      <vt:lpstr>The High-Level Problem:  The High Cost of Data Movement</vt:lpstr>
      <vt:lpstr>High-Level Goals</vt:lpstr>
      <vt:lpstr>Background</vt:lpstr>
      <vt:lpstr>Where to Process the Data?</vt:lpstr>
      <vt:lpstr>In-situ Computing = Processing Data in Subarrays </vt:lpstr>
      <vt:lpstr>Prior In-situ Approaches (DRAM-based)</vt:lpstr>
      <vt:lpstr>Main Limitation: Inflexibility</vt:lpstr>
      <vt:lpstr>Limitation 2: No Support for Interleaving</vt:lpstr>
      <vt:lpstr>Limitation 2: No Support for Interleaving</vt:lpstr>
      <vt:lpstr>Limitation 3: Inefficient Interconnections</vt:lpstr>
      <vt:lpstr>PowerPoint Presentation</vt:lpstr>
      <vt:lpstr>Tradeoffs</vt:lpstr>
      <vt:lpstr>Selecting a Control and Access Mechanism for the Single-word ALU</vt:lpstr>
      <vt:lpstr>How Do Traditional Processors Tolerate the Overhead?</vt:lpstr>
      <vt:lpstr>PowerPoint Presentation</vt:lpstr>
      <vt:lpstr>Key Idea1: Single-word ALUs</vt:lpstr>
      <vt:lpstr>Key Idea2: A Simple Shift-based Access Mechanism</vt:lpstr>
      <vt:lpstr>Key Idea3: A Simple Control Unit </vt:lpstr>
      <vt:lpstr>Key Idea4: Reuniting Interleaved Bits</vt:lpstr>
      <vt:lpstr>Key Idea5: Optimizing Interconnections</vt:lpstr>
      <vt:lpstr>PowerPoint Presentation</vt:lpstr>
      <vt:lpstr>PowerPoint Presentation</vt:lpstr>
      <vt:lpstr>PowerPoint Presentation</vt:lpstr>
      <vt:lpstr>Example: A[:]+B[:]=C[:]</vt:lpstr>
      <vt:lpstr>Example: A[:]+B[:]=C[:]</vt:lpstr>
      <vt:lpstr>PowerPoint Presentation</vt:lpstr>
      <vt:lpstr>Example: Sparse Matrix Vector Multiplication</vt:lpstr>
      <vt:lpstr>Example: Sparse Matrix Vector Multiplication</vt:lpstr>
      <vt:lpstr>Example: Sparse Matrix Vector Multiplication</vt:lpstr>
      <vt:lpstr>A challenge: Walkers Need to Load a Row  at Different Times </vt:lpstr>
      <vt:lpstr>A challenge: Walkers Need to Load a Row  at Different Times </vt:lpstr>
      <vt:lpstr>Solution: Walker Renamer</vt:lpstr>
      <vt:lpstr>Example: Query Processing</vt:lpstr>
      <vt:lpstr>Example: Query Processing</vt:lpstr>
      <vt:lpstr>PowerPoint Presentation</vt:lpstr>
      <vt:lpstr>In-logic Layer Components</vt:lpstr>
      <vt:lpstr>In-logic Layer Components</vt:lpstr>
      <vt:lpstr>Methodology</vt:lpstr>
      <vt:lpstr>Energy Consumption</vt:lpstr>
      <vt:lpstr>Speedup</vt:lpstr>
      <vt:lpstr>Speedup per Stack</vt:lpstr>
      <vt:lpstr>Power Consumption</vt:lpstr>
      <vt:lpstr>Performance Under Different Power Budget</vt:lpstr>
      <vt:lpstr>Area Evaluation</vt:lpstr>
      <vt:lpstr>More Evaluations in Our Paper</vt:lpstr>
      <vt:lpstr>Future Works</vt:lpstr>
      <vt:lpstr>Conclusion</vt:lpstr>
      <vt:lpstr>PowerPoint Presentation</vt:lpstr>
      <vt:lpstr>PowerPoint Presentation</vt:lpstr>
      <vt:lpstr>Input Size</vt:lpstr>
      <vt:lpstr>The Effect of Application’s Characteristic </vt:lpstr>
      <vt:lpstr>Computation Intensity</vt:lpstr>
      <vt:lpstr>Effect of Sparsity on Fulcrum’s EDP Benefit</vt:lpstr>
      <vt:lpstr>The Effect of Broadcasting</vt:lpstr>
      <vt:lpstr>The Effect of LISA Movement</vt:lpstr>
      <vt:lpstr>Software and Layout Optimizations</vt:lpstr>
      <vt:lpstr>PowerPoint Presentation</vt:lpstr>
      <vt:lpstr>Fulcrum for Other Purposes</vt:lpstr>
      <vt:lpstr>PowerPoint Presentation</vt:lpstr>
      <vt:lpstr>Walkers</vt:lpstr>
      <vt:lpstr>Instruction Buffer</vt:lpstr>
      <vt:lpstr>Controller</vt:lpstr>
      <vt:lpstr>PowerPoint Presentation</vt:lpstr>
      <vt:lpstr>Prior Works</vt:lpstr>
      <vt:lpstr>PowerPoint Presentation</vt:lpstr>
      <vt:lpstr>Alleviating the Cost of Data Movement </vt:lpstr>
      <vt:lpstr>Motivations for Round 1</vt:lpstr>
      <vt:lpstr>Over-Optimistic Assumptions in Round 1</vt:lpstr>
      <vt:lpstr>Lesson Learned from Round 1:</vt:lpstr>
      <vt:lpstr>PowerPoint Presentation</vt:lpstr>
      <vt:lpstr>Alleviating the Cost of Data Movement </vt:lpstr>
      <vt:lpstr>Motivations for Round2</vt:lpstr>
      <vt:lpstr>Round2</vt:lpstr>
      <vt:lpstr>Round 2</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marzieh Lenjani</dc:creator>
  <cp:lastModifiedBy>marzieh Lenjani</cp:lastModifiedBy>
  <cp:revision>414</cp:revision>
  <dcterms:created xsi:type="dcterms:W3CDTF">2019-11-17T22:45:02Z</dcterms:created>
  <dcterms:modified xsi:type="dcterms:W3CDTF">2021-02-03T16:46:44Z</dcterms:modified>
</cp:coreProperties>
</file>