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2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3.xml" ContentType="application/vnd.openxmlformats-officedocument.drawingml.chartshapes+xml"/>
  <Override PartName="/ppt/notesSlides/notesSlide2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86" r:id="rId1"/>
  </p:sldMasterIdLst>
  <p:notesMasterIdLst>
    <p:notesMasterId r:id="rId46"/>
  </p:notesMasterIdLst>
  <p:handoutMasterIdLst>
    <p:handoutMasterId r:id="rId47"/>
  </p:handoutMasterIdLst>
  <p:sldIdLst>
    <p:sldId id="256" r:id="rId2"/>
    <p:sldId id="338" r:id="rId3"/>
    <p:sldId id="339" r:id="rId4"/>
    <p:sldId id="446" r:id="rId5"/>
    <p:sldId id="473" r:id="rId6"/>
    <p:sldId id="296" r:id="rId7"/>
    <p:sldId id="448" r:id="rId8"/>
    <p:sldId id="461" r:id="rId9"/>
    <p:sldId id="462" r:id="rId10"/>
    <p:sldId id="460" r:id="rId11"/>
    <p:sldId id="464" r:id="rId12"/>
    <p:sldId id="297" r:id="rId13"/>
    <p:sldId id="262" r:id="rId14"/>
    <p:sldId id="287" r:id="rId15"/>
    <p:sldId id="288" r:id="rId16"/>
    <p:sldId id="317" r:id="rId17"/>
    <p:sldId id="306" r:id="rId18"/>
    <p:sldId id="456" r:id="rId19"/>
    <p:sldId id="451" r:id="rId20"/>
    <p:sldId id="453" r:id="rId21"/>
    <p:sldId id="486" r:id="rId22"/>
    <p:sldId id="457" r:id="rId23"/>
    <p:sldId id="261" r:id="rId24"/>
    <p:sldId id="475" r:id="rId25"/>
    <p:sldId id="477" r:id="rId26"/>
    <p:sldId id="484" r:id="rId27"/>
    <p:sldId id="480" r:id="rId28"/>
    <p:sldId id="449" r:id="rId29"/>
    <p:sldId id="479" r:id="rId30"/>
    <p:sldId id="466" r:id="rId31"/>
    <p:sldId id="481" r:id="rId32"/>
    <p:sldId id="482" r:id="rId33"/>
    <p:sldId id="472" r:id="rId34"/>
    <p:sldId id="483" r:id="rId35"/>
    <p:sldId id="321" r:id="rId36"/>
    <p:sldId id="318" r:id="rId37"/>
    <p:sldId id="319" r:id="rId38"/>
    <p:sldId id="320" r:id="rId39"/>
    <p:sldId id="325" r:id="rId40"/>
    <p:sldId id="485" r:id="rId41"/>
    <p:sldId id="323" r:id="rId42"/>
    <p:sldId id="324" r:id="rId43"/>
    <p:sldId id="474" r:id="rId44"/>
    <p:sldId id="326" r:id="rId45"/>
  </p:sldIdLst>
  <p:sldSz cx="12192000" cy="6858000"/>
  <p:notesSz cx="7188200" cy="94488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323"/>
    <p:restoredTop sz="84444"/>
  </p:normalViewPr>
  <p:slideViewPr>
    <p:cSldViewPr snapToGrid="0">
      <p:cViewPr varScale="1">
        <p:scale>
          <a:sx n="95" d="100"/>
          <a:sy n="95" d="100"/>
        </p:scale>
        <p:origin x="62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555449938897898"/>
          <c:y val="6.3576883531115597E-2"/>
          <c:w val="0.58570184113706603"/>
          <c:h val="0.62297070091783602"/>
        </c:manualLayout>
      </c:layout>
      <c:barChart>
        <c:barDir val="col"/>
        <c:grouping val="clustered"/>
        <c:varyColors val="0"/>
        <c:ser>
          <c:idx val="0"/>
          <c:order val="0"/>
          <c:tx>
            <c:strRef>
              <c:f>Sheet1!$B$1</c:f>
              <c:strCache>
                <c:ptCount val="1"/>
                <c:pt idx="0">
                  <c:v>Frequency</c:v>
                </c:pt>
              </c:strCache>
            </c:strRef>
          </c:tx>
          <c:spPr>
            <a:solidFill>
              <a:srgbClr val="C00000"/>
            </a:solidFill>
            <a:ln>
              <a:noFill/>
            </a:ln>
            <a:effectLst/>
          </c:spPr>
          <c:invertIfNegative val="0"/>
          <c:cat>
            <c:numRef>
              <c:f>Sheet1!$A$2:$A$14</c:f>
              <c:numCache>
                <c:formatCode>General</c:formatCode>
                <c:ptCount val="13"/>
                <c:pt idx="0">
                  <c:v>-3</c:v>
                </c:pt>
                <c:pt idx="1">
                  <c:v>-2.5</c:v>
                </c:pt>
                <c:pt idx="2">
                  <c:v>-2</c:v>
                </c:pt>
                <c:pt idx="3">
                  <c:v>-1.5</c:v>
                </c:pt>
                <c:pt idx="4">
                  <c:v>-1</c:v>
                </c:pt>
                <c:pt idx="5">
                  <c:v>-0.5</c:v>
                </c:pt>
                <c:pt idx="6">
                  <c:v>0</c:v>
                </c:pt>
                <c:pt idx="7">
                  <c:v>0.5</c:v>
                </c:pt>
                <c:pt idx="8">
                  <c:v>1</c:v>
                </c:pt>
                <c:pt idx="9">
                  <c:v>1.5</c:v>
                </c:pt>
                <c:pt idx="10">
                  <c:v>2</c:v>
                </c:pt>
                <c:pt idx="11">
                  <c:v>2.5</c:v>
                </c:pt>
                <c:pt idx="12">
                  <c:v>3</c:v>
                </c:pt>
              </c:numCache>
            </c:numRef>
          </c:cat>
          <c:val>
            <c:numRef>
              <c:f>Sheet1!$B$2:$B$14</c:f>
              <c:numCache>
                <c:formatCode>General</c:formatCode>
                <c:ptCount val="13"/>
                <c:pt idx="0">
                  <c:v>2</c:v>
                </c:pt>
                <c:pt idx="1">
                  <c:v>3</c:v>
                </c:pt>
                <c:pt idx="2">
                  <c:v>7</c:v>
                </c:pt>
                <c:pt idx="3">
                  <c:v>12</c:v>
                </c:pt>
                <c:pt idx="4">
                  <c:v>33</c:v>
                </c:pt>
                <c:pt idx="5">
                  <c:v>132</c:v>
                </c:pt>
                <c:pt idx="6">
                  <c:v>812</c:v>
                </c:pt>
                <c:pt idx="7">
                  <c:v>809</c:v>
                </c:pt>
                <c:pt idx="8">
                  <c:v>121</c:v>
                </c:pt>
                <c:pt idx="9">
                  <c:v>37</c:v>
                </c:pt>
                <c:pt idx="10">
                  <c:v>13</c:v>
                </c:pt>
                <c:pt idx="11">
                  <c:v>9</c:v>
                </c:pt>
                <c:pt idx="12">
                  <c:v>7</c:v>
                </c:pt>
              </c:numCache>
            </c:numRef>
          </c:val>
          <c:extLst>
            <c:ext xmlns:c16="http://schemas.microsoft.com/office/drawing/2014/chart" uri="{C3380CC4-5D6E-409C-BE32-E72D297353CC}">
              <c16:uniqueId val="{00000000-836D-44BE-963A-4E76665150D8}"/>
            </c:ext>
          </c:extLst>
        </c:ser>
        <c:dLbls>
          <c:showLegendKey val="0"/>
          <c:showVal val="0"/>
          <c:showCatName val="0"/>
          <c:showSerName val="0"/>
          <c:showPercent val="0"/>
          <c:showBubbleSize val="0"/>
        </c:dLbls>
        <c:gapWidth val="19"/>
        <c:overlap val="-94"/>
        <c:axId val="-2052139616"/>
        <c:axId val="-2047990992"/>
      </c:barChart>
      <c:catAx>
        <c:axId val="-2052139616"/>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solidFill>
                    <a:latin typeface="Times New Roman" charset="0"/>
                    <a:ea typeface="Times New Roman" charset="0"/>
                    <a:cs typeface="Times New Roman" charset="0"/>
                  </a:defRPr>
                </a:pPr>
                <a:r>
                  <a:rPr lang="en-US" sz="1800" dirty="0"/>
                  <a:t>Net</a:t>
                </a:r>
                <a:r>
                  <a:rPr lang="en-US" sz="1800" baseline="0" dirty="0"/>
                  <a:t> change</a:t>
                </a:r>
                <a:endParaRPr lang="en-US" sz="1800" dirty="0"/>
              </a:p>
            </c:rich>
          </c:tx>
          <c:layout>
            <c:manualLayout>
              <c:xMode val="edge"/>
              <c:yMode val="edge"/>
              <c:x val="0.45626460202590702"/>
              <c:y val="0.88485687540143598"/>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charset="0"/>
                  <a:ea typeface="Times New Roman" charset="0"/>
                  <a:cs typeface="Times New Roman"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charset="0"/>
                <a:ea typeface="Times New Roman" charset="0"/>
                <a:cs typeface="Times New Roman" charset="0"/>
              </a:defRPr>
            </a:pPr>
            <a:endParaRPr lang="en-US"/>
          </a:p>
        </c:txPr>
        <c:crossAx val="-2047990992"/>
        <c:crosses val="autoZero"/>
        <c:auto val="1"/>
        <c:lblAlgn val="ctr"/>
        <c:lblOffset val="100"/>
        <c:noMultiLvlLbl val="0"/>
      </c:catAx>
      <c:valAx>
        <c:axId val="-2047990992"/>
        <c:scaling>
          <c:orientation val="minMax"/>
        </c:scaling>
        <c:delete val="0"/>
        <c:axPos val="l"/>
        <c:majorGridlines>
          <c:spPr>
            <a:ln w="9525" cap="flat" cmpd="sng" algn="ctr">
              <a:solidFill>
                <a:sysClr val="windowText" lastClr="000000">
                  <a:lumMod val="50000"/>
                  <a:lumOff val="50000"/>
                </a:sys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Times New Roman" charset="0"/>
                    <a:ea typeface="Times New Roman" charset="0"/>
                    <a:cs typeface="Times New Roman" charset="0"/>
                  </a:defRPr>
                </a:pPr>
                <a:r>
                  <a:rPr lang="en-US" sz="1800" b="1" dirty="0"/>
                  <a:t>Frequency</a:t>
                </a:r>
              </a:p>
            </c:rich>
          </c:tx>
          <c:layout>
            <c:manualLayout>
              <c:xMode val="edge"/>
              <c:yMode val="edge"/>
              <c:x val="3.03678617245366E-2"/>
              <c:y val="0.17689134603724299"/>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Times New Roman" charset="0"/>
                  <a:ea typeface="Times New Roman" charset="0"/>
                  <a:cs typeface="Times New Roman" charset="0"/>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Times New Roman" charset="0"/>
                <a:ea typeface="Times New Roman" charset="0"/>
                <a:cs typeface="Times New Roman" charset="0"/>
              </a:defRPr>
            </a:pPr>
            <a:endParaRPr lang="en-US"/>
          </a:p>
        </c:txPr>
        <c:crossAx val="-2052139616"/>
        <c:crosses val="autoZero"/>
        <c:crossBetween val="between"/>
      </c:valAx>
      <c:spPr>
        <a:solidFill>
          <a:sysClr val="window" lastClr="FFFFFF">
            <a:lumMod val="95000"/>
          </a:sysClr>
        </a:solidFill>
        <a:ln w="34925">
          <a:solidFill>
            <a:sysClr val="windowText" lastClr="000000"/>
          </a:solid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807191127252499"/>
          <c:y val="5.0284022767727199E-2"/>
          <c:w val="0.57883210208494096"/>
          <c:h val="0.61093313242525604"/>
        </c:manualLayout>
      </c:layout>
      <c:barChart>
        <c:barDir val="col"/>
        <c:grouping val="clustered"/>
        <c:varyColors val="0"/>
        <c:ser>
          <c:idx val="0"/>
          <c:order val="0"/>
          <c:tx>
            <c:strRef>
              <c:f>Sheet1!$B$1</c:f>
              <c:strCache>
                <c:ptCount val="1"/>
                <c:pt idx="0">
                  <c:v>Frequency</c:v>
                </c:pt>
              </c:strCache>
            </c:strRef>
          </c:tx>
          <c:spPr>
            <a:solidFill>
              <a:srgbClr val="C00000"/>
            </a:solidFill>
            <a:ln>
              <a:noFill/>
            </a:ln>
            <a:effectLst/>
          </c:spPr>
          <c:invertIfNegative val="0"/>
          <c:cat>
            <c:numRef>
              <c:f>Sheet1!$A$2:$A$22</c:f>
              <c:numCache>
                <c:formatCode>General</c:formatCode>
                <c:ptCount val="21"/>
                <c:pt idx="0">
                  <c:v>0</c:v>
                </c:pt>
                <c:pt idx="1">
                  <c:v>20</c:v>
                </c:pt>
                <c:pt idx="2">
                  <c:v>40</c:v>
                </c:pt>
                <c:pt idx="3">
                  <c:v>60</c:v>
                </c:pt>
                <c:pt idx="4">
                  <c:v>80</c:v>
                </c:pt>
                <c:pt idx="5">
                  <c:v>100</c:v>
                </c:pt>
                <c:pt idx="6">
                  <c:v>120</c:v>
                </c:pt>
                <c:pt idx="7">
                  <c:v>140</c:v>
                </c:pt>
                <c:pt idx="8">
                  <c:v>160</c:v>
                </c:pt>
                <c:pt idx="9">
                  <c:v>180</c:v>
                </c:pt>
                <c:pt idx="10">
                  <c:v>200</c:v>
                </c:pt>
                <c:pt idx="11">
                  <c:v>220</c:v>
                </c:pt>
                <c:pt idx="12">
                  <c:v>240</c:v>
                </c:pt>
                <c:pt idx="13">
                  <c:v>260</c:v>
                </c:pt>
                <c:pt idx="14">
                  <c:v>280</c:v>
                </c:pt>
                <c:pt idx="15">
                  <c:v>300</c:v>
                </c:pt>
                <c:pt idx="16">
                  <c:v>320</c:v>
                </c:pt>
                <c:pt idx="17">
                  <c:v>340</c:v>
                </c:pt>
                <c:pt idx="18">
                  <c:v>360</c:v>
                </c:pt>
                <c:pt idx="19">
                  <c:v>380</c:v>
                </c:pt>
                <c:pt idx="20">
                  <c:v>400</c:v>
                </c:pt>
              </c:numCache>
            </c:numRef>
          </c:cat>
          <c:val>
            <c:numRef>
              <c:f>Sheet1!$B$2:$B$22</c:f>
              <c:numCache>
                <c:formatCode>General</c:formatCode>
                <c:ptCount val="21"/>
                <c:pt idx="0">
                  <c:v>0</c:v>
                </c:pt>
                <c:pt idx="1">
                  <c:v>791</c:v>
                </c:pt>
                <c:pt idx="2">
                  <c:v>512</c:v>
                </c:pt>
                <c:pt idx="3">
                  <c:v>298</c:v>
                </c:pt>
                <c:pt idx="4">
                  <c:v>200</c:v>
                </c:pt>
                <c:pt idx="5">
                  <c:v>98</c:v>
                </c:pt>
                <c:pt idx="6">
                  <c:v>68</c:v>
                </c:pt>
                <c:pt idx="7">
                  <c:v>37</c:v>
                </c:pt>
                <c:pt idx="8">
                  <c:v>24</c:v>
                </c:pt>
                <c:pt idx="9">
                  <c:v>19</c:v>
                </c:pt>
                <c:pt idx="10">
                  <c:v>9</c:v>
                </c:pt>
                <c:pt idx="11">
                  <c:v>8</c:v>
                </c:pt>
                <c:pt idx="12">
                  <c:v>7</c:v>
                </c:pt>
                <c:pt idx="13">
                  <c:v>4</c:v>
                </c:pt>
                <c:pt idx="14">
                  <c:v>1</c:v>
                </c:pt>
                <c:pt idx="15">
                  <c:v>2</c:v>
                </c:pt>
                <c:pt idx="16">
                  <c:v>1</c:v>
                </c:pt>
                <c:pt idx="17">
                  <c:v>1</c:v>
                </c:pt>
                <c:pt idx="18">
                  <c:v>0</c:v>
                </c:pt>
                <c:pt idx="19">
                  <c:v>0</c:v>
                </c:pt>
                <c:pt idx="20">
                  <c:v>1</c:v>
                </c:pt>
              </c:numCache>
            </c:numRef>
          </c:val>
          <c:extLst>
            <c:ext xmlns:c16="http://schemas.microsoft.com/office/drawing/2014/chart" uri="{C3380CC4-5D6E-409C-BE32-E72D297353CC}">
              <c16:uniqueId val="{00000000-626A-4F76-9C01-1001546C2105}"/>
            </c:ext>
          </c:extLst>
        </c:ser>
        <c:dLbls>
          <c:showLegendKey val="0"/>
          <c:showVal val="0"/>
          <c:showCatName val="0"/>
          <c:showSerName val="0"/>
          <c:showPercent val="0"/>
          <c:showBubbleSize val="0"/>
        </c:dLbls>
        <c:gapWidth val="19"/>
        <c:overlap val="-94"/>
        <c:axId val="-2047994352"/>
        <c:axId val="-2048028096"/>
      </c:barChart>
      <c:catAx>
        <c:axId val="-2047994352"/>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solidFill>
                    <a:latin typeface="Times New Roman" charset="0"/>
                    <a:ea typeface="Times New Roman" charset="0"/>
                    <a:cs typeface="Times New Roman" charset="0"/>
                  </a:defRPr>
                </a:pPr>
                <a:r>
                  <a:rPr lang="en-US" sz="1800" dirty="0"/>
                  <a:t>Open</a:t>
                </a:r>
                <a:r>
                  <a:rPr lang="en-US" sz="1800" baseline="0" dirty="0"/>
                  <a:t> price</a:t>
                </a:r>
                <a:endParaRPr lang="en-US" sz="1800" dirty="0"/>
              </a:p>
            </c:rich>
          </c:tx>
          <c:layout>
            <c:manualLayout>
              <c:xMode val="edge"/>
              <c:yMode val="edge"/>
              <c:x val="0.46100192931226702"/>
              <c:y val="0.87606673295156601"/>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charset="0"/>
                  <a:ea typeface="Times New Roman" charset="0"/>
                  <a:cs typeface="Times New Roman"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charset="0"/>
                <a:ea typeface="Times New Roman" charset="0"/>
                <a:cs typeface="Times New Roman" charset="0"/>
              </a:defRPr>
            </a:pPr>
            <a:endParaRPr lang="en-US"/>
          </a:p>
        </c:txPr>
        <c:crossAx val="-2048028096"/>
        <c:crosses val="autoZero"/>
        <c:auto val="1"/>
        <c:lblAlgn val="ctr"/>
        <c:lblOffset val="100"/>
        <c:noMultiLvlLbl val="0"/>
      </c:catAx>
      <c:valAx>
        <c:axId val="-2048028096"/>
        <c:scaling>
          <c:orientation val="minMax"/>
        </c:scaling>
        <c:delete val="0"/>
        <c:axPos val="l"/>
        <c:majorGridlines>
          <c:spPr>
            <a:ln w="9525" cap="flat" cmpd="sng" algn="ctr">
              <a:solidFill>
                <a:sysClr val="windowText" lastClr="000000">
                  <a:lumMod val="50000"/>
                  <a:lumOff val="50000"/>
                </a:sys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Times New Roman" charset="0"/>
                    <a:ea typeface="Times New Roman" charset="0"/>
                    <a:cs typeface="Times New Roman" charset="0"/>
                  </a:defRPr>
                </a:pPr>
                <a:r>
                  <a:rPr lang="en-US" sz="1800" b="1" dirty="0"/>
                  <a:t>Frequency</a:t>
                </a:r>
              </a:p>
            </c:rich>
          </c:tx>
          <c:layout>
            <c:manualLayout>
              <c:xMode val="edge"/>
              <c:yMode val="edge"/>
              <c:x val="5.6038090861207403E-2"/>
              <c:y val="0.21530139643090501"/>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Times New Roman" charset="0"/>
                  <a:ea typeface="Times New Roman" charset="0"/>
                  <a:cs typeface="Times New Roman"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Times New Roman" charset="0"/>
                <a:ea typeface="Times New Roman" charset="0"/>
                <a:cs typeface="Times New Roman" charset="0"/>
              </a:defRPr>
            </a:pPr>
            <a:endParaRPr lang="en-US"/>
          </a:p>
        </c:txPr>
        <c:crossAx val="-2047994352"/>
        <c:crosses val="autoZero"/>
        <c:crossBetween val="between"/>
      </c:valAx>
      <c:spPr>
        <a:solidFill>
          <a:sysClr val="window" lastClr="FFFFFF">
            <a:lumMod val="95000"/>
          </a:sysClr>
        </a:solidFill>
        <a:ln w="34925">
          <a:solidFill>
            <a:sysClr val="windowText" lastClr="000000"/>
          </a:solid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043357312104801"/>
          <c:y val="4.7485657124257501E-2"/>
          <c:w val="0.52082261453628698"/>
          <c:h val="0.63161150591039195"/>
        </c:manualLayout>
      </c:layout>
      <c:barChart>
        <c:barDir val="col"/>
        <c:grouping val="clustered"/>
        <c:varyColors val="0"/>
        <c:ser>
          <c:idx val="0"/>
          <c:order val="0"/>
          <c:tx>
            <c:strRef>
              <c:f>Sheet1!$B$1</c:f>
              <c:strCache>
                <c:ptCount val="1"/>
                <c:pt idx="0">
                  <c:v>Frequency</c:v>
                </c:pt>
              </c:strCache>
            </c:strRef>
          </c:tx>
          <c:spPr>
            <a:solidFill>
              <a:srgbClr val="C00000"/>
            </a:solidFill>
            <a:ln>
              <a:noFill/>
            </a:ln>
            <a:effectLst/>
          </c:spPr>
          <c:invertIfNegative val="0"/>
          <c:cat>
            <c:strRef>
              <c:f>Sheet1!$A$2:$A$59</c:f>
              <c:strCache>
                <c:ptCount val="58"/>
                <c:pt idx="0">
                  <c:v>-14</c:v>
                </c:pt>
                <c:pt idx="1">
                  <c:v>-13.5</c:v>
                </c:pt>
                <c:pt idx="2">
                  <c:v>-13</c:v>
                </c:pt>
                <c:pt idx="3">
                  <c:v>-12.5</c:v>
                </c:pt>
                <c:pt idx="4">
                  <c:v>-12</c:v>
                </c:pt>
                <c:pt idx="5">
                  <c:v>-11.5</c:v>
                </c:pt>
                <c:pt idx="6">
                  <c:v>-11</c:v>
                </c:pt>
                <c:pt idx="7">
                  <c:v>-10.5</c:v>
                </c:pt>
                <c:pt idx="8">
                  <c:v>-10</c:v>
                </c:pt>
                <c:pt idx="9">
                  <c:v>-9.5</c:v>
                </c:pt>
                <c:pt idx="10">
                  <c:v>-9</c:v>
                </c:pt>
                <c:pt idx="11">
                  <c:v>-8.5</c:v>
                </c:pt>
                <c:pt idx="12">
                  <c:v>-8</c:v>
                </c:pt>
                <c:pt idx="13">
                  <c:v>-7.5</c:v>
                </c:pt>
                <c:pt idx="14">
                  <c:v>-7</c:v>
                </c:pt>
                <c:pt idx="15">
                  <c:v>-6.5</c:v>
                </c:pt>
                <c:pt idx="16">
                  <c:v>-6</c:v>
                </c:pt>
                <c:pt idx="17">
                  <c:v>-5.5</c:v>
                </c:pt>
                <c:pt idx="18">
                  <c:v>-5</c:v>
                </c:pt>
                <c:pt idx="19">
                  <c:v>-4.5</c:v>
                </c:pt>
                <c:pt idx="20">
                  <c:v>-4</c:v>
                </c:pt>
                <c:pt idx="21">
                  <c:v>-3.5</c:v>
                </c:pt>
                <c:pt idx="22">
                  <c:v>-3</c:v>
                </c:pt>
                <c:pt idx="23">
                  <c:v>-2.5</c:v>
                </c:pt>
                <c:pt idx="24">
                  <c:v>-2</c:v>
                </c:pt>
                <c:pt idx="25">
                  <c:v>-1.5</c:v>
                </c:pt>
                <c:pt idx="26">
                  <c:v>-1</c:v>
                </c:pt>
                <c:pt idx="27">
                  <c:v>-0.5</c:v>
                </c:pt>
                <c:pt idx="28">
                  <c:v>0</c:v>
                </c:pt>
                <c:pt idx="29">
                  <c:v>0.5</c:v>
                </c:pt>
                <c:pt idx="30">
                  <c:v>1</c:v>
                </c:pt>
                <c:pt idx="31">
                  <c:v>1.5</c:v>
                </c:pt>
                <c:pt idx="32">
                  <c:v>2</c:v>
                </c:pt>
                <c:pt idx="33">
                  <c:v>2.5</c:v>
                </c:pt>
                <c:pt idx="34">
                  <c:v>3</c:v>
                </c:pt>
                <c:pt idx="35">
                  <c:v>3.5</c:v>
                </c:pt>
                <c:pt idx="36">
                  <c:v>4</c:v>
                </c:pt>
                <c:pt idx="37">
                  <c:v>4.5</c:v>
                </c:pt>
                <c:pt idx="38">
                  <c:v>5</c:v>
                </c:pt>
                <c:pt idx="39">
                  <c:v>5.5</c:v>
                </c:pt>
                <c:pt idx="40">
                  <c:v>6</c:v>
                </c:pt>
                <c:pt idx="41">
                  <c:v>6.5</c:v>
                </c:pt>
                <c:pt idx="42">
                  <c:v>7</c:v>
                </c:pt>
                <c:pt idx="43">
                  <c:v>7.5</c:v>
                </c:pt>
                <c:pt idx="44">
                  <c:v>8</c:v>
                </c:pt>
                <c:pt idx="45">
                  <c:v>8.5</c:v>
                </c:pt>
                <c:pt idx="46">
                  <c:v>9</c:v>
                </c:pt>
                <c:pt idx="47">
                  <c:v>9.5</c:v>
                </c:pt>
                <c:pt idx="48">
                  <c:v>10</c:v>
                </c:pt>
                <c:pt idx="49">
                  <c:v>10.5</c:v>
                </c:pt>
                <c:pt idx="50">
                  <c:v>11</c:v>
                </c:pt>
                <c:pt idx="51">
                  <c:v>11.5</c:v>
                </c:pt>
                <c:pt idx="52">
                  <c:v>12</c:v>
                </c:pt>
                <c:pt idx="53">
                  <c:v>12.5</c:v>
                </c:pt>
                <c:pt idx="54">
                  <c:v>13</c:v>
                </c:pt>
                <c:pt idx="55">
                  <c:v>13.5</c:v>
                </c:pt>
                <c:pt idx="56">
                  <c:v>14</c:v>
                </c:pt>
                <c:pt idx="57">
                  <c:v>More</c:v>
                </c:pt>
              </c:strCache>
            </c:strRef>
          </c:cat>
          <c:val>
            <c:numRef>
              <c:f>Sheet1!$B$2:$B$59</c:f>
              <c:numCache>
                <c:formatCode>General</c:formatCode>
                <c:ptCount val="58"/>
                <c:pt idx="0">
                  <c:v>3</c:v>
                </c:pt>
                <c:pt idx="1">
                  <c:v>1</c:v>
                </c:pt>
                <c:pt idx="2">
                  <c:v>2</c:v>
                </c:pt>
                <c:pt idx="3">
                  <c:v>2</c:v>
                </c:pt>
                <c:pt idx="4">
                  <c:v>5</c:v>
                </c:pt>
                <c:pt idx="5">
                  <c:v>4</c:v>
                </c:pt>
                <c:pt idx="6">
                  <c:v>28</c:v>
                </c:pt>
                <c:pt idx="7">
                  <c:v>142</c:v>
                </c:pt>
                <c:pt idx="8">
                  <c:v>403</c:v>
                </c:pt>
                <c:pt idx="9">
                  <c:v>1026</c:v>
                </c:pt>
                <c:pt idx="10">
                  <c:v>1696</c:v>
                </c:pt>
                <c:pt idx="11">
                  <c:v>2370</c:v>
                </c:pt>
                <c:pt idx="12">
                  <c:v>3025</c:v>
                </c:pt>
                <c:pt idx="13">
                  <c:v>3495</c:v>
                </c:pt>
                <c:pt idx="14">
                  <c:v>3987</c:v>
                </c:pt>
                <c:pt idx="15">
                  <c:v>4490</c:v>
                </c:pt>
                <c:pt idx="16">
                  <c:v>5331</c:v>
                </c:pt>
                <c:pt idx="17">
                  <c:v>6356</c:v>
                </c:pt>
                <c:pt idx="18">
                  <c:v>8886</c:v>
                </c:pt>
                <c:pt idx="19">
                  <c:v>13823</c:v>
                </c:pt>
                <c:pt idx="20">
                  <c:v>21266</c:v>
                </c:pt>
                <c:pt idx="21">
                  <c:v>33614</c:v>
                </c:pt>
                <c:pt idx="22">
                  <c:v>54587</c:v>
                </c:pt>
                <c:pt idx="23">
                  <c:v>90063</c:v>
                </c:pt>
                <c:pt idx="24">
                  <c:v>119935</c:v>
                </c:pt>
                <c:pt idx="25">
                  <c:v>186551</c:v>
                </c:pt>
                <c:pt idx="26">
                  <c:v>339736</c:v>
                </c:pt>
                <c:pt idx="27">
                  <c:v>568978</c:v>
                </c:pt>
                <c:pt idx="28">
                  <c:v>690798</c:v>
                </c:pt>
                <c:pt idx="29">
                  <c:v>584462</c:v>
                </c:pt>
                <c:pt idx="30">
                  <c:v>274286</c:v>
                </c:pt>
                <c:pt idx="31">
                  <c:v>85305</c:v>
                </c:pt>
                <c:pt idx="32">
                  <c:v>32970</c:v>
                </c:pt>
                <c:pt idx="33">
                  <c:v>12609</c:v>
                </c:pt>
                <c:pt idx="34">
                  <c:v>4943</c:v>
                </c:pt>
                <c:pt idx="35">
                  <c:v>2001</c:v>
                </c:pt>
                <c:pt idx="36">
                  <c:v>964</c:v>
                </c:pt>
                <c:pt idx="37">
                  <c:v>443</c:v>
                </c:pt>
                <c:pt idx="38">
                  <c:v>270</c:v>
                </c:pt>
                <c:pt idx="39">
                  <c:v>144</c:v>
                </c:pt>
                <c:pt idx="40">
                  <c:v>74</c:v>
                </c:pt>
                <c:pt idx="41">
                  <c:v>25</c:v>
                </c:pt>
                <c:pt idx="42">
                  <c:v>9</c:v>
                </c:pt>
                <c:pt idx="43">
                  <c:v>5</c:v>
                </c:pt>
                <c:pt idx="44">
                  <c:v>15</c:v>
                </c:pt>
                <c:pt idx="45">
                  <c:v>16</c:v>
                </c:pt>
                <c:pt idx="46">
                  <c:v>8</c:v>
                </c:pt>
                <c:pt idx="47">
                  <c:v>4</c:v>
                </c:pt>
                <c:pt idx="48">
                  <c:v>3</c:v>
                </c:pt>
                <c:pt idx="49">
                  <c:v>1</c:v>
                </c:pt>
                <c:pt idx="50">
                  <c:v>2</c:v>
                </c:pt>
                <c:pt idx="51">
                  <c:v>1</c:v>
                </c:pt>
                <c:pt idx="52">
                  <c:v>3</c:v>
                </c:pt>
                <c:pt idx="53">
                  <c:v>1</c:v>
                </c:pt>
                <c:pt idx="54">
                  <c:v>2</c:v>
                </c:pt>
                <c:pt idx="55">
                  <c:v>1</c:v>
                </c:pt>
                <c:pt idx="56">
                  <c:v>3</c:v>
                </c:pt>
                <c:pt idx="57">
                  <c:v>0</c:v>
                </c:pt>
              </c:numCache>
            </c:numRef>
          </c:val>
          <c:extLst>
            <c:ext xmlns:c16="http://schemas.microsoft.com/office/drawing/2014/chart" uri="{C3380CC4-5D6E-409C-BE32-E72D297353CC}">
              <c16:uniqueId val="{00000000-BE44-43E6-9CA5-B20B0CC168A0}"/>
            </c:ext>
          </c:extLst>
        </c:ser>
        <c:dLbls>
          <c:showLegendKey val="0"/>
          <c:showVal val="0"/>
          <c:showCatName val="0"/>
          <c:showSerName val="0"/>
          <c:showPercent val="0"/>
          <c:showBubbleSize val="0"/>
        </c:dLbls>
        <c:gapWidth val="19"/>
        <c:overlap val="-94"/>
        <c:axId val="-2048043456"/>
        <c:axId val="-2048055104"/>
      </c:barChart>
      <c:catAx>
        <c:axId val="-2048043456"/>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solidFill>
                    <a:latin typeface="Times New Roman" charset="0"/>
                    <a:ea typeface="Times New Roman" charset="0"/>
                    <a:cs typeface="Times New Roman" charset="0"/>
                  </a:defRPr>
                </a:pPr>
                <a:r>
                  <a:rPr lang="en-US" sz="1800" dirty="0"/>
                  <a:t>Sound</a:t>
                </a:r>
                <a:r>
                  <a:rPr lang="en-US" sz="1800" baseline="0" dirty="0"/>
                  <a:t> amplitude</a:t>
                </a:r>
                <a:endParaRPr lang="en-US" sz="1800" dirty="0"/>
              </a:p>
            </c:rich>
          </c:tx>
          <c:layout>
            <c:manualLayout>
              <c:xMode val="edge"/>
              <c:yMode val="edge"/>
              <c:x val="0.38896276720746897"/>
              <c:y val="0.88485704593491998"/>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charset="0"/>
                  <a:ea typeface="Times New Roman" charset="0"/>
                  <a:cs typeface="Times New Roman"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charset="0"/>
                <a:ea typeface="Times New Roman" charset="0"/>
                <a:cs typeface="Times New Roman" charset="0"/>
              </a:defRPr>
            </a:pPr>
            <a:endParaRPr lang="en-US"/>
          </a:p>
        </c:txPr>
        <c:crossAx val="-2048055104"/>
        <c:crosses val="autoZero"/>
        <c:auto val="1"/>
        <c:lblAlgn val="ctr"/>
        <c:lblOffset val="100"/>
        <c:noMultiLvlLbl val="0"/>
      </c:catAx>
      <c:valAx>
        <c:axId val="-2048055104"/>
        <c:scaling>
          <c:orientation val="minMax"/>
        </c:scaling>
        <c:delete val="0"/>
        <c:axPos val="l"/>
        <c:majorGridlines>
          <c:spPr>
            <a:ln w="9525" cap="flat" cmpd="sng" algn="ctr">
              <a:solidFill>
                <a:sysClr val="windowText" lastClr="000000">
                  <a:lumMod val="50000"/>
                  <a:lumOff val="50000"/>
                </a:sys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Times New Roman" charset="0"/>
                    <a:ea typeface="Times New Roman" charset="0"/>
                    <a:cs typeface="Times New Roman" charset="0"/>
                  </a:defRPr>
                </a:pPr>
                <a:r>
                  <a:rPr lang="en-US" sz="1800" b="1" dirty="0"/>
                  <a:t>Frequency</a:t>
                </a:r>
              </a:p>
            </c:rich>
          </c:tx>
          <c:layout>
            <c:manualLayout>
              <c:xMode val="edge"/>
              <c:yMode val="edge"/>
              <c:x val="2.1715706495034799E-2"/>
              <c:y val="0.16231626697413301"/>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Times New Roman" charset="0"/>
                  <a:ea typeface="Times New Roman" charset="0"/>
                  <a:cs typeface="Times New Roman"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Times New Roman" charset="0"/>
                <a:ea typeface="Times New Roman" charset="0"/>
                <a:cs typeface="Times New Roman" charset="0"/>
              </a:defRPr>
            </a:pPr>
            <a:endParaRPr lang="en-US"/>
          </a:p>
        </c:txPr>
        <c:crossAx val="-2048043456"/>
        <c:crosses val="autoZero"/>
        <c:crossBetween val="between"/>
      </c:valAx>
      <c:spPr>
        <a:solidFill>
          <a:sysClr val="window" lastClr="FFFFFF">
            <a:lumMod val="95000"/>
          </a:sysClr>
        </a:solidFill>
        <a:ln w="34925">
          <a:solidFill>
            <a:sysClr val="windowText" lastClr="000000"/>
          </a:solid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943833001360601"/>
          <c:y val="5.5142382455430301E-2"/>
          <c:w val="0.503986707286465"/>
          <c:h val="0.581384744110506"/>
        </c:manualLayout>
      </c:layout>
      <c:barChart>
        <c:barDir val="col"/>
        <c:grouping val="clustered"/>
        <c:varyColors val="0"/>
        <c:ser>
          <c:idx val="0"/>
          <c:order val="0"/>
          <c:tx>
            <c:strRef>
              <c:f>Sheet1!$B$1</c:f>
              <c:strCache>
                <c:ptCount val="1"/>
                <c:pt idx="0">
                  <c:v>Frequency</c:v>
                </c:pt>
              </c:strCache>
            </c:strRef>
          </c:tx>
          <c:spPr>
            <a:solidFill>
              <a:srgbClr val="C00000"/>
            </a:solidFill>
            <a:ln>
              <a:noFill/>
            </a:ln>
            <a:effectLst/>
          </c:spPr>
          <c:invertIfNegative val="0"/>
          <c:cat>
            <c:numRef>
              <c:f>Sheet1!$A$2:$A$12</c:f>
              <c:numCache>
                <c:formatCode>General</c:formatCode>
                <c:ptCount val="11"/>
                <c:pt idx="0">
                  <c:v>-1.25</c:v>
                </c:pt>
                <c:pt idx="1">
                  <c:v>-1</c:v>
                </c:pt>
                <c:pt idx="2">
                  <c:v>-0.75</c:v>
                </c:pt>
                <c:pt idx="3">
                  <c:v>-0.5</c:v>
                </c:pt>
                <c:pt idx="4">
                  <c:v>-0.25</c:v>
                </c:pt>
                <c:pt idx="5">
                  <c:v>0</c:v>
                </c:pt>
                <c:pt idx="6">
                  <c:v>0.25</c:v>
                </c:pt>
                <c:pt idx="7">
                  <c:v>0.5</c:v>
                </c:pt>
                <c:pt idx="8">
                  <c:v>0.75</c:v>
                </c:pt>
                <c:pt idx="9">
                  <c:v>1</c:v>
                </c:pt>
                <c:pt idx="10">
                  <c:v>1.25</c:v>
                </c:pt>
              </c:numCache>
            </c:numRef>
          </c:cat>
          <c:val>
            <c:numRef>
              <c:f>Sheet1!$B$2:$B$12</c:f>
              <c:numCache>
                <c:formatCode>General</c:formatCode>
                <c:ptCount val="11"/>
                <c:pt idx="0">
                  <c:v>0</c:v>
                </c:pt>
                <c:pt idx="1">
                  <c:v>0</c:v>
                </c:pt>
                <c:pt idx="2">
                  <c:v>20</c:v>
                </c:pt>
                <c:pt idx="3">
                  <c:v>347</c:v>
                </c:pt>
                <c:pt idx="4">
                  <c:v>5395</c:v>
                </c:pt>
                <c:pt idx="5">
                  <c:v>104783</c:v>
                </c:pt>
                <c:pt idx="6">
                  <c:v>73419</c:v>
                </c:pt>
                <c:pt idx="7">
                  <c:v>8654</c:v>
                </c:pt>
                <c:pt idx="8">
                  <c:v>2141</c:v>
                </c:pt>
                <c:pt idx="9">
                  <c:v>327</c:v>
                </c:pt>
                <c:pt idx="10">
                  <c:v>17</c:v>
                </c:pt>
              </c:numCache>
            </c:numRef>
          </c:val>
          <c:extLst>
            <c:ext xmlns:c16="http://schemas.microsoft.com/office/drawing/2014/chart" uri="{C3380CC4-5D6E-409C-BE32-E72D297353CC}">
              <c16:uniqueId val="{00000000-08C0-4FF1-BC40-0AE2D775909E}"/>
            </c:ext>
          </c:extLst>
        </c:ser>
        <c:dLbls>
          <c:showLegendKey val="0"/>
          <c:showVal val="0"/>
          <c:showCatName val="0"/>
          <c:showSerName val="0"/>
          <c:showPercent val="0"/>
          <c:showBubbleSize val="0"/>
        </c:dLbls>
        <c:gapWidth val="19"/>
        <c:overlap val="-94"/>
        <c:axId val="-2048095664"/>
        <c:axId val="-2048107120"/>
      </c:barChart>
      <c:catAx>
        <c:axId val="-2048095664"/>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solidFill>
                    <a:latin typeface="Times New Roman" charset="0"/>
                    <a:ea typeface="Times New Roman" charset="0"/>
                    <a:cs typeface="Times New Roman" charset="0"/>
                  </a:defRPr>
                </a:pPr>
                <a:r>
                  <a:rPr lang="en-US" sz="1800" dirty="0"/>
                  <a:t>Activation</a:t>
                </a:r>
                <a:r>
                  <a:rPr lang="en-US" sz="1800" baseline="0" dirty="0"/>
                  <a:t> values</a:t>
                </a:r>
                <a:endParaRPr lang="en-US" sz="1800" dirty="0"/>
              </a:p>
            </c:rich>
          </c:tx>
          <c:layout>
            <c:manualLayout>
              <c:xMode val="edge"/>
              <c:yMode val="edge"/>
              <c:x val="0.37210339786170898"/>
              <c:y val="0.84727836417464897"/>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charset="0"/>
                  <a:ea typeface="Times New Roman" charset="0"/>
                  <a:cs typeface="Times New Roman"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800" b="1" i="0" u="none" strike="noStrike" kern="1200" baseline="0">
                <a:solidFill>
                  <a:schemeClr val="tx1"/>
                </a:solidFill>
                <a:latin typeface="Times New Roman" charset="0"/>
                <a:ea typeface="Times New Roman" charset="0"/>
                <a:cs typeface="Times New Roman" charset="0"/>
              </a:defRPr>
            </a:pPr>
            <a:endParaRPr lang="en-US"/>
          </a:p>
        </c:txPr>
        <c:crossAx val="-2048107120"/>
        <c:crosses val="autoZero"/>
        <c:auto val="1"/>
        <c:lblAlgn val="ctr"/>
        <c:lblOffset val="100"/>
        <c:noMultiLvlLbl val="0"/>
      </c:catAx>
      <c:valAx>
        <c:axId val="-2048107120"/>
        <c:scaling>
          <c:orientation val="minMax"/>
        </c:scaling>
        <c:delete val="0"/>
        <c:axPos val="l"/>
        <c:majorGridlines>
          <c:spPr>
            <a:ln w="9525" cap="flat" cmpd="sng" algn="ctr">
              <a:solidFill>
                <a:sysClr val="windowText" lastClr="000000">
                  <a:lumMod val="50000"/>
                  <a:lumOff val="50000"/>
                </a:sys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Times New Roman" charset="0"/>
                    <a:ea typeface="Times New Roman" charset="0"/>
                    <a:cs typeface="Times New Roman" charset="0"/>
                  </a:defRPr>
                </a:pPr>
                <a:r>
                  <a:rPr lang="en-US" sz="1800" b="1" dirty="0"/>
                  <a:t>Frequency</a:t>
                </a:r>
              </a:p>
            </c:rich>
          </c:tx>
          <c:layout>
            <c:manualLayout>
              <c:xMode val="edge"/>
              <c:yMode val="edge"/>
              <c:x val="4.73877811429263E-3"/>
              <c:y val="0.20604150416346101"/>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Times New Roman" charset="0"/>
                  <a:ea typeface="Times New Roman" charset="0"/>
                  <a:cs typeface="Times New Roman"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Times New Roman" charset="0"/>
                <a:ea typeface="Times New Roman" charset="0"/>
                <a:cs typeface="Times New Roman" charset="0"/>
              </a:defRPr>
            </a:pPr>
            <a:endParaRPr lang="en-US"/>
          </a:p>
        </c:txPr>
        <c:crossAx val="-2048095664"/>
        <c:crosses val="autoZero"/>
        <c:crossBetween val="between"/>
      </c:valAx>
      <c:spPr>
        <a:solidFill>
          <a:sysClr val="window" lastClr="FFFFFF">
            <a:lumMod val="95000"/>
          </a:sysClr>
        </a:solidFill>
        <a:ln w="34925">
          <a:solidFill>
            <a:sysClr val="windowText" lastClr="000000"/>
          </a:solid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4264779402575"/>
          <c:y val="0.119791626592293"/>
          <c:w val="0.67488188976377905"/>
          <c:h val="0.71742111131868602"/>
        </c:manualLayout>
      </c:layout>
      <c:barChart>
        <c:barDir val="col"/>
        <c:grouping val="clustered"/>
        <c:varyColors val="0"/>
        <c:ser>
          <c:idx val="0"/>
          <c:order val="0"/>
          <c:tx>
            <c:strRef>
              <c:f>Sheet1!$B$1</c:f>
              <c:strCache>
                <c:ptCount val="1"/>
                <c:pt idx="0">
                  <c:v>OLSB</c:v>
                </c:pt>
              </c:strCache>
            </c:strRef>
          </c:tx>
          <c:spPr>
            <a:solidFill>
              <a:schemeClr val="tx1"/>
            </a:solidFill>
            <a:ln>
              <a:noFill/>
            </a:ln>
            <a:effectLst/>
          </c:spPr>
          <c:invertIfNegative val="0"/>
          <c:cat>
            <c:numRef>
              <c:f>Sheet1!$A$2</c:f>
              <c:numCache>
                <c:formatCode>General</c:formatCode>
                <c:ptCount val="1"/>
              </c:numCache>
            </c:numRef>
          </c:cat>
          <c:val>
            <c:numRef>
              <c:f>Sheet1!$B$2</c:f>
              <c:numCache>
                <c:formatCode>General</c:formatCode>
                <c:ptCount val="1"/>
                <c:pt idx="0">
                  <c:v>0.19858166599999999</c:v>
                </c:pt>
              </c:numCache>
            </c:numRef>
          </c:val>
          <c:extLst>
            <c:ext xmlns:c16="http://schemas.microsoft.com/office/drawing/2014/chart" uri="{C3380CC4-5D6E-409C-BE32-E72D297353CC}">
              <c16:uniqueId val="{00000000-4C07-43E8-A188-AC320195BAE1}"/>
            </c:ext>
          </c:extLst>
        </c:ser>
        <c:ser>
          <c:idx val="1"/>
          <c:order val="1"/>
          <c:tx>
            <c:strRef>
              <c:f>Sheet1!$C$1</c:f>
              <c:strCache>
                <c:ptCount val="1"/>
                <c:pt idx="0">
                  <c:v>Quantization</c:v>
                </c:pt>
              </c:strCache>
            </c:strRef>
          </c:tx>
          <c:spPr>
            <a:solidFill>
              <a:srgbClr val="C00000"/>
            </a:solidFill>
            <a:ln>
              <a:noFill/>
            </a:ln>
            <a:effectLst/>
          </c:spPr>
          <c:invertIfNegative val="0"/>
          <c:cat>
            <c:numRef>
              <c:f>Sheet1!$A$2</c:f>
              <c:numCache>
                <c:formatCode>General</c:formatCode>
                <c:ptCount val="1"/>
              </c:numCache>
            </c:numRef>
          </c:cat>
          <c:val>
            <c:numRef>
              <c:f>Sheet1!$C$2</c:f>
              <c:numCache>
                <c:formatCode>General</c:formatCode>
                <c:ptCount val="1"/>
                <c:pt idx="0">
                  <c:v>5.5537630999999997E-2</c:v>
                </c:pt>
              </c:numCache>
            </c:numRef>
          </c:val>
          <c:extLst>
            <c:ext xmlns:c16="http://schemas.microsoft.com/office/drawing/2014/chart" uri="{C3380CC4-5D6E-409C-BE32-E72D297353CC}">
              <c16:uniqueId val="{00000001-4C07-43E8-A188-AC320195BAE1}"/>
            </c:ext>
          </c:extLst>
        </c:ser>
        <c:dLbls>
          <c:showLegendKey val="0"/>
          <c:showVal val="0"/>
          <c:showCatName val="0"/>
          <c:showSerName val="0"/>
          <c:showPercent val="0"/>
          <c:showBubbleSize val="0"/>
        </c:dLbls>
        <c:gapWidth val="219"/>
        <c:overlap val="-27"/>
        <c:axId val="432421488"/>
        <c:axId val="430601984"/>
      </c:barChart>
      <c:catAx>
        <c:axId val="432421488"/>
        <c:scaling>
          <c:orientation val="minMax"/>
        </c:scaling>
        <c:delete val="0"/>
        <c:axPos val="b"/>
        <c:numFmt formatCode="General" sourceLinked="1"/>
        <c:majorTickMark val="none"/>
        <c:minorTickMark val="none"/>
        <c:tickLblPos val="nextTo"/>
        <c:spPr>
          <a:solidFill>
            <a:schemeClr val="tx1"/>
          </a:solidFill>
          <a:ln w="317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0601984"/>
        <c:crosses val="autoZero"/>
        <c:auto val="1"/>
        <c:lblAlgn val="ctr"/>
        <c:lblOffset val="100"/>
        <c:noMultiLvlLbl val="0"/>
      </c:catAx>
      <c:valAx>
        <c:axId val="430601984"/>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crossAx val="432421488"/>
        <c:crosses val="autoZero"/>
        <c:crossBetween val="between"/>
      </c:valAx>
      <c:spPr>
        <a:noFill/>
        <a:ln>
          <a:noFill/>
        </a:ln>
        <a:effectLst/>
      </c:spPr>
    </c:plotArea>
    <c:plotVisOnly val="1"/>
    <c:dispBlanksAs val="gap"/>
    <c:showDLblsOverMax val="0"/>
  </c:chart>
  <c:spPr>
    <a:solidFill>
      <a:schemeClr val="bg1">
        <a:lumMod val="85000"/>
      </a:schemeClr>
    </a:solidFill>
    <a:ln w="25400">
      <a:solidFill>
        <a:schemeClr val="tx1"/>
      </a:solid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4264779402575"/>
          <c:y val="0.119791626592293"/>
          <c:w val="0.67488188976377905"/>
          <c:h val="0.71742111131868602"/>
        </c:manualLayout>
      </c:layout>
      <c:barChart>
        <c:barDir val="col"/>
        <c:grouping val="clustered"/>
        <c:varyColors val="0"/>
        <c:ser>
          <c:idx val="0"/>
          <c:order val="0"/>
          <c:tx>
            <c:strRef>
              <c:f>Sheet1!$B$1</c:f>
              <c:strCache>
                <c:ptCount val="1"/>
                <c:pt idx="0">
                  <c:v>OLSB</c:v>
                </c:pt>
              </c:strCache>
            </c:strRef>
          </c:tx>
          <c:spPr>
            <a:solidFill>
              <a:schemeClr val="tx1"/>
            </a:solidFill>
            <a:ln>
              <a:noFill/>
            </a:ln>
            <a:effectLst/>
          </c:spPr>
          <c:invertIfNegative val="0"/>
          <c:cat>
            <c:numRef>
              <c:f>Sheet1!$A$2</c:f>
              <c:numCache>
                <c:formatCode>General</c:formatCode>
                <c:ptCount val="1"/>
              </c:numCache>
            </c:numRef>
          </c:cat>
          <c:val>
            <c:numRef>
              <c:f>Sheet1!$B$2</c:f>
              <c:numCache>
                <c:formatCode>General</c:formatCode>
                <c:ptCount val="1"/>
                <c:pt idx="0">
                  <c:v>9671.344126</c:v>
                </c:pt>
              </c:numCache>
            </c:numRef>
          </c:val>
          <c:extLst>
            <c:ext xmlns:c16="http://schemas.microsoft.com/office/drawing/2014/chart" uri="{C3380CC4-5D6E-409C-BE32-E72D297353CC}">
              <c16:uniqueId val="{00000000-905F-4869-BED4-A07336C7958D}"/>
            </c:ext>
          </c:extLst>
        </c:ser>
        <c:ser>
          <c:idx val="1"/>
          <c:order val="1"/>
          <c:tx>
            <c:strRef>
              <c:f>Sheet1!$C$1</c:f>
              <c:strCache>
                <c:ptCount val="1"/>
                <c:pt idx="0">
                  <c:v>Quantization</c:v>
                </c:pt>
              </c:strCache>
            </c:strRef>
          </c:tx>
          <c:spPr>
            <a:solidFill>
              <a:srgbClr val="C00000"/>
            </a:solidFill>
            <a:ln>
              <a:noFill/>
            </a:ln>
            <a:effectLst/>
          </c:spPr>
          <c:invertIfNegative val="0"/>
          <c:cat>
            <c:numRef>
              <c:f>Sheet1!$A$2</c:f>
              <c:numCache>
                <c:formatCode>General</c:formatCode>
                <c:ptCount val="1"/>
              </c:numCache>
            </c:numRef>
          </c:cat>
          <c:val>
            <c:numRef>
              <c:f>Sheet1!$C$2</c:f>
              <c:numCache>
                <c:formatCode>General</c:formatCode>
                <c:ptCount val="1"/>
                <c:pt idx="0">
                  <c:v>604.83906139999976</c:v>
                </c:pt>
              </c:numCache>
            </c:numRef>
          </c:val>
          <c:extLst>
            <c:ext xmlns:c16="http://schemas.microsoft.com/office/drawing/2014/chart" uri="{C3380CC4-5D6E-409C-BE32-E72D297353CC}">
              <c16:uniqueId val="{00000001-905F-4869-BED4-A07336C7958D}"/>
            </c:ext>
          </c:extLst>
        </c:ser>
        <c:dLbls>
          <c:showLegendKey val="0"/>
          <c:showVal val="0"/>
          <c:showCatName val="0"/>
          <c:showSerName val="0"/>
          <c:showPercent val="0"/>
          <c:showBubbleSize val="0"/>
        </c:dLbls>
        <c:gapWidth val="219"/>
        <c:overlap val="-27"/>
        <c:axId val="433661680"/>
        <c:axId val="433189888"/>
      </c:barChart>
      <c:catAx>
        <c:axId val="433661680"/>
        <c:scaling>
          <c:orientation val="minMax"/>
        </c:scaling>
        <c:delete val="0"/>
        <c:axPos val="b"/>
        <c:numFmt formatCode="General" sourceLinked="1"/>
        <c:majorTickMark val="none"/>
        <c:minorTickMark val="none"/>
        <c:tickLblPos val="nextTo"/>
        <c:spPr>
          <a:solidFill>
            <a:schemeClr val="tx1"/>
          </a:solidFill>
          <a:ln w="317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3189888"/>
        <c:crosses val="autoZero"/>
        <c:auto val="1"/>
        <c:lblAlgn val="ctr"/>
        <c:lblOffset val="100"/>
        <c:noMultiLvlLbl val="0"/>
      </c:catAx>
      <c:valAx>
        <c:axId val="433189888"/>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crossAx val="433661680"/>
        <c:crosses val="autoZero"/>
        <c:crossBetween val="between"/>
      </c:valAx>
      <c:spPr>
        <a:noFill/>
        <a:ln>
          <a:noFill/>
        </a:ln>
        <a:effectLst/>
      </c:spPr>
    </c:plotArea>
    <c:plotVisOnly val="1"/>
    <c:dispBlanksAs val="gap"/>
    <c:showDLblsOverMax val="0"/>
  </c:chart>
  <c:spPr>
    <a:solidFill>
      <a:schemeClr val="bg1">
        <a:lumMod val="85000"/>
      </a:schemeClr>
    </a:solidFill>
    <a:ln w="25400">
      <a:solidFill>
        <a:schemeClr val="tx1"/>
      </a:solid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4264779402575"/>
          <c:y val="0.119791626592293"/>
          <c:w val="0.67488188976377905"/>
          <c:h val="0.64062368025736205"/>
        </c:manualLayout>
      </c:layout>
      <c:barChart>
        <c:barDir val="col"/>
        <c:grouping val="clustered"/>
        <c:varyColors val="0"/>
        <c:ser>
          <c:idx val="0"/>
          <c:order val="0"/>
          <c:tx>
            <c:strRef>
              <c:f>Sheet1!$B$1</c:f>
              <c:strCache>
                <c:ptCount val="1"/>
                <c:pt idx="0">
                  <c:v>4 Cores</c:v>
                </c:pt>
              </c:strCache>
            </c:strRef>
          </c:tx>
          <c:spPr>
            <a:solidFill>
              <a:schemeClr val="tx1"/>
            </a:solidFill>
            <a:ln>
              <a:noFill/>
            </a:ln>
            <a:effectLst/>
          </c:spPr>
          <c:invertIfNegative val="0"/>
          <c:val>
            <c:numRef>
              <c:f>Sheet1!$B$2</c:f>
              <c:numCache>
                <c:formatCode>General</c:formatCode>
                <c:ptCount val="1"/>
                <c:pt idx="0">
                  <c:v>4.5232825249999999</c:v>
                </c:pt>
              </c:numCache>
            </c:numRef>
          </c:val>
          <c:extLst>
            <c:ext xmlns:c16="http://schemas.microsoft.com/office/drawing/2014/chart" uri="{C3380CC4-5D6E-409C-BE32-E72D297353CC}">
              <c16:uniqueId val="{00000000-C1EF-4F8B-8CD2-DC64162E5D2C}"/>
            </c:ext>
          </c:extLst>
        </c:ser>
        <c:ser>
          <c:idx val="1"/>
          <c:order val="1"/>
          <c:tx>
            <c:strRef>
              <c:f>Sheet1!$C$1</c:f>
              <c:strCache>
                <c:ptCount val="1"/>
                <c:pt idx="0">
                  <c:v>8 Cores</c:v>
                </c:pt>
              </c:strCache>
            </c:strRef>
          </c:tx>
          <c:spPr>
            <a:solidFill>
              <a:srgbClr val="C00000"/>
            </a:solidFill>
            <a:ln>
              <a:noFill/>
            </a:ln>
            <a:effectLst/>
          </c:spPr>
          <c:invertIfNegative val="0"/>
          <c:val>
            <c:numRef>
              <c:f>Sheet1!$C$2</c:f>
              <c:numCache>
                <c:formatCode>General</c:formatCode>
                <c:ptCount val="1"/>
                <c:pt idx="0">
                  <c:v>5.7833834480000004</c:v>
                </c:pt>
              </c:numCache>
            </c:numRef>
          </c:val>
          <c:extLst>
            <c:ext xmlns:c16="http://schemas.microsoft.com/office/drawing/2014/chart" uri="{C3380CC4-5D6E-409C-BE32-E72D297353CC}">
              <c16:uniqueId val="{00000001-C1EF-4F8B-8CD2-DC64162E5D2C}"/>
            </c:ext>
          </c:extLst>
        </c:ser>
        <c:ser>
          <c:idx val="2"/>
          <c:order val="2"/>
          <c:tx>
            <c:strRef>
              <c:f>Sheet1!$D$1</c:f>
              <c:strCache>
                <c:ptCount val="1"/>
                <c:pt idx="0">
                  <c:v>16 Cores</c:v>
                </c:pt>
              </c:strCache>
            </c:strRef>
          </c:tx>
          <c:spPr>
            <a:solidFill>
              <a:schemeClr val="tx1">
                <a:lumMod val="50000"/>
                <a:lumOff val="50000"/>
              </a:schemeClr>
            </a:solidFill>
            <a:ln>
              <a:noFill/>
            </a:ln>
            <a:effectLst/>
          </c:spPr>
          <c:invertIfNegative val="0"/>
          <c:val>
            <c:numRef>
              <c:f>Sheet1!$D$2</c:f>
              <c:numCache>
                <c:formatCode>General</c:formatCode>
                <c:ptCount val="1"/>
                <c:pt idx="0">
                  <c:v>7.4467476929999998</c:v>
                </c:pt>
              </c:numCache>
            </c:numRef>
          </c:val>
          <c:extLst>
            <c:ext xmlns:c16="http://schemas.microsoft.com/office/drawing/2014/chart" uri="{C3380CC4-5D6E-409C-BE32-E72D297353CC}">
              <c16:uniqueId val="{00000002-C1EF-4F8B-8CD2-DC64162E5D2C}"/>
            </c:ext>
          </c:extLst>
        </c:ser>
        <c:dLbls>
          <c:showLegendKey val="0"/>
          <c:showVal val="0"/>
          <c:showCatName val="0"/>
          <c:showSerName val="0"/>
          <c:showPercent val="0"/>
          <c:showBubbleSize val="0"/>
        </c:dLbls>
        <c:gapWidth val="219"/>
        <c:overlap val="-27"/>
        <c:axId val="498124160"/>
        <c:axId val="69828944"/>
      </c:barChart>
      <c:catAx>
        <c:axId val="498124160"/>
        <c:scaling>
          <c:orientation val="minMax"/>
        </c:scaling>
        <c:delete val="1"/>
        <c:axPos val="b"/>
        <c:numFmt formatCode="General" sourceLinked="1"/>
        <c:majorTickMark val="none"/>
        <c:minorTickMark val="none"/>
        <c:tickLblPos val="nextTo"/>
        <c:crossAx val="69828944"/>
        <c:crosses val="autoZero"/>
        <c:auto val="1"/>
        <c:lblAlgn val="ctr"/>
        <c:lblOffset val="100"/>
        <c:noMultiLvlLbl val="0"/>
      </c:catAx>
      <c:valAx>
        <c:axId val="69828944"/>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crossAx val="498124160"/>
        <c:crosses val="autoZero"/>
        <c:crossBetween val="between"/>
      </c:valAx>
      <c:spPr>
        <a:noFill/>
        <a:ln>
          <a:noFill/>
        </a:ln>
        <a:effectLst/>
      </c:spPr>
    </c:plotArea>
    <c:plotVisOnly val="1"/>
    <c:dispBlanksAs val="gap"/>
    <c:showDLblsOverMax val="0"/>
  </c:chart>
  <c:spPr>
    <a:solidFill>
      <a:schemeClr val="bg1">
        <a:lumMod val="85000"/>
      </a:schemeClr>
    </a:solidFill>
    <a:ln w="25400">
      <a:solidFill>
        <a:schemeClr val="tx1"/>
      </a:solid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4264779402575"/>
          <c:y val="0.119791626592293"/>
          <c:w val="0.67488188976377905"/>
          <c:h val="0.64062368025736205"/>
        </c:manualLayout>
      </c:layout>
      <c:barChart>
        <c:barDir val="col"/>
        <c:grouping val="clustered"/>
        <c:varyColors val="0"/>
        <c:ser>
          <c:idx val="0"/>
          <c:order val="0"/>
          <c:tx>
            <c:strRef>
              <c:f>Sheet1!$B$1</c:f>
              <c:strCache>
                <c:ptCount val="1"/>
                <c:pt idx="0">
                  <c:v>4 Cores</c:v>
                </c:pt>
              </c:strCache>
            </c:strRef>
          </c:tx>
          <c:spPr>
            <a:solidFill>
              <a:schemeClr val="tx1"/>
            </a:solidFill>
            <a:ln>
              <a:noFill/>
            </a:ln>
            <a:effectLst/>
          </c:spPr>
          <c:invertIfNegative val="0"/>
          <c:val>
            <c:numRef>
              <c:f>Sheet1!$B$2</c:f>
              <c:numCache>
                <c:formatCode>General</c:formatCode>
                <c:ptCount val="1"/>
                <c:pt idx="0">
                  <c:v>6.8786375699999986</c:v>
                </c:pt>
              </c:numCache>
            </c:numRef>
          </c:val>
          <c:extLst>
            <c:ext xmlns:c16="http://schemas.microsoft.com/office/drawing/2014/chart" uri="{C3380CC4-5D6E-409C-BE32-E72D297353CC}">
              <c16:uniqueId val="{00000000-8878-4132-AADA-630B8D7F429F}"/>
            </c:ext>
          </c:extLst>
        </c:ser>
        <c:ser>
          <c:idx val="1"/>
          <c:order val="1"/>
          <c:tx>
            <c:strRef>
              <c:f>Sheet1!$C$1</c:f>
              <c:strCache>
                <c:ptCount val="1"/>
                <c:pt idx="0">
                  <c:v>8 Cores</c:v>
                </c:pt>
              </c:strCache>
            </c:strRef>
          </c:tx>
          <c:spPr>
            <a:solidFill>
              <a:srgbClr val="C00000"/>
            </a:solidFill>
            <a:ln>
              <a:noFill/>
            </a:ln>
            <a:effectLst/>
          </c:spPr>
          <c:invertIfNegative val="0"/>
          <c:val>
            <c:numRef>
              <c:f>Sheet1!$C$2</c:f>
              <c:numCache>
                <c:formatCode>General</c:formatCode>
                <c:ptCount val="1"/>
                <c:pt idx="0">
                  <c:v>7.8243142369999976</c:v>
                </c:pt>
              </c:numCache>
            </c:numRef>
          </c:val>
          <c:extLst>
            <c:ext xmlns:c16="http://schemas.microsoft.com/office/drawing/2014/chart" uri="{C3380CC4-5D6E-409C-BE32-E72D297353CC}">
              <c16:uniqueId val="{00000001-8878-4132-AADA-630B8D7F429F}"/>
            </c:ext>
          </c:extLst>
        </c:ser>
        <c:ser>
          <c:idx val="2"/>
          <c:order val="2"/>
          <c:tx>
            <c:strRef>
              <c:f>Sheet1!$D$1</c:f>
              <c:strCache>
                <c:ptCount val="1"/>
                <c:pt idx="0">
                  <c:v>16 Cores</c:v>
                </c:pt>
              </c:strCache>
            </c:strRef>
          </c:tx>
          <c:spPr>
            <a:solidFill>
              <a:schemeClr val="tx1">
                <a:lumMod val="50000"/>
                <a:lumOff val="50000"/>
              </a:schemeClr>
            </a:solidFill>
            <a:ln>
              <a:noFill/>
            </a:ln>
            <a:effectLst/>
          </c:spPr>
          <c:invertIfNegative val="0"/>
          <c:val>
            <c:numRef>
              <c:f>Sheet1!$D$2</c:f>
              <c:numCache>
                <c:formatCode>General</c:formatCode>
                <c:ptCount val="1"/>
                <c:pt idx="0">
                  <c:v>9.5409725880000007</c:v>
                </c:pt>
              </c:numCache>
            </c:numRef>
          </c:val>
          <c:extLst>
            <c:ext xmlns:c16="http://schemas.microsoft.com/office/drawing/2014/chart" uri="{C3380CC4-5D6E-409C-BE32-E72D297353CC}">
              <c16:uniqueId val="{00000002-8878-4132-AADA-630B8D7F429F}"/>
            </c:ext>
          </c:extLst>
        </c:ser>
        <c:dLbls>
          <c:showLegendKey val="0"/>
          <c:showVal val="0"/>
          <c:showCatName val="0"/>
          <c:showSerName val="0"/>
          <c:showPercent val="0"/>
          <c:showBubbleSize val="0"/>
        </c:dLbls>
        <c:gapWidth val="219"/>
        <c:overlap val="-27"/>
        <c:axId val="464268720"/>
        <c:axId val="464301104"/>
      </c:barChart>
      <c:catAx>
        <c:axId val="464268720"/>
        <c:scaling>
          <c:orientation val="minMax"/>
        </c:scaling>
        <c:delete val="1"/>
        <c:axPos val="b"/>
        <c:numFmt formatCode="General" sourceLinked="1"/>
        <c:majorTickMark val="none"/>
        <c:minorTickMark val="none"/>
        <c:tickLblPos val="nextTo"/>
        <c:crossAx val="464301104"/>
        <c:crosses val="autoZero"/>
        <c:auto val="1"/>
        <c:lblAlgn val="ctr"/>
        <c:lblOffset val="100"/>
        <c:noMultiLvlLbl val="0"/>
      </c:catAx>
      <c:valAx>
        <c:axId val="464301104"/>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crossAx val="464268720"/>
        <c:crosses val="autoZero"/>
        <c:crossBetween val="between"/>
      </c:valAx>
      <c:spPr>
        <a:noFill/>
        <a:ln>
          <a:noFill/>
        </a:ln>
        <a:effectLst/>
      </c:spPr>
    </c:plotArea>
    <c:plotVisOnly val="1"/>
    <c:dispBlanksAs val="gap"/>
    <c:showDLblsOverMax val="0"/>
  </c:chart>
  <c:spPr>
    <a:solidFill>
      <a:schemeClr val="bg1">
        <a:lumMod val="85000"/>
      </a:schemeClr>
    </a:solidFill>
    <a:ln w="25400">
      <a:solidFill>
        <a:schemeClr val="tx1"/>
      </a:solid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0.28128</cdr:x>
      <cdr:y>0.87011</cdr:y>
    </cdr:from>
    <cdr:to>
      <cdr:x>0.52884</cdr:x>
      <cdr:y>1</cdr:y>
    </cdr:to>
    <cdr:sp macro="" textlink="">
      <cdr:nvSpPr>
        <cdr:cNvPr id="2" name="TextBox 1"/>
        <cdr:cNvSpPr txBox="1"/>
      </cdr:nvSpPr>
      <cdr:spPr>
        <a:xfrm xmlns:a="http://schemas.openxmlformats.org/drawingml/2006/main">
          <a:off x="1486487" y="2827135"/>
          <a:ext cx="1308295" cy="4220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0.38509</cdr:x>
      <cdr:y>0.86263</cdr:y>
    </cdr:from>
    <cdr:to>
      <cdr:x>0.57143</cdr:x>
      <cdr:y>0.97953</cdr:y>
    </cdr:to>
    <cdr:sp macro="" textlink="">
      <cdr:nvSpPr>
        <cdr:cNvPr id="3" name="TextBox 2"/>
        <cdr:cNvSpPr txBox="1"/>
      </cdr:nvSpPr>
      <cdr:spPr>
        <a:xfrm xmlns:a="http://schemas.openxmlformats.org/drawingml/2006/main">
          <a:off x="2035127" y="2802830"/>
          <a:ext cx="984738" cy="3798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b="1" dirty="0"/>
            <a:t>OLSB</a:t>
          </a:r>
        </a:p>
      </cdr:txBody>
    </cdr:sp>
  </cdr:relSizeAnchor>
  <cdr:relSizeAnchor xmlns:cdr="http://schemas.openxmlformats.org/drawingml/2006/chartDrawing">
    <cdr:from>
      <cdr:x>0.56344</cdr:x>
      <cdr:y>0.85308</cdr:y>
    </cdr:from>
    <cdr:to>
      <cdr:x>1</cdr:x>
      <cdr:y>0.96998</cdr:y>
    </cdr:to>
    <cdr:sp macro="" textlink="">
      <cdr:nvSpPr>
        <cdr:cNvPr id="4" name="TextBox 3"/>
        <cdr:cNvSpPr txBox="1"/>
      </cdr:nvSpPr>
      <cdr:spPr>
        <a:xfrm xmlns:a="http://schemas.openxmlformats.org/drawingml/2006/main">
          <a:off x="2977662" y="2982346"/>
          <a:ext cx="2307101" cy="40867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b="1"/>
            <a:t>Quantization</a:t>
          </a:r>
          <a:endParaRPr lang="en-US" sz="2800" b="1" dirty="0"/>
        </a:p>
      </cdr:txBody>
    </cdr:sp>
  </cdr:relSizeAnchor>
  <cdr:relSizeAnchor xmlns:cdr="http://schemas.openxmlformats.org/drawingml/2006/chartDrawing">
    <cdr:from>
      <cdr:x>0.03035</cdr:x>
      <cdr:y>0.00457</cdr:y>
    </cdr:from>
    <cdr:to>
      <cdr:x>0.09419</cdr:x>
      <cdr:y>0.80387</cdr:y>
    </cdr:to>
    <cdr:sp macro="" textlink="">
      <cdr:nvSpPr>
        <cdr:cNvPr id="5" name="TextBox 4"/>
        <cdr:cNvSpPr txBox="1"/>
      </cdr:nvSpPr>
      <cdr:spPr>
        <a:xfrm xmlns:a="http://schemas.openxmlformats.org/drawingml/2006/main" rot="16200000">
          <a:off x="-998575" y="1208801"/>
          <a:ext cx="2794315" cy="40867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b="1" dirty="0"/>
            <a:t>Relative Error</a:t>
          </a:r>
        </a:p>
      </cdr:txBody>
    </cdr:sp>
  </cdr:relSizeAnchor>
</c:userShapes>
</file>

<file path=ppt/drawings/drawing2.xml><?xml version="1.0" encoding="utf-8"?>
<c:userShapes xmlns:c="http://schemas.openxmlformats.org/drawingml/2006/chart">
  <cdr:relSizeAnchor xmlns:cdr="http://schemas.openxmlformats.org/drawingml/2006/chartDrawing">
    <cdr:from>
      <cdr:x>0.28128</cdr:x>
      <cdr:y>0.87011</cdr:y>
    </cdr:from>
    <cdr:to>
      <cdr:x>0.52884</cdr:x>
      <cdr:y>1</cdr:y>
    </cdr:to>
    <cdr:sp macro="" textlink="">
      <cdr:nvSpPr>
        <cdr:cNvPr id="2" name="TextBox 1"/>
        <cdr:cNvSpPr txBox="1"/>
      </cdr:nvSpPr>
      <cdr:spPr>
        <a:xfrm xmlns:a="http://schemas.openxmlformats.org/drawingml/2006/main">
          <a:off x="1486487" y="2827135"/>
          <a:ext cx="1308295" cy="4220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0.38509</cdr:x>
      <cdr:y>0.86263</cdr:y>
    </cdr:from>
    <cdr:to>
      <cdr:x>0.57143</cdr:x>
      <cdr:y>0.97953</cdr:y>
    </cdr:to>
    <cdr:sp macro="" textlink="">
      <cdr:nvSpPr>
        <cdr:cNvPr id="3" name="TextBox 2"/>
        <cdr:cNvSpPr txBox="1"/>
      </cdr:nvSpPr>
      <cdr:spPr>
        <a:xfrm xmlns:a="http://schemas.openxmlformats.org/drawingml/2006/main">
          <a:off x="2035127" y="2802830"/>
          <a:ext cx="984738" cy="3798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b="1" dirty="0"/>
            <a:t>OLSB</a:t>
          </a:r>
        </a:p>
      </cdr:txBody>
    </cdr:sp>
  </cdr:relSizeAnchor>
  <cdr:relSizeAnchor xmlns:cdr="http://schemas.openxmlformats.org/drawingml/2006/chartDrawing">
    <cdr:from>
      <cdr:x>0.56344</cdr:x>
      <cdr:y>0.85308</cdr:y>
    </cdr:from>
    <cdr:to>
      <cdr:x>1</cdr:x>
      <cdr:y>0.96998</cdr:y>
    </cdr:to>
    <cdr:sp macro="" textlink="">
      <cdr:nvSpPr>
        <cdr:cNvPr id="4" name="TextBox 3"/>
        <cdr:cNvSpPr txBox="1"/>
      </cdr:nvSpPr>
      <cdr:spPr>
        <a:xfrm xmlns:a="http://schemas.openxmlformats.org/drawingml/2006/main">
          <a:off x="2977662" y="2982346"/>
          <a:ext cx="2307101" cy="40867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b="1"/>
            <a:t>Quantization</a:t>
          </a:r>
          <a:endParaRPr lang="en-US" sz="2800" b="1" dirty="0"/>
        </a:p>
      </cdr:txBody>
    </cdr:sp>
  </cdr:relSizeAnchor>
  <cdr:relSizeAnchor xmlns:cdr="http://schemas.openxmlformats.org/drawingml/2006/chartDrawing">
    <cdr:from>
      <cdr:x>0.03035</cdr:x>
      <cdr:y>0.00457</cdr:y>
    </cdr:from>
    <cdr:to>
      <cdr:x>0.09419</cdr:x>
      <cdr:y>0.80387</cdr:y>
    </cdr:to>
    <cdr:sp macro="" textlink="">
      <cdr:nvSpPr>
        <cdr:cNvPr id="5" name="TextBox 4"/>
        <cdr:cNvSpPr txBox="1"/>
      </cdr:nvSpPr>
      <cdr:spPr>
        <a:xfrm xmlns:a="http://schemas.openxmlformats.org/drawingml/2006/main" rot="16200000">
          <a:off x="-998575" y="1208801"/>
          <a:ext cx="2794315" cy="40867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b="1" dirty="0"/>
            <a:t>Absolute Error</a:t>
          </a:r>
        </a:p>
      </cdr:txBody>
    </cdr:sp>
  </cdr:relSizeAnchor>
</c:userShapes>
</file>

<file path=ppt/drawings/drawing3.xml><?xml version="1.0" encoding="utf-8"?>
<c:userShapes xmlns:c="http://schemas.openxmlformats.org/drawingml/2006/chart">
  <cdr:relSizeAnchor xmlns:cdr="http://schemas.openxmlformats.org/drawingml/2006/chartDrawing">
    <cdr:from>
      <cdr:x>0.28128</cdr:x>
      <cdr:y>0.84632</cdr:y>
    </cdr:from>
    <cdr:to>
      <cdr:x>0.52884</cdr:x>
      <cdr:y>0.97621</cdr:y>
    </cdr:to>
    <cdr:sp macro="" textlink="">
      <cdr:nvSpPr>
        <cdr:cNvPr id="2" name="TextBox 1"/>
        <cdr:cNvSpPr txBox="1"/>
      </cdr:nvSpPr>
      <cdr:spPr>
        <a:xfrm xmlns:a="http://schemas.openxmlformats.org/drawingml/2006/main">
          <a:off x="1942868" y="5132920"/>
          <a:ext cx="1709955" cy="7877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0.44111</cdr:x>
      <cdr:y>0.76425</cdr:y>
    </cdr:from>
    <cdr:to>
      <cdr:x>0.62745</cdr:x>
      <cdr:y>0.88115</cdr:y>
    </cdr:to>
    <cdr:sp macro="" textlink="">
      <cdr:nvSpPr>
        <cdr:cNvPr id="3" name="TextBox 2"/>
        <cdr:cNvSpPr txBox="1"/>
      </cdr:nvSpPr>
      <cdr:spPr>
        <a:xfrm xmlns:a="http://schemas.openxmlformats.org/drawingml/2006/main">
          <a:off x="3565488" y="3917924"/>
          <a:ext cx="1506182" cy="5992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b="1" dirty="0"/>
            <a:t>4 </a:t>
          </a:r>
        </a:p>
      </cdr:txBody>
    </cdr:sp>
  </cdr:relSizeAnchor>
  <cdr:relSizeAnchor xmlns:cdr="http://schemas.openxmlformats.org/drawingml/2006/chartDrawing">
    <cdr:from>
      <cdr:x>4.94867E-7</cdr:x>
      <cdr:y>0</cdr:y>
    </cdr:from>
    <cdr:to>
      <cdr:x>0.27066</cdr:x>
      <cdr:y>1</cdr:y>
    </cdr:to>
    <cdr:sp macro="" textlink="">
      <cdr:nvSpPr>
        <cdr:cNvPr id="5" name="TextBox 4"/>
        <cdr:cNvSpPr txBox="1"/>
      </cdr:nvSpPr>
      <cdr:spPr>
        <a:xfrm xmlns:a="http://schemas.openxmlformats.org/drawingml/2006/main" rot="16200000">
          <a:off x="-1064007" y="1064011"/>
          <a:ext cx="4315760" cy="218773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800" b="1" dirty="0"/>
            <a:t>Performance improvement </a:t>
          </a:r>
        </a:p>
        <a:p xmlns:a="http://schemas.openxmlformats.org/drawingml/2006/main">
          <a:pPr algn="ctr"/>
          <a:r>
            <a:rPr lang="en-US" sz="2800" b="1" dirty="0"/>
            <a:t>over OLSB (%)</a:t>
          </a:r>
        </a:p>
        <a:p xmlns:a="http://schemas.openxmlformats.org/drawingml/2006/main">
          <a:pPr algn="ctr"/>
          <a:r>
            <a:rPr lang="en-US" sz="2800" b="1" dirty="0"/>
            <a:t>to achieve </a:t>
          </a:r>
          <a:r>
            <a:rPr lang="en-US" sz="2800" b="1" dirty="0">
              <a:solidFill>
                <a:srgbClr val="C00000"/>
              </a:solidFill>
            </a:rPr>
            <a:t>relative  error</a:t>
          </a:r>
        </a:p>
        <a:p xmlns:a="http://schemas.openxmlformats.org/drawingml/2006/main">
          <a:pPr algn="ctr"/>
          <a:r>
            <a:rPr lang="en-US" sz="2800" b="1" dirty="0"/>
            <a:t>of </a:t>
          </a:r>
          <a:r>
            <a:rPr lang="en-US" sz="2800" b="1" dirty="0">
              <a:solidFill>
                <a:srgbClr val="C00000"/>
              </a:solidFill>
            </a:rPr>
            <a:t>5% </a:t>
          </a:r>
        </a:p>
        <a:p xmlns:a="http://schemas.openxmlformats.org/drawingml/2006/main">
          <a:pPr algn="ctr"/>
          <a:endParaRPr lang="en-US" sz="2800" b="1" dirty="0"/>
        </a:p>
        <a:p xmlns:a="http://schemas.openxmlformats.org/drawingml/2006/main">
          <a:pPr algn="ctr"/>
          <a:endParaRPr lang="en-US" sz="2800" b="1" dirty="0"/>
        </a:p>
      </cdr:txBody>
    </cdr:sp>
  </cdr:relSizeAnchor>
  <cdr:relSizeAnchor xmlns:cdr="http://schemas.openxmlformats.org/drawingml/2006/chartDrawing">
    <cdr:from>
      <cdr:x>0.5913</cdr:x>
      <cdr:y>0.7631</cdr:y>
    </cdr:from>
    <cdr:to>
      <cdr:x>0.77764</cdr:x>
      <cdr:y>0.88</cdr:y>
    </cdr:to>
    <cdr:sp macro="" textlink="">
      <cdr:nvSpPr>
        <cdr:cNvPr id="6" name="TextBox 5"/>
        <cdr:cNvSpPr txBox="1"/>
      </cdr:nvSpPr>
      <cdr:spPr>
        <a:xfrm xmlns:a="http://schemas.openxmlformats.org/drawingml/2006/main">
          <a:off x="4779429" y="3911988"/>
          <a:ext cx="1506182" cy="5992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b="1" dirty="0"/>
            <a:t>8 </a:t>
          </a:r>
        </a:p>
      </cdr:txBody>
    </cdr:sp>
  </cdr:relSizeAnchor>
  <cdr:relSizeAnchor xmlns:cdr="http://schemas.openxmlformats.org/drawingml/2006/chartDrawing">
    <cdr:from>
      <cdr:x>0.73139</cdr:x>
      <cdr:y>0.76124</cdr:y>
    </cdr:from>
    <cdr:to>
      <cdr:x>0.91773</cdr:x>
      <cdr:y>0.87814</cdr:y>
    </cdr:to>
    <cdr:sp macro="" textlink="">
      <cdr:nvSpPr>
        <cdr:cNvPr id="7" name="TextBox 6"/>
        <cdr:cNvSpPr txBox="1"/>
      </cdr:nvSpPr>
      <cdr:spPr>
        <a:xfrm xmlns:a="http://schemas.openxmlformats.org/drawingml/2006/main">
          <a:off x="5911804" y="3902497"/>
          <a:ext cx="1506183" cy="59928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b="1" dirty="0"/>
            <a:t>16</a:t>
          </a:r>
        </a:p>
      </cdr:txBody>
    </cdr:sp>
  </cdr:relSizeAnchor>
  <cdr:relSizeAnchor xmlns:cdr="http://schemas.openxmlformats.org/drawingml/2006/chartDrawing">
    <cdr:from>
      <cdr:x>0.4909</cdr:x>
      <cdr:y>0.88067</cdr:y>
    </cdr:from>
    <cdr:to>
      <cdr:x>0.85465</cdr:x>
      <cdr:y>0.99757</cdr:y>
    </cdr:to>
    <cdr:sp macro="" textlink="">
      <cdr:nvSpPr>
        <cdr:cNvPr id="8" name="TextBox 7"/>
        <cdr:cNvSpPr txBox="1"/>
      </cdr:nvSpPr>
      <cdr:spPr>
        <a:xfrm xmlns:a="http://schemas.openxmlformats.org/drawingml/2006/main">
          <a:off x="3967931" y="4514756"/>
          <a:ext cx="2940153" cy="59928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b="1"/>
            <a:t>Number of cores </a:t>
          </a:r>
          <a:endParaRPr lang="en-US" sz="2800" b="1" dirty="0"/>
        </a:p>
      </cdr:txBody>
    </cdr:sp>
  </cdr:relSizeAnchor>
  <cdr:relSizeAnchor xmlns:cdr="http://schemas.openxmlformats.org/drawingml/2006/chartDrawing">
    <cdr:from>
      <cdr:x>0</cdr:x>
      <cdr:y>0</cdr:y>
    </cdr:from>
    <cdr:to>
      <cdr:x>0</cdr:x>
      <cdr:y>0</cdr:y>
    </cdr:to>
    <cdr:sp macro="" textlink="">
      <cdr:nvSpPr>
        <cdr:cNvPr id="9" name="TextBox 8"/>
        <cdr:cNvSpPr txBox="1"/>
      </cdr:nvSpPr>
      <cdr:spPr>
        <a:xfrm xmlns:a="http://schemas.openxmlformats.org/drawingml/2006/main" flipV="1">
          <a:off x="-1634248" y="-1449424"/>
          <a:ext cx="0" cy="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b="1" dirty="0"/>
            <a:t>Number of cores </a:t>
          </a:r>
        </a:p>
      </cdr:txBody>
    </cdr:sp>
  </cdr:relSizeAnchor>
</c:userShapes>
</file>

<file path=ppt/drawings/drawing4.xml><?xml version="1.0" encoding="utf-8"?>
<c:userShapes xmlns:c="http://schemas.openxmlformats.org/drawingml/2006/chart">
  <cdr:relSizeAnchor xmlns:cdr="http://schemas.openxmlformats.org/drawingml/2006/chartDrawing">
    <cdr:from>
      <cdr:x>0.28128</cdr:x>
      <cdr:y>0.84632</cdr:y>
    </cdr:from>
    <cdr:to>
      <cdr:x>0.52884</cdr:x>
      <cdr:y>0.97621</cdr:y>
    </cdr:to>
    <cdr:sp macro="" textlink="">
      <cdr:nvSpPr>
        <cdr:cNvPr id="2" name="TextBox 1"/>
        <cdr:cNvSpPr txBox="1"/>
      </cdr:nvSpPr>
      <cdr:spPr>
        <a:xfrm xmlns:a="http://schemas.openxmlformats.org/drawingml/2006/main">
          <a:off x="1942868" y="5132920"/>
          <a:ext cx="1709955" cy="7877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0.44111</cdr:x>
      <cdr:y>0.76425</cdr:y>
    </cdr:from>
    <cdr:to>
      <cdr:x>0.62745</cdr:x>
      <cdr:y>0.88115</cdr:y>
    </cdr:to>
    <cdr:sp macro="" textlink="">
      <cdr:nvSpPr>
        <cdr:cNvPr id="3" name="TextBox 2"/>
        <cdr:cNvSpPr txBox="1"/>
      </cdr:nvSpPr>
      <cdr:spPr>
        <a:xfrm xmlns:a="http://schemas.openxmlformats.org/drawingml/2006/main">
          <a:off x="3565488" y="3917924"/>
          <a:ext cx="1506182" cy="5992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b="1" dirty="0"/>
            <a:t>4 </a:t>
          </a:r>
        </a:p>
      </cdr:txBody>
    </cdr:sp>
  </cdr:relSizeAnchor>
  <cdr:relSizeAnchor xmlns:cdr="http://schemas.openxmlformats.org/drawingml/2006/chartDrawing">
    <cdr:from>
      <cdr:x>4.94867E-7</cdr:x>
      <cdr:y>0</cdr:y>
    </cdr:from>
    <cdr:to>
      <cdr:x>0.27066</cdr:x>
      <cdr:y>1</cdr:y>
    </cdr:to>
    <cdr:sp macro="" textlink="">
      <cdr:nvSpPr>
        <cdr:cNvPr id="5" name="TextBox 4"/>
        <cdr:cNvSpPr txBox="1"/>
      </cdr:nvSpPr>
      <cdr:spPr>
        <a:xfrm xmlns:a="http://schemas.openxmlformats.org/drawingml/2006/main" rot="16200000">
          <a:off x="-1064007" y="1064011"/>
          <a:ext cx="4315760" cy="218773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800" b="1" dirty="0"/>
            <a:t>Performance improvement </a:t>
          </a:r>
        </a:p>
        <a:p xmlns:a="http://schemas.openxmlformats.org/drawingml/2006/main">
          <a:pPr algn="ctr"/>
          <a:r>
            <a:rPr lang="en-US" sz="2800" b="1" dirty="0"/>
            <a:t>over OLSB (%)</a:t>
          </a:r>
        </a:p>
        <a:p xmlns:a="http://schemas.openxmlformats.org/drawingml/2006/main">
          <a:pPr algn="ctr"/>
          <a:r>
            <a:rPr lang="en-US" sz="2800" b="1" dirty="0"/>
            <a:t>to achieve </a:t>
          </a:r>
          <a:r>
            <a:rPr lang="en-US" sz="2800" b="1" dirty="0">
              <a:solidFill>
                <a:srgbClr val="C00000"/>
              </a:solidFill>
            </a:rPr>
            <a:t>absolute error</a:t>
          </a:r>
        </a:p>
        <a:p xmlns:a="http://schemas.openxmlformats.org/drawingml/2006/main">
          <a:pPr algn="ctr"/>
          <a:r>
            <a:rPr lang="en-US" sz="2800" b="1" dirty="0"/>
            <a:t>of 5% </a:t>
          </a:r>
        </a:p>
        <a:p xmlns:a="http://schemas.openxmlformats.org/drawingml/2006/main">
          <a:pPr algn="ctr"/>
          <a:endParaRPr lang="en-US" sz="2800" b="1" dirty="0"/>
        </a:p>
        <a:p xmlns:a="http://schemas.openxmlformats.org/drawingml/2006/main">
          <a:pPr algn="ctr"/>
          <a:endParaRPr lang="en-US" sz="2800" b="1" dirty="0"/>
        </a:p>
      </cdr:txBody>
    </cdr:sp>
  </cdr:relSizeAnchor>
  <cdr:relSizeAnchor xmlns:cdr="http://schemas.openxmlformats.org/drawingml/2006/chartDrawing">
    <cdr:from>
      <cdr:x>0.5913</cdr:x>
      <cdr:y>0.7631</cdr:y>
    </cdr:from>
    <cdr:to>
      <cdr:x>0.77764</cdr:x>
      <cdr:y>0.88</cdr:y>
    </cdr:to>
    <cdr:sp macro="" textlink="">
      <cdr:nvSpPr>
        <cdr:cNvPr id="6" name="TextBox 5"/>
        <cdr:cNvSpPr txBox="1"/>
      </cdr:nvSpPr>
      <cdr:spPr>
        <a:xfrm xmlns:a="http://schemas.openxmlformats.org/drawingml/2006/main">
          <a:off x="4779429" y="3911988"/>
          <a:ext cx="1506182" cy="5992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b="1" dirty="0"/>
            <a:t>8 </a:t>
          </a:r>
        </a:p>
      </cdr:txBody>
    </cdr:sp>
  </cdr:relSizeAnchor>
  <cdr:relSizeAnchor xmlns:cdr="http://schemas.openxmlformats.org/drawingml/2006/chartDrawing">
    <cdr:from>
      <cdr:x>0.73139</cdr:x>
      <cdr:y>0.76124</cdr:y>
    </cdr:from>
    <cdr:to>
      <cdr:x>0.91773</cdr:x>
      <cdr:y>0.87814</cdr:y>
    </cdr:to>
    <cdr:sp macro="" textlink="">
      <cdr:nvSpPr>
        <cdr:cNvPr id="7" name="TextBox 6"/>
        <cdr:cNvSpPr txBox="1"/>
      </cdr:nvSpPr>
      <cdr:spPr>
        <a:xfrm xmlns:a="http://schemas.openxmlformats.org/drawingml/2006/main">
          <a:off x="5911804" y="3902497"/>
          <a:ext cx="1506183" cy="59928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b="1" dirty="0"/>
            <a:t>16</a:t>
          </a:r>
        </a:p>
      </cdr:txBody>
    </cdr:sp>
  </cdr:relSizeAnchor>
  <cdr:relSizeAnchor xmlns:cdr="http://schemas.openxmlformats.org/drawingml/2006/chartDrawing">
    <cdr:from>
      <cdr:x>0.4909</cdr:x>
      <cdr:y>0.88067</cdr:y>
    </cdr:from>
    <cdr:to>
      <cdr:x>0.85465</cdr:x>
      <cdr:y>0.99757</cdr:y>
    </cdr:to>
    <cdr:sp macro="" textlink="">
      <cdr:nvSpPr>
        <cdr:cNvPr id="8" name="TextBox 7"/>
        <cdr:cNvSpPr txBox="1"/>
      </cdr:nvSpPr>
      <cdr:spPr>
        <a:xfrm xmlns:a="http://schemas.openxmlformats.org/drawingml/2006/main">
          <a:off x="3967931" y="4514756"/>
          <a:ext cx="2940153" cy="59928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b="1"/>
            <a:t>Number of cores </a:t>
          </a:r>
          <a:endParaRPr lang="en-US" sz="2800" b="1" dirty="0"/>
        </a:p>
      </cdr:txBody>
    </cdr:sp>
  </cdr:relSizeAnchor>
  <cdr:relSizeAnchor xmlns:cdr="http://schemas.openxmlformats.org/drawingml/2006/chartDrawing">
    <cdr:from>
      <cdr:x>0</cdr:x>
      <cdr:y>0</cdr:y>
    </cdr:from>
    <cdr:to>
      <cdr:x>0</cdr:x>
      <cdr:y>0</cdr:y>
    </cdr:to>
    <cdr:sp macro="" textlink="">
      <cdr:nvSpPr>
        <cdr:cNvPr id="9" name="TextBox 8"/>
        <cdr:cNvSpPr txBox="1"/>
      </cdr:nvSpPr>
      <cdr:spPr>
        <a:xfrm xmlns:a="http://schemas.openxmlformats.org/drawingml/2006/main" flipV="1">
          <a:off x="-1634248" y="-1449424"/>
          <a:ext cx="0" cy="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b="1" dirty="0"/>
            <a:t>Number of cores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14887" cy="474081"/>
          </a:xfrm>
          <a:prstGeom prst="rect">
            <a:avLst/>
          </a:prstGeom>
        </p:spPr>
        <p:txBody>
          <a:bodyPr vert="horz" lIns="95061" tIns="47531" rIns="95061" bIns="47531" rtlCol="0"/>
          <a:lstStyle>
            <a:lvl1pPr algn="l">
              <a:defRPr sz="1200"/>
            </a:lvl1pPr>
          </a:lstStyle>
          <a:p>
            <a:endParaRPr lang="en-US"/>
          </a:p>
        </p:txBody>
      </p:sp>
      <p:sp>
        <p:nvSpPr>
          <p:cNvPr id="3" name="Date Placeholder 2"/>
          <p:cNvSpPr>
            <a:spLocks noGrp="1"/>
          </p:cNvSpPr>
          <p:nvPr>
            <p:ph type="dt" sz="quarter" idx="1"/>
          </p:nvPr>
        </p:nvSpPr>
        <p:spPr>
          <a:xfrm>
            <a:off x="4071650" y="0"/>
            <a:ext cx="3114887" cy="474081"/>
          </a:xfrm>
          <a:prstGeom prst="rect">
            <a:avLst/>
          </a:prstGeom>
        </p:spPr>
        <p:txBody>
          <a:bodyPr vert="horz" lIns="95061" tIns="47531" rIns="95061" bIns="47531" rtlCol="0"/>
          <a:lstStyle>
            <a:lvl1pPr algn="r">
              <a:defRPr sz="1200"/>
            </a:lvl1pPr>
          </a:lstStyle>
          <a:p>
            <a:fld id="{A2B35850-97EC-4125-934E-150B426F61FA}" type="datetimeFigureOut">
              <a:rPr lang="en-US" smtClean="0"/>
              <a:t>3/28/20</a:t>
            </a:fld>
            <a:endParaRPr lang="en-US"/>
          </a:p>
        </p:txBody>
      </p:sp>
      <p:sp>
        <p:nvSpPr>
          <p:cNvPr id="4" name="Footer Placeholder 3"/>
          <p:cNvSpPr>
            <a:spLocks noGrp="1"/>
          </p:cNvSpPr>
          <p:nvPr>
            <p:ph type="ftr" sz="quarter" idx="2"/>
          </p:nvPr>
        </p:nvSpPr>
        <p:spPr>
          <a:xfrm>
            <a:off x="0" y="8974721"/>
            <a:ext cx="3114887" cy="474080"/>
          </a:xfrm>
          <a:prstGeom prst="rect">
            <a:avLst/>
          </a:prstGeom>
        </p:spPr>
        <p:txBody>
          <a:bodyPr vert="horz" lIns="95061" tIns="47531" rIns="95061" bIns="47531" rtlCol="0" anchor="b"/>
          <a:lstStyle>
            <a:lvl1pPr algn="l">
              <a:defRPr sz="1200"/>
            </a:lvl1pPr>
          </a:lstStyle>
          <a:p>
            <a:endParaRPr lang="en-US"/>
          </a:p>
        </p:txBody>
      </p:sp>
      <p:sp>
        <p:nvSpPr>
          <p:cNvPr id="5" name="Slide Number Placeholder 4"/>
          <p:cNvSpPr>
            <a:spLocks noGrp="1"/>
          </p:cNvSpPr>
          <p:nvPr>
            <p:ph type="sldNum" sz="quarter" idx="3"/>
          </p:nvPr>
        </p:nvSpPr>
        <p:spPr>
          <a:xfrm>
            <a:off x="4071650" y="8974721"/>
            <a:ext cx="3114887" cy="474080"/>
          </a:xfrm>
          <a:prstGeom prst="rect">
            <a:avLst/>
          </a:prstGeom>
        </p:spPr>
        <p:txBody>
          <a:bodyPr vert="horz" lIns="95061" tIns="47531" rIns="95061" bIns="47531" rtlCol="0" anchor="b"/>
          <a:lstStyle>
            <a:lvl1pPr algn="r">
              <a:defRPr sz="1200"/>
            </a:lvl1pPr>
          </a:lstStyle>
          <a:p>
            <a:fld id="{337EC26D-4608-4FBF-BD4E-AF5AEA5F34ED}" type="slidenum">
              <a:rPr lang="en-US" smtClean="0"/>
              <a:t>‹#›</a:t>
            </a:fld>
            <a:endParaRPr lang="en-US"/>
          </a:p>
        </p:txBody>
      </p:sp>
    </p:spTree>
    <p:extLst>
      <p:ext uri="{BB962C8B-B14F-4D97-AF65-F5344CB8AC3E}">
        <p14:creationId xmlns:p14="http://schemas.microsoft.com/office/powerpoint/2010/main" val="613919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14887" cy="474081"/>
          </a:xfrm>
          <a:prstGeom prst="rect">
            <a:avLst/>
          </a:prstGeom>
        </p:spPr>
        <p:txBody>
          <a:bodyPr vert="horz" lIns="95061" tIns="47531" rIns="95061" bIns="47531" rtlCol="0"/>
          <a:lstStyle>
            <a:lvl1pPr algn="l">
              <a:defRPr sz="1200"/>
            </a:lvl1pPr>
          </a:lstStyle>
          <a:p>
            <a:endParaRPr lang="en-US"/>
          </a:p>
        </p:txBody>
      </p:sp>
      <p:sp>
        <p:nvSpPr>
          <p:cNvPr id="3" name="Date Placeholder 2"/>
          <p:cNvSpPr>
            <a:spLocks noGrp="1"/>
          </p:cNvSpPr>
          <p:nvPr>
            <p:ph type="dt" idx="1"/>
          </p:nvPr>
        </p:nvSpPr>
        <p:spPr>
          <a:xfrm>
            <a:off x="4071650" y="0"/>
            <a:ext cx="3114887" cy="474081"/>
          </a:xfrm>
          <a:prstGeom prst="rect">
            <a:avLst/>
          </a:prstGeom>
        </p:spPr>
        <p:txBody>
          <a:bodyPr vert="horz" lIns="95061" tIns="47531" rIns="95061" bIns="47531" rtlCol="0"/>
          <a:lstStyle>
            <a:lvl1pPr algn="r">
              <a:defRPr sz="1200"/>
            </a:lvl1pPr>
          </a:lstStyle>
          <a:p>
            <a:fld id="{A5B97FAC-F418-CE4A-930C-0211C8ADE70C}" type="datetimeFigureOut">
              <a:rPr lang="en-US" smtClean="0"/>
              <a:t>3/28/20</a:t>
            </a:fld>
            <a:endParaRPr lang="en-US"/>
          </a:p>
        </p:txBody>
      </p:sp>
      <p:sp>
        <p:nvSpPr>
          <p:cNvPr id="4" name="Slide Image Placeholder 3"/>
          <p:cNvSpPr>
            <a:spLocks noGrp="1" noRot="1" noChangeAspect="1"/>
          </p:cNvSpPr>
          <p:nvPr>
            <p:ph type="sldImg" idx="2"/>
          </p:nvPr>
        </p:nvSpPr>
        <p:spPr>
          <a:xfrm>
            <a:off x="758825" y="1181100"/>
            <a:ext cx="5670550" cy="3189288"/>
          </a:xfrm>
          <a:prstGeom prst="rect">
            <a:avLst/>
          </a:prstGeom>
          <a:noFill/>
          <a:ln w="12700">
            <a:solidFill>
              <a:prstClr val="black"/>
            </a:solidFill>
          </a:ln>
        </p:spPr>
        <p:txBody>
          <a:bodyPr vert="horz" lIns="95061" tIns="47531" rIns="95061" bIns="47531" rtlCol="0" anchor="ctr"/>
          <a:lstStyle/>
          <a:p>
            <a:endParaRPr lang="en-US"/>
          </a:p>
        </p:txBody>
      </p:sp>
      <p:sp>
        <p:nvSpPr>
          <p:cNvPr id="5" name="Notes Placeholder 4"/>
          <p:cNvSpPr>
            <a:spLocks noGrp="1"/>
          </p:cNvSpPr>
          <p:nvPr>
            <p:ph type="body" sz="quarter" idx="3"/>
          </p:nvPr>
        </p:nvSpPr>
        <p:spPr>
          <a:xfrm>
            <a:off x="718820" y="4547235"/>
            <a:ext cx="5750560" cy="3720465"/>
          </a:xfrm>
          <a:prstGeom prst="rect">
            <a:avLst/>
          </a:prstGeom>
        </p:spPr>
        <p:txBody>
          <a:bodyPr vert="horz" lIns="95061" tIns="47531" rIns="95061" bIns="475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74721"/>
            <a:ext cx="3114887" cy="474080"/>
          </a:xfrm>
          <a:prstGeom prst="rect">
            <a:avLst/>
          </a:prstGeom>
        </p:spPr>
        <p:txBody>
          <a:bodyPr vert="horz" lIns="95061" tIns="47531" rIns="95061" bIns="47531" rtlCol="0" anchor="b"/>
          <a:lstStyle>
            <a:lvl1pPr algn="l">
              <a:defRPr sz="1200"/>
            </a:lvl1pPr>
          </a:lstStyle>
          <a:p>
            <a:endParaRPr lang="en-US"/>
          </a:p>
        </p:txBody>
      </p:sp>
      <p:sp>
        <p:nvSpPr>
          <p:cNvPr id="7" name="Slide Number Placeholder 6"/>
          <p:cNvSpPr>
            <a:spLocks noGrp="1"/>
          </p:cNvSpPr>
          <p:nvPr>
            <p:ph type="sldNum" sz="quarter" idx="5"/>
          </p:nvPr>
        </p:nvSpPr>
        <p:spPr>
          <a:xfrm>
            <a:off x="4071650" y="8974721"/>
            <a:ext cx="3114887" cy="474080"/>
          </a:xfrm>
          <a:prstGeom prst="rect">
            <a:avLst/>
          </a:prstGeom>
        </p:spPr>
        <p:txBody>
          <a:bodyPr vert="horz" lIns="95061" tIns="47531" rIns="95061" bIns="47531" rtlCol="0" anchor="b"/>
          <a:lstStyle>
            <a:lvl1pPr algn="r">
              <a:defRPr sz="1200"/>
            </a:lvl1pPr>
          </a:lstStyle>
          <a:p>
            <a:fld id="{21E2E7CD-B125-C745-8ADC-B32F0FDE907F}" type="slidenum">
              <a:rPr lang="en-US" smtClean="0"/>
              <a:t>‹#›</a:t>
            </a:fld>
            <a:endParaRPr lang="en-US"/>
          </a:p>
        </p:txBody>
      </p:sp>
    </p:spTree>
    <p:extLst>
      <p:ext uri="{BB962C8B-B14F-4D97-AF65-F5344CB8AC3E}">
        <p14:creationId xmlns:p14="http://schemas.microsoft.com/office/powerpoint/2010/main" val="797442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610">
              <a:defRPr/>
            </a:pPr>
            <a:r>
              <a:rPr lang="en-US" dirty="0"/>
              <a:t>Hello </a:t>
            </a:r>
            <a:r>
              <a:rPr lang="en-US" dirty="0" err="1"/>
              <a:t>eveyone</a:t>
            </a:r>
            <a:r>
              <a:rPr lang="en-US" dirty="0"/>
              <a:t>, I am Marzieh, I am presenting my paper: </a:t>
            </a:r>
            <a:r>
              <a:rPr lang="en-US" b="1" dirty="0">
                <a:solidFill>
                  <a:srgbClr val="FF0000"/>
                </a:solidFill>
              </a:rPr>
              <a:t>An Overflow-free Quantized Memory Hierarchy in General-purpose Processors</a:t>
            </a:r>
            <a:r>
              <a:rPr lang="en-US" b="1" kern="0" dirty="0">
                <a:solidFill>
                  <a:srgbClr val="FF0000"/>
                </a:solidFill>
              </a:rPr>
              <a:t> </a:t>
            </a:r>
            <a:br>
              <a:rPr lang="en-US" sz="1200" b="1" dirty="0"/>
            </a:br>
            <a:r>
              <a:rPr lang="en-US" b="1" dirty="0"/>
              <a:t> </a:t>
            </a:r>
          </a:p>
          <a:p>
            <a:r>
              <a:rPr lang="en-US" dirty="0"/>
              <a:t> </a:t>
            </a:r>
            <a:fld id="{7ACDBCF4-4E31-E44C-991C-F2FB952B6988}" type="slidenum">
              <a:rPr lang="en-US" smtClean="0"/>
              <a:t>1</a:t>
            </a:fld>
            <a:endParaRPr lang="en-US" dirty="0"/>
          </a:p>
        </p:txBody>
      </p:sp>
      <p:sp>
        <p:nvSpPr>
          <p:cNvPr id="4" name="Slide Number Placeholder 3"/>
          <p:cNvSpPr>
            <a:spLocks noGrp="1"/>
          </p:cNvSpPr>
          <p:nvPr>
            <p:ph type="sldNum" sz="quarter" idx="10"/>
          </p:nvPr>
        </p:nvSpPr>
        <p:spPr/>
        <p:txBody>
          <a:bodyPr/>
          <a:lstStyle/>
          <a:p>
            <a:fld id="{21E2E7CD-B125-C745-8ADC-B32F0FDE907F}" type="slidenum">
              <a:rPr lang="en-US" smtClean="0"/>
              <a:t>1</a:t>
            </a:fld>
            <a:endParaRPr lang="en-US"/>
          </a:p>
        </p:txBody>
      </p:sp>
    </p:spTree>
    <p:extLst>
      <p:ext uri="{BB962C8B-B14F-4D97-AF65-F5344CB8AC3E}">
        <p14:creationId xmlns:p14="http://schemas.microsoft.com/office/powerpoint/2010/main" val="1360789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prior works</a:t>
            </a:r>
            <a:r>
              <a:rPr lang="en-US" baseline="0" dirty="0"/>
              <a:t> propose to eliminate least significant bits from mantissa to shorten the variables and they still follow the mantissa and exponent format format from the floating point format</a:t>
            </a:r>
            <a:endParaRPr lang="en-US" dirty="0"/>
          </a:p>
        </p:txBody>
      </p:sp>
      <p:sp>
        <p:nvSpPr>
          <p:cNvPr id="4" name="Slide Number Placeholder 3"/>
          <p:cNvSpPr>
            <a:spLocks noGrp="1"/>
          </p:cNvSpPr>
          <p:nvPr>
            <p:ph type="sldNum" sz="quarter" idx="10"/>
          </p:nvPr>
        </p:nvSpPr>
        <p:spPr/>
        <p:txBody>
          <a:bodyPr/>
          <a:lstStyle/>
          <a:p>
            <a:fld id="{21E2E7CD-B125-C745-8ADC-B32F0FDE907F}" type="slidenum">
              <a:rPr lang="en-US" smtClean="0"/>
              <a:t>13</a:t>
            </a:fld>
            <a:endParaRPr lang="en-US"/>
          </a:p>
        </p:txBody>
      </p:sp>
    </p:spTree>
    <p:extLst>
      <p:ext uri="{BB962C8B-B14F-4D97-AF65-F5344CB8AC3E}">
        <p14:creationId xmlns:p14="http://schemas.microsoft.com/office/powerpoint/2010/main" val="1387711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a:t>
            </a:r>
            <a:r>
              <a:rPr lang="en-US" baseline="0" dirty="0"/>
              <a:t> this approach has two problems. The first problem is that it has to keep the exponent almost intact because eliminating even one bits </a:t>
            </a:r>
            <a:r>
              <a:rPr lang="en-US" baseline="0" dirty="0" err="1"/>
              <a:t>resultsa</a:t>
            </a:r>
            <a:r>
              <a:rPr lang="en-US" baseline="0" dirty="0"/>
              <a:t> high error</a:t>
            </a:r>
          </a:p>
          <a:p>
            <a:r>
              <a:rPr lang="en-US" baseline="0" dirty="0"/>
              <a:t>And by having 8 bit for exponent, for short variable such as 12 bits variables, the overhead of 8 bits will be more 60 %</a:t>
            </a:r>
            <a:endParaRPr lang="en-US" dirty="0"/>
          </a:p>
        </p:txBody>
      </p:sp>
      <p:sp>
        <p:nvSpPr>
          <p:cNvPr id="4" name="Slide Number Placeholder 3"/>
          <p:cNvSpPr>
            <a:spLocks noGrp="1"/>
          </p:cNvSpPr>
          <p:nvPr>
            <p:ph type="sldNum" sz="quarter" idx="10"/>
          </p:nvPr>
        </p:nvSpPr>
        <p:spPr/>
        <p:txBody>
          <a:bodyPr/>
          <a:lstStyle/>
          <a:p>
            <a:fld id="{21E2E7CD-B125-C745-8ADC-B32F0FDE907F}" type="slidenum">
              <a:rPr lang="en-US" smtClean="0"/>
              <a:t>14</a:t>
            </a:fld>
            <a:endParaRPr lang="en-US"/>
          </a:p>
        </p:txBody>
      </p:sp>
    </p:spTree>
    <p:extLst>
      <p:ext uri="{BB962C8B-B14F-4D97-AF65-F5344CB8AC3E}">
        <p14:creationId xmlns:p14="http://schemas.microsoft.com/office/powerpoint/2010/main" val="484154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second problem is that because error depends on the exponent part, if exponent is large error is high and if </a:t>
            </a:r>
            <a:r>
              <a:rPr lang="en-US" baseline="0" dirty="0" err="1"/>
              <a:t>expnent</a:t>
            </a:r>
            <a:r>
              <a:rPr lang="en-US" baseline="0" dirty="0"/>
              <a:t> is small error is low, so , our error will be highly unpredictable </a:t>
            </a:r>
            <a:endParaRPr lang="en-US" dirty="0"/>
          </a:p>
        </p:txBody>
      </p:sp>
      <p:sp>
        <p:nvSpPr>
          <p:cNvPr id="4" name="Slide Number Placeholder 3"/>
          <p:cNvSpPr>
            <a:spLocks noGrp="1"/>
          </p:cNvSpPr>
          <p:nvPr>
            <p:ph type="sldNum" sz="quarter" idx="10"/>
          </p:nvPr>
        </p:nvSpPr>
        <p:spPr/>
        <p:txBody>
          <a:bodyPr/>
          <a:lstStyle/>
          <a:p>
            <a:fld id="{21E2E7CD-B125-C745-8ADC-B32F0FDE907F}" type="slidenum">
              <a:rPr lang="en-US" smtClean="0"/>
              <a:t>15</a:t>
            </a:fld>
            <a:endParaRPr lang="en-US"/>
          </a:p>
        </p:txBody>
      </p:sp>
    </p:spTree>
    <p:extLst>
      <p:ext uri="{BB962C8B-B14F-4D97-AF65-F5344CB8AC3E}">
        <p14:creationId xmlns:p14="http://schemas.microsoft.com/office/powerpoint/2010/main" val="882419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The </a:t>
            </a:r>
            <a:r>
              <a:rPr lang="en-US" dirty="0" err="1"/>
              <a:t>traditiona</a:t>
            </a:r>
            <a:r>
              <a:rPr lang="en-US" dirty="0"/>
              <a:t> reason for having exponent is to</a:t>
            </a:r>
            <a:r>
              <a:rPr lang="en-US" baseline="0" dirty="0"/>
              <a:t> support a wide range of value from + and </a:t>
            </a:r>
            <a:r>
              <a:rPr lang="mr-IN" baseline="0" dirty="0"/>
              <a:t>–</a:t>
            </a:r>
            <a:r>
              <a:rPr lang="en-US" baseline="0" dirty="0"/>
              <a:t> 3.4 by 10 raised to 38 and having minimum positive of 1.2 by 10 raised by -38</a:t>
            </a:r>
            <a:endParaRPr lang="en-US" dirty="0"/>
          </a:p>
        </p:txBody>
      </p:sp>
      <p:sp>
        <p:nvSpPr>
          <p:cNvPr id="4" name="Slide Number Placeholder 3"/>
          <p:cNvSpPr>
            <a:spLocks noGrp="1"/>
          </p:cNvSpPr>
          <p:nvPr>
            <p:ph type="sldNum" sz="quarter" idx="10"/>
          </p:nvPr>
        </p:nvSpPr>
        <p:spPr/>
        <p:txBody>
          <a:bodyPr/>
          <a:lstStyle/>
          <a:p>
            <a:fld id="{21E2E7CD-B125-C745-8ADC-B32F0FDE907F}" type="slidenum">
              <a:rPr lang="en-US" smtClean="0"/>
              <a:t>16</a:t>
            </a:fld>
            <a:endParaRPr lang="en-US"/>
          </a:p>
        </p:txBody>
      </p:sp>
    </p:spTree>
    <p:extLst>
      <p:ext uri="{BB962C8B-B14F-4D97-AF65-F5344CB8AC3E}">
        <p14:creationId xmlns:p14="http://schemas.microsoft.com/office/powerpoint/2010/main" val="692285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a:t>
            </a:r>
            <a:r>
              <a:rPr lang="en-US" baseline="0" dirty="0"/>
              <a:t> start to think about other approximation methods like Quantization. So what is quantization? Quantization can convert floating point numbers to integers. Assuming a limited range, quantization divides the ranges into few steps and and as assign an integer index to steps and a result represent values with few bits.</a:t>
            </a:r>
          </a:p>
          <a:p>
            <a:endParaRPr lang="en-US" baseline="0" dirty="0"/>
          </a:p>
        </p:txBody>
      </p:sp>
      <p:sp>
        <p:nvSpPr>
          <p:cNvPr id="4" name="Slide Number Placeholder 3"/>
          <p:cNvSpPr>
            <a:spLocks noGrp="1"/>
          </p:cNvSpPr>
          <p:nvPr>
            <p:ph type="sldNum" sz="quarter" idx="10"/>
          </p:nvPr>
        </p:nvSpPr>
        <p:spPr/>
        <p:txBody>
          <a:bodyPr/>
          <a:lstStyle/>
          <a:p>
            <a:fld id="{21E2E7CD-B125-C745-8ADC-B32F0FDE907F}" type="slidenum">
              <a:rPr lang="en-US" smtClean="0"/>
              <a:t>17</a:t>
            </a:fld>
            <a:endParaRPr lang="en-US"/>
          </a:p>
        </p:txBody>
      </p:sp>
    </p:spTree>
    <p:extLst>
      <p:ext uri="{BB962C8B-B14F-4D97-AF65-F5344CB8AC3E}">
        <p14:creationId xmlns:p14="http://schemas.microsoft.com/office/powerpoint/2010/main" val="1950664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The </a:t>
            </a:r>
            <a:r>
              <a:rPr lang="en-US" dirty="0" err="1"/>
              <a:t>traditiona</a:t>
            </a:r>
            <a:r>
              <a:rPr lang="en-US" dirty="0"/>
              <a:t> reason for having exponent is to</a:t>
            </a:r>
            <a:r>
              <a:rPr lang="en-US" baseline="0" dirty="0"/>
              <a:t> support a wide range of value from + and </a:t>
            </a:r>
            <a:r>
              <a:rPr lang="mr-IN" baseline="0" dirty="0"/>
              <a:t>–</a:t>
            </a:r>
            <a:r>
              <a:rPr lang="en-US" baseline="0" dirty="0"/>
              <a:t> 3.4 by 10 raised to 38 and having minimum positive of 1.2 by 10 raised by -38</a:t>
            </a:r>
            <a:endParaRPr lang="en-US" dirty="0"/>
          </a:p>
        </p:txBody>
      </p:sp>
      <p:sp>
        <p:nvSpPr>
          <p:cNvPr id="4" name="Slide Number Placeholder 3"/>
          <p:cNvSpPr>
            <a:spLocks noGrp="1"/>
          </p:cNvSpPr>
          <p:nvPr>
            <p:ph type="sldNum" sz="quarter" idx="10"/>
          </p:nvPr>
        </p:nvSpPr>
        <p:spPr/>
        <p:txBody>
          <a:bodyPr/>
          <a:lstStyle/>
          <a:p>
            <a:fld id="{21E2E7CD-B125-C745-8ADC-B32F0FDE907F}" type="slidenum">
              <a:rPr lang="en-US" smtClean="0"/>
              <a:t>18</a:t>
            </a:fld>
            <a:endParaRPr lang="en-US"/>
          </a:p>
        </p:txBody>
      </p:sp>
    </p:spTree>
    <p:extLst>
      <p:ext uri="{BB962C8B-B14F-4D97-AF65-F5344CB8AC3E}">
        <p14:creationId xmlns:p14="http://schemas.microsoft.com/office/powerpoint/2010/main" val="4165718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question here is that whether keeping</a:t>
            </a:r>
            <a:r>
              <a:rPr lang="en-US" baseline="0" dirty="0"/>
              <a:t> the exponent and mantissa format is necessary or not</a:t>
            </a:r>
            <a:endParaRPr lang="en-US" dirty="0"/>
          </a:p>
        </p:txBody>
      </p:sp>
      <p:sp>
        <p:nvSpPr>
          <p:cNvPr id="4" name="Slide Number Placeholder 3"/>
          <p:cNvSpPr>
            <a:spLocks noGrp="1"/>
          </p:cNvSpPr>
          <p:nvPr>
            <p:ph type="sldNum" sz="quarter" idx="10"/>
          </p:nvPr>
        </p:nvSpPr>
        <p:spPr/>
        <p:txBody>
          <a:bodyPr/>
          <a:lstStyle/>
          <a:p>
            <a:fld id="{21E2E7CD-B125-C745-8ADC-B32F0FDE907F}" type="slidenum">
              <a:rPr lang="en-US" smtClean="0"/>
              <a:t>19</a:t>
            </a:fld>
            <a:endParaRPr lang="en-US"/>
          </a:p>
        </p:txBody>
      </p:sp>
    </p:spTree>
    <p:extLst>
      <p:ext uri="{BB962C8B-B14F-4D97-AF65-F5344CB8AC3E}">
        <p14:creationId xmlns:p14="http://schemas.microsoft.com/office/powerpoint/2010/main" val="3069888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question here is that whether keeping</a:t>
            </a:r>
            <a:r>
              <a:rPr lang="en-US" baseline="0" dirty="0"/>
              <a:t> the exponent and mantissa format is necessary or not</a:t>
            </a:r>
            <a:endParaRPr lang="en-US" dirty="0"/>
          </a:p>
        </p:txBody>
      </p:sp>
      <p:sp>
        <p:nvSpPr>
          <p:cNvPr id="4" name="Slide Number Placeholder 3"/>
          <p:cNvSpPr>
            <a:spLocks noGrp="1"/>
          </p:cNvSpPr>
          <p:nvPr>
            <p:ph type="sldNum" sz="quarter" idx="10"/>
          </p:nvPr>
        </p:nvSpPr>
        <p:spPr/>
        <p:txBody>
          <a:bodyPr/>
          <a:lstStyle/>
          <a:p>
            <a:fld id="{21E2E7CD-B125-C745-8ADC-B32F0FDE907F}" type="slidenum">
              <a:rPr lang="en-US" smtClean="0"/>
              <a:t>21</a:t>
            </a:fld>
            <a:endParaRPr lang="en-US"/>
          </a:p>
        </p:txBody>
      </p:sp>
    </p:spTree>
    <p:extLst>
      <p:ext uri="{BB962C8B-B14F-4D97-AF65-F5344CB8AC3E}">
        <p14:creationId xmlns:p14="http://schemas.microsoft.com/office/powerpoint/2010/main" val="3875164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610">
              <a:defRPr/>
            </a:pPr>
            <a:r>
              <a:rPr lang="en-US" dirty="0"/>
              <a:t>So,</a:t>
            </a:r>
            <a:r>
              <a:rPr lang="en-US" baseline="0" dirty="0"/>
              <a:t> we observed that real applications operates on a limited range and conclude that the maybe this </a:t>
            </a:r>
            <a:r>
              <a:rPr lang="en-US" b="1" dirty="0">
                <a:solidFill>
                  <a:srgbClr val="C00000"/>
                </a:solidFill>
              </a:rPr>
              <a:t>Mantissa and exponent format is not necessary</a:t>
            </a:r>
          </a:p>
          <a:p>
            <a:endParaRPr lang="en-US" dirty="0"/>
          </a:p>
        </p:txBody>
      </p:sp>
      <p:sp>
        <p:nvSpPr>
          <p:cNvPr id="4" name="Slide Number Placeholder 3"/>
          <p:cNvSpPr>
            <a:spLocks noGrp="1"/>
          </p:cNvSpPr>
          <p:nvPr>
            <p:ph type="sldNum" sz="quarter" idx="10"/>
          </p:nvPr>
        </p:nvSpPr>
        <p:spPr/>
        <p:txBody>
          <a:bodyPr/>
          <a:lstStyle/>
          <a:p>
            <a:fld id="{21E2E7CD-B125-C745-8ADC-B32F0FDE907F}" type="slidenum">
              <a:rPr lang="en-US" smtClean="0"/>
              <a:t>23</a:t>
            </a:fld>
            <a:endParaRPr lang="en-US"/>
          </a:p>
        </p:txBody>
      </p:sp>
    </p:spTree>
    <p:extLst>
      <p:ext uri="{BB962C8B-B14F-4D97-AF65-F5344CB8AC3E}">
        <p14:creationId xmlns:p14="http://schemas.microsoft.com/office/powerpoint/2010/main" val="2756853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610">
              <a:defRPr/>
            </a:pPr>
            <a:r>
              <a:rPr lang="en-US" dirty="0"/>
              <a:t>So,</a:t>
            </a:r>
            <a:r>
              <a:rPr lang="en-US" baseline="0" dirty="0"/>
              <a:t> we observed that real applications operates on a limited range and conclude that the maybe this </a:t>
            </a:r>
            <a:r>
              <a:rPr lang="en-US" b="1" dirty="0">
                <a:solidFill>
                  <a:srgbClr val="C00000"/>
                </a:solidFill>
              </a:rPr>
              <a:t>Mantissa and exponent format is not necessary</a:t>
            </a:r>
          </a:p>
          <a:p>
            <a:endParaRPr lang="en-US" dirty="0"/>
          </a:p>
        </p:txBody>
      </p:sp>
      <p:sp>
        <p:nvSpPr>
          <p:cNvPr id="4" name="Slide Number Placeholder 3"/>
          <p:cNvSpPr>
            <a:spLocks noGrp="1"/>
          </p:cNvSpPr>
          <p:nvPr>
            <p:ph type="sldNum" sz="quarter" idx="10"/>
          </p:nvPr>
        </p:nvSpPr>
        <p:spPr/>
        <p:txBody>
          <a:bodyPr/>
          <a:lstStyle/>
          <a:p>
            <a:fld id="{21E2E7CD-B125-C745-8ADC-B32F0FDE907F}" type="slidenum">
              <a:rPr lang="en-US" smtClean="0"/>
              <a:t>24</a:t>
            </a:fld>
            <a:endParaRPr lang="en-US"/>
          </a:p>
        </p:txBody>
      </p:sp>
    </p:spTree>
    <p:extLst>
      <p:ext uri="{BB962C8B-B14F-4D97-AF65-F5344CB8AC3E}">
        <p14:creationId xmlns:p14="http://schemas.microsoft.com/office/powerpoint/2010/main" val="1684053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E2E7CD-B125-C745-8ADC-B32F0FDE907F}" type="slidenum">
              <a:rPr lang="en-US" smtClean="0"/>
              <a:t>3</a:t>
            </a:fld>
            <a:endParaRPr lang="en-US"/>
          </a:p>
        </p:txBody>
      </p:sp>
    </p:spTree>
    <p:extLst>
      <p:ext uri="{BB962C8B-B14F-4D97-AF65-F5344CB8AC3E}">
        <p14:creationId xmlns:p14="http://schemas.microsoft.com/office/powerpoint/2010/main" val="704103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The goal of this work is to provide a hardware support for quantization in general purpose processors. We want to minimize programmer’s effort, so </a:t>
            </a:r>
            <a:r>
              <a:rPr lang="en-US" baseline="0" dirty="0" err="1"/>
              <a:t>tha</a:t>
            </a:r>
            <a:r>
              <a:rPr lang="en-US" baseline="0" dirty="0"/>
              <a:t> </a:t>
            </a:r>
            <a:r>
              <a:rPr lang="en-US" baseline="0" dirty="0" err="1"/>
              <a:t>tprogrammers</a:t>
            </a:r>
            <a:r>
              <a:rPr lang="en-US" baseline="0" dirty="0"/>
              <a:t> only need to annotate the array that contains approximate values and corresponding quantization </a:t>
            </a:r>
            <a:r>
              <a:rPr lang="en-US" baseline="0" dirty="0" err="1"/>
              <a:t>parametes</a:t>
            </a:r>
            <a:r>
              <a:rPr lang="en-US" baseline="0" dirty="0"/>
              <a:t>. Then our converter module quantize and dequantized cache blocks when blocks move between a upper level cache and a lower level cache</a:t>
            </a:r>
            <a:endParaRPr lang="en-US" dirty="0"/>
          </a:p>
        </p:txBody>
      </p:sp>
      <p:sp>
        <p:nvSpPr>
          <p:cNvPr id="4" name="Slide Number Placeholder 3"/>
          <p:cNvSpPr>
            <a:spLocks noGrp="1"/>
          </p:cNvSpPr>
          <p:nvPr>
            <p:ph type="sldNum" sz="quarter" idx="10"/>
          </p:nvPr>
        </p:nvSpPr>
        <p:spPr/>
        <p:txBody>
          <a:bodyPr/>
          <a:lstStyle/>
          <a:p>
            <a:fld id="{21E2E7CD-B125-C745-8ADC-B32F0FDE907F}" type="slidenum">
              <a:rPr lang="en-US" smtClean="0"/>
              <a:t>28</a:t>
            </a:fld>
            <a:endParaRPr lang="en-US"/>
          </a:p>
        </p:txBody>
      </p:sp>
    </p:spTree>
    <p:extLst>
      <p:ext uri="{BB962C8B-B14F-4D97-AF65-F5344CB8AC3E}">
        <p14:creationId xmlns:p14="http://schemas.microsoft.com/office/powerpoint/2010/main" val="3839621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The goal of this work is to provide a hardware support for quantization in general purpose processors. We want to minimize programmer’s effort, so </a:t>
            </a:r>
            <a:r>
              <a:rPr lang="en-US" baseline="0" dirty="0" err="1"/>
              <a:t>tha</a:t>
            </a:r>
            <a:r>
              <a:rPr lang="en-US" baseline="0" dirty="0"/>
              <a:t> </a:t>
            </a:r>
            <a:r>
              <a:rPr lang="en-US" baseline="0" dirty="0" err="1"/>
              <a:t>tprogrammers</a:t>
            </a:r>
            <a:r>
              <a:rPr lang="en-US" baseline="0" dirty="0"/>
              <a:t> only need to annotate the array that contains approximate values and corresponding quantization </a:t>
            </a:r>
            <a:r>
              <a:rPr lang="en-US" baseline="0" dirty="0" err="1"/>
              <a:t>parametes</a:t>
            </a:r>
            <a:r>
              <a:rPr lang="en-US" baseline="0" dirty="0"/>
              <a:t>. Then our converter module quantize and dequantized cache blocks when blocks move between a upper level cache and a lower level cache</a:t>
            </a:r>
            <a:endParaRPr lang="en-US" dirty="0"/>
          </a:p>
        </p:txBody>
      </p:sp>
      <p:sp>
        <p:nvSpPr>
          <p:cNvPr id="4" name="Slide Number Placeholder 3"/>
          <p:cNvSpPr>
            <a:spLocks noGrp="1"/>
          </p:cNvSpPr>
          <p:nvPr>
            <p:ph type="sldNum" sz="quarter" idx="10"/>
          </p:nvPr>
        </p:nvSpPr>
        <p:spPr/>
        <p:txBody>
          <a:bodyPr/>
          <a:lstStyle/>
          <a:p>
            <a:fld id="{21E2E7CD-B125-C745-8ADC-B32F0FDE907F}" type="slidenum">
              <a:rPr lang="en-US" smtClean="0"/>
              <a:t>29</a:t>
            </a:fld>
            <a:endParaRPr lang="en-US"/>
          </a:p>
        </p:txBody>
      </p:sp>
    </p:spTree>
    <p:extLst>
      <p:ext uri="{BB962C8B-B14F-4D97-AF65-F5344CB8AC3E}">
        <p14:creationId xmlns:p14="http://schemas.microsoft.com/office/powerpoint/2010/main" val="3878109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question here is that whether keeping</a:t>
            </a:r>
            <a:r>
              <a:rPr lang="en-US" baseline="0" dirty="0"/>
              <a:t> the exponent and mantissa format is necessary or not</a:t>
            </a:r>
            <a:endParaRPr lang="en-US" dirty="0"/>
          </a:p>
        </p:txBody>
      </p:sp>
      <p:sp>
        <p:nvSpPr>
          <p:cNvPr id="4" name="Slide Number Placeholder 3"/>
          <p:cNvSpPr>
            <a:spLocks noGrp="1"/>
          </p:cNvSpPr>
          <p:nvPr>
            <p:ph type="sldNum" sz="quarter" idx="10"/>
          </p:nvPr>
        </p:nvSpPr>
        <p:spPr/>
        <p:txBody>
          <a:bodyPr/>
          <a:lstStyle/>
          <a:p>
            <a:fld id="{21E2E7CD-B125-C745-8ADC-B32F0FDE907F}" type="slidenum">
              <a:rPr lang="en-US" smtClean="0"/>
              <a:t>35</a:t>
            </a:fld>
            <a:endParaRPr lang="en-US"/>
          </a:p>
        </p:txBody>
      </p:sp>
    </p:spTree>
    <p:extLst>
      <p:ext uri="{BB962C8B-B14F-4D97-AF65-F5344CB8AC3E}">
        <p14:creationId xmlns:p14="http://schemas.microsoft.com/office/powerpoint/2010/main" val="2146630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E2E7CD-B125-C745-8ADC-B32F0FDE907F}" type="slidenum">
              <a:rPr lang="en-US" smtClean="0"/>
              <a:t>38</a:t>
            </a:fld>
            <a:endParaRPr lang="en-US"/>
          </a:p>
        </p:txBody>
      </p:sp>
    </p:spTree>
    <p:extLst>
      <p:ext uri="{BB962C8B-B14F-4D97-AF65-F5344CB8AC3E}">
        <p14:creationId xmlns:p14="http://schemas.microsoft.com/office/powerpoint/2010/main" val="40841879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E2E7CD-B125-C745-8ADC-B32F0FDE907F}" type="slidenum">
              <a:rPr lang="en-US" smtClean="0"/>
              <a:t>42</a:t>
            </a:fld>
            <a:endParaRPr lang="en-US"/>
          </a:p>
        </p:txBody>
      </p:sp>
    </p:spTree>
    <p:extLst>
      <p:ext uri="{BB962C8B-B14F-4D97-AF65-F5344CB8AC3E}">
        <p14:creationId xmlns:p14="http://schemas.microsoft.com/office/powerpoint/2010/main" val="735147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work targets memory-intensive applications, because</a:t>
            </a:r>
            <a:r>
              <a:rPr lang="en-US" baseline="0" dirty="0"/>
              <a:t> many of the modern applications are memory intensive</a:t>
            </a:r>
          </a:p>
          <a:p>
            <a:r>
              <a:rPr lang="en-US" baseline="0" dirty="0"/>
              <a:t>For example …..</a:t>
            </a:r>
          </a:p>
          <a:p>
            <a:endParaRPr lang="en-US" baseline="0" dirty="0"/>
          </a:p>
          <a:p>
            <a:r>
              <a:rPr lang="en-US" baseline="0" dirty="0"/>
              <a:t>So the question is what is different about memory-intensive applications</a:t>
            </a:r>
          </a:p>
          <a:p>
            <a:r>
              <a:rPr lang="en-US" baseline="0" dirty="0"/>
              <a:t>The main difference is that there few computations per loaded datum in memory-intensive applications</a:t>
            </a:r>
            <a:endParaRPr lang="en-US" dirty="0"/>
          </a:p>
        </p:txBody>
      </p:sp>
      <p:sp>
        <p:nvSpPr>
          <p:cNvPr id="4" name="Slide Number Placeholder 3"/>
          <p:cNvSpPr>
            <a:spLocks noGrp="1"/>
          </p:cNvSpPr>
          <p:nvPr>
            <p:ph type="sldNum" sz="quarter" idx="10"/>
          </p:nvPr>
        </p:nvSpPr>
        <p:spPr/>
        <p:txBody>
          <a:bodyPr/>
          <a:lstStyle/>
          <a:p>
            <a:fld id="{5ADE7A29-CE6A-40AC-A3F0-EFDFFAFB001C}" type="slidenum">
              <a:rPr lang="en-US" smtClean="0"/>
              <a:t>4</a:t>
            </a:fld>
            <a:endParaRPr lang="en-US"/>
          </a:p>
        </p:txBody>
      </p:sp>
    </p:spTree>
    <p:extLst>
      <p:ext uri="{BB962C8B-B14F-4D97-AF65-F5344CB8AC3E}">
        <p14:creationId xmlns:p14="http://schemas.microsoft.com/office/powerpoint/2010/main" val="3225805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outlie of this talk. First, I will talk about high cost of data movement in modern processors, and then explain how approximate computing can solve this and then introduce two major approach in approximate computing, then I will talk about the goal of this </a:t>
            </a:r>
          </a:p>
        </p:txBody>
      </p:sp>
      <p:sp>
        <p:nvSpPr>
          <p:cNvPr id="4" name="Slide Number Placeholder 3"/>
          <p:cNvSpPr>
            <a:spLocks noGrp="1"/>
          </p:cNvSpPr>
          <p:nvPr>
            <p:ph type="sldNum" sz="quarter" idx="10"/>
          </p:nvPr>
        </p:nvSpPr>
        <p:spPr/>
        <p:txBody>
          <a:bodyPr/>
          <a:lstStyle/>
          <a:p>
            <a:fld id="{21E2E7CD-B125-C745-8ADC-B32F0FDE907F}" type="slidenum">
              <a:rPr lang="en-US" smtClean="0"/>
              <a:t>6</a:t>
            </a:fld>
            <a:endParaRPr lang="en-US"/>
          </a:p>
        </p:txBody>
      </p:sp>
    </p:spTree>
    <p:extLst>
      <p:ext uri="{BB962C8B-B14F-4D97-AF65-F5344CB8AC3E}">
        <p14:creationId xmlns:p14="http://schemas.microsoft.com/office/powerpoint/2010/main" val="2211594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E2E7CD-B125-C745-8ADC-B32F0FDE907F}" type="slidenum">
              <a:rPr lang="en-US" smtClean="0"/>
              <a:t>7</a:t>
            </a:fld>
            <a:endParaRPr lang="en-US"/>
          </a:p>
        </p:txBody>
      </p:sp>
    </p:spTree>
    <p:extLst>
      <p:ext uri="{BB962C8B-B14F-4D97-AF65-F5344CB8AC3E}">
        <p14:creationId xmlns:p14="http://schemas.microsoft.com/office/powerpoint/2010/main" val="2302202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E2E7CD-B125-C745-8ADC-B32F0FDE907F}" type="slidenum">
              <a:rPr lang="en-US" smtClean="0"/>
              <a:t>8</a:t>
            </a:fld>
            <a:endParaRPr lang="en-US"/>
          </a:p>
        </p:txBody>
      </p:sp>
    </p:spTree>
    <p:extLst>
      <p:ext uri="{BB962C8B-B14F-4D97-AF65-F5344CB8AC3E}">
        <p14:creationId xmlns:p14="http://schemas.microsoft.com/office/powerpoint/2010/main" val="2094332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E2E7CD-B125-C745-8ADC-B32F0FDE907F}" type="slidenum">
              <a:rPr lang="en-US" smtClean="0"/>
              <a:t>9</a:t>
            </a:fld>
            <a:endParaRPr lang="en-US"/>
          </a:p>
        </p:txBody>
      </p:sp>
    </p:spTree>
    <p:extLst>
      <p:ext uri="{BB962C8B-B14F-4D97-AF65-F5344CB8AC3E}">
        <p14:creationId xmlns:p14="http://schemas.microsoft.com/office/powerpoint/2010/main" val="2773371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E2E7CD-B125-C745-8ADC-B32F0FDE907F}" type="slidenum">
              <a:rPr lang="en-US" smtClean="0"/>
              <a:t>10</a:t>
            </a:fld>
            <a:endParaRPr lang="en-US"/>
          </a:p>
        </p:txBody>
      </p:sp>
    </p:spTree>
    <p:extLst>
      <p:ext uri="{BB962C8B-B14F-4D97-AF65-F5344CB8AC3E}">
        <p14:creationId xmlns:p14="http://schemas.microsoft.com/office/powerpoint/2010/main" val="1010510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But we have approximate application which tolerate imprecise inputs. So, if we can tolerate imprecise inputs, lets eliminate some bits and make the variables shorter which results to having less data and </a:t>
            </a:r>
            <a:endParaRPr lang="en-US" dirty="0"/>
          </a:p>
        </p:txBody>
      </p:sp>
      <p:sp>
        <p:nvSpPr>
          <p:cNvPr id="4" name="Slide Number Placeholder 3"/>
          <p:cNvSpPr>
            <a:spLocks noGrp="1"/>
          </p:cNvSpPr>
          <p:nvPr>
            <p:ph type="sldNum" sz="quarter" idx="10"/>
          </p:nvPr>
        </p:nvSpPr>
        <p:spPr/>
        <p:txBody>
          <a:bodyPr/>
          <a:lstStyle/>
          <a:p>
            <a:fld id="{21E2E7CD-B125-C745-8ADC-B32F0FDE907F}" type="slidenum">
              <a:rPr lang="en-US" smtClean="0"/>
              <a:t>12</a:t>
            </a:fld>
            <a:endParaRPr lang="en-US"/>
          </a:p>
        </p:txBody>
      </p:sp>
    </p:spTree>
    <p:extLst>
      <p:ext uri="{BB962C8B-B14F-4D97-AF65-F5344CB8AC3E}">
        <p14:creationId xmlns:p14="http://schemas.microsoft.com/office/powerpoint/2010/main" val="3105649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6B91026-FD73-7D46-AB48-8263CC02BD96}" type="datetime1">
              <a:rPr lang="en-US" smtClean="0"/>
              <a:t>3/28/20</a:t>
            </a:fld>
            <a:endParaRPr lang="en-US"/>
          </a:p>
        </p:txBody>
      </p:sp>
      <p:sp>
        <p:nvSpPr>
          <p:cNvPr id="5" name="Footer Placeholder 4"/>
          <p:cNvSpPr>
            <a:spLocks noGrp="1"/>
          </p:cNvSpPr>
          <p:nvPr>
            <p:ph type="ftr" sz="quarter" idx="11"/>
          </p:nvPr>
        </p:nvSpPr>
        <p:spPr/>
        <p:txBody>
          <a:bodyPr/>
          <a:lstStyle/>
          <a:p>
            <a:r>
              <a:rPr lang="is-IS"/>
              <a:t>2</a:t>
            </a:r>
            <a:endParaRPr lang="en-US"/>
          </a:p>
        </p:txBody>
      </p:sp>
      <p:sp>
        <p:nvSpPr>
          <p:cNvPr id="6" name="Slide Number Placeholder 5"/>
          <p:cNvSpPr>
            <a:spLocks noGrp="1"/>
          </p:cNvSpPr>
          <p:nvPr>
            <p:ph type="sldNum" sz="quarter" idx="12"/>
          </p:nvPr>
        </p:nvSpPr>
        <p:spPr/>
        <p:txBody>
          <a:bodyPr/>
          <a:lstStyle/>
          <a:p>
            <a:fld id="{0B1E5EA0-9ECE-40EC-8AC0-17DB907BCC5E}" type="slidenum">
              <a:rPr lang="en-US" smtClean="0"/>
              <a:t>‹#›</a:t>
            </a:fld>
            <a:endParaRPr lang="en-US"/>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BD6D2E-C248-6747-A518-268713C7CC7A}" type="datetime1">
              <a:rPr lang="en-US" smtClean="0"/>
              <a:t>3/28/20</a:t>
            </a:fld>
            <a:endParaRPr lang="en-US"/>
          </a:p>
        </p:txBody>
      </p:sp>
      <p:sp>
        <p:nvSpPr>
          <p:cNvPr id="5" name="Footer Placeholder 4"/>
          <p:cNvSpPr>
            <a:spLocks noGrp="1"/>
          </p:cNvSpPr>
          <p:nvPr>
            <p:ph type="ftr" sz="quarter" idx="11"/>
          </p:nvPr>
        </p:nvSpPr>
        <p:spPr/>
        <p:txBody>
          <a:bodyPr/>
          <a:lstStyle/>
          <a:p>
            <a:r>
              <a:rPr lang="is-IS"/>
              <a:t>2</a:t>
            </a:r>
            <a:endParaRPr lang="en-US"/>
          </a:p>
        </p:txBody>
      </p:sp>
      <p:sp>
        <p:nvSpPr>
          <p:cNvPr id="6" name="Slide Number Placeholder 5"/>
          <p:cNvSpPr>
            <a:spLocks noGrp="1"/>
          </p:cNvSpPr>
          <p:nvPr>
            <p:ph type="sldNum" sz="quarter" idx="12"/>
          </p:nvPr>
        </p:nvSpPr>
        <p:spPr/>
        <p:txBody>
          <a:bodyPr/>
          <a:lstStyle/>
          <a:p>
            <a:fld id="{0B1E5EA0-9ECE-40EC-8AC0-17DB907BCC5E}" type="slidenum">
              <a:rPr lang="en-US" smtClean="0"/>
              <a:t>‹#›</a:t>
            </a:fld>
            <a:endParaRPr lang="en-US"/>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C0F4C5-D991-E046-ABD9-6AC3A70EDA7A}" type="datetime1">
              <a:rPr lang="en-US" smtClean="0"/>
              <a:t>3/28/20</a:t>
            </a:fld>
            <a:endParaRPr lang="en-US"/>
          </a:p>
        </p:txBody>
      </p:sp>
      <p:sp>
        <p:nvSpPr>
          <p:cNvPr id="5" name="Footer Placeholder 4"/>
          <p:cNvSpPr>
            <a:spLocks noGrp="1"/>
          </p:cNvSpPr>
          <p:nvPr>
            <p:ph type="ftr" sz="quarter" idx="11"/>
          </p:nvPr>
        </p:nvSpPr>
        <p:spPr/>
        <p:txBody>
          <a:bodyPr/>
          <a:lstStyle/>
          <a:p>
            <a:r>
              <a:rPr lang="is-IS"/>
              <a:t>2</a:t>
            </a:r>
            <a:endParaRPr lang="en-US"/>
          </a:p>
        </p:txBody>
      </p:sp>
      <p:sp>
        <p:nvSpPr>
          <p:cNvPr id="6" name="Slide Number Placeholder 5"/>
          <p:cNvSpPr>
            <a:spLocks noGrp="1"/>
          </p:cNvSpPr>
          <p:nvPr>
            <p:ph type="sldNum" sz="quarter" idx="12"/>
          </p:nvPr>
        </p:nvSpPr>
        <p:spPr/>
        <p:txBody>
          <a:bodyPr/>
          <a:lstStyle/>
          <a:p>
            <a:fld id="{0B1E5EA0-9ECE-40EC-8AC0-17DB907BCC5E}" type="slidenum">
              <a:rPr lang="en-US" smtClean="0"/>
              <a:t>‹#›</a:t>
            </a:fld>
            <a:endParaRPr lang="en-US"/>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b="1"/>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A8C76C6-9262-BC41-90B9-FCD4837F4393}" type="datetime1">
              <a:rPr lang="en-US" smtClean="0"/>
              <a:t>3/28/20</a:t>
            </a:fld>
            <a:endParaRPr lang="en-US"/>
          </a:p>
        </p:txBody>
      </p:sp>
      <p:sp>
        <p:nvSpPr>
          <p:cNvPr id="5" name="Footer Placeholder 4"/>
          <p:cNvSpPr>
            <a:spLocks noGrp="1"/>
          </p:cNvSpPr>
          <p:nvPr>
            <p:ph type="ftr" sz="quarter" idx="11"/>
          </p:nvPr>
        </p:nvSpPr>
        <p:spPr/>
        <p:txBody>
          <a:bodyPr/>
          <a:lstStyle>
            <a:lvl1pPr>
              <a:defRPr sz="1800" b="1"/>
            </a:lvl1pPr>
          </a:lstStyle>
          <a:p>
            <a:r>
              <a:rPr lang="is-IS"/>
              <a:t>2</a:t>
            </a:r>
            <a:endParaRPr lang="en-US" dirty="0"/>
          </a:p>
        </p:txBody>
      </p:sp>
      <p:sp>
        <p:nvSpPr>
          <p:cNvPr id="6" name="Slide Number Placeholder 5"/>
          <p:cNvSpPr>
            <a:spLocks noGrp="1"/>
          </p:cNvSpPr>
          <p:nvPr>
            <p:ph type="sldNum" sz="quarter" idx="12"/>
          </p:nvPr>
        </p:nvSpPr>
        <p:spPr/>
        <p:txBody>
          <a:bodyPr/>
          <a:lstStyle/>
          <a:p>
            <a:fld id="{0B1E5EA0-9ECE-40EC-8AC0-17DB907BCC5E}" type="slidenum">
              <a:rPr lang="en-US" smtClean="0"/>
              <a:t>‹#›</a:t>
            </a:fld>
            <a:endParaRPr lang="en-US"/>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8BB82F-A1F3-4049-874A-ECC8859D335F}" type="datetime1">
              <a:rPr lang="en-US" smtClean="0"/>
              <a:t>3/28/20</a:t>
            </a:fld>
            <a:endParaRPr lang="en-US"/>
          </a:p>
        </p:txBody>
      </p:sp>
      <p:sp>
        <p:nvSpPr>
          <p:cNvPr id="5" name="Footer Placeholder 4"/>
          <p:cNvSpPr>
            <a:spLocks noGrp="1"/>
          </p:cNvSpPr>
          <p:nvPr>
            <p:ph type="ftr" sz="quarter" idx="11"/>
          </p:nvPr>
        </p:nvSpPr>
        <p:spPr/>
        <p:txBody>
          <a:bodyPr/>
          <a:lstStyle/>
          <a:p>
            <a:r>
              <a:rPr lang="is-IS"/>
              <a:t>2</a:t>
            </a:r>
            <a:endParaRPr lang="en-US"/>
          </a:p>
        </p:txBody>
      </p:sp>
      <p:sp>
        <p:nvSpPr>
          <p:cNvPr id="6" name="Slide Number Placeholder 5"/>
          <p:cNvSpPr>
            <a:spLocks noGrp="1"/>
          </p:cNvSpPr>
          <p:nvPr>
            <p:ph type="sldNum" sz="quarter" idx="12"/>
          </p:nvPr>
        </p:nvSpPr>
        <p:spPr/>
        <p:txBody>
          <a:bodyPr/>
          <a:lstStyle/>
          <a:p>
            <a:fld id="{0B1E5EA0-9ECE-40EC-8AC0-17DB907BCC5E}" type="slidenum">
              <a:rPr lang="en-US" smtClean="0"/>
              <a:t>‹#›</a:t>
            </a:fld>
            <a:endParaRPr lang="en-US"/>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A77F6B-B6A7-0043-ACC2-460DF03277B8}" type="datetime1">
              <a:rPr lang="en-US" smtClean="0"/>
              <a:t>3/28/20</a:t>
            </a:fld>
            <a:endParaRPr lang="en-US"/>
          </a:p>
        </p:txBody>
      </p:sp>
      <p:sp>
        <p:nvSpPr>
          <p:cNvPr id="6" name="Footer Placeholder 5"/>
          <p:cNvSpPr>
            <a:spLocks noGrp="1"/>
          </p:cNvSpPr>
          <p:nvPr>
            <p:ph type="ftr" sz="quarter" idx="11"/>
          </p:nvPr>
        </p:nvSpPr>
        <p:spPr/>
        <p:txBody>
          <a:bodyPr/>
          <a:lstStyle/>
          <a:p>
            <a:r>
              <a:rPr lang="is-IS"/>
              <a:t>2</a:t>
            </a:r>
            <a:endParaRPr lang="en-US"/>
          </a:p>
        </p:txBody>
      </p:sp>
      <p:sp>
        <p:nvSpPr>
          <p:cNvPr id="7" name="Slide Number Placeholder 6"/>
          <p:cNvSpPr>
            <a:spLocks noGrp="1"/>
          </p:cNvSpPr>
          <p:nvPr>
            <p:ph type="sldNum" sz="quarter" idx="12"/>
          </p:nvPr>
        </p:nvSpPr>
        <p:spPr/>
        <p:txBody>
          <a:bodyPr/>
          <a:lstStyle/>
          <a:p>
            <a:fld id="{0B1E5EA0-9ECE-40EC-8AC0-17DB907BCC5E}" type="slidenum">
              <a:rPr lang="en-US" smtClean="0"/>
              <a:t>‹#›</a:t>
            </a:fld>
            <a:endParaRPr lang="en-US"/>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2CAD1A-BB39-9842-AE24-8F1ABBC19407}" type="datetime1">
              <a:rPr lang="en-US" smtClean="0"/>
              <a:t>3/28/20</a:t>
            </a:fld>
            <a:endParaRPr lang="en-US"/>
          </a:p>
        </p:txBody>
      </p:sp>
      <p:sp>
        <p:nvSpPr>
          <p:cNvPr id="8" name="Footer Placeholder 7"/>
          <p:cNvSpPr>
            <a:spLocks noGrp="1"/>
          </p:cNvSpPr>
          <p:nvPr>
            <p:ph type="ftr" sz="quarter" idx="11"/>
          </p:nvPr>
        </p:nvSpPr>
        <p:spPr/>
        <p:txBody>
          <a:bodyPr/>
          <a:lstStyle/>
          <a:p>
            <a:r>
              <a:rPr lang="is-IS"/>
              <a:t>2</a:t>
            </a:r>
            <a:endParaRPr lang="en-US"/>
          </a:p>
        </p:txBody>
      </p:sp>
      <p:sp>
        <p:nvSpPr>
          <p:cNvPr id="9" name="Slide Number Placeholder 8"/>
          <p:cNvSpPr>
            <a:spLocks noGrp="1"/>
          </p:cNvSpPr>
          <p:nvPr>
            <p:ph type="sldNum" sz="quarter" idx="12"/>
          </p:nvPr>
        </p:nvSpPr>
        <p:spPr/>
        <p:txBody>
          <a:bodyPr/>
          <a:lstStyle/>
          <a:p>
            <a:fld id="{0B1E5EA0-9ECE-40EC-8AC0-17DB907BCC5E}" type="slidenum">
              <a:rPr lang="en-US" smtClean="0"/>
              <a:t>‹#›</a:t>
            </a:fld>
            <a:endParaRPr lang="en-US"/>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50A522-6F32-3D4F-84C8-808A89019198}" type="datetime1">
              <a:rPr lang="en-US" smtClean="0"/>
              <a:t>3/28/20</a:t>
            </a:fld>
            <a:endParaRPr lang="en-US"/>
          </a:p>
        </p:txBody>
      </p:sp>
      <p:sp>
        <p:nvSpPr>
          <p:cNvPr id="4" name="Footer Placeholder 3"/>
          <p:cNvSpPr>
            <a:spLocks noGrp="1"/>
          </p:cNvSpPr>
          <p:nvPr>
            <p:ph type="ftr" sz="quarter" idx="11"/>
          </p:nvPr>
        </p:nvSpPr>
        <p:spPr/>
        <p:txBody>
          <a:bodyPr/>
          <a:lstStyle/>
          <a:p>
            <a:r>
              <a:rPr lang="is-IS"/>
              <a:t>2</a:t>
            </a:r>
            <a:endParaRPr lang="en-US"/>
          </a:p>
        </p:txBody>
      </p:sp>
      <p:sp>
        <p:nvSpPr>
          <p:cNvPr id="5" name="Slide Number Placeholder 4"/>
          <p:cNvSpPr>
            <a:spLocks noGrp="1"/>
          </p:cNvSpPr>
          <p:nvPr>
            <p:ph type="sldNum" sz="quarter" idx="12"/>
          </p:nvPr>
        </p:nvSpPr>
        <p:spPr/>
        <p:txBody>
          <a:bodyPr/>
          <a:lstStyle/>
          <a:p>
            <a:fld id="{0B1E5EA0-9ECE-40EC-8AC0-17DB907BCC5E}" type="slidenum">
              <a:rPr lang="en-US" smtClean="0"/>
              <a:t>‹#›</a:t>
            </a:fld>
            <a:endParaRPr lang="en-US"/>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ECD487-72B1-B04C-AC67-918AA033208F}" type="datetime1">
              <a:rPr lang="en-US" smtClean="0"/>
              <a:t>3/28/20</a:t>
            </a:fld>
            <a:endParaRPr lang="en-US"/>
          </a:p>
        </p:txBody>
      </p:sp>
      <p:sp>
        <p:nvSpPr>
          <p:cNvPr id="3" name="Footer Placeholder 2"/>
          <p:cNvSpPr>
            <a:spLocks noGrp="1"/>
          </p:cNvSpPr>
          <p:nvPr>
            <p:ph type="ftr" sz="quarter" idx="11"/>
          </p:nvPr>
        </p:nvSpPr>
        <p:spPr/>
        <p:txBody>
          <a:bodyPr/>
          <a:lstStyle/>
          <a:p>
            <a:r>
              <a:rPr lang="is-IS"/>
              <a:t>2</a:t>
            </a:r>
            <a:endParaRPr lang="en-US"/>
          </a:p>
        </p:txBody>
      </p:sp>
      <p:sp>
        <p:nvSpPr>
          <p:cNvPr id="4" name="Slide Number Placeholder 3"/>
          <p:cNvSpPr>
            <a:spLocks noGrp="1"/>
          </p:cNvSpPr>
          <p:nvPr>
            <p:ph type="sldNum" sz="quarter" idx="12"/>
          </p:nvPr>
        </p:nvSpPr>
        <p:spPr/>
        <p:txBody>
          <a:bodyPr/>
          <a:lstStyle/>
          <a:p>
            <a:fld id="{0B1E5EA0-9ECE-40EC-8AC0-17DB907BCC5E}" type="slidenum">
              <a:rPr lang="en-US" smtClean="0"/>
              <a:t>‹#›</a:t>
            </a:fld>
            <a:endParaRPr lang="en-US"/>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FB545B-FE7A-2E46-957A-E7B5E080CD07}" type="datetime1">
              <a:rPr lang="en-US" smtClean="0"/>
              <a:t>3/28/20</a:t>
            </a:fld>
            <a:endParaRPr lang="en-US"/>
          </a:p>
        </p:txBody>
      </p:sp>
      <p:sp>
        <p:nvSpPr>
          <p:cNvPr id="6" name="Footer Placeholder 5"/>
          <p:cNvSpPr>
            <a:spLocks noGrp="1"/>
          </p:cNvSpPr>
          <p:nvPr>
            <p:ph type="ftr" sz="quarter" idx="11"/>
          </p:nvPr>
        </p:nvSpPr>
        <p:spPr/>
        <p:txBody>
          <a:bodyPr/>
          <a:lstStyle/>
          <a:p>
            <a:r>
              <a:rPr lang="is-IS"/>
              <a:t>2</a:t>
            </a:r>
            <a:endParaRPr lang="en-US"/>
          </a:p>
        </p:txBody>
      </p:sp>
      <p:sp>
        <p:nvSpPr>
          <p:cNvPr id="7" name="Slide Number Placeholder 6"/>
          <p:cNvSpPr>
            <a:spLocks noGrp="1"/>
          </p:cNvSpPr>
          <p:nvPr>
            <p:ph type="sldNum" sz="quarter" idx="12"/>
          </p:nvPr>
        </p:nvSpPr>
        <p:spPr/>
        <p:txBody>
          <a:bodyPr/>
          <a:lstStyle/>
          <a:p>
            <a:fld id="{0B1E5EA0-9ECE-40EC-8AC0-17DB907BCC5E}" type="slidenum">
              <a:rPr lang="en-US" smtClean="0"/>
              <a:t>‹#›</a:t>
            </a:fld>
            <a:endParaRPr lang="en-US"/>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F8F636-EDD5-5844-AD36-0FE317C31772}" type="datetime1">
              <a:rPr lang="en-US" smtClean="0"/>
              <a:t>3/28/20</a:t>
            </a:fld>
            <a:endParaRPr lang="en-US"/>
          </a:p>
        </p:txBody>
      </p:sp>
      <p:sp>
        <p:nvSpPr>
          <p:cNvPr id="6" name="Footer Placeholder 5"/>
          <p:cNvSpPr>
            <a:spLocks noGrp="1"/>
          </p:cNvSpPr>
          <p:nvPr>
            <p:ph type="ftr" sz="quarter" idx="11"/>
          </p:nvPr>
        </p:nvSpPr>
        <p:spPr/>
        <p:txBody>
          <a:bodyPr/>
          <a:lstStyle/>
          <a:p>
            <a:r>
              <a:rPr lang="is-IS"/>
              <a:t>2</a:t>
            </a:r>
            <a:endParaRPr lang="en-US"/>
          </a:p>
        </p:txBody>
      </p:sp>
      <p:sp>
        <p:nvSpPr>
          <p:cNvPr id="7" name="Slide Number Placeholder 6"/>
          <p:cNvSpPr>
            <a:spLocks noGrp="1"/>
          </p:cNvSpPr>
          <p:nvPr>
            <p:ph type="sldNum" sz="quarter" idx="12"/>
          </p:nvPr>
        </p:nvSpPr>
        <p:spPr/>
        <p:txBody>
          <a:bodyPr/>
          <a:lstStyle/>
          <a:p>
            <a:fld id="{0B1E5EA0-9ECE-40EC-8AC0-17DB907BCC5E}" type="slidenum">
              <a:rPr lang="en-US" smtClean="0"/>
              <a:t>‹#›</a:t>
            </a:fld>
            <a:endParaRPr lang="en-US"/>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1D5499-5B45-6D4B-99D6-048A89E24256}" type="datetime1">
              <a:rPr lang="en-US" smtClean="0"/>
              <a:t>3/28/20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s-IS"/>
              <a:t>2</a:t>
            </a:r>
            <a:endParaRPr lang="en-US" dirty="0"/>
          </a:p>
        </p:txBody>
      </p:sp>
      <p:sp>
        <p:nvSpPr>
          <p:cNvPr id="6" name="Slide Number Placeholder 5"/>
          <p:cNvSpPr>
            <a:spLocks noGrp="1"/>
          </p:cNvSpPr>
          <p:nvPr>
            <p:ph type="sldNum" sz="quarter" idx="4"/>
          </p:nvPr>
        </p:nvSpPr>
        <p:spPr>
          <a:xfrm>
            <a:off x="8737600" y="6492876"/>
            <a:ext cx="2844800" cy="365125"/>
          </a:xfrm>
          <a:prstGeom prst="rect">
            <a:avLst/>
          </a:prstGeom>
        </p:spPr>
        <p:txBody>
          <a:bodyPr vert="horz" lIns="91440" tIns="45720" rIns="91440" bIns="45720" rtlCol="0" anchor="ctr"/>
          <a:lstStyle>
            <a:lvl1pPr algn="r">
              <a:defRPr sz="2000" b="1" i="0">
                <a:solidFill>
                  <a:schemeClr val="tx1">
                    <a:tint val="75000"/>
                  </a:schemeClr>
                </a:solidFill>
              </a:defRPr>
            </a:lvl1pPr>
          </a:lstStyle>
          <a:p>
            <a:fld id="{0B1E5EA0-9ECE-40EC-8AC0-17DB907BCC5E}" type="slidenum">
              <a:rPr lang="en-US" smtClean="0"/>
              <a:t>‹#›</a:t>
            </a:fld>
            <a:endParaRPr lang="en-US"/>
          </a:p>
        </p:txBody>
      </p:sp>
    </p:spTree>
    <p:extLst>
      <p:ext uri="{BB962C8B-B14F-4D97-AF65-F5344CB8AC3E}">
        <p14:creationId xmlns:p14="http://schemas.microsoft.com/office/powerpoint/2010/main" val="1433196717"/>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3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2230584"/>
            <a:ext cx="12191999" cy="2161802"/>
          </a:xfrm>
          <a:prstGeom prst="rect">
            <a:avLst/>
          </a:prstGeom>
          <a:solidFill>
            <a:schemeClr val="bg1">
              <a:lumMod val="95000"/>
            </a:schemeClr>
          </a:solidFill>
          <a:ln>
            <a:noFill/>
          </a:ln>
          <a:effectLst/>
        </p:spPr>
        <p:style>
          <a:lnRef idx="1">
            <a:schemeClr val="dk1"/>
          </a:lnRef>
          <a:fillRef idx="2">
            <a:schemeClr val="dk1"/>
          </a:fillRef>
          <a:effectRef idx="1">
            <a:schemeClr val="dk1"/>
          </a:effectRef>
          <a:fontRef idx="minor">
            <a:schemeClr val="dk1"/>
          </a:fontRef>
        </p:style>
        <p:txBody>
          <a:bodyPr lIns="0" rIns="0" rtlCol="0" anchor="ctr"/>
          <a:lstStyle/>
          <a:p>
            <a:pPr lvl="1" algn="ctr">
              <a:lnSpc>
                <a:spcPts val="3500"/>
              </a:lnSpc>
            </a:pPr>
            <a:endParaRPr lang="en-US" sz="9600" b="1" dirty="0">
              <a:solidFill>
                <a:srgbClr val="C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0741" y="0"/>
            <a:ext cx="3810000" cy="2133600"/>
          </a:xfrm>
          <a:prstGeom prst="rect">
            <a:avLst/>
          </a:prstGeom>
        </p:spPr>
      </p:pic>
      <p:sp>
        <p:nvSpPr>
          <p:cNvPr id="4" name="Title 3">
            <a:extLst>
              <a:ext uri="{FF2B5EF4-FFF2-40B4-BE49-F238E27FC236}">
                <a16:creationId xmlns:a16="http://schemas.microsoft.com/office/drawing/2014/main" id="{6AB6A1CD-E5E3-2041-A996-C6027D876A3E}"/>
              </a:ext>
            </a:extLst>
          </p:cNvPr>
          <p:cNvSpPr>
            <a:spLocks noGrp="1"/>
          </p:cNvSpPr>
          <p:nvPr>
            <p:ph type="ctrTitle"/>
          </p:nvPr>
        </p:nvSpPr>
        <p:spPr>
          <a:xfrm>
            <a:off x="914400" y="2576472"/>
            <a:ext cx="10363200" cy="1470025"/>
          </a:xfrm>
        </p:spPr>
        <p:txBody>
          <a:bodyPr>
            <a:normAutofit fontScale="90000"/>
          </a:bodyPr>
          <a:lstStyle/>
          <a:p>
            <a:r>
              <a:rPr lang="en-US" b="1" dirty="0">
                <a:solidFill>
                  <a:srgbClr val="FF0000"/>
                </a:solidFill>
              </a:rPr>
              <a:t>An Overflow-free Quantized Memory Hierarchy in General-purpose Processors</a:t>
            </a:r>
            <a:r>
              <a:rPr lang="en-US" b="1" kern="0" dirty="0">
                <a:solidFill>
                  <a:srgbClr val="FF0000"/>
                </a:solidFill>
              </a:rPr>
              <a:t> </a:t>
            </a:r>
            <a:br>
              <a:rPr lang="en-US" sz="1200" kern="0" dirty="0">
                <a:solidFill>
                  <a:srgbClr val="FF0000"/>
                </a:solidFill>
              </a:rPr>
            </a:br>
            <a:endParaRPr lang="en-US" dirty="0">
              <a:solidFill>
                <a:srgbClr val="FF0000"/>
              </a:solidFill>
            </a:endParaRPr>
          </a:p>
        </p:txBody>
      </p:sp>
      <p:sp>
        <p:nvSpPr>
          <p:cNvPr id="8" name="TextBox 7">
            <a:extLst>
              <a:ext uri="{FF2B5EF4-FFF2-40B4-BE49-F238E27FC236}">
                <a16:creationId xmlns:a16="http://schemas.microsoft.com/office/drawing/2014/main" id="{C3A0331F-5FD4-A948-A75B-464188C18D52}"/>
              </a:ext>
            </a:extLst>
          </p:cNvPr>
          <p:cNvSpPr txBox="1"/>
          <p:nvPr/>
        </p:nvSpPr>
        <p:spPr>
          <a:xfrm>
            <a:off x="1239520" y="4738274"/>
            <a:ext cx="9265920" cy="1077218"/>
          </a:xfrm>
          <a:prstGeom prst="rect">
            <a:avLst/>
          </a:prstGeom>
          <a:noFill/>
        </p:spPr>
        <p:txBody>
          <a:bodyPr wrap="square" rtlCol="0">
            <a:spAutoFit/>
          </a:bodyPr>
          <a:lstStyle/>
          <a:p>
            <a:pPr algn="ctr"/>
            <a:r>
              <a:rPr lang="en-US" sz="3200" b="1" u="sng" dirty="0">
                <a:solidFill>
                  <a:srgbClr val="FF0000"/>
                </a:solidFill>
              </a:rPr>
              <a:t>Marzieh Lenjani</a:t>
            </a:r>
            <a:r>
              <a:rPr lang="en-US" sz="3200" b="1" dirty="0">
                <a:solidFill>
                  <a:srgbClr val="FF0000"/>
                </a:solidFill>
              </a:rPr>
              <a:t> </a:t>
            </a:r>
            <a:r>
              <a:rPr lang="en-US" sz="3200" dirty="0"/>
              <a:t>, Patricia Gonzalez , </a:t>
            </a:r>
          </a:p>
          <a:p>
            <a:pPr algn="ctr"/>
            <a:r>
              <a:rPr lang="en-US" sz="3200" dirty="0" err="1"/>
              <a:t>Elaheh</a:t>
            </a:r>
            <a:r>
              <a:rPr lang="en-US" sz="3200" dirty="0"/>
              <a:t> </a:t>
            </a:r>
            <a:r>
              <a:rPr lang="en-US" sz="3200" dirty="0" err="1"/>
              <a:t>Sadredini</a:t>
            </a:r>
            <a:r>
              <a:rPr lang="en-US" sz="3200" dirty="0"/>
              <a:t> , M </a:t>
            </a:r>
            <a:r>
              <a:rPr lang="en-US" sz="3200" dirty="0" err="1"/>
              <a:t>Arif</a:t>
            </a:r>
            <a:r>
              <a:rPr lang="en-US" sz="3200" dirty="0"/>
              <a:t> Rahman, Mircea R. Stan</a:t>
            </a:r>
          </a:p>
        </p:txBody>
      </p:sp>
    </p:spTree>
    <p:extLst>
      <p:ext uri="{BB962C8B-B14F-4D97-AF65-F5344CB8AC3E}">
        <p14:creationId xmlns:p14="http://schemas.microsoft.com/office/powerpoint/2010/main" val="166920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Variable block size</a:t>
            </a:r>
          </a:p>
        </p:txBody>
      </p:sp>
      <p:sp>
        <p:nvSpPr>
          <p:cNvPr id="22" name="Rectangle 21"/>
          <p:cNvSpPr/>
          <p:nvPr/>
        </p:nvSpPr>
        <p:spPr>
          <a:xfrm>
            <a:off x="-2939" y="5323690"/>
            <a:ext cx="12192000" cy="1209569"/>
          </a:xfrm>
          <a:prstGeom prst="rect">
            <a:avLst/>
          </a:prstGeom>
          <a:solidFill>
            <a:schemeClr val="bg1">
              <a:lumMod val="95000"/>
            </a:schemeClr>
          </a:solidFill>
          <a:ln>
            <a:noFill/>
          </a:ln>
          <a:effectLst/>
        </p:spPr>
        <p:style>
          <a:lnRef idx="1">
            <a:schemeClr val="dk1"/>
          </a:lnRef>
          <a:fillRef idx="2">
            <a:schemeClr val="dk1"/>
          </a:fillRef>
          <a:effectRef idx="1">
            <a:schemeClr val="dk1"/>
          </a:effectRef>
          <a:fontRef idx="minor">
            <a:schemeClr val="dk1"/>
          </a:fontRef>
        </p:style>
        <p:txBody>
          <a:bodyPr lIns="0" rIns="0" rtlCol="0" anchor="ctr"/>
          <a:lstStyle/>
          <a:p>
            <a:pPr lvl="1" algn="ctr">
              <a:lnSpc>
                <a:spcPts val="3500"/>
              </a:lnSpc>
            </a:pPr>
            <a:r>
              <a:rPr lang="en-US" sz="3600" b="1" dirty="0">
                <a:solidFill>
                  <a:srgbClr val="C00000"/>
                </a:solidFill>
              </a:rPr>
              <a:t> Problem3: Complex address translation  </a:t>
            </a:r>
            <a:endParaRPr lang="en-US" sz="2800" b="1" dirty="0">
              <a:solidFill>
                <a:srgbClr val="C00000"/>
              </a:solidFill>
            </a:endParaRPr>
          </a:p>
        </p:txBody>
      </p:sp>
      <p:sp>
        <p:nvSpPr>
          <p:cNvPr id="10" name="Slide Number Placeholder 9"/>
          <p:cNvSpPr>
            <a:spLocks noGrp="1"/>
          </p:cNvSpPr>
          <p:nvPr>
            <p:ph type="sldNum" sz="quarter" idx="12"/>
          </p:nvPr>
        </p:nvSpPr>
        <p:spPr/>
        <p:txBody>
          <a:bodyPr/>
          <a:lstStyle/>
          <a:p>
            <a:fld id="{0B1E5EA0-9ECE-40EC-8AC0-17DB907BCC5E}" type="slidenum">
              <a:rPr lang="en-US" smtClean="0"/>
              <a:t>10</a:t>
            </a:fld>
            <a:endParaRPr lang="en-US" dirty="0"/>
          </a:p>
        </p:txBody>
      </p:sp>
      <p:sp>
        <p:nvSpPr>
          <p:cNvPr id="19" name="Rectangle 18">
            <a:extLst>
              <a:ext uri="{FF2B5EF4-FFF2-40B4-BE49-F238E27FC236}">
                <a16:creationId xmlns:a16="http://schemas.microsoft.com/office/drawing/2014/main" id="{2D152C11-B4B2-6D41-A5B8-A3E3CEA0760D}"/>
              </a:ext>
            </a:extLst>
          </p:cNvPr>
          <p:cNvSpPr/>
          <p:nvPr/>
        </p:nvSpPr>
        <p:spPr>
          <a:xfrm>
            <a:off x="8519678" y="1152811"/>
            <a:ext cx="1184217" cy="1173299"/>
          </a:xfrm>
          <a:prstGeom prst="rect">
            <a:avLst/>
          </a:prstGeom>
          <a:solidFill>
            <a:srgbClr val="FF0000"/>
          </a:solidFill>
          <a:ln w="60325"/>
        </p:spPr>
        <p:style>
          <a:lnRef idx="1">
            <a:schemeClr val="dk1"/>
          </a:lnRef>
          <a:fillRef idx="3">
            <a:schemeClr val="dk1"/>
          </a:fillRef>
          <a:effectRef idx="2">
            <a:schemeClr val="dk1"/>
          </a:effectRef>
          <a:fontRef idx="minor">
            <a:schemeClr val="lt1"/>
          </a:fontRef>
        </p:style>
        <p:txBody>
          <a:bodyPr rtlCol="0" anchor="ctr"/>
          <a:lstStyle/>
          <a:p>
            <a:pPr algn="ctr"/>
            <a:r>
              <a:rPr lang="en-US" sz="5400" dirty="0"/>
              <a:t>B3</a:t>
            </a:r>
          </a:p>
          <a:p>
            <a:pPr algn="ctr"/>
            <a:endParaRPr lang="en-US" dirty="0"/>
          </a:p>
        </p:txBody>
      </p:sp>
      <p:sp>
        <p:nvSpPr>
          <p:cNvPr id="21" name="Rectangle 20">
            <a:extLst>
              <a:ext uri="{FF2B5EF4-FFF2-40B4-BE49-F238E27FC236}">
                <a16:creationId xmlns:a16="http://schemas.microsoft.com/office/drawing/2014/main" id="{1F3FC4DD-5FF1-434A-AFC4-A22B8174B610}"/>
              </a:ext>
            </a:extLst>
          </p:cNvPr>
          <p:cNvSpPr/>
          <p:nvPr/>
        </p:nvSpPr>
        <p:spPr>
          <a:xfrm>
            <a:off x="8519678" y="2339661"/>
            <a:ext cx="1184217" cy="1173299"/>
          </a:xfrm>
          <a:prstGeom prst="rect">
            <a:avLst/>
          </a:prstGeom>
          <a:solidFill>
            <a:srgbClr val="FF0000"/>
          </a:solidFill>
          <a:ln w="60325"/>
        </p:spPr>
        <p:style>
          <a:lnRef idx="1">
            <a:schemeClr val="dk1"/>
          </a:lnRef>
          <a:fillRef idx="3">
            <a:schemeClr val="dk1"/>
          </a:fillRef>
          <a:effectRef idx="2">
            <a:schemeClr val="dk1"/>
          </a:effectRef>
          <a:fontRef idx="minor">
            <a:schemeClr val="lt1"/>
          </a:fontRef>
        </p:style>
        <p:txBody>
          <a:bodyPr rtlCol="0" anchor="ctr"/>
          <a:lstStyle/>
          <a:p>
            <a:pPr algn="ctr"/>
            <a:r>
              <a:rPr lang="en-US" sz="5400" dirty="0"/>
              <a:t>B2</a:t>
            </a:r>
          </a:p>
          <a:p>
            <a:pPr algn="ctr"/>
            <a:endParaRPr lang="en-US" dirty="0"/>
          </a:p>
        </p:txBody>
      </p:sp>
      <p:sp>
        <p:nvSpPr>
          <p:cNvPr id="25" name="Rectangle 24">
            <a:extLst>
              <a:ext uri="{FF2B5EF4-FFF2-40B4-BE49-F238E27FC236}">
                <a16:creationId xmlns:a16="http://schemas.microsoft.com/office/drawing/2014/main" id="{88B71BE6-E85A-9646-8193-AEA95A25256E}"/>
              </a:ext>
            </a:extLst>
          </p:cNvPr>
          <p:cNvSpPr/>
          <p:nvPr/>
        </p:nvSpPr>
        <p:spPr>
          <a:xfrm>
            <a:off x="8515833" y="3529085"/>
            <a:ext cx="1184217" cy="1173299"/>
          </a:xfrm>
          <a:prstGeom prst="rect">
            <a:avLst/>
          </a:prstGeom>
          <a:solidFill>
            <a:srgbClr val="FF0000"/>
          </a:solidFill>
          <a:ln w="60325"/>
        </p:spPr>
        <p:style>
          <a:lnRef idx="1">
            <a:schemeClr val="dk1"/>
          </a:lnRef>
          <a:fillRef idx="3">
            <a:schemeClr val="dk1"/>
          </a:fillRef>
          <a:effectRef idx="2">
            <a:schemeClr val="dk1"/>
          </a:effectRef>
          <a:fontRef idx="minor">
            <a:schemeClr val="lt1"/>
          </a:fontRef>
        </p:style>
        <p:txBody>
          <a:bodyPr rtlCol="0" anchor="ctr"/>
          <a:lstStyle/>
          <a:p>
            <a:pPr algn="ctr"/>
            <a:r>
              <a:rPr lang="en-US" sz="5400" dirty="0"/>
              <a:t>B1</a:t>
            </a:r>
          </a:p>
        </p:txBody>
      </p:sp>
      <p:sp>
        <p:nvSpPr>
          <p:cNvPr id="27" name="Rectangle 26">
            <a:extLst>
              <a:ext uri="{FF2B5EF4-FFF2-40B4-BE49-F238E27FC236}">
                <a16:creationId xmlns:a16="http://schemas.microsoft.com/office/drawing/2014/main" id="{09B1D3B7-ADEA-4E4B-B8ED-FBBE4BEACCF4}"/>
              </a:ext>
            </a:extLst>
          </p:cNvPr>
          <p:cNvSpPr/>
          <p:nvPr/>
        </p:nvSpPr>
        <p:spPr>
          <a:xfrm flipV="1">
            <a:off x="2782529" y="2974509"/>
            <a:ext cx="1184217" cy="302453"/>
          </a:xfrm>
          <a:prstGeom prst="rect">
            <a:avLst/>
          </a:prstGeom>
          <a:solidFill>
            <a:srgbClr val="FF0000"/>
          </a:solidFill>
          <a:ln w="60325"/>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C923C87-6283-644A-BAD6-AE826E523797}"/>
              </a:ext>
            </a:extLst>
          </p:cNvPr>
          <p:cNvSpPr/>
          <p:nvPr/>
        </p:nvSpPr>
        <p:spPr>
          <a:xfrm>
            <a:off x="2794063" y="4019272"/>
            <a:ext cx="1184217" cy="683112"/>
          </a:xfrm>
          <a:prstGeom prst="rect">
            <a:avLst/>
          </a:prstGeom>
          <a:solidFill>
            <a:srgbClr val="FF0000"/>
          </a:solidFill>
          <a:ln w="60325"/>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66B69A9-8B19-2047-91FB-92C0BA4D0B0E}"/>
              </a:ext>
            </a:extLst>
          </p:cNvPr>
          <p:cNvSpPr/>
          <p:nvPr/>
        </p:nvSpPr>
        <p:spPr>
          <a:xfrm>
            <a:off x="2794060" y="1614383"/>
            <a:ext cx="1184217" cy="1068251"/>
          </a:xfrm>
          <a:prstGeom prst="rect">
            <a:avLst/>
          </a:prstGeom>
          <a:solidFill>
            <a:srgbClr val="FF0000"/>
          </a:solidFill>
          <a:ln w="60325"/>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353A489-EC1F-1F48-9B4A-E832F26F9BD1}"/>
              </a:ext>
            </a:extLst>
          </p:cNvPr>
          <p:cNvSpPr/>
          <p:nvPr/>
        </p:nvSpPr>
        <p:spPr>
          <a:xfrm rot="10800000" flipV="1">
            <a:off x="5592728" y="2595554"/>
            <a:ext cx="2479031" cy="343091"/>
          </a:xfrm>
          <a:prstGeom prst="rect">
            <a:avLst/>
          </a:prstGeom>
          <a:solidFill>
            <a:schemeClr val="tx1">
              <a:lumMod val="65000"/>
              <a:lumOff val="35000"/>
            </a:schemeClr>
          </a:solidFill>
          <a:ln w="60325"/>
        </p:spPr>
        <p:style>
          <a:lnRef idx="1">
            <a:schemeClr val="dk1"/>
          </a:lnRef>
          <a:fillRef idx="3">
            <a:schemeClr val="dk1"/>
          </a:fillRef>
          <a:effectRef idx="2">
            <a:schemeClr val="dk1"/>
          </a:effectRef>
          <a:fontRef idx="minor">
            <a:schemeClr val="lt1"/>
          </a:fontRef>
        </p:style>
        <p:txBody>
          <a:bodyPr rtlCol="0" anchor="ctr"/>
          <a:lstStyle/>
          <a:p>
            <a:pPr algn="ctr"/>
            <a:r>
              <a:rPr lang="en-US" sz="3200" dirty="0"/>
              <a:t>Pointer to B1</a:t>
            </a:r>
          </a:p>
        </p:txBody>
      </p:sp>
      <p:sp>
        <p:nvSpPr>
          <p:cNvPr id="38" name="Rectangle 37">
            <a:extLst>
              <a:ext uri="{FF2B5EF4-FFF2-40B4-BE49-F238E27FC236}">
                <a16:creationId xmlns:a16="http://schemas.microsoft.com/office/drawing/2014/main" id="{EBF257B9-084D-C94E-98B4-70E808D60E97}"/>
              </a:ext>
            </a:extLst>
          </p:cNvPr>
          <p:cNvSpPr/>
          <p:nvPr/>
        </p:nvSpPr>
        <p:spPr>
          <a:xfrm>
            <a:off x="2772320" y="3552660"/>
            <a:ext cx="1184217" cy="1173299"/>
          </a:xfrm>
          <a:prstGeom prst="rect">
            <a:avLst/>
          </a:prstGeom>
          <a:noFill/>
          <a:ln w="60325">
            <a:prstDash val="sysDash"/>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8D48DE95-890F-DA47-ABA6-21F312D44DAE}"/>
              </a:ext>
            </a:extLst>
          </p:cNvPr>
          <p:cNvSpPr/>
          <p:nvPr/>
        </p:nvSpPr>
        <p:spPr>
          <a:xfrm>
            <a:off x="2784948" y="2374968"/>
            <a:ext cx="1184217" cy="1173299"/>
          </a:xfrm>
          <a:prstGeom prst="rect">
            <a:avLst/>
          </a:prstGeom>
          <a:noFill/>
          <a:ln w="60325">
            <a:prstDash val="sysDash"/>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C97A98E4-1A77-0148-9DB0-4A848B862296}"/>
              </a:ext>
            </a:extLst>
          </p:cNvPr>
          <p:cNvSpPr/>
          <p:nvPr/>
        </p:nvSpPr>
        <p:spPr>
          <a:xfrm>
            <a:off x="2784947" y="1184746"/>
            <a:ext cx="1184217" cy="1173299"/>
          </a:xfrm>
          <a:prstGeom prst="rect">
            <a:avLst/>
          </a:prstGeom>
          <a:noFill/>
          <a:ln w="60325">
            <a:prstDash val="sysDash"/>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EE510819-0646-5C49-982E-7794AFD6C116}"/>
              </a:ext>
            </a:extLst>
          </p:cNvPr>
          <p:cNvSpPr/>
          <p:nvPr/>
        </p:nvSpPr>
        <p:spPr>
          <a:xfrm rot="10800000" flipV="1">
            <a:off x="5592727" y="2255988"/>
            <a:ext cx="2479031" cy="343091"/>
          </a:xfrm>
          <a:prstGeom prst="rect">
            <a:avLst/>
          </a:prstGeom>
          <a:solidFill>
            <a:schemeClr val="tx1">
              <a:lumMod val="65000"/>
              <a:lumOff val="35000"/>
            </a:schemeClr>
          </a:solidFill>
          <a:ln w="60325"/>
        </p:spPr>
        <p:style>
          <a:lnRef idx="1">
            <a:schemeClr val="dk1"/>
          </a:lnRef>
          <a:fillRef idx="3">
            <a:schemeClr val="dk1"/>
          </a:fillRef>
          <a:effectRef idx="2">
            <a:schemeClr val="dk1"/>
          </a:effectRef>
          <a:fontRef idx="minor">
            <a:schemeClr val="lt1"/>
          </a:fontRef>
        </p:style>
        <p:txBody>
          <a:bodyPr rtlCol="0" anchor="ctr"/>
          <a:lstStyle/>
          <a:p>
            <a:pPr algn="ctr"/>
            <a:r>
              <a:rPr lang="en-US" sz="3200" dirty="0"/>
              <a:t>Pointer to B2</a:t>
            </a:r>
          </a:p>
        </p:txBody>
      </p:sp>
      <p:sp>
        <p:nvSpPr>
          <p:cNvPr id="44" name="Rectangle 43">
            <a:extLst>
              <a:ext uri="{FF2B5EF4-FFF2-40B4-BE49-F238E27FC236}">
                <a16:creationId xmlns:a16="http://schemas.microsoft.com/office/drawing/2014/main" id="{25B1FD9A-AD39-1F4C-A223-1E3B77819986}"/>
              </a:ext>
            </a:extLst>
          </p:cNvPr>
          <p:cNvSpPr/>
          <p:nvPr/>
        </p:nvSpPr>
        <p:spPr>
          <a:xfrm rot="10800000" flipV="1">
            <a:off x="5592726" y="1875700"/>
            <a:ext cx="2479031" cy="343091"/>
          </a:xfrm>
          <a:prstGeom prst="rect">
            <a:avLst/>
          </a:prstGeom>
          <a:solidFill>
            <a:schemeClr val="tx1">
              <a:lumMod val="65000"/>
              <a:lumOff val="35000"/>
            </a:schemeClr>
          </a:solidFill>
          <a:ln w="60325"/>
        </p:spPr>
        <p:style>
          <a:lnRef idx="1">
            <a:schemeClr val="dk1"/>
          </a:lnRef>
          <a:fillRef idx="3">
            <a:schemeClr val="dk1"/>
          </a:fillRef>
          <a:effectRef idx="2">
            <a:schemeClr val="dk1"/>
          </a:effectRef>
          <a:fontRef idx="minor">
            <a:schemeClr val="lt1"/>
          </a:fontRef>
        </p:style>
        <p:txBody>
          <a:bodyPr rtlCol="0" anchor="ctr"/>
          <a:lstStyle/>
          <a:p>
            <a:pPr algn="ctr"/>
            <a:r>
              <a:rPr lang="en-US" sz="3200" dirty="0"/>
              <a:t>Pointer to B2</a:t>
            </a:r>
          </a:p>
        </p:txBody>
      </p:sp>
      <p:cxnSp>
        <p:nvCxnSpPr>
          <p:cNvPr id="8" name="Straight Arrow Connector 7">
            <a:extLst>
              <a:ext uri="{FF2B5EF4-FFF2-40B4-BE49-F238E27FC236}">
                <a16:creationId xmlns:a16="http://schemas.microsoft.com/office/drawing/2014/main" id="{3EF5C23F-C1EE-9C4D-A4A1-4AAA0794E245}"/>
              </a:ext>
            </a:extLst>
          </p:cNvPr>
          <p:cNvCxnSpPr/>
          <p:nvPr/>
        </p:nvCxnSpPr>
        <p:spPr>
          <a:xfrm flipH="1">
            <a:off x="3978277" y="2974509"/>
            <a:ext cx="1614449" cy="1727875"/>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46" name="Straight Arrow Connector 45">
            <a:extLst>
              <a:ext uri="{FF2B5EF4-FFF2-40B4-BE49-F238E27FC236}">
                <a16:creationId xmlns:a16="http://schemas.microsoft.com/office/drawing/2014/main" id="{C090136D-14A7-BC47-807A-B28A76AF058F}"/>
              </a:ext>
            </a:extLst>
          </p:cNvPr>
          <p:cNvCxnSpPr>
            <a:cxnSpLocks/>
          </p:cNvCxnSpPr>
          <p:nvPr/>
        </p:nvCxnSpPr>
        <p:spPr>
          <a:xfrm flipH="1">
            <a:off x="3956544" y="2574413"/>
            <a:ext cx="1614450" cy="751820"/>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47" name="Straight Arrow Connector 46">
            <a:extLst>
              <a:ext uri="{FF2B5EF4-FFF2-40B4-BE49-F238E27FC236}">
                <a16:creationId xmlns:a16="http://schemas.microsoft.com/office/drawing/2014/main" id="{2A53498E-7089-BA4A-8B26-9C97A4CDA636}"/>
              </a:ext>
            </a:extLst>
          </p:cNvPr>
          <p:cNvCxnSpPr>
            <a:cxnSpLocks/>
          </p:cNvCxnSpPr>
          <p:nvPr/>
        </p:nvCxnSpPr>
        <p:spPr>
          <a:xfrm flipH="1">
            <a:off x="3956544" y="2249671"/>
            <a:ext cx="1636182" cy="449498"/>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sp>
        <p:nvSpPr>
          <p:cNvPr id="49" name="TextBox 48">
            <a:extLst>
              <a:ext uri="{FF2B5EF4-FFF2-40B4-BE49-F238E27FC236}">
                <a16:creationId xmlns:a16="http://schemas.microsoft.com/office/drawing/2014/main" id="{BCD58D97-FA91-8C42-BA5D-29A0E133561C}"/>
              </a:ext>
            </a:extLst>
          </p:cNvPr>
          <p:cNvSpPr txBox="1"/>
          <p:nvPr/>
        </p:nvSpPr>
        <p:spPr>
          <a:xfrm>
            <a:off x="1134057" y="4711099"/>
            <a:ext cx="3662310" cy="707886"/>
          </a:xfrm>
          <a:prstGeom prst="rect">
            <a:avLst/>
          </a:prstGeom>
          <a:noFill/>
        </p:spPr>
        <p:txBody>
          <a:bodyPr wrap="square" rtlCol="0">
            <a:spAutoFit/>
          </a:bodyPr>
          <a:lstStyle/>
          <a:p>
            <a:pPr algn="ctr"/>
            <a:r>
              <a:rPr lang="en-US" sz="4000" b="1" dirty="0"/>
              <a:t>L3:Data array </a:t>
            </a:r>
          </a:p>
        </p:txBody>
      </p:sp>
      <p:sp>
        <p:nvSpPr>
          <p:cNvPr id="50" name="TextBox 49">
            <a:extLst>
              <a:ext uri="{FF2B5EF4-FFF2-40B4-BE49-F238E27FC236}">
                <a16:creationId xmlns:a16="http://schemas.microsoft.com/office/drawing/2014/main" id="{6C568994-2D27-FB49-8FB0-D9529E743AED}"/>
              </a:ext>
            </a:extLst>
          </p:cNvPr>
          <p:cNvSpPr txBox="1"/>
          <p:nvPr/>
        </p:nvSpPr>
        <p:spPr>
          <a:xfrm>
            <a:off x="4974914" y="4783020"/>
            <a:ext cx="2820397" cy="707886"/>
          </a:xfrm>
          <a:prstGeom prst="rect">
            <a:avLst/>
          </a:prstGeom>
          <a:noFill/>
        </p:spPr>
        <p:txBody>
          <a:bodyPr wrap="square" rtlCol="0">
            <a:spAutoFit/>
          </a:bodyPr>
          <a:lstStyle/>
          <a:p>
            <a:pPr algn="ctr"/>
            <a:r>
              <a:rPr lang="en-US" sz="4000" b="1" dirty="0"/>
              <a:t>L3:Tag array</a:t>
            </a:r>
          </a:p>
        </p:txBody>
      </p:sp>
      <p:sp>
        <p:nvSpPr>
          <p:cNvPr id="51" name="TextBox 50">
            <a:extLst>
              <a:ext uri="{FF2B5EF4-FFF2-40B4-BE49-F238E27FC236}">
                <a16:creationId xmlns:a16="http://schemas.microsoft.com/office/drawing/2014/main" id="{AC5EB791-6A8E-6148-A937-B9C059D8C37E}"/>
              </a:ext>
            </a:extLst>
          </p:cNvPr>
          <p:cNvSpPr txBox="1"/>
          <p:nvPr/>
        </p:nvSpPr>
        <p:spPr>
          <a:xfrm>
            <a:off x="7795311" y="4783020"/>
            <a:ext cx="2820397" cy="707886"/>
          </a:xfrm>
          <a:prstGeom prst="rect">
            <a:avLst/>
          </a:prstGeom>
          <a:noFill/>
        </p:spPr>
        <p:txBody>
          <a:bodyPr wrap="square" rtlCol="0">
            <a:spAutoFit/>
          </a:bodyPr>
          <a:lstStyle/>
          <a:p>
            <a:pPr algn="ctr"/>
            <a:r>
              <a:rPr lang="en-US" sz="4000" b="1" dirty="0"/>
              <a:t>L2</a:t>
            </a:r>
          </a:p>
        </p:txBody>
      </p:sp>
    </p:spTree>
    <p:extLst>
      <p:ext uri="{BB962C8B-B14F-4D97-AF65-F5344CB8AC3E}">
        <p14:creationId xmlns:p14="http://schemas.microsoft.com/office/powerpoint/2010/main" val="229006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57F4B-1C0C-8F43-A9AB-67DAC9587767}"/>
              </a:ext>
            </a:extLst>
          </p:cNvPr>
          <p:cNvSpPr>
            <a:spLocks noGrp="1"/>
          </p:cNvSpPr>
          <p:nvPr>
            <p:ph type="title"/>
          </p:nvPr>
        </p:nvSpPr>
        <p:spPr/>
        <p:txBody>
          <a:bodyPr/>
          <a:lstStyle/>
          <a:p>
            <a:r>
              <a:rPr lang="en-US" dirty="0"/>
              <a:t>Low value locality</a:t>
            </a:r>
          </a:p>
        </p:txBody>
      </p:sp>
      <p:sp>
        <p:nvSpPr>
          <p:cNvPr id="3" name="Content Placeholder 2">
            <a:extLst>
              <a:ext uri="{FF2B5EF4-FFF2-40B4-BE49-F238E27FC236}">
                <a16:creationId xmlns:a16="http://schemas.microsoft.com/office/drawing/2014/main" id="{401F9B1F-2311-D34F-A9C2-62C04D4588C6}"/>
              </a:ext>
            </a:extLst>
          </p:cNvPr>
          <p:cNvSpPr>
            <a:spLocks noGrp="1"/>
          </p:cNvSpPr>
          <p:nvPr>
            <p:ph idx="1"/>
          </p:nvPr>
        </p:nvSpPr>
        <p:spPr>
          <a:xfrm>
            <a:off x="609600" y="1600201"/>
            <a:ext cx="10972800" cy="4525963"/>
          </a:xfrm>
        </p:spPr>
        <p:txBody>
          <a:bodyPr/>
          <a:lstStyle/>
          <a:p>
            <a:r>
              <a:rPr lang="en-US" dirty="0"/>
              <a:t>High variation in LSB</a:t>
            </a:r>
          </a:p>
          <a:p>
            <a:pPr lvl="1"/>
            <a:r>
              <a:rPr lang="en-US" dirty="0"/>
              <a:t>Low value locality</a:t>
            </a:r>
          </a:p>
          <a:p>
            <a:r>
              <a:rPr lang="en-US" dirty="0"/>
              <a:t>Complex structures</a:t>
            </a:r>
          </a:p>
          <a:p>
            <a:pPr lvl="1"/>
            <a:r>
              <a:rPr lang="en-US" dirty="0"/>
              <a:t> Low value locality </a:t>
            </a:r>
          </a:p>
        </p:txBody>
      </p:sp>
      <p:sp>
        <p:nvSpPr>
          <p:cNvPr id="4" name="Slide Number Placeholder 3">
            <a:extLst>
              <a:ext uri="{FF2B5EF4-FFF2-40B4-BE49-F238E27FC236}">
                <a16:creationId xmlns:a16="http://schemas.microsoft.com/office/drawing/2014/main" id="{7F015CDB-2A2B-C24B-9C9F-64507C2AFB82}"/>
              </a:ext>
            </a:extLst>
          </p:cNvPr>
          <p:cNvSpPr>
            <a:spLocks noGrp="1"/>
          </p:cNvSpPr>
          <p:nvPr>
            <p:ph type="sldNum" sz="quarter" idx="12"/>
          </p:nvPr>
        </p:nvSpPr>
        <p:spPr/>
        <p:txBody>
          <a:bodyPr/>
          <a:lstStyle/>
          <a:p>
            <a:fld id="{0B1E5EA0-9ECE-40EC-8AC0-17DB907BCC5E}" type="slidenum">
              <a:rPr lang="en-US" smtClean="0"/>
              <a:t>11</a:t>
            </a:fld>
            <a:endParaRPr lang="en-US"/>
          </a:p>
        </p:txBody>
      </p:sp>
      <p:sp>
        <p:nvSpPr>
          <p:cNvPr id="5" name="Rectangle 4">
            <a:extLst>
              <a:ext uri="{FF2B5EF4-FFF2-40B4-BE49-F238E27FC236}">
                <a16:creationId xmlns:a16="http://schemas.microsoft.com/office/drawing/2014/main" id="{6B3B29B1-4801-E44E-9D55-21DABC63EF16}"/>
              </a:ext>
            </a:extLst>
          </p:cNvPr>
          <p:cNvSpPr/>
          <p:nvPr/>
        </p:nvSpPr>
        <p:spPr>
          <a:xfrm>
            <a:off x="-2939" y="5323690"/>
            <a:ext cx="12192000" cy="1209569"/>
          </a:xfrm>
          <a:prstGeom prst="rect">
            <a:avLst/>
          </a:prstGeom>
          <a:solidFill>
            <a:schemeClr val="bg1">
              <a:lumMod val="95000"/>
            </a:schemeClr>
          </a:solidFill>
          <a:ln>
            <a:noFill/>
          </a:ln>
          <a:effectLst/>
        </p:spPr>
        <p:style>
          <a:lnRef idx="1">
            <a:schemeClr val="dk1"/>
          </a:lnRef>
          <a:fillRef idx="2">
            <a:schemeClr val="dk1"/>
          </a:fillRef>
          <a:effectRef idx="1">
            <a:schemeClr val="dk1"/>
          </a:effectRef>
          <a:fontRef idx="minor">
            <a:schemeClr val="dk1"/>
          </a:fontRef>
        </p:style>
        <p:txBody>
          <a:bodyPr lIns="0" rIns="0" rtlCol="0" anchor="ctr"/>
          <a:lstStyle/>
          <a:p>
            <a:pPr lvl="1" algn="ctr">
              <a:lnSpc>
                <a:spcPts val="3500"/>
              </a:lnSpc>
            </a:pPr>
            <a:r>
              <a:rPr lang="en-US" sz="3600" b="1" dirty="0">
                <a:solidFill>
                  <a:srgbClr val="C00000"/>
                </a:solidFill>
              </a:rPr>
              <a:t> Problem4: Low compression ratio</a:t>
            </a:r>
          </a:p>
        </p:txBody>
      </p:sp>
      <p:sp>
        <p:nvSpPr>
          <p:cNvPr id="24" name="Text Box 233">
            <a:extLst>
              <a:ext uri="{FF2B5EF4-FFF2-40B4-BE49-F238E27FC236}">
                <a16:creationId xmlns:a16="http://schemas.microsoft.com/office/drawing/2014/main" id="{DA03DB19-815F-3849-ABEF-084F2AA529B7}"/>
              </a:ext>
            </a:extLst>
          </p:cNvPr>
          <p:cNvSpPr txBox="1"/>
          <p:nvPr/>
        </p:nvSpPr>
        <p:spPr>
          <a:xfrm>
            <a:off x="4560811" y="1999769"/>
            <a:ext cx="900332" cy="748735"/>
          </a:xfrm>
          <a:prstGeom prst="rect">
            <a:avLst/>
          </a:prstGeom>
          <a:solidFill>
            <a:schemeClr val="tx1">
              <a:lumMod val="85000"/>
              <a:lumOff val="15000"/>
            </a:schemeClr>
          </a:solidFill>
          <a:ln w="6350">
            <a:noFill/>
          </a:ln>
          <a:scene3d>
            <a:camera prst="orthographicFront"/>
            <a:lightRig rig="threePt" dir="t"/>
          </a:scene3d>
          <a:sp3d>
            <a:bevelT w="0" h="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800" b="1" dirty="0">
                <a:solidFill>
                  <a:srgbClr val="FFFFFF"/>
                </a:solidFill>
                <a:latin typeface="Calibri" charset="0"/>
                <a:ea typeface="Calibri" charset="0"/>
                <a:cs typeface="Times New Roman" charset="0"/>
              </a:rPr>
              <a:t>S</a:t>
            </a:r>
            <a:r>
              <a:rPr lang="en-US" sz="2800" b="1" dirty="0">
                <a:solidFill>
                  <a:srgbClr val="FFFFFF"/>
                </a:solidFill>
                <a:effectLst/>
                <a:latin typeface="Calibri" charset="0"/>
                <a:ea typeface="Calibri" charset="0"/>
                <a:cs typeface="Times New Roman" charset="0"/>
              </a:rPr>
              <a:t>ign</a:t>
            </a:r>
            <a:endParaRPr lang="en-US" sz="2800" b="1" dirty="0">
              <a:effectLst/>
              <a:latin typeface="Calibri" charset="0"/>
              <a:ea typeface="Calibri" charset="0"/>
              <a:cs typeface="Times New Roman" charset="0"/>
            </a:endParaRPr>
          </a:p>
        </p:txBody>
      </p:sp>
      <p:sp>
        <p:nvSpPr>
          <p:cNvPr id="25" name="Text Box 234">
            <a:extLst>
              <a:ext uri="{FF2B5EF4-FFF2-40B4-BE49-F238E27FC236}">
                <a16:creationId xmlns:a16="http://schemas.microsoft.com/office/drawing/2014/main" id="{1981EB64-302D-E44A-BD8E-56EBE46C2DC7}"/>
              </a:ext>
            </a:extLst>
          </p:cNvPr>
          <p:cNvSpPr txBox="1"/>
          <p:nvPr/>
        </p:nvSpPr>
        <p:spPr>
          <a:xfrm>
            <a:off x="5471422" y="1999769"/>
            <a:ext cx="2729132" cy="748735"/>
          </a:xfrm>
          <a:prstGeom prst="rect">
            <a:avLst/>
          </a:prstGeom>
          <a:solidFill>
            <a:schemeClr val="accent2">
              <a:lumMod val="75000"/>
            </a:schemeClr>
          </a:solidFill>
          <a:ln w="6350">
            <a:noFill/>
          </a:ln>
          <a:scene3d>
            <a:camera prst="orthographicFront"/>
            <a:lightRig rig="threePt" dir="t"/>
          </a:scene3d>
          <a:sp3d>
            <a:bevelT w="0" h="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800" b="1" dirty="0">
                <a:solidFill>
                  <a:schemeClr val="bg1"/>
                </a:solidFill>
                <a:effectLst/>
                <a:latin typeface="Calibri" charset="0"/>
                <a:ea typeface="Calibri" charset="0"/>
                <a:cs typeface="Times New Roman" charset="0"/>
              </a:rPr>
              <a:t>Exponent (8 bits)</a:t>
            </a:r>
            <a:endParaRPr lang="en-US" sz="1100" b="1" dirty="0">
              <a:solidFill>
                <a:schemeClr val="bg1"/>
              </a:solidFill>
              <a:effectLst/>
              <a:latin typeface="Calibri" charset="0"/>
              <a:ea typeface="Calibri" charset="0"/>
              <a:cs typeface="Times New Roman" charset="0"/>
            </a:endParaRPr>
          </a:p>
        </p:txBody>
      </p:sp>
      <p:sp>
        <p:nvSpPr>
          <p:cNvPr id="26" name="Text Box 235">
            <a:extLst>
              <a:ext uri="{FF2B5EF4-FFF2-40B4-BE49-F238E27FC236}">
                <a16:creationId xmlns:a16="http://schemas.microsoft.com/office/drawing/2014/main" id="{17052DBC-3513-1A44-A707-BD080F092648}"/>
              </a:ext>
            </a:extLst>
          </p:cNvPr>
          <p:cNvSpPr txBox="1"/>
          <p:nvPr/>
        </p:nvSpPr>
        <p:spPr>
          <a:xfrm>
            <a:off x="8210834" y="1999768"/>
            <a:ext cx="3884186" cy="748736"/>
          </a:xfrm>
          <a:prstGeom prst="rect">
            <a:avLst/>
          </a:prstGeom>
          <a:solidFill>
            <a:schemeClr val="bg1">
              <a:lumMod val="50000"/>
            </a:schemeClr>
          </a:solidFill>
          <a:ln w="6350">
            <a:noFill/>
          </a:ln>
          <a:scene3d>
            <a:camera prst="orthographicFront"/>
            <a:lightRig rig="threePt" dir="t"/>
          </a:scene3d>
          <a:sp3d>
            <a:bevelT w="0" h="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800" b="1" dirty="0">
                <a:solidFill>
                  <a:srgbClr val="FFFFFF"/>
                </a:solidFill>
                <a:effectLst/>
                <a:latin typeface="Calibri" charset="0"/>
                <a:ea typeface="Calibri" charset="0"/>
                <a:cs typeface="Times New Roman" charset="0"/>
              </a:rPr>
              <a:t>Mantissa ( 23 bits) </a:t>
            </a:r>
            <a:endParaRPr lang="en-US" sz="2800" dirty="0">
              <a:effectLst/>
              <a:latin typeface="Calibri" charset="0"/>
              <a:ea typeface="Calibri" charset="0"/>
              <a:cs typeface="Times New Roman" charset="0"/>
            </a:endParaRPr>
          </a:p>
        </p:txBody>
      </p:sp>
      <p:sp>
        <p:nvSpPr>
          <p:cNvPr id="33" name="Oval 32">
            <a:extLst>
              <a:ext uri="{FF2B5EF4-FFF2-40B4-BE49-F238E27FC236}">
                <a16:creationId xmlns:a16="http://schemas.microsoft.com/office/drawing/2014/main" id="{EAC14CD8-A479-1D4B-A1AA-CD39994EA736}"/>
              </a:ext>
            </a:extLst>
          </p:cNvPr>
          <p:cNvSpPr/>
          <p:nvPr/>
        </p:nvSpPr>
        <p:spPr>
          <a:xfrm>
            <a:off x="8333663" y="1600201"/>
            <a:ext cx="305369" cy="29683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844C37E4-0DD4-AB42-88D3-4026F19689C0}"/>
              </a:ext>
            </a:extLst>
          </p:cNvPr>
          <p:cNvSpPr/>
          <p:nvPr/>
        </p:nvSpPr>
        <p:spPr>
          <a:xfrm>
            <a:off x="8356841" y="2259974"/>
            <a:ext cx="305369" cy="29683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6B0C7429-8275-D54E-AD9D-82EBBEDD37BF}"/>
              </a:ext>
            </a:extLst>
          </p:cNvPr>
          <p:cNvSpPr/>
          <p:nvPr/>
        </p:nvSpPr>
        <p:spPr>
          <a:xfrm>
            <a:off x="9098886" y="1703234"/>
            <a:ext cx="305369" cy="29683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5C2AEC96-25E9-854C-A5F8-B8374048848C}"/>
              </a:ext>
            </a:extLst>
          </p:cNvPr>
          <p:cNvSpPr/>
          <p:nvPr/>
        </p:nvSpPr>
        <p:spPr>
          <a:xfrm>
            <a:off x="8813093" y="2635022"/>
            <a:ext cx="305369" cy="29683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2C57CE5A-24E3-5745-A85E-7A21B134DDD0}"/>
              </a:ext>
            </a:extLst>
          </p:cNvPr>
          <p:cNvSpPr/>
          <p:nvPr/>
        </p:nvSpPr>
        <p:spPr>
          <a:xfrm>
            <a:off x="9518436" y="1878374"/>
            <a:ext cx="305369" cy="29683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DBF7CAAD-2671-CA48-AAFB-6B099BCB7785}"/>
              </a:ext>
            </a:extLst>
          </p:cNvPr>
          <p:cNvSpPr/>
          <p:nvPr/>
        </p:nvSpPr>
        <p:spPr>
          <a:xfrm>
            <a:off x="9805346" y="1565753"/>
            <a:ext cx="305369" cy="29683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E8388E03-0A9B-1542-8E93-CC3311EE48DB}"/>
              </a:ext>
            </a:extLst>
          </p:cNvPr>
          <p:cNvSpPr/>
          <p:nvPr/>
        </p:nvSpPr>
        <p:spPr>
          <a:xfrm>
            <a:off x="9895932" y="2655213"/>
            <a:ext cx="305369" cy="29683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727F4CDF-F131-1744-8276-A6A63226FFCE}"/>
              </a:ext>
            </a:extLst>
          </p:cNvPr>
          <p:cNvSpPr/>
          <p:nvPr/>
        </p:nvSpPr>
        <p:spPr>
          <a:xfrm>
            <a:off x="9350958" y="2543344"/>
            <a:ext cx="305369" cy="29683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957BA1B8-C91C-6042-B4A9-79232CF661D1}"/>
              </a:ext>
            </a:extLst>
          </p:cNvPr>
          <p:cNvSpPr/>
          <p:nvPr/>
        </p:nvSpPr>
        <p:spPr>
          <a:xfrm>
            <a:off x="8672490" y="1997778"/>
            <a:ext cx="305369" cy="29683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38E45A0-D283-3746-85C9-245245AD9720}"/>
              </a:ext>
            </a:extLst>
          </p:cNvPr>
          <p:cNvSpPr/>
          <p:nvPr/>
        </p:nvSpPr>
        <p:spPr>
          <a:xfrm>
            <a:off x="10120883" y="1904313"/>
            <a:ext cx="305369" cy="29683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23AA0D92-AC82-2F45-8E7C-B8F8EC960016}"/>
              </a:ext>
            </a:extLst>
          </p:cNvPr>
          <p:cNvSpPr/>
          <p:nvPr/>
        </p:nvSpPr>
        <p:spPr>
          <a:xfrm>
            <a:off x="10534048" y="1668297"/>
            <a:ext cx="305369" cy="29683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E0D1662-779D-FA4A-B460-A813914CACDF}"/>
              </a:ext>
            </a:extLst>
          </p:cNvPr>
          <p:cNvSpPr/>
          <p:nvPr/>
        </p:nvSpPr>
        <p:spPr>
          <a:xfrm>
            <a:off x="10470850" y="2570310"/>
            <a:ext cx="305369" cy="29683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DA6D9030-AD4F-7444-947C-7AE3535DED37}"/>
              </a:ext>
            </a:extLst>
          </p:cNvPr>
          <p:cNvSpPr/>
          <p:nvPr/>
        </p:nvSpPr>
        <p:spPr>
          <a:xfrm>
            <a:off x="11045708" y="1892022"/>
            <a:ext cx="305369" cy="29683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FEA14872-CE96-7D4F-A677-08B7D7F77F10}"/>
              </a:ext>
            </a:extLst>
          </p:cNvPr>
          <p:cNvSpPr/>
          <p:nvPr/>
        </p:nvSpPr>
        <p:spPr>
          <a:xfrm>
            <a:off x="11052625" y="2622571"/>
            <a:ext cx="305369" cy="29683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D1D7E21A-EEDD-4F42-AF72-1B859883E6CF}"/>
              </a:ext>
            </a:extLst>
          </p:cNvPr>
          <p:cNvSpPr/>
          <p:nvPr/>
        </p:nvSpPr>
        <p:spPr>
          <a:xfrm>
            <a:off x="11533340" y="2106538"/>
            <a:ext cx="305369" cy="29683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93AEB68-CC17-4542-A512-E25B3B747105}"/>
              </a:ext>
            </a:extLst>
          </p:cNvPr>
          <p:cNvSpPr/>
          <p:nvPr/>
        </p:nvSpPr>
        <p:spPr>
          <a:xfrm>
            <a:off x="11626892" y="1602191"/>
            <a:ext cx="305369" cy="29683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58A7D906-BCD9-944B-AE97-1B6A3597D4D9}"/>
              </a:ext>
            </a:extLst>
          </p:cNvPr>
          <p:cNvSpPr/>
          <p:nvPr/>
        </p:nvSpPr>
        <p:spPr>
          <a:xfrm>
            <a:off x="8253147" y="2737262"/>
            <a:ext cx="305369" cy="29683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0977190-FD87-3F41-8E16-D8F8337DBE9D}"/>
              </a:ext>
            </a:extLst>
          </p:cNvPr>
          <p:cNvSpPr/>
          <p:nvPr/>
        </p:nvSpPr>
        <p:spPr>
          <a:xfrm>
            <a:off x="11624713" y="2624651"/>
            <a:ext cx="305369" cy="29683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F46FC75B-EE80-C645-9B2F-F9B0D9A46C7C}"/>
              </a:ext>
            </a:extLst>
          </p:cNvPr>
          <p:cNvSpPr/>
          <p:nvPr/>
        </p:nvSpPr>
        <p:spPr>
          <a:xfrm>
            <a:off x="8857839" y="1463534"/>
            <a:ext cx="305369" cy="29683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74ABB813-B56F-0C45-9F74-0DFDB81467B6}"/>
              </a:ext>
            </a:extLst>
          </p:cNvPr>
          <p:cNvSpPr/>
          <p:nvPr/>
        </p:nvSpPr>
        <p:spPr>
          <a:xfrm>
            <a:off x="9213067" y="2899175"/>
            <a:ext cx="305369" cy="29683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2D418395-75EB-DA45-B1D9-6305C9123DA7}"/>
              </a:ext>
            </a:extLst>
          </p:cNvPr>
          <p:cNvSpPr/>
          <p:nvPr/>
        </p:nvSpPr>
        <p:spPr>
          <a:xfrm>
            <a:off x="10273567" y="2952051"/>
            <a:ext cx="305369" cy="29683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91774B16-6FC8-084E-A3BC-417F7AFDBEBB}"/>
              </a:ext>
            </a:extLst>
          </p:cNvPr>
          <p:cNvSpPr/>
          <p:nvPr/>
        </p:nvSpPr>
        <p:spPr>
          <a:xfrm>
            <a:off x="11087823" y="1478530"/>
            <a:ext cx="305369" cy="29683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955D3219-5845-724C-8121-CF77436618F9}"/>
              </a:ext>
            </a:extLst>
          </p:cNvPr>
          <p:cNvSpPr/>
          <p:nvPr/>
        </p:nvSpPr>
        <p:spPr>
          <a:xfrm>
            <a:off x="11298187" y="2975431"/>
            <a:ext cx="305369" cy="29683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A3B2624-1F60-3E44-B08E-E759555AD75B}"/>
              </a:ext>
            </a:extLst>
          </p:cNvPr>
          <p:cNvSpPr txBox="1"/>
          <p:nvPr/>
        </p:nvSpPr>
        <p:spPr>
          <a:xfrm>
            <a:off x="147406" y="3795748"/>
            <a:ext cx="2616109" cy="1815882"/>
          </a:xfrm>
          <a:prstGeom prst="rect">
            <a:avLst/>
          </a:prstGeom>
          <a:solidFill>
            <a:schemeClr val="tx1">
              <a:lumMod val="50000"/>
              <a:lumOff val="50000"/>
            </a:schemeClr>
          </a:solidFill>
        </p:spPr>
        <p:txBody>
          <a:bodyPr wrap="square" rtlCol="0">
            <a:spAutoFit/>
          </a:bodyPr>
          <a:lstStyle/>
          <a:p>
            <a:r>
              <a:rPr lang="en-US" sz="2800" b="1" dirty="0">
                <a:solidFill>
                  <a:srgbClr val="FF0000"/>
                </a:solidFill>
              </a:rPr>
              <a:t>Struct</a:t>
            </a:r>
            <a:r>
              <a:rPr lang="en-US" sz="2800" b="1" dirty="0">
                <a:solidFill>
                  <a:schemeClr val="bg1"/>
                </a:solidFill>
              </a:rPr>
              <a:t> element{</a:t>
            </a:r>
          </a:p>
          <a:p>
            <a:r>
              <a:rPr lang="en-US" sz="2800" b="1" dirty="0">
                <a:solidFill>
                  <a:schemeClr val="bg1"/>
                </a:solidFill>
              </a:rPr>
              <a:t>	</a:t>
            </a:r>
            <a:r>
              <a:rPr lang="en-US" sz="2800" b="1" dirty="0">
                <a:solidFill>
                  <a:srgbClr val="FF0000"/>
                </a:solidFill>
              </a:rPr>
              <a:t>float</a:t>
            </a:r>
            <a:r>
              <a:rPr lang="en-US" sz="2800" b="1" dirty="0">
                <a:solidFill>
                  <a:schemeClr val="bg1"/>
                </a:solidFill>
              </a:rPr>
              <a:t> Price;</a:t>
            </a:r>
          </a:p>
          <a:p>
            <a:r>
              <a:rPr lang="en-US" sz="2800" b="1" dirty="0">
                <a:solidFill>
                  <a:schemeClr val="bg1"/>
                </a:solidFill>
              </a:rPr>
              <a:t>	</a:t>
            </a:r>
            <a:r>
              <a:rPr lang="en-US" sz="2800" b="1" dirty="0">
                <a:solidFill>
                  <a:srgbClr val="FF0000"/>
                </a:solidFill>
              </a:rPr>
              <a:t>bool</a:t>
            </a:r>
            <a:r>
              <a:rPr lang="en-US" sz="2800" b="1" dirty="0">
                <a:solidFill>
                  <a:schemeClr val="bg1"/>
                </a:solidFill>
              </a:rPr>
              <a:t> type;</a:t>
            </a:r>
          </a:p>
          <a:p>
            <a:r>
              <a:rPr lang="en-US" sz="2800" b="1" dirty="0">
                <a:solidFill>
                  <a:schemeClr val="bg1"/>
                </a:solidFill>
              </a:rPr>
              <a:t>	</a:t>
            </a:r>
            <a:r>
              <a:rPr lang="en-US" sz="2800" b="1" dirty="0">
                <a:solidFill>
                  <a:srgbClr val="FF0000"/>
                </a:solidFill>
              </a:rPr>
              <a:t>float </a:t>
            </a:r>
            <a:r>
              <a:rPr lang="en-US" sz="2800" b="1" dirty="0">
                <a:solidFill>
                  <a:schemeClr val="bg1"/>
                </a:solidFill>
              </a:rPr>
              <a:t> yield}</a:t>
            </a:r>
          </a:p>
        </p:txBody>
      </p:sp>
      <p:sp>
        <p:nvSpPr>
          <p:cNvPr id="57" name="Text Box 233">
            <a:extLst>
              <a:ext uri="{FF2B5EF4-FFF2-40B4-BE49-F238E27FC236}">
                <a16:creationId xmlns:a16="http://schemas.microsoft.com/office/drawing/2014/main" id="{42CBC906-24D5-D44A-A107-BD30FC642788}"/>
              </a:ext>
            </a:extLst>
          </p:cNvPr>
          <p:cNvSpPr txBox="1"/>
          <p:nvPr/>
        </p:nvSpPr>
        <p:spPr>
          <a:xfrm>
            <a:off x="5962922" y="4530436"/>
            <a:ext cx="914400" cy="749808"/>
          </a:xfrm>
          <a:prstGeom prst="rect">
            <a:avLst/>
          </a:prstGeom>
          <a:solidFill>
            <a:schemeClr val="tx1">
              <a:lumMod val="85000"/>
              <a:lumOff val="15000"/>
            </a:schemeClr>
          </a:solidFill>
          <a:ln w="6350">
            <a:noFill/>
          </a:ln>
          <a:scene3d>
            <a:camera prst="orthographicFront"/>
            <a:lightRig rig="threePt" dir="t"/>
          </a:scene3d>
          <a:sp3d>
            <a:bevelT w="0" h="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800" b="1" dirty="0">
                <a:solidFill>
                  <a:srgbClr val="FFFFFF"/>
                </a:solidFill>
                <a:effectLst/>
                <a:latin typeface="Calibri" charset="0"/>
                <a:ea typeface="Calibri" charset="0"/>
                <a:cs typeface="Times New Roman" charset="0"/>
              </a:rPr>
              <a:t>True</a:t>
            </a:r>
            <a:endParaRPr lang="en-US" sz="2800" b="1" dirty="0">
              <a:effectLst/>
              <a:latin typeface="Calibri" charset="0"/>
              <a:ea typeface="Calibri" charset="0"/>
              <a:cs typeface="Times New Roman" charset="0"/>
            </a:endParaRPr>
          </a:p>
        </p:txBody>
      </p:sp>
      <p:sp>
        <p:nvSpPr>
          <p:cNvPr id="58" name="Text Box 234">
            <a:extLst>
              <a:ext uri="{FF2B5EF4-FFF2-40B4-BE49-F238E27FC236}">
                <a16:creationId xmlns:a16="http://schemas.microsoft.com/office/drawing/2014/main" id="{04DF80B6-6A4D-5944-935C-3AF786F61809}"/>
              </a:ext>
            </a:extLst>
          </p:cNvPr>
          <p:cNvSpPr txBox="1"/>
          <p:nvPr/>
        </p:nvSpPr>
        <p:spPr>
          <a:xfrm>
            <a:off x="3019824" y="4530436"/>
            <a:ext cx="2926080" cy="754156"/>
          </a:xfrm>
          <a:prstGeom prst="rect">
            <a:avLst/>
          </a:prstGeom>
          <a:solidFill>
            <a:schemeClr val="accent2">
              <a:lumMod val="75000"/>
            </a:schemeClr>
          </a:solidFill>
          <a:ln w="6350">
            <a:noFill/>
          </a:ln>
          <a:scene3d>
            <a:camera prst="orthographicFront"/>
            <a:lightRig rig="threePt" dir="t"/>
          </a:scene3d>
          <a:sp3d>
            <a:bevelT w="0" h="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800" b="1" dirty="0">
                <a:solidFill>
                  <a:schemeClr val="bg1"/>
                </a:solidFill>
                <a:latin typeface="Calibri" charset="0"/>
                <a:ea typeface="Calibri" charset="0"/>
                <a:cs typeface="Times New Roman" charset="0"/>
              </a:rPr>
              <a:t>87.89</a:t>
            </a:r>
          </a:p>
        </p:txBody>
      </p:sp>
      <p:sp>
        <p:nvSpPr>
          <p:cNvPr id="59" name="Text Box 235">
            <a:extLst>
              <a:ext uri="{FF2B5EF4-FFF2-40B4-BE49-F238E27FC236}">
                <a16:creationId xmlns:a16="http://schemas.microsoft.com/office/drawing/2014/main" id="{2F9A5873-CF1C-CC47-AEC7-CA1A68A130C2}"/>
              </a:ext>
            </a:extLst>
          </p:cNvPr>
          <p:cNvSpPr txBox="1"/>
          <p:nvPr/>
        </p:nvSpPr>
        <p:spPr>
          <a:xfrm>
            <a:off x="6880497" y="4543627"/>
            <a:ext cx="2194560" cy="749808"/>
          </a:xfrm>
          <a:prstGeom prst="rect">
            <a:avLst/>
          </a:prstGeom>
          <a:solidFill>
            <a:schemeClr val="bg1">
              <a:lumMod val="50000"/>
            </a:schemeClr>
          </a:solidFill>
          <a:ln w="6350">
            <a:noFill/>
          </a:ln>
          <a:scene3d>
            <a:camera prst="orthographicFront"/>
            <a:lightRig rig="threePt" dir="t"/>
          </a:scene3d>
          <a:sp3d>
            <a:bevelT w="0" h="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800" b="1" dirty="0">
                <a:solidFill>
                  <a:srgbClr val="FFFFFF"/>
                </a:solidFill>
                <a:latin typeface="Calibri" charset="0"/>
                <a:ea typeface="Calibri" charset="0"/>
                <a:cs typeface="Times New Roman" charset="0"/>
              </a:rPr>
              <a:t>XXXXXXX</a:t>
            </a:r>
            <a:r>
              <a:rPr lang="en-US" sz="2800" b="1" dirty="0">
                <a:solidFill>
                  <a:srgbClr val="FFFFFF"/>
                </a:solidFill>
                <a:effectLst/>
                <a:latin typeface="Calibri" charset="0"/>
                <a:ea typeface="Calibri" charset="0"/>
                <a:cs typeface="Times New Roman" charset="0"/>
              </a:rPr>
              <a:t> </a:t>
            </a:r>
            <a:endParaRPr lang="en-US" sz="2800" dirty="0">
              <a:effectLst/>
              <a:latin typeface="Calibri" charset="0"/>
              <a:ea typeface="Calibri" charset="0"/>
              <a:cs typeface="Times New Roman" charset="0"/>
            </a:endParaRPr>
          </a:p>
        </p:txBody>
      </p:sp>
      <p:sp>
        <p:nvSpPr>
          <p:cNvPr id="62" name="Text Box 234">
            <a:extLst>
              <a:ext uri="{FF2B5EF4-FFF2-40B4-BE49-F238E27FC236}">
                <a16:creationId xmlns:a16="http://schemas.microsoft.com/office/drawing/2014/main" id="{CA284EDB-B30A-AD4C-96E3-84458700D384}"/>
              </a:ext>
            </a:extLst>
          </p:cNvPr>
          <p:cNvSpPr txBox="1"/>
          <p:nvPr/>
        </p:nvSpPr>
        <p:spPr>
          <a:xfrm>
            <a:off x="9079627" y="4547015"/>
            <a:ext cx="2926080" cy="749808"/>
          </a:xfrm>
          <a:prstGeom prst="rect">
            <a:avLst/>
          </a:prstGeom>
          <a:solidFill>
            <a:schemeClr val="accent2">
              <a:lumMod val="75000"/>
            </a:schemeClr>
          </a:solidFill>
          <a:ln w="6350">
            <a:noFill/>
          </a:ln>
          <a:scene3d>
            <a:camera prst="orthographicFront"/>
            <a:lightRig rig="threePt" dir="t"/>
          </a:scene3d>
          <a:sp3d>
            <a:bevelT w="0" h="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800" b="1" dirty="0">
                <a:solidFill>
                  <a:schemeClr val="bg1"/>
                </a:solidFill>
                <a:latin typeface="Calibri" charset="0"/>
                <a:ea typeface="Calibri" charset="0"/>
                <a:cs typeface="Times New Roman" charset="0"/>
              </a:rPr>
              <a:t>0.2</a:t>
            </a:r>
            <a:endParaRPr lang="en-US" sz="1100" b="1" dirty="0">
              <a:solidFill>
                <a:schemeClr val="bg1"/>
              </a:solidFill>
              <a:effectLst/>
              <a:latin typeface="Calibri" charset="0"/>
              <a:ea typeface="Calibri" charset="0"/>
              <a:cs typeface="Times New Roman" charset="0"/>
            </a:endParaRPr>
          </a:p>
        </p:txBody>
      </p:sp>
      <p:cxnSp>
        <p:nvCxnSpPr>
          <p:cNvPr id="64" name="Straight Arrow Connector 63">
            <a:extLst>
              <a:ext uri="{FF2B5EF4-FFF2-40B4-BE49-F238E27FC236}">
                <a16:creationId xmlns:a16="http://schemas.microsoft.com/office/drawing/2014/main" id="{A31EC100-0D10-534E-9EE9-BB3C0F4E7108}"/>
              </a:ext>
            </a:extLst>
          </p:cNvPr>
          <p:cNvCxnSpPr/>
          <p:nvPr/>
        </p:nvCxnSpPr>
        <p:spPr>
          <a:xfrm>
            <a:off x="3019824" y="4301837"/>
            <a:ext cx="2943098" cy="0"/>
          </a:xfrm>
          <a:prstGeom prst="straightConnector1">
            <a:avLst/>
          </a:prstGeom>
          <a:ln w="635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A60FB071-D710-B148-B3D8-B30CE4159F00}"/>
              </a:ext>
            </a:extLst>
          </p:cNvPr>
          <p:cNvSpPr txBox="1"/>
          <p:nvPr/>
        </p:nvSpPr>
        <p:spPr>
          <a:xfrm>
            <a:off x="3019824" y="3750104"/>
            <a:ext cx="2926080" cy="584775"/>
          </a:xfrm>
          <a:prstGeom prst="rect">
            <a:avLst/>
          </a:prstGeom>
          <a:noFill/>
        </p:spPr>
        <p:txBody>
          <a:bodyPr wrap="square" rtlCol="0">
            <a:spAutoFit/>
          </a:bodyPr>
          <a:lstStyle/>
          <a:p>
            <a:pPr algn="ctr"/>
            <a:r>
              <a:rPr lang="en-US" sz="3200" dirty="0"/>
              <a:t>price</a:t>
            </a:r>
          </a:p>
        </p:txBody>
      </p:sp>
      <p:cxnSp>
        <p:nvCxnSpPr>
          <p:cNvPr id="66" name="Straight Arrow Connector 65">
            <a:extLst>
              <a:ext uri="{FF2B5EF4-FFF2-40B4-BE49-F238E27FC236}">
                <a16:creationId xmlns:a16="http://schemas.microsoft.com/office/drawing/2014/main" id="{0CF3783E-794F-7C47-8FB3-70C21754370E}"/>
              </a:ext>
            </a:extLst>
          </p:cNvPr>
          <p:cNvCxnSpPr>
            <a:cxnSpLocks/>
          </p:cNvCxnSpPr>
          <p:nvPr/>
        </p:nvCxnSpPr>
        <p:spPr>
          <a:xfrm>
            <a:off x="5924752" y="4289811"/>
            <a:ext cx="1010754" cy="0"/>
          </a:xfrm>
          <a:prstGeom prst="straightConnector1">
            <a:avLst/>
          </a:prstGeom>
          <a:ln w="635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19FD9293-2B91-9348-AC29-A3163E099C66}"/>
              </a:ext>
            </a:extLst>
          </p:cNvPr>
          <p:cNvSpPr txBox="1"/>
          <p:nvPr/>
        </p:nvSpPr>
        <p:spPr>
          <a:xfrm>
            <a:off x="5924752" y="3738078"/>
            <a:ext cx="1004909" cy="584775"/>
          </a:xfrm>
          <a:prstGeom prst="rect">
            <a:avLst/>
          </a:prstGeom>
          <a:noFill/>
        </p:spPr>
        <p:txBody>
          <a:bodyPr wrap="square" rtlCol="0">
            <a:spAutoFit/>
          </a:bodyPr>
          <a:lstStyle/>
          <a:p>
            <a:pPr algn="ctr"/>
            <a:r>
              <a:rPr lang="en-US" sz="3200" dirty="0"/>
              <a:t>type</a:t>
            </a:r>
          </a:p>
        </p:txBody>
      </p:sp>
      <p:cxnSp>
        <p:nvCxnSpPr>
          <p:cNvPr id="70" name="Straight Arrow Connector 69">
            <a:extLst>
              <a:ext uri="{FF2B5EF4-FFF2-40B4-BE49-F238E27FC236}">
                <a16:creationId xmlns:a16="http://schemas.microsoft.com/office/drawing/2014/main" id="{070C59DA-3AB5-3046-8706-5D37BC49A1F4}"/>
              </a:ext>
            </a:extLst>
          </p:cNvPr>
          <p:cNvCxnSpPr>
            <a:cxnSpLocks/>
          </p:cNvCxnSpPr>
          <p:nvPr/>
        </p:nvCxnSpPr>
        <p:spPr>
          <a:xfrm>
            <a:off x="6943436" y="4308567"/>
            <a:ext cx="2144018" cy="0"/>
          </a:xfrm>
          <a:prstGeom prst="straightConnector1">
            <a:avLst/>
          </a:prstGeom>
          <a:ln w="635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DEF79368-D1F4-2940-AAE9-2C65024A0ACC}"/>
              </a:ext>
            </a:extLst>
          </p:cNvPr>
          <p:cNvSpPr txBox="1"/>
          <p:nvPr/>
        </p:nvSpPr>
        <p:spPr>
          <a:xfrm>
            <a:off x="6943436" y="3756834"/>
            <a:ext cx="2131621" cy="584775"/>
          </a:xfrm>
          <a:prstGeom prst="rect">
            <a:avLst/>
          </a:prstGeom>
          <a:noFill/>
        </p:spPr>
        <p:txBody>
          <a:bodyPr wrap="square" rtlCol="0">
            <a:spAutoFit/>
          </a:bodyPr>
          <a:lstStyle/>
          <a:p>
            <a:pPr algn="ctr"/>
            <a:r>
              <a:rPr lang="en-US" sz="3200" dirty="0">
                <a:solidFill>
                  <a:srgbClr val="FF0000"/>
                </a:solidFill>
              </a:rPr>
              <a:t>Unused</a:t>
            </a:r>
          </a:p>
        </p:txBody>
      </p:sp>
      <p:cxnSp>
        <p:nvCxnSpPr>
          <p:cNvPr id="73" name="Straight Arrow Connector 72">
            <a:extLst>
              <a:ext uri="{FF2B5EF4-FFF2-40B4-BE49-F238E27FC236}">
                <a16:creationId xmlns:a16="http://schemas.microsoft.com/office/drawing/2014/main" id="{2C8280A0-A667-8040-B671-D5B568B24BCF}"/>
              </a:ext>
            </a:extLst>
          </p:cNvPr>
          <p:cNvCxnSpPr/>
          <p:nvPr/>
        </p:nvCxnSpPr>
        <p:spPr>
          <a:xfrm>
            <a:off x="9075057" y="4308567"/>
            <a:ext cx="2943098" cy="0"/>
          </a:xfrm>
          <a:prstGeom prst="straightConnector1">
            <a:avLst/>
          </a:prstGeom>
          <a:ln w="635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0BCE29E6-4317-4642-9DD2-DE2106403436}"/>
              </a:ext>
            </a:extLst>
          </p:cNvPr>
          <p:cNvSpPr txBox="1"/>
          <p:nvPr/>
        </p:nvSpPr>
        <p:spPr>
          <a:xfrm>
            <a:off x="9075057" y="3756834"/>
            <a:ext cx="2926080" cy="584775"/>
          </a:xfrm>
          <a:prstGeom prst="rect">
            <a:avLst/>
          </a:prstGeom>
          <a:noFill/>
        </p:spPr>
        <p:txBody>
          <a:bodyPr wrap="square" rtlCol="0">
            <a:spAutoFit/>
          </a:bodyPr>
          <a:lstStyle/>
          <a:p>
            <a:pPr algn="ctr"/>
            <a:r>
              <a:rPr lang="en-US" sz="3200" dirty="0"/>
              <a:t>yield</a:t>
            </a:r>
          </a:p>
        </p:txBody>
      </p:sp>
    </p:spTree>
    <p:extLst>
      <p:ext uri="{BB962C8B-B14F-4D97-AF65-F5344CB8AC3E}">
        <p14:creationId xmlns:p14="http://schemas.microsoft.com/office/powerpoint/2010/main" val="268198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
                                            <p:txEl>
                                              <p:pRg st="2" end="2"/>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
                                            <p:txEl>
                                              <p:pRg st="3" end="3"/>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7"/>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7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7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4" grpId="0" animBg="1"/>
      <p:bldP spid="25" grpId="0" animBg="1"/>
      <p:bldP spid="26"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2" grpId="0" animBg="1"/>
      <p:bldP spid="65" grpId="0"/>
      <p:bldP spid="67" grpId="0"/>
      <p:bldP spid="71"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8108" y="1074526"/>
            <a:ext cx="10972800" cy="4508856"/>
          </a:xfrm>
        </p:spPr>
        <p:txBody>
          <a:bodyPr>
            <a:normAutofit/>
          </a:bodyPr>
          <a:lstStyle/>
          <a:p>
            <a:pPr>
              <a:lnSpc>
                <a:spcPts val="3840"/>
              </a:lnSpc>
            </a:pPr>
            <a:endParaRPr lang="en-US" b="1" dirty="0"/>
          </a:p>
          <a:p>
            <a:pPr>
              <a:lnSpc>
                <a:spcPts val="3840"/>
              </a:lnSpc>
            </a:pPr>
            <a:r>
              <a:rPr lang="en-US" b="1" dirty="0"/>
              <a:t>Approximate computing</a:t>
            </a:r>
          </a:p>
          <a:p>
            <a:pPr lvl="1">
              <a:lnSpc>
                <a:spcPts val="3840"/>
              </a:lnSpc>
            </a:pPr>
            <a:r>
              <a:rPr lang="en-US" b="1" dirty="0"/>
              <a:t>Many applications can tolerate imprecise variables</a:t>
            </a:r>
          </a:p>
          <a:p>
            <a:pPr lvl="2">
              <a:lnSpc>
                <a:spcPts val="3840"/>
              </a:lnSpc>
            </a:pPr>
            <a:r>
              <a:rPr lang="en-US" b="1" dirty="0"/>
              <a:t> [Example: image classification]</a:t>
            </a:r>
            <a:endParaRPr lang="en-US" sz="1200" b="1" dirty="0"/>
          </a:p>
        </p:txBody>
      </p:sp>
      <p:sp>
        <p:nvSpPr>
          <p:cNvPr id="2" name="Title 1"/>
          <p:cNvSpPr>
            <a:spLocks noGrp="1"/>
          </p:cNvSpPr>
          <p:nvPr>
            <p:ph type="title"/>
          </p:nvPr>
        </p:nvSpPr>
        <p:spPr>
          <a:xfrm>
            <a:off x="621674" y="69803"/>
            <a:ext cx="11219234" cy="1143000"/>
          </a:xfrm>
        </p:spPr>
        <p:txBody>
          <a:bodyPr>
            <a:normAutofit/>
          </a:bodyPr>
          <a:lstStyle/>
          <a:p>
            <a:r>
              <a:rPr lang="en-US" dirty="0"/>
              <a:t> Approach2: Truncating LSBs </a:t>
            </a:r>
            <a:endParaRPr lang="en-US" sz="5400" b="1" dirty="0"/>
          </a:p>
        </p:txBody>
      </p:sp>
      <p:sp>
        <p:nvSpPr>
          <p:cNvPr id="10" name="Rectangle 9"/>
          <p:cNvSpPr/>
          <p:nvPr/>
        </p:nvSpPr>
        <p:spPr>
          <a:xfrm>
            <a:off x="0" y="4608618"/>
            <a:ext cx="12191999" cy="1822029"/>
          </a:xfrm>
          <a:prstGeom prst="rect">
            <a:avLst/>
          </a:prstGeom>
          <a:solidFill>
            <a:schemeClr val="bg1">
              <a:lumMod val="95000"/>
            </a:schemeClr>
          </a:solidFill>
          <a:ln>
            <a:noFill/>
          </a:ln>
          <a:effectLst/>
        </p:spPr>
        <p:style>
          <a:lnRef idx="1">
            <a:schemeClr val="dk1"/>
          </a:lnRef>
          <a:fillRef idx="2">
            <a:schemeClr val="dk1"/>
          </a:fillRef>
          <a:effectRef idx="1">
            <a:schemeClr val="dk1"/>
          </a:effectRef>
          <a:fontRef idx="minor">
            <a:schemeClr val="dk1"/>
          </a:fontRef>
        </p:style>
        <p:txBody>
          <a:bodyPr lIns="0" rIns="0" rtlCol="0" anchor="ctr"/>
          <a:lstStyle/>
          <a:p>
            <a:pPr lvl="1" algn="ctr">
              <a:lnSpc>
                <a:spcPts val="3500"/>
              </a:lnSpc>
            </a:pPr>
            <a:r>
              <a:rPr lang="en-US" sz="3600" b="1" dirty="0">
                <a:solidFill>
                  <a:srgbClr val="C00000"/>
                </a:solidFill>
              </a:rPr>
              <a:t>Tolerate imprecise variables </a:t>
            </a:r>
            <a:r>
              <a:rPr lang="en-US" sz="3600" b="1" dirty="0">
                <a:solidFill>
                  <a:srgbClr val="C00000"/>
                </a:solidFill>
                <a:sym typeface="Wingdings"/>
              </a:rPr>
              <a:t></a:t>
            </a:r>
            <a:r>
              <a:rPr lang="en-US" sz="3600" b="1" dirty="0">
                <a:solidFill>
                  <a:srgbClr val="C00000"/>
                </a:solidFill>
              </a:rPr>
              <a:t> Shorter variables </a:t>
            </a:r>
          </a:p>
          <a:p>
            <a:pPr lvl="1" algn="ctr">
              <a:lnSpc>
                <a:spcPts val="3500"/>
              </a:lnSpc>
            </a:pPr>
            <a:r>
              <a:rPr lang="en-US" sz="3600" b="1" dirty="0">
                <a:solidFill>
                  <a:srgbClr val="C00000"/>
                </a:solidFill>
                <a:sym typeface="Wingdings"/>
              </a:rPr>
              <a:t> </a:t>
            </a:r>
            <a:r>
              <a:rPr lang="en-US" sz="3600" b="1" dirty="0">
                <a:solidFill>
                  <a:srgbClr val="C00000"/>
                </a:solidFill>
              </a:rPr>
              <a:t>Less data movement</a:t>
            </a:r>
          </a:p>
        </p:txBody>
      </p:sp>
      <p:sp>
        <p:nvSpPr>
          <p:cNvPr id="11" name="Slide Number Placeholder 10"/>
          <p:cNvSpPr>
            <a:spLocks noGrp="1"/>
          </p:cNvSpPr>
          <p:nvPr>
            <p:ph type="sldNum" sz="quarter" idx="12"/>
          </p:nvPr>
        </p:nvSpPr>
        <p:spPr/>
        <p:txBody>
          <a:bodyPr/>
          <a:lstStyle/>
          <a:p>
            <a:fld id="{0B1E5EA0-9ECE-40EC-8AC0-17DB907BCC5E}" type="slidenum">
              <a:rPr lang="en-US" smtClean="0"/>
              <a:t>12</a:t>
            </a:fld>
            <a:endParaRPr lang="en-US"/>
          </a:p>
        </p:txBody>
      </p:sp>
      <p:grpSp>
        <p:nvGrpSpPr>
          <p:cNvPr id="100" name="Group 99"/>
          <p:cNvGrpSpPr/>
          <p:nvPr/>
        </p:nvGrpSpPr>
        <p:grpSpPr>
          <a:xfrm>
            <a:off x="2444316" y="3328954"/>
            <a:ext cx="7303366" cy="1152044"/>
            <a:chOff x="2630342" y="4211783"/>
            <a:chExt cx="7303366" cy="1152044"/>
          </a:xfrm>
        </p:grpSpPr>
        <p:grpSp>
          <p:nvGrpSpPr>
            <p:cNvPr id="8" name="Group 7"/>
            <p:cNvGrpSpPr/>
            <p:nvPr/>
          </p:nvGrpSpPr>
          <p:grpSpPr>
            <a:xfrm>
              <a:off x="2630342" y="4211783"/>
              <a:ext cx="7303366" cy="1152044"/>
              <a:chOff x="3702164" y="3114330"/>
              <a:chExt cx="5353021" cy="979677"/>
            </a:xfrm>
          </p:grpSpPr>
          <p:sp>
            <p:nvSpPr>
              <p:cNvPr id="25" name="Rectangle 24"/>
              <p:cNvSpPr/>
              <p:nvPr/>
            </p:nvSpPr>
            <p:spPr>
              <a:xfrm>
                <a:off x="5797315" y="3151883"/>
                <a:ext cx="878478" cy="924714"/>
              </a:xfrm>
              <a:prstGeom prst="rect">
                <a:avLst/>
              </a:prstGeom>
              <a:solidFill>
                <a:schemeClr val="bg1">
                  <a:lumMod val="75000"/>
                </a:schemeClr>
              </a:solidFill>
              <a:ln w="444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345955" y="3499355"/>
                <a:ext cx="207918" cy="208434"/>
              </a:xfrm>
              <a:prstGeom prst="rect">
                <a:avLst/>
              </a:prstGeom>
              <a:noFill/>
              <a:ln w="412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0" name="Picture 79"/>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3702164" y="3114330"/>
                <a:ext cx="1144936" cy="979677"/>
              </a:xfrm>
              <a:prstGeom prst="rect">
                <a:avLst/>
              </a:prstGeom>
            </p:spPr>
          </p:pic>
          <p:sp>
            <p:nvSpPr>
              <p:cNvPr id="93" name="Rectangle 92"/>
              <p:cNvSpPr/>
              <p:nvPr/>
            </p:nvSpPr>
            <p:spPr>
              <a:xfrm>
                <a:off x="5797315" y="3151883"/>
                <a:ext cx="1162720" cy="924714"/>
              </a:xfrm>
              <a:prstGeom prst="rect">
                <a:avLst/>
              </a:prstGeom>
              <a:solidFill>
                <a:schemeClr val="tx1">
                  <a:lumMod val="50000"/>
                  <a:lumOff val="50000"/>
                </a:schemeClr>
              </a:solidFill>
              <a:ln w="444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t>Model</a:t>
                </a:r>
              </a:p>
            </p:txBody>
          </p:sp>
          <p:sp>
            <p:nvSpPr>
              <p:cNvPr id="6" name="TextBox 5"/>
              <p:cNvSpPr txBox="1"/>
              <p:nvPr/>
            </p:nvSpPr>
            <p:spPr>
              <a:xfrm>
                <a:off x="7910250" y="3151051"/>
                <a:ext cx="1144935" cy="916046"/>
              </a:xfrm>
              <a:prstGeom prst="rect">
                <a:avLst/>
              </a:prstGeom>
              <a:noFill/>
              <a:ln w="57150">
                <a:solidFill>
                  <a:schemeClr val="tx1"/>
                </a:solidFill>
              </a:ln>
            </p:spPr>
            <p:txBody>
              <a:bodyPr wrap="square" rtlCol="0">
                <a:spAutoFit/>
              </a:bodyPr>
              <a:lstStyle/>
              <a:p>
                <a:pPr algn="ctr"/>
                <a:r>
                  <a:rPr lang="en-US" sz="3200" dirty="0"/>
                  <a:t>Cat✓</a:t>
                </a:r>
              </a:p>
              <a:p>
                <a:pPr algn="ctr"/>
                <a:r>
                  <a:rPr lang="en-US" sz="3200" dirty="0">
                    <a:solidFill>
                      <a:srgbClr val="C00000"/>
                    </a:solidFill>
                  </a:rPr>
                  <a:t>Dog ×</a:t>
                </a:r>
              </a:p>
            </p:txBody>
          </p:sp>
        </p:grpSp>
        <p:cxnSp>
          <p:nvCxnSpPr>
            <p:cNvPr id="18" name="Straight Arrow Connector 17"/>
            <p:cNvCxnSpPr>
              <a:endCxn id="93" idx="1"/>
            </p:cNvCxnSpPr>
            <p:nvPr/>
          </p:nvCxnSpPr>
          <p:spPr>
            <a:xfrm>
              <a:off x="4192428" y="4793574"/>
              <a:ext cx="1296421" cy="6075"/>
            </a:xfrm>
            <a:prstGeom prst="straightConnector1">
              <a:avLst/>
            </a:prstGeom>
            <a:ln w="79375">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93" idx="3"/>
              <a:endCxn id="6" idx="1"/>
            </p:cNvCxnSpPr>
            <p:nvPr/>
          </p:nvCxnSpPr>
          <p:spPr>
            <a:xfrm flipV="1">
              <a:off x="7075201" y="4793574"/>
              <a:ext cx="1296421" cy="6075"/>
            </a:xfrm>
            <a:prstGeom prst="straightConnector1">
              <a:avLst/>
            </a:prstGeom>
            <a:ln w="79375">
              <a:solidFill>
                <a:srgbClr val="C0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7445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Approach2: Truncating LSBs  </a:t>
            </a:r>
            <a:endParaRPr lang="en-US" sz="5400" b="1" dirty="0"/>
          </a:p>
        </p:txBody>
      </p:sp>
      <p:sp>
        <p:nvSpPr>
          <p:cNvPr id="3" name="Content Placeholder 2"/>
          <p:cNvSpPr>
            <a:spLocks noGrp="1"/>
          </p:cNvSpPr>
          <p:nvPr>
            <p:ph idx="1"/>
          </p:nvPr>
        </p:nvSpPr>
        <p:spPr>
          <a:xfrm>
            <a:off x="0" y="1600202"/>
            <a:ext cx="12192000" cy="2662310"/>
          </a:xfrm>
        </p:spPr>
        <p:txBody>
          <a:bodyPr>
            <a:normAutofit/>
          </a:bodyPr>
          <a:lstStyle/>
          <a:p>
            <a:r>
              <a:rPr lang="en-US" b="1" dirty="0"/>
              <a:t>Omitting Least Significant Bits (OLSB) </a:t>
            </a:r>
            <a:r>
              <a:rPr lang="en-US" b="1" dirty="0">
                <a:solidFill>
                  <a:schemeClr val="tx1">
                    <a:lumMod val="50000"/>
                    <a:lumOff val="50000"/>
                  </a:schemeClr>
                </a:solidFill>
              </a:rPr>
              <a:t>[Jain et al., MICRO 2016]</a:t>
            </a:r>
          </a:p>
          <a:p>
            <a:pPr lvl="1"/>
            <a:r>
              <a:rPr lang="en-US" b="1" dirty="0"/>
              <a:t>Complies with the exponent-mantissa format of the floating point standard</a:t>
            </a:r>
            <a:endParaRPr lang="en-US" dirty="0">
              <a:solidFill>
                <a:srgbClr val="C00000"/>
              </a:solidFill>
            </a:endParaRPr>
          </a:p>
          <a:p>
            <a:pPr lvl="3"/>
            <a:endParaRPr lang="en-US" dirty="0"/>
          </a:p>
        </p:txBody>
      </p:sp>
      <p:sp>
        <p:nvSpPr>
          <p:cNvPr id="88" name="Text Box 233"/>
          <p:cNvSpPr txBox="1"/>
          <p:nvPr/>
        </p:nvSpPr>
        <p:spPr>
          <a:xfrm>
            <a:off x="844056" y="3099204"/>
            <a:ext cx="900332" cy="748735"/>
          </a:xfrm>
          <a:prstGeom prst="rect">
            <a:avLst/>
          </a:prstGeom>
          <a:solidFill>
            <a:schemeClr val="tx1">
              <a:lumMod val="85000"/>
              <a:lumOff val="15000"/>
            </a:schemeClr>
          </a:solidFill>
          <a:ln w="6350">
            <a:noFill/>
          </a:ln>
          <a:scene3d>
            <a:camera prst="orthographicFront"/>
            <a:lightRig rig="threePt" dir="t"/>
          </a:scene3d>
          <a:sp3d>
            <a:bevelT w="0" h="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800" b="1" dirty="0">
                <a:solidFill>
                  <a:srgbClr val="FFFFFF"/>
                </a:solidFill>
                <a:latin typeface="Calibri" charset="0"/>
                <a:ea typeface="Calibri" charset="0"/>
                <a:cs typeface="Times New Roman" charset="0"/>
              </a:rPr>
              <a:t>S</a:t>
            </a:r>
            <a:r>
              <a:rPr lang="en-US" sz="2800" b="1" dirty="0">
                <a:solidFill>
                  <a:srgbClr val="FFFFFF"/>
                </a:solidFill>
                <a:effectLst/>
                <a:latin typeface="Calibri" charset="0"/>
                <a:ea typeface="Calibri" charset="0"/>
                <a:cs typeface="Times New Roman" charset="0"/>
              </a:rPr>
              <a:t>ign</a:t>
            </a:r>
            <a:endParaRPr lang="en-US" sz="2800" b="1" dirty="0">
              <a:effectLst/>
              <a:latin typeface="Calibri" charset="0"/>
              <a:ea typeface="Calibri" charset="0"/>
              <a:cs typeface="Times New Roman" charset="0"/>
            </a:endParaRPr>
          </a:p>
        </p:txBody>
      </p:sp>
      <p:sp>
        <p:nvSpPr>
          <p:cNvPr id="89" name="Text Box 234"/>
          <p:cNvSpPr txBox="1"/>
          <p:nvPr/>
        </p:nvSpPr>
        <p:spPr>
          <a:xfrm>
            <a:off x="1744389" y="3099204"/>
            <a:ext cx="2729132" cy="748735"/>
          </a:xfrm>
          <a:prstGeom prst="rect">
            <a:avLst/>
          </a:prstGeom>
          <a:solidFill>
            <a:schemeClr val="accent2">
              <a:lumMod val="75000"/>
            </a:schemeClr>
          </a:solidFill>
          <a:ln w="6350">
            <a:noFill/>
          </a:ln>
          <a:scene3d>
            <a:camera prst="orthographicFront"/>
            <a:lightRig rig="threePt" dir="t"/>
          </a:scene3d>
          <a:sp3d>
            <a:bevelT w="0" h="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800" b="1" dirty="0">
                <a:solidFill>
                  <a:schemeClr val="bg1"/>
                </a:solidFill>
                <a:effectLst/>
                <a:latin typeface="Calibri" charset="0"/>
                <a:ea typeface="Calibri" charset="0"/>
                <a:cs typeface="Times New Roman" charset="0"/>
              </a:rPr>
              <a:t>Exponent (8 bits)</a:t>
            </a:r>
            <a:endParaRPr lang="en-US" sz="1100" b="1" dirty="0">
              <a:solidFill>
                <a:schemeClr val="bg1"/>
              </a:solidFill>
              <a:effectLst/>
              <a:latin typeface="Calibri" charset="0"/>
              <a:ea typeface="Calibri" charset="0"/>
              <a:cs typeface="Times New Roman" charset="0"/>
            </a:endParaRPr>
          </a:p>
        </p:txBody>
      </p:sp>
      <p:sp>
        <p:nvSpPr>
          <p:cNvPr id="90" name="Text Box 235"/>
          <p:cNvSpPr txBox="1"/>
          <p:nvPr/>
        </p:nvSpPr>
        <p:spPr>
          <a:xfrm>
            <a:off x="4473521" y="3099203"/>
            <a:ext cx="6841587" cy="748736"/>
          </a:xfrm>
          <a:prstGeom prst="rect">
            <a:avLst/>
          </a:prstGeom>
          <a:solidFill>
            <a:schemeClr val="bg1">
              <a:lumMod val="50000"/>
            </a:schemeClr>
          </a:solidFill>
          <a:ln w="6350">
            <a:noFill/>
          </a:ln>
          <a:scene3d>
            <a:camera prst="orthographicFront"/>
            <a:lightRig rig="threePt" dir="t"/>
          </a:scene3d>
          <a:sp3d>
            <a:bevelT w="0" h="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800" b="1" dirty="0">
                <a:solidFill>
                  <a:srgbClr val="FFFFFF"/>
                </a:solidFill>
                <a:effectLst/>
                <a:latin typeface="Calibri" charset="0"/>
                <a:ea typeface="Calibri" charset="0"/>
                <a:cs typeface="Times New Roman" charset="0"/>
              </a:rPr>
              <a:t>Mantissa ( 23 bits) </a:t>
            </a:r>
            <a:endParaRPr lang="en-US" sz="2800" dirty="0">
              <a:effectLst/>
              <a:latin typeface="Calibri" charset="0"/>
              <a:ea typeface="Calibri" charset="0"/>
              <a:cs typeface="Times New Roman" charset="0"/>
            </a:endParaRPr>
          </a:p>
        </p:txBody>
      </p:sp>
      <p:sp>
        <p:nvSpPr>
          <p:cNvPr id="91" name="Text Box 235"/>
          <p:cNvSpPr txBox="1"/>
          <p:nvPr/>
        </p:nvSpPr>
        <p:spPr>
          <a:xfrm>
            <a:off x="4473521" y="4186415"/>
            <a:ext cx="3390313" cy="743164"/>
          </a:xfrm>
          <a:prstGeom prst="rect">
            <a:avLst/>
          </a:prstGeom>
          <a:solidFill>
            <a:schemeClr val="tx1">
              <a:lumMod val="50000"/>
              <a:lumOff val="50000"/>
            </a:schemeClr>
          </a:solidFill>
          <a:ln w="6350">
            <a:noFill/>
          </a:ln>
          <a:scene3d>
            <a:camera prst="orthographicFront"/>
            <a:lightRig rig="threePt" dir="t"/>
          </a:scene3d>
          <a:sp3d>
            <a:bevelT w="0" h="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800" b="1" dirty="0">
                <a:solidFill>
                  <a:srgbClr val="FFFFFF"/>
                </a:solidFill>
                <a:effectLst/>
                <a:latin typeface="Calibri" charset="0"/>
                <a:ea typeface="Calibri" charset="0"/>
                <a:cs typeface="Times New Roman" charset="0"/>
              </a:rPr>
              <a:t>Mantissa (</a:t>
            </a:r>
            <a:r>
              <a:rPr lang="en-US" sz="2800" b="1" dirty="0">
                <a:solidFill>
                  <a:srgbClr val="FFFFFF"/>
                </a:solidFill>
                <a:latin typeface="Calibri" charset="0"/>
                <a:ea typeface="Calibri" charset="0"/>
                <a:cs typeface="Times New Roman" charset="0"/>
              </a:rPr>
              <a:t>14</a:t>
            </a:r>
            <a:r>
              <a:rPr lang="en-US" sz="2800" b="1" dirty="0">
                <a:solidFill>
                  <a:srgbClr val="FFFFFF"/>
                </a:solidFill>
                <a:effectLst/>
                <a:latin typeface="Calibri" charset="0"/>
                <a:ea typeface="Calibri" charset="0"/>
                <a:cs typeface="Times New Roman" charset="0"/>
              </a:rPr>
              <a:t> bits) </a:t>
            </a:r>
            <a:endParaRPr lang="en-US" sz="2800" dirty="0">
              <a:effectLst/>
              <a:latin typeface="Calibri" charset="0"/>
              <a:ea typeface="Calibri" charset="0"/>
              <a:cs typeface="Times New Roman" charset="0"/>
            </a:endParaRPr>
          </a:p>
        </p:txBody>
      </p:sp>
      <p:sp>
        <p:nvSpPr>
          <p:cNvPr id="12" name="Text Box 233"/>
          <p:cNvSpPr txBox="1"/>
          <p:nvPr/>
        </p:nvSpPr>
        <p:spPr>
          <a:xfrm>
            <a:off x="844056" y="4180845"/>
            <a:ext cx="900332" cy="748735"/>
          </a:xfrm>
          <a:prstGeom prst="rect">
            <a:avLst/>
          </a:prstGeom>
          <a:solidFill>
            <a:schemeClr val="tx1">
              <a:lumMod val="85000"/>
              <a:lumOff val="15000"/>
            </a:schemeClr>
          </a:solidFill>
          <a:ln w="6350">
            <a:noFill/>
          </a:ln>
          <a:scene3d>
            <a:camera prst="orthographicFront"/>
            <a:lightRig rig="threePt" dir="t"/>
          </a:scene3d>
          <a:sp3d>
            <a:bevelT w="0" h="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800" b="1" dirty="0">
                <a:solidFill>
                  <a:srgbClr val="FFFFFF"/>
                </a:solidFill>
                <a:latin typeface="Calibri" charset="0"/>
                <a:ea typeface="Calibri" charset="0"/>
                <a:cs typeface="Times New Roman" charset="0"/>
              </a:rPr>
              <a:t>S</a:t>
            </a:r>
            <a:r>
              <a:rPr lang="en-US" sz="2800" b="1" dirty="0">
                <a:solidFill>
                  <a:srgbClr val="FFFFFF"/>
                </a:solidFill>
                <a:effectLst/>
                <a:latin typeface="Calibri" charset="0"/>
                <a:ea typeface="Calibri" charset="0"/>
                <a:cs typeface="Times New Roman" charset="0"/>
              </a:rPr>
              <a:t>ign</a:t>
            </a:r>
            <a:endParaRPr lang="en-US" sz="2800" b="1" dirty="0">
              <a:effectLst/>
              <a:latin typeface="Calibri" charset="0"/>
              <a:ea typeface="Calibri" charset="0"/>
              <a:cs typeface="Times New Roman" charset="0"/>
            </a:endParaRPr>
          </a:p>
        </p:txBody>
      </p:sp>
      <p:sp>
        <p:nvSpPr>
          <p:cNvPr id="13" name="Text Box 234"/>
          <p:cNvSpPr txBox="1"/>
          <p:nvPr/>
        </p:nvSpPr>
        <p:spPr>
          <a:xfrm>
            <a:off x="1744388" y="4180844"/>
            <a:ext cx="2729133" cy="748735"/>
          </a:xfrm>
          <a:prstGeom prst="rect">
            <a:avLst/>
          </a:prstGeom>
          <a:solidFill>
            <a:schemeClr val="accent2">
              <a:lumMod val="75000"/>
            </a:schemeClr>
          </a:solidFill>
          <a:ln w="6350">
            <a:noFill/>
          </a:ln>
          <a:scene3d>
            <a:camera prst="orthographicFront"/>
            <a:lightRig rig="threePt" dir="t"/>
          </a:scene3d>
          <a:sp3d>
            <a:bevelT w="0" h="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800" b="1" dirty="0">
                <a:solidFill>
                  <a:schemeClr val="bg1"/>
                </a:solidFill>
                <a:effectLst/>
                <a:latin typeface="Calibri" charset="0"/>
                <a:ea typeface="Calibri" charset="0"/>
                <a:cs typeface="Times New Roman" charset="0"/>
              </a:rPr>
              <a:t>Exponent (8 bits)</a:t>
            </a:r>
            <a:endParaRPr lang="en-US" sz="1100" b="1" dirty="0">
              <a:solidFill>
                <a:schemeClr val="bg1"/>
              </a:solidFill>
              <a:effectLst/>
              <a:latin typeface="Calibri" charset="0"/>
              <a:ea typeface="Calibri" charset="0"/>
              <a:cs typeface="Times New Roman" charset="0"/>
            </a:endParaRPr>
          </a:p>
        </p:txBody>
      </p:sp>
      <p:cxnSp>
        <p:nvCxnSpPr>
          <p:cNvPr id="5" name="Straight Arrow Connector 4"/>
          <p:cNvCxnSpPr>
            <a:stCxn id="91" idx="3"/>
          </p:cNvCxnSpPr>
          <p:nvPr/>
        </p:nvCxnSpPr>
        <p:spPr>
          <a:xfrm>
            <a:off x="7863834" y="4557997"/>
            <a:ext cx="3451274" cy="7395"/>
          </a:xfrm>
          <a:prstGeom prst="straightConnector1">
            <a:avLst/>
          </a:prstGeom>
          <a:ln w="82550">
            <a:solidFill>
              <a:srgbClr val="C0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8393717" y="4706141"/>
            <a:ext cx="2391508" cy="461665"/>
          </a:xfrm>
          <a:prstGeom prst="rect">
            <a:avLst/>
          </a:prstGeom>
          <a:noFill/>
        </p:spPr>
        <p:txBody>
          <a:bodyPr wrap="square" rtlCol="0">
            <a:spAutoFit/>
          </a:bodyPr>
          <a:lstStyle/>
          <a:p>
            <a:r>
              <a:rPr lang="en-US" sz="2400" b="1" dirty="0"/>
              <a:t>Eliminated bits</a:t>
            </a:r>
          </a:p>
        </p:txBody>
      </p:sp>
      <p:cxnSp>
        <p:nvCxnSpPr>
          <p:cNvPr id="16" name="Straight Arrow Connector 15"/>
          <p:cNvCxnSpPr/>
          <p:nvPr/>
        </p:nvCxnSpPr>
        <p:spPr>
          <a:xfrm>
            <a:off x="844056" y="5332836"/>
            <a:ext cx="7019778" cy="0"/>
          </a:xfrm>
          <a:prstGeom prst="straightConnector1">
            <a:avLst/>
          </a:prstGeom>
          <a:ln w="82550">
            <a:solidFill>
              <a:srgbClr val="C0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919039" y="5477282"/>
            <a:ext cx="3355151" cy="461665"/>
          </a:xfrm>
          <a:prstGeom prst="rect">
            <a:avLst/>
          </a:prstGeom>
          <a:noFill/>
        </p:spPr>
        <p:txBody>
          <a:bodyPr wrap="square" rtlCol="0">
            <a:spAutoFit/>
          </a:bodyPr>
          <a:lstStyle/>
          <a:p>
            <a:r>
              <a:rPr lang="en-US" sz="2400" b="1" dirty="0"/>
              <a:t>The shorter variable</a:t>
            </a:r>
          </a:p>
        </p:txBody>
      </p:sp>
      <p:sp>
        <p:nvSpPr>
          <p:cNvPr id="10" name="Slide Number Placeholder 9"/>
          <p:cNvSpPr>
            <a:spLocks noGrp="1"/>
          </p:cNvSpPr>
          <p:nvPr>
            <p:ph type="sldNum" sz="quarter" idx="12"/>
          </p:nvPr>
        </p:nvSpPr>
        <p:spPr/>
        <p:txBody>
          <a:bodyPr/>
          <a:lstStyle/>
          <a:p>
            <a:fld id="{0B1E5EA0-9ECE-40EC-8AC0-17DB907BCC5E}" type="slidenum">
              <a:rPr lang="en-US" smtClean="0"/>
              <a:t>13</a:t>
            </a:fld>
            <a:endParaRPr lang="en-US"/>
          </a:p>
        </p:txBody>
      </p:sp>
    </p:spTree>
    <p:extLst>
      <p:ext uri="{BB962C8B-B14F-4D97-AF65-F5344CB8AC3E}">
        <p14:creationId xmlns:p14="http://schemas.microsoft.com/office/powerpoint/2010/main" val="128255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9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1" animBg="1"/>
      <p:bldP spid="91" grpId="0" animBg="1"/>
      <p:bldP spid="12" grpId="0" animBg="1"/>
      <p:bldP spid="13" grpId="0" animBg="1"/>
      <p:bldP spid="14" grpId="0"/>
      <p:bldP spid="1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Problem 1: High cost with exponent</a:t>
            </a:r>
          </a:p>
        </p:txBody>
      </p:sp>
      <p:sp>
        <p:nvSpPr>
          <p:cNvPr id="91" name="Text Box 235"/>
          <p:cNvSpPr txBox="1"/>
          <p:nvPr/>
        </p:nvSpPr>
        <p:spPr>
          <a:xfrm>
            <a:off x="4529797" y="4490281"/>
            <a:ext cx="1800669" cy="813816"/>
          </a:xfrm>
          <a:prstGeom prst="rect">
            <a:avLst/>
          </a:prstGeom>
          <a:solidFill>
            <a:schemeClr val="tx1">
              <a:lumMod val="50000"/>
              <a:lumOff val="50000"/>
            </a:schemeClr>
          </a:solidFill>
          <a:ln w="6350">
            <a:noFill/>
          </a:ln>
          <a:scene3d>
            <a:camera prst="orthographicFront"/>
            <a:lightRig rig="threePt" dir="t"/>
          </a:scene3d>
          <a:sp3d>
            <a:bevelT w="0" h="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800" b="1" dirty="0">
                <a:solidFill>
                  <a:srgbClr val="FFFFFF"/>
                </a:solidFill>
                <a:latin typeface="Calibri" charset="0"/>
                <a:ea typeface="Calibri" charset="0"/>
                <a:cs typeface="Times New Roman" charset="0"/>
              </a:rPr>
              <a:t>3</a:t>
            </a:r>
            <a:r>
              <a:rPr lang="en-US" sz="2800" b="1" dirty="0">
                <a:solidFill>
                  <a:srgbClr val="FFFFFF"/>
                </a:solidFill>
                <a:effectLst/>
                <a:latin typeface="Calibri" charset="0"/>
                <a:ea typeface="Calibri" charset="0"/>
                <a:cs typeface="Times New Roman" charset="0"/>
              </a:rPr>
              <a:t> bits </a:t>
            </a:r>
            <a:endParaRPr lang="en-US" sz="2800" dirty="0">
              <a:effectLst/>
              <a:latin typeface="Calibri" charset="0"/>
              <a:ea typeface="Calibri" charset="0"/>
              <a:cs typeface="Times New Roman" charset="0"/>
            </a:endParaRPr>
          </a:p>
        </p:txBody>
      </p:sp>
      <p:sp>
        <p:nvSpPr>
          <p:cNvPr id="12" name="Text Box 233"/>
          <p:cNvSpPr txBox="1"/>
          <p:nvPr/>
        </p:nvSpPr>
        <p:spPr>
          <a:xfrm>
            <a:off x="900332" y="4489654"/>
            <a:ext cx="900332" cy="813816"/>
          </a:xfrm>
          <a:prstGeom prst="rect">
            <a:avLst/>
          </a:prstGeom>
          <a:solidFill>
            <a:schemeClr val="tx1">
              <a:lumMod val="85000"/>
              <a:lumOff val="15000"/>
            </a:schemeClr>
          </a:solidFill>
          <a:ln w="6350">
            <a:noFill/>
          </a:ln>
          <a:scene3d>
            <a:camera prst="orthographicFront"/>
            <a:lightRig rig="threePt" dir="t"/>
          </a:scene3d>
          <a:sp3d>
            <a:bevelT w="0" h="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800" b="1" dirty="0">
                <a:solidFill>
                  <a:srgbClr val="FFFFFF"/>
                </a:solidFill>
                <a:latin typeface="Calibri" charset="0"/>
                <a:ea typeface="Calibri" charset="0"/>
                <a:cs typeface="Times New Roman" charset="0"/>
              </a:rPr>
              <a:t>1 bit</a:t>
            </a:r>
            <a:endParaRPr lang="en-US" sz="2800" b="1" dirty="0">
              <a:effectLst/>
              <a:latin typeface="Calibri" charset="0"/>
              <a:ea typeface="Calibri" charset="0"/>
              <a:cs typeface="Times New Roman" charset="0"/>
            </a:endParaRPr>
          </a:p>
        </p:txBody>
      </p:sp>
      <p:sp>
        <p:nvSpPr>
          <p:cNvPr id="13" name="Text Box 234"/>
          <p:cNvSpPr txBox="1"/>
          <p:nvPr/>
        </p:nvSpPr>
        <p:spPr>
          <a:xfrm>
            <a:off x="1800664" y="4489653"/>
            <a:ext cx="2729133" cy="813816"/>
          </a:xfrm>
          <a:prstGeom prst="rect">
            <a:avLst/>
          </a:prstGeom>
          <a:solidFill>
            <a:schemeClr val="accent2">
              <a:lumMod val="75000"/>
            </a:schemeClr>
          </a:solidFill>
          <a:ln w="6350">
            <a:noFill/>
          </a:ln>
          <a:scene3d>
            <a:camera prst="orthographicFront"/>
            <a:lightRig rig="threePt" dir="t"/>
          </a:scene3d>
          <a:sp3d>
            <a:bevelT w="0" h="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800" b="1" dirty="0">
                <a:solidFill>
                  <a:schemeClr val="bg1"/>
                </a:solidFill>
                <a:effectLst/>
                <a:latin typeface="Calibri" charset="0"/>
                <a:ea typeface="Calibri" charset="0"/>
                <a:cs typeface="Times New Roman" charset="0"/>
              </a:rPr>
              <a:t>8 bits</a:t>
            </a:r>
            <a:endParaRPr lang="en-US" sz="1100" b="1" dirty="0">
              <a:solidFill>
                <a:schemeClr val="bg1"/>
              </a:solidFill>
              <a:effectLst/>
              <a:latin typeface="Calibri" charset="0"/>
              <a:ea typeface="Calibri" charset="0"/>
              <a:cs typeface="Times New Roman" charset="0"/>
            </a:endParaRPr>
          </a:p>
        </p:txBody>
      </p:sp>
      <p:cxnSp>
        <p:nvCxnSpPr>
          <p:cNvPr id="16" name="Straight Arrow Connector 15"/>
          <p:cNvCxnSpPr/>
          <p:nvPr/>
        </p:nvCxnSpPr>
        <p:spPr>
          <a:xfrm>
            <a:off x="729180" y="6225888"/>
            <a:ext cx="5601286" cy="0"/>
          </a:xfrm>
          <a:prstGeom prst="straightConnector1">
            <a:avLst/>
          </a:prstGeom>
          <a:ln w="8255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59670" y="1578225"/>
            <a:ext cx="12192000" cy="707886"/>
          </a:xfrm>
          <a:prstGeom prst="rect">
            <a:avLst/>
          </a:prstGeom>
          <a:noFill/>
        </p:spPr>
        <p:txBody>
          <a:bodyPr wrap="square" rtlCol="0">
            <a:spAutoFit/>
          </a:bodyPr>
          <a:lstStyle/>
          <a:p>
            <a:pPr algn="ctr"/>
            <a:r>
              <a:rPr lang="en-US" sz="4000" b="1" dirty="0"/>
              <a:t>Keeps the exponent intact to reduce error</a:t>
            </a:r>
          </a:p>
        </p:txBody>
      </p:sp>
      <p:sp>
        <p:nvSpPr>
          <p:cNvPr id="11" name="Right Arrow 10"/>
          <p:cNvSpPr/>
          <p:nvPr/>
        </p:nvSpPr>
        <p:spPr>
          <a:xfrm>
            <a:off x="6623538" y="4476777"/>
            <a:ext cx="1808480" cy="801546"/>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8412319" y="4544517"/>
            <a:ext cx="3420014" cy="646331"/>
          </a:xfrm>
          <a:prstGeom prst="rect">
            <a:avLst/>
          </a:prstGeom>
          <a:noFill/>
        </p:spPr>
        <p:txBody>
          <a:bodyPr wrap="square" rtlCol="0">
            <a:spAutoFit/>
          </a:bodyPr>
          <a:lstStyle/>
          <a:p>
            <a:pPr algn="ctr"/>
            <a:r>
              <a:rPr lang="en-US" sz="3600" b="1" dirty="0"/>
              <a:t>High overhead</a:t>
            </a:r>
          </a:p>
        </p:txBody>
      </p:sp>
      <p:sp>
        <p:nvSpPr>
          <p:cNvPr id="24" name="TextBox 23"/>
          <p:cNvSpPr txBox="1"/>
          <p:nvPr/>
        </p:nvSpPr>
        <p:spPr>
          <a:xfrm>
            <a:off x="1455223" y="5393691"/>
            <a:ext cx="3420014" cy="646331"/>
          </a:xfrm>
          <a:prstGeom prst="rect">
            <a:avLst/>
          </a:prstGeom>
          <a:noFill/>
        </p:spPr>
        <p:txBody>
          <a:bodyPr wrap="square" rtlCol="0">
            <a:spAutoFit/>
          </a:bodyPr>
          <a:lstStyle/>
          <a:p>
            <a:pPr algn="ctr"/>
            <a:r>
              <a:rPr lang="en-US" sz="3600" b="1" dirty="0"/>
              <a:t>12 bits variables</a:t>
            </a:r>
          </a:p>
        </p:txBody>
      </p:sp>
      <p:sp>
        <p:nvSpPr>
          <p:cNvPr id="25" name="Text Box 235"/>
          <p:cNvSpPr txBox="1"/>
          <p:nvPr/>
        </p:nvSpPr>
        <p:spPr>
          <a:xfrm>
            <a:off x="3947859" y="2814815"/>
            <a:ext cx="2386813" cy="813816"/>
          </a:xfrm>
          <a:prstGeom prst="rect">
            <a:avLst/>
          </a:prstGeom>
          <a:solidFill>
            <a:schemeClr val="tx1">
              <a:lumMod val="50000"/>
              <a:lumOff val="50000"/>
            </a:schemeClr>
          </a:solidFill>
          <a:ln w="6350">
            <a:noFill/>
          </a:ln>
          <a:scene3d>
            <a:camera prst="orthographicFront"/>
            <a:lightRig rig="threePt" dir="t"/>
          </a:scene3d>
          <a:sp3d>
            <a:bevelT w="0" h="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800" b="1" dirty="0">
                <a:solidFill>
                  <a:srgbClr val="FFFFFF"/>
                </a:solidFill>
                <a:latin typeface="Calibri" charset="0"/>
                <a:ea typeface="Calibri" charset="0"/>
                <a:cs typeface="Times New Roman" charset="0"/>
              </a:rPr>
              <a:t>4</a:t>
            </a:r>
            <a:r>
              <a:rPr lang="en-US" sz="2800" b="1" dirty="0">
                <a:solidFill>
                  <a:srgbClr val="FFFFFF"/>
                </a:solidFill>
                <a:effectLst/>
                <a:latin typeface="Calibri" charset="0"/>
                <a:ea typeface="Calibri" charset="0"/>
                <a:cs typeface="Times New Roman" charset="0"/>
              </a:rPr>
              <a:t> bits </a:t>
            </a:r>
            <a:endParaRPr lang="en-US" sz="2800" dirty="0">
              <a:effectLst/>
              <a:latin typeface="Calibri" charset="0"/>
              <a:ea typeface="Calibri" charset="0"/>
              <a:cs typeface="Times New Roman" charset="0"/>
            </a:endParaRPr>
          </a:p>
        </p:txBody>
      </p:sp>
      <p:sp>
        <p:nvSpPr>
          <p:cNvPr id="26" name="Text Box 233"/>
          <p:cNvSpPr txBox="1"/>
          <p:nvPr/>
        </p:nvSpPr>
        <p:spPr>
          <a:xfrm>
            <a:off x="900332" y="2813557"/>
            <a:ext cx="900332" cy="812732"/>
          </a:xfrm>
          <a:prstGeom prst="rect">
            <a:avLst/>
          </a:prstGeom>
          <a:solidFill>
            <a:schemeClr val="tx1">
              <a:lumMod val="85000"/>
              <a:lumOff val="15000"/>
            </a:schemeClr>
          </a:solidFill>
          <a:ln w="6350">
            <a:noFill/>
          </a:ln>
          <a:scene3d>
            <a:camera prst="orthographicFront"/>
            <a:lightRig rig="threePt" dir="t"/>
          </a:scene3d>
          <a:sp3d>
            <a:bevelT w="0" h="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800" b="1" dirty="0">
                <a:solidFill>
                  <a:srgbClr val="FFFFFF"/>
                </a:solidFill>
                <a:latin typeface="Calibri" charset="0"/>
                <a:ea typeface="Calibri" charset="0"/>
                <a:cs typeface="Times New Roman" charset="0"/>
              </a:rPr>
              <a:t>1 bit</a:t>
            </a:r>
            <a:endParaRPr lang="en-US" sz="2800" b="1" dirty="0">
              <a:effectLst/>
              <a:latin typeface="Calibri" charset="0"/>
              <a:ea typeface="Calibri" charset="0"/>
              <a:cs typeface="Times New Roman" charset="0"/>
            </a:endParaRPr>
          </a:p>
        </p:txBody>
      </p:sp>
      <p:sp>
        <p:nvSpPr>
          <p:cNvPr id="27" name="Text Box 234"/>
          <p:cNvSpPr txBox="1"/>
          <p:nvPr/>
        </p:nvSpPr>
        <p:spPr>
          <a:xfrm>
            <a:off x="1800664" y="2810208"/>
            <a:ext cx="2142989" cy="816081"/>
          </a:xfrm>
          <a:prstGeom prst="rect">
            <a:avLst/>
          </a:prstGeom>
          <a:solidFill>
            <a:schemeClr val="accent2">
              <a:lumMod val="75000"/>
            </a:schemeClr>
          </a:solidFill>
          <a:ln w="6350">
            <a:noFill/>
          </a:ln>
          <a:scene3d>
            <a:camera prst="orthographicFront"/>
            <a:lightRig rig="threePt" dir="t"/>
          </a:scene3d>
          <a:sp3d>
            <a:bevelT w="0" h="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800" b="1" dirty="0">
                <a:solidFill>
                  <a:schemeClr val="bg1"/>
                </a:solidFill>
                <a:latin typeface="Calibri" charset="0"/>
                <a:ea typeface="Calibri" charset="0"/>
                <a:cs typeface="Times New Roman" charset="0"/>
              </a:rPr>
              <a:t>7</a:t>
            </a:r>
            <a:r>
              <a:rPr lang="en-US" sz="2800" b="1" dirty="0">
                <a:solidFill>
                  <a:schemeClr val="bg1"/>
                </a:solidFill>
                <a:effectLst/>
                <a:latin typeface="Calibri" charset="0"/>
                <a:ea typeface="Calibri" charset="0"/>
                <a:cs typeface="Times New Roman" charset="0"/>
              </a:rPr>
              <a:t> bits</a:t>
            </a:r>
            <a:endParaRPr lang="en-US" sz="1100" b="1" dirty="0">
              <a:solidFill>
                <a:schemeClr val="bg1"/>
              </a:solidFill>
              <a:effectLst/>
              <a:latin typeface="Calibri" charset="0"/>
              <a:ea typeface="Calibri" charset="0"/>
              <a:cs typeface="Times New Roman" charset="0"/>
            </a:endParaRPr>
          </a:p>
        </p:txBody>
      </p:sp>
      <p:sp>
        <p:nvSpPr>
          <p:cNvPr id="29" name="Right Arrow 28"/>
          <p:cNvSpPr/>
          <p:nvPr/>
        </p:nvSpPr>
        <p:spPr>
          <a:xfrm>
            <a:off x="6623538" y="2824743"/>
            <a:ext cx="1808480" cy="801546"/>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7966270" y="2876357"/>
            <a:ext cx="3420014" cy="646331"/>
          </a:xfrm>
          <a:prstGeom prst="rect">
            <a:avLst/>
          </a:prstGeom>
          <a:noFill/>
        </p:spPr>
        <p:txBody>
          <a:bodyPr wrap="square" rtlCol="0">
            <a:spAutoFit/>
          </a:bodyPr>
          <a:lstStyle/>
          <a:p>
            <a:pPr algn="ctr"/>
            <a:r>
              <a:rPr lang="en-US" sz="3600" b="1" dirty="0"/>
              <a:t>High error</a:t>
            </a:r>
          </a:p>
        </p:txBody>
      </p:sp>
      <mc:AlternateContent xmlns:mc="http://schemas.openxmlformats.org/markup-compatibility/2006" xmlns:a14="http://schemas.microsoft.com/office/drawing/2010/main">
        <mc:Choice Requires="a14">
          <p:sp>
            <p:nvSpPr>
              <p:cNvPr id="32" name="Rectangle 31"/>
              <p:cNvSpPr/>
              <p:nvPr/>
            </p:nvSpPr>
            <p:spPr>
              <a:xfrm>
                <a:off x="1052052" y="3716734"/>
                <a:ext cx="4468349" cy="595932"/>
              </a:xfrm>
              <a:prstGeom prst="rect">
                <a:avLst/>
              </a:prstGeom>
            </p:spPr>
            <p:txBody>
              <a:bodyPr wrap="square">
                <a:spAutoFit/>
              </a:bodyPr>
              <a:lstStyle/>
              <a:p>
                <a:r>
                  <a:rPr lang="en-US" sz="3200" b="1" dirty="0"/>
                  <a:t>X</a:t>
                </a:r>
                <a14:m>
                  <m:oMath xmlns:m="http://schemas.openxmlformats.org/officeDocument/2006/math">
                    <m:r>
                      <a:rPr lang="en-US" sz="3200" b="1" i="1" smtClean="0">
                        <a:latin typeface="Cambria Math" charset="0"/>
                      </a:rPr>
                      <m:t>=</m:t>
                    </m:r>
                    <m:r>
                      <a:rPr lang="en-US" sz="3200" b="1" i="1" smtClean="0">
                        <a:latin typeface="Cambria Math" charset="0"/>
                      </a:rPr>
                      <m:t>𝑺</m:t>
                    </m:r>
                    <m:sSup>
                      <m:sSupPr>
                        <m:ctrlPr>
                          <a:rPr lang="mr-IN" sz="3200" b="1" i="1" smtClean="0">
                            <a:latin typeface="Cambria Math" panose="02040503050406030204" pitchFamily="18" charset="0"/>
                          </a:rPr>
                        </m:ctrlPr>
                      </m:sSupPr>
                      <m:e>
                        <m:r>
                          <a:rPr lang="mr-IN" sz="3200" b="1" i="1" smtClean="0">
                            <a:latin typeface="Cambria Math" charset="0"/>
                            <a:ea typeface="Cambria Math" charset="0"/>
                            <a:cs typeface="Cambria Math" charset="0"/>
                          </a:rPr>
                          <m:t>×</m:t>
                        </m:r>
                        <m:r>
                          <a:rPr lang="en-US" sz="3200" b="1" i="1" smtClean="0">
                            <a:latin typeface="Cambria Math" charset="0"/>
                          </a:rPr>
                          <m:t>𝑴</m:t>
                        </m:r>
                        <m:r>
                          <a:rPr lang="en-US" sz="3200" b="1" i="1" smtClean="0">
                            <a:latin typeface="Cambria Math" charset="0"/>
                            <a:ea typeface="Cambria Math" charset="0"/>
                            <a:cs typeface="Cambria Math" charset="0"/>
                          </a:rPr>
                          <m:t>×</m:t>
                        </m:r>
                        <m:r>
                          <a:rPr lang="en-US" sz="3200" b="1" i="1" smtClean="0">
                            <a:latin typeface="Cambria Math" charset="0"/>
                          </a:rPr>
                          <m:t> </m:t>
                        </m:r>
                        <m:r>
                          <a:rPr lang="en-US" sz="3200" b="1" i="1" smtClean="0">
                            <a:solidFill>
                              <a:srgbClr val="C00000"/>
                            </a:solidFill>
                            <a:latin typeface="Cambria Math" charset="0"/>
                          </a:rPr>
                          <m:t>𝟐</m:t>
                        </m:r>
                      </m:e>
                      <m:sup>
                        <m:r>
                          <a:rPr lang="en-US" sz="3200" b="1" i="1" smtClean="0">
                            <a:latin typeface="Cambria Math" charset="0"/>
                          </a:rPr>
                          <m:t> </m:t>
                        </m:r>
                        <m:r>
                          <a:rPr lang="en-US" sz="3200" b="1" i="1" smtClean="0">
                            <a:solidFill>
                              <a:srgbClr val="C00000"/>
                            </a:solidFill>
                            <a:latin typeface="Cambria Math" charset="0"/>
                          </a:rPr>
                          <m:t>𝑬𝒙𝒑𝒐𝒏𝒆𝒏𝒕</m:t>
                        </m:r>
                      </m:sup>
                    </m:sSup>
                  </m:oMath>
                </a14:m>
                <a:endParaRPr lang="en-US" sz="3200" b="1" dirty="0"/>
              </a:p>
            </p:txBody>
          </p:sp>
        </mc:Choice>
        <mc:Fallback xmlns="">
          <p:sp>
            <p:nvSpPr>
              <p:cNvPr id="32" name="Rectangle 31"/>
              <p:cNvSpPr>
                <a:spLocks noRot="1" noChangeAspect="1" noMove="1" noResize="1" noEditPoints="1" noAdjustHandles="1" noChangeArrowheads="1" noChangeShapeType="1" noTextEdit="1"/>
              </p:cNvSpPr>
              <p:nvPr/>
            </p:nvSpPr>
            <p:spPr>
              <a:xfrm>
                <a:off x="1052052" y="3716734"/>
                <a:ext cx="4468349" cy="595932"/>
              </a:xfrm>
              <a:prstGeom prst="rect">
                <a:avLst/>
              </a:prstGeom>
              <a:blipFill>
                <a:blip r:embed="rId3"/>
                <a:stretch>
                  <a:fillRect l="-3547" t="-11340" b="-34021"/>
                </a:stretch>
              </a:blipFill>
            </p:spPr>
            <p:txBody>
              <a:bodyPr/>
              <a:lstStyle/>
              <a:p>
                <a:r>
                  <a:rPr lang="en-US">
                    <a:noFill/>
                  </a:rPr>
                  <a:t> </a:t>
                </a:r>
              </a:p>
            </p:txBody>
          </p:sp>
        </mc:Fallback>
      </mc:AlternateContent>
      <p:sp>
        <p:nvSpPr>
          <p:cNvPr id="8" name="Slide Number Placeholder 7"/>
          <p:cNvSpPr>
            <a:spLocks noGrp="1"/>
          </p:cNvSpPr>
          <p:nvPr>
            <p:ph type="sldNum" sz="quarter" idx="12"/>
          </p:nvPr>
        </p:nvSpPr>
        <p:spPr/>
        <p:txBody>
          <a:bodyPr/>
          <a:lstStyle/>
          <a:p>
            <a:fld id="{0B1E5EA0-9ECE-40EC-8AC0-17DB907BCC5E}" type="slidenum">
              <a:rPr lang="en-US" smtClean="0"/>
              <a:t>14</a:t>
            </a:fld>
            <a:endParaRPr lang="en-US"/>
          </a:p>
        </p:txBody>
      </p:sp>
    </p:spTree>
    <p:extLst>
      <p:ext uri="{BB962C8B-B14F-4D97-AF65-F5344CB8AC3E}">
        <p14:creationId xmlns:p14="http://schemas.microsoft.com/office/powerpoint/2010/main" val="189784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12" grpId="0" animBg="1"/>
      <p:bldP spid="13" grpId="0" animBg="1"/>
      <p:bldP spid="11" grpId="0" animBg="1"/>
      <p:bldP spid="15"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27" y="274637"/>
            <a:ext cx="12192000" cy="1609911"/>
          </a:xfrm>
        </p:spPr>
        <p:txBody>
          <a:bodyPr>
            <a:normAutofit/>
          </a:bodyPr>
          <a:lstStyle/>
          <a:p>
            <a:pPr>
              <a:lnSpc>
                <a:spcPts val="5480"/>
              </a:lnSpc>
            </a:pPr>
            <a:r>
              <a:rPr lang="en-US" sz="5400" b="1" dirty="0"/>
              <a:t>Problem 2: </a:t>
            </a:r>
            <a:r>
              <a:rPr lang="en-US" dirty="0"/>
              <a:t>Exponent’s impact on error</a:t>
            </a:r>
            <a:endParaRPr lang="en-US" sz="5400" b="1" dirty="0"/>
          </a:p>
        </p:txBody>
      </p:sp>
      <p:sp>
        <p:nvSpPr>
          <p:cNvPr id="91" name="Text Box 235"/>
          <p:cNvSpPr txBox="1"/>
          <p:nvPr/>
        </p:nvSpPr>
        <p:spPr>
          <a:xfrm>
            <a:off x="4489940" y="2196282"/>
            <a:ext cx="2963806" cy="749808"/>
          </a:xfrm>
          <a:prstGeom prst="rect">
            <a:avLst/>
          </a:prstGeom>
          <a:solidFill>
            <a:schemeClr val="tx1">
              <a:lumMod val="50000"/>
              <a:lumOff val="50000"/>
            </a:schemeClr>
          </a:solidFill>
          <a:ln w="6350">
            <a:noFill/>
          </a:ln>
          <a:scene3d>
            <a:camera prst="orthographicFront"/>
            <a:lightRig rig="threePt" dir="t"/>
          </a:scene3d>
          <a:sp3d>
            <a:bevelT w="0" h="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2800" b="1" dirty="0">
                <a:solidFill>
                  <a:srgbClr val="FFFFFF"/>
                </a:solidFill>
                <a:effectLst/>
                <a:latin typeface="Calibri" charset="0"/>
                <a:ea typeface="Calibri" charset="0"/>
                <a:cs typeface="Times New Roman" charset="0"/>
              </a:rPr>
              <a:t>Mantissa (</a:t>
            </a:r>
            <a:r>
              <a:rPr lang="en-US" sz="2800" b="1" dirty="0">
                <a:solidFill>
                  <a:srgbClr val="FFFFFF"/>
                </a:solidFill>
                <a:latin typeface="Calibri" charset="0"/>
                <a:ea typeface="Calibri" charset="0"/>
                <a:cs typeface="Times New Roman" charset="0"/>
              </a:rPr>
              <a:t>14</a:t>
            </a:r>
            <a:r>
              <a:rPr lang="en-US" sz="2800" b="1" dirty="0">
                <a:solidFill>
                  <a:srgbClr val="FFFFFF"/>
                </a:solidFill>
                <a:effectLst/>
                <a:latin typeface="Calibri" charset="0"/>
                <a:ea typeface="Calibri" charset="0"/>
                <a:cs typeface="Times New Roman" charset="0"/>
              </a:rPr>
              <a:t> bits) </a:t>
            </a:r>
            <a:endParaRPr lang="en-US" sz="2800" dirty="0">
              <a:effectLst/>
              <a:latin typeface="Calibri" charset="0"/>
              <a:ea typeface="Calibri" charset="0"/>
              <a:cs typeface="Times New Roman" charset="0"/>
            </a:endParaRPr>
          </a:p>
        </p:txBody>
      </p:sp>
      <p:sp>
        <p:nvSpPr>
          <p:cNvPr id="12" name="Text Box 233"/>
          <p:cNvSpPr txBox="1"/>
          <p:nvPr/>
        </p:nvSpPr>
        <p:spPr>
          <a:xfrm>
            <a:off x="860474" y="2190711"/>
            <a:ext cx="900332" cy="749808"/>
          </a:xfrm>
          <a:prstGeom prst="rect">
            <a:avLst/>
          </a:prstGeom>
          <a:solidFill>
            <a:schemeClr val="tx1">
              <a:lumMod val="85000"/>
              <a:lumOff val="15000"/>
            </a:schemeClr>
          </a:solidFill>
          <a:ln w="6350">
            <a:noFill/>
          </a:ln>
          <a:scene3d>
            <a:camera prst="orthographicFront"/>
            <a:lightRig rig="threePt" dir="t"/>
          </a:scene3d>
          <a:sp3d>
            <a:bevelT w="0" h="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800" b="1" dirty="0">
                <a:solidFill>
                  <a:srgbClr val="FFFFFF"/>
                </a:solidFill>
                <a:latin typeface="Calibri" charset="0"/>
                <a:ea typeface="Calibri" charset="0"/>
                <a:cs typeface="Times New Roman" charset="0"/>
              </a:rPr>
              <a:t>S</a:t>
            </a:r>
            <a:r>
              <a:rPr lang="en-US" sz="2800" b="1" dirty="0">
                <a:solidFill>
                  <a:srgbClr val="FFFFFF"/>
                </a:solidFill>
                <a:effectLst/>
                <a:latin typeface="Calibri" charset="0"/>
                <a:ea typeface="Calibri" charset="0"/>
                <a:cs typeface="Times New Roman" charset="0"/>
              </a:rPr>
              <a:t>ign</a:t>
            </a:r>
            <a:endParaRPr lang="en-US" sz="2800" b="1" dirty="0">
              <a:effectLst/>
              <a:latin typeface="Calibri" charset="0"/>
              <a:ea typeface="Calibri" charset="0"/>
              <a:cs typeface="Times New Roman" charset="0"/>
            </a:endParaRPr>
          </a:p>
        </p:txBody>
      </p:sp>
      <p:sp>
        <p:nvSpPr>
          <p:cNvPr id="13" name="Text Box 234"/>
          <p:cNvSpPr txBox="1"/>
          <p:nvPr/>
        </p:nvSpPr>
        <p:spPr>
          <a:xfrm>
            <a:off x="1760806" y="2196282"/>
            <a:ext cx="2729133" cy="743164"/>
          </a:xfrm>
          <a:prstGeom prst="rect">
            <a:avLst/>
          </a:prstGeom>
          <a:solidFill>
            <a:schemeClr val="accent2">
              <a:lumMod val="75000"/>
            </a:schemeClr>
          </a:solidFill>
          <a:ln w="6350">
            <a:solidFill>
              <a:srgbClr val="C00000"/>
            </a:solidFill>
          </a:ln>
          <a:scene3d>
            <a:camera prst="orthographicFront"/>
            <a:lightRig rig="threePt" dir="t"/>
          </a:scene3d>
          <a:sp3d>
            <a:bevelT w="0" h="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800" b="1" dirty="0">
                <a:solidFill>
                  <a:schemeClr val="bg1"/>
                </a:solidFill>
                <a:effectLst/>
                <a:latin typeface="Calibri" charset="0"/>
                <a:ea typeface="Calibri" charset="0"/>
                <a:cs typeface="Times New Roman" charset="0"/>
              </a:rPr>
              <a:t>Exponent (8 bits)</a:t>
            </a:r>
            <a:endParaRPr lang="en-US" sz="1100" b="1" dirty="0">
              <a:solidFill>
                <a:schemeClr val="bg1"/>
              </a:solidFill>
              <a:effectLst/>
              <a:latin typeface="Calibri" charset="0"/>
              <a:ea typeface="Calibri" charset="0"/>
              <a:cs typeface="Times New Roman" charset="0"/>
            </a:endParaRPr>
          </a:p>
        </p:txBody>
      </p:sp>
      <p:sp>
        <p:nvSpPr>
          <p:cNvPr id="14" name="TextBox 13"/>
          <p:cNvSpPr txBox="1"/>
          <p:nvPr/>
        </p:nvSpPr>
        <p:spPr>
          <a:xfrm>
            <a:off x="5841072" y="3815790"/>
            <a:ext cx="5923563" cy="707886"/>
          </a:xfrm>
          <a:prstGeom prst="rect">
            <a:avLst/>
          </a:prstGeom>
          <a:noFill/>
        </p:spPr>
        <p:txBody>
          <a:bodyPr wrap="square" rtlCol="0">
            <a:spAutoFit/>
          </a:bodyPr>
          <a:lstStyle/>
          <a:p>
            <a:r>
              <a:rPr lang="en-US" sz="4000" b="1" dirty="0"/>
              <a:t>Error=(M-M’)</a:t>
            </a:r>
            <a:r>
              <a:rPr lang="is-IS" sz="4000" b="1" dirty="0"/>
              <a:t>× </a:t>
            </a:r>
            <a:r>
              <a:rPr lang="is-IS" sz="4000" b="1" dirty="0">
                <a:solidFill>
                  <a:srgbClr val="C00000"/>
                </a:solidFill>
              </a:rPr>
              <a:t>10</a:t>
            </a:r>
            <a:r>
              <a:rPr lang="is-IS" sz="4000" b="1" baseline="30000" dirty="0">
                <a:solidFill>
                  <a:srgbClr val="C00000"/>
                </a:solidFill>
              </a:rPr>
              <a:t>+34</a:t>
            </a:r>
            <a:r>
              <a:rPr lang="hr-HR" sz="4000" b="1" dirty="0"/>
              <a:t> </a:t>
            </a:r>
            <a:endParaRPr lang="en-US" sz="4000" b="1" dirty="0"/>
          </a:p>
        </p:txBody>
      </p:sp>
      <mc:AlternateContent xmlns:mc="http://schemas.openxmlformats.org/markup-compatibility/2006" xmlns:a14="http://schemas.microsoft.com/office/drawing/2010/main">
        <mc:Choice Requires="a14">
          <p:sp>
            <p:nvSpPr>
              <p:cNvPr id="18" name="Rectangle 17"/>
              <p:cNvSpPr/>
              <p:nvPr/>
            </p:nvSpPr>
            <p:spPr>
              <a:xfrm>
                <a:off x="1310640" y="3090960"/>
                <a:ext cx="9593334" cy="844205"/>
              </a:xfrm>
              <a:prstGeom prst="rect">
                <a:avLst/>
              </a:prstGeom>
            </p:spPr>
            <p:txBody>
              <a:bodyPr wrap="square">
                <a:spAutoFit/>
              </a:bodyPr>
              <a:lstStyle/>
              <a:p>
                <a:r>
                  <a:rPr lang="en-US" sz="4800" b="1" dirty="0"/>
                  <a:t>Error</a:t>
                </a:r>
                <a14:m>
                  <m:oMath xmlns:m="http://schemas.openxmlformats.org/officeDocument/2006/math">
                    <m:r>
                      <a:rPr lang="en-US" sz="4800" b="1" i="1" smtClean="0">
                        <a:latin typeface="Cambria Math" charset="0"/>
                      </a:rPr>
                      <m:t>=</m:t>
                    </m:r>
                    <m:r>
                      <a:rPr lang="en-US" sz="4800" b="1" i="1" smtClean="0">
                        <a:latin typeface="Cambria Math" charset="0"/>
                      </a:rPr>
                      <m:t>𝑺</m:t>
                    </m:r>
                    <m:sSup>
                      <m:sSupPr>
                        <m:ctrlPr>
                          <a:rPr lang="mr-IN" sz="4800" b="1" i="1" smtClean="0">
                            <a:latin typeface="Cambria Math" panose="02040503050406030204" pitchFamily="18" charset="0"/>
                          </a:rPr>
                        </m:ctrlPr>
                      </m:sSupPr>
                      <m:e>
                        <m:r>
                          <a:rPr lang="mr-IN" sz="4800" b="1" i="1" smtClean="0">
                            <a:latin typeface="Cambria Math" charset="0"/>
                            <a:ea typeface="Cambria Math" charset="0"/>
                            <a:cs typeface="Cambria Math" charset="0"/>
                          </a:rPr>
                          <m:t>×</m:t>
                        </m:r>
                        <m:r>
                          <a:rPr lang="en-US" sz="4800" b="1" i="1" smtClean="0">
                            <a:latin typeface="Cambria Math" panose="02040503050406030204" pitchFamily="18" charset="0"/>
                            <a:ea typeface="Cambria Math" charset="0"/>
                            <a:cs typeface="Cambria Math" charset="0"/>
                          </a:rPr>
                          <m:t>(</m:t>
                        </m:r>
                        <m:r>
                          <a:rPr lang="en-US" sz="4800" b="1" i="1" smtClean="0">
                            <a:latin typeface="Cambria Math" charset="0"/>
                          </a:rPr>
                          <m:t>𝑴</m:t>
                        </m:r>
                        <m:r>
                          <a:rPr lang="en-US" sz="4800" b="1" i="1" smtClean="0">
                            <a:latin typeface="Cambria Math" panose="02040503050406030204" pitchFamily="18" charset="0"/>
                          </a:rPr>
                          <m:t>−</m:t>
                        </m:r>
                        <m:r>
                          <a:rPr lang="en-US" sz="4800" b="1" i="1" smtClean="0">
                            <a:latin typeface="Cambria Math" panose="02040503050406030204" pitchFamily="18" charset="0"/>
                          </a:rPr>
                          <m:t>𝑴</m:t>
                        </m:r>
                        <m:r>
                          <a:rPr lang="en-US" sz="4800" b="1" i="1" smtClean="0">
                            <a:latin typeface="Cambria Math" panose="02040503050406030204" pitchFamily="18" charset="0"/>
                          </a:rPr>
                          <m:t>′)× </m:t>
                        </m:r>
                        <m:r>
                          <a:rPr lang="en-US" sz="4800" b="1" i="1" smtClean="0">
                            <a:solidFill>
                              <a:srgbClr val="C00000"/>
                            </a:solidFill>
                            <a:latin typeface="Cambria Math" charset="0"/>
                          </a:rPr>
                          <m:t>𝟐</m:t>
                        </m:r>
                      </m:e>
                      <m:sup>
                        <m:r>
                          <a:rPr lang="en-US" sz="4800" b="1" i="1" smtClean="0">
                            <a:latin typeface="Cambria Math" charset="0"/>
                          </a:rPr>
                          <m:t> </m:t>
                        </m:r>
                        <m:r>
                          <a:rPr lang="en-US" sz="4800" b="1" i="1" smtClean="0">
                            <a:solidFill>
                              <a:srgbClr val="C00000"/>
                            </a:solidFill>
                            <a:latin typeface="Cambria Math" charset="0"/>
                          </a:rPr>
                          <m:t>𝑬𝒙𝒑𝒐𝒏𝒆𝒏𝒕</m:t>
                        </m:r>
                      </m:sup>
                    </m:sSup>
                  </m:oMath>
                </a14:m>
                <a:endParaRPr lang="en-US" sz="4800" b="1" dirty="0"/>
              </a:p>
            </p:txBody>
          </p:sp>
        </mc:Choice>
        <mc:Fallback xmlns="">
          <p:sp>
            <p:nvSpPr>
              <p:cNvPr id="18" name="Rectangle 17"/>
              <p:cNvSpPr>
                <a:spLocks noRot="1" noChangeAspect="1" noMove="1" noResize="1" noEditPoints="1" noAdjustHandles="1" noChangeArrowheads="1" noChangeShapeType="1" noTextEdit="1"/>
              </p:cNvSpPr>
              <p:nvPr/>
            </p:nvSpPr>
            <p:spPr>
              <a:xfrm>
                <a:off x="1310640" y="3090960"/>
                <a:ext cx="9593334" cy="844205"/>
              </a:xfrm>
              <a:prstGeom prst="rect">
                <a:avLst/>
              </a:prstGeom>
              <a:blipFill>
                <a:blip r:embed="rId3"/>
                <a:stretch>
                  <a:fillRect l="-2859" t="-13669" b="-38129"/>
                </a:stretch>
              </a:blipFill>
            </p:spPr>
            <p:txBody>
              <a:bodyPr/>
              <a:lstStyle/>
              <a:p>
                <a:r>
                  <a:rPr lang="en-US">
                    <a:noFill/>
                  </a:rPr>
                  <a:t> </a:t>
                </a:r>
              </a:p>
            </p:txBody>
          </p:sp>
        </mc:Fallback>
      </mc:AlternateContent>
      <p:sp>
        <p:nvSpPr>
          <p:cNvPr id="19" name="Text Box 235"/>
          <p:cNvSpPr txBox="1"/>
          <p:nvPr/>
        </p:nvSpPr>
        <p:spPr>
          <a:xfrm>
            <a:off x="7453746" y="2204351"/>
            <a:ext cx="3006436" cy="749808"/>
          </a:xfrm>
          <a:prstGeom prst="rect">
            <a:avLst/>
          </a:prstGeom>
          <a:solidFill>
            <a:schemeClr val="bg1">
              <a:lumMod val="95000"/>
            </a:schemeClr>
          </a:solidFill>
          <a:ln w="6350">
            <a:noFill/>
          </a:ln>
          <a:scene3d>
            <a:camera prst="orthographicFront"/>
            <a:lightRig rig="threePt" dir="t"/>
          </a:scene3d>
          <a:sp3d>
            <a:bevelT w="0" h="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2800" b="1" dirty="0">
                <a:solidFill>
                  <a:srgbClr val="FFFFFF"/>
                </a:solidFill>
                <a:effectLst/>
                <a:latin typeface="Calibri" charset="0"/>
                <a:ea typeface="Calibri" charset="0"/>
                <a:cs typeface="Times New Roman" charset="0"/>
              </a:rPr>
              <a:t>Mantissa (</a:t>
            </a:r>
            <a:r>
              <a:rPr lang="en-US" sz="2800" b="1" dirty="0">
                <a:solidFill>
                  <a:srgbClr val="FFFFFF"/>
                </a:solidFill>
                <a:latin typeface="Calibri" charset="0"/>
                <a:ea typeface="Calibri" charset="0"/>
                <a:cs typeface="Times New Roman" charset="0"/>
              </a:rPr>
              <a:t>14</a:t>
            </a:r>
            <a:r>
              <a:rPr lang="en-US" sz="2800" b="1" dirty="0">
                <a:solidFill>
                  <a:srgbClr val="FFFFFF"/>
                </a:solidFill>
                <a:effectLst/>
                <a:latin typeface="Calibri" charset="0"/>
                <a:ea typeface="Calibri" charset="0"/>
                <a:cs typeface="Times New Roman" charset="0"/>
              </a:rPr>
              <a:t> bits) </a:t>
            </a:r>
            <a:endParaRPr lang="en-US" sz="2800" dirty="0">
              <a:effectLst/>
              <a:latin typeface="Calibri" charset="0"/>
              <a:ea typeface="Calibri" charset="0"/>
              <a:cs typeface="Times New Roman" charset="0"/>
            </a:endParaRPr>
          </a:p>
        </p:txBody>
      </p:sp>
      <p:sp>
        <p:nvSpPr>
          <p:cNvPr id="25" name="Right Arrow 24"/>
          <p:cNvSpPr/>
          <p:nvPr/>
        </p:nvSpPr>
        <p:spPr>
          <a:xfrm>
            <a:off x="4930152" y="4047978"/>
            <a:ext cx="910920" cy="44440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1291319" y="3910322"/>
            <a:ext cx="4627419" cy="707886"/>
          </a:xfrm>
          <a:prstGeom prst="rect">
            <a:avLst/>
          </a:prstGeom>
          <a:noFill/>
        </p:spPr>
        <p:txBody>
          <a:bodyPr wrap="square" rtlCol="0">
            <a:spAutoFit/>
          </a:bodyPr>
          <a:lstStyle/>
          <a:p>
            <a:r>
              <a:rPr lang="en-US" sz="4000" b="1" dirty="0"/>
              <a:t>Exponent =+127</a:t>
            </a:r>
          </a:p>
        </p:txBody>
      </p:sp>
      <p:sp>
        <p:nvSpPr>
          <p:cNvPr id="27" name="Right Arrow 26"/>
          <p:cNvSpPr/>
          <p:nvPr/>
        </p:nvSpPr>
        <p:spPr>
          <a:xfrm>
            <a:off x="4928530" y="4885841"/>
            <a:ext cx="932685" cy="365950"/>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1310640" y="4730633"/>
            <a:ext cx="4530432" cy="707886"/>
          </a:xfrm>
          <a:prstGeom prst="rect">
            <a:avLst/>
          </a:prstGeom>
          <a:noFill/>
        </p:spPr>
        <p:txBody>
          <a:bodyPr wrap="square" rtlCol="0">
            <a:spAutoFit/>
          </a:bodyPr>
          <a:lstStyle/>
          <a:p>
            <a:r>
              <a:rPr lang="en-US" sz="4000" b="1" dirty="0"/>
              <a:t>Exponent =-126</a:t>
            </a:r>
          </a:p>
        </p:txBody>
      </p:sp>
      <p:sp>
        <p:nvSpPr>
          <p:cNvPr id="29" name="TextBox 28"/>
          <p:cNvSpPr txBox="1"/>
          <p:nvPr/>
        </p:nvSpPr>
        <p:spPr>
          <a:xfrm>
            <a:off x="5918737" y="4659995"/>
            <a:ext cx="4857418" cy="707886"/>
          </a:xfrm>
          <a:prstGeom prst="rect">
            <a:avLst/>
          </a:prstGeom>
          <a:noFill/>
        </p:spPr>
        <p:txBody>
          <a:bodyPr wrap="square" rtlCol="0">
            <a:spAutoFit/>
          </a:bodyPr>
          <a:lstStyle/>
          <a:p>
            <a:r>
              <a:rPr lang="en-US" sz="4000" b="1" dirty="0"/>
              <a:t>Error= =(M-M’) </a:t>
            </a:r>
            <a:r>
              <a:rPr lang="is-IS" sz="4000" b="1" dirty="0"/>
              <a:t>× </a:t>
            </a:r>
            <a:r>
              <a:rPr lang="is-IS" sz="4000" b="1" dirty="0">
                <a:solidFill>
                  <a:srgbClr val="C00000"/>
                </a:solidFill>
              </a:rPr>
              <a:t>10</a:t>
            </a:r>
            <a:r>
              <a:rPr lang="is-IS" sz="4000" b="1" baseline="30000" dirty="0">
                <a:solidFill>
                  <a:srgbClr val="C00000"/>
                </a:solidFill>
              </a:rPr>
              <a:t>-43</a:t>
            </a:r>
            <a:r>
              <a:rPr lang="hr-HR" sz="4000" dirty="0"/>
              <a:t> </a:t>
            </a:r>
            <a:endParaRPr lang="en-US" sz="4000" b="1" dirty="0"/>
          </a:p>
        </p:txBody>
      </p:sp>
      <p:sp>
        <p:nvSpPr>
          <p:cNvPr id="31" name="Rectangle 30"/>
          <p:cNvSpPr/>
          <p:nvPr/>
        </p:nvSpPr>
        <p:spPr>
          <a:xfrm>
            <a:off x="0" y="5818177"/>
            <a:ext cx="12191999" cy="1005524"/>
          </a:xfrm>
          <a:prstGeom prst="rect">
            <a:avLst/>
          </a:prstGeom>
          <a:solidFill>
            <a:schemeClr val="bg1">
              <a:lumMod val="95000"/>
            </a:schemeClr>
          </a:solidFill>
          <a:ln>
            <a:noFill/>
          </a:ln>
          <a:effectLst/>
        </p:spPr>
        <p:style>
          <a:lnRef idx="1">
            <a:schemeClr val="dk1"/>
          </a:lnRef>
          <a:fillRef idx="2">
            <a:schemeClr val="dk1"/>
          </a:fillRef>
          <a:effectRef idx="1">
            <a:schemeClr val="dk1"/>
          </a:effectRef>
          <a:fontRef idx="minor">
            <a:schemeClr val="dk1"/>
          </a:fontRef>
        </p:style>
        <p:txBody>
          <a:bodyPr lIns="0" rIns="0" rtlCol="0" anchor="ctr"/>
          <a:lstStyle/>
          <a:p>
            <a:pPr lvl="1" algn="ctr">
              <a:lnSpc>
                <a:spcPts val="3500"/>
              </a:lnSpc>
            </a:pPr>
            <a:r>
              <a:rPr lang="en-US" sz="4400" b="1" dirty="0">
                <a:solidFill>
                  <a:srgbClr val="C00000"/>
                </a:solidFill>
              </a:rPr>
              <a:t>Error grows with the magnitude of value </a:t>
            </a:r>
          </a:p>
        </p:txBody>
      </p:sp>
      <p:sp>
        <p:nvSpPr>
          <p:cNvPr id="3" name="Up Arrow 2"/>
          <p:cNvSpPr/>
          <p:nvPr/>
        </p:nvSpPr>
        <p:spPr>
          <a:xfrm>
            <a:off x="104076" y="3174154"/>
            <a:ext cx="1187243" cy="1434748"/>
          </a:xfrm>
          <a:prstGeom prst="upArrow">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3600" b="1" dirty="0"/>
              <a:t>HIGH</a:t>
            </a:r>
          </a:p>
        </p:txBody>
      </p:sp>
      <p:sp>
        <p:nvSpPr>
          <p:cNvPr id="21" name="Up Arrow 20"/>
          <p:cNvSpPr/>
          <p:nvPr/>
        </p:nvSpPr>
        <p:spPr>
          <a:xfrm>
            <a:off x="10353007" y="3138232"/>
            <a:ext cx="1187243" cy="1434748"/>
          </a:xfrm>
          <a:prstGeom prst="upArrow">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3600" b="1" dirty="0"/>
              <a:t>HIGH</a:t>
            </a:r>
          </a:p>
        </p:txBody>
      </p:sp>
      <p:sp>
        <p:nvSpPr>
          <p:cNvPr id="20" name="Up Arrow 19"/>
          <p:cNvSpPr/>
          <p:nvPr/>
        </p:nvSpPr>
        <p:spPr>
          <a:xfrm rot="10800000">
            <a:off x="103254" y="4728659"/>
            <a:ext cx="1187243" cy="1434748"/>
          </a:xfrm>
          <a:prstGeom prst="upArrow">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3600" b="1" dirty="0"/>
              <a:t>LOW</a:t>
            </a:r>
          </a:p>
        </p:txBody>
      </p:sp>
      <p:sp>
        <p:nvSpPr>
          <p:cNvPr id="22" name="Up Arrow 21"/>
          <p:cNvSpPr/>
          <p:nvPr/>
        </p:nvSpPr>
        <p:spPr>
          <a:xfrm rot="10800000">
            <a:off x="10348955" y="4676095"/>
            <a:ext cx="1187243" cy="1434748"/>
          </a:xfrm>
          <a:prstGeom prst="upArrow">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3600" b="1" dirty="0"/>
              <a:t>LOW</a:t>
            </a:r>
          </a:p>
        </p:txBody>
      </p:sp>
      <p:sp>
        <p:nvSpPr>
          <p:cNvPr id="9" name="Slide Number Placeholder 8"/>
          <p:cNvSpPr>
            <a:spLocks noGrp="1"/>
          </p:cNvSpPr>
          <p:nvPr>
            <p:ph type="sldNum" sz="quarter" idx="12"/>
          </p:nvPr>
        </p:nvSpPr>
        <p:spPr/>
        <p:txBody>
          <a:bodyPr/>
          <a:lstStyle/>
          <a:p>
            <a:fld id="{0B1E5EA0-9ECE-40EC-8AC0-17DB907BCC5E}" type="slidenum">
              <a:rPr lang="en-US" smtClean="0"/>
              <a:t>15</a:t>
            </a:fld>
            <a:endParaRPr lang="en-US"/>
          </a:p>
        </p:txBody>
      </p:sp>
    </p:spTree>
    <p:extLst>
      <p:ext uri="{BB962C8B-B14F-4D97-AF65-F5344CB8AC3E}">
        <p14:creationId xmlns:p14="http://schemas.microsoft.com/office/powerpoint/2010/main" val="186426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22"/>
                                        </p:tgtEl>
                                      </p:cBhvr>
                                    </p:animEffect>
                                    <p:set>
                                      <p:cBhvr>
                                        <p:cTn id="41" dur="1" fill="hold">
                                          <p:stCondLst>
                                            <p:cond delay="499"/>
                                          </p:stCondLst>
                                        </p:cTn>
                                        <p:tgtEl>
                                          <p:spTgt spid="22"/>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20"/>
                                        </p:tgtEl>
                                      </p:cBhvr>
                                    </p:animEffect>
                                    <p:set>
                                      <p:cBhvr>
                                        <p:cTn id="44" dur="1" fill="hold">
                                          <p:stCondLst>
                                            <p:cond delay="499"/>
                                          </p:stCondLst>
                                        </p:cTn>
                                        <p:tgtEl>
                                          <p:spTgt spid="20"/>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5" grpId="0" animBg="1"/>
      <p:bldP spid="26" grpId="0"/>
      <p:bldP spid="27" grpId="0" animBg="1"/>
      <p:bldP spid="28" grpId="0"/>
      <p:bldP spid="29" grpId="0"/>
      <p:bldP spid="31" grpId="0" animBg="1"/>
      <p:bldP spid="3" grpId="0" animBg="1"/>
      <p:bldP spid="3" grpId="1" animBg="1"/>
      <p:bldP spid="21" grpId="0" animBg="1"/>
      <p:bldP spid="21" grpId="1" animBg="1"/>
      <p:bldP spid="20" grpId="0" animBg="1"/>
      <p:bldP spid="20" grpId="1" animBg="1"/>
      <p:bldP spid="22" grpId="0" animBg="1"/>
      <p:bldP spid="2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Traditional reason for </a:t>
            </a:r>
            <a:br>
              <a:rPr lang="en-US" dirty="0"/>
            </a:br>
            <a:r>
              <a:rPr lang="en-US" dirty="0"/>
              <a:t>the exponent-mantissa format</a:t>
            </a:r>
          </a:p>
        </p:txBody>
      </p:sp>
      <p:cxnSp>
        <p:nvCxnSpPr>
          <p:cNvPr id="6" name="Straight Arrow Connector 5"/>
          <p:cNvCxnSpPr/>
          <p:nvPr/>
        </p:nvCxnSpPr>
        <p:spPr>
          <a:xfrm flipV="1">
            <a:off x="743761" y="1971696"/>
            <a:ext cx="10444480" cy="20320"/>
          </a:xfrm>
          <a:prstGeom prst="straightConnector1">
            <a:avLst/>
          </a:prstGeom>
          <a:ln w="95250">
            <a:solidFill>
              <a:srgbClr val="C0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743761" y="2804816"/>
            <a:ext cx="10444480" cy="6096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784401" y="2601616"/>
            <a:ext cx="0" cy="24384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11167921" y="2520336"/>
            <a:ext cx="0" cy="28448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6086473" y="2571136"/>
            <a:ext cx="0" cy="24384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857873" y="2804816"/>
            <a:ext cx="457200" cy="830997"/>
          </a:xfrm>
          <a:prstGeom prst="rect">
            <a:avLst/>
          </a:prstGeom>
          <a:noFill/>
        </p:spPr>
        <p:txBody>
          <a:bodyPr wrap="square" rtlCol="0">
            <a:spAutoFit/>
          </a:bodyPr>
          <a:lstStyle/>
          <a:p>
            <a:r>
              <a:rPr lang="en-US" sz="4800" dirty="0"/>
              <a:t>0</a:t>
            </a:r>
          </a:p>
        </p:txBody>
      </p:sp>
      <p:sp>
        <p:nvSpPr>
          <p:cNvPr id="16" name="Rectangle 15"/>
          <p:cNvSpPr/>
          <p:nvPr/>
        </p:nvSpPr>
        <p:spPr>
          <a:xfrm>
            <a:off x="10190537" y="3560754"/>
            <a:ext cx="1797287" cy="584775"/>
          </a:xfrm>
          <a:prstGeom prst="rect">
            <a:avLst/>
          </a:prstGeom>
        </p:spPr>
        <p:txBody>
          <a:bodyPr wrap="none">
            <a:spAutoFit/>
          </a:bodyPr>
          <a:lstStyle/>
          <a:p>
            <a:pPr algn="ctr"/>
            <a:r>
              <a:rPr lang="is-IS" sz="3200" b="1" dirty="0"/>
              <a:t>3.4 × 10</a:t>
            </a:r>
            <a:r>
              <a:rPr lang="is-IS" sz="3200" b="1" baseline="30000" dirty="0"/>
              <a:t>38</a:t>
            </a:r>
            <a:endParaRPr lang="cs-CZ" sz="3200" b="1" dirty="0">
              <a:solidFill>
                <a:srgbClr val="222222"/>
              </a:solidFill>
              <a:latin typeface="Arial" charset="0"/>
            </a:endParaRPr>
          </a:p>
        </p:txBody>
      </p:sp>
      <p:sp>
        <p:nvSpPr>
          <p:cNvPr id="18" name="TextBox 17"/>
          <p:cNvSpPr txBox="1"/>
          <p:nvPr/>
        </p:nvSpPr>
        <p:spPr>
          <a:xfrm>
            <a:off x="4677862" y="3563874"/>
            <a:ext cx="2870200" cy="584775"/>
          </a:xfrm>
          <a:prstGeom prst="rect">
            <a:avLst/>
          </a:prstGeom>
          <a:noFill/>
        </p:spPr>
        <p:txBody>
          <a:bodyPr wrap="square" rtlCol="0">
            <a:spAutoFit/>
          </a:bodyPr>
          <a:lstStyle/>
          <a:p>
            <a:pPr algn="ctr"/>
            <a:r>
              <a:rPr lang="cs-CZ" sz="3200" b="1" dirty="0"/>
              <a:t>1.2</a:t>
            </a:r>
            <a:r>
              <a:rPr lang="is-IS" sz="3200" b="1" dirty="0"/>
              <a:t> × </a:t>
            </a:r>
            <a:r>
              <a:rPr lang="mr-IN" sz="3200" b="1" dirty="0"/>
              <a:t>10</a:t>
            </a:r>
            <a:r>
              <a:rPr lang="mr-IN" sz="3200" b="1" baseline="30000" dirty="0"/>
              <a:t>-38</a:t>
            </a:r>
            <a:r>
              <a:rPr lang="en-US" sz="3200" b="1" baseline="30000" dirty="0"/>
              <a:t> </a:t>
            </a:r>
            <a:endParaRPr lang="cs-CZ" sz="3200" b="1" dirty="0">
              <a:solidFill>
                <a:srgbClr val="222222"/>
              </a:solidFill>
            </a:endParaRPr>
          </a:p>
        </p:txBody>
      </p:sp>
      <p:sp>
        <p:nvSpPr>
          <p:cNvPr id="19" name="TextBox 18"/>
          <p:cNvSpPr txBox="1"/>
          <p:nvPr/>
        </p:nvSpPr>
        <p:spPr>
          <a:xfrm>
            <a:off x="9932034" y="4341924"/>
            <a:ext cx="2194560" cy="584775"/>
          </a:xfrm>
          <a:prstGeom prst="rect">
            <a:avLst/>
          </a:prstGeom>
          <a:noFill/>
        </p:spPr>
        <p:txBody>
          <a:bodyPr wrap="square" rtlCol="0">
            <a:spAutoFit/>
          </a:bodyPr>
          <a:lstStyle/>
          <a:p>
            <a:pPr algn="ctr"/>
            <a:r>
              <a:rPr lang="en-US" sz="3200" b="1" dirty="0">
                <a:solidFill>
                  <a:srgbClr val="C00000"/>
                </a:solidFill>
              </a:rPr>
              <a:t>Maximum</a:t>
            </a:r>
          </a:p>
        </p:txBody>
      </p:sp>
      <p:sp>
        <p:nvSpPr>
          <p:cNvPr id="20" name="TextBox 19"/>
          <p:cNvSpPr txBox="1"/>
          <p:nvPr/>
        </p:nvSpPr>
        <p:spPr>
          <a:xfrm>
            <a:off x="4387607" y="4345931"/>
            <a:ext cx="3530600" cy="584775"/>
          </a:xfrm>
          <a:prstGeom prst="rect">
            <a:avLst/>
          </a:prstGeom>
          <a:noFill/>
        </p:spPr>
        <p:txBody>
          <a:bodyPr wrap="square" rtlCol="0">
            <a:spAutoFit/>
          </a:bodyPr>
          <a:lstStyle/>
          <a:p>
            <a:pPr algn="ctr"/>
            <a:r>
              <a:rPr lang="en-US" sz="3200" b="1" dirty="0">
                <a:solidFill>
                  <a:srgbClr val="C00000"/>
                </a:solidFill>
              </a:rPr>
              <a:t>Minimum positive</a:t>
            </a:r>
          </a:p>
        </p:txBody>
      </p:sp>
      <p:sp>
        <p:nvSpPr>
          <p:cNvPr id="21" name="TextBox 20"/>
          <p:cNvSpPr txBox="1"/>
          <p:nvPr/>
        </p:nvSpPr>
        <p:spPr>
          <a:xfrm>
            <a:off x="135995" y="4345931"/>
            <a:ext cx="1872421" cy="584775"/>
          </a:xfrm>
          <a:prstGeom prst="rect">
            <a:avLst/>
          </a:prstGeom>
          <a:noFill/>
        </p:spPr>
        <p:txBody>
          <a:bodyPr wrap="square" rtlCol="0">
            <a:spAutoFit/>
          </a:bodyPr>
          <a:lstStyle/>
          <a:p>
            <a:pPr algn="ctr"/>
            <a:r>
              <a:rPr lang="en-US" sz="3200" b="1" dirty="0">
                <a:solidFill>
                  <a:srgbClr val="C00000"/>
                </a:solidFill>
              </a:rPr>
              <a:t>Minimum</a:t>
            </a:r>
            <a:r>
              <a:rPr lang="en-US" dirty="0">
                <a:solidFill>
                  <a:srgbClr val="C00000"/>
                </a:solidFill>
              </a:rPr>
              <a:t> </a:t>
            </a:r>
          </a:p>
        </p:txBody>
      </p:sp>
      <p:sp>
        <p:nvSpPr>
          <p:cNvPr id="22" name="Rectangle 21"/>
          <p:cNvSpPr/>
          <p:nvPr/>
        </p:nvSpPr>
        <p:spPr>
          <a:xfrm>
            <a:off x="149497" y="3576496"/>
            <a:ext cx="1922321" cy="584775"/>
          </a:xfrm>
          <a:prstGeom prst="rect">
            <a:avLst/>
          </a:prstGeom>
        </p:spPr>
        <p:txBody>
          <a:bodyPr wrap="none">
            <a:spAutoFit/>
          </a:bodyPr>
          <a:lstStyle/>
          <a:p>
            <a:pPr algn="ctr"/>
            <a:r>
              <a:rPr lang="is-IS" sz="3200" b="1" dirty="0"/>
              <a:t>-3.4 × 10</a:t>
            </a:r>
            <a:r>
              <a:rPr lang="is-IS" sz="3200" b="1" baseline="30000" dirty="0"/>
              <a:t>38</a:t>
            </a:r>
            <a:endParaRPr lang="cs-CZ" sz="3200" b="1" dirty="0">
              <a:solidFill>
                <a:srgbClr val="222222"/>
              </a:solidFill>
              <a:latin typeface="Arial" charset="0"/>
            </a:endParaRPr>
          </a:p>
        </p:txBody>
      </p:sp>
      <p:sp>
        <p:nvSpPr>
          <p:cNvPr id="11" name="Slide Number Placeholder 10"/>
          <p:cNvSpPr>
            <a:spLocks noGrp="1"/>
          </p:cNvSpPr>
          <p:nvPr>
            <p:ph type="sldNum" sz="quarter" idx="12"/>
          </p:nvPr>
        </p:nvSpPr>
        <p:spPr/>
        <p:txBody>
          <a:bodyPr/>
          <a:lstStyle/>
          <a:p>
            <a:fld id="{0B1E5EA0-9ECE-40EC-8AC0-17DB907BCC5E}" type="slidenum">
              <a:rPr lang="en-US" smtClean="0"/>
              <a:t>16</a:t>
            </a:fld>
            <a:endParaRPr lang="en-US"/>
          </a:p>
        </p:txBody>
      </p:sp>
      <p:sp>
        <p:nvSpPr>
          <p:cNvPr id="17" name="Rectangle 16"/>
          <p:cNvSpPr/>
          <p:nvPr/>
        </p:nvSpPr>
        <p:spPr>
          <a:xfrm>
            <a:off x="0" y="5201990"/>
            <a:ext cx="12192000" cy="1169615"/>
          </a:xfrm>
          <a:prstGeom prst="rect">
            <a:avLst/>
          </a:prstGeom>
          <a:solidFill>
            <a:schemeClr val="bg1">
              <a:lumMod val="95000"/>
            </a:schemeClr>
          </a:solidFill>
          <a:ln>
            <a:noFill/>
          </a:ln>
          <a:effectLst/>
        </p:spPr>
        <p:style>
          <a:lnRef idx="1">
            <a:schemeClr val="dk1"/>
          </a:lnRef>
          <a:fillRef idx="2">
            <a:schemeClr val="dk1"/>
          </a:fillRef>
          <a:effectRef idx="1">
            <a:schemeClr val="dk1"/>
          </a:effectRef>
          <a:fontRef idx="minor">
            <a:schemeClr val="dk1"/>
          </a:fontRef>
        </p:style>
        <p:txBody>
          <a:bodyPr lIns="0" rIns="0" rtlCol="0" anchor="ctr"/>
          <a:lstStyle/>
          <a:p>
            <a:pPr algn="ctr"/>
            <a:r>
              <a:rPr lang="en-US" sz="4400" b="1" dirty="0">
                <a:solidFill>
                  <a:srgbClr val="C00000"/>
                </a:solidFill>
              </a:rPr>
              <a:t>Advantage: supporting a wide range of values</a:t>
            </a:r>
          </a:p>
        </p:txBody>
      </p:sp>
    </p:spTree>
    <p:extLst>
      <p:ext uri="{BB962C8B-B14F-4D97-AF65-F5344CB8AC3E}">
        <p14:creationId xmlns:p14="http://schemas.microsoft.com/office/powerpoint/2010/main" val="271442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Approach3: </a:t>
            </a:r>
            <a:r>
              <a:rPr lang="en-US" b="1" dirty="0"/>
              <a:t>Quantization </a:t>
            </a:r>
          </a:p>
        </p:txBody>
      </p:sp>
      <p:sp>
        <p:nvSpPr>
          <p:cNvPr id="5" name="Rectangle 4"/>
          <p:cNvSpPr/>
          <p:nvPr/>
        </p:nvSpPr>
        <p:spPr>
          <a:xfrm>
            <a:off x="504785" y="1132295"/>
            <a:ext cx="11115040" cy="141651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4580"/>
              </a:lnSpc>
            </a:pPr>
            <a:r>
              <a:rPr lang="en-US" sz="4400" dirty="0">
                <a:solidFill>
                  <a:schemeClr val="tx1"/>
                </a:solidFill>
              </a:rPr>
              <a:t>Converting floating point numbers </a:t>
            </a:r>
          </a:p>
          <a:p>
            <a:pPr algn="ctr">
              <a:lnSpc>
                <a:spcPts val="4580"/>
              </a:lnSpc>
            </a:pPr>
            <a:r>
              <a:rPr lang="en-US" sz="4400" dirty="0">
                <a:solidFill>
                  <a:schemeClr val="tx1"/>
                </a:solidFill>
              </a:rPr>
              <a:t>to short integers</a:t>
            </a:r>
          </a:p>
        </p:txBody>
      </p:sp>
      <p:sp>
        <p:nvSpPr>
          <p:cNvPr id="69" name="Rectangle 68"/>
          <p:cNvSpPr/>
          <p:nvPr/>
        </p:nvSpPr>
        <p:spPr>
          <a:xfrm>
            <a:off x="0" y="5460022"/>
            <a:ext cx="12192000" cy="1169615"/>
          </a:xfrm>
          <a:prstGeom prst="rect">
            <a:avLst/>
          </a:prstGeom>
          <a:solidFill>
            <a:schemeClr val="bg1">
              <a:lumMod val="95000"/>
            </a:schemeClr>
          </a:solidFill>
          <a:ln>
            <a:noFill/>
          </a:ln>
          <a:effectLst/>
        </p:spPr>
        <p:style>
          <a:lnRef idx="1">
            <a:schemeClr val="dk1"/>
          </a:lnRef>
          <a:fillRef idx="2">
            <a:schemeClr val="dk1"/>
          </a:fillRef>
          <a:effectRef idx="1">
            <a:schemeClr val="dk1"/>
          </a:effectRef>
          <a:fontRef idx="minor">
            <a:schemeClr val="dk1"/>
          </a:fontRef>
        </p:style>
        <p:txBody>
          <a:bodyPr lIns="0" rIns="0" rtlCol="0" anchor="ctr"/>
          <a:lstStyle/>
          <a:p>
            <a:pPr algn="ctr"/>
            <a:r>
              <a:rPr lang="en-US" sz="4400" b="1" dirty="0">
                <a:solidFill>
                  <a:srgbClr val="C00000"/>
                </a:solidFill>
              </a:rPr>
              <a:t>Shorter bit-width and limited error</a:t>
            </a:r>
          </a:p>
        </p:txBody>
      </p:sp>
      <p:sp>
        <p:nvSpPr>
          <p:cNvPr id="11" name="Slide Number Placeholder 10"/>
          <p:cNvSpPr>
            <a:spLocks noGrp="1"/>
          </p:cNvSpPr>
          <p:nvPr>
            <p:ph type="sldNum" sz="quarter" idx="12"/>
          </p:nvPr>
        </p:nvSpPr>
        <p:spPr/>
        <p:txBody>
          <a:bodyPr/>
          <a:lstStyle/>
          <a:p>
            <a:fld id="{0B1E5EA0-9ECE-40EC-8AC0-17DB907BCC5E}" type="slidenum">
              <a:rPr lang="en-US" smtClean="0"/>
              <a:t>17</a:t>
            </a:fld>
            <a:endParaRPr lang="en-US" dirty="0"/>
          </a:p>
        </p:txBody>
      </p:sp>
      <p:pic>
        <p:nvPicPr>
          <p:cNvPr id="57" name="Picture 56"/>
          <p:cNvPicPr>
            <a:picLocks noChangeAspect="1"/>
          </p:cNvPicPr>
          <p:nvPr/>
        </p:nvPicPr>
        <p:blipFill>
          <a:blip r:embed="rId3">
            <a:alphaModFix amt="54000"/>
            <a:grayscl/>
            <a:extLst>
              <a:ext uri="{28A0092B-C50C-407E-A947-70E740481C1C}">
                <a14:useLocalDpi xmlns:a14="http://schemas.microsoft.com/office/drawing/2010/main" val="0"/>
              </a:ext>
            </a:extLst>
          </a:blip>
          <a:stretch>
            <a:fillRect/>
          </a:stretch>
        </p:blipFill>
        <p:spPr>
          <a:xfrm>
            <a:off x="1405054" y="2483248"/>
            <a:ext cx="7590395" cy="1442805"/>
          </a:xfrm>
          <a:prstGeom prst="rect">
            <a:avLst/>
          </a:prstGeom>
        </p:spPr>
      </p:pic>
      <p:cxnSp>
        <p:nvCxnSpPr>
          <p:cNvPr id="59" name="Straight Connector 58"/>
          <p:cNvCxnSpPr/>
          <p:nvPr/>
        </p:nvCxnSpPr>
        <p:spPr>
          <a:xfrm>
            <a:off x="2117682" y="4367428"/>
            <a:ext cx="6685526" cy="0"/>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1731270" y="3849001"/>
            <a:ext cx="1507350" cy="449707"/>
          </a:xfrm>
          <a:prstGeom prst="rect">
            <a:avLst/>
          </a:prstGeom>
          <a:noFill/>
        </p:spPr>
        <p:txBody>
          <a:bodyPr wrap="square" rtlCol="0">
            <a:spAutoFit/>
          </a:bodyPr>
          <a:lstStyle/>
          <a:p>
            <a:r>
              <a:rPr lang="en-US" sz="2400" b="1" dirty="0"/>
              <a:t>1.25</a:t>
            </a:r>
          </a:p>
        </p:txBody>
      </p:sp>
      <p:sp>
        <p:nvSpPr>
          <p:cNvPr id="72" name="TextBox 71"/>
          <p:cNvSpPr txBox="1"/>
          <p:nvPr/>
        </p:nvSpPr>
        <p:spPr>
          <a:xfrm>
            <a:off x="8511421" y="3875789"/>
            <a:ext cx="1384880" cy="449707"/>
          </a:xfrm>
          <a:prstGeom prst="rect">
            <a:avLst/>
          </a:prstGeom>
          <a:noFill/>
        </p:spPr>
        <p:txBody>
          <a:bodyPr wrap="square" rtlCol="0">
            <a:spAutoFit/>
          </a:bodyPr>
          <a:lstStyle/>
          <a:p>
            <a:r>
              <a:rPr lang="en-US" sz="2400" b="1" dirty="0"/>
              <a:t>2.75</a:t>
            </a:r>
          </a:p>
        </p:txBody>
      </p:sp>
      <p:cxnSp>
        <p:nvCxnSpPr>
          <p:cNvPr id="73" name="Straight Connector 72"/>
          <p:cNvCxnSpPr/>
          <p:nvPr/>
        </p:nvCxnSpPr>
        <p:spPr>
          <a:xfrm flipV="1">
            <a:off x="7740144" y="4239630"/>
            <a:ext cx="0" cy="126551"/>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V="1">
            <a:off x="5498691" y="4241899"/>
            <a:ext cx="0" cy="11016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6620343" y="4247023"/>
            <a:ext cx="0" cy="11016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V="1">
            <a:off x="4436601" y="4236785"/>
            <a:ext cx="0" cy="11016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V="1">
            <a:off x="3272125" y="4257261"/>
            <a:ext cx="0" cy="11016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6602721" y="4628495"/>
            <a:ext cx="1128615" cy="0"/>
          </a:xfrm>
          <a:prstGeom prst="straightConnector1">
            <a:avLst/>
          </a:prstGeom>
          <a:ln w="38100">
            <a:solidFill>
              <a:schemeClr val="tx1">
                <a:lumMod val="75000"/>
                <a:lumOff val="2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a:off x="5481068" y="4628495"/>
            <a:ext cx="1128615" cy="0"/>
          </a:xfrm>
          <a:prstGeom prst="straightConnector1">
            <a:avLst/>
          </a:prstGeom>
          <a:ln w="38100">
            <a:solidFill>
              <a:schemeClr val="tx1">
                <a:lumMod val="75000"/>
                <a:lumOff val="2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a:off x="4374921" y="4628495"/>
            <a:ext cx="1128615" cy="0"/>
          </a:xfrm>
          <a:prstGeom prst="straightConnector1">
            <a:avLst/>
          </a:prstGeom>
          <a:ln w="38100">
            <a:solidFill>
              <a:schemeClr val="tx1">
                <a:lumMod val="75000"/>
                <a:lumOff val="2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a:off x="3246297" y="4628495"/>
            <a:ext cx="1128615" cy="0"/>
          </a:xfrm>
          <a:prstGeom prst="straightConnector1">
            <a:avLst/>
          </a:prstGeom>
          <a:ln w="38100">
            <a:solidFill>
              <a:schemeClr val="tx1">
                <a:lumMod val="75000"/>
                <a:lumOff val="2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flipV="1">
            <a:off x="2121941" y="4257261"/>
            <a:ext cx="0" cy="11016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a:off x="2117682" y="4627922"/>
            <a:ext cx="1128615" cy="0"/>
          </a:xfrm>
          <a:prstGeom prst="straightConnector1">
            <a:avLst/>
          </a:prstGeom>
          <a:ln w="38100">
            <a:solidFill>
              <a:schemeClr val="tx1">
                <a:lumMod val="75000"/>
                <a:lumOff val="2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a:off x="7711216" y="4629401"/>
            <a:ext cx="1128615" cy="0"/>
          </a:xfrm>
          <a:prstGeom prst="straightConnector1">
            <a:avLst/>
          </a:prstGeom>
          <a:ln w="38100">
            <a:solidFill>
              <a:schemeClr val="tx1">
                <a:lumMod val="75000"/>
                <a:lumOff val="2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H="1" flipV="1">
            <a:off x="8803208" y="4257261"/>
            <a:ext cx="0" cy="120759"/>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a:off x="2117682" y="3407413"/>
            <a:ext cx="6877767" cy="0"/>
          </a:xfrm>
          <a:prstGeom prst="straightConnector1">
            <a:avLst/>
          </a:prstGeom>
          <a:ln w="508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3462836" y="2667001"/>
            <a:ext cx="4209682" cy="523220"/>
          </a:xfrm>
          <a:prstGeom prst="rect">
            <a:avLst/>
          </a:prstGeom>
          <a:noFill/>
        </p:spPr>
        <p:txBody>
          <a:bodyPr wrap="square" rtlCol="0">
            <a:spAutoFit/>
          </a:bodyPr>
          <a:lstStyle/>
          <a:p>
            <a:pPr algn="ctr"/>
            <a:r>
              <a:rPr lang="en-US" sz="2800" b="1" dirty="0"/>
              <a:t>Range of Values</a:t>
            </a:r>
          </a:p>
        </p:txBody>
      </p:sp>
      <p:sp>
        <p:nvSpPr>
          <p:cNvPr id="88" name="TextBox 87"/>
          <p:cNvSpPr txBox="1"/>
          <p:nvPr/>
        </p:nvSpPr>
        <p:spPr>
          <a:xfrm>
            <a:off x="5263647" y="3880969"/>
            <a:ext cx="1204415" cy="449707"/>
          </a:xfrm>
          <a:prstGeom prst="rect">
            <a:avLst/>
          </a:prstGeom>
          <a:noFill/>
        </p:spPr>
        <p:txBody>
          <a:bodyPr wrap="square" rtlCol="0">
            <a:spAutoFit/>
          </a:bodyPr>
          <a:lstStyle/>
          <a:p>
            <a:r>
              <a:rPr lang="en-US" sz="2400" b="1" dirty="0"/>
              <a:t>2.0</a:t>
            </a:r>
          </a:p>
        </p:txBody>
      </p:sp>
      <p:sp>
        <p:nvSpPr>
          <p:cNvPr id="89" name="TextBox 88"/>
          <p:cNvSpPr txBox="1"/>
          <p:nvPr/>
        </p:nvSpPr>
        <p:spPr>
          <a:xfrm>
            <a:off x="1821056" y="4748956"/>
            <a:ext cx="1204415" cy="329785"/>
          </a:xfrm>
          <a:prstGeom prst="rect">
            <a:avLst/>
          </a:prstGeom>
          <a:noFill/>
        </p:spPr>
        <p:txBody>
          <a:bodyPr wrap="square" rtlCol="0">
            <a:spAutoFit/>
          </a:bodyPr>
          <a:lstStyle/>
          <a:p>
            <a:r>
              <a:rPr lang="en-US" sz="1600" b="1" dirty="0"/>
              <a:t>-3</a:t>
            </a:r>
          </a:p>
        </p:txBody>
      </p:sp>
      <p:sp>
        <p:nvSpPr>
          <p:cNvPr id="90" name="TextBox 89"/>
          <p:cNvSpPr txBox="1"/>
          <p:nvPr/>
        </p:nvSpPr>
        <p:spPr>
          <a:xfrm>
            <a:off x="2833370" y="4754421"/>
            <a:ext cx="1204415" cy="329785"/>
          </a:xfrm>
          <a:prstGeom prst="rect">
            <a:avLst/>
          </a:prstGeom>
          <a:noFill/>
        </p:spPr>
        <p:txBody>
          <a:bodyPr wrap="square" rtlCol="0">
            <a:spAutoFit/>
          </a:bodyPr>
          <a:lstStyle/>
          <a:p>
            <a:r>
              <a:rPr lang="en-US" sz="1600" b="1" dirty="0"/>
              <a:t>-2</a:t>
            </a:r>
          </a:p>
        </p:txBody>
      </p:sp>
      <p:sp>
        <p:nvSpPr>
          <p:cNvPr id="91" name="TextBox 90"/>
          <p:cNvSpPr txBox="1"/>
          <p:nvPr/>
        </p:nvSpPr>
        <p:spPr>
          <a:xfrm>
            <a:off x="4007901" y="4754298"/>
            <a:ext cx="1204415" cy="329785"/>
          </a:xfrm>
          <a:prstGeom prst="rect">
            <a:avLst/>
          </a:prstGeom>
          <a:noFill/>
        </p:spPr>
        <p:txBody>
          <a:bodyPr wrap="square" rtlCol="0">
            <a:spAutoFit/>
          </a:bodyPr>
          <a:lstStyle/>
          <a:p>
            <a:r>
              <a:rPr lang="en-US" sz="1600" b="1" dirty="0"/>
              <a:t>-1</a:t>
            </a:r>
          </a:p>
        </p:txBody>
      </p:sp>
      <p:sp>
        <p:nvSpPr>
          <p:cNvPr id="92" name="TextBox 91"/>
          <p:cNvSpPr txBox="1"/>
          <p:nvPr/>
        </p:nvSpPr>
        <p:spPr>
          <a:xfrm>
            <a:off x="5223625" y="4742209"/>
            <a:ext cx="1204415" cy="329785"/>
          </a:xfrm>
          <a:prstGeom prst="rect">
            <a:avLst/>
          </a:prstGeom>
          <a:noFill/>
        </p:spPr>
        <p:txBody>
          <a:bodyPr wrap="square" rtlCol="0">
            <a:spAutoFit/>
          </a:bodyPr>
          <a:lstStyle/>
          <a:p>
            <a:r>
              <a:rPr lang="en-US" sz="1600" b="1" dirty="0"/>
              <a:t>0</a:t>
            </a:r>
          </a:p>
        </p:txBody>
      </p:sp>
      <p:sp>
        <p:nvSpPr>
          <p:cNvPr id="93" name="TextBox 92"/>
          <p:cNvSpPr txBox="1"/>
          <p:nvPr/>
        </p:nvSpPr>
        <p:spPr>
          <a:xfrm>
            <a:off x="6145962" y="4751789"/>
            <a:ext cx="1204415" cy="329785"/>
          </a:xfrm>
          <a:prstGeom prst="rect">
            <a:avLst/>
          </a:prstGeom>
          <a:noFill/>
        </p:spPr>
        <p:txBody>
          <a:bodyPr wrap="square" rtlCol="0">
            <a:spAutoFit/>
          </a:bodyPr>
          <a:lstStyle/>
          <a:p>
            <a:r>
              <a:rPr lang="en-US" sz="1600" b="1" dirty="0"/>
              <a:t>+1</a:t>
            </a:r>
          </a:p>
        </p:txBody>
      </p:sp>
      <p:sp>
        <p:nvSpPr>
          <p:cNvPr id="94" name="TextBox 93"/>
          <p:cNvSpPr txBox="1"/>
          <p:nvPr/>
        </p:nvSpPr>
        <p:spPr>
          <a:xfrm>
            <a:off x="7297385" y="4751789"/>
            <a:ext cx="1204415" cy="329785"/>
          </a:xfrm>
          <a:prstGeom prst="rect">
            <a:avLst/>
          </a:prstGeom>
          <a:noFill/>
        </p:spPr>
        <p:txBody>
          <a:bodyPr wrap="square" rtlCol="0">
            <a:spAutoFit/>
          </a:bodyPr>
          <a:lstStyle/>
          <a:p>
            <a:r>
              <a:rPr lang="en-US" sz="1600" b="1" dirty="0"/>
              <a:t>+2</a:t>
            </a:r>
          </a:p>
        </p:txBody>
      </p:sp>
      <p:sp>
        <p:nvSpPr>
          <p:cNvPr id="95" name="TextBox 94"/>
          <p:cNvSpPr txBox="1"/>
          <p:nvPr/>
        </p:nvSpPr>
        <p:spPr>
          <a:xfrm>
            <a:off x="8473539" y="4743368"/>
            <a:ext cx="1204415" cy="329785"/>
          </a:xfrm>
          <a:prstGeom prst="rect">
            <a:avLst/>
          </a:prstGeom>
          <a:noFill/>
        </p:spPr>
        <p:txBody>
          <a:bodyPr wrap="square" rtlCol="0">
            <a:spAutoFit/>
          </a:bodyPr>
          <a:lstStyle/>
          <a:p>
            <a:r>
              <a:rPr lang="en-US" sz="1600" b="1" dirty="0"/>
              <a:t>+3</a:t>
            </a:r>
          </a:p>
        </p:txBody>
      </p:sp>
      <p:cxnSp>
        <p:nvCxnSpPr>
          <p:cNvPr id="96" name="Straight Arrow Connector 95"/>
          <p:cNvCxnSpPr/>
          <p:nvPr/>
        </p:nvCxnSpPr>
        <p:spPr>
          <a:xfrm flipV="1">
            <a:off x="3272125" y="4164696"/>
            <a:ext cx="1164476" cy="1937"/>
          </a:xfrm>
          <a:prstGeom prst="straightConnector1">
            <a:avLst/>
          </a:prstGeom>
          <a:ln w="47625">
            <a:solidFill>
              <a:srgbClr val="C0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4125410" y="3828260"/>
            <a:ext cx="1204415" cy="329785"/>
          </a:xfrm>
          <a:prstGeom prst="rect">
            <a:avLst/>
          </a:prstGeom>
          <a:noFill/>
        </p:spPr>
        <p:txBody>
          <a:bodyPr wrap="square" rtlCol="0">
            <a:spAutoFit/>
          </a:bodyPr>
          <a:lstStyle/>
          <a:p>
            <a:endParaRPr lang="en-US" sz="1600" b="1" dirty="0"/>
          </a:p>
        </p:txBody>
      </p:sp>
      <p:sp>
        <p:nvSpPr>
          <p:cNvPr id="98" name="TextBox 97"/>
          <p:cNvSpPr txBox="1"/>
          <p:nvPr/>
        </p:nvSpPr>
        <p:spPr>
          <a:xfrm>
            <a:off x="3420325" y="3710123"/>
            <a:ext cx="2136240" cy="461665"/>
          </a:xfrm>
          <a:prstGeom prst="rect">
            <a:avLst/>
          </a:prstGeom>
          <a:noFill/>
        </p:spPr>
        <p:txBody>
          <a:bodyPr wrap="square" rtlCol="0">
            <a:spAutoFit/>
          </a:bodyPr>
          <a:lstStyle/>
          <a:p>
            <a:r>
              <a:rPr lang="en-US" sz="2400" b="1" dirty="0">
                <a:solidFill>
                  <a:srgbClr val="C00000"/>
                </a:solidFill>
              </a:rPr>
              <a:t>∆=0.25</a:t>
            </a:r>
          </a:p>
        </p:txBody>
      </p:sp>
      <p:sp>
        <p:nvSpPr>
          <p:cNvPr id="99" name="TextBox 98"/>
          <p:cNvSpPr txBox="1"/>
          <p:nvPr/>
        </p:nvSpPr>
        <p:spPr>
          <a:xfrm>
            <a:off x="1854613" y="5061345"/>
            <a:ext cx="1204415" cy="461665"/>
          </a:xfrm>
          <a:prstGeom prst="rect">
            <a:avLst/>
          </a:prstGeom>
          <a:noFill/>
        </p:spPr>
        <p:txBody>
          <a:bodyPr wrap="square" rtlCol="0">
            <a:spAutoFit/>
          </a:bodyPr>
          <a:lstStyle/>
          <a:p>
            <a:r>
              <a:rPr lang="en-US" sz="2400" b="1" dirty="0"/>
              <a:t>111</a:t>
            </a:r>
          </a:p>
        </p:txBody>
      </p:sp>
      <p:sp>
        <p:nvSpPr>
          <p:cNvPr id="100" name="TextBox 99"/>
          <p:cNvSpPr txBox="1"/>
          <p:nvPr/>
        </p:nvSpPr>
        <p:spPr>
          <a:xfrm>
            <a:off x="2866927" y="5066809"/>
            <a:ext cx="1204415" cy="461665"/>
          </a:xfrm>
          <a:prstGeom prst="rect">
            <a:avLst/>
          </a:prstGeom>
          <a:noFill/>
        </p:spPr>
        <p:txBody>
          <a:bodyPr wrap="square" rtlCol="0">
            <a:spAutoFit/>
          </a:bodyPr>
          <a:lstStyle/>
          <a:p>
            <a:r>
              <a:rPr lang="en-US" sz="2400" b="1" dirty="0"/>
              <a:t>110</a:t>
            </a:r>
          </a:p>
        </p:txBody>
      </p:sp>
      <p:sp>
        <p:nvSpPr>
          <p:cNvPr id="101" name="TextBox 100"/>
          <p:cNvSpPr txBox="1"/>
          <p:nvPr/>
        </p:nvSpPr>
        <p:spPr>
          <a:xfrm>
            <a:off x="4041458" y="5066686"/>
            <a:ext cx="1204415" cy="461665"/>
          </a:xfrm>
          <a:prstGeom prst="rect">
            <a:avLst/>
          </a:prstGeom>
          <a:noFill/>
        </p:spPr>
        <p:txBody>
          <a:bodyPr wrap="square" rtlCol="0">
            <a:spAutoFit/>
          </a:bodyPr>
          <a:lstStyle/>
          <a:p>
            <a:r>
              <a:rPr lang="en-US" sz="2400" b="1" dirty="0"/>
              <a:t>101</a:t>
            </a:r>
          </a:p>
        </p:txBody>
      </p:sp>
      <p:sp>
        <p:nvSpPr>
          <p:cNvPr id="102" name="TextBox 101"/>
          <p:cNvSpPr txBox="1"/>
          <p:nvPr/>
        </p:nvSpPr>
        <p:spPr>
          <a:xfrm>
            <a:off x="5159323" y="5090354"/>
            <a:ext cx="1204415" cy="461665"/>
          </a:xfrm>
          <a:prstGeom prst="rect">
            <a:avLst/>
          </a:prstGeom>
          <a:noFill/>
        </p:spPr>
        <p:txBody>
          <a:bodyPr wrap="square" rtlCol="0">
            <a:spAutoFit/>
          </a:bodyPr>
          <a:lstStyle/>
          <a:p>
            <a:r>
              <a:rPr lang="en-US" sz="2400" b="1" dirty="0"/>
              <a:t>000</a:t>
            </a:r>
          </a:p>
        </p:txBody>
      </p:sp>
      <p:sp>
        <p:nvSpPr>
          <p:cNvPr id="103" name="TextBox 102"/>
          <p:cNvSpPr txBox="1"/>
          <p:nvPr/>
        </p:nvSpPr>
        <p:spPr>
          <a:xfrm>
            <a:off x="6179519" y="5072661"/>
            <a:ext cx="1204415" cy="461665"/>
          </a:xfrm>
          <a:prstGeom prst="rect">
            <a:avLst/>
          </a:prstGeom>
          <a:noFill/>
        </p:spPr>
        <p:txBody>
          <a:bodyPr wrap="square" rtlCol="0">
            <a:spAutoFit/>
          </a:bodyPr>
          <a:lstStyle/>
          <a:p>
            <a:r>
              <a:rPr lang="en-US" sz="2400" b="1" dirty="0"/>
              <a:t>+001</a:t>
            </a:r>
          </a:p>
        </p:txBody>
      </p:sp>
      <p:sp>
        <p:nvSpPr>
          <p:cNvPr id="104" name="TextBox 103"/>
          <p:cNvSpPr txBox="1"/>
          <p:nvPr/>
        </p:nvSpPr>
        <p:spPr>
          <a:xfrm>
            <a:off x="7330942" y="5064177"/>
            <a:ext cx="1204415" cy="461665"/>
          </a:xfrm>
          <a:prstGeom prst="rect">
            <a:avLst/>
          </a:prstGeom>
          <a:noFill/>
        </p:spPr>
        <p:txBody>
          <a:bodyPr wrap="square" rtlCol="0">
            <a:spAutoFit/>
          </a:bodyPr>
          <a:lstStyle/>
          <a:p>
            <a:r>
              <a:rPr lang="en-US" sz="2400" b="1" dirty="0"/>
              <a:t>+010</a:t>
            </a:r>
          </a:p>
        </p:txBody>
      </p:sp>
      <p:sp>
        <p:nvSpPr>
          <p:cNvPr id="105" name="TextBox 104"/>
          <p:cNvSpPr txBox="1"/>
          <p:nvPr/>
        </p:nvSpPr>
        <p:spPr>
          <a:xfrm>
            <a:off x="8507096" y="5047273"/>
            <a:ext cx="1204415" cy="461665"/>
          </a:xfrm>
          <a:prstGeom prst="rect">
            <a:avLst/>
          </a:prstGeom>
          <a:noFill/>
        </p:spPr>
        <p:txBody>
          <a:bodyPr wrap="square" rtlCol="0">
            <a:spAutoFit/>
          </a:bodyPr>
          <a:lstStyle/>
          <a:p>
            <a:r>
              <a:rPr lang="en-US" sz="2400" b="1" dirty="0"/>
              <a:t>+011</a:t>
            </a:r>
          </a:p>
        </p:txBody>
      </p:sp>
      <p:sp>
        <p:nvSpPr>
          <p:cNvPr id="43" name="TextBox 42"/>
          <p:cNvSpPr txBox="1"/>
          <p:nvPr/>
        </p:nvSpPr>
        <p:spPr>
          <a:xfrm rot="16200000">
            <a:off x="2744361" y="2720774"/>
            <a:ext cx="2136240" cy="461665"/>
          </a:xfrm>
          <a:prstGeom prst="rect">
            <a:avLst/>
          </a:prstGeom>
          <a:noFill/>
        </p:spPr>
        <p:txBody>
          <a:bodyPr wrap="square" rtlCol="0">
            <a:spAutoFit/>
          </a:bodyPr>
          <a:lstStyle/>
          <a:p>
            <a:r>
              <a:rPr lang="en-US" sz="2400" b="1" dirty="0">
                <a:solidFill>
                  <a:srgbClr val="C00000"/>
                </a:solidFill>
              </a:rPr>
              <a:t>Error=</a:t>
            </a:r>
            <a:r>
              <a:rPr lang="en-US" sz="2400" b="1">
                <a:solidFill>
                  <a:srgbClr val="C00000"/>
                </a:solidFill>
              </a:rPr>
              <a:t>∆=fixed</a:t>
            </a:r>
            <a:endParaRPr lang="en-US" sz="2400" b="1" dirty="0">
              <a:solidFill>
                <a:srgbClr val="C00000"/>
              </a:solidFill>
            </a:endParaRPr>
          </a:p>
        </p:txBody>
      </p:sp>
      <p:sp>
        <p:nvSpPr>
          <p:cNvPr id="44" name="TextBox 43"/>
          <p:cNvSpPr txBox="1"/>
          <p:nvPr/>
        </p:nvSpPr>
        <p:spPr>
          <a:xfrm rot="16200000">
            <a:off x="1737275" y="2695839"/>
            <a:ext cx="2136240" cy="461665"/>
          </a:xfrm>
          <a:prstGeom prst="rect">
            <a:avLst/>
          </a:prstGeom>
          <a:noFill/>
        </p:spPr>
        <p:txBody>
          <a:bodyPr wrap="square" rtlCol="0">
            <a:spAutoFit/>
          </a:bodyPr>
          <a:lstStyle/>
          <a:p>
            <a:r>
              <a:rPr lang="en-US" sz="2400" b="1" dirty="0">
                <a:solidFill>
                  <a:srgbClr val="C00000"/>
                </a:solidFill>
              </a:rPr>
              <a:t>Error=</a:t>
            </a:r>
            <a:r>
              <a:rPr lang="en-US" sz="2400" b="1">
                <a:solidFill>
                  <a:srgbClr val="C00000"/>
                </a:solidFill>
              </a:rPr>
              <a:t>∆=fixed</a:t>
            </a:r>
            <a:endParaRPr lang="en-US" sz="2400" b="1" dirty="0">
              <a:solidFill>
                <a:srgbClr val="C00000"/>
              </a:solidFill>
            </a:endParaRPr>
          </a:p>
        </p:txBody>
      </p:sp>
      <p:sp>
        <p:nvSpPr>
          <p:cNvPr id="45" name="TextBox 44"/>
          <p:cNvSpPr txBox="1"/>
          <p:nvPr/>
        </p:nvSpPr>
        <p:spPr>
          <a:xfrm rot="16200000">
            <a:off x="3811167" y="2742542"/>
            <a:ext cx="2136240" cy="461665"/>
          </a:xfrm>
          <a:prstGeom prst="rect">
            <a:avLst/>
          </a:prstGeom>
          <a:noFill/>
        </p:spPr>
        <p:txBody>
          <a:bodyPr wrap="square" rtlCol="0">
            <a:spAutoFit/>
          </a:bodyPr>
          <a:lstStyle/>
          <a:p>
            <a:r>
              <a:rPr lang="en-US" sz="2400" b="1" dirty="0">
                <a:solidFill>
                  <a:srgbClr val="C00000"/>
                </a:solidFill>
              </a:rPr>
              <a:t>Error=</a:t>
            </a:r>
            <a:r>
              <a:rPr lang="en-US" sz="2400" b="1">
                <a:solidFill>
                  <a:srgbClr val="C00000"/>
                </a:solidFill>
              </a:rPr>
              <a:t>∆=fixed</a:t>
            </a:r>
            <a:endParaRPr lang="en-US" sz="2400" b="1" dirty="0">
              <a:solidFill>
                <a:srgbClr val="C00000"/>
              </a:solidFill>
            </a:endParaRPr>
          </a:p>
        </p:txBody>
      </p:sp>
      <p:sp>
        <p:nvSpPr>
          <p:cNvPr id="46" name="TextBox 45"/>
          <p:cNvSpPr txBox="1"/>
          <p:nvPr/>
        </p:nvSpPr>
        <p:spPr>
          <a:xfrm rot="16200000">
            <a:off x="4970491" y="2758871"/>
            <a:ext cx="2136240" cy="461665"/>
          </a:xfrm>
          <a:prstGeom prst="rect">
            <a:avLst/>
          </a:prstGeom>
          <a:noFill/>
        </p:spPr>
        <p:txBody>
          <a:bodyPr wrap="square" rtlCol="0">
            <a:spAutoFit/>
          </a:bodyPr>
          <a:lstStyle/>
          <a:p>
            <a:r>
              <a:rPr lang="en-US" sz="2400" b="1" dirty="0">
                <a:solidFill>
                  <a:srgbClr val="C00000"/>
                </a:solidFill>
              </a:rPr>
              <a:t>Error=</a:t>
            </a:r>
            <a:r>
              <a:rPr lang="en-US" sz="2400" b="1">
                <a:solidFill>
                  <a:srgbClr val="C00000"/>
                </a:solidFill>
              </a:rPr>
              <a:t>∆=fixed</a:t>
            </a:r>
            <a:endParaRPr lang="en-US" sz="2400" b="1" dirty="0">
              <a:solidFill>
                <a:srgbClr val="C00000"/>
              </a:solidFill>
            </a:endParaRPr>
          </a:p>
        </p:txBody>
      </p:sp>
      <p:sp>
        <p:nvSpPr>
          <p:cNvPr id="47" name="TextBox 46"/>
          <p:cNvSpPr txBox="1"/>
          <p:nvPr/>
        </p:nvSpPr>
        <p:spPr>
          <a:xfrm rot="16200000">
            <a:off x="6097164" y="2742542"/>
            <a:ext cx="2136240" cy="461665"/>
          </a:xfrm>
          <a:prstGeom prst="rect">
            <a:avLst/>
          </a:prstGeom>
          <a:noFill/>
        </p:spPr>
        <p:txBody>
          <a:bodyPr wrap="square" rtlCol="0">
            <a:spAutoFit/>
          </a:bodyPr>
          <a:lstStyle/>
          <a:p>
            <a:r>
              <a:rPr lang="en-US" sz="2400" b="1" dirty="0">
                <a:solidFill>
                  <a:srgbClr val="C00000"/>
                </a:solidFill>
              </a:rPr>
              <a:t>Error=</a:t>
            </a:r>
            <a:r>
              <a:rPr lang="en-US" sz="2400" b="1">
                <a:solidFill>
                  <a:srgbClr val="C00000"/>
                </a:solidFill>
              </a:rPr>
              <a:t>∆=fixed</a:t>
            </a:r>
            <a:endParaRPr lang="en-US" sz="2400" b="1" dirty="0">
              <a:solidFill>
                <a:srgbClr val="C00000"/>
              </a:solidFill>
            </a:endParaRPr>
          </a:p>
        </p:txBody>
      </p:sp>
      <p:sp>
        <p:nvSpPr>
          <p:cNvPr id="48" name="TextBox 47"/>
          <p:cNvSpPr txBox="1"/>
          <p:nvPr/>
        </p:nvSpPr>
        <p:spPr>
          <a:xfrm rot="16200000">
            <a:off x="7093215" y="2709884"/>
            <a:ext cx="2136240" cy="461665"/>
          </a:xfrm>
          <a:prstGeom prst="rect">
            <a:avLst/>
          </a:prstGeom>
          <a:noFill/>
        </p:spPr>
        <p:txBody>
          <a:bodyPr wrap="square" rtlCol="0">
            <a:spAutoFit/>
          </a:bodyPr>
          <a:lstStyle/>
          <a:p>
            <a:r>
              <a:rPr lang="en-US" sz="2400" b="1" dirty="0">
                <a:solidFill>
                  <a:srgbClr val="C00000"/>
                </a:solidFill>
              </a:rPr>
              <a:t>Error=</a:t>
            </a:r>
            <a:r>
              <a:rPr lang="en-US" sz="2400" b="1">
                <a:solidFill>
                  <a:srgbClr val="C00000"/>
                </a:solidFill>
              </a:rPr>
              <a:t>∆=fixed</a:t>
            </a:r>
            <a:endParaRPr lang="en-US" sz="2400" b="1" dirty="0">
              <a:solidFill>
                <a:srgbClr val="C00000"/>
              </a:solidFill>
            </a:endParaRPr>
          </a:p>
        </p:txBody>
      </p:sp>
    </p:spTree>
    <p:extLst>
      <p:ext uri="{BB962C8B-B14F-4D97-AF65-F5344CB8AC3E}">
        <p14:creationId xmlns:p14="http://schemas.microsoft.com/office/powerpoint/2010/main" val="309226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9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5"/>
                                        </p:tgtEl>
                                        <p:attrNameLst>
                                          <p:attrName>style.visibility</p:attrName>
                                        </p:attrNameLst>
                                      </p:cBhvr>
                                      <p:to>
                                        <p:strVal val="visible"/>
                                      </p:to>
                                    </p:set>
                                  </p:childTnLst>
                                </p:cTn>
                              </p:par>
                              <p:par>
                                <p:cTn id="69" presetID="1" presetClass="entr" presetSubtype="0" fill="hold" grpId="0" nodeType="withEffect" nodePh="1">
                                  <p:stCondLst>
                                    <p:cond delay="0"/>
                                  </p:stCondLst>
                                  <p:endCondLst>
                                    <p:cond evt="begin" delay="0">
                                      <p:tn val="69"/>
                                    </p:cond>
                                  </p:endCondLst>
                                  <p:childTnLst>
                                    <p:set>
                                      <p:cBhvr>
                                        <p:cTn id="70" dur="1" fill="hold">
                                          <p:stCondLst>
                                            <p:cond delay="0"/>
                                          </p:stCondLst>
                                        </p:cTn>
                                        <p:tgtEl>
                                          <p:spTgt spid="9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0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0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0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0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98"/>
                                        </p:tgtEl>
                                      </p:cBhvr>
                                    </p:animEffect>
                                    <p:set>
                                      <p:cBhvr>
                                        <p:cTn id="91" dur="1" fill="hold">
                                          <p:stCondLst>
                                            <p:cond delay="499"/>
                                          </p:stCondLst>
                                        </p:cTn>
                                        <p:tgtEl>
                                          <p:spTgt spid="98"/>
                                        </p:tgtEl>
                                        <p:attrNameLst>
                                          <p:attrName>style.visibility</p:attrName>
                                        </p:attrNameLst>
                                      </p:cBhvr>
                                      <p:to>
                                        <p:strVal val="hidden"/>
                                      </p:to>
                                    </p:set>
                                  </p:childTnLst>
                                </p:cTn>
                              </p:par>
                              <p:par>
                                <p:cTn id="92" presetID="10" presetClass="exit" presetSubtype="0" fill="hold" grpId="0" nodeType="withEffect">
                                  <p:stCondLst>
                                    <p:cond delay="0"/>
                                  </p:stCondLst>
                                  <p:childTnLst>
                                    <p:animEffect transition="out" filter="fade">
                                      <p:cBhvr>
                                        <p:cTn id="93" dur="500"/>
                                        <p:tgtEl>
                                          <p:spTgt spid="5"/>
                                        </p:tgtEl>
                                      </p:cBhvr>
                                    </p:animEffect>
                                    <p:set>
                                      <p:cBhvr>
                                        <p:cTn id="94" dur="1" fill="hold">
                                          <p:stCondLst>
                                            <p:cond delay="499"/>
                                          </p:stCondLst>
                                        </p:cTn>
                                        <p:tgtEl>
                                          <p:spTgt spid="5"/>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4"/>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5"/>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9" grpId="0" animBg="1"/>
      <p:bldP spid="71" grpId="0"/>
      <p:bldP spid="72" grpId="0"/>
      <p:bldP spid="87" grpId="0"/>
      <p:bldP spid="88" grpId="0"/>
      <p:bldP spid="89" grpId="0"/>
      <p:bldP spid="90" grpId="0"/>
      <p:bldP spid="91" grpId="0"/>
      <p:bldP spid="92" grpId="0"/>
      <p:bldP spid="93" grpId="0"/>
      <p:bldP spid="94" grpId="0"/>
      <p:bldP spid="95" grpId="0"/>
      <p:bldP spid="97" grpId="0"/>
      <p:bldP spid="98" grpId="0"/>
      <p:bldP spid="98" grpId="1"/>
      <p:bldP spid="99" grpId="0"/>
      <p:bldP spid="100" grpId="0"/>
      <p:bldP spid="101" grpId="0"/>
      <p:bldP spid="102" grpId="0"/>
      <p:bldP spid="103" grpId="0"/>
      <p:bldP spid="104" grpId="0"/>
      <p:bldP spid="105"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Problem : Overflows</a:t>
            </a:r>
          </a:p>
        </p:txBody>
      </p:sp>
      <p:cxnSp>
        <p:nvCxnSpPr>
          <p:cNvPr id="6" name="Straight Arrow Connector 5"/>
          <p:cNvCxnSpPr>
            <a:cxnSpLocks/>
          </p:cNvCxnSpPr>
          <p:nvPr/>
        </p:nvCxnSpPr>
        <p:spPr>
          <a:xfrm>
            <a:off x="3465871" y="1992016"/>
            <a:ext cx="4970206" cy="0"/>
          </a:xfrm>
          <a:prstGeom prst="straightConnector1">
            <a:avLst/>
          </a:prstGeom>
          <a:ln w="95250">
            <a:solidFill>
              <a:srgbClr val="C0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 name="Straight Connector 7"/>
          <p:cNvCxnSpPr>
            <a:cxnSpLocks/>
          </p:cNvCxnSpPr>
          <p:nvPr/>
        </p:nvCxnSpPr>
        <p:spPr>
          <a:xfrm flipV="1">
            <a:off x="3571846" y="2814976"/>
            <a:ext cx="4734888" cy="5080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3571846" y="2621936"/>
            <a:ext cx="0" cy="24384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8306734" y="2520336"/>
            <a:ext cx="0" cy="28448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7454305" y="3095760"/>
            <a:ext cx="2194560" cy="584775"/>
          </a:xfrm>
          <a:prstGeom prst="rect">
            <a:avLst/>
          </a:prstGeom>
          <a:noFill/>
        </p:spPr>
        <p:txBody>
          <a:bodyPr wrap="square" rtlCol="0">
            <a:spAutoFit/>
          </a:bodyPr>
          <a:lstStyle/>
          <a:p>
            <a:pPr algn="ctr"/>
            <a:r>
              <a:rPr lang="en-US" sz="3200" b="1" dirty="0">
                <a:solidFill>
                  <a:srgbClr val="C00000"/>
                </a:solidFill>
              </a:rPr>
              <a:t>Maximum</a:t>
            </a:r>
          </a:p>
        </p:txBody>
      </p:sp>
      <p:sp>
        <p:nvSpPr>
          <p:cNvPr id="21" name="TextBox 20"/>
          <p:cNvSpPr txBox="1"/>
          <p:nvPr/>
        </p:nvSpPr>
        <p:spPr>
          <a:xfrm>
            <a:off x="2635635" y="3169077"/>
            <a:ext cx="1872421" cy="584775"/>
          </a:xfrm>
          <a:prstGeom prst="rect">
            <a:avLst/>
          </a:prstGeom>
          <a:noFill/>
        </p:spPr>
        <p:txBody>
          <a:bodyPr wrap="square" rtlCol="0">
            <a:spAutoFit/>
          </a:bodyPr>
          <a:lstStyle/>
          <a:p>
            <a:pPr algn="ctr"/>
            <a:r>
              <a:rPr lang="en-US" sz="3200" b="1" dirty="0">
                <a:solidFill>
                  <a:srgbClr val="C00000"/>
                </a:solidFill>
              </a:rPr>
              <a:t>Minimum</a:t>
            </a:r>
            <a:r>
              <a:rPr lang="en-US" dirty="0">
                <a:solidFill>
                  <a:srgbClr val="C00000"/>
                </a:solidFill>
              </a:rPr>
              <a:t> </a:t>
            </a:r>
          </a:p>
        </p:txBody>
      </p:sp>
      <p:sp>
        <p:nvSpPr>
          <p:cNvPr id="11" name="Slide Number Placeholder 10"/>
          <p:cNvSpPr>
            <a:spLocks noGrp="1"/>
          </p:cNvSpPr>
          <p:nvPr>
            <p:ph type="sldNum" sz="quarter" idx="12"/>
          </p:nvPr>
        </p:nvSpPr>
        <p:spPr/>
        <p:txBody>
          <a:bodyPr/>
          <a:lstStyle/>
          <a:p>
            <a:fld id="{0B1E5EA0-9ECE-40EC-8AC0-17DB907BCC5E}" type="slidenum">
              <a:rPr lang="en-US" smtClean="0"/>
              <a:t>18</a:t>
            </a:fld>
            <a:endParaRPr lang="en-US"/>
          </a:p>
        </p:txBody>
      </p:sp>
      <p:sp>
        <p:nvSpPr>
          <p:cNvPr id="17" name="Rectangle 16"/>
          <p:cNvSpPr/>
          <p:nvPr/>
        </p:nvSpPr>
        <p:spPr>
          <a:xfrm>
            <a:off x="0" y="5201990"/>
            <a:ext cx="12192000" cy="1169615"/>
          </a:xfrm>
          <a:prstGeom prst="rect">
            <a:avLst/>
          </a:prstGeom>
          <a:solidFill>
            <a:schemeClr val="bg1">
              <a:lumMod val="95000"/>
            </a:schemeClr>
          </a:solidFill>
          <a:ln>
            <a:noFill/>
          </a:ln>
          <a:effectLst/>
        </p:spPr>
        <p:style>
          <a:lnRef idx="1">
            <a:schemeClr val="dk1"/>
          </a:lnRef>
          <a:fillRef idx="2">
            <a:schemeClr val="dk1"/>
          </a:fillRef>
          <a:effectRef idx="1">
            <a:schemeClr val="dk1"/>
          </a:effectRef>
          <a:fontRef idx="minor">
            <a:schemeClr val="dk1"/>
          </a:fontRef>
        </p:style>
        <p:txBody>
          <a:bodyPr lIns="0" rIns="0" rtlCol="0" anchor="ctr"/>
          <a:lstStyle/>
          <a:p>
            <a:pPr algn="ctr"/>
            <a:r>
              <a:rPr lang="en-US" sz="4400" b="1" dirty="0">
                <a:solidFill>
                  <a:srgbClr val="C00000"/>
                </a:solidFill>
              </a:rPr>
              <a:t>Values outside the supported range cause overflows</a:t>
            </a:r>
          </a:p>
        </p:txBody>
      </p:sp>
      <p:cxnSp>
        <p:nvCxnSpPr>
          <p:cNvPr id="23" name="Straight Connector 22">
            <a:extLst>
              <a:ext uri="{FF2B5EF4-FFF2-40B4-BE49-F238E27FC236}">
                <a16:creationId xmlns:a16="http://schemas.microsoft.com/office/drawing/2014/main" id="{2E984919-1C0E-3E4A-B399-32BC42B606F1}"/>
              </a:ext>
            </a:extLst>
          </p:cNvPr>
          <p:cNvCxnSpPr>
            <a:cxnSpLocks/>
          </p:cNvCxnSpPr>
          <p:nvPr/>
        </p:nvCxnSpPr>
        <p:spPr>
          <a:xfrm flipV="1">
            <a:off x="943897" y="2875937"/>
            <a:ext cx="2627948" cy="17336"/>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7A3EF722-6E7A-D740-940E-CC60A97DEEF3}"/>
              </a:ext>
            </a:extLst>
          </p:cNvPr>
          <p:cNvCxnSpPr>
            <a:cxnSpLocks/>
          </p:cNvCxnSpPr>
          <p:nvPr/>
        </p:nvCxnSpPr>
        <p:spPr>
          <a:xfrm flipV="1">
            <a:off x="8306734" y="2807278"/>
            <a:ext cx="2627948" cy="17336"/>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sp>
        <p:nvSpPr>
          <p:cNvPr id="25" name="Multiply 24">
            <a:extLst>
              <a:ext uri="{FF2B5EF4-FFF2-40B4-BE49-F238E27FC236}">
                <a16:creationId xmlns:a16="http://schemas.microsoft.com/office/drawing/2014/main" id="{E096A81B-3226-6743-9071-254E36E77206}"/>
              </a:ext>
            </a:extLst>
          </p:cNvPr>
          <p:cNvSpPr/>
          <p:nvPr/>
        </p:nvSpPr>
        <p:spPr>
          <a:xfrm>
            <a:off x="1492044" y="2573610"/>
            <a:ext cx="496529" cy="533531"/>
          </a:xfrm>
          <a:prstGeom prst="mathMultiply">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Multiply 25">
            <a:extLst>
              <a:ext uri="{FF2B5EF4-FFF2-40B4-BE49-F238E27FC236}">
                <a16:creationId xmlns:a16="http://schemas.microsoft.com/office/drawing/2014/main" id="{DAF8B274-A1AE-3E42-869B-5285B72CE7B2}"/>
              </a:ext>
            </a:extLst>
          </p:cNvPr>
          <p:cNvSpPr/>
          <p:nvPr/>
        </p:nvSpPr>
        <p:spPr>
          <a:xfrm>
            <a:off x="9152336" y="2538050"/>
            <a:ext cx="496529" cy="533531"/>
          </a:xfrm>
          <a:prstGeom prst="mathMultiply">
            <a:avLst/>
          </a:prstGeom>
          <a:solidFill>
            <a:srgbClr val="C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250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Rounded Rectangle 4"/>
          <p:cNvSpPr/>
          <p:nvPr/>
        </p:nvSpPr>
        <p:spPr>
          <a:xfrm>
            <a:off x="609600" y="2174240"/>
            <a:ext cx="11176000" cy="3332480"/>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a:solidFill>
                  <a:srgbClr val="C00000"/>
                </a:solidFill>
              </a:rPr>
              <a:t>Quantization is getting </a:t>
            </a:r>
          </a:p>
          <a:p>
            <a:pPr algn="ctr"/>
            <a:r>
              <a:rPr lang="en-US" sz="4400" b="1" dirty="0">
                <a:solidFill>
                  <a:srgbClr val="C00000"/>
                </a:solidFill>
              </a:rPr>
              <a:t>very popular</a:t>
            </a:r>
          </a:p>
        </p:txBody>
      </p:sp>
      <p:sp>
        <p:nvSpPr>
          <p:cNvPr id="9" name="Slide Number Placeholder 8"/>
          <p:cNvSpPr>
            <a:spLocks noGrp="1"/>
          </p:cNvSpPr>
          <p:nvPr>
            <p:ph type="sldNum" sz="quarter" idx="12"/>
          </p:nvPr>
        </p:nvSpPr>
        <p:spPr/>
        <p:txBody>
          <a:bodyPr/>
          <a:lstStyle/>
          <a:p>
            <a:fld id="{0B1E5EA0-9ECE-40EC-8AC0-17DB907BCC5E}" type="slidenum">
              <a:rPr lang="en-US" smtClean="0"/>
              <a:t>19</a:t>
            </a:fld>
            <a:endParaRPr lang="en-US"/>
          </a:p>
        </p:txBody>
      </p:sp>
    </p:spTree>
    <p:extLst>
      <p:ext uri="{BB962C8B-B14F-4D97-AF65-F5344CB8AC3E}">
        <p14:creationId xmlns:p14="http://schemas.microsoft.com/office/powerpoint/2010/main" val="1694587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6234C-F2B7-454A-9640-AF3F1CEA9A15}"/>
              </a:ext>
            </a:extLst>
          </p:cNvPr>
          <p:cNvSpPr>
            <a:spLocks noGrp="1"/>
          </p:cNvSpPr>
          <p:nvPr>
            <p:ph type="title"/>
          </p:nvPr>
        </p:nvSpPr>
        <p:spPr>
          <a:xfrm>
            <a:off x="609600" y="274638"/>
            <a:ext cx="10972800" cy="1472882"/>
          </a:xfrm>
        </p:spPr>
        <p:txBody>
          <a:bodyPr>
            <a:normAutofit fontScale="90000"/>
          </a:bodyPr>
          <a:lstStyle/>
          <a:p>
            <a:r>
              <a:rPr lang="en-US" dirty="0"/>
              <a:t>Characterization for design optimizations</a:t>
            </a:r>
          </a:p>
        </p:txBody>
      </p:sp>
      <p:pic>
        <p:nvPicPr>
          <p:cNvPr id="6" name="Content Placeholder 5">
            <a:extLst>
              <a:ext uri="{FF2B5EF4-FFF2-40B4-BE49-F238E27FC236}">
                <a16:creationId xmlns:a16="http://schemas.microsoft.com/office/drawing/2014/main" id="{27A0EB17-4E26-C54E-917E-85A737D906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0613" y="1934022"/>
            <a:ext cx="2451100" cy="4064000"/>
          </a:xfrm>
        </p:spPr>
      </p:pic>
      <p:sp>
        <p:nvSpPr>
          <p:cNvPr id="4" name="Slide Number Placeholder 3">
            <a:extLst>
              <a:ext uri="{FF2B5EF4-FFF2-40B4-BE49-F238E27FC236}">
                <a16:creationId xmlns:a16="http://schemas.microsoft.com/office/drawing/2014/main" id="{4738DBB1-39BB-9346-9BFD-55CABFAC5B1E}"/>
              </a:ext>
            </a:extLst>
          </p:cNvPr>
          <p:cNvSpPr>
            <a:spLocks noGrp="1"/>
          </p:cNvSpPr>
          <p:nvPr>
            <p:ph type="sldNum" sz="quarter" idx="12"/>
          </p:nvPr>
        </p:nvSpPr>
        <p:spPr/>
        <p:txBody>
          <a:bodyPr/>
          <a:lstStyle/>
          <a:p>
            <a:fld id="{0B1E5EA0-9ECE-40EC-8AC0-17DB907BCC5E}" type="slidenum">
              <a:rPr lang="en-US" smtClean="0"/>
              <a:t>2</a:t>
            </a:fld>
            <a:endParaRPr lang="en-US"/>
          </a:p>
        </p:txBody>
      </p:sp>
      <p:sp>
        <p:nvSpPr>
          <p:cNvPr id="9" name="Right Arrow 8">
            <a:extLst>
              <a:ext uri="{FF2B5EF4-FFF2-40B4-BE49-F238E27FC236}">
                <a16:creationId xmlns:a16="http://schemas.microsoft.com/office/drawing/2014/main" id="{4F7BAB1A-2BCB-6B42-AD84-E822A1B24AEE}"/>
              </a:ext>
            </a:extLst>
          </p:cNvPr>
          <p:cNvSpPr/>
          <p:nvPr/>
        </p:nvSpPr>
        <p:spPr>
          <a:xfrm>
            <a:off x="3251199" y="3363596"/>
            <a:ext cx="3337559" cy="756602"/>
          </a:xfrm>
          <a:prstGeom prst="rightArrow">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20F3DF3-4C61-9D4B-A2E9-D03CA0C9DB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7886" y="1934022"/>
            <a:ext cx="3284547" cy="1845498"/>
          </a:xfrm>
          <a:prstGeom prst="rect">
            <a:avLst/>
          </a:prstGeom>
        </p:spPr>
      </p:pic>
      <p:pic>
        <p:nvPicPr>
          <p:cNvPr id="15" name="Picture 14">
            <a:extLst>
              <a:ext uri="{FF2B5EF4-FFF2-40B4-BE49-F238E27FC236}">
                <a16:creationId xmlns:a16="http://schemas.microsoft.com/office/drawing/2014/main" id="{4F915831-0650-C444-9997-C9E6F0ACF7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760" y="3779520"/>
            <a:ext cx="4622800" cy="2781300"/>
          </a:xfrm>
          <a:prstGeom prst="rect">
            <a:avLst/>
          </a:prstGeom>
        </p:spPr>
      </p:pic>
    </p:spTree>
    <p:extLst>
      <p:ext uri="{BB962C8B-B14F-4D97-AF65-F5344CB8AC3E}">
        <p14:creationId xmlns:p14="http://schemas.microsoft.com/office/powerpoint/2010/main" val="3512591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370C9-A2B5-0945-8ECE-314AB196225E}"/>
              </a:ext>
            </a:extLst>
          </p:cNvPr>
          <p:cNvSpPr>
            <a:spLocks noGrp="1"/>
          </p:cNvSpPr>
          <p:nvPr>
            <p:ph type="title"/>
          </p:nvPr>
        </p:nvSpPr>
        <p:spPr/>
        <p:txBody>
          <a:bodyPr/>
          <a:lstStyle/>
          <a:p>
            <a:r>
              <a:rPr lang="en-US" dirty="0"/>
              <a:t>Where to use quantization?</a:t>
            </a:r>
          </a:p>
        </p:txBody>
      </p:sp>
      <p:sp>
        <p:nvSpPr>
          <p:cNvPr id="3" name="Content Placeholder 2">
            <a:extLst>
              <a:ext uri="{FF2B5EF4-FFF2-40B4-BE49-F238E27FC236}">
                <a16:creationId xmlns:a16="http://schemas.microsoft.com/office/drawing/2014/main" id="{23A65BBF-9BD4-EB47-B70D-AC4896655CC9}"/>
              </a:ext>
            </a:extLst>
          </p:cNvPr>
          <p:cNvSpPr>
            <a:spLocks noGrp="1"/>
          </p:cNvSpPr>
          <p:nvPr>
            <p:ph idx="1"/>
          </p:nvPr>
        </p:nvSpPr>
        <p:spPr/>
        <p:txBody>
          <a:bodyPr/>
          <a:lstStyle/>
          <a:p>
            <a:r>
              <a:rPr lang="en-US" dirty="0"/>
              <a:t>Applications that can tolerate overflows</a:t>
            </a:r>
          </a:p>
          <a:p>
            <a:r>
              <a:rPr lang="en-US" dirty="0"/>
              <a:t>Accelerators:</a:t>
            </a:r>
          </a:p>
          <a:p>
            <a:pPr lvl="1"/>
            <a:r>
              <a:rPr lang="en-US" dirty="0"/>
              <a:t>Can exploit non-standard bit-width (e.g. 4-bit, 12-bit, 18-bit)</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D498F24-A92B-EC4E-819E-862C3D3893D3}"/>
              </a:ext>
            </a:extLst>
          </p:cNvPr>
          <p:cNvSpPr>
            <a:spLocks noGrp="1"/>
          </p:cNvSpPr>
          <p:nvPr>
            <p:ph type="sldNum" sz="quarter" idx="12"/>
          </p:nvPr>
        </p:nvSpPr>
        <p:spPr/>
        <p:txBody>
          <a:bodyPr/>
          <a:lstStyle/>
          <a:p>
            <a:fld id="{0B1E5EA0-9ECE-40EC-8AC0-17DB907BCC5E}" type="slidenum">
              <a:rPr lang="en-US" smtClean="0"/>
              <a:t>20</a:t>
            </a:fld>
            <a:endParaRPr lang="en-US"/>
          </a:p>
        </p:txBody>
      </p:sp>
      <p:pic>
        <p:nvPicPr>
          <p:cNvPr id="6" name="Picture 5">
            <a:extLst>
              <a:ext uri="{FF2B5EF4-FFF2-40B4-BE49-F238E27FC236}">
                <a16:creationId xmlns:a16="http://schemas.microsoft.com/office/drawing/2014/main" id="{0232C8E0-28F0-E14C-A4A5-6F70E50E5A16}"/>
              </a:ext>
            </a:extLst>
          </p:cNvPr>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3273552" y="3606127"/>
            <a:ext cx="5464048" cy="3069311"/>
          </a:xfrm>
          <a:prstGeom prst="rect">
            <a:avLst/>
          </a:prstGeom>
        </p:spPr>
      </p:pic>
    </p:spTree>
    <p:extLst>
      <p:ext uri="{BB962C8B-B14F-4D97-AF65-F5344CB8AC3E}">
        <p14:creationId xmlns:p14="http://schemas.microsoft.com/office/powerpoint/2010/main" val="3087447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Rounded Rectangle 4"/>
          <p:cNvSpPr/>
          <p:nvPr/>
        </p:nvSpPr>
        <p:spPr>
          <a:xfrm>
            <a:off x="609600" y="2174240"/>
            <a:ext cx="11176000" cy="3332480"/>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a:solidFill>
                  <a:srgbClr val="C00000"/>
                </a:solidFill>
              </a:rPr>
              <a:t>How about overflow-free quantization in general-purpose processors?</a:t>
            </a:r>
          </a:p>
        </p:txBody>
      </p:sp>
      <p:sp>
        <p:nvSpPr>
          <p:cNvPr id="9" name="Slide Number Placeholder 8"/>
          <p:cNvSpPr>
            <a:spLocks noGrp="1"/>
          </p:cNvSpPr>
          <p:nvPr>
            <p:ph type="sldNum" sz="quarter" idx="12"/>
          </p:nvPr>
        </p:nvSpPr>
        <p:spPr/>
        <p:txBody>
          <a:bodyPr/>
          <a:lstStyle/>
          <a:p>
            <a:fld id="{0B1E5EA0-9ECE-40EC-8AC0-17DB907BCC5E}" type="slidenum">
              <a:rPr lang="en-US" smtClean="0"/>
              <a:t>21</a:t>
            </a:fld>
            <a:endParaRPr lang="en-US"/>
          </a:p>
        </p:txBody>
      </p:sp>
    </p:spTree>
    <p:extLst>
      <p:ext uri="{BB962C8B-B14F-4D97-AF65-F5344CB8AC3E}">
        <p14:creationId xmlns:p14="http://schemas.microsoft.com/office/powerpoint/2010/main" val="1397286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370C9-A2B5-0945-8ECE-314AB196225E}"/>
              </a:ext>
            </a:extLst>
          </p:cNvPr>
          <p:cNvSpPr>
            <a:spLocks noGrp="1"/>
          </p:cNvSpPr>
          <p:nvPr>
            <p:ph type="title"/>
          </p:nvPr>
        </p:nvSpPr>
        <p:spPr/>
        <p:txBody>
          <a:bodyPr>
            <a:normAutofit fontScale="90000"/>
          </a:bodyPr>
          <a:lstStyle/>
          <a:p>
            <a:r>
              <a:rPr lang="en-US" dirty="0"/>
              <a:t>Quantization for general-purpose processors</a:t>
            </a:r>
          </a:p>
        </p:txBody>
      </p:sp>
      <p:sp>
        <p:nvSpPr>
          <p:cNvPr id="3" name="Content Placeholder 2">
            <a:extLst>
              <a:ext uri="{FF2B5EF4-FFF2-40B4-BE49-F238E27FC236}">
                <a16:creationId xmlns:a16="http://schemas.microsoft.com/office/drawing/2014/main" id="{23A65BBF-9BD4-EB47-B70D-AC4896655CC9}"/>
              </a:ext>
            </a:extLst>
          </p:cNvPr>
          <p:cNvSpPr>
            <a:spLocks noGrp="1"/>
          </p:cNvSpPr>
          <p:nvPr>
            <p:ph idx="1"/>
          </p:nvPr>
        </p:nvSpPr>
        <p:spPr/>
        <p:txBody>
          <a:bodyPr/>
          <a:lstStyle/>
          <a:p>
            <a:r>
              <a:rPr lang="en-US" dirty="0"/>
              <a:t>Software-based Implementation</a:t>
            </a:r>
          </a:p>
          <a:p>
            <a:pPr lvl="1"/>
            <a:r>
              <a:rPr lang="en-US" dirty="0"/>
              <a:t>Can not exploit non-standard bit-width</a:t>
            </a:r>
          </a:p>
          <a:p>
            <a:pPr lvl="2"/>
            <a:r>
              <a:rPr lang="en-US" dirty="0"/>
              <a:t> (e.g. 4-bit, 12-bit, 17-bit)</a:t>
            </a:r>
          </a:p>
          <a:p>
            <a:pPr lvl="1"/>
            <a:r>
              <a:rPr lang="en-US" dirty="0"/>
              <a:t>Significant Programmer’s effort</a:t>
            </a:r>
          </a:p>
          <a:p>
            <a:pPr lvl="1"/>
            <a:r>
              <a:rPr lang="en-US" dirty="0"/>
              <a:t>Significant performance overhead </a:t>
            </a:r>
          </a:p>
          <a:p>
            <a:pPr lvl="2"/>
            <a:r>
              <a:rPr lang="en-US" dirty="0"/>
              <a:t>For conversions</a:t>
            </a:r>
          </a:p>
          <a:p>
            <a:pPr lvl="1"/>
            <a:r>
              <a:rPr lang="en-US" dirty="0"/>
              <a:t>Prone to bugs and overflows</a:t>
            </a:r>
          </a:p>
          <a:p>
            <a:endParaRPr lang="en-US" dirty="0"/>
          </a:p>
          <a:p>
            <a:endParaRPr lang="en-US" dirty="0"/>
          </a:p>
        </p:txBody>
      </p:sp>
      <p:sp>
        <p:nvSpPr>
          <p:cNvPr id="4" name="Slide Number Placeholder 3">
            <a:extLst>
              <a:ext uri="{FF2B5EF4-FFF2-40B4-BE49-F238E27FC236}">
                <a16:creationId xmlns:a16="http://schemas.microsoft.com/office/drawing/2014/main" id="{9D498F24-A92B-EC4E-819E-862C3D3893D3}"/>
              </a:ext>
            </a:extLst>
          </p:cNvPr>
          <p:cNvSpPr>
            <a:spLocks noGrp="1"/>
          </p:cNvSpPr>
          <p:nvPr>
            <p:ph type="sldNum" sz="quarter" idx="12"/>
          </p:nvPr>
        </p:nvSpPr>
        <p:spPr/>
        <p:txBody>
          <a:bodyPr/>
          <a:lstStyle/>
          <a:p>
            <a:fld id="{0B1E5EA0-9ECE-40EC-8AC0-17DB907BCC5E}" type="slidenum">
              <a:rPr lang="en-US" smtClean="0"/>
              <a:t>22</a:t>
            </a:fld>
            <a:endParaRPr lang="en-US"/>
          </a:p>
        </p:txBody>
      </p:sp>
      <p:pic>
        <p:nvPicPr>
          <p:cNvPr id="6" name="Picture 5">
            <a:extLst>
              <a:ext uri="{FF2B5EF4-FFF2-40B4-BE49-F238E27FC236}">
                <a16:creationId xmlns:a16="http://schemas.microsoft.com/office/drawing/2014/main" id="{6D3CD3BD-D858-E844-9FAE-61509439F0D2}"/>
              </a:ext>
            </a:extLst>
          </p:cNvPr>
          <p:cNvPicPr>
            <a:picLocks noChangeAspect="1"/>
          </p:cNvPicPr>
          <p:nvPr/>
        </p:nvPicPr>
        <p:blipFill rotWithShape="1">
          <a:blip r:embed="rId2">
            <a:extLst>
              <a:ext uri="{28A0092B-C50C-407E-A947-70E740481C1C}">
                <a14:useLocalDpi xmlns:a14="http://schemas.microsoft.com/office/drawing/2010/main" val="0"/>
              </a:ext>
            </a:extLst>
          </a:blip>
          <a:srcRect l="2" r="54126" b="9805"/>
          <a:stretch/>
        </p:blipFill>
        <p:spPr>
          <a:xfrm>
            <a:off x="8343092" y="1056353"/>
            <a:ext cx="3239308" cy="4084345"/>
          </a:xfrm>
          <a:prstGeom prst="rect">
            <a:avLst/>
          </a:prstGeom>
        </p:spPr>
      </p:pic>
      <p:cxnSp>
        <p:nvCxnSpPr>
          <p:cNvPr id="9" name="Straight Connector 8">
            <a:extLst>
              <a:ext uri="{FF2B5EF4-FFF2-40B4-BE49-F238E27FC236}">
                <a16:creationId xmlns:a16="http://schemas.microsoft.com/office/drawing/2014/main" id="{60DF2510-B9DC-4A43-BE55-4800D2AA954D}"/>
              </a:ext>
            </a:extLst>
          </p:cNvPr>
          <p:cNvCxnSpPr/>
          <p:nvPr/>
        </p:nvCxnSpPr>
        <p:spPr>
          <a:xfrm>
            <a:off x="8343092" y="5140698"/>
            <a:ext cx="3239308" cy="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AB6C6C3F-F947-D84A-9D28-78F15E409755}"/>
              </a:ext>
            </a:extLst>
          </p:cNvPr>
          <p:cNvPicPr>
            <a:picLocks noChangeAspect="1"/>
          </p:cNvPicPr>
          <p:nvPr/>
        </p:nvPicPr>
        <p:blipFill rotWithShape="1">
          <a:blip r:embed="rId2">
            <a:extLst>
              <a:ext uri="{28A0092B-C50C-407E-A947-70E740481C1C}">
                <a14:useLocalDpi xmlns:a14="http://schemas.microsoft.com/office/drawing/2010/main" val="0"/>
              </a:ext>
            </a:extLst>
          </a:blip>
          <a:srcRect l="2" r="54126" b="9805"/>
          <a:stretch/>
        </p:blipFill>
        <p:spPr>
          <a:xfrm>
            <a:off x="7740650" y="1006000"/>
            <a:ext cx="4206240" cy="5303520"/>
          </a:xfrm>
          <a:prstGeom prst="rect">
            <a:avLst/>
          </a:prstGeom>
        </p:spPr>
      </p:pic>
      <p:cxnSp>
        <p:nvCxnSpPr>
          <p:cNvPr id="12" name="Straight Connector 11">
            <a:extLst>
              <a:ext uri="{FF2B5EF4-FFF2-40B4-BE49-F238E27FC236}">
                <a16:creationId xmlns:a16="http://schemas.microsoft.com/office/drawing/2014/main" id="{610813E0-87BA-5444-A260-835278C9AD7B}"/>
              </a:ext>
            </a:extLst>
          </p:cNvPr>
          <p:cNvCxnSpPr>
            <a:cxnSpLocks/>
          </p:cNvCxnSpPr>
          <p:nvPr/>
        </p:nvCxnSpPr>
        <p:spPr>
          <a:xfrm>
            <a:off x="7740650" y="6309520"/>
            <a:ext cx="4206240" cy="0"/>
          </a:xfrm>
          <a:prstGeom prst="line">
            <a:avLst/>
          </a:prstGeom>
          <a:ln w="34925">
            <a:solidFill>
              <a:srgbClr val="00206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567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Rectangle 17"/>
          <p:cNvSpPr/>
          <p:nvPr/>
        </p:nvSpPr>
        <p:spPr>
          <a:xfrm>
            <a:off x="0" y="5491129"/>
            <a:ext cx="12192000" cy="1005524"/>
          </a:xfrm>
          <a:prstGeom prst="rect">
            <a:avLst/>
          </a:prstGeom>
          <a:solidFill>
            <a:schemeClr val="bg1">
              <a:lumMod val="95000"/>
            </a:schemeClr>
          </a:solidFill>
          <a:ln>
            <a:noFill/>
          </a:ln>
          <a:effectLst/>
        </p:spPr>
        <p:style>
          <a:lnRef idx="1">
            <a:schemeClr val="dk1"/>
          </a:lnRef>
          <a:fillRef idx="2">
            <a:schemeClr val="dk1"/>
          </a:fillRef>
          <a:effectRef idx="1">
            <a:schemeClr val="dk1"/>
          </a:effectRef>
          <a:fontRef idx="minor">
            <a:schemeClr val="dk1"/>
          </a:fontRef>
        </p:style>
        <p:txBody>
          <a:bodyPr lIns="0" rIns="0" rtlCol="0" anchor="ctr"/>
          <a:lstStyle/>
          <a:p>
            <a:pPr algn="ctr"/>
            <a:r>
              <a:rPr lang="en-US" sz="3600" b="1" dirty="0">
                <a:solidFill>
                  <a:srgbClr val="C00000"/>
                </a:solidFill>
              </a:rPr>
              <a:t>Significant portion of values lie within a narrow range</a:t>
            </a:r>
          </a:p>
          <a:p>
            <a:pPr algn="ctr"/>
            <a:r>
              <a:rPr lang="en-US" sz="3600" b="1" dirty="0">
                <a:solidFill>
                  <a:srgbClr val="C00000"/>
                </a:solidFill>
              </a:rPr>
              <a:t>There are only few outliers outside the range</a:t>
            </a:r>
          </a:p>
          <a:p>
            <a:pPr algn="ctr"/>
            <a:r>
              <a:rPr lang="en-US" sz="3600" b="1" dirty="0">
                <a:solidFill>
                  <a:srgbClr val="C00000"/>
                </a:solidFill>
              </a:rPr>
              <a:t> </a:t>
            </a:r>
          </a:p>
        </p:txBody>
      </p:sp>
      <p:sp>
        <p:nvSpPr>
          <p:cNvPr id="2" name="Title 1"/>
          <p:cNvSpPr>
            <a:spLocks noGrp="1"/>
          </p:cNvSpPr>
          <p:nvPr>
            <p:ph type="title"/>
          </p:nvPr>
        </p:nvSpPr>
        <p:spPr/>
        <p:txBody>
          <a:bodyPr>
            <a:normAutofit/>
          </a:bodyPr>
          <a:lstStyle/>
          <a:p>
            <a:r>
              <a:rPr lang="en-US" b="1" dirty="0"/>
              <a:t>Key observation </a:t>
            </a:r>
          </a:p>
        </p:txBody>
      </p:sp>
      <p:sp>
        <p:nvSpPr>
          <p:cNvPr id="10" name="Slide Number Placeholder 9"/>
          <p:cNvSpPr>
            <a:spLocks noGrp="1"/>
          </p:cNvSpPr>
          <p:nvPr>
            <p:ph type="sldNum" sz="quarter" idx="12"/>
          </p:nvPr>
        </p:nvSpPr>
        <p:spPr/>
        <p:txBody>
          <a:bodyPr/>
          <a:lstStyle/>
          <a:p>
            <a:fld id="{0B1E5EA0-9ECE-40EC-8AC0-17DB907BCC5E}" type="slidenum">
              <a:rPr lang="en-US" smtClean="0"/>
              <a:t>23</a:t>
            </a:fld>
            <a:endParaRPr lang="en-US"/>
          </a:p>
        </p:txBody>
      </p:sp>
      <p:pic>
        <p:nvPicPr>
          <p:cNvPr id="5" name="Content Placeholder 4">
            <a:extLst>
              <a:ext uri="{FF2B5EF4-FFF2-40B4-BE49-F238E27FC236}">
                <a16:creationId xmlns:a16="http://schemas.microsoft.com/office/drawing/2014/main" id="{6081D083-55E8-C549-B383-7C1FA9F245A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 b="10877"/>
          <a:stretch/>
        </p:blipFill>
        <p:spPr>
          <a:xfrm>
            <a:off x="609600" y="1893378"/>
            <a:ext cx="10972800" cy="2488258"/>
          </a:xfrm>
        </p:spPr>
      </p:pic>
    </p:spTree>
    <p:extLst>
      <p:ext uri="{BB962C8B-B14F-4D97-AF65-F5344CB8AC3E}">
        <p14:creationId xmlns:p14="http://schemas.microsoft.com/office/powerpoint/2010/main" val="381942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Key observations </a:t>
            </a:r>
          </a:p>
        </p:txBody>
      </p:sp>
      <p:sp>
        <p:nvSpPr>
          <p:cNvPr id="6" name="TextBox 5"/>
          <p:cNvSpPr txBox="1"/>
          <p:nvPr/>
        </p:nvSpPr>
        <p:spPr>
          <a:xfrm>
            <a:off x="1240600" y="4233308"/>
            <a:ext cx="1967205" cy="461665"/>
          </a:xfrm>
          <a:prstGeom prst="rect">
            <a:avLst/>
          </a:prstGeom>
          <a:noFill/>
        </p:spPr>
        <p:txBody>
          <a:bodyPr wrap="none" rtlCol="0">
            <a:spAutoFit/>
          </a:bodyPr>
          <a:lstStyle/>
          <a:p>
            <a:r>
              <a:rPr lang="en-US" sz="2400" b="1" dirty="0"/>
              <a:t>Deep learning</a:t>
            </a:r>
          </a:p>
        </p:txBody>
      </p:sp>
      <p:sp>
        <p:nvSpPr>
          <p:cNvPr id="20" name="TextBox 19"/>
          <p:cNvSpPr txBox="1"/>
          <p:nvPr/>
        </p:nvSpPr>
        <p:spPr>
          <a:xfrm>
            <a:off x="4138380" y="4274403"/>
            <a:ext cx="1988429" cy="461665"/>
          </a:xfrm>
          <a:prstGeom prst="rect">
            <a:avLst/>
          </a:prstGeom>
          <a:noFill/>
        </p:spPr>
        <p:txBody>
          <a:bodyPr wrap="none" rtlCol="0">
            <a:spAutoFit/>
          </a:bodyPr>
          <a:lstStyle/>
          <a:p>
            <a:r>
              <a:rPr lang="en-US" sz="2400" b="1" dirty="0"/>
              <a:t>Financial apps</a:t>
            </a:r>
          </a:p>
        </p:txBody>
      </p:sp>
      <p:sp>
        <p:nvSpPr>
          <p:cNvPr id="21" name="TextBox 20"/>
          <p:cNvSpPr txBox="1"/>
          <p:nvPr/>
        </p:nvSpPr>
        <p:spPr>
          <a:xfrm>
            <a:off x="9714215" y="4295393"/>
            <a:ext cx="2477785" cy="461665"/>
          </a:xfrm>
          <a:prstGeom prst="rect">
            <a:avLst/>
          </a:prstGeom>
          <a:noFill/>
        </p:spPr>
        <p:txBody>
          <a:bodyPr wrap="square" rtlCol="0">
            <a:spAutoFit/>
          </a:bodyPr>
          <a:lstStyle/>
          <a:p>
            <a:pPr algn="ctr"/>
            <a:r>
              <a:rPr lang="en-US" sz="2400" b="1" dirty="0"/>
              <a:t>Signal processing</a:t>
            </a:r>
          </a:p>
        </p:txBody>
      </p:sp>
      <p:sp>
        <p:nvSpPr>
          <p:cNvPr id="22" name="TextBox 21"/>
          <p:cNvSpPr txBox="1"/>
          <p:nvPr/>
        </p:nvSpPr>
        <p:spPr>
          <a:xfrm>
            <a:off x="6204732" y="4303385"/>
            <a:ext cx="3545337" cy="461665"/>
          </a:xfrm>
          <a:prstGeom prst="rect">
            <a:avLst/>
          </a:prstGeom>
          <a:noFill/>
        </p:spPr>
        <p:txBody>
          <a:bodyPr wrap="square" rtlCol="0">
            <a:spAutoFit/>
          </a:bodyPr>
          <a:lstStyle/>
          <a:p>
            <a:pPr algn="ctr"/>
            <a:r>
              <a:rPr lang="en-US" sz="2400" b="1" dirty="0"/>
              <a:t>Financial apps</a:t>
            </a:r>
          </a:p>
        </p:txBody>
      </p:sp>
      <p:graphicFrame>
        <p:nvGraphicFramePr>
          <p:cNvPr id="16" name="Content Placeholder 6"/>
          <p:cNvGraphicFramePr>
            <a:graphicFrameLocks noGrp="1"/>
          </p:cNvGraphicFramePr>
          <p:nvPr>
            <p:ph idx="1"/>
            <p:extLst>
              <p:ext uri="{D42A27DB-BD31-4B8C-83A1-F6EECF244321}">
                <p14:modId xmlns:p14="http://schemas.microsoft.com/office/powerpoint/2010/main" val="3475204531"/>
              </p:ext>
            </p:extLst>
          </p:nvPr>
        </p:nvGraphicFramePr>
        <p:xfrm>
          <a:off x="6188084" y="1417638"/>
          <a:ext cx="2713317" cy="28661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ontent Placeholder 6"/>
          <p:cNvGraphicFramePr>
            <a:graphicFrameLocks/>
          </p:cNvGraphicFramePr>
          <p:nvPr>
            <p:extLst>
              <p:ext uri="{D42A27DB-BD31-4B8C-83A1-F6EECF244321}">
                <p14:modId xmlns:p14="http://schemas.microsoft.com/office/powerpoint/2010/main" val="4173941717"/>
              </p:ext>
            </p:extLst>
          </p:nvPr>
        </p:nvGraphicFramePr>
        <p:xfrm>
          <a:off x="3214474" y="1457239"/>
          <a:ext cx="2680748" cy="28895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ontent Placeholder 6"/>
          <p:cNvGraphicFramePr>
            <a:graphicFrameLocks/>
          </p:cNvGraphicFramePr>
          <p:nvPr>
            <p:extLst>
              <p:ext uri="{D42A27DB-BD31-4B8C-83A1-F6EECF244321}">
                <p14:modId xmlns:p14="http://schemas.microsoft.com/office/powerpoint/2010/main" val="1090235999"/>
              </p:ext>
            </p:extLst>
          </p:nvPr>
        </p:nvGraphicFramePr>
        <p:xfrm>
          <a:off x="8853605" y="1457144"/>
          <a:ext cx="3191434" cy="28741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Content Placeholder 6"/>
          <p:cNvGraphicFramePr>
            <a:graphicFrameLocks/>
          </p:cNvGraphicFramePr>
          <p:nvPr>
            <p:extLst>
              <p:ext uri="{D42A27DB-BD31-4B8C-83A1-F6EECF244321}">
                <p14:modId xmlns:p14="http://schemas.microsoft.com/office/powerpoint/2010/main" val="1383823116"/>
              </p:ext>
            </p:extLst>
          </p:nvPr>
        </p:nvGraphicFramePr>
        <p:xfrm>
          <a:off x="161817" y="1433160"/>
          <a:ext cx="3104629" cy="3041645"/>
        </p:xfrm>
        <a:graphic>
          <a:graphicData uri="http://schemas.openxmlformats.org/drawingml/2006/chart">
            <c:chart xmlns:c="http://schemas.openxmlformats.org/drawingml/2006/chart" xmlns:r="http://schemas.openxmlformats.org/officeDocument/2006/relationships" r:id="rId6"/>
          </a:graphicData>
        </a:graphic>
      </p:graphicFrame>
      <p:sp>
        <p:nvSpPr>
          <p:cNvPr id="10" name="Slide Number Placeholder 9"/>
          <p:cNvSpPr>
            <a:spLocks noGrp="1"/>
          </p:cNvSpPr>
          <p:nvPr>
            <p:ph type="sldNum" sz="quarter" idx="12"/>
          </p:nvPr>
        </p:nvSpPr>
        <p:spPr/>
        <p:txBody>
          <a:bodyPr/>
          <a:lstStyle/>
          <a:p>
            <a:fld id="{0B1E5EA0-9ECE-40EC-8AC0-17DB907BCC5E}" type="slidenum">
              <a:rPr lang="en-US" smtClean="0"/>
              <a:t>24</a:t>
            </a:fld>
            <a:endParaRPr lang="en-US"/>
          </a:p>
        </p:txBody>
      </p:sp>
      <p:sp>
        <p:nvSpPr>
          <p:cNvPr id="19" name="Rectangle 18">
            <a:extLst>
              <a:ext uri="{FF2B5EF4-FFF2-40B4-BE49-F238E27FC236}">
                <a16:creationId xmlns:a16="http://schemas.microsoft.com/office/drawing/2014/main" id="{B328C038-C5FD-D542-8000-58EDF83883F9}"/>
              </a:ext>
            </a:extLst>
          </p:cNvPr>
          <p:cNvSpPr/>
          <p:nvPr/>
        </p:nvSpPr>
        <p:spPr>
          <a:xfrm>
            <a:off x="0" y="4474805"/>
            <a:ext cx="12192000" cy="2383195"/>
          </a:xfrm>
          <a:prstGeom prst="rect">
            <a:avLst/>
          </a:prstGeom>
          <a:solidFill>
            <a:schemeClr val="bg1">
              <a:lumMod val="95000"/>
            </a:schemeClr>
          </a:solidFill>
          <a:ln>
            <a:noFill/>
          </a:ln>
          <a:effectLst/>
        </p:spPr>
        <p:style>
          <a:lnRef idx="1">
            <a:schemeClr val="dk1"/>
          </a:lnRef>
          <a:fillRef idx="2">
            <a:schemeClr val="dk1"/>
          </a:fillRef>
          <a:effectRef idx="1">
            <a:schemeClr val="dk1"/>
          </a:effectRef>
          <a:fontRef idx="minor">
            <a:schemeClr val="dk1"/>
          </a:fontRef>
        </p:style>
        <p:txBody>
          <a:bodyPr lIns="0" rIns="0" rtlCol="0" anchor="ctr"/>
          <a:lstStyle/>
          <a:p>
            <a:pPr algn="ctr"/>
            <a:r>
              <a:rPr lang="en-US" sz="4400" b="1" dirty="0">
                <a:solidFill>
                  <a:srgbClr val="C00000"/>
                </a:solidFill>
              </a:rPr>
              <a:t>Significant portion of values </a:t>
            </a:r>
          </a:p>
          <a:p>
            <a:pPr algn="ctr"/>
            <a:r>
              <a:rPr lang="en-US" sz="4400" b="1" dirty="0">
                <a:solidFill>
                  <a:srgbClr val="C00000"/>
                </a:solidFill>
              </a:rPr>
              <a:t>lie within a narrow range</a:t>
            </a:r>
          </a:p>
          <a:p>
            <a:pPr algn="ctr"/>
            <a:r>
              <a:rPr lang="en-US" sz="4400" b="1" dirty="0">
                <a:solidFill>
                  <a:srgbClr val="C00000"/>
                </a:solidFill>
              </a:rPr>
              <a:t>There are only few outliers outside the range</a:t>
            </a:r>
          </a:p>
        </p:txBody>
      </p:sp>
    </p:spTree>
    <p:extLst>
      <p:ext uri="{BB962C8B-B14F-4D97-AF65-F5344CB8AC3E}">
        <p14:creationId xmlns:p14="http://schemas.microsoft.com/office/powerpoint/2010/main" val="240454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p:bldP spid="21" grpId="0"/>
      <p:bldP spid="22" grpId="0"/>
      <p:bldGraphic spid="16" grpId="0">
        <p:bldAsOne/>
      </p:bldGraphic>
      <p:bldGraphic spid="17" grpId="0">
        <p:bldAsOne/>
      </p:bldGraphic>
      <p:bldGraphic spid="14" grpId="0">
        <p:bldAsOne/>
      </p:bldGraphic>
      <p:bldGraphic spid="24" grpId="0">
        <p:bldAsOne/>
      </p:bldGraphic>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3010E-E913-2E41-9C32-A5BC636B482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2B731B60-9660-7C42-B508-4C217898C4D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4B1BF11-9F56-1D4B-B964-4943798D33EF}"/>
              </a:ext>
            </a:extLst>
          </p:cNvPr>
          <p:cNvSpPr>
            <a:spLocks noGrp="1"/>
          </p:cNvSpPr>
          <p:nvPr>
            <p:ph type="sldNum" sz="quarter" idx="12"/>
          </p:nvPr>
        </p:nvSpPr>
        <p:spPr/>
        <p:txBody>
          <a:bodyPr/>
          <a:lstStyle/>
          <a:p>
            <a:fld id="{0B1E5EA0-9ECE-40EC-8AC0-17DB907BCC5E}" type="slidenum">
              <a:rPr lang="en-US" smtClean="0"/>
              <a:t>25</a:t>
            </a:fld>
            <a:endParaRPr lang="en-US"/>
          </a:p>
        </p:txBody>
      </p:sp>
      <p:sp>
        <p:nvSpPr>
          <p:cNvPr id="5" name="Rounded Rectangle 4">
            <a:extLst>
              <a:ext uri="{FF2B5EF4-FFF2-40B4-BE49-F238E27FC236}">
                <a16:creationId xmlns:a16="http://schemas.microsoft.com/office/drawing/2014/main" id="{F6C2174E-01F1-364D-BF1C-B69EF39D6EBD}"/>
              </a:ext>
            </a:extLst>
          </p:cNvPr>
          <p:cNvSpPr/>
          <p:nvPr/>
        </p:nvSpPr>
        <p:spPr>
          <a:xfrm>
            <a:off x="556683" y="888856"/>
            <a:ext cx="11176000" cy="4880120"/>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a:solidFill>
                  <a:schemeClr val="tx1"/>
                </a:solidFill>
              </a:rPr>
              <a:t>Quantization + overflow handling</a:t>
            </a:r>
          </a:p>
          <a:p>
            <a:pPr algn="ctr"/>
            <a:r>
              <a:rPr lang="en-US" sz="4400" b="1" dirty="0">
                <a:solidFill>
                  <a:schemeClr val="tx1"/>
                </a:solidFill>
              </a:rPr>
              <a:t> can benefit a </a:t>
            </a:r>
            <a:r>
              <a:rPr lang="en-US" sz="4400" b="1" dirty="0">
                <a:solidFill>
                  <a:srgbClr val="C00000"/>
                </a:solidFill>
              </a:rPr>
              <a:t>wide range of applications</a:t>
            </a:r>
          </a:p>
          <a:p>
            <a:pPr algn="ctr"/>
            <a:endParaRPr lang="en-US" sz="4400" b="1" dirty="0">
              <a:solidFill>
                <a:srgbClr val="C00000"/>
              </a:solidFill>
            </a:endParaRPr>
          </a:p>
          <a:p>
            <a:pPr algn="ctr"/>
            <a:r>
              <a:rPr lang="en-US" sz="4400" b="1" dirty="0">
                <a:solidFill>
                  <a:schemeClr val="tx1"/>
                </a:solidFill>
              </a:rPr>
              <a:t>Quantization + overflow handling</a:t>
            </a:r>
          </a:p>
          <a:p>
            <a:pPr algn="ctr"/>
            <a:r>
              <a:rPr lang="en-US" sz="4400" b="1" dirty="0">
                <a:solidFill>
                  <a:schemeClr val="tx1"/>
                </a:solidFill>
              </a:rPr>
              <a:t> can be employed in </a:t>
            </a:r>
          </a:p>
          <a:p>
            <a:pPr algn="ctr"/>
            <a:r>
              <a:rPr lang="en-US" sz="4400" b="1" dirty="0">
                <a:solidFill>
                  <a:srgbClr val="C00000"/>
                </a:solidFill>
              </a:rPr>
              <a:t>general-purpose</a:t>
            </a:r>
            <a:r>
              <a:rPr lang="en-US" sz="4400" b="1" dirty="0">
                <a:solidFill>
                  <a:schemeClr val="tx1"/>
                </a:solidFill>
              </a:rPr>
              <a:t> processors</a:t>
            </a:r>
          </a:p>
        </p:txBody>
      </p:sp>
      <p:sp>
        <p:nvSpPr>
          <p:cNvPr id="6" name="Down Arrow 5">
            <a:extLst>
              <a:ext uri="{FF2B5EF4-FFF2-40B4-BE49-F238E27FC236}">
                <a16:creationId xmlns:a16="http://schemas.microsoft.com/office/drawing/2014/main" id="{1CD133E8-EA6A-E34D-AE09-8CF0171500DC}"/>
              </a:ext>
            </a:extLst>
          </p:cNvPr>
          <p:cNvSpPr/>
          <p:nvPr/>
        </p:nvSpPr>
        <p:spPr>
          <a:xfrm>
            <a:off x="5739437" y="2601552"/>
            <a:ext cx="810491" cy="727364"/>
          </a:xfrm>
          <a:prstGeom prst="downArrow">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6811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3010E-E913-2E41-9C32-A5BC636B482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2B731B60-9660-7C42-B508-4C217898C4D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4B1BF11-9F56-1D4B-B964-4943798D33EF}"/>
              </a:ext>
            </a:extLst>
          </p:cNvPr>
          <p:cNvSpPr>
            <a:spLocks noGrp="1"/>
          </p:cNvSpPr>
          <p:nvPr>
            <p:ph type="sldNum" sz="quarter" idx="12"/>
          </p:nvPr>
        </p:nvSpPr>
        <p:spPr/>
        <p:txBody>
          <a:bodyPr/>
          <a:lstStyle/>
          <a:p>
            <a:fld id="{0B1E5EA0-9ECE-40EC-8AC0-17DB907BCC5E}" type="slidenum">
              <a:rPr lang="en-US" smtClean="0"/>
              <a:t>26</a:t>
            </a:fld>
            <a:endParaRPr lang="en-US"/>
          </a:p>
        </p:txBody>
      </p:sp>
      <p:sp>
        <p:nvSpPr>
          <p:cNvPr id="5" name="Rounded Rectangle 4">
            <a:extLst>
              <a:ext uri="{FF2B5EF4-FFF2-40B4-BE49-F238E27FC236}">
                <a16:creationId xmlns:a16="http://schemas.microsoft.com/office/drawing/2014/main" id="{F6C2174E-01F1-364D-BF1C-B69EF39D6EBD}"/>
              </a:ext>
            </a:extLst>
          </p:cNvPr>
          <p:cNvSpPr/>
          <p:nvPr/>
        </p:nvSpPr>
        <p:spPr>
          <a:xfrm>
            <a:off x="734291" y="1755458"/>
            <a:ext cx="11176000" cy="3332480"/>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a:solidFill>
                  <a:schemeClr val="tx1"/>
                </a:solidFill>
              </a:rPr>
              <a:t>Goals:</a:t>
            </a:r>
          </a:p>
          <a:p>
            <a:pPr algn="ctr"/>
            <a:r>
              <a:rPr lang="en-US" sz="4400" b="1" dirty="0">
                <a:solidFill>
                  <a:srgbClr val="C00000"/>
                </a:solidFill>
              </a:rPr>
              <a:t>1. </a:t>
            </a:r>
            <a:r>
              <a:rPr lang="en-US" sz="4400" b="1" dirty="0">
                <a:solidFill>
                  <a:schemeClr val="tx1"/>
                </a:solidFill>
              </a:rPr>
              <a:t>Support for </a:t>
            </a:r>
            <a:r>
              <a:rPr lang="en-US" sz="4400" b="1" dirty="0">
                <a:solidFill>
                  <a:srgbClr val="C00000"/>
                </a:solidFill>
              </a:rPr>
              <a:t>overflow-free</a:t>
            </a:r>
            <a:r>
              <a:rPr lang="en-US" sz="4400" b="1" dirty="0">
                <a:solidFill>
                  <a:schemeClr val="tx1"/>
                </a:solidFill>
              </a:rPr>
              <a:t> quantization in general-purpose processors </a:t>
            </a:r>
          </a:p>
          <a:p>
            <a:pPr algn="ctr"/>
            <a:r>
              <a:rPr lang="en-US" sz="4400" b="1" dirty="0">
                <a:solidFill>
                  <a:srgbClr val="C00000"/>
                </a:solidFill>
              </a:rPr>
              <a:t>2. Hardware-accelerated</a:t>
            </a:r>
            <a:r>
              <a:rPr lang="en-US" sz="4400" b="1" dirty="0">
                <a:solidFill>
                  <a:schemeClr val="tx1"/>
                </a:solidFill>
              </a:rPr>
              <a:t> conversions </a:t>
            </a:r>
          </a:p>
          <a:p>
            <a:pPr algn="ctr"/>
            <a:r>
              <a:rPr lang="en-US" sz="4400" b="1" dirty="0">
                <a:solidFill>
                  <a:srgbClr val="C00000"/>
                </a:solidFill>
              </a:rPr>
              <a:t>3. Minimal</a:t>
            </a:r>
            <a:r>
              <a:rPr lang="en-US" sz="4400" b="1" dirty="0">
                <a:solidFill>
                  <a:schemeClr val="tx1"/>
                </a:solidFill>
              </a:rPr>
              <a:t> programmer’s effort</a:t>
            </a:r>
          </a:p>
          <a:p>
            <a:pPr algn="ctr"/>
            <a:r>
              <a:rPr lang="en-US" sz="4400" b="1" dirty="0">
                <a:solidFill>
                  <a:srgbClr val="C00000"/>
                </a:solidFill>
              </a:rPr>
              <a:t>4. Flexible</a:t>
            </a:r>
            <a:r>
              <a:rPr lang="en-US" sz="4400" b="1" dirty="0">
                <a:solidFill>
                  <a:schemeClr val="tx1"/>
                </a:solidFill>
              </a:rPr>
              <a:t> bit-width</a:t>
            </a:r>
          </a:p>
          <a:p>
            <a:pPr algn="ctr"/>
            <a:r>
              <a:rPr lang="en-US" sz="4400" b="1" dirty="0">
                <a:solidFill>
                  <a:schemeClr val="tx1"/>
                </a:solidFill>
              </a:rPr>
              <a:t> </a:t>
            </a:r>
          </a:p>
        </p:txBody>
      </p:sp>
    </p:spTree>
    <p:extLst>
      <p:ext uri="{BB962C8B-B14F-4D97-AF65-F5344CB8AC3E}">
        <p14:creationId xmlns:p14="http://schemas.microsoft.com/office/powerpoint/2010/main" val="1377178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28905-B026-F049-90B0-B8E8FA376DDF}"/>
              </a:ext>
            </a:extLst>
          </p:cNvPr>
          <p:cNvSpPr>
            <a:spLocks noGrp="1"/>
          </p:cNvSpPr>
          <p:nvPr>
            <p:ph type="title"/>
          </p:nvPr>
        </p:nvSpPr>
        <p:spPr/>
        <p:txBody>
          <a:bodyPr/>
          <a:lstStyle/>
          <a:p>
            <a:r>
              <a:rPr lang="en-US" dirty="0"/>
              <a:t>Key mechanisms</a:t>
            </a:r>
          </a:p>
        </p:txBody>
      </p:sp>
      <p:sp>
        <p:nvSpPr>
          <p:cNvPr id="3" name="Content Placeholder 2">
            <a:extLst>
              <a:ext uri="{FF2B5EF4-FFF2-40B4-BE49-F238E27FC236}">
                <a16:creationId xmlns:a16="http://schemas.microsoft.com/office/drawing/2014/main" id="{AAD57DE8-2FFA-CF40-9D3A-491CF3C5269C}"/>
              </a:ext>
            </a:extLst>
          </p:cNvPr>
          <p:cNvSpPr>
            <a:spLocks noGrp="1"/>
          </p:cNvSpPr>
          <p:nvPr>
            <p:ph idx="1"/>
          </p:nvPr>
        </p:nvSpPr>
        <p:spPr/>
        <p:txBody>
          <a:bodyPr>
            <a:normAutofit/>
          </a:bodyPr>
          <a:lstStyle/>
          <a:p>
            <a:r>
              <a:rPr lang="en-US" dirty="0"/>
              <a:t>Converting an array of values to a quantized bitstream</a:t>
            </a:r>
          </a:p>
          <a:p>
            <a:r>
              <a:rPr lang="en-US" dirty="0"/>
              <a:t>Representing values within the range with few bits </a:t>
            </a:r>
          </a:p>
          <a:p>
            <a:pPr lvl="1"/>
            <a:r>
              <a:rPr lang="en-US" dirty="0"/>
              <a:t>Fixed bit-width, e.g., 4 bits</a:t>
            </a:r>
          </a:p>
          <a:p>
            <a:r>
              <a:rPr lang="en-US" dirty="0"/>
              <a:t>Assigning an </a:t>
            </a:r>
            <a:r>
              <a:rPr lang="en-US" dirty="0">
                <a:solidFill>
                  <a:srgbClr val="FF0000"/>
                </a:solidFill>
              </a:rPr>
              <a:t>outlier indicator </a:t>
            </a:r>
            <a:r>
              <a:rPr lang="en-US" dirty="0"/>
              <a:t>with same bit-width</a:t>
            </a:r>
          </a:p>
          <a:p>
            <a:pPr lvl="1"/>
            <a:r>
              <a:rPr lang="en-US" dirty="0"/>
              <a:t>E.g.,  “1111”</a:t>
            </a:r>
          </a:p>
          <a:p>
            <a:r>
              <a:rPr lang="en-US" dirty="0">
                <a:solidFill>
                  <a:srgbClr val="FF0000"/>
                </a:solidFill>
              </a:rPr>
              <a:t>Replacing outliers </a:t>
            </a:r>
            <a:r>
              <a:rPr lang="en-US" dirty="0"/>
              <a:t>with the </a:t>
            </a:r>
            <a:r>
              <a:rPr lang="en-US" dirty="0">
                <a:solidFill>
                  <a:srgbClr val="FF0000"/>
                </a:solidFill>
              </a:rPr>
              <a:t>indicator</a:t>
            </a:r>
            <a:r>
              <a:rPr lang="en-US" dirty="0"/>
              <a:t> in the quantized </a:t>
            </a:r>
            <a:r>
              <a:rPr lang="en-US" dirty="0">
                <a:solidFill>
                  <a:srgbClr val="FF0000"/>
                </a:solidFill>
              </a:rPr>
              <a:t>bitstream</a:t>
            </a:r>
          </a:p>
          <a:p>
            <a:r>
              <a:rPr lang="en-US" dirty="0"/>
              <a:t>Storing </a:t>
            </a:r>
            <a:r>
              <a:rPr lang="en-US" dirty="0">
                <a:solidFill>
                  <a:srgbClr val="FF0000"/>
                </a:solidFill>
              </a:rPr>
              <a:t>the real value of outliers </a:t>
            </a:r>
            <a:r>
              <a:rPr lang="en-US" dirty="0"/>
              <a:t>in a different </a:t>
            </a:r>
            <a:r>
              <a:rPr lang="en-US" dirty="0">
                <a:solidFill>
                  <a:srgbClr val="FF0000"/>
                </a:solidFill>
              </a:rPr>
              <a:t>dedicated </a:t>
            </a:r>
            <a:r>
              <a:rPr lang="en-US" dirty="0"/>
              <a:t>space</a:t>
            </a:r>
          </a:p>
        </p:txBody>
      </p:sp>
      <p:sp>
        <p:nvSpPr>
          <p:cNvPr id="4" name="Slide Number Placeholder 3">
            <a:extLst>
              <a:ext uri="{FF2B5EF4-FFF2-40B4-BE49-F238E27FC236}">
                <a16:creationId xmlns:a16="http://schemas.microsoft.com/office/drawing/2014/main" id="{C1371071-C998-6B47-A24E-118D5238639F}"/>
              </a:ext>
            </a:extLst>
          </p:cNvPr>
          <p:cNvSpPr>
            <a:spLocks noGrp="1"/>
          </p:cNvSpPr>
          <p:nvPr>
            <p:ph type="sldNum" sz="quarter" idx="12"/>
          </p:nvPr>
        </p:nvSpPr>
        <p:spPr/>
        <p:txBody>
          <a:bodyPr/>
          <a:lstStyle/>
          <a:p>
            <a:fld id="{0B1E5EA0-9ECE-40EC-8AC0-17DB907BCC5E}" type="slidenum">
              <a:rPr lang="en-US" smtClean="0"/>
              <a:t>27</a:t>
            </a:fld>
            <a:endParaRPr lang="en-US"/>
          </a:p>
        </p:txBody>
      </p:sp>
    </p:spTree>
    <p:extLst>
      <p:ext uri="{BB962C8B-B14F-4D97-AF65-F5344CB8AC3E}">
        <p14:creationId xmlns:p14="http://schemas.microsoft.com/office/powerpoint/2010/main" val="1244087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How to avoid overflows?</a:t>
            </a:r>
          </a:p>
        </p:txBody>
      </p:sp>
      <p:sp>
        <p:nvSpPr>
          <p:cNvPr id="6" name="Content Placeholder 5"/>
          <p:cNvSpPr>
            <a:spLocks noGrp="1"/>
          </p:cNvSpPr>
          <p:nvPr>
            <p:ph idx="1"/>
          </p:nvPr>
        </p:nvSpPr>
        <p:spPr>
          <a:xfrm>
            <a:off x="9348107" y="2880746"/>
            <a:ext cx="727164" cy="2335634"/>
          </a:xfrm>
          <a:prstGeom prst="rect">
            <a:avLst/>
          </a:prstGeom>
          <a:solidFill>
            <a:schemeClr val="tx1">
              <a:lumMod val="50000"/>
              <a:lumOff val="50000"/>
            </a:schemeClr>
          </a:solidFill>
          <a:ln w="44450"/>
          <a:effectLst>
            <a:outerShdw blurRad="40000" dist="23000" dir="5400000" rotWithShape="0">
              <a:schemeClr val="bg1">
                <a:lumMod val="65000"/>
                <a:alpha val="35000"/>
              </a:schemeClr>
            </a:outerShdw>
          </a:effectLst>
        </p:spPr>
        <p:style>
          <a:lnRef idx="1">
            <a:schemeClr val="dk1"/>
          </a:lnRef>
          <a:fillRef idx="3">
            <a:schemeClr val="dk1"/>
          </a:fillRef>
          <a:effectRef idx="2">
            <a:schemeClr val="dk1"/>
          </a:effectRef>
          <a:fontRef idx="minor">
            <a:schemeClr val="lt1"/>
          </a:fontRef>
        </p:style>
        <p:txBody>
          <a:bodyPr vert="vert270" rtlCol="0" anchor="ctr">
            <a:normAutofit/>
          </a:bodyPr>
          <a:lstStyle/>
          <a:p>
            <a:pPr marL="0" indent="0" algn="ctr">
              <a:buNone/>
            </a:pPr>
            <a:r>
              <a:rPr lang="en-US" sz="2800" b="1" dirty="0"/>
              <a:t>L1</a:t>
            </a:r>
          </a:p>
        </p:txBody>
      </p:sp>
      <p:sp>
        <p:nvSpPr>
          <p:cNvPr id="7" name="Content Placeholder 5"/>
          <p:cNvSpPr txBox="1">
            <a:spLocks/>
          </p:cNvSpPr>
          <p:nvPr/>
        </p:nvSpPr>
        <p:spPr>
          <a:xfrm>
            <a:off x="10828403" y="1582430"/>
            <a:ext cx="1083214" cy="3715489"/>
          </a:xfrm>
          <a:prstGeom prst="rect">
            <a:avLst/>
          </a:prstGeom>
          <a:solidFill>
            <a:schemeClr val="tx1">
              <a:lumMod val="50000"/>
              <a:lumOff val="50000"/>
            </a:schemeClr>
          </a:solidFill>
          <a:ln w="44450"/>
          <a:effectLst>
            <a:outerShdw blurRad="40000" dist="23000" dir="5400000" rotWithShape="0">
              <a:schemeClr val="bg1">
                <a:lumMod val="65000"/>
                <a:alpha val="35000"/>
              </a:schemeClr>
            </a:outerShdw>
          </a:effectLst>
        </p:spPr>
        <p:style>
          <a:lnRef idx="1">
            <a:schemeClr val="dk1"/>
          </a:lnRef>
          <a:fillRef idx="3">
            <a:schemeClr val="dk1"/>
          </a:fillRef>
          <a:effectRef idx="2">
            <a:schemeClr val="dk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lgn="ctr">
              <a:buNone/>
            </a:pPr>
            <a:r>
              <a:rPr lang="en-US" sz="3600" b="1" dirty="0"/>
              <a:t>Processor</a:t>
            </a:r>
          </a:p>
        </p:txBody>
      </p:sp>
      <p:sp>
        <p:nvSpPr>
          <p:cNvPr id="11" name="Rectangle 10"/>
          <p:cNvSpPr/>
          <p:nvPr/>
        </p:nvSpPr>
        <p:spPr>
          <a:xfrm>
            <a:off x="5745992" y="3053873"/>
            <a:ext cx="925463" cy="2105025"/>
          </a:xfrm>
          <a:prstGeom prst="rect">
            <a:avLst/>
          </a:prstGeom>
          <a:ln w="44450"/>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sz="3200" b="1" dirty="0"/>
              <a:t>Converter</a:t>
            </a:r>
          </a:p>
        </p:txBody>
      </p:sp>
      <p:sp>
        <p:nvSpPr>
          <p:cNvPr id="59" name="TextBox 58"/>
          <p:cNvSpPr txBox="1"/>
          <p:nvPr/>
        </p:nvSpPr>
        <p:spPr>
          <a:xfrm>
            <a:off x="2981916" y="2978116"/>
            <a:ext cx="2401365" cy="954107"/>
          </a:xfrm>
          <a:prstGeom prst="rect">
            <a:avLst/>
          </a:prstGeom>
          <a:noFill/>
        </p:spPr>
        <p:txBody>
          <a:bodyPr wrap="square" rtlCol="0">
            <a:spAutoFit/>
          </a:bodyPr>
          <a:lstStyle/>
          <a:p>
            <a:pPr algn="ctr"/>
            <a:r>
              <a:rPr lang="en-US" sz="2800" b="1" dirty="0"/>
              <a:t>A quantized block</a:t>
            </a:r>
          </a:p>
        </p:txBody>
      </p:sp>
      <p:sp>
        <p:nvSpPr>
          <p:cNvPr id="60" name="TextBox 59"/>
          <p:cNvSpPr txBox="1"/>
          <p:nvPr/>
        </p:nvSpPr>
        <p:spPr>
          <a:xfrm>
            <a:off x="6393743" y="2684804"/>
            <a:ext cx="2591653" cy="1384995"/>
          </a:xfrm>
          <a:prstGeom prst="rect">
            <a:avLst/>
          </a:prstGeom>
          <a:noFill/>
        </p:spPr>
        <p:txBody>
          <a:bodyPr wrap="square" rtlCol="0">
            <a:spAutoFit/>
          </a:bodyPr>
          <a:lstStyle/>
          <a:p>
            <a:pPr algn="ctr"/>
            <a:r>
              <a:rPr lang="en-US" sz="2800" b="1" dirty="0"/>
              <a:t>Multiple </a:t>
            </a:r>
          </a:p>
          <a:p>
            <a:pPr algn="ctr"/>
            <a:r>
              <a:rPr lang="en-US" sz="2800" b="1" dirty="0"/>
              <a:t>de-quantized </a:t>
            </a:r>
          </a:p>
          <a:p>
            <a:pPr algn="ctr"/>
            <a:r>
              <a:rPr lang="en-US" sz="2800" b="1" dirty="0"/>
              <a:t>blocks</a:t>
            </a:r>
          </a:p>
        </p:txBody>
      </p:sp>
      <p:sp>
        <p:nvSpPr>
          <p:cNvPr id="98" name="Rectangle 97"/>
          <p:cNvSpPr/>
          <p:nvPr/>
        </p:nvSpPr>
        <p:spPr>
          <a:xfrm>
            <a:off x="5148457" y="3175656"/>
            <a:ext cx="428326" cy="412209"/>
          </a:xfrm>
          <a:prstGeom prst="rect">
            <a:avLst/>
          </a:prstGeom>
          <a:solidFill>
            <a:srgbClr val="FF0000"/>
          </a:solidFill>
          <a:ln w="60325"/>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5" name="Rectangle 34"/>
          <p:cNvSpPr/>
          <p:nvPr/>
        </p:nvSpPr>
        <p:spPr>
          <a:xfrm>
            <a:off x="8726990" y="3081258"/>
            <a:ext cx="428326" cy="412209"/>
          </a:xfrm>
          <a:prstGeom prst="rect">
            <a:avLst/>
          </a:prstGeom>
          <a:solidFill>
            <a:srgbClr val="FF0000"/>
          </a:solidFill>
          <a:ln w="60325"/>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6" name="Rectangle 35"/>
          <p:cNvSpPr/>
          <p:nvPr/>
        </p:nvSpPr>
        <p:spPr>
          <a:xfrm>
            <a:off x="8726990" y="2693129"/>
            <a:ext cx="428326" cy="412209"/>
          </a:xfrm>
          <a:prstGeom prst="rect">
            <a:avLst/>
          </a:prstGeom>
          <a:solidFill>
            <a:srgbClr val="FF0000"/>
          </a:solidFill>
          <a:ln w="60325"/>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0" name="Left-Right Arrow 19"/>
          <p:cNvSpPr/>
          <p:nvPr/>
        </p:nvSpPr>
        <p:spPr>
          <a:xfrm>
            <a:off x="3161201" y="3971735"/>
            <a:ext cx="2567308" cy="324710"/>
          </a:xfrm>
          <a:prstGeom prst="lef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Left-Right Arrow 38"/>
          <p:cNvSpPr/>
          <p:nvPr/>
        </p:nvSpPr>
        <p:spPr>
          <a:xfrm>
            <a:off x="6647828" y="4017771"/>
            <a:ext cx="2707910" cy="338858"/>
          </a:xfrm>
          <a:prstGeom prst="lef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Left-Right Arrow 40"/>
          <p:cNvSpPr/>
          <p:nvPr/>
        </p:nvSpPr>
        <p:spPr>
          <a:xfrm>
            <a:off x="10075271" y="3945394"/>
            <a:ext cx="765023" cy="351051"/>
          </a:xfrm>
          <a:prstGeom prst="lef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4755897" y="1602822"/>
            <a:ext cx="2970457" cy="830997"/>
          </a:xfrm>
          <a:prstGeom prst="rect">
            <a:avLst/>
          </a:prstGeom>
          <a:solidFill>
            <a:schemeClr val="tx1">
              <a:lumMod val="50000"/>
              <a:lumOff val="50000"/>
            </a:schemeClr>
          </a:solidFill>
          <a:ln w="85725">
            <a:solidFill>
              <a:schemeClr val="dk1">
                <a:shade val="95000"/>
                <a:satMod val="105000"/>
              </a:schemeClr>
            </a:solidFill>
          </a:ln>
        </p:spPr>
        <p:txBody>
          <a:bodyPr wrap="square" rtlCol="0">
            <a:spAutoFit/>
          </a:bodyPr>
          <a:lstStyle/>
          <a:p>
            <a:r>
              <a:rPr lang="en-US" sz="2400" b="1" dirty="0">
                <a:solidFill>
                  <a:srgbClr val="FF0000"/>
                </a:solidFill>
              </a:rPr>
              <a:t>@quant </a:t>
            </a:r>
            <a:r>
              <a:rPr lang="en-US" sz="2400" b="1" dirty="0">
                <a:solidFill>
                  <a:schemeClr val="bg1"/>
                </a:solidFill>
              </a:rPr>
              <a:t>&lt;3, 0.25, 1.5&gt; </a:t>
            </a:r>
          </a:p>
          <a:p>
            <a:r>
              <a:rPr lang="en-US" sz="2400" b="1" dirty="0">
                <a:solidFill>
                  <a:schemeClr val="bg1"/>
                </a:solidFill>
              </a:rPr>
              <a:t>float price [1000];</a:t>
            </a:r>
          </a:p>
        </p:txBody>
      </p:sp>
      <p:sp>
        <p:nvSpPr>
          <p:cNvPr id="27" name="TextBox 26"/>
          <p:cNvSpPr txBox="1"/>
          <p:nvPr/>
        </p:nvSpPr>
        <p:spPr>
          <a:xfrm rot="16200000">
            <a:off x="-1797258" y="2224777"/>
            <a:ext cx="4977496" cy="1077218"/>
          </a:xfrm>
          <a:prstGeom prst="rect">
            <a:avLst/>
          </a:prstGeom>
          <a:solidFill>
            <a:schemeClr val="tx1">
              <a:lumMod val="50000"/>
              <a:lumOff val="50000"/>
            </a:schemeClr>
          </a:solidFill>
          <a:ln w="57150">
            <a:solidFill>
              <a:schemeClr val="tx1"/>
            </a:solidFill>
          </a:ln>
        </p:spPr>
        <p:txBody>
          <a:bodyPr wrap="square" rtlCol="0">
            <a:spAutoFit/>
          </a:bodyPr>
          <a:lstStyle/>
          <a:p>
            <a:pPr algn="ctr"/>
            <a:r>
              <a:rPr lang="en-US" sz="3200" b="1" dirty="0">
                <a:solidFill>
                  <a:schemeClr val="bg1"/>
                </a:solidFill>
              </a:rPr>
              <a:t>Memory</a:t>
            </a:r>
          </a:p>
          <a:p>
            <a:endParaRPr lang="en-US" sz="3200" b="1" dirty="0">
              <a:solidFill>
                <a:schemeClr val="bg1"/>
              </a:solidFill>
            </a:endParaRPr>
          </a:p>
        </p:txBody>
      </p:sp>
      <p:sp>
        <p:nvSpPr>
          <p:cNvPr id="22" name="Rectangle 21"/>
          <p:cNvSpPr/>
          <p:nvPr/>
        </p:nvSpPr>
        <p:spPr>
          <a:xfrm>
            <a:off x="0" y="5195132"/>
            <a:ext cx="12192000" cy="1308808"/>
          </a:xfrm>
          <a:prstGeom prst="rect">
            <a:avLst/>
          </a:prstGeom>
          <a:solidFill>
            <a:schemeClr val="bg1">
              <a:lumMod val="95000"/>
            </a:schemeClr>
          </a:solidFill>
          <a:ln>
            <a:noFill/>
          </a:ln>
          <a:effectLst/>
        </p:spPr>
        <p:style>
          <a:lnRef idx="1">
            <a:schemeClr val="dk1"/>
          </a:lnRef>
          <a:fillRef idx="2">
            <a:schemeClr val="dk1"/>
          </a:fillRef>
          <a:effectRef idx="1">
            <a:schemeClr val="dk1"/>
          </a:effectRef>
          <a:fontRef idx="minor">
            <a:schemeClr val="dk1"/>
          </a:fontRef>
        </p:style>
        <p:txBody>
          <a:bodyPr lIns="0" rIns="0" rtlCol="0" anchor="ctr"/>
          <a:lstStyle/>
          <a:p>
            <a:pPr lvl="1" algn="ctr">
              <a:lnSpc>
                <a:spcPts val="3500"/>
              </a:lnSpc>
            </a:pPr>
            <a:r>
              <a:rPr lang="en-US" sz="3600" b="1" dirty="0">
                <a:solidFill>
                  <a:srgbClr val="C00000"/>
                </a:solidFill>
              </a:rPr>
              <a:t> 1. Computation: Convert to float before computation</a:t>
            </a:r>
          </a:p>
          <a:p>
            <a:pPr lvl="1" algn="ctr">
              <a:lnSpc>
                <a:spcPts val="3500"/>
              </a:lnSpc>
            </a:pPr>
            <a:r>
              <a:rPr lang="en-US" sz="3600" b="1" dirty="0">
                <a:solidFill>
                  <a:srgbClr val="C00000"/>
                </a:solidFill>
              </a:rPr>
              <a:t>2. Conversion: Retrieve outliers from the dedicated space  </a:t>
            </a:r>
            <a:endParaRPr lang="en-US" sz="2800" b="1" dirty="0">
              <a:solidFill>
                <a:srgbClr val="C00000"/>
              </a:solidFill>
            </a:endParaRPr>
          </a:p>
        </p:txBody>
      </p:sp>
      <p:sp>
        <p:nvSpPr>
          <p:cNvPr id="10" name="Slide Number Placeholder 9"/>
          <p:cNvSpPr>
            <a:spLocks noGrp="1"/>
          </p:cNvSpPr>
          <p:nvPr>
            <p:ph type="sldNum" sz="quarter" idx="12"/>
          </p:nvPr>
        </p:nvSpPr>
        <p:spPr/>
        <p:txBody>
          <a:bodyPr/>
          <a:lstStyle/>
          <a:p>
            <a:fld id="{0B1E5EA0-9ECE-40EC-8AC0-17DB907BCC5E}" type="slidenum">
              <a:rPr lang="en-US" smtClean="0"/>
              <a:t>28</a:t>
            </a:fld>
            <a:endParaRPr lang="en-US" dirty="0"/>
          </a:p>
        </p:txBody>
      </p:sp>
      <p:sp>
        <p:nvSpPr>
          <p:cNvPr id="23" name="Content Placeholder 5">
            <a:extLst>
              <a:ext uri="{FF2B5EF4-FFF2-40B4-BE49-F238E27FC236}">
                <a16:creationId xmlns:a16="http://schemas.microsoft.com/office/drawing/2014/main" id="{3821117F-B73F-BD4F-874C-E54C311F7DB3}"/>
              </a:ext>
            </a:extLst>
          </p:cNvPr>
          <p:cNvSpPr txBox="1">
            <a:spLocks/>
          </p:cNvSpPr>
          <p:nvPr/>
        </p:nvSpPr>
        <p:spPr>
          <a:xfrm>
            <a:off x="2396722" y="2384699"/>
            <a:ext cx="727164" cy="2820087"/>
          </a:xfrm>
          <a:prstGeom prst="rect">
            <a:avLst/>
          </a:prstGeom>
          <a:solidFill>
            <a:schemeClr val="tx1">
              <a:lumMod val="50000"/>
              <a:lumOff val="50000"/>
            </a:schemeClr>
          </a:solidFill>
          <a:ln w="44450" cap="flat" cmpd="sng" algn="ctr">
            <a:solidFill>
              <a:schemeClr val="dk1">
                <a:shade val="95000"/>
                <a:satMod val="105000"/>
              </a:schemeClr>
            </a:solidFill>
            <a:prstDash val="solid"/>
          </a:ln>
          <a:effectLst>
            <a:outerShdw blurRad="40000" dist="23000" dir="5400000" rotWithShape="0">
              <a:schemeClr val="bg1">
                <a:lumMod val="65000"/>
                <a:alpha val="35000"/>
              </a:schemeClr>
            </a:outerShdw>
          </a:effectLst>
        </p:spPr>
        <p:style>
          <a:lnRef idx="1">
            <a:schemeClr val="dk1"/>
          </a:lnRef>
          <a:fillRef idx="3">
            <a:schemeClr val="dk1"/>
          </a:fillRef>
          <a:effectRef idx="2">
            <a:schemeClr val="dk1"/>
          </a:effectRef>
          <a:fontRef idx="minor">
            <a:schemeClr val="lt1"/>
          </a:fontRef>
        </p:style>
        <p:txBody>
          <a:bodyPr vert="vert270"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lgn="ctr">
              <a:buFont typeface="Arial"/>
              <a:buNone/>
            </a:pPr>
            <a:r>
              <a:rPr lang="en-US" sz="2800" b="1" dirty="0"/>
              <a:t>L2</a:t>
            </a:r>
          </a:p>
        </p:txBody>
      </p:sp>
      <p:sp>
        <p:nvSpPr>
          <p:cNvPr id="24" name="Left-Right Arrow 23">
            <a:extLst>
              <a:ext uri="{FF2B5EF4-FFF2-40B4-BE49-F238E27FC236}">
                <a16:creationId xmlns:a16="http://schemas.microsoft.com/office/drawing/2014/main" id="{A8500AC4-875C-B44C-8380-6A3CD264E0D8}"/>
              </a:ext>
            </a:extLst>
          </p:cNvPr>
          <p:cNvSpPr/>
          <p:nvPr/>
        </p:nvSpPr>
        <p:spPr>
          <a:xfrm>
            <a:off x="1230100" y="4008448"/>
            <a:ext cx="1166622" cy="299061"/>
          </a:xfrm>
          <a:prstGeom prst="lef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D67B800-FFEB-4B49-A382-1473CA1F8E62}"/>
              </a:ext>
            </a:extLst>
          </p:cNvPr>
          <p:cNvSpPr/>
          <p:nvPr/>
        </p:nvSpPr>
        <p:spPr>
          <a:xfrm>
            <a:off x="8733916" y="3503821"/>
            <a:ext cx="428326" cy="412209"/>
          </a:xfrm>
          <a:prstGeom prst="rect">
            <a:avLst/>
          </a:prstGeom>
          <a:solidFill>
            <a:srgbClr val="FF0000"/>
          </a:solidFill>
          <a:ln w="60325"/>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340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6">
                                            <p:bg/>
                                          </p:spTgt>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bg/>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xEl>
                                              <p:pRg st="0" end="0"/>
                                            </p:txEl>
                                          </p:spTgt>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23">
                                            <p:bg/>
                                          </p:spTgt>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23">
                                            <p:txEl>
                                              <p:pRg st="0" end="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2" nodeType="withEffect">
                                  <p:stCondLst>
                                    <p:cond delay="0"/>
                                  </p:stCondLst>
                                  <p:childTnLst>
                                    <p:set>
                                      <p:cBhvr>
                                        <p:cTn id="50" dur="1" fill="hold">
                                          <p:stCondLst>
                                            <p:cond delay="0"/>
                                          </p:stCondLst>
                                        </p:cTn>
                                        <p:tgtEl>
                                          <p:spTgt spid="23">
                                            <p:bg/>
                                          </p:spTgt>
                                        </p:tgtEl>
                                        <p:attrNameLst>
                                          <p:attrName>style.visibility</p:attrName>
                                        </p:attrNameLst>
                                      </p:cBhvr>
                                      <p:to>
                                        <p:strVal val="visible"/>
                                      </p:to>
                                    </p:set>
                                  </p:childTnLst>
                                </p:cTn>
                              </p:par>
                              <p:par>
                                <p:cTn id="51" presetID="1" presetClass="entr" presetSubtype="0" fill="hold" grpId="2" nodeType="withEffect">
                                  <p:stCondLst>
                                    <p:cond delay="0"/>
                                  </p:stCondLst>
                                  <p:childTnLst>
                                    <p:set>
                                      <p:cBhvr>
                                        <p:cTn id="52"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6" grpId="1" build="p" animBg="1"/>
      <p:bldP spid="7" grpId="0" animBg="1"/>
      <p:bldP spid="11" grpId="0" animBg="1"/>
      <p:bldP spid="59" grpId="0"/>
      <p:bldP spid="60" grpId="0"/>
      <p:bldP spid="98" grpId="0" animBg="1"/>
      <p:bldP spid="35" grpId="0" animBg="1"/>
      <p:bldP spid="36" grpId="0" animBg="1"/>
      <p:bldP spid="20" grpId="0" animBg="1"/>
      <p:bldP spid="39" grpId="0" animBg="1"/>
      <p:bldP spid="41" grpId="0" animBg="1"/>
      <p:bldP spid="21" grpId="0" animBg="1"/>
      <p:bldP spid="27" grpId="0" animBg="1"/>
      <p:bldP spid="22" grpId="0" animBg="1"/>
      <p:bldP spid="23" grpId="0" build="p" animBg="1"/>
      <p:bldP spid="23" grpId="1" build="p" animBg="1"/>
      <p:bldP spid="23" grpId="2" build="allAtOnce" animBg="1"/>
      <p:bldP spid="24" grpId="0" animBg="1"/>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725" y="211355"/>
            <a:ext cx="10972800" cy="1143000"/>
          </a:xfrm>
        </p:spPr>
        <p:txBody>
          <a:bodyPr>
            <a:normAutofit/>
          </a:bodyPr>
          <a:lstStyle/>
          <a:p>
            <a:r>
              <a:rPr lang="en-US" sz="4400" dirty="0"/>
              <a:t>Quantization looks like cache compression</a:t>
            </a:r>
          </a:p>
        </p:txBody>
      </p:sp>
      <p:sp>
        <p:nvSpPr>
          <p:cNvPr id="6" name="Content Placeholder 5"/>
          <p:cNvSpPr>
            <a:spLocks noGrp="1"/>
          </p:cNvSpPr>
          <p:nvPr>
            <p:ph idx="1"/>
          </p:nvPr>
        </p:nvSpPr>
        <p:spPr>
          <a:xfrm>
            <a:off x="9348107" y="2880746"/>
            <a:ext cx="727164" cy="2335634"/>
          </a:xfrm>
          <a:prstGeom prst="rect">
            <a:avLst/>
          </a:prstGeom>
          <a:solidFill>
            <a:schemeClr val="tx1">
              <a:lumMod val="50000"/>
              <a:lumOff val="50000"/>
            </a:schemeClr>
          </a:solidFill>
          <a:ln w="44450"/>
          <a:effectLst>
            <a:outerShdw blurRad="40000" dist="23000" dir="5400000" rotWithShape="0">
              <a:schemeClr val="bg1">
                <a:lumMod val="65000"/>
                <a:alpha val="35000"/>
              </a:schemeClr>
            </a:outerShdw>
          </a:effectLst>
        </p:spPr>
        <p:style>
          <a:lnRef idx="1">
            <a:schemeClr val="dk1"/>
          </a:lnRef>
          <a:fillRef idx="3">
            <a:schemeClr val="dk1"/>
          </a:fillRef>
          <a:effectRef idx="2">
            <a:schemeClr val="dk1"/>
          </a:effectRef>
          <a:fontRef idx="minor">
            <a:schemeClr val="lt1"/>
          </a:fontRef>
        </p:style>
        <p:txBody>
          <a:bodyPr vert="vert270" rtlCol="0" anchor="ctr">
            <a:normAutofit/>
          </a:bodyPr>
          <a:lstStyle/>
          <a:p>
            <a:pPr marL="0" indent="0" algn="ctr">
              <a:buNone/>
            </a:pPr>
            <a:r>
              <a:rPr lang="en-US" sz="2800" b="1" dirty="0"/>
              <a:t>L1</a:t>
            </a:r>
          </a:p>
        </p:txBody>
      </p:sp>
      <p:sp>
        <p:nvSpPr>
          <p:cNvPr id="7" name="Content Placeholder 5"/>
          <p:cNvSpPr txBox="1">
            <a:spLocks/>
          </p:cNvSpPr>
          <p:nvPr/>
        </p:nvSpPr>
        <p:spPr>
          <a:xfrm>
            <a:off x="10828403" y="1582430"/>
            <a:ext cx="1083214" cy="3715489"/>
          </a:xfrm>
          <a:prstGeom prst="rect">
            <a:avLst/>
          </a:prstGeom>
          <a:solidFill>
            <a:schemeClr val="tx1">
              <a:lumMod val="50000"/>
              <a:lumOff val="50000"/>
            </a:schemeClr>
          </a:solidFill>
          <a:ln w="44450"/>
          <a:effectLst>
            <a:outerShdw blurRad="40000" dist="23000" dir="5400000" rotWithShape="0">
              <a:schemeClr val="bg1">
                <a:lumMod val="65000"/>
                <a:alpha val="35000"/>
              </a:schemeClr>
            </a:outerShdw>
          </a:effectLst>
        </p:spPr>
        <p:style>
          <a:lnRef idx="1">
            <a:schemeClr val="dk1"/>
          </a:lnRef>
          <a:fillRef idx="3">
            <a:schemeClr val="dk1"/>
          </a:fillRef>
          <a:effectRef idx="2">
            <a:schemeClr val="dk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lgn="ctr">
              <a:buNone/>
            </a:pPr>
            <a:r>
              <a:rPr lang="en-US" sz="3600" b="1" dirty="0"/>
              <a:t>Processor</a:t>
            </a:r>
          </a:p>
        </p:txBody>
      </p:sp>
      <p:sp>
        <p:nvSpPr>
          <p:cNvPr id="11" name="Rectangle 10"/>
          <p:cNvSpPr/>
          <p:nvPr/>
        </p:nvSpPr>
        <p:spPr>
          <a:xfrm>
            <a:off x="5745992" y="3053873"/>
            <a:ext cx="925463" cy="2105025"/>
          </a:xfrm>
          <a:prstGeom prst="rect">
            <a:avLst/>
          </a:prstGeom>
          <a:ln w="44450"/>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sz="3200" b="1" dirty="0"/>
              <a:t>Converter</a:t>
            </a:r>
          </a:p>
        </p:txBody>
      </p:sp>
      <p:sp>
        <p:nvSpPr>
          <p:cNvPr id="59" name="TextBox 58"/>
          <p:cNvSpPr txBox="1"/>
          <p:nvPr/>
        </p:nvSpPr>
        <p:spPr>
          <a:xfrm>
            <a:off x="2981916" y="2978116"/>
            <a:ext cx="2401365" cy="954107"/>
          </a:xfrm>
          <a:prstGeom prst="rect">
            <a:avLst/>
          </a:prstGeom>
          <a:noFill/>
        </p:spPr>
        <p:txBody>
          <a:bodyPr wrap="square" rtlCol="0">
            <a:spAutoFit/>
          </a:bodyPr>
          <a:lstStyle/>
          <a:p>
            <a:pPr algn="ctr"/>
            <a:r>
              <a:rPr lang="en-US" sz="2800" b="1" dirty="0"/>
              <a:t>A quantized block</a:t>
            </a:r>
          </a:p>
        </p:txBody>
      </p:sp>
      <p:sp>
        <p:nvSpPr>
          <p:cNvPr id="60" name="TextBox 59"/>
          <p:cNvSpPr txBox="1"/>
          <p:nvPr/>
        </p:nvSpPr>
        <p:spPr>
          <a:xfrm>
            <a:off x="6393743" y="2684804"/>
            <a:ext cx="2591653" cy="1384995"/>
          </a:xfrm>
          <a:prstGeom prst="rect">
            <a:avLst/>
          </a:prstGeom>
          <a:noFill/>
        </p:spPr>
        <p:txBody>
          <a:bodyPr wrap="square" rtlCol="0">
            <a:spAutoFit/>
          </a:bodyPr>
          <a:lstStyle/>
          <a:p>
            <a:pPr algn="ctr"/>
            <a:r>
              <a:rPr lang="en-US" sz="2800" b="1" dirty="0"/>
              <a:t>Multiple </a:t>
            </a:r>
          </a:p>
          <a:p>
            <a:pPr algn="ctr"/>
            <a:r>
              <a:rPr lang="en-US" sz="2800" b="1" dirty="0"/>
              <a:t>de-quantized </a:t>
            </a:r>
          </a:p>
          <a:p>
            <a:pPr algn="ctr"/>
            <a:r>
              <a:rPr lang="en-US" sz="2800" b="1" dirty="0"/>
              <a:t>blocks</a:t>
            </a:r>
          </a:p>
        </p:txBody>
      </p:sp>
      <p:sp>
        <p:nvSpPr>
          <p:cNvPr id="98" name="Rectangle 97"/>
          <p:cNvSpPr/>
          <p:nvPr/>
        </p:nvSpPr>
        <p:spPr>
          <a:xfrm>
            <a:off x="5148457" y="3175656"/>
            <a:ext cx="428326" cy="412209"/>
          </a:xfrm>
          <a:prstGeom prst="rect">
            <a:avLst/>
          </a:prstGeom>
          <a:solidFill>
            <a:srgbClr val="FF0000"/>
          </a:solidFill>
          <a:ln w="60325"/>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5" name="Rectangle 34"/>
          <p:cNvSpPr/>
          <p:nvPr/>
        </p:nvSpPr>
        <p:spPr>
          <a:xfrm>
            <a:off x="8726990" y="3081258"/>
            <a:ext cx="428326" cy="412209"/>
          </a:xfrm>
          <a:prstGeom prst="rect">
            <a:avLst/>
          </a:prstGeom>
          <a:solidFill>
            <a:srgbClr val="FF0000"/>
          </a:solidFill>
          <a:ln w="60325"/>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6" name="Rectangle 35"/>
          <p:cNvSpPr/>
          <p:nvPr/>
        </p:nvSpPr>
        <p:spPr>
          <a:xfrm>
            <a:off x="8726990" y="2693129"/>
            <a:ext cx="428326" cy="412209"/>
          </a:xfrm>
          <a:prstGeom prst="rect">
            <a:avLst/>
          </a:prstGeom>
          <a:solidFill>
            <a:srgbClr val="FF0000"/>
          </a:solidFill>
          <a:ln w="60325"/>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0" name="Left-Right Arrow 19"/>
          <p:cNvSpPr/>
          <p:nvPr/>
        </p:nvSpPr>
        <p:spPr>
          <a:xfrm>
            <a:off x="3161201" y="3971735"/>
            <a:ext cx="2567308" cy="324710"/>
          </a:xfrm>
          <a:prstGeom prst="lef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Left-Right Arrow 38"/>
          <p:cNvSpPr/>
          <p:nvPr/>
        </p:nvSpPr>
        <p:spPr>
          <a:xfrm>
            <a:off x="6647828" y="4017771"/>
            <a:ext cx="2707910" cy="338858"/>
          </a:xfrm>
          <a:prstGeom prst="lef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Left-Right Arrow 40"/>
          <p:cNvSpPr/>
          <p:nvPr/>
        </p:nvSpPr>
        <p:spPr>
          <a:xfrm>
            <a:off x="10075271" y="3945394"/>
            <a:ext cx="765023" cy="351051"/>
          </a:xfrm>
          <a:prstGeom prst="lef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4755897" y="1602822"/>
            <a:ext cx="2970457" cy="830997"/>
          </a:xfrm>
          <a:prstGeom prst="rect">
            <a:avLst/>
          </a:prstGeom>
          <a:solidFill>
            <a:schemeClr val="tx1">
              <a:lumMod val="50000"/>
              <a:lumOff val="50000"/>
            </a:schemeClr>
          </a:solidFill>
          <a:ln w="85725">
            <a:solidFill>
              <a:schemeClr val="dk1">
                <a:shade val="95000"/>
                <a:satMod val="105000"/>
              </a:schemeClr>
            </a:solidFill>
          </a:ln>
        </p:spPr>
        <p:txBody>
          <a:bodyPr wrap="square" rtlCol="0">
            <a:spAutoFit/>
          </a:bodyPr>
          <a:lstStyle/>
          <a:p>
            <a:r>
              <a:rPr lang="en-US" sz="2400" b="1" dirty="0">
                <a:solidFill>
                  <a:srgbClr val="FF0000"/>
                </a:solidFill>
              </a:rPr>
              <a:t>@quant </a:t>
            </a:r>
            <a:r>
              <a:rPr lang="en-US" sz="2400" b="1" dirty="0">
                <a:solidFill>
                  <a:schemeClr val="bg1"/>
                </a:solidFill>
              </a:rPr>
              <a:t>&lt;3, 0.25, 1.5&gt; </a:t>
            </a:r>
          </a:p>
          <a:p>
            <a:r>
              <a:rPr lang="en-US" sz="2400" b="1" dirty="0">
                <a:solidFill>
                  <a:schemeClr val="bg1"/>
                </a:solidFill>
              </a:rPr>
              <a:t>float price [1000];</a:t>
            </a:r>
          </a:p>
        </p:txBody>
      </p:sp>
      <p:sp>
        <p:nvSpPr>
          <p:cNvPr id="27" name="TextBox 26"/>
          <p:cNvSpPr txBox="1"/>
          <p:nvPr/>
        </p:nvSpPr>
        <p:spPr>
          <a:xfrm rot="16200000">
            <a:off x="-1797258" y="2224777"/>
            <a:ext cx="4977496" cy="1077218"/>
          </a:xfrm>
          <a:prstGeom prst="rect">
            <a:avLst/>
          </a:prstGeom>
          <a:solidFill>
            <a:schemeClr val="tx1">
              <a:lumMod val="50000"/>
              <a:lumOff val="50000"/>
            </a:schemeClr>
          </a:solidFill>
          <a:ln w="57150">
            <a:solidFill>
              <a:schemeClr val="tx1"/>
            </a:solidFill>
          </a:ln>
        </p:spPr>
        <p:txBody>
          <a:bodyPr wrap="square" rtlCol="0">
            <a:spAutoFit/>
          </a:bodyPr>
          <a:lstStyle/>
          <a:p>
            <a:pPr algn="ctr"/>
            <a:r>
              <a:rPr lang="en-US" sz="3200" b="1" dirty="0">
                <a:solidFill>
                  <a:schemeClr val="bg1"/>
                </a:solidFill>
              </a:rPr>
              <a:t>Memory</a:t>
            </a:r>
          </a:p>
          <a:p>
            <a:endParaRPr lang="en-US" sz="3200" b="1" dirty="0">
              <a:solidFill>
                <a:schemeClr val="bg1"/>
              </a:solidFill>
            </a:endParaRPr>
          </a:p>
        </p:txBody>
      </p:sp>
      <p:sp>
        <p:nvSpPr>
          <p:cNvPr id="22" name="Rectangle 21"/>
          <p:cNvSpPr/>
          <p:nvPr/>
        </p:nvSpPr>
        <p:spPr>
          <a:xfrm>
            <a:off x="-2939" y="5323690"/>
            <a:ext cx="12192000" cy="1209569"/>
          </a:xfrm>
          <a:prstGeom prst="rect">
            <a:avLst/>
          </a:prstGeom>
          <a:solidFill>
            <a:schemeClr val="bg1">
              <a:lumMod val="95000"/>
            </a:schemeClr>
          </a:solidFill>
          <a:ln>
            <a:noFill/>
          </a:ln>
          <a:effectLst/>
        </p:spPr>
        <p:style>
          <a:lnRef idx="1">
            <a:schemeClr val="dk1"/>
          </a:lnRef>
          <a:fillRef idx="2">
            <a:schemeClr val="dk1"/>
          </a:fillRef>
          <a:effectRef idx="1">
            <a:schemeClr val="dk1"/>
          </a:effectRef>
          <a:fontRef idx="minor">
            <a:schemeClr val="dk1"/>
          </a:fontRef>
        </p:style>
        <p:txBody>
          <a:bodyPr lIns="0" rIns="0" rtlCol="0" anchor="ctr"/>
          <a:lstStyle/>
          <a:p>
            <a:pPr lvl="1" algn="ctr">
              <a:lnSpc>
                <a:spcPts val="3500"/>
              </a:lnSpc>
            </a:pPr>
            <a:r>
              <a:rPr lang="en-US" sz="3600" b="1" dirty="0">
                <a:solidFill>
                  <a:srgbClr val="C00000"/>
                </a:solidFill>
              </a:rPr>
              <a:t> How to avoid cache compression problems?</a:t>
            </a:r>
            <a:endParaRPr lang="en-US" sz="2800" b="1" dirty="0">
              <a:solidFill>
                <a:srgbClr val="C00000"/>
              </a:solidFill>
            </a:endParaRPr>
          </a:p>
        </p:txBody>
      </p:sp>
      <p:sp>
        <p:nvSpPr>
          <p:cNvPr id="10" name="Slide Number Placeholder 9"/>
          <p:cNvSpPr>
            <a:spLocks noGrp="1"/>
          </p:cNvSpPr>
          <p:nvPr>
            <p:ph type="sldNum" sz="quarter" idx="12"/>
          </p:nvPr>
        </p:nvSpPr>
        <p:spPr/>
        <p:txBody>
          <a:bodyPr/>
          <a:lstStyle/>
          <a:p>
            <a:fld id="{0B1E5EA0-9ECE-40EC-8AC0-17DB907BCC5E}" type="slidenum">
              <a:rPr lang="en-US" smtClean="0"/>
              <a:t>29</a:t>
            </a:fld>
            <a:endParaRPr lang="en-US" dirty="0"/>
          </a:p>
        </p:txBody>
      </p:sp>
      <p:sp>
        <p:nvSpPr>
          <p:cNvPr id="23" name="Content Placeholder 5">
            <a:extLst>
              <a:ext uri="{FF2B5EF4-FFF2-40B4-BE49-F238E27FC236}">
                <a16:creationId xmlns:a16="http://schemas.microsoft.com/office/drawing/2014/main" id="{3821117F-B73F-BD4F-874C-E54C311F7DB3}"/>
              </a:ext>
            </a:extLst>
          </p:cNvPr>
          <p:cNvSpPr txBox="1">
            <a:spLocks/>
          </p:cNvSpPr>
          <p:nvPr/>
        </p:nvSpPr>
        <p:spPr>
          <a:xfrm>
            <a:off x="2396722" y="2384699"/>
            <a:ext cx="727164" cy="2820087"/>
          </a:xfrm>
          <a:prstGeom prst="rect">
            <a:avLst/>
          </a:prstGeom>
          <a:solidFill>
            <a:schemeClr val="tx1">
              <a:lumMod val="50000"/>
              <a:lumOff val="50000"/>
            </a:schemeClr>
          </a:solidFill>
          <a:ln w="44450" cap="flat" cmpd="sng" algn="ctr">
            <a:solidFill>
              <a:schemeClr val="dk1">
                <a:shade val="95000"/>
                <a:satMod val="105000"/>
              </a:schemeClr>
            </a:solidFill>
            <a:prstDash val="solid"/>
          </a:ln>
          <a:effectLst>
            <a:outerShdw blurRad="40000" dist="23000" dir="5400000" rotWithShape="0">
              <a:schemeClr val="bg1">
                <a:lumMod val="65000"/>
                <a:alpha val="35000"/>
              </a:schemeClr>
            </a:outerShdw>
          </a:effectLst>
        </p:spPr>
        <p:style>
          <a:lnRef idx="1">
            <a:schemeClr val="dk1"/>
          </a:lnRef>
          <a:fillRef idx="3">
            <a:schemeClr val="dk1"/>
          </a:fillRef>
          <a:effectRef idx="2">
            <a:schemeClr val="dk1"/>
          </a:effectRef>
          <a:fontRef idx="minor">
            <a:schemeClr val="lt1"/>
          </a:fontRef>
        </p:style>
        <p:txBody>
          <a:bodyPr vert="vert270"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lgn="ctr">
              <a:buFont typeface="Arial"/>
              <a:buNone/>
            </a:pPr>
            <a:r>
              <a:rPr lang="en-US" sz="2800" b="1" dirty="0"/>
              <a:t>L2</a:t>
            </a:r>
          </a:p>
        </p:txBody>
      </p:sp>
      <p:sp>
        <p:nvSpPr>
          <p:cNvPr id="24" name="Left-Right Arrow 23">
            <a:extLst>
              <a:ext uri="{FF2B5EF4-FFF2-40B4-BE49-F238E27FC236}">
                <a16:creationId xmlns:a16="http://schemas.microsoft.com/office/drawing/2014/main" id="{A8500AC4-875C-B44C-8380-6A3CD264E0D8}"/>
              </a:ext>
            </a:extLst>
          </p:cNvPr>
          <p:cNvSpPr/>
          <p:nvPr/>
        </p:nvSpPr>
        <p:spPr>
          <a:xfrm>
            <a:off x="1230100" y="4008448"/>
            <a:ext cx="1166622" cy="299061"/>
          </a:xfrm>
          <a:prstGeom prst="lef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D67B800-FFEB-4B49-A382-1473CA1F8E62}"/>
              </a:ext>
            </a:extLst>
          </p:cNvPr>
          <p:cNvSpPr/>
          <p:nvPr/>
        </p:nvSpPr>
        <p:spPr>
          <a:xfrm>
            <a:off x="8733916" y="3503821"/>
            <a:ext cx="428326" cy="412209"/>
          </a:xfrm>
          <a:prstGeom prst="rect">
            <a:avLst/>
          </a:prstGeom>
          <a:solidFill>
            <a:srgbClr val="FF0000"/>
          </a:solidFill>
          <a:ln w="60325"/>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082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6234C-F2B7-454A-9640-AF3F1CEA9A15}"/>
              </a:ext>
            </a:extLst>
          </p:cNvPr>
          <p:cNvSpPr>
            <a:spLocks noGrp="1"/>
          </p:cNvSpPr>
          <p:nvPr>
            <p:ph type="title"/>
          </p:nvPr>
        </p:nvSpPr>
        <p:spPr>
          <a:xfrm>
            <a:off x="609600" y="274638"/>
            <a:ext cx="10972800" cy="1472882"/>
          </a:xfrm>
        </p:spPr>
        <p:txBody>
          <a:bodyPr>
            <a:normAutofit fontScale="90000"/>
          </a:bodyPr>
          <a:lstStyle/>
          <a:p>
            <a:r>
              <a:rPr lang="en-US" dirty="0"/>
              <a:t>How about summarizing characterizations into an abstraction?</a:t>
            </a:r>
          </a:p>
        </p:txBody>
      </p:sp>
      <p:pic>
        <p:nvPicPr>
          <p:cNvPr id="6" name="Content Placeholder 5">
            <a:extLst>
              <a:ext uri="{FF2B5EF4-FFF2-40B4-BE49-F238E27FC236}">
                <a16:creationId xmlns:a16="http://schemas.microsoft.com/office/drawing/2014/main" id="{27A0EB17-4E26-C54E-917E-85A737D9067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3060" y="1788319"/>
            <a:ext cx="2451100" cy="4064000"/>
          </a:xfrm>
        </p:spPr>
      </p:pic>
      <p:sp>
        <p:nvSpPr>
          <p:cNvPr id="4" name="Slide Number Placeholder 3">
            <a:extLst>
              <a:ext uri="{FF2B5EF4-FFF2-40B4-BE49-F238E27FC236}">
                <a16:creationId xmlns:a16="http://schemas.microsoft.com/office/drawing/2014/main" id="{4738DBB1-39BB-9346-9BFD-55CABFAC5B1E}"/>
              </a:ext>
            </a:extLst>
          </p:cNvPr>
          <p:cNvSpPr>
            <a:spLocks noGrp="1"/>
          </p:cNvSpPr>
          <p:nvPr>
            <p:ph type="sldNum" sz="quarter" idx="12"/>
          </p:nvPr>
        </p:nvSpPr>
        <p:spPr/>
        <p:txBody>
          <a:bodyPr/>
          <a:lstStyle/>
          <a:p>
            <a:fld id="{0B1E5EA0-9ECE-40EC-8AC0-17DB907BCC5E}" type="slidenum">
              <a:rPr lang="en-US" smtClean="0"/>
              <a:t>3</a:t>
            </a:fld>
            <a:endParaRPr lang="en-US"/>
          </a:p>
        </p:txBody>
      </p:sp>
      <p:pic>
        <p:nvPicPr>
          <p:cNvPr id="8" name="Picture 7">
            <a:extLst>
              <a:ext uri="{FF2B5EF4-FFF2-40B4-BE49-F238E27FC236}">
                <a16:creationId xmlns:a16="http://schemas.microsoft.com/office/drawing/2014/main" id="{EC0F7F0C-F119-9E4D-9E7C-89826F7148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9937" y="2207419"/>
            <a:ext cx="3761362" cy="3225800"/>
          </a:xfrm>
          <a:prstGeom prst="rect">
            <a:avLst/>
          </a:prstGeom>
        </p:spPr>
      </p:pic>
      <p:sp>
        <p:nvSpPr>
          <p:cNvPr id="9" name="Right Arrow 8">
            <a:extLst>
              <a:ext uri="{FF2B5EF4-FFF2-40B4-BE49-F238E27FC236}">
                <a16:creationId xmlns:a16="http://schemas.microsoft.com/office/drawing/2014/main" id="{4F7BAB1A-2BCB-6B42-AD84-E822A1B24AEE}"/>
              </a:ext>
            </a:extLst>
          </p:cNvPr>
          <p:cNvSpPr/>
          <p:nvPr/>
        </p:nvSpPr>
        <p:spPr>
          <a:xfrm>
            <a:off x="6923248" y="3309651"/>
            <a:ext cx="1269072" cy="756602"/>
          </a:xfrm>
          <a:prstGeom prst="rightArrow">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4EA4142-C274-0D48-9835-C24B6CBABE46}"/>
              </a:ext>
            </a:extLst>
          </p:cNvPr>
          <p:cNvSpPr txBox="1"/>
          <p:nvPr/>
        </p:nvSpPr>
        <p:spPr>
          <a:xfrm rot="16200000">
            <a:off x="2629325" y="3049304"/>
            <a:ext cx="3900791" cy="1473116"/>
          </a:xfrm>
          <a:prstGeom prst="rect">
            <a:avLst/>
          </a:prstGeom>
          <a:solidFill>
            <a:schemeClr val="tx1">
              <a:lumMod val="50000"/>
              <a:lumOff val="50000"/>
            </a:schemeClr>
          </a:solidFill>
          <a:ln w="53975">
            <a:solidFill>
              <a:schemeClr val="dk1">
                <a:shade val="95000"/>
                <a:satMod val="105000"/>
              </a:schemeClr>
            </a:solidFill>
          </a:ln>
        </p:spPr>
        <p:txBody>
          <a:bodyPr wrap="square" rtlCol="0">
            <a:noAutofit/>
          </a:bodyPr>
          <a:lstStyle/>
          <a:p>
            <a:pPr algn="ctr"/>
            <a:r>
              <a:rPr lang="en-US" sz="4000" b="1" dirty="0">
                <a:solidFill>
                  <a:srgbClr val="FF0000"/>
                </a:solidFill>
              </a:rPr>
              <a:t>@characteristics</a:t>
            </a:r>
          </a:p>
          <a:p>
            <a:pPr algn="ctr"/>
            <a:r>
              <a:rPr lang="en-US" sz="4000" b="1" dirty="0">
                <a:solidFill>
                  <a:srgbClr val="FF0000"/>
                </a:solidFill>
              </a:rPr>
              <a:t> &lt;…, …, ….&gt; </a:t>
            </a:r>
          </a:p>
        </p:txBody>
      </p:sp>
      <p:sp>
        <p:nvSpPr>
          <p:cNvPr id="10" name="Right Arrow 9">
            <a:extLst>
              <a:ext uri="{FF2B5EF4-FFF2-40B4-BE49-F238E27FC236}">
                <a16:creationId xmlns:a16="http://schemas.microsoft.com/office/drawing/2014/main" id="{04A2586F-3BF0-EB4A-80D9-D4D7573F60A9}"/>
              </a:ext>
            </a:extLst>
          </p:cNvPr>
          <p:cNvSpPr/>
          <p:nvPr/>
        </p:nvSpPr>
        <p:spPr>
          <a:xfrm>
            <a:off x="5316279" y="3309651"/>
            <a:ext cx="819840" cy="756602"/>
          </a:xfrm>
          <a:prstGeom prst="rightArrow">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F81912D-0F22-DF48-B211-37B99EAE8163}"/>
              </a:ext>
            </a:extLst>
          </p:cNvPr>
          <p:cNvSpPr txBox="1"/>
          <p:nvPr/>
        </p:nvSpPr>
        <p:spPr>
          <a:xfrm rot="16200000">
            <a:off x="4567295" y="3431919"/>
            <a:ext cx="3900791" cy="707886"/>
          </a:xfrm>
          <a:prstGeom prst="rect">
            <a:avLst/>
          </a:prstGeom>
          <a:solidFill>
            <a:schemeClr val="tx1">
              <a:lumMod val="50000"/>
              <a:lumOff val="50000"/>
            </a:schemeClr>
          </a:solidFill>
          <a:ln w="53975">
            <a:solidFill>
              <a:schemeClr val="dk1">
                <a:shade val="95000"/>
                <a:satMod val="105000"/>
              </a:schemeClr>
            </a:solidFill>
          </a:ln>
        </p:spPr>
        <p:txBody>
          <a:bodyPr wrap="square" rtlCol="0">
            <a:spAutoFit/>
          </a:bodyPr>
          <a:lstStyle/>
          <a:p>
            <a:pPr algn="ctr"/>
            <a:r>
              <a:rPr lang="en-US" sz="4000" b="1" dirty="0">
                <a:solidFill>
                  <a:srgbClr val="FF0000"/>
                </a:solidFill>
              </a:rPr>
              <a:t> </a:t>
            </a:r>
            <a:r>
              <a:rPr lang="en-US" sz="4000" b="1" dirty="0">
                <a:solidFill>
                  <a:schemeClr val="bg1"/>
                </a:solidFill>
              </a:rPr>
              <a:t>OS and  MMU</a:t>
            </a:r>
          </a:p>
        </p:txBody>
      </p:sp>
      <p:sp>
        <p:nvSpPr>
          <p:cNvPr id="12" name="Right Arrow 11">
            <a:extLst>
              <a:ext uri="{FF2B5EF4-FFF2-40B4-BE49-F238E27FC236}">
                <a16:creationId xmlns:a16="http://schemas.microsoft.com/office/drawing/2014/main" id="{A4138430-D3A8-2543-9478-17AF765465EB}"/>
              </a:ext>
            </a:extLst>
          </p:cNvPr>
          <p:cNvSpPr/>
          <p:nvPr/>
        </p:nvSpPr>
        <p:spPr>
          <a:xfrm>
            <a:off x="2516762" y="3309651"/>
            <a:ext cx="1326401" cy="756602"/>
          </a:xfrm>
          <a:prstGeom prst="rightArrow">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1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0" grpId="0" animBg="1"/>
      <p:bldP spid="11"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high-level abstraction can help</a:t>
            </a:r>
          </a:p>
        </p:txBody>
      </p:sp>
      <p:sp>
        <p:nvSpPr>
          <p:cNvPr id="4" name="Slide Number Placeholder 3"/>
          <p:cNvSpPr>
            <a:spLocks noGrp="1"/>
          </p:cNvSpPr>
          <p:nvPr>
            <p:ph type="sldNum" sz="quarter" idx="12"/>
          </p:nvPr>
        </p:nvSpPr>
        <p:spPr/>
        <p:txBody>
          <a:bodyPr/>
          <a:lstStyle/>
          <a:p>
            <a:fld id="{0B1E5EA0-9ECE-40EC-8AC0-17DB907BCC5E}" type="slidenum">
              <a:rPr lang="en-US" smtClean="0"/>
              <a:t>30</a:t>
            </a:fld>
            <a:endParaRPr lang="en-US"/>
          </a:p>
        </p:txBody>
      </p:sp>
      <p:pic>
        <p:nvPicPr>
          <p:cNvPr id="12" name="Content Placeholder 11">
            <a:extLst>
              <a:ext uri="{FF2B5EF4-FFF2-40B4-BE49-F238E27FC236}">
                <a16:creationId xmlns:a16="http://schemas.microsoft.com/office/drawing/2014/main" id="{591CE466-8CE8-054B-9005-51BF3EDF966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1349"/>
          <a:stretch/>
        </p:blipFill>
        <p:spPr>
          <a:xfrm>
            <a:off x="609600" y="2006548"/>
            <a:ext cx="10972800" cy="3291840"/>
          </a:xfrm>
        </p:spPr>
      </p:pic>
      <p:sp>
        <p:nvSpPr>
          <p:cNvPr id="5" name="Rectangle 4">
            <a:extLst>
              <a:ext uri="{FF2B5EF4-FFF2-40B4-BE49-F238E27FC236}">
                <a16:creationId xmlns:a16="http://schemas.microsoft.com/office/drawing/2014/main" id="{EFF68ACC-E127-6F4C-B90F-815FFB38456F}"/>
              </a:ext>
            </a:extLst>
          </p:cNvPr>
          <p:cNvSpPr/>
          <p:nvPr/>
        </p:nvSpPr>
        <p:spPr>
          <a:xfrm>
            <a:off x="0" y="5402548"/>
            <a:ext cx="12192000" cy="1209569"/>
          </a:xfrm>
          <a:prstGeom prst="rect">
            <a:avLst/>
          </a:prstGeom>
          <a:solidFill>
            <a:schemeClr val="bg1">
              <a:lumMod val="95000"/>
            </a:schemeClr>
          </a:solidFill>
          <a:ln>
            <a:noFill/>
          </a:ln>
          <a:effectLst/>
        </p:spPr>
        <p:style>
          <a:lnRef idx="1">
            <a:schemeClr val="dk1"/>
          </a:lnRef>
          <a:fillRef idx="2">
            <a:schemeClr val="dk1"/>
          </a:fillRef>
          <a:effectRef idx="1">
            <a:schemeClr val="dk1"/>
          </a:effectRef>
          <a:fontRef idx="minor">
            <a:schemeClr val="dk1"/>
          </a:fontRef>
        </p:style>
        <p:txBody>
          <a:bodyPr lIns="0" rIns="0" rtlCol="0" anchor="ctr"/>
          <a:lstStyle/>
          <a:p>
            <a:pPr lvl="1" algn="ctr">
              <a:lnSpc>
                <a:spcPts val="3500"/>
              </a:lnSpc>
            </a:pPr>
            <a:r>
              <a:rPr lang="en-US" sz="3600" b="1" dirty="0">
                <a:solidFill>
                  <a:srgbClr val="C00000"/>
                </a:solidFill>
              </a:rPr>
              <a:t> MMU transfers quantization parameters, </a:t>
            </a:r>
          </a:p>
          <a:p>
            <a:pPr lvl="1" algn="ctr">
              <a:lnSpc>
                <a:spcPts val="3500"/>
              </a:lnSpc>
            </a:pPr>
            <a:r>
              <a:rPr lang="en-US" sz="3600" b="1" dirty="0">
                <a:solidFill>
                  <a:srgbClr val="C00000"/>
                </a:solidFill>
              </a:rPr>
              <a:t>array’s boundaries, and layout to hardware</a:t>
            </a:r>
          </a:p>
        </p:txBody>
      </p:sp>
    </p:spTree>
    <p:extLst>
      <p:ext uri="{BB962C8B-B14F-4D97-AF65-F5344CB8AC3E}">
        <p14:creationId xmlns:p14="http://schemas.microsoft.com/office/powerpoint/2010/main" val="48623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CA3BC-3F19-0047-B326-CE7D66AACBD1}"/>
              </a:ext>
            </a:extLst>
          </p:cNvPr>
          <p:cNvSpPr>
            <a:spLocks noGrp="1"/>
          </p:cNvSpPr>
          <p:nvPr>
            <p:ph type="title"/>
          </p:nvPr>
        </p:nvSpPr>
        <p:spPr>
          <a:xfrm>
            <a:off x="609600" y="274637"/>
            <a:ext cx="10972800" cy="1325563"/>
          </a:xfrm>
        </p:spPr>
        <p:txBody>
          <a:bodyPr>
            <a:normAutofit fontScale="90000"/>
          </a:bodyPr>
          <a:lstStyle/>
          <a:p>
            <a:r>
              <a:rPr lang="en-US" dirty="0"/>
              <a:t>How do quantization parameters help?</a:t>
            </a:r>
          </a:p>
        </p:txBody>
      </p:sp>
      <p:sp>
        <p:nvSpPr>
          <p:cNvPr id="3" name="Content Placeholder 2">
            <a:extLst>
              <a:ext uri="{FF2B5EF4-FFF2-40B4-BE49-F238E27FC236}">
                <a16:creationId xmlns:a16="http://schemas.microsoft.com/office/drawing/2014/main" id="{8F790F02-340A-7144-AED7-5C203AB31717}"/>
              </a:ext>
            </a:extLst>
          </p:cNvPr>
          <p:cNvSpPr>
            <a:spLocks noGrp="1"/>
          </p:cNvSpPr>
          <p:nvPr>
            <p:ph idx="1"/>
          </p:nvPr>
        </p:nvSpPr>
        <p:spPr/>
        <p:txBody>
          <a:bodyPr>
            <a:normAutofit/>
          </a:bodyPr>
          <a:lstStyle/>
          <a:p>
            <a:r>
              <a:rPr lang="en-US" dirty="0"/>
              <a:t>A low-overhead compressor/decompressor</a:t>
            </a:r>
          </a:p>
          <a:p>
            <a:pPr lvl="1"/>
            <a:r>
              <a:rPr lang="en-US" dirty="0"/>
              <a:t>Quantizer/dequantize</a:t>
            </a:r>
          </a:p>
          <a:p>
            <a:pPr lvl="1"/>
            <a:r>
              <a:rPr lang="en-US" dirty="0"/>
              <a:t>Simple arithmetic-based conversions</a:t>
            </a:r>
          </a:p>
          <a:p>
            <a:pPr lvl="2"/>
            <a:r>
              <a:rPr lang="en-US" dirty="0"/>
              <a:t> Instead of Obliviously looking for value locality</a:t>
            </a:r>
          </a:p>
          <a:p>
            <a:pPr lvl="1"/>
            <a:endParaRPr lang="en-US" dirty="0"/>
          </a:p>
          <a:p>
            <a:endParaRPr lang="en-US" dirty="0"/>
          </a:p>
        </p:txBody>
      </p:sp>
      <p:sp>
        <p:nvSpPr>
          <p:cNvPr id="4" name="Slide Number Placeholder 3">
            <a:extLst>
              <a:ext uri="{FF2B5EF4-FFF2-40B4-BE49-F238E27FC236}">
                <a16:creationId xmlns:a16="http://schemas.microsoft.com/office/drawing/2014/main" id="{E325695B-730A-724D-8E63-B81FFF022293}"/>
              </a:ext>
            </a:extLst>
          </p:cNvPr>
          <p:cNvSpPr>
            <a:spLocks noGrp="1"/>
          </p:cNvSpPr>
          <p:nvPr>
            <p:ph type="sldNum" sz="quarter" idx="12"/>
          </p:nvPr>
        </p:nvSpPr>
        <p:spPr/>
        <p:txBody>
          <a:bodyPr/>
          <a:lstStyle/>
          <a:p>
            <a:fld id="{0B1E5EA0-9ECE-40EC-8AC0-17DB907BCC5E}" type="slidenum">
              <a:rPr lang="en-US" smtClean="0"/>
              <a:t>31</a:t>
            </a:fld>
            <a:endParaRPr lang="en-US"/>
          </a:p>
        </p:txBody>
      </p:sp>
      <p:pic>
        <p:nvPicPr>
          <p:cNvPr id="10" name="Picture 9">
            <a:extLst>
              <a:ext uri="{FF2B5EF4-FFF2-40B4-BE49-F238E27FC236}">
                <a16:creationId xmlns:a16="http://schemas.microsoft.com/office/drawing/2014/main" id="{A6CB7A73-8FFA-E745-801A-6A5C0FDCC550}"/>
              </a:ext>
            </a:extLst>
          </p:cNvPr>
          <p:cNvPicPr>
            <a:picLocks noChangeAspect="1"/>
          </p:cNvPicPr>
          <p:nvPr/>
        </p:nvPicPr>
        <p:blipFill rotWithShape="1">
          <a:blip r:embed="rId2">
            <a:extLst>
              <a:ext uri="{28A0092B-C50C-407E-A947-70E740481C1C}">
                <a14:useLocalDpi xmlns:a14="http://schemas.microsoft.com/office/drawing/2010/main" val="0"/>
              </a:ext>
            </a:extLst>
          </a:blip>
          <a:srcRect l="1" r="81252"/>
          <a:stretch/>
        </p:blipFill>
        <p:spPr>
          <a:xfrm>
            <a:off x="8737600" y="2390561"/>
            <a:ext cx="3447473" cy="4133555"/>
          </a:xfrm>
          <a:prstGeom prst="rect">
            <a:avLst/>
          </a:prstGeom>
        </p:spPr>
      </p:pic>
      <p:sp>
        <p:nvSpPr>
          <p:cNvPr id="12" name="TextBox 11">
            <a:extLst>
              <a:ext uri="{FF2B5EF4-FFF2-40B4-BE49-F238E27FC236}">
                <a16:creationId xmlns:a16="http://schemas.microsoft.com/office/drawing/2014/main" id="{DAB246D2-CF22-9A4F-8E92-B748251C23E5}"/>
              </a:ext>
            </a:extLst>
          </p:cNvPr>
          <p:cNvSpPr txBox="1"/>
          <p:nvPr/>
        </p:nvSpPr>
        <p:spPr>
          <a:xfrm>
            <a:off x="8913279" y="1600200"/>
            <a:ext cx="2970457" cy="830997"/>
          </a:xfrm>
          <a:prstGeom prst="rect">
            <a:avLst/>
          </a:prstGeom>
          <a:solidFill>
            <a:schemeClr val="tx1">
              <a:lumMod val="50000"/>
              <a:lumOff val="50000"/>
            </a:schemeClr>
          </a:solidFill>
          <a:ln w="85725">
            <a:solidFill>
              <a:schemeClr val="dk1">
                <a:shade val="95000"/>
                <a:satMod val="105000"/>
              </a:schemeClr>
            </a:solidFill>
          </a:ln>
        </p:spPr>
        <p:txBody>
          <a:bodyPr wrap="square" rtlCol="0">
            <a:spAutoFit/>
          </a:bodyPr>
          <a:lstStyle/>
          <a:p>
            <a:r>
              <a:rPr lang="en-US" sz="2400" b="1" dirty="0">
                <a:solidFill>
                  <a:srgbClr val="FF0000"/>
                </a:solidFill>
              </a:rPr>
              <a:t>@quant </a:t>
            </a:r>
            <a:r>
              <a:rPr lang="en-US" sz="2400" b="1" dirty="0">
                <a:solidFill>
                  <a:schemeClr val="bg1"/>
                </a:solidFill>
              </a:rPr>
              <a:t>&lt;3, 0.25, 1.5&gt; </a:t>
            </a:r>
          </a:p>
          <a:p>
            <a:r>
              <a:rPr lang="en-US" sz="2400" b="1" dirty="0">
                <a:solidFill>
                  <a:schemeClr val="bg1"/>
                </a:solidFill>
              </a:rPr>
              <a:t>float price [1000];</a:t>
            </a:r>
          </a:p>
        </p:txBody>
      </p:sp>
    </p:spTree>
    <p:extLst>
      <p:ext uri="{BB962C8B-B14F-4D97-AF65-F5344CB8AC3E}">
        <p14:creationId xmlns:p14="http://schemas.microsoft.com/office/powerpoint/2010/main" val="2785177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CA3BC-3F19-0047-B326-CE7D66AACBD1}"/>
              </a:ext>
            </a:extLst>
          </p:cNvPr>
          <p:cNvSpPr>
            <a:spLocks noGrp="1"/>
          </p:cNvSpPr>
          <p:nvPr>
            <p:ph type="title"/>
          </p:nvPr>
        </p:nvSpPr>
        <p:spPr/>
        <p:txBody>
          <a:bodyPr>
            <a:normAutofit/>
          </a:bodyPr>
          <a:lstStyle/>
          <a:p>
            <a:r>
              <a:rPr lang="en-US" dirty="0"/>
              <a:t>How do array’s boundaries help?</a:t>
            </a:r>
          </a:p>
        </p:txBody>
      </p:sp>
      <p:sp>
        <p:nvSpPr>
          <p:cNvPr id="3" name="Content Placeholder 2">
            <a:extLst>
              <a:ext uri="{FF2B5EF4-FFF2-40B4-BE49-F238E27FC236}">
                <a16:creationId xmlns:a16="http://schemas.microsoft.com/office/drawing/2014/main" id="{8F790F02-340A-7144-AED7-5C203AB31717}"/>
              </a:ext>
            </a:extLst>
          </p:cNvPr>
          <p:cNvSpPr>
            <a:spLocks noGrp="1"/>
          </p:cNvSpPr>
          <p:nvPr>
            <p:ph idx="1"/>
          </p:nvPr>
        </p:nvSpPr>
        <p:spPr/>
        <p:txBody>
          <a:bodyPr>
            <a:normAutofit/>
          </a:bodyPr>
          <a:lstStyle/>
          <a:p>
            <a:r>
              <a:rPr lang="en-US" dirty="0"/>
              <a:t>Keep the metadata for the whole array</a:t>
            </a:r>
          </a:p>
          <a:p>
            <a:pPr lvl="1"/>
            <a:r>
              <a:rPr lang="en-US" dirty="0"/>
              <a:t>Vs. keeping metadata per block (per page)</a:t>
            </a:r>
          </a:p>
          <a:p>
            <a:pPr marL="0" indent="0">
              <a:buNone/>
            </a:pPr>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E325695B-730A-724D-8E63-B81FFF022293}"/>
              </a:ext>
            </a:extLst>
          </p:cNvPr>
          <p:cNvSpPr>
            <a:spLocks noGrp="1"/>
          </p:cNvSpPr>
          <p:nvPr>
            <p:ph type="sldNum" sz="quarter" idx="12"/>
          </p:nvPr>
        </p:nvSpPr>
        <p:spPr/>
        <p:txBody>
          <a:bodyPr/>
          <a:lstStyle/>
          <a:p>
            <a:fld id="{0B1E5EA0-9ECE-40EC-8AC0-17DB907BCC5E}" type="slidenum">
              <a:rPr lang="en-US" smtClean="0"/>
              <a:t>32</a:t>
            </a:fld>
            <a:endParaRPr lang="en-US"/>
          </a:p>
        </p:txBody>
      </p:sp>
      <p:pic>
        <p:nvPicPr>
          <p:cNvPr id="5" name="Content Placeholder 11">
            <a:extLst>
              <a:ext uri="{FF2B5EF4-FFF2-40B4-BE49-F238E27FC236}">
                <a16:creationId xmlns:a16="http://schemas.microsoft.com/office/drawing/2014/main" id="{95107B6D-4753-1C4D-BFA9-D74AB0B9960F}"/>
              </a:ext>
            </a:extLst>
          </p:cNvPr>
          <p:cNvPicPr>
            <a:picLocks noChangeAspect="1"/>
          </p:cNvPicPr>
          <p:nvPr/>
        </p:nvPicPr>
        <p:blipFill rotWithShape="1">
          <a:blip r:embed="rId2">
            <a:extLst>
              <a:ext uri="{28A0092B-C50C-407E-A947-70E740481C1C}">
                <a14:useLocalDpi xmlns:a14="http://schemas.microsoft.com/office/drawing/2010/main" val="0"/>
              </a:ext>
            </a:extLst>
          </a:blip>
          <a:srcRect b="11349"/>
          <a:stretch/>
        </p:blipFill>
        <p:spPr>
          <a:xfrm>
            <a:off x="609600" y="3017680"/>
            <a:ext cx="10972800" cy="3291840"/>
          </a:xfrm>
          <a:prstGeom prst="rect">
            <a:avLst/>
          </a:prstGeom>
        </p:spPr>
      </p:pic>
      <p:sp>
        <p:nvSpPr>
          <p:cNvPr id="6" name="Rectangle 5">
            <a:extLst>
              <a:ext uri="{FF2B5EF4-FFF2-40B4-BE49-F238E27FC236}">
                <a16:creationId xmlns:a16="http://schemas.microsoft.com/office/drawing/2014/main" id="{BF126E42-80A9-2347-98B0-3FD05F398405}"/>
              </a:ext>
            </a:extLst>
          </p:cNvPr>
          <p:cNvSpPr/>
          <p:nvPr/>
        </p:nvSpPr>
        <p:spPr>
          <a:xfrm>
            <a:off x="1433945" y="4779818"/>
            <a:ext cx="6234546" cy="1895620"/>
          </a:xfrm>
          <a:prstGeom prst="rect">
            <a:avLst/>
          </a:prstGeom>
          <a:noFill/>
          <a:ln w="984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721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CA3BC-3F19-0047-B326-CE7D66AACBD1}"/>
              </a:ext>
            </a:extLst>
          </p:cNvPr>
          <p:cNvSpPr>
            <a:spLocks noGrp="1"/>
          </p:cNvSpPr>
          <p:nvPr>
            <p:ph type="title"/>
          </p:nvPr>
        </p:nvSpPr>
        <p:spPr/>
        <p:txBody>
          <a:bodyPr>
            <a:normAutofit/>
          </a:bodyPr>
          <a:lstStyle/>
          <a:p>
            <a:r>
              <a:rPr lang="en-US" dirty="0"/>
              <a:t>How does layout help?</a:t>
            </a:r>
          </a:p>
        </p:txBody>
      </p:sp>
      <p:sp>
        <p:nvSpPr>
          <p:cNvPr id="3" name="Content Placeholder 2">
            <a:extLst>
              <a:ext uri="{FF2B5EF4-FFF2-40B4-BE49-F238E27FC236}">
                <a16:creationId xmlns:a16="http://schemas.microsoft.com/office/drawing/2014/main" id="{8F790F02-340A-7144-AED7-5C203AB31717}"/>
              </a:ext>
            </a:extLst>
          </p:cNvPr>
          <p:cNvSpPr>
            <a:spLocks noGrp="1"/>
          </p:cNvSpPr>
          <p:nvPr>
            <p:ph idx="1"/>
          </p:nvPr>
        </p:nvSpPr>
        <p:spPr/>
        <p:txBody>
          <a:bodyPr>
            <a:normAutofit/>
          </a:bodyPr>
          <a:lstStyle/>
          <a:p>
            <a:r>
              <a:rPr lang="en-US" dirty="0"/>
              <a:t>Higher compression ratio for arrays of structure</a:t>
            </a:r>
          </a:p>
        </p:txBody>
      </p:sp>
      <p:sp>
        <p:nvSpPr>
          <p:cNvPr id="4" name="Slide Number Placeholder 3">
            <a:extLst>
              <a:ext uri="{FF2B5EF4-FFF2-40B4-BE49-F238E27FC236}">
                <a16:creationId xmlns:a16="http://schemas.microsoft.com/office/drawing/2014/main" id="{E325695B-730A-724D-8E63-B81FFF022293}"/>
              </a:ext>
            </a:extLst>
          </p:cNvPr>
          <p:cNvSpPr>
            <a:spLocks noGrp="1"/>
          </p:cNvSpPr>
          <p:nvPr>
            <p:ph type="sldNum" sz="quarter" idx="12"/>
          </p:nvPr>
        </p:nvSpPr>
        <p:spPr/>
        <p:txBody>
          <a:bodyPr/>
          <a:lstStyle/>
          <a:p>
            <a:fld id="{0B1E5EA0-9ECE-40EC-8AC0-17DB907BCC5E}" type="slidenum">
              <a:rPr lang="en-US" smtClean="0"/>
              <a:t>33</a:t>
            </a:fld>
            <a:endParaRPr lang="en-US"/>
          </a:p>
        </p:txBody>
      </p:sp>
      <p:sp>
        <p:nvSpPr>
          <p:cNvPr id="6" name="TextBox 5">
            <a:extLst>
              <a:ext uri="{FF2B5EF4-FFF2-40B4-BE49-F238E27FC236}">
                <a16:creationId xmlns:a16="http://schemas.microsoft.com/office/drawing/2014/main" id="{B892B74D-3993-514C-B430-05E4E9C1EF36}"/>
              </a:ext>
            </a:extLst>
          </p:cNvPr>
          <p:cNvSpPr txBox="1"/>
          <p:nvPr/>
        </p:nvSpPr>
        <p:spPr>
          <a:xfrm>
            <a:off x="333699" y="3556862"/>
            <a:ext cx="2616109" cy="1815882"/>
          </a:xfrm>
          <a:prstGeom prst="rect">
            <a:avLst/>
          </a:prstGeom>
          <a:solidFill>
            <a:schemeClr val="tx1">
              <a:lumMod val="50000"/>
              <a:lumOff val="50000"/>
            </a:schemeClr>
          </a:solidFill>
        </p:spPr>
        <p:txBody>
          <a:bodyPr wrap="square" rtlCol="0">
            <a:spAutoFit/>
          </a:bodyPr>
          <a:lstStyle/>
          <a:p>
            <a:r>
              <a:rPr lang="en-US" sz="2800" b="1" dirty="0">
                <a:solidFill>
                  <a:srgbClr val="FF0000"/>
                </a:solidFill>
              </a:rPr>
              <a:t>Struct</a:t>
            </a:r>
            <a:r>
              <a:rPr lang="en-US" sz="2800" b="1" dirty="0">
                <a:solidFill>
                  <a:schemeClr val="bg1"/>
                </a:solidFill>
              </a:rPr>
              <a:t> element{</a:t>
            </a:r>
          </a:p>
          <a:p>
            <a:r>
              <a:rPr lang="en-US" sz="2800" b="1" dirty="0">
                <a:solidFill>
                  <a:schemeClr val="bg1"/>
                </a:solidFill>
              </a:rPr>
              <a:t>	</a:t>
            </a:r>
            <a:r>
              <a:rPr lang="en-US" sz="2800" b="1" dirty="0">
                <a:solidFill>
                  <a:srgbClr val="FF0000"/>
                </a:solidFill>
              </a:rPr>
              <a:t>float</a:t>
            </a:r>
            <a:r>
              <a:rPr lang="en-US" sz="2800" b="1" dirty="0">
                <a:solidFill>
                  <a:schemeClr val="bg1"/>
                </a:solidFill>
              </a:rPr>
              <a:t> Price;</a:t>
            </a:r>
          </a:p>
          <a:p>
            <a:r>
              <a:rPr lang="en-US" sz="2800" b="1" dirty="0">
                <a:solidFill>
                  <a:schemeClr val="bg1"/>
                </a:solidFill>
              </a:rPr>
              <a:t>	</a:t>
            </a:r>
            <a:r>
              <a:rPr lang="en-US" sz="2800" b="1" dirty="0">
                <a:solidFill>
                  <a:srgbClr val="FF0000"/>
                </a:solidFill>
              </a:rPr>
              <a:t>bool</a:t>
            </a:r>
            <a:r>
              <a:rPr lang="en-US" sz="2800" b="1" dirty="0">
                <a:solidFill>
                  <a:schemeClr val="bg1"/>
                </a:solidFill>
              </a:rPr>
              <a:t> type;</a:t>
            </a:r>
          </a:p>
          <a:p>
            <a:r>
              <a:rPr lang="en-US" sz="2800" b="1" dirty="0">
                <a:solidFill>
                  <a:schemeClr val="bg1"/>
                </a:solidFill>
              </a:rPr>
              <a:t>	</a:t>
            </a:r>
            <a:r>
              <a:rPr lang="en-US" sz="2800" b="1" dirty="0">
                <a:solidFill>
                  <a:srgbClr val="FF0000"/>
                </a:solidFill>
              </a:rPr>
              <a:t>float </a:t>
            </a:r>
            <a:r>
              <a:rPr lang="en-US" sz="2800" b="1" dirty="0">
                <a:solidFill>
                  <a:schemeClr val="bg1"/>
                </a:solidFill>
              </a:rPr>
              <a:t> yield}</a:t>
            </a:r>
          </a:p>
        </p:txBody>
      </p:sp>
      <p:sp>
        <p:nvSpPr>
          <p:cNvPr id="7" name="Text Box 233">
            <a:extLst>
              <a:ext uri="{FF2B5EF4-FFF2-40B4-BE49-F238E27FC236}">
                <a16:creationId xmlns:a16="http://schemas.microsoft.com/office/drawing/2014/main" id="{D468FB24-BF92-1646-B7A9-C958F807A8F3}"/>
              </a:ext>
            </a:extLst>
          </p:cNvPr>
          <p:cNvSpPr txBox="1"/>
          <p:nvPr/>
        </p:nvSpPr>
        <p:spPr>
          <a:xfrm>
            <a:off x="6149215" y="4291550"/>
            <a:ext cx="914400" cy="749808"/>
          </a:xfrm>
          <a:prstGeom prst="rect">
            <a:avLst/>
          </a:prstGeom>
          <a:solidFill>
            <a:schemeClr val="tx1">
              <a:lumMod val="85000"/>
              <a:lumOff val="15000"/>
            </a:schemeClr>
          </a:solidFill>
          <a:ln w="6350">
            <a:noFill/>
          </a:ln>
          <a:scene3d>
            <a:camera prst="orthographicFront"/>
            <a:lightRig rig="threePt" dir="t"/>
          </a:scene3d>
          <a:sp3d>
            <a:bevelT w="0" h="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800" b="1" dirty="0">
                <a:solidFill>
                  <a:srgbClr val="FFFFFF"/>
                </a:solidFill>
                <a:effectLst/>
                <a:latin typeface="Calibri" charset="0"/>
                <a:ea typeface="Calibri" charset="0"/>
                <a:cs typeface="Times New Roman" charset="0"/>
              </a:rPr>
              <a:t>True</a:t>
            </a:r>
            <a:endParaRPr lang="en-US" sz="2800" b="1" dirty="0">
              <a:effectLst/>
              <a:latin typeface="Calibri" charset="0"/>
              <a:ea typeface="Calibri" charset="0"/>
              <a:cs typeface="Times New Roman" charset="0"/>
            </a:endParaRPr>
          </a:p>
        </p:txBody>
      </p:sp>
      <p:sp>
        <p:nvSpPr>
          <p:cNvPr id="8" name="Text Box 234">
            <a:extLst>
              <a:ext uri="{FF2B5EF4-FFF2-40B4-BE49-F238E27FC236}">
                <a16:creationId xmlns:a16="http://schemas.microsoft.com/office/drawing/2014/main" id="{EBCE3C33-04EE-A24F-AB4F-60FAD4DE22C9}"/>
              </a:ext>
            </a:extLst>
          </p:cNvPr>
          <p:cNvSpPr txBox="1"/>
          <p:nvPr/>
        </p:nvSpPr>
        <p:spPr>
          <a:xfrm>
            <a:off x="3206117" y="4291550"/>
            <a:ext cx="2926080" cy="754156"/>
          </a:xfrm>
          <a:prstGeom prst="rect">
            <a:avLst/>
          </a:prstGeom>
          <a:solidFill>
            <a:schemeClr val="accent2">
              <a:lumMod val="75000"/>
            </a:schemeClr>
          </a:solidFill>
          <a:ln w="6350">
            <a:noFill/>
          </a:ln>
          <a:scene3d>
            <a:camera prst="orthographicFront"/>
            <a:lightRig rig="threePt" dir="t"/>
          </a:scene3d>
          <a:sp3d>
            <a:bevelT w="0" h="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800" b="1" dirty="0">
                <a:solidFill>
                  <a:schemeClr val="bg1"/>
                </a:solidFill>
                <a:latin typeface="Calibri" charset="0"/>
                <a:ea typeface="Calibri" charset="0"/>
                <a:cs typeface="Times New Roman" charset="0"/>
              </a:rPr>
              <a:t>87.89</a:t>
            </a:r>
          </a:p>
        </p:txBody>
      </p:sp>
      <p:sp>
        <p:nvSpPr>
          <p:cNvPr id="9" name="Text Box 235">
            <a:extLst>
              <a:ext uri="{FF2B5EF4-FFF2-40B4-BE49-F238E27FC236}">
                <a16:creationId xmlns:a16="http://schemas.microsoft.com/office/drawing/2014/main" id="{A69BDCC2-73DB-354C-A38C-25591D1DF9F2}"/>
              </a:ext>
            </a:extLst>
          </p:cNvPr>
          <p:cNvSpPr txBox="1"/>
          <p:nvPr/>
        </p:nvSpPr>
        <p:spPr>
          <a:xfrm>
            <a:off x="7066790" y="4304741"/>
            <a:ext cx="2194560" cy="749808"/>
          </a:xfrm>
          <a:prstGeom prst="rect">
            <a:avLst/>
          </a:prstGeom>
          <a:solidFill>
            <a:schemeClr val="bg1">
              <a:lumMod val="50000"/>
            </a:schemeClr>
          </a:solidFill>
          <a:ln w="6350">
            <a:noFill/>
          </a:ln>
          <a:scene3d>
            <a:camera prst="orthographicFront"/>
            <a:lightRig rig="threePt" dir="t"/>
          </a:scene3d>
          <a:sp3d>
            <a:bevelT w="0" h="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800" b="1" dirty="0">
                <a:solidFill>
                  <a:srgbClr val="FFFFFF"/>
                </a:solidFill>
                <a:latin typeface="Calibri" charset="0"/>
                <a:ea typeface="Calibri" charset="0"/>
                <a:cs typeface="Times New Roman" charset="0"/>
              </a:rPr>
              <a:t>XXXXXXX</a:t>
            </a:r>
            <a:r>
              <a:rPr lang="en-US" sz="2800" b="1" dirty="0">
                <a:solidFill>
                  <a:srgbClr val="FFFFFF"/>
                </a:solidFill>
                <a:effectLst/>
                <a:latin typeface="Calibri" charset="0"/>
                <a:ea typeface="Calibri" charset="0"/>
                <a:cs typeface="Times New Roman" charset="0"/>
              </a:rPr>
              <a:t> </a:t>
            </a:r>
            <a:endParaRPr lang="en-US" sz="2800" dirty="0">
              <a:effectLst/>
              <a:latin typeface="Calibri" charset="0"/>
              <a:ea typeface="Calibri" charset="0"/>
              <a:cs typeface="Times New Roman" charset="0"/>
            </a:endParaRPr>
          </a:p>
        </p:txBody>
      </p:sp>
      <p:sp>
        <p:nvSpPr>
          <p:cNvPr id="10" name="Text Box 234">
            <a:extLst>
              <a:ext uri="{FF2B5EF4-FFF2-40B4-BE49-F238E27FC236}">
                <a16:creationId xmlns:a16="http://schemas.microsoft.com/office/drawing/2014/main" id="{D1CAEA7D-A680-244A-AB13-64C628B2EBDA}"/>
              </a:ext>
            </a:extLst>
          </p:cNvPr>
          <p:cNvSpPr txBox="1"/>
          <p:nvPr/>
        </p:nvSpPr>
        <p:spPr>
          <a:xfrm>
            <a:off x="9265920" y="4308129"/>
            <a:ext cx="2926080" cy="749808"/>
          </a:xfrm>
          <a:prstGeom prst="rect">
            <a:avLst/>
          </a:prstGeom>
          <a:solidFill>
            <a:schemeClr val="accent2">
              <a:lumMod val="75000"/>
            </a:schemeClr>
          </a:solidFill>
          <a:ln w="6350">
            <a:noFill/>
          </a:ln>
          <a:scene3d>
            <a:camera prst="orthographicFront"/>
            <a:lightRig rig="threePt" dir="t"/>
          </a:scene3d>
          <a:sp3d>
            <a:bevelT w="0" h="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800" b="1" dirty="0">
                <a:solidFill>
                  <a:schemeClr val="bg1"/>
                </a:solidFill>
                <a:latin typeface="Calibri" charset="0"/>
                <a:ea typeface="Calibri" charset="0"/>
                <a:cs typeface="Times New Roman" charset="0"/>
              </a:rPr>
              <a:t>0.2</a:t>
            </a:r>
            <a:endParaRPr lang="en-US" sz="1100" b="1" dirty="0">
              <a:solidFill>
                <a:schemeClr val="bg1"/>
              </a:solidFill>
              <a:effectLst/>
              <a:latin typeface="Calibri" charset="0"/>
              <a:ea typeface="Calibri" charset="0"/>
              <a:cs typeface="Times New Roman" charset="0"/>
            </a:endParaRPr>
          </a:p>
        </p:txBody>
      </p:sp>
      <p:sp>
        <p:nvSpPr>
          <p:cNvPr id="11" name="TextBox 10">
            <a:extLst>
              <a:ext uri="{FF2B5EF4-FFF2-40B4-BE49-F238E27FC236}">
                <a16:creationId xmlns:a16="http://schemas.microsoft.com/office/drawing/2014/main" id="{B687514D-CBD3-8E44-A3B4-A3EF84944BDD}"/>
              </a:ext>
            </a:extLst>
          </p:cNvPr>
          <p:cNvSpPr txBox="1"/>
          <p:nvPr/>
        </p:nvSpPr>
        <p:spPr>
          <a:xfrm>
            <a:off x="3206117" y="3511218"/>
            <a:ext cx="2926080" cy="584775"/>
          </a:xfrm>
          <a:prstGeom prst="rect">
            <a:avLst/>
          </a:prstGeom>
          <a:noFill/>
        </p:spPr>
        <p:txBody>
          <a:bodyPr wrap="square" rtlCol="0">
            <a:spAutoFit/>
          </a:bodyPr>
          <a:lstStyle/>
          <a:p>
            <a:pPr algn="ctr"/>
            <a:r>
              <a:rPr lang="en-US" sz="3200" dirty="0"/>
              <a:t>price</a:t>
            </a:r>
          </a:p>
        </p:txBody>
      </p:sp>
      <p:sp>
        <p:nvSpPr>
          <p:cNvPr id="12" name="TextBox 11">
            <a:extLst>
              <a:ext uri="{FF2B5EF4-FFF2-40B4-BE49-F238E27FC236}">
                <a16:creationId xmlns:a16="http://schemas.microsoft.com/office/drawing/2014/main" id="{E7AF7B10-6799-8F43-9146-C7E37BFF7F37}"/>
              </a:ext>
            </a:extLst>
          </p:cNvPr>
          <p:cNvSpPr txBox="1"/>
          <p:nvPr/>
        </p:nvSpPr>
        <p:spPr>
          <a:xfrm>
            <a:off x="6111045" y="3499192"/>
            <a:ext cx="1004909" cy="584775"/>
          </a:xfrm>
          <a:prstGeom prst="rect">
            <a:avLst/>
          </a:prstGeom>
          <a:noFill/>
        </p:spPr>
        <p:txBody>
          <a:bodyPr wrap="square" rtlCol="0">
            <a:spAutoFit/>
          </a:bodyPr>
          <a:lstStyle/>
          <a:p>
            <a:pPr algn="ctr"/>
            <a:r>
              <a:rPr lang="en-US" sz="3200" dirty="0"/>
              <a:t>type</a:t>
            </a:r>
          </a:p>
        </p:txBody>
      </p:sp>
      <p:sp>
        <p:nvSpPr>
          <p:cNvPr id="13" name="TextBox 12">
            <a:extLst>
              <a:ext uri="{FF2B5EF4-FFF2-40B4-BE49-F238E27FC236}">
                <a16:creationId xmlns:a16="http://schemas.microsoft.com/office/drawing/2014/main" id="{B802A907-2025-724B-99D3-776A83687FA9}"/>
              </a:ext>
            </a:extLst>
          </p:cNvPr>
          <p:cNvSpPr txBox="1"/>
          <p:nvPr/>
        </p:nvSpPr>
        <p:spPr>
          <a:xfrm>
            <a:off x="7129729" y="3517948"/>
            <a:ext cx="2131621" cy="584775"/>
          </a:xfrm>
          <a:prstGeom prst="rect">
            <a:avLst/>
          </a:prstGeom>
          <a:noFill/>
        </p:spPr>
        <p:txBody>
          <a:bodyPr wrap="square" rtlCol="0">
            <a:spAutoFit/>
          </a:bodyPr>
          <a:lstStyle/>
          <a:p>
            <a:pPr algn="ctr"/>
            <a:r>
              <a:rPr lang="en-US" sz="3200" dirty="0"/>
              <a:t>Unused</a:t>
            </a:r>
          </a:p>
        </p:txBody>
      </p:sp>
      <p:sp>
        <p:nvSpPr>
          <p:cNvPr id="14" name="TextBox 13">
            <a:extLst>
              <a:ext uri="{FF2B5EF4-FFF2-40B4-BE49-F238E27FC236}">
                <a16:creationId xmlns:a16="http://schemas.microsoft.com/office/drawing/2014/main" id="{B7A431F1-35FE-5048-9E85-AB2D195E9F7D}"/>
              </a:ext>
            </a:extLst>
          </p:cNvPr>
          <p:cNvSpPr txBox="1"/>
          <p:nvPr/>
        </p:nvSpPr>
        <p:spPr>
          <a:xfrm>
            <a:off x="9261350" y="3517948"/>
            <a:ext cx="2926080" cy="584775"/>
          </a:xfrm>
          <a:prstGeom prst="rect">
            <a:avLst/>
          </a:prstGeom>
          <a:noFill/>
        </p:spPr>
        <p:txBody>
          <a:bodyPr wrap="square" rtlCol="0">
            <a:spAutoFit/>
          </a:bodyPr>
          <a:lstStyle/>
          <a:p>
            <a:pPr algn="ctr"/>
            <a:r>
              <a:rPr lang="en-US" sz="3200" dirty="0"/>
              <a:t>yield</a:t>
            </a:r>
          </a:p>
        </p:txBody>
      </p:sp>
      <p:sp>
        <p:nvSpPr>
          <p:cNvPr id="15" name="Text Box 234">
            <a:extLst>
              <a:ext uri="{FF2B5EF4-FFF2-40B4-BE49-F238E27FC236}">
                <a16:creationId xmlns:a16="http://schemas.microsoft.com/office/drawing/2014/main" id="{59473276-7387-8343-8A5F-EE7967852935}"/>
              </a:ext>
            </a:extLst>
          </p:cNvPr>
          <p:cNvSpPr txBox="1"/>
          <p:nvPr/>
        </p:nvSpPr>
        <p:spPr>
          <a:xfrm>
            <a:off x="3223135" y="5241263"/>
            <a:ext cx="1473556" cy="896927"/>
          </a:xfrm>
          <a:prstGeom prst="rect">
            <a:avLst/>
          </a:prstGeom>
          <a:solidFill>
            <a:schemeClr val="accent2">
              <a:lumMod val="75000"/>
            </a:schemeClr>
          </a:solidFill>
          <a:ln w="6350">
            <a:noFill/>
          </a:ln>
          <a:scene3d>
            <a:camera prst="orthographicFront"/>
            <a:lightRig rig="threePt" dir="t"/>
          </a:scene3d>
          <a:sp3d>
            <a:bevelT w="0" h="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800" b="1" dirty="0">
                <a:solidFill>
                  <a:schemeClr val="bg1"/>
                </a:solidFill>
                <a:latin typeface="Calibri" charset="0"/>
                <a:ea typeface="Calibri" charset="0"/>
                <a:cs typeface="Times New Roman" charset="0"/>
              </a:rPr>
              <a:t>9</a:t>
            </a:r>
          </a:p>
          <a:p>
            <a:pPr marL="0" marR="0" algn="ctr">
              <a:lnSpc>
                <a:spcPct val="107000"/>
              </a:lnSpc>
              <a:spcBef>
                <a:spcPts val="0"/>
              </a:spcBef>
              <a:spcAft>
                <a:spcPts val="800"/>
              </a:spcAft>
            </a:pPr>
            <a:r>
              <a:rPr lang="en-US" sz="2800" b="1" dirty="0">
                <a:solidFill>
                  <a:schemeClr val="bg1"/>
                </a:solidFill>
                <a:latin typeface="Calibri" charset="0"/>
                <a:ea typeface="Calibri" charset="0"/>
                <a:cs typeface="Times New Roman" charset="0"/>
              </a:rPr>
              <a:t>bits</a:t>
            </a:r>
          </a:p>
        </p:txBody>
      </p:sp>
      <p:sp>
        <p:nvSpPr>
          <p:cNvPr id="16" name="Text Box 233">
            <a:extLst>
              <a:ext uri="{FF2B5EF4-FFF2-40B4-BE49-F238E27FC236}">
                <a16:creationId xmlns:a16="http://schemas.microsoft.com/office/drawing/2014/main" id="{ABA8776A-1D36-704D-8BBE-C17B7134B643}"/>
              </a:ext>
            </a:extLst>
          </p:cNvPr>
          <p:cNvSpPr txBox="1"/>
          <p:nvPr/>
        </p:nvSpPr>
        <p:spPr>
          <a:xfrm>
            <a:off x="4696691" y="5241263"/>
            <a:ext cx="914400" cy="896927"/>
          </a:xfrm>
          <a:prstGeom prst="rect">
            <a:avLst/>
          </a:prstGeom>
          <a:solidFill>
            <a:schemeClr val="tx1">
              <a:lumMod val="85000"/>
              <a:lumOff val="15000"/>
            </a:schemeClr>
          </a:solidFill>
          <a:ln w="6350">
            <a:noFill/>
          </a:ln>
          <a:scene3d>
            <a:camera prst="orthographicFront"/>
            <a:lightRig rig="threePt" dir="t"/>
          </a:scene3d>
          <a:sp3d>
            <a:bevelT w="0" h="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800" b="1" dirty="0">
                <a:solidFill>
                  <a:srgbClr val="FFFFFF"/>
                </a:solidFill>
                <a:latin typeface="Calibri" charset="0"/>
                <a:ea typeface="Calibri" charset="0"/>
                <a:cs typeface="Times New Roman" charset="0"/>
              </a:rPr>
              <a:t>1</a:t>
            </a:r>
          </a:p>
          <a:p>
            <a:pPr marL="0" marR="0" algn="ctr">
              <a:lnSpc>
                <a:spcPct val="107000"/>
              </a:lnSpc>
              <a:spcBef>
                <a:spcPts val="0"/>
              </a:spcBef>
              <a:spcAft>
                <a:spcPts val="800"/>
              </a:spcAft>
            </a:pPr>
            <a:r>
              <a:rPr lang="en-US" sz="2800" b="1" dirty="0">
                <a:solidFill>
                  <a:srgbClr val="FFFFFF"/>
                </a:solidFill>
                <a:latin typeface="Calibri" charset="0"/>
                <a:ea typeface="Calibri" charset="0"/>
                <a:cs typeface="Times New Roman" charset="0"/>
              </a:rPr>
              <a:t>bits</a:t>
            </a:r>
            <a:endParaRPr lang="en-US" sz="2800" b="1" dirty="0">
              <a:effectLst/>
              <a:latin typeface="Calibri" charset="0"/>
              <a:ea typeface="Calibri" charset="0"/>
              <a:cs typeface="Times New Roman" charset="0"/>
            </a:endParaRPr>
          </a:p>
        </p:txBody>
      </p:sp>
      <p:sp>
        <p:nvSpPr>
          <p:cNvPr id="18" name="Text Box 234">
            <a:extLst>
              <a:ext uri="{FF2B5EF4-FFF2-40B4-BE49-F238E27FC236}">
                <a16:creationId xmlns:a16="http://schemas.microsoft.com/office/drawing/2014/main" id="{389523B2-7A1D-2B4B-A6F4-6B395E2088B3}"/>
              </a:ext>
            </a:extLst>
          </p:cNvPr>
          <p:cNvSpPr txBox="1"/>
          <p:nvPr/>
        </p:nvSpPr>
        <p:spPr>
          <a:xfrm>
            <a:off x="5563343" y="5239512"/>
            <a:ext cx="1500272" cy="896112"/>
          </a:xfrm>
          <a:prstGeom prst="rect">
            <a:avLst/>
          </a:prstGeom>
          <a:solidFill>
            <a:schemeClr val="accent2">
              <a:lumMod val="75000"/>
            </a:schemeClr>
          </a:solidFill>
          <a:ln w="6350">
            <a:noFill/>
          </a:ln>
          <a:scene3d>
            <a:camera prst="orthographicFront"/>
            <a:lightRig rig="threePt" dir="t"/>
          </a:scene3d>
          <a:sp3d>
            <a:bevelT w="0" h="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800" b="1" dirty="0">
                <a:solidFill>
                  <a:schemeClr val="bg1"/>
                </a:solidFill>
                <a:effectLst/>
                <a:latin typeface="Calibri" charset="0"/>
                <a:ea typeface="Calibri" charset="0"/>
                <a:cs typeface="Times New Roman" charset="0"/>
              </a:rPr>
              <a:t>4</a:t>
            </a:r>
          </a:p>
          <a:p>
            <a:pPr marL="0" marR="0" algn="ctr">
              <a:lnSpc>
                <a:spcPct val="107000"/>
              </a:lnSpc>
              <a:spcBef>
                <a:spcPts val="0"/>
              </a:spcBef>
              <a:spcAft>
                <a:spcPts val="800"/>
              </a:spcAft>
            </a:pPr>
            <a:r>
              <a:rPr lang="en-US" sz="2800" b="1" dirty="0">
                <a:solidFill>
                  <a:schemeClr val="bg1"/>
                </a:solidFill>
                <a:latin typeface="Calibri" charset="0"/>
                <a:ea typeface="Calibri" charset="0"/>
                <a:cs typeface="Times New Roman" charset="0"/>
              </a:rPr>
              <a:t>bit</a:t>
            </a:r>
            <a:endParaRPr lang="en-US" sz="1100" b="1" dirty="0">
              <a:solidFill>
                <a:schemeClr val="bg1"/>
              </a:solidFill>
              <a:effectLst/>
              <a:latin typeface="Calibri" charset="0"/>
              <a:ea typeface="Calibri" charset="0"/>
              <a:cs typeface="Times New Roman" charset="0"/>
            </a:endParaRPr>
          </a:p>
        </p:txBody>
      </p:sp>
    </p:spTree>
    <p:extLst>
      <p:ext uri="{BB962C8B-B14F-4D97-AF65-F5344CB8AC3E}">
        <p14:creationId xmlns:p14="http://schemas.microsoft.com/office/powerpoint/2010/main" val="8913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5" grpId="0" animBg="1"/>
      <p:bldP spid="16" grpId="0" animBg="1"/>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CA3BC-3F19-0047-B326-CE7D66AACBD1}"/>
              </a:ext>
            </a:extLst>
          </p:cNvPr>
          <p:cNvSpPr>
            <a:spLocks noGrp="1"/>
          </p:cNvSpPr>
          <p:nvPr>
            <p:ph type="title"/>
          </p:nvPr>
        </p:nvSpPr>
        <p:spPr/>
        <p:txBody>
          <a:bodyPr>
            <a:normAutofit fontScale="90000"/>
          </a:bodyPr>
          <a:lstStyle/>
          <a:p>
            <a:r>
              <a:rPr lang="en-US" dirty="0"/>
              <a:t>Address translation using </a:t>
            </a:r>
            <a:br>
              <a:rPr lang="en-US" dirty="0"/>
            </a:br>
            <a:r>
              <a:rPr lang="en-US" dirty="0"/>
              <a:t>precomputed (offline-computed) values</a:t>
            </a:r>
          </a:p>
        </p:txBody>
      </p:sp>
      <p:sp>
        <p:nvSpPr>
          <p:cNvPr id="3" name="Content Placeholder 2">
            <a:extLst>
              <a:ext uri="{FF2B5EF4-FFF2-40B4-BE49-F238E27FC236}">
                <a16:creationId xmlns:a16="http://schemas.microsoft.com/office/drawing/2014/main" id="{8F790F02-340A-7144-AED7-5C203AB31717}"/>
              </a:ext>
            </a:extLst>
          </p:cNvPr>
          <p:cNvSpPr>
            <a:spLocks noGrp="1"/>
          </p:cNvSpPr>
          <p:nvPr>
            <p:ph idx="1"/>
          </p:nvPr>
        </p:nvSpPr>
        <p:spPr/>
        <p:txBody>
          <a:bodyPr>
            <a:normAutofit/>
          </a:bodyPr>
          <a:lstStyle/>
          <a:p>
            <a:r>
              <a:rPr lang="en-US" dirty="0"/>
              <a:t>Precomputed values  for </a:t>
            </a:r>
            <a:r>
              <a:rPr lang="en-US" dirty="0">
                <a:solidFill>
                  <a:srgbClr val="FF0000"/>
                </a:solidFill>
              </a:rPr>
              <a:t>low-overhead address translation</a:t>
            </a:r>
          </a:p>
          <a:p>
            <a:pPr lvl="1"/>
            <a:r>
              <a:rPr lang="en-US" dirty="0"/>
              <a:t>Reciprocate of the number of quantized words that fit in a block</a:t>
            </a:r>
          </a:p>
          <a:p>
            <a:pPr lvl="1"/>
            <a:r>
              <a:rPr lang="en-US" dirty="0"/>
              <a:t>Accumulated quantized bit-width of variables in a structure</a:t>
            </a:r>
          </a:p>
          <a:p>
            <a:pPr lvl="1"/>
            <a:endParaRPr lang="en-US" dirty="0"/>
          </a:p>
          <a:p>
            <a:endParaRPr lang="en-US" dirty="0"/>
          </a:p>
        </p:txBody>
      </p:sp>
      <p:sp>
        <p:nvSpPr>
          <p:cNvPr id="4" name="Slide Number Placeholder 3">
            <a:extLst>
              <a:ext uri="{FF2B5EF4-FFF2-40B4-BE49-F238E27FC236}">
                <a16:creationId xmlns:a16="http://schemas.microsoft.com/office/drawing/2014/main" id="{E325695B-730A-724D-8E63-B81FFF022293}"/>
              </a:ext>
            </a:extLst>
          </p:cNvPr>
          <p:cNvSpPr>
            <a:spLocks noGrp="1"/>
          </p:cNvSpPr>
          <p:nvPr>
            <p:ph type="sldNum" sz="quarter" idx="12"/>
          </p:nvPr>
        </p:nvSpPr>
        <p:spPr/>
        <p:txBody>
          <a:bodyPr/>
          <a:lstStyle/>
          <a:p>
            <a:fld id="{0B1E5EA0-9ECE-40EC-8AC0-17DB907BCC5E}" type="slidenum">
              <a:rPr lang="en-US" smtClean="0"/>
              <a:t>34</a:t>
            </a:fld>
            <a:endParaRPr lang="en-US"/>
          </a:p>
        </p:txBody>
      </p:sp>
      <p:sp>
        <p:nvSpPr>
          <p:cNvPr id="20" name="Rectangle 19">
            <a:extLst>
              <a:ext uri="{FF2B5EF4-FFF2-40B4-BE49-F238E27FC236}">
                <a16:creationId xmlns:a16="http://schemas.microsoft.com/office/drawing/2014/main" id="{FFECCA42-D306-8F4A-ACBA-6E9264338AD2}"/>
              </a:ext>
            </a:extLst>
          </p:cNvPr>
          <p:cNvSpPr/>
          <p:nvPr/>
        </p:nvSpPr>
        <p:spPr>
          <a:xfrm>
            <a:off x="6896109" y="3217506"/>
            <a:ext cx="1184217" cy="1173299"/>
          </a:xfrm>
          <a:prstGeom prst="rect">
            <a:avLst/>
          </a:prstGeom>
          <a:solidFill>
            <a:srgbClr val="FF0000"/>
          </a:solidFill>
          <a:ln w="60325"/>
        </p:spPr>
        <p:style>
          <a:lnRef idx="1">
            <a:schemeClr val="dk1"/>
          </a:lnRef>
          <a:fillRef idx="3">
            <a:schemeClr val="dk1"/>
          </a:fillRef>
          <a:effectRef idx="2">
            <a:schemeClr val="dk1"/>
          </a:effectRef>
          <a:fontRef idx="minor">
            <a:schemeClr val="lt1"/>
          </a:fontRef>
        </p:style>
        <p:txBody>
          <a:bodyPr rtlCol="0" anchor="ctr"/>
          <a:lstStyle/>
          <a:p>
            <a:pPr algn="ctr"/>
            <a:r>
              <a:rPr lang="en-US" sz="5400" dirty="0"/>
              <a:t>B3</a:t>
            </a:r>
          </a:p>
          <a:p>
            <a:pPr algn="ctr"/>
            <a:endParaRPr lang="en-US" dirty="0"/>
          </a:p>
        </p:txBody>
      </p:sp>
      <p:sp>
        <p:nvSpPr>
          <p:cNvPr id="21" name="Rectangle 20">
            <a:extLst>
              <a:ext uri="{FF2B5EF4-FFF2-40B4-BE49-F238E27FC236}">
                <a16:creationId xmlns:a16="http://schemas.microsoft.com/office/drawing/2014/main" id="{6747D172-822C-5B4E-864A-763F76FDBEAF}"/>
              </a:ext>
            </a:extLst>
          </p:cNvPr>
          <p:cNvSpPr/>
          <p:nvPr/>
        </p:nvSpPr>
        <p:spPr>
          <a:xfrm>
            <a:off x="6896109" y="4404356"/>
            <a:ext cx="1184217" cy="1173299"/>
          </a:xfrm>
          <a:prstGeom prst="rect">
            <a:avLst/>
          </a:prstGeom>
          <a:solidFill>
            <a:srgbClr val="FF0000"/>
          </a:solidFill>
          <a:ln w="60325"/>
        </p:spPr>
        <p:style>
          <a:lnRef idx="1">
            <a:schemeClr val="dk1"/>
          </a:lnRef>
          <a:fillRef idx="3">
            <a:schemeClr val="dk1"/>
          </a:fillRef>
          <a:effectRef idx="2">
            <a:schemeClr val="dk1"/>
          </a:effectRef>
          <a:fontRef idx="minor">
            <a:schemeClr val="lt1"/>
          </a:fontRef>
        </p:style>
        <p:txBody>
          <a:bodyPr rtlCol="0" anchor="ctr"/>
          <a:lstStyle/>
          <a:p>
            <a:pPr algn="ctr"/>
            <a:r>
              <a:rPr lang="en-US" sz="5400" dirty="0"/>
              <a:t>B2</a:t>
            </a:r>
          </a:p>
          <a:p>
            <a:pPr algn="ctr"/>
            <a:endParaRPr lang="en-US" dirty="0"/>
          </a:p>
        </p:txBody>
      </p:sp>
      <p:sp>
        <p:nvSpPr>
          <p:cNvPr id="22" name="Rectangle 21">
            <a:extLst>
              <a:ext uri="{FF2B5EF4-FFF2-40B4-BE49-F238E27FC236}">
                <a16:creationId xmlns:a16="http://schemas.microsoft.com/office/drawing/2014/main" id="{0ECC01AB-BA25-1746-A002-8B8257ABFFEA}"/>
              </a:ext>
            </a:extLst>
          </p:cNvPr>
          <p:cNvSpPr/>
          <p:nvPr/>
        </p:nvSpPr>
        <p:spPr>
          <a:xfrm>
            <a:off x="6892264" y="5593780"/>
            <a:ext cx="1184217" cy="1173299"/>
          </a:xfrm>
          <a:prstGeom prst="rect">
            <a:avLst/>
          </a:prstGeom>
          <a:solidFill>
            <a:srgbClr val="FF0000"/>
          </a:solidFill>
          <a:ln w="60325"/>
        </p:spPr>
        <p:style>
          <a:lnRef idx="1">
            <a:schemeClr val="dk1"/>
          </a:lnRef>
          <a:fillRef idx="3">
            <a:schemeClr val="dk1"/>
          </a:fillRef>
          <a:effectRef idx="2">
            <a:schemeClr val="dk1"/>
          </a:effectRef>
          <a:fontRef idx="minor">
            <a:schemeClr val="lt1"/>
          </a:fontRef>
        </p:style>
        <p:txBody>
          <a:bodyPr rtlCol="0" anchor="ctr"/>
          <a:lstStyle/>
          <a:p>
            <a:pPr algn="ctr"/>
            <a:r>
              <a:rPr lang="en-US" sz="5400" dirty="0"/>
              <a:t>B1</a:t>
            </a:r>
          </a:p>
        </p:txBody>
      </p:sp>
      <p:sp>
        <p:nvSpPr>
          <p:cNvPr id="23" name="Rectangle 22">
            <a:extLst>
              <a:ext uri="{FF2B5EF4-FFF2-40B4-BE49-F238E27FC236}">
                <a16:creationId xmlns:a16="http://schemas.microsoft.com/office/drawing/2014/main" id="{57850213-EF90-7A49-BD14-239821B5E487}"/>
              </a:ext>
            </a:extLst>
          </p:cNvPr>
          <p:cNvSpPr/>
          <p:nvPr/>
        </p:nvSpPr>
        <p:spPr>
          <a:xfrm flipV="1">
            <a:off x="4622861" y="6423422"/>
            <a:ext cx="1184217" cy="302453"/>
          </a:xfrm>
          <a:prstGeom prst="rect">
            <a:avLst/>
          </a:prstGeom>
          <a:solidFill>
            <a:srgbClr val="FF0000"/>
          </a:solidFill>
          <a:ln w="60325"/>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4A78E37-01FF-6243-A09F-A7F63633DB39}"/>
              </a:ext>
            </a:extLst>
          </p:cNvPr>
          <p:cNvSpPr/>
          <p:nvPr/>
        </p:nvSpPr>
        <p:spPr>
          <a:xfrm>
            <a:off x="4601121" y="5568497"/>
            <a:ext cx="1184217" cy="1173299"/>
          </a:xfrm>
          <a:prstGeom prst="rect">
            <a:avLst/>
          </a:prstGeom>
          <a:noFill/>
          <a:ln w="60325">
            <a:prstDash val="sysDash"/>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9F27A1F-3E87-934E-99ED-B066CC01BC07}"/>
              </a:ext>
            </a:extLst>
          </p:cNvPr>
          <p:cNvSpPr/>
          <p:nvPr/>
        </p:nvSpPr>
        <p:spPr>
          <a:xfrm>
            <a:off x="4613749" y="4390805"/>
            <a:ext cx="1184217" cy="1173299"/>
          </a:xfrm>
          <a:prstGeom prst="rect">
            <a:avLst/>
          </a:prstGeom>
          <a:noFill/>
          <a:ln w="60325">
            <a:prstDash val="sysDash"/>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0D4A3F04-6BE2-CE4C-8014-91A657D2DBEC}"/>
              </a:ext>
            </a:extLst>
          </p:cNvPr>
          <p:cNvSpPr/>
          <p:nvPr/>
        </p:nvSpPr>
        <p:spPr>
          <a:xfrm>
            <a:off x="4613748" y="3200583"/>
            <a:ext cx="1184217" cy="1173299"/>
          </a:xfrm>
          <a:prstGeom prst="rect">
            <a:avLst/>
          </a:prstGeom>
          <a:noFill/>
          <a:ln w="60325">
            <a:prstDash val="sysDash"/>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AE545B2F-31B3-394A-ACF1-E521859E9948}"/>
              </a:ext>
            </a:extLst>
          </p:cNvPr>
          <p:cNvSpPr/>
          <p:nvPr/>
        </p:nvSpPr>
        <p:spPr>
          <a:xfrm flipV="1">
            <a:off x="4609275" y="6101448"/>
            <a:ext cx="1184217" cy="302453"/>
          </a:xfrm>
          <a:prstGeom prst="rect">
            <a:avLst/>
          </a:prstGeom>
          <a:solidFill>
            <a:srgbClr val="FF0000"/>
          </a:solidFill>
          <a:ln w="60325"/>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C6111B0-C050-E04A-AF65-64E01359663B}"/>
              </a:ext>
            </a:extLst>
          </p:cNvPr>
          <p:cNvSpPr/>
          <p:nvPr/>
        </p:nvSpPr>
        <p:spPr>
          <a:xfrm flipV="1">
            <a:off x="4609274" y="5803698"/>
            <a:ext cx="1184217" cy="302453"/>
          </a:xfrm>
          <a:prstGeom prst="rect">
            <a:avLst/>
          </a:prstGeom>
          <a:solidFill>
            <a:srgbClr val="FF0000"/>
          </a:solidFill>
          <a:ln w="60325"/>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A3B2FE1-3549-B944-9B6A-5F7466AD57F7}"/>
              </a:ext>
            </a:extLst>
          </p:cNvPr>
          <p:cNvSpPr/>
          <p:nvPr/>
        </p:nvSpPr>
        <p:spPr>
          <a:xfrm flipV="1">
            <a:off x="4620144" y="5496852"/>
            <a:ext cx="1184217" cy="302453"/>
          </a:xfrm>
          <a:prstGeom prst="rect">
            <a:avLst/>
          </a:prstGeom>
          <a:solidFill>
            <a:srgbClr val="FF0000"/>
          </a:solidFill>
          <a:ln w="60325"/>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2475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Rounded Rectangle 4"/>
          <p:cNvSpPr/>
          <p:nvPr/>
        </p:nvSpPr>
        <p:spPr>
          <a:xfrm>
            <a:off x="609600" y="2174240"/>
            <a:ext cx="11176000" cy="3332480"/>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a:solidFill>
                  <a:srgbClr val="C00000"/>
                </a:solidFill>
              </a:rPr>
              <a:t>Evaluation</a:t>
            </a:r>
          </a:p>
        </p:txBody>
      </p:sp>
      <p:sp>
        <p:nvSpPr>
          <p:cNvPr id="9" name="Slide Number Placeholder 8"/>
          <p:cNvSpPr>
            <a:spLocks noGrp="1"/>
          </p:cNvSpPr>
          <p:nvPr>
            <p:ph type="sldNum" sz="quarter" idx="12"/>
          </p:nvPr>
        </p:nvSpPr>
        <p:spPr/>
        <p:txBody>
          <a:bodyPr/>
          <a:lstStyle/>
          <a:p>
            <a:fld id="{0B1E5EA0-9ECE-40EC-8AC0-17DB907BCC5E}" type="slidenum">
              <a:rPr lang="en-US" smtClean="0"/>
              <a:t>35</a:t>
            </a:fld>
            <a:endParaRPr lang="en-US"/>
          </a:p>
        </p:txBody>
      </p:sp>
    </p:spTree>
    <p:extLst>
      <p:ext uri="{BB962C8B-B14F-4D97-AF65-F5344CB8AC3E}">
        <p14:creationId xmlns:p14="http://schemas.microsoft.com/office/powerpoint/2010/main" val="24691770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0" y="5524031"/>
            <a:ext cx="12192000" cy="1005524"/>
          </a:xfrm>
          <a:prstGeom prst="rect">
            <a:avLst/>
          </a:prstGeom>
          <a:solidFill>
            <a:schemeClr val="bg1">
              <a:lumMod val="95000"/>
            </a:schemeClr>
          </a:solidFill>
          <a:ln>
            <a:noFill/>
          </a:ln>
        </p:spPr>
        <p:style>
          <a:lnRef idx="1">
            <a:schemeClr val="dk1"/>
          </a:lnRef>
          <a:fillRef idx="2">
            <a:schemeClr val="dk1"/>
          </a:fillRef>
          <a:effectRef idx="1">
            <a:schemeClr val="dk1"/>
          </a:effectRef>
          <a:fontRef idx="minor">
            <a:schemeClr val="dk1"/>
          </a:fontRef>
        </p:style>
        <p:txBody>
          <a:bodyPr lIns="0" rIns="0" rtlCol="0" anchor="ctr"/>
          <a:lstStyle/>
          <a:p>
            <a:pPr lvl="1"/>
            <a:endParaRPr lang="en-US" sz="2400" b="1" dirty="0"/>
          </a:p>
        </p:txBody>
      </p:sp>
      <p:sp>
        <p:nvSpPr>
          <p:cNvPr id="2" name="Title 1"/>
          <p:cNvSpPr>
            <a:spLocks noGrp="1"/>
          </p:cNvSpPr>
          <p:nvPr>
            <p:ph type="title"/>
          </p:nvPr>
        </p:nvSpPr>
        <p:spPr/>
        <p:txBody>
          <a:bodyPr/>
          <a:lstStyle/>
          <a:p>
            <a:r>
              <a:rPr lang="en-US" b="1" dirty="0"/>
              <a:t>Quantization vs </a:t>
            </a:r>
            <a:r>
              <a:rPr lang="en-US" dirty="0"/>
              <a:t>LSB truncation</a:t>
            </a:r>
            <a:endParaRPr lang="en-US" b="1" dirty="0"/>
          </a:p>
        </p:txBody>
      </p:sp>
      <p:sp>
        <p:nvSpPr>
          <p:cNvPr id="3" name="TextBox 2"/>
          <p:cNvSpPr txBox="1"/>
          <p:nvPr/>
        </p:nvSpPr>
        <p:spPr>
          <a:xfrm>
            <a:off x="415739" y="5726273"/>
            <a:ext cx="11270836" cy="707886"/>
          </a:xfrm>
          <a:prstGeom prst="rect">
            <a:avLst/>
          </a:prstGeom>
          <a:noFill/>
        </p:spPr>
        <p:txBody>
          <a:bodyPr wrap="square" rtlCol="0">
            <a:spAutoFit/>
          </a:bodyPr>
          <a:lstStyle/>
          <a:p>
            <a:pPr algn="ctr"/>
            <a:r>
              <a:rPr lang="en-US" sz="4000" b="1" dirty="0">
                <a:solidFill>
                  <a:srgbClr val="C00000"/>
                </a:solidFill>
              </a:rPr>
              <a:t>Quantization provides 3.5 times lower relative error  </a:t>
            </a:r>
          </a:p>
        </p:txBody>
      </p:sp>
      <p:graphicFrame>
        <p:nvGraphicFramePr>
          <p:cNvPr id="6" name="Content Placeholder 5"/>
          <p:cNvGraphicFramePr>
            <a:graphicFrameLocks noGrp="1"/>
          </p:cNvGraphicFramePr>
          <p:nvPr>
            <p:ph idx="1"/>
            <p:extLst/>
          </p:nvPr>
        </p:nvGraphicFramePr>
        <p:xfrm>
          <a:off x="2138289" y="1561514"/>
          <a:ext cx="6907237" cy="3550879"/>
        </p:xfrm>
        <a:graphic>
          <a:graphicData uri="http://schemas.openxmlformats.org/drawingml/2006/chart">
            <c:chart xmlns:c="http://schemas.openxmlformats.org/drawingml/2006/chart" xmlns:r="http://schemas.openxmlformats.org/officeDocument/2006/relationships" r:id="rId2"/>
          </a:graphicData>
        </a:graphic>
      </p:graphicFrame>
      <p:sp>
        <p:nvSpPr>
          <p:cNvPr id="7" name="Up Arrow 6"/>
          <p:cNvSpPr/>
          <p:nvPr/>
        </p:nvSpPr>
        <p:spPr>
          <a:xfrm rot="10800000">
            <a:off x="6738418" y="2475914"/>
            <a:ext cx="731520" cy="1448972"/>
          </a:xfrm>
          <a:prstGeom prst="upArrow">
            <a:avLst/>
          </a:prstGeom>
          <a:solidFill>
            <a:srgbClr val="FFC0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301126" y="2530647"/>
            <a:ext cx="1575588" cy="7596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6000" b="1" dirty="0">
                <a:solidFill>
                  <a:srgbClr val="C00000"/>
                </a:solidFill>
              </a:rPr>
              <a:t>3.5</a:t>
            </a:r>
          </a:p>
        </p:txBody>
      </p:sp>
      <p:sp>
        <p:nvSpPr>
          <p:cNvPr id="10" name="Multiply 9"/>
          <p:cNvSpPr/>
          <p:nvPr/>
        </p:nvSpPr>
        <p:spPr>
          <a:xfrm>
            <a:off x="8243664" y="2770409"/>
            <a:ext cx="633050" cy="579849"/>
          </a:xfrm>
          <a:prstGeom prst="mathMultiply">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384913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311176"/>
            <a:ext cx="12192000" cy="1384995"/>
          </a:xfrm>
          <a:prstGeom prst="rect">
            <a:avLst/>
          </a:prstGeom>
          <a:solidFill>
            <a:schemeClr val="bg1">
              <a:lumMod val="95000"/>
            </a:schemeClr>
          </a:solidFill>
          <a:ln>
            <a:noFill/>
          </a:ln>
        </p:spPr>
        <p:style>
          <a:lnRef idx="1">
            <a:schemeClr val="dk1"/>
          </a:lnRef>
          <a:fillRef idx="2">
            <a:schemeClr val="dk1"/>
          </a:fillRef>
          <a:effectRef idx="1">
            <a:schemeClr val="dk1"/>
          </a:effectRef>
          <a:fontRef idx="minor">
            <a:schemeClr val="dk1"/>
          </a:fontRef>
        </p:style>
        <p:txBody>
          <a:bodyPr lIns="0" rIns="0" rtlCol="0" anchor="ctr"/>
          <a:lstStyle/>
          <a:p>
            <a:pPr lvl="1"/>
            <a:endParaRPr lang="en-US" sz="2400" b="1" dirty="0"/>
          </a:p>
        </p:txBody>
      </p:sp>
      <p:sp>
        <p:nvSpPr>
          <p:cNvPr id="2" name="Title 1"/>
          <p:cNvSpPr>
            <a:spLocks noGrp="1"/>
          </p:cNvSpPr>
          <p:nvPr>
            <p:ph type="title"/>
          </p:nvPr>
        </p:nvSpPr>
        <p:spPr/>
        <p:txBody>
          <a:bodyPr/>
          <a:lstStyle/>
          <a:p>
            <a:r>
              <a:rPr lang="en-US" b="1" dirty="0"/>
              <a:t>Quantization vs </a:t>
            </a:r>
            <a:r>
              <a:rPr lang="en-US" dirty="0"/>
              <a:t>LSB truncation</a:t>
            </a:r>
            <a:endParaRPr lang="en-US" b="1" dirty="0"/>
          </a:p>
        </p:txBody>
      </p:sp>
      <p:sp>
        <p:nvSpPr>
          <p:cNvPr id="3" name="TextBox 2"/>
          <p:cNvSpPr txBox="1"/>
          <p:nvPr/>
        </p:nvSpPr>
        <p:spPr>
          <a:xfrm>
            <a:off x="615327" y="5603006"/>
            <a:ext cx="11270836" cy="707886"/>
          </a:xfrm>
          <a:prstGeom prst="rect">
            <a:avLst/>
          </a:prstGeom>
          <a:noFill/>
        </p:spPr>
        <p:txBody>
          <a:bodyPr wrap="square" rtlCol="0">
            <a:spAutoFit/>
          </a:bodyPr>
          <a:lstStyle/>
          <a:p>
            <a:pPr algn="ctr"/>
            <a:r>
              <a:rPr lang="en-US" sz="4000" b="1" dirty="0">
                <a:solidFill>
                  <a:srgbClr val="C00000"/>
                </a:solidFill>
              </a:rPr>
              <a:t>Quantization provides 16 times lower absolute error </a:t>
            </a:r>
          </a:p>
        </p:txBody>
      </p:sp>
      <p:graphicFrame>
        <p:nvGraphicFramePr>
          <p:cNvPr id="6" name="Content Placeholder 5"/>
          <p:cNvGraphicFramePr>
            <a:graphicFrameLocks noGrp="1"/>
          </p:cNvGraphicFramePr>
          <p:nvPr>
            <p:ph idx="1"/>
            <p:extLst/>
          </p:nvPr>
        </p:nvGraphicFramePr>
        <p:xfrm>
          <a:off x="2138289" y="1561514"/>
          <a:ext cx="6907237" cy="3550879"/>
        </p:xfrm>
        <a:graphic>
          <a:graphicData uri="http://schemas.openxmlformats.org/drawingml/2006/chart">
            <c:chart xmlns:c="http://schemas.openxmlformats.org/drawingml/2006/chart" xmlns:r="http://schemas.openxmlformats.org/officeDocument/2006/relationships" r:id="rId2"/>
          </a:graphicData>
        </a:graphic>
      </p:graphicFrame>
      <p:sp>
        <p:nvSpPr>
          <p:cNvPr id="7" name="Up Arrow 6"/>
          <p:cNvSpPr/>
          <p:nvPr/>
        </p:nvSpPr>
        <p:spPr>
          <a:xfrm rot="10800000">
            <a:off x="6738418" y="2595194"/>
            <a:ext cx="731520" cy="1744394"/>
          </a:xfrm>
          <a:prstGeom prst="upArrow">
            <a:avLst/>
          </a:prstGeom>
          <a:solidFill>
            <a:srgbClr val="FFC0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301126" y="2530647"/>
            <a:ext cx="1575588" cy="7596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6000" b="1" dirty="0">
                <a:solidFill>
                  <a:srgbClr val="C00000"/>
                </a:solidFill>
              </a:rPr>
              <a:t>16</a:t>
            </a:r>
          </a:p>
        </p:txBody>
      </p:sp>
      <p:sp>
        <p:nvSpPr>
          <p:cNvPr id="10" name="Multiply 9"/>
          <p:cNvSpPr/>
          <p:nvPr/>
        </p:nvSpPr>
        <p:spPr>
          <a:xfrm>
            <a:off x="8243664" y="2770409"/>
            <a:ext cx="633050" cy="579849"/>
          </a:xfrm>
          <a:prstGeom prst="mathMultiply">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386036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9" grpId="0"/>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ectangle 11"/>
          <p:cNvSpPr/>
          <p:nvPr/>
        </p:nvSpPr>
        <p:spPr>
          <a:xfrm>
            <a:off x="0" y="5311178"/>
            <a:ext cx="12192000" cy="1432807"/>
          </a:xfrm>
          <a:prstGeom prst="rect">
            <a:avLst/>
          </a:prstGeom>
          <a:solidFill>
            <a:schemeClr val="bg1">
              <a:lumMod val="95000"/>
            </a:schemeClr>
          </a:solidFill>
          <a:ln>
            <a:noFill/>
          </a:ln>
        </p:spPr>
        <p:style>
          <a:lnRef idx="1">
            <a:schemeClr val="dk1"/>
          </a:lnRef>
          <a:fillRef idx="2">
            <a:schemeClr val="dk1"/>
          </a:fillRef>
          <a:effectRef idx="1">
            <a:schemeClr val="dk1"/>
          </a:effectRef>
          <a:fontRef idx="minor">
            <a:schemeClr val="dk1"/>
          </a:fontRef>
        </p:style>
        <p:txBody>
          <a:bodyPr lIns="0" rIns="0" rtlCol="0" anchor="ctr"/>
          <a:lstStyle/>
          <a:p>
            <a:pPr lvl="1"/>
            <a:endParaRPr lang="en-US" sz="2400" b="1" dirty="0"/>
          </a:p>
        </p:txBody>
      </p:sp>
      <p:sp>
        <p:nvSpPr>
          <p:cNvPr id="2" name="Title 1"/>
          <p:cNvSpPr>
            <a:spLocks noGrp="1"/>
          </p:cNvSpPr>
          <p:nvPr>
            <p:ph type="title"/>
          </p:nvPr>
        </p:nvSpPr>
        <p:spPr/>
        <p:txBody>
          <a:bodyPr/>
          <a:lstStyle/>
          <a:p>
            <a:r>
              <a:rPr lang="en-US" b="1" dirty="0"/>
              <a:t>Quantization vs </a:t>
            </a:r>
            <a:r>
              <a:rPr lang="en-US" dirty="0"/>
              <a:t>LSB truncation</a:t>
            </a:r>
            <a:endParaRPr lang="en-US" b="1"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3338" y="1615793"/>
            <a:ext cx="5339832" cy="3695384"/>
          </a:xfr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1451" y="1748533"/>
            <a:ext cx="5447231" cy="3562644"/>
          </a:xfrm>
          <a:prstGeom prst="rect">
            <a:avLst/>
          </a:prstGeom>
        </p:spPr>
      </p:pic>
      <p:sp>
        <p:nvSpPr>
          <p:cNvPr id="3" name="TextBox 2"/>
          <p:cNvSpPr txBox="1"/>
          <p:nvPr/>
        </p:nvSpPr>
        <p:spPr>
          <a:xfrm>
            <a:off x="460582" y="5420546"/>
            <a:ext cx="11270836" cy="1323439"/>
          </a:xfrm>
          <a:prstGeom prst="rect">
            <a:avLst/>
          </a:prstGeom>
          <a:noFill/>
        </p:spPr>
        <p:txBody>
          <a:bodyPr wrap="square" rtlCol="0">
            <a:spAutoFit/>
          </a:bodyPr>
          <a:lstStyle/>
          <a:p>
            <a:pPr algn="ctr"/>
            <a:r>
              <a:rPr lang="en-US" sz="4000" b="1" dirty="0">
                <a:solidFill>
                  <a:srgbClr val="C00000"/>
                </a:solidFill>
              </a:rPr>
              <a:t>For a specified error, </a:t>
            </a:r>
          </a:p>
          <a:p>
            <a:pPr algn="ctr"/>
            <a:r>
              <a:rPr lang="en-US" sz="4000" b="1" dirty="0">
                <a:solidFill>
                  <a:srgbClr val="C00000"/>
                </a:solidFill>
              </a:rPr>
              <a:t>quantization requires fewer bits</a:t>
            </a:r>
          </a:p>
        </p:txBody>
      </p:sp>
      <p:sp>
        <p:nvSpPr>
          <p:cNvPr id="13" name="Right Arrow 12"/>
          <p:cNvSpPr/>
          <p:nvPr/>
        </p:nvSpPr>
        <p:spPr>
          <a:xfrm>
            <a:off x="1600200" y="2923045"/>
            <a:ext cx="4172970" cy="218736"/>
          </a:xfrm>
          <a:prstGeom prst="rightArrow">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FB39099C-A7D8-6643-B46B-87373B870227}"/>
              </a:ext>
            </a:extLst>
          </p:cNvPr>
          <p:cNvSpPr/>
          <p:nvPr/>
        </p:nvSpPr>
        <p:spPr>
          <a:xfrm>
            <a:off x="6940032" y="3032413"/>
            <a:ext cx="4172970" cy="218736"/>
          </a:xfrm>
          <a:prstGeom prst="rightArrow">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009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1" grpId="0" animBg="1"/>
      <p:bldP spid="11" grpId="1"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Quantization vs OLSB</a:t>
            </a:r>
          </a:p>
        </p:txBody>
      </p:sp>
      <p:pic>
        <p:nvPicPr>
          <p:cNvPr id="14" name="Content Placeholder 13">
            <a:extLst>
              <a:ext uri="{FF2B5EF4-FFF2-40B4-BE49-F238E27FC236}">
                <a16:creationId xmlns:a16="http://schemas.microsoft.com/office/drawing/2014/main" id="{9D8E0619-A2AC-C54C-BE1A-3960E17061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8456" y="1776019"/>
            <a:ext cx="5477842" cy="3440217"/>
          </a:xfrm>
        </p:spPr>
      </p:pic>
      <p:sp>
        <p:nvSpPr>
          <p:cNvPr id="8" name="Rectangle 7">
            <a:extLst>
              <a:ext uri="{FF2B5EF4-FFF2-40B4-BE49-F238E27FC236}">
                <a16:creationId xmlns:a16="http://schemas.microsoft.com/office/drawing/2014/main" id="{84533B0F-AF06-A149-8D1C-75F435FE01E8}"/>
              </a:ext>
            </a:extLst>
          </p:cNvPr>
          <p:cNvSpPr/>
          <p:nvPr/>
        </p:nvSpPr>
        <p:spPr>
          <a:xfrm>
            <a:off x="0" y="5679858"/>
            <a:ext cx="12192000" cy="892611"/>
          </a:xfrm>
          <a:prstGeom prst="rect">
            <a:avLst/>
          </a:prstGeom>
          <a:solidFill>
            <a:schemeClr val="bg1">
              <a:lumMod val="95000"/>
            </a:schemeClr>
          </a:solidFill>
          <a:ln>
            <a:noFill/>
          </a:ln>
        </p:spPr>
        <p:style>
          <a:lnRef idx="1">
            <a:schemeClr val="dk1"/>
          </a:lnRef>
          <a:fillRef idx="2">
            <a:schemeClr val="dk1"/>
          </a:fillRef>
          <a:effectRef idx="1">
            <a:schemeClr val="dk1"/>
          </a:effectRef>
          <a:fontRef idx="minor">
            <a:schemeClr val="dk1"/>
          </a:fontRef>
        </p:style>
        <p:txBody>
          <a:bodyPr lIns="0" rIns="0" rtlCol="0" anchor="ctr"/>
          <a:lstStyle/>
          <a:p>
            <a:pPr lvl="1" algn="ctr"/>
            <a:r>
              <a:rPr lang="en-US" sz="4000" b="1" dirty="0">
                <a:solidFill>
                  <a:srgbClr val="C00000"/>
                </a:solidFill>
              </a:rPr>
              <a:t>Up to 31% performance improvement over OLSB</a:t>
            </a:r>
          </a:p>
        </p:txBody>
      </p:sp>
      <p:pic>
        <p:nvPicPr>
          <p:cNvPr id="16" name="Picture 15">
            <a:extLst>
              <a:ext uri="{FF2B5EF4-FFF2-40B4-BE49-F238E27FC236}">
                <a16:creationId xmlns:a16="http://schemas.microsoft.com/office/drawing/2014/main" id="{ECCF0440-D3E8-B849-9012-CC4927FABF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256" y="1776020"/>
            <a:ext cx="5860472" cy="3648036"/>
          </a:xfrm>
          <a:prstGeom prst="rect">
            <a:avLst/>
          </a:prstGeom>
        </p:spPr>
      </p:pic>
    </p:spTree>
    <p:extLst>
      <p:ext uri="{BB962C8B-B14F-4D97-AF65-F5344CB8AC3E}">
        <p14:creationId xmlns:p14="http://schemas.microsoft.com/office/powerpoint/2010/main" val="175689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955" y="365127"/>
            <a:ext cx="11395587" cy="1325563"/>
          </a:xfrm>
        </p:spPr>
        <p:txBody>
          <a:bodyPr>
            <a:normAutofit fontScale="90000"/>
          </a:bodyPr>
          <a:lstStyle/>
          <a:p>
            <a:r>
              <a:rPr lang="en-US" dirty="0"/>
              <a:t>Characteristics as abstractions for </a:t>
            </a:r>
            <a:br>
              <a:rPr lang="en-US" dirty="0"/>
            </a:br>
            <a:r>
              <a:rPr lang="en-US" dirty="0"/>
              <a:t> </a:t>
            </a:r>
            <a:r>
              <a:rPr lang="en-US" b="1" dirty="0"/>
              <a:t>memory-intensive application</a:t>
            </a:r>
          </a:p>
        </p:txBody>
      </p:sp>
      <p:sp>
        <p:nvSpPr>
          <p:cNvPr id="3" name="Content Placeholder 2"/>
          <p:cNvSpPr>
            <a:spLocks noGrp="1"/>
          </p:cNvSpPr>
          <p:nvPr>
            <p:ph idx="1"/>
          </p:nvPr>
        </p:nvSpPr>
        <p:spPr>
          <a:xfrm>
            <a:off x="1938068" y="1690688"/>
            <a:ext cx="8101282" cy="4351338"/>
          </a:xfrm>
        </p:spPr>
        <p:txBody>
          <a:bodyPr/>
          <a:lstStyle/>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4F1440D9-7269-134A-90A7-7AF6940F26BC}" type="slidenum">
              <a:rPr lang="en-US" smtClean="0"/>
              <a:pPr/>
              <a:t>4</a:t>
            </a:fld>
            <a:endParaRPr lang="en-US" dirty="0"/>
          </a:p>
        </p:txBody>
      </p:sp>
      <p:pic>
        <p:nvPicPr>
          <p:cNvPr id="6" name="Picture 5"/>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9779960">
            <a:off x="2837453" y="2126157"/>
            <a:ext cx="2036864" cy="1460782"/>
          </a:xfrm>
          <a:prstGeom prst="rect">
            <a:avLst/>
          </a:prstGeom>
        </p:spPr>
      </p:pic>
      <p:pic>
        <p:nvPicPr>
          <p:cNvPr id="7" name="Picture 6"/>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1914170">
            <a:off x="6606614" y="2259410"/>
            <a:ext cx="2572211" cy="1469146"/>
          </a:xfrm>
          <a:prstGeom prst="rect">
            <a:avLst/>
          </a:prstGeom>
        </p:spPr>
      </p:pic>
      <p:pic>
        <p:nvPicPr>
          <p:cNvPr id="8" name="Picture 7"/>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575019">
            <a:off x="4427130" y="2007675"/>
            <a:ext cx="2637922" cy="1431216"/>
          </a:xfrm>
          <a:prstGeom prst="rect">
            <a:avLst/>
          </a:prstGeom>
        </p:spPr>
      </p:pic>
      <p:pic>
        <p:nvPicPr>
          <p:cNvPr id="9" name="Picture 8"/>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283520" y="3423338"/>
            <a:ext cx="1698430" cy="1456490"/>
          </a:xfrm>
          <a:prstGeom prst="rect">
            <a:avLst/>
          </a:prstGeom>
        </p:spPr>
      </p:pic>
      <p:pic>
        <p:nvPicPr>
          <p:cNvPr id="10" name="Picture 9"/>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20751202">
            <a:off x="4179941" y="3393682"/>
            <a:ext cx="2147616" cy="1376610"/>
          </a:xfrm>
          <a:prstGeom prst="rect">
            <a:avLst/>
          </a:prstGeom>
        </p:spPr>
      </p:pic>
      <p:sp>
        <p:nvSpPr>
          <p:cNvPr id="15" name="Rectangle 14">
            <a:extLst>
              <a:ext uri="{FF2B5EF4-FFF2-40B4-BE49-F238E27FC236}">
                <a16:creationId xmlns:a16="http://schemas.microsoft.com/office/drawing/2014/main" id="{3336DADB-2091-6147-ADAB-3F3DDCC18EE2}"/>
              </a:ext>
            </a:extLst>
          </p:cNvPr>
          <p:cNvSpPr/>
          <p:nvPr/>
        </p:nvSpPr>
        <p:spPr>
          <a:xfrm>
            <a:off x="0" y="5246209"/>
            <a:ext cx="12192000" cy="1020945"/>
          </a:xfrm>
          <a:prstGeom prst="rect">
            <a:avLst/>
          </a:prstGeom>
          <a:solidFill>
            <a:schemeClr val="bg1">
              <a:lumMod val="95000"/>
            </a:schemeClr>
          </a:solidFill>
          <a:ln>
            <a:noFill/>
          </a:ln>
          <a:effectLst/>
        </p:spPr>
        <p:style>
          <a:lnRef idx="1">
            <a:schemeClr val="dk1"/>
          </a:lnRef>
          <a:fillRef idx="2">
            <a:schemeClr val="dk1"/>
          </a:fillRef>
          <a:effectRef idx="1">
            <a:schemeClr val="dk1"/>
          </a:effectRef>
          <a:fontRef idx="minor">
            <a:schemeClr val="dk1"/>
          </a:fontRef>
        </p:style>
        <p:txBody>
          <a:bodyPr lIns="0" rIns="0" rtlCol="0" anchor="ctr"/>
          <a:lstStyle/>
          <a:p>
            <a:pPr marL="0" lvl="1" algn="ctr"/>
            <a:r>
              <a:rPr lang="en-US" altLang="en-US" sz="2400" b="1" dirty="0">
                <a:latin typeface="+mj-lt"/>
                <a:cs typeface="Arial" panose="020B0604020202020204" pitchFamily="34" charset="0"/>
              </a:rPr>
              <a:t>What is different about memory-intensive applications?</a:t>
            </a:r>
            <a:endParaRPr lang="en-US" altLang="en-US" sz="3600" b="1" dirty="0">
              <a:latin typeface="+mj-lt"/>
              <a:cs typeface="Arial" panose="020B0604020202020204" pitchFamily="34" charset="0"/>
            </a:endParaRPr>
          </a:p>
          <a:p>
            <a:pPr marL="0" lvl="1" algn="ctr"/>
            <a:r>
              <a:rPr lang="en-US" altLang="en-US" sz="2400" b="1" dirty="0">
                <a:solidFill>
                  <a:srgbClr val="FF0000"/>
                </a:solidFill>
                <a:latin typeface="+mj-lt"/>
                <a:cs typeface="Arial" panose="020B0604020202020204" pitchFamily="34" charset="0"/>
              </a:rPr>
              <a:t>Few computations </a:t>
            </a:r>
            <a:r>
              <a:rPr lang="en-US" altLang="en-US" sz="2400" b="1" dirty="0">
                <a:latin typeface="+mj-lt"/>
                <a:cs typeface="Arial" panose="020B0604020202020204" pitchFamily="34" charset="0"/>
              </a:rPr>
              <a:t>per loaded datum  </a:t>
            </a:r>
          </a:p>
        </p:txBody>
      </p:sp>
    </p:spTree>
    <p:extLst>
      <p:ext uri="{BB962C8B-B14F-4D97-AF65-F5344CB8AC3E}">
        <p14:creationId xmlns:p14="http://schemas.microsoft.com/office/powerpoint/2010/main" val="99385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Quantization vs OLSB</a:t>
            </a:r>
          </a:p>
        </p:txBody>
      </p:sp>
      <p:sp>
        <p:nvSpPr>
          <p:cNvPr id="8" name="Rectangle 7">
            <a:extLst>
              <a:ext uri="{FF2B5EF4-FFF2-40B4-BE49-F238E27FC236}">
                <a16:creationId xmlns:a16="http://schemas.microsoft.com/office/drawing/2014/main" id="{84533B0F-AF06-A149-8D1C-75F435FE01E8}"/>
              </a:ext>
            </a:extLst>
          </p:cNvPr>
          <p:cNvSpPr/>
          <p:nvPr/>
        </p:nvSpPr>
        <p:spPr>
          <a:xfrm>
            <a:off x="0" y="5679858"/>
            <a:ext cx="12192000" cy="892611"/>
          </a:xfrm>
          <a:prstGeom prst="rect">
            <a:avLst/>
          </a:prstGeom>
          <a:solidFill>
            <a:schemeClr val="bg1">
              <a:lumMod val="95000"/>
            </a:schemeClr>
          </a:solidFill>
          <a:ln>
            <a:noFill/>
          </a:ln>
        </p:spPr>
        <p:style>
          <a:lnRef idx="1">
            <a:schemeClr val="dk1"/>
          </a:lnRef>
          <a:fillRef idx="2">
            <a:schemeClr val="dk1"/>
          </a:fillRef>
          <a:effectRef idx="1">
            <a:schemeClr val="dk1"/>
          </a:effectRef>
          <a:fontRef idx="minor">
            <a:schemeClr val="dk1"/>
          </a:fontRef>
        </p:style>
        <p:txBody>
          <a:bodyPr lIns="0" rIns="0" rtlCol="0" anchor="ctr"/>
          <a:lstStyle/>
          <a:p>
            <a:pPr lvl="1" algn="ctr"/>
            <a:r>
              <a:rPr lang="en-US" sz="4000" b="1" dirty="0">
                <a:solidFill>
                  <a:srgbClr val="C00000"/>
                </a:solidFill>
              </a:rPr>
              <a:t>Up to 31% performance improvement over OLSB</a:t>
            </a:r>
          </a:p>
        </p:txBody>
      </p:sp>
      <p:pic>
        <p:nvPicPr>
          <p:cNvPr id="16" name="Picture 15">
            <a:extLst>
              <a:ext uri="{FF2B5EF4-FFF2-40B4-BE49-F238E27FC236}">
                <a16:creationId xmlns:a16="http://schemas.microsoft.com/office/drawing/2014/main" id="{ECCF0440-D3E8-B849-9012-CC4927FABF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5764" y="1724730"/>
            <a:ext cx="5860472" cy="3648036"/>
          </a:xfrm>
          <a:prstGeom prst="rect">
            <a:avLst/>
          </a:prstGeom>
        </p:spPr>
      </p:pic>
    </p:spTree>
    <p:extLst>
      <p:ext uri="{BB962C8B-B14F-4D97-AF65-F5344CB8AC3E}">
        <p14:creationId xmlns:p14="http://schemas.microsoft.com/office/powerpoint/2010/main" val="389019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Evaluation</a:t>
            </a:r>
            <a:endParaRPr lang="en-US" b="1" dirty="0"/>
          </a:p>
        </p:txBody>
      </p:sp>
      <p:graphicFrame>
        <p:nvGraphicFramePr>
          <p:cNvPr id="11" name="Content Placeholder 5"/>
          <p:cNvGraphicFramePr>
            <a:graphicFrameLocks/>
          </p:cNvGraphicFramePr>
          <p:nvPr>
            <p:extLst>
              <p:ext uri="{D42A27DB-BD31-4B8C-83A1-F6EECF244321}">
                <p14:modId xmlns:p14="http://schemas.microsoft.com/office/powerpoint/2010/main" val="2837720766"/>
              </p:ext>
            </p:extLst>
          </p:nvPr>
        </p:nvGraphicFramePr>
        <p:xfrm>
          <a:off x="2313815" y="1247878"/>
          <a:ext cx="7170669" cy="4483684"/>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0" y="5887084"/>
            <a:ext cx="12192000" cy="892611"/>
          </a:xfrm>
          <a:prstGeom prst="rect">
            <a:avLst/>
          </a:prstGeom>
          <a:solidFill>
            <a:schemeClr val="bg1">
              <a:lumMod val="95000"/>
            </a:schemeClr>
          </a:solidFill>
          <a:ln>
            <a:noFill/>
          </a:ln>
        </p:spPr>
        <p:style>
          <a:lnRef idx="1">
            <a:schemeClr val="dk1"/>
          </a:lnRef>
          <a:fillRef idx="2">
            <a:schemeClr val="dk1"/>
          </a:fillRef>
          <a:effectRef idx="1">
            <a:schemeClr val="dk1"/>
          </a:effectRef>
          <a:fontRef idx="minor">
            <a:schemeClr val="dk1"/>
          </a:fontRef>
        </p:style>
        <p:txBody>
          <a:bodyPr lIns="0" rIns="0" rtlCol="0" anchor="ctr"/>
          <a:lstStyle/>
          <a:p>
            <a:pPr lvl="1"/>
            <a:endParaRPr lang="en-US" sz="2400" b="1" dirty="0"/>
          </a:p>
        </p:txBody>
      </p:sp>
      <p:sp>
        <p:nvSpPr>
          <p:cNvPr id="13" name="Right Arrow 12"/>
          <p:cNvSpPr/>
          <p:nvPr/>
        </p:nvSpPr>
        <p:spPr>
          <a:xfrm rot="19834016">
            <a:off x="4586044" y="1873013"/>
            <a:ext cx="3364688" cy="713658"/>
          </a:xfrm>
          <a:prstGeom prst="rightArrow">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263732" y="5887085"/>
            <a:ext cx="11270836" cy="523220"/>
          </a:xfrm>
          <a:prstGeom prst="rect">
            <a:avLst/>
          </a:prstGeom>
          <a:noFill/>
        </p:spPr>
        <p:txBody>
          <a:bodyPr wrap="square" rtlCol="0">
            <a:spAutoFit/>
          </a:bodyPr>
          <a:lstStyle/>
          <a:p>
            <a:pPr algn="ctr"/>
            <a:r>
              <a:rPr lang="en-US" sz="2800" b="1" dirty="0">
                <a:solidFill>
                  <a:srgbClr val="C00000"/>
                </a:solidFill>
              </a:rPr>
              <a:t>Performance improvement increases as the number of cores increases </a:t>
            </a:r>
          </a:p>
        </p:txBody>
      </p:sp>
    </p:spTree>
    <p:extLst>
      <p:ext uri="{BB962C8B-B14F-4D97-AF65-F5344CB8AC3E}">
        <p14:creationId xmlns:p14="http://schemas.microsoft.com/office/powerpoint/2010/main" val="251923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Evaluation</a:t>
            </a:r>
            <a:endParaRPr lang="en-US" b="1" dirty="0"/>
          </a:p>
        </p:txBody>
      </p:sp>
      <p:graphicFrame>
        <p:nvGraphicFramePr>
          <p:cNvPr id="11" name="Content Placeholder 5"/>
          <p:cNvGraphicFramePr>
            <a:graphicFrameLocks/>
          </p:cNvGraphicFramePr>
          <p:nvPr>
            <p:extLst>
              <p:ext uri="{D42A27DB-BD31-4B8C-83A1-F6EECF244321}">
                <p14:modId xmlns:p14="http://schemas.microsoft.com/office/powerpoint/2010/main" val="4266671243"/>
              </p:ext>
            </p:extLst>
          </p:nvPr>
        </p:nvGraphicFramePr>
        <p:xfrm>
          <a:off x="2546555" y="1489076"/>
          <a:ext cx="7708490" cy="43634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0" y="5978012"/>
            <a:ext cx="12192000" cy="879987"/>
          </a:xfrm>
          <a:prstGeom prst="rect">
            <a:avLst/>
          </a:prstGeom>
          <a:solidFill>
            <a:schemeClr val="bg1">
              <a:lumMod val="95000"/>
            </a:schemeClr>
          </a:solidFill>
          <a:ln>
            <a:noFill/>
          </a:ln>
        </p:spPr>
        <p:style>
          <a:lnRef idx="1">
            <a:schemeClr val="dk1"/>
          </a:lnRef>
          <a:fillRef idx="2">
            <a:schemeClr val="dk1"/>
          </a:fillRef>
          <a:effectRef idx="1">
            <a:schemeClr val="dk1"/>
          </a:effectRef>
          <a:fontRef idx="minor">
            <a:schemeClr val="dk1"/>
          </a:fontRef>
        </p:style>
        <p:txBody>
          <a:bodyPr lIns="0" rIns="0" rtlCol="0" anchor="ctr"/>
          <a:lstStyle/>
          <a:p>
            <a:pPr lvl="1"/>
            <a:endParaRPr lang="en-US" sz="2400" b="1" dirty="0"/>
          </a:p>
        </p:txBody>
      </p:sp>
      <p:sp>
        <p:nvSpPr>
          <p:cNvPr id="13" name="Right Arrow 12"/>
          <p:cNvSpPr/>
          <p:nvPr/>
        </p:nvSpPr>
        <p:spPr>
          <a:xfrm rot="20480284">
            <a:off x="5483261" y="2138273"/>
            <a:ext cx="3099361" cy="713658"/>
          </a:xfrm>
          <a:prstGeom prst="rightArrow">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412750" y="6093628"/>
            <a:ext cx="11270836" cy="523220"/>
          </a:xfrm>
          <a:prstGeom prst="rect">
            <a:avLst/>
          </a:prstGeom>
          <a:noFill/>
        </p:spPr>
        <p:txBody>
          <a:bodyPr wrap="square" rtlCol="0">
            <a:spAutoFit/>
          </a:bodyPr>
          <a:lstStyle/>
          <a:p>
            <a:pPr algn="ctr"/>
            <a:r>
              <a:rPr lang="en-US" sz="2800" b="1" dirty="0">
                <a:solidFill>
                  <a:srgbClr val="C00000"/>
                </a:solidFill>
              </a:rPr>
              <a:t>Performance improvement increases as the number of cores increases </a:t>
            </a:r>
          </a:p>
        </p:txBody>
      </p:sp>
    </p:spTree>
    <p:extLst>
      <p:ext uri="{BB962C8B-B14F-4D97-AF65-F5344CB8AC3E}">
        <p14:creationId xmlns:p14="http://schemas.microsoft.com/office/powerpoint/2010/main" val="6395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Quantization vs c</a:t>
            </a:r>
            <a:r>
              <a:rPr lang="en-US" dirty="0"/>
              <a:t>ache compression</a:t>
            </a:r>
            <a:endParaRPr lang="en-US" b="1" dirty="0"/>
          </a:p>
        </p:txBody>
      </p:sp>
      <p:pic>
        <p:nvPicPr>
          <p:cNvPr id="5" name="Picture 4">
            <a:extLst>
              <a:ext uri="{FF2B5EF4-FFF2-40B4-BE49-F238E27FC236}">
                <a16:creationId xmlns:a16="http://schemas.microsoft.com/office/drawing/2014/main" id="{42051E24-9EEC-BB45-B826-45EAAEA088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346" y="2060866"/>
            <a:ext cx="5711857" cy="2799783"/>
          </a:xfrm>
          <a:prstGeom prst="rect">
            <a:avLst/>
          </a:prstGeom>
        </p:spPr>
      </p:pic>
      <p:pic>
        <p:nvPicPr>
          <p:cNvPr id="9" name="Picture 8">
            <a:extLst>
              <a:ext uri="{FF2B5EF4-FFF2-40B4-BE49-F238E27FC236}">
                <a16:creationId xmlns:a16="http://schemas.microsoft.com/office/drawing/2014/main" id="{7E0F9C87-F59A-2F45-94F2-247F757708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1457" y="2177371"/>
            <a:ext cx="5676581" cy="2781297"/>
          </a:xfrm>
          <a:prstGeom prst="rect">
            <a:avLst/>
          </a:prstGeom>
        </p:spPr>
      </p:pic>
      <p:sp>
        <p:nvSpPr>
          <p:cNvPr id="10" name="Rectangle 9">
            <a:extLst>
              <a:ext uri="{FF2B5EF4-FFF2-40B4-BE49-F238E27FC236}">
                <a16:creationId xmlns:a16="http://schemas.microsoft.com/office/drawing/2014/main" id="{F65FDE88-7506-0548-85DF-2CE86EE98682}"/>
              </a:ext>
            </a:extLst>
          </p:cNvPr>
          <p:cNvSpPr/>
          <p:nvPr/>
        </p:nvSpPr>
        <p:spPr>
          <a:xfrm>
            <a:off x="0" y="5679858"/>
            <a:ext cx="12192000" cy="892611"/>
          </a:xfrm>
          <a:prstGeom prst="rect">
            <a:avLst/>
          </a:prstGeom>
          <a:solidFill>
            <a:schemeClr val="bg1">
              <a:lumMod val="95000"/>
            </a:schemeClr>
          </a:solidFill>
          <a:ln>
            <a:noFill/>
          </a:ln>
        </p:spPr>
        <p:style>
          <a:lnRef idx="1">
            <a:schemeClr val="dk1"/>
          </a:lnRef>
          <a:fillRef idx="2">
            <a:schemeClr val="dk1"/>
          </a:fillRef>
          <a:effectRef idx="1">
            <a:schemeClr val="dk1"/>
          </a:effectRef>
          <a:fontRef idx="minor">
            <a:schemeClr val="dk1"/>
          </a:fontRef>
        </p:style>
        <p:txBody>
          <a:bodyPr lIns="0" rIns="0" rtlCol="0" anchor="ctr"/>
          <a:lstStyle/>
          <a:p>
            <a:pPr lvl="1" algn="ctr"/>
            <a:r>
              <a:rPr lang="en-US" sz="2800" b="1" dirty="0">
                <a:solidFill>
                  <a:srgbClr val="C00000"/>
                </a:solidFill>
              </a:rPr>
              <a:t>Latency of access to the decoupled tag and data array nullifies the higher compression </a:t>
            </a:r>
            <a:r>
              <a:rPr lang="en-US" sz="2800" b="1">
                <a:solidFill>
                  <a:srgbClr val="C00000"/>
                </a:solidFill>
              </a:rPr>
              <a:t>rate by </a:t>
            </a:r>
            <a:r>
              <a:rPr lang="en-US" sz="2800" b="1" dirty="0" err="1">
                <a:solidFill>
                  <a:srgbClr val="C00000"/>
                </a:solidFill>
              </a:rPr>
              <a:t>Qnt+Comp</a:t>
            </a:r>
            <a:endParaRPr lang="en-US" sz="2800" b="1" dirty="0">
              <a:solidFill>
                <a:srgbClr val="C00000"/>
              </a:solidFill>
            </a:endParaRPr>
          </a:p>
        </p:txBody>
      </p:sp>
    </p:spTree>
    <p:extLst>
      <p:ext uri="{BB962C8B-B14F-4D97-AF65-F5344CB8AC3E}">
        <p14:creationId xmlns:p14="http://schemas.microsoft.com/office/powerpoint/2010/main" val="306279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Conclusion</a:t>
            </a:r>
          </a:p>
        </p:txBody>
      </p:sp>
      <p:sp>
        <p:nvSpPr>
          <p:cNvPr id="3" name="Content Placeholder 2"/>
          <p:cNvSpPr>
            <a:spLocks noGrp="1"/>
          </p:cNvSpPr>
          <p:nvPr>
            <p:ph idx="1"/>
          </p:nvPr>
        </p:nvSpPr>
        <p:spPr/>
        <p:txBody>
          <a:bodyPr>
            <a:normAutofit lnSpcReduction="10000"/>
          </a:bodyPr>
          <a:lstStyle/>
          <a:p>
            <a:r>
              <a:rPr lang="en-US" b="1" dirty="0"/>
              <a:t>Most values lie within a narrow range</a:t>
            </a:r>
          </a:p>
          <a:p>
            <a:pPr lvl="1"/>
            <a:r>
              <a:rPr lang="en-US" b="1" dirty="0"/>
              <a:t>No need to have exponent and mantissa format except for outliers</a:t>
            </a:r>
          </a:p>
          <a:p>
            <a:r>
              <a:rPr lang="en-US" b="1" dirty="0"/>
              <a:t>General-purpose processors can exploit quantization</a:t>
            </a:r>
          </a:p>
          <a:p>
            <a:r>
              <a:rPr lang="en-US" b="1" dirty="0"/>
              <a:t>Quantization can be a low-overhead compression technique</a:t>
            </a:r>
          </a:p>
          <a:p>
            <a:pPr lvl="1"/>
            <a:r>
              <a:rPr lang="en-US" b="1" dirty="0"/>
              <a:t>Simpler compressor/decompressor</a:t>
            </a:r>
          </a:p>
          <a:p>
            <a:pPr lvl="1"/>
            <a:r>
              <a:rPr lang="en-US" b="1" dirty="0"/>
              <a:t>Less metadata</a:t>
            </a:r>
          </a:p>
          <a:p>
            <a:pPr lvl="1"/>
            <a:r>
              <a:rPr lang="en-US" b="1" dirty="0"/>
              <a:t>Low-overhead address translation</a:t>
            </a:r>
          </a:p>
          <a:p>
            <a:pPr lvl="1"/>
            <a:r>
              <a:rPr lang="en-US" b="1" dirty="0"/>
              <a:t>Higher compression ratio</a:t>
            </a:r>
          </a:p>
          <a:p>
            <a:pPr lvl="2"/>
            <a:r>
              <a:rPr lang="en-US" b="1" dirty="0"/>
              <a:t> For floating point variables and arrays of structures</a:t>
            </a:r>
          </a:p>
          <a:p>
            <a:endParaRPr lang="en-US" dirty="0"/>
          </a:p>
          <a:p>
            <a:endParaRPr lang="en-US" dirty="0"/>
          </a:p>
        </p:txBody>
      </p:sp>
    </p:spTree>
    <p:extLst>
      <p:ext uri="{BB962C8B-B14F-4D97-AF65-F5344CB8AC3E}">
        <p14:creationId xmlns:p14="http://schemas.microsoft.com/office/powerpoint/2010/main" val="941530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09155-3086-8844-9F29-F7A78B89E105}"/>
              </a:ext>
            </a:extLst>
          </p:cNvPr>
          <p:cNvSpPr>
            <a:spLocks noGrp="1"/>
          </p:cNvSpPr>
          <p:nvPr>
            <p:ph type="title"/>
          </p:nvPr>
        </p:nvSpPr>
        <p:spPr/>
        <p:txBody>
          <a:bodyPr>
            <a:normAutofit fontScale="90000"/>
          </a:bodyPr>
          <a:lstStyle/>
          <a:p>
            <a:r>
              <a:rPr lang="en-US" dirty="0"/>
              <a:t>Cost of data movement</a:t>
            </a:r>
            <a:br>
              <a:rPr lang="en-US" dirty="0"/>
            </a:br>
            <a:r>
              <a:rPr lang="en-US" dirty="0"/>
              <a:t>in memory-intensive applications </a:t>
            </a:r>
          </a:p>
        </p:txBody>
      </p:sp>
      <p:sp>
        <p:nvSpPr>
          <p:cNvPr id="3" name="Content Placeholder 2">
            <a:extLst>
              <a:ext uri="{FF2B5EF4-FFF2-40B4-BE49-F238E27FC236}">
                <a16:creationId xmlns:a16="http://schemas.microsoft.com/office/drawing/2014/main" id="{A0F5F50C-D5AF-F646-8CD8-DE2C24C26293}"/>
              </a:ext>
            </a:extLst>
          </p:cNvPr>
          <p:cNvSpPr>
            <a:spLocks noGrp="1"/>
          </p:cNvSpPr>
          <p:nvPr>
            <p:ph idx="1"/>
          </p:nvPr>
        </p:nvSpPr>
        <p:spPr/>
        <p:txBody>
          <a:bodyPr/>
          <a:lstStyle/>
          <a:p>
            <a:r>
              <a:rPr lang="en-US" dirty="0"/>
              <a:t>Cost of each data movement &gt;&gt; Cost of each computation</a:t>
            </a:r>
          </a:p>
          <a:p>
            <a:endParaRPr lang="en-US" dirty="0"/>
          </a:p>
          <a:p>
            <a:endParaRPr lang="en-US" dirty="0"/>
          </a:p>
          <a:p>
            <a:pPr marL="0" indent="0">
              <a:buNone/>
            </a:pPr>
            <a:endParaRPr lang="en-US" dirty="0"/>
          </a:p>
          <a:p>
            <a:pPr marL="0" indent="0">
              <a:buNone/>
            </a:pPr>
            <a:r>
              <a:rPr lang="en-US" sz="1800" dirty="0">
                <a:solidFill>
                  <a:schemeClr val="bg1">
                    <a:lumMod val="50000"/>
                  </a:schemeClr>
                </a:solidFill>
              </a:rPr>
              <a:t>[1]. Han, Song, et al. "EIE" </a:t>
            </a:r>
            <a:r>
              <a:rPr lang="en-US" sz="1800" i="1" dirty="0">
                <a:solidFill>
                  <a:schemeClr val="bg1">
                    <a:lumMod val="50000"/>
                  </a:schemeClr>
                </a:solidFill>
              </a:rPr>
              <a:t>ISCA</a:t>
            </a:r>
            <a:r>
              <a:rPr lang="en-US" sz="1800" dirty="0">
                <a:solidFill>
                  <a:schemeClr val="bg1">
                    <a:lumMod val="50000"/>
                  </a:schemeClr>
                </a:solidFill>
              </a:rPr>
              <a:t> 2016.</a:t>
            </a:r>
          </a:p>
          <a:p>
            <a:r>
              <a:rPr lang="en-US" sz="2400" dirty="0"/>
              <a:t>Memory-intensive application</a:t>
            </a:r>
          </a:p>
          <a:p>
            <a:pPr lvl="1"/>
            <a:r>
              <a:rPr lang="en-US" sz="2000" dirty="0"/>
              <a:t>Few computations per data movement</a:t>
            </a:r>
          </a:p>
          <a:p>
            <a:endParaRPr lang="en-US" dirty="0"/>
          </a:p>
          <a:p>
            <a:endParaRPr lang="en-US" dirty="0"/>
          </a:p>
        </p:txBody>
      </p:sp>
      <p:sp>
        <p:nvSpPr>
          <p:cNvPr id="4" name="Slide Number Placeholder 3">
            <a:extLst>
              <a:ext uri="{FF2B5EF4-FFF2-40B4-BE49-F238E27FC236}">
                <a16:creationId xmlns:a16="http://schemas.microsoft.com/office/drawing/2014/main" id="{D354B4FA-F5E0-004C-B184-3519DCCF0164}"/>
              </a:ext>
            </a:extLst>
          </p:cNvPr>
          <p:cNvSpPr>
            <a:spLocks noGrp="1"/>
          </p:cNvSpPr>
          <p:nvPr>
            <p:ph type="sldNum" sz="quarter" idx="12"/>
          </p:nvPr>
        </p:nvSpPr>
        <p:spPr/>
        <p:txBody>
          <a:bodyPr/>
          <a:lstStyle/>
          <a:p>
            <a:fld id="{0B1E5EA0-9ECE-40EC-8AC0-17DB907BCC5E}" type="slidenum">
              <a:rPr lang="en-US" smtClean="0"/>
              <a:t>5</a:t>
            </a:fld>
            <a:endParaRPr lang="en-US"/>
          </a:p>
        </p:txBody>
      </p:sp>
      <p:grpSp>
        <p:nvGrpSpPr>
          <p:cNvPr id="5" name="Group 4">
            <a:extLst>
              <a:ext uri="{FF2B5EF4-FFF2-40B4-BE49-F238E27FC236}">
                <a16:creationId xmlns:a16="http://schemas.microsoft.com/office/drawing/2014/main" id="{109320FE-3504-F04D-B130-21B37FC5A505}"/>
              </a:ext>
            </a:extLst>
          </p:cNvPr>
          <p:cNvGrpSpPr/>
          <p:nvPr/>
        </p:nvGrpSpPr>
        <p:grpSpPr>
          <a:xfrm>
            <a:off x="2081473" y="2787400"/>
            <a:ext cx="7592369" cy="1075782"/>
            <a:chOff x="1354579" y="1577805"/>
            <a:chExt cx="10123159" cy="1434376"/>
          </a:xfrm>
        </p:grpSpPr>
        <p:sp>
          <p:nvSpPr>
            <p:cNvPr id="6" name="Rectangle 5">
              <a:extLst>
                <a:ext uri="{FF2B5EF4-FFF2-40B4-BE49-F238E27FC236}">
                  <a16:creationId xmlns:a16="http://schemas.microsoft.com/office/drawing/2014/main" id="{8B9A6B19-3555-4A49-80C5-24FDEC150964}"/>
                </a:ext>
              </a:extLst>
            </p:cNvPr>
            <p:cNvSpPr/>
            <p:nvPr/>
          </p:nvSpPr>
          <p:spPr>
            <a:xfrm>
              <a:off x="1354579" y="1920928"/>
              <a:ext cx="2376366" cy="715757"/>
            </a:xfrm>
            <a:prstGeom prst="rect">
              <a:avLst/>
            </a:prstGeom>
            <a:solidFill>
              <a:schemeClr val="tx1">
                <a:lumMod val="50000"/>
                <a:lumOff val="50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n w="0"/>
                  <a:solidFill>
                    <a:schemeClr val="bg1"/>
                  </a:solidFill>
                  <a:effectLst>
                    <a:outerShdw blurRad="38100" dist="19050" dir="2700000" algn="tl" rotWithShape="0">
                      <a:schemeClr val="dk1">
                        <a:alpha val="40000"/>
                      </a:schemeClr>
                    </a:outerShdw>
                  </a:effectLst>
                </a:rPr>
                <a:t>Memory to L1</a:t>
              </a:r>
            </a:p>
          </p:txBody>
        </p:sp>
        <p:sp>
          <p:nvSpPr>
            <p:cNvPr id="7" name="Rectangle 6">
              <a:extLst>
                <a:ext uri="{FF2B5EF4-FFF2-40B4-BE49-F238E27FC236}">
                  <a16:creationId xmlns:a16="http://schemas.microsoft.com/office/drawing/2014/main" id="{A2A4CF96-1251-D046-A706-22FCA57BD051}"/>
                </a:ext>
              </a:extLst>
            </p:cNvPr>
            <p:cNvSpPr/>
            <p:nvPr/>
          </p:nvSpPr>
          <p:spPr>
            <a:xfrm>
              <a:off x="4649336" y="1577805"/>
              <a:ext cx="3376429" cy="631617"/>
            </a:xfrm>
            <a:prstGeom prst="rect">
              <a:avLst/>
            </a:prstGeom>
            <a:solidFill>
              <a:schemeClr val="accent2">
                <a:lumMod val="75000"/>
              </a:schemeClr>
            </a:solidFill>
            <a:ln w="444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&gt;1000</a:t>
              </a:r>
              <a:r>
                <a:rPr lang="en-US" sz="2400" b="1" dirty="0"/>
                <a:t>x</a:t>
              </a:r>
              <a:r>
                <a:rPr lang="en-US" b="1" dirty="0"/>
                <a:t> more energy</a:t>
              </a:r>
            </a:p>
          </p:txBody>
        </p:sp>
        <p:sp>
          <p:nvSpPr>
            <p:cNvPr id="8" name="Rectangle 7">
              <a:extLst>
                <a:ext uri="{FF2B5EF4-FFF2-40B4-BE49-F238E27FC236}">
                  <a16:creationId xmlns:a16="http://schemas.microsoft.com/office/drawing/2014/main" id="{ACC2C9D6-D767-BC4C-9D12-B7D3BCD887F2}"/>
                </a:ext>
              </a:extLst>
            </p:cNvPr>
            <p:cNvSpPr/>
            <p:nvPr/>
          </p:nvSpPr>
          <p:spPr>
            <a:xfrm>
              <a:off x="4649337" y="2383783"/>
              <a:ext cx="3376430" cy="628398"/>
            </a:xfrm>
            <a:prstGeom prst="rect">
              <a:avLst/>
            </a:prstGeom>
            <a:solidFill>
              <a:schemeClr val="accent2">
                <a:lumMod val="75000"/>
              </a:schemeClr>
            </a:solidFill>
            <a:ln w="444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&gt;100</a:t>
              </a:r>
              <a:r>
                <a:rPr lang="en-US" sz="2400" b="1" dirty="0"/>
                <a:t>x</a:t>
              </a:r>
              <a:r>
                <a:rPr lang="en-US" b="1" dirty="0"/>
                <a:t> more latency</a:t>
              </a:r>
            </a:p>
          </p:txBody>
        </p:sp>
        <p:sp>
          <p:nvSpPr>
            <p:cNvPr id="9" name="Rectangle 8">
              <a:extLst>
                <a:ext uri="{FF2B5EF4-FFF2-40B4-BE49-F238E27FC236}">
                  <a16:creationId xmlns:a16="http://schemas.microsoft.com/office/drawing/2014/main" id="{3C3F6810-CC6B-7447-B21C-9F6655ABCD93}"/>
                </a:ext>
              </a:extLst>
            </p:cNvPr>
            <p:cNvSpPr/>
            <p:nvPr/>
          </p:nvSpPr>
          <p:spPr>
            <a:xfrm>
              <a:off x="8725725" y="1919107"/>
              <a:ext cx="2752013" cy="717578"/>
            </a:xfrm>
            <a:prstGeom prst="rect">
              <a:avLst/>
            </a:prstGeom>
            <a:solidFill>
              <a:schemeClr val="tx1">
                <a:lumMod val="50000"/>
                <a:lumOff val="50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n w="0"/>
                  <a:solidFill>
                    <a:schemeClr val="bg1"/>
                  </a:solidFill>
                  <a:effectLst>
                    <a:outerShdw blurRad="38100" dist="19050" dir="2700000" algn="tl" rotWithShape="0">
                      <a:schemeClr val="dk1">
                        <a:alpha val="40000"/>
                      </a:schemeClr>
                    </a:outerShdw>
                  </a:effectLst>
                </a:rPr>
                <a:t>An ADD operation</a:t>
              </a:r>
            </a:p>
          </p:txBody>
        </p:sp>
        <p:cxnSp>
          <p:nvCxnSpPr>
            <p:cNvPr id="10" name="Straight Arrow Connector 9">
              <a:extLst>
                <a:ext uri="{FF2B5EF4-FFF2-40B4-BE49-F238E27FC236}">
                  <a16:creationId xmlns:a16="http://schemas.microsoft.com/office/drawing/2014/main" id="{289019BA-EC68-504D-9B8A-DDC340A0F60C}"/>
                </a:ext>
              </a:extLst>
            </p:cNvPr>
            <p:cNvCxnSpPr/>
            <p:nvPr/>
          </p:nvCxnSpPr>
          <p:spPr>
            <a:xfrm flipV="1">
              <a:off x="3730945" y="1919107"/>
              <a:ext cx="918392" cy="172929"/>
            </a:xfrm>
            <a:prstGeom prst="straightConnector1">
              <a:avLst/>
            </a:prstGeom>
            <a:ln w="793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CE71D2A7-DDE6-3F4C-8FC7-C52881742EC0}"/>
                </a:ext>
              </a:extLst>
            </p:cNvPr>
            <p:cNvCxnSpPr>
              <a:endCxn id="8" idx="1"/>
            </p:cNvCxnSpPr>
            <p:nvPr/>
          </p:nvCxnSpPr>
          <p:spPr>
            <a:xfrm>
              <a:off x="3730945" y="2445020"/>
              <a:ext cx="918392" cy="252962"/>
            </a:xfrm>
            <a:prstGeom prst="straightConnector1">
              <a:avLst/>
            </a:prstGeom>
            <a:ln w="793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D1B13C7D-1808-4A45-86E8-FDD502EAC9FB}"/>
                </a:ext>
              </a:extLst>
            </p:cNvPr>
            <p:cNvCxnSpPr>
              <a:stCxn id="7" idx="3"/>
              <a:endCxn id="9" idx="1"/>
            </p:cNvCxnSpPr>
            <p:nvPr/>
          </p:nvCxnSpPr>
          <p:spPr>
            <a:xfrm>
              <a:off x="8025767" y="1893615"/>
              <a:ext cx="699958" cy="384281"/>
            </a:xfrm>
            <a:prstGeom prst="straightConnector1">
              <a:avLst/>
            </a:prstGeom>
            <a:ln w="793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18AAA7CD-3F35-B04C-8D48-F0C09DA74E5C}"/>
                </a:ext>
              </a:extLst>
            </p:cNvPr>
            <p:cNvCxnSpPr>
              <a:stCxn id="8" idx="3"/>
            </p:cNvCxnSpPr>
            <p:nvPr/>
          </p:nvCxnSpPr>
          <p:spPr>
            <a:xfrm flipV="1">
              <a:off x="8025767" y="2445020"/>
              <a:ext cx="699958" cy="252962"/>
            </a:xfrm>
            <a:prstGeom prst="straightConnector1">
              <a:avLst/>
            </a:prstGeom>
            <a:ln w="79375">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15" name="Rectangle 14">
            <a:extLst>
              <a:ext uri="{FF2B5EF4-FFF2-40B4-BE49-F238E27FC236}">
                <a16:creationId xmlns:a16="http://schemas.microsoft.com/office/drawing/2014/main" id="{24E3146D-7002-F943-8DAE-0D73727469C3}"/>
              </a:ext>
            </a:extLst>
          </p:cNvPr>
          <p:cNvSpPr/>
          <p:nvPr/>
        </p:nvSpPr>
        <p:spPr>
          <a:xfrm>
            <a:off x="0" y="5104676"/>
            <a:ext cx="12191999" cy="1181693"/>
          </a:xfrm>
          <a:prstGeom prst="rect">
            <a:avLst/>
          </a:prstGeom>
          <a:solidFill>
            <a:schemeClr val="bg1">
              <a:lumMod val="95000"/>
            </a:schemeClr>
          </a:solidFill>
          <a:ln>
            <a:noFill/>
          </a:ln>
          <a:effectLst/>
        </p:spPr>
        <p:style>
          <a:lnRef idx="1">
            <a:schemeClr val="dk1"/>
          </a:lnRef>
          <a:fillRef idx="2">
            <a:schemeClr val="dk1"/>
          </a:fillRef>
          <a:effectRef idx="1">
            <a:schemeClr val="dk1"/>
          </a:effectRef>
          <a:fontRef idx="minor">
            <a:schemeClr val="dk1"/>
          </a:fontRef>
        </p:style>
        <p:txBody>
          <a:bodyPr lIns="0" rIns="0" rtlCol="0" anchor="ctr"/>
          <a:lstStyle/>
          <a:p>
            <a:pPr marL="0" lvl="1" algn="ctr"/>
            <a:r>
              <a:rPr lang="en-US" altLang="en-US" sz="2400" b="1" dirty="0">
                <a:latin typeface="Arial" panose="020B0604020202020204" pitchFamily="34" charset="0"/>
                <a:cs typeface="Arial" panose="020B0604020202020204" pitchFamily="34" charset="0"/>
              </a:rPr>
              <a:t>Data movement </a:t>
            </a:r>
            <a:r>
              <a:rPr lang="en-US" altLang="en-US" sz="2400" b="1" dirty="0">
                <a:solidFill>
                  <a:srgbClr val="FF0000"/>
                </a:solidFill>
                <a:latin typeface="Arial" panose="020B0604020202020204" pitchFamily="34" charset="0"/>
                <a:cs typeface="Arial" panose="020B0604020202020204" pitchFamily="34" charset="0"/>
              </a:rPr>
              <a:t>dominates</a:t>
            </a:r>
            <a:r>
              <a:rPr lang="en-US" altLang="en-US" sz="2400" b="1" dirty="0">
                <a:latin typeface="Arial" panose="020B0604020202020204" pitchFamily="34" charset="0"/>
                <a:cs typeface="Arial" panose="020B0604020202020204" pitchFamily="34" charset="0"/>
              </a:rPr>
              <a:t> the</a:t>
            </a:r>
          </a:p>
          <a:p>
            <a:pPr marL="0" lvl="1" algn="ctr"/>
            <a:r>
              <a:rPr lang="en-US" altLang="en-US" sz="2400" b="1" dirty="0">
                <a:latin typeface="Arial" panose="020B0604020202020204" pitchFamily="34" charset="0"/>
                <a:cs typeface="Arial" panose="020B0604020202020204" pitchFamily="34" charset="0"/>
              </a:rPr>
              <a:t>execution time and energy consumption</a:t>
            </a:r>
          </a:p>
        </p:txBody>
      </p:sp>
    </p:spTree>
    <p:extLst>
      <p:ext uri="{BB962C8B-B14F-4D97-AF65-F5344CB8AC3E}">
        <p14:creationId xmlns:p14="http://schemas.microsoft.com/office/powerpoint/2010/main" val="326446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96A57-2998-A74A-8BF1-2A0B396BBCA7}"/>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1E06CB0B-3EBA-834D-8493-445CEA33F62A}"/>
              </a:ext>
            </a:extLst>
          </p:cNvPr>
          <p:cNvSpPr>
            <a:spLocks noGrp="1"/>
          </p:cNvSpPr>
          <p:nvPr>
            <p:ph idx="1"/>
          </p:nvPr>
        </p:nvSpPr>
        <p:spPr/>
        <p:txBody>
          <a:bodyPr>
            <a:normAutofit/>
          </a:bodyPr>
          <a:lstStyle/>
          <a:p>
            <a:r>
              <a:rPr lang="en-US" dirty="0"/>
              <a:t>Reducing the cost of data movement </a:t>
            </a:r>
          </a:p>
          <a:p>
            <a:pPr lvl="1"/>
            <a:r>
              <a:rPr lang="en-US" dirty="0"/>
              <a:t>Approach1: Cache compression</a:t>
            </a:r>
          </a:p>
          <a:p>
            <a:pPr lvl="1"/>
            <a:r>
              <a:rPr lang="en-US" dirty="0"/>
              <a:t>Approach2: Truncating LSBs</a:t>
            </a:r>
          </a:p>
          <a:p>
            <a:pPr lvl="1"/>
            <a:r>
              <a:rPr lang="en-US" dirty="0"/>
              <a:t>Approach3: Quantization</a:t>
            </a:r>
          </a:p>
          <a:p>
            <a:r>
              <a:rPr lang="en-US" dirty="0"/>
              <a:t>Quantization in general-purpose processors</a:t>
            </a:r>
          </a:p>
          <a:p>
            <a:r>
              <a:rPr lang="en-US" dirty="0"/>
              <a:t>Characteristics as abstractions</a:t>
            </a:r>
          </a:p>
          <a:p>
            <a:r>
              <a:rPr lang="en-US" dirty="0"/>
              <a:t>Evaluation</a:t>
            </a:r>
          </a:p>
          <a:p>
            <a:r>
              <a:rPr lang="en-US" dirty="0"/>
              <a:t>Conclusion</a:t>
            </a:r>
          </a:p>
          <a:p>
            <a:endParaRPr lang="en-US" b="1"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1083681-C10D-234F-81D6-D5B0160C87BF}"/>
              </a:ext>
            </a:extLst>
          </p:cNvPr>
          <p:cNvSpPr>
            <a:spLocks noGrp="1"/>
          </p:cNvSpPr>
          <p:nvPr>
            <p:ph type="sldNum" sz="quarter" idx="12"/>
          </p:nvPr>
        </p:nvSpPr>
        <p:spPr/>
        <p:txBody>
          <a:bodyPr/>
          <a:lstStyle/>
          <a:p>
            <a:fld id="{0B1E5EA0-9ECE-40EC-8AC0-17DB907BCC5E}" type="slidenum">
              <a:rPr lang="en-US" smtClean="0"/>
              <a:t>6</a:t>
            </a:fld>
            <a:endParaRPr lang="en-US"/>
          </a:p>
        </p:txBody>
      </p:sp>
    </p:spTree>
    <p:extLst>
      <p:ext uri="{BB962C8B-B14F-4D97-AF65-F5344CB8AC3E}">
        <p14:creationId xmlns:p14="http://schemas.microsoft.com/office/powerpoint/2010/main" val="105334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C0504D"/>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Approach1: Cache compression</a:t>
            </a:r>
          </a:p>
        </p:txBody>
      </p:sp>
      <p:sp>
        <p:nvSpPr>
          <p:cNvPr id="6" name="Content Placeholder 5"/>
          <p:cNvSpPr>
            <a:spLocks noGrp="1"/>
          </p:cNvSpPr>
          <p:nvPr>
            <p:ph idx="1"/>
          </p:nvPr>
        </p:nvSpPr>
        <p:spPr>
          <a:xfrm>
            <a:off x="9851960" y="1582430"/>
            <a:ext cx="727164" cy="3741260"/>
          </a:xfrm>
          <a:prstGeom prst="rect">
            <a:avLst/>
          </a:prstGeom>
          <a:solidFill>
            <a:schemeClr val="tx1">
              <a:lumMod val="50000"/>
              <a:lumOff val="50000"/>
            </a:schemeClr>
          </a:solidFill>
          <a:ln w="44450"/>
          <a:effectLst>
            <a:outerShdw blurRad="40000" dist="23000" dir="5400000" rotWithShape="0">
              <a:schemeClr val="bg1">
                <a:lumMod val="65000"/>
                <a:alpha val="35000"/>
              </a:schemeClr>
            </a:outerShdw>
          </a:effectLst>
        </p:spPr>
        <p:style>
          <a:lnRef idx="1">
            <a:schemeClr val="dk1"/>
          </a:lnRef>
          <a:fillRef idx="3">
            <a:schemeClr val="dk1"/>
          </a:fillRef>
          <a:effectRef idx="2">
            <a:schemeClr val="dk1"/>
          </a:effectRef>
          <a:fontRef idx="minor">
            <a:schemeClr val="lt1"/>
          </a:fontRef>
        </p:style>
        <p:txBody>
          <a:bodyPr vert="vert270" rtlCol="0" anchor="ctr">
            <a:normAutofit/>
          </a:bodyPr>
          <a:lstStyle/>
          <a:p>
            <a:pPr marL="0" indent="0" algn="ctr">
              <a:buNone/>
            </a:pPr>
            <a:r>
              <a:rPr lang="en-US" sz="2800" b="1" dirty="0"/>
              <a:t>L2</a:t>
            </a:r>
          </a:p>
        </p:txBody>
      </p:sp>
      <p:sp>
        <p:nvSpPr>
          <p:cNvPr id="11" name="Rectangle 10"/>
          <p:cNvSpPr/>
          <p:nvPr/>
        </p:nvSpPr>
        <p:spPr>
          <a:xfrm>
            <a:off x="5666579" y="1582429"/>
            <a:ext cx="925463" cy="3715489"/>
          </a:xfrm>
          <a:prstGeom prst="rect">
            <a:avLst/>
          </a:prstGeom>
          <a:ln w="44450"/>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sz="3200" b="1" dirty="0"/>
              <a:t>Compressor/</a:t>
            </a:r>
          </a:p>
          <a:p>
            <a:pPr algn="ctr"/>
            <a:r>
              <a:rPr lang="en-US" sz="3200" b="1" dirty="0"/>
              <a:t>decompressor</a:t>
            </a:r>
          </a:p>
        </p:txBody>
      </p:sp>
      <p:sp>
        <p:nvSpPr>
          <p:cNvPr id="59" name="TextBox 58"/>
          <p:cNvSpPr txBox="1"/>
          <p:nvPr/>
        </p:nvSpPr>
        <p:spPr>
          <a:xfrm>
            <a:off x="3173198" y="2769965"/>
            <a:ext cx="2401365" cy="954107"/>
          </a:xfrm>
          <a:prstGeom prst="rect">
            <a:avLst/>
          </a:prstGeom>
          <a:noFill/>
        </p:spPr>
        <p:txBody>
          <a:bodyPr wrap="square" rtlCol="0">
            <a:spAutoFit/>
          </a:bodyPr>
          <a:lstStyle/>
          <a:p>
            <a:pPr algn="ctr"/>
            <a:r>
              <a:rPr lang="en-US" sz="2800" b="1" dirty="0"/>
              <a:t>A compressed cache block</a:t>
            </a:r>
          </a:p>
        </p:txBody>
      </p:sp>
      <p:sp>
        <p:nvSpPr>
          <p:cNvPr id="60" name="TextBox 59"/>
          <p:cNvSpPr txBox="1"/>
          <p:nvPr/>
        </p:nvSpPr>
        <p:spPr>
          <a:xfrm>
            <a:off x="6684058" y="2719917"/>
            <a:ext cx="2591653" cy="523220"/>
          </a:xfrm>
          <a:prstGeom prst="rect">
            <a:avLst/>
          </a:prstGeom>
          <a:noFill/>
        </p:spPr>
        <p:txBody>
          <a:bodyPr wrap="square" rtlCol="0">
            <a:spAutoFit/>
          </a:bodyPr>
          <a:lstStyle/>
          <a:p>
            <a:pPr algn="ctr"/>
            <a:r>
              <a:rPr lang="en-US" sz="2800" b="1" dirty="0"/>
              <a:t>A cache block</a:t>
            </a:r>
          </a:p>
        </p:txBody>
      </p:sp>
      <p:sp>
        <p:nvSpPr>
          <p:cNvPr id="36" name="Rectangle 35"/>
          <p:cNvSpPr/>
          <p:nvPr/>
        </p:nvSpPr>
        <p:spPr>
          <a:xfrm>
            <a:off x="7340350" y="1585245"/>
            <a:ext cx="1184217" cy="1173299"/>
          </a:xfrm>
          <a:prstGeom prst="rect">
            <a:avLst/>
          </a:prstGeom>
          <a:solidFill>
            <a:srgbClr val="FF0000"/>
          </a:solidFill>
          <a:ln w="60325"/>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0" name="Left-Right Arrow 19"/>
          <p:cNvSpPr/>
          <p:nvPr/>
        </p:nvSpPr>
        <p:spPr>
          <a:xfrm>
            <a:off x="2452087" y="4067991"/>
            <a:ext cx="3214492" cy="312680"/>
          </a:xfrm>
          <a:prstGeom prst="lef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Left-Right Arrow 38"/>
          <p:cNvSpPr/>
          <p:nvPr/>
        </p:nvSpPr>
        <p:spPr>
          <a:xfrm>
            <a:off x="6644026" y="4069080"/>
            <a:ext cx="3155950" cy="360038"/>
          </a:xfrm>
          <a:prstGeom prst="lef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Left-Right Arrow 40"/>
          <p:cNvSpPr/>
          <p:nvPr/>
        </p:nvSpPr>
        <p:spPr>
          <a:xfrm>
            <a:off x="10579121" y="4069080"/>
            <a:ext cx="765023" cy="351051"/>
          </a:xfrm>
          <a:prstGeom prst="lef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0B1E5EA0-9ECE-40EC-8AC0-17DB907BCC5E}" type="slidenum">
              <a:rPr lang="en-US" smtClean="0"/>
              <a:t>7</a:t>
            </a:fld>
            <a:endParaRPr lang="en-US" dirty="0"/>
          </a:p>
        </p:txBody>
      </p:sp>
      <p:sp>
        <p:nvSpPr>
          <p:cNvPr id="23" name="Content Placeholder 5">
            <a:extLst>
              <a:ext uri="{FF2B5EF4-FFF2-40B4-BE49-F238E27FC236}">
                <a16:creationId xmlns:a16="http://schemas.microsoft.com/office/drawing/2014/main" id="{3821117F-B73F-BD4F-874C-E54C311F7DB3}"/>
              </a:ext>
            </a:extLst>
          </p:cNvPr>
          <p:cNvSpPr txBox="1">
            <a:spLocks/>
          </p:cNvSpPr>
          <p:nvPr/>
        </p:nvSpPr>
        <p:spPr>
          <a:xfrm>
            <a:off x="1724923" y="1638412"/>
            <a:ext cx="727164" cy="3669705"/>
          </a:xfrm>
          <a:prstGeom prst="rect">
            <a:avLst/>
          </a:prstGeom>
          <a:solidFill>
            <a:schemeClr val="tx1">
              <a:lumMod val="50000"/>
              <a:lumOff val="50000"/>
            </a:schemeClr>
          </a:solidFill>
          <a:ln w="44450" cap="flat" cmpd="sng" algn="ctr">
            <a:solidFill>
              <a:schemeClr val="dk1">
                <a:shade val="95000"/>
                <a:satMod val="105000"/>
              </a:schemeClr>
            </a:solidFill>
            <a:prstDash val="solid"/>
          </a:ln>
          <a:effectLst>
            <a:outerShdw blurRad="40000" dist="23000" dir="5400000" rotWithShape="0">
              <a:schemeClr val="bg1">
                <a:lumMod val="65000"/>
                <a:alpha val="35000"/>
              </a:schemeClr>
            </a:outerShdw>
          </a:effectLst>
        </p:spPr>
        <p:style>
          <a:lnRef idx="1">
            <a:schemeClr val="dk1"/>
          </a:lnRef>
          <a:fillRef idx="3">
            <a:schemeClr val="dk1"/>
          </a:fillRef>
          <a:effectRef idx="2">
            <a:schemeClr val="dk1"/>
          </a:effectRef>
          <a:fontRef idx="minor">
            <a:schemeClr val="lt1"/>
          </a:fontRef>
        </p:style>
        <p:txBody>
          <a:bodyPr vert="vert270"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lgn="ctr">
              <a:buFont typeface="Arial"/>
              <a:buNone/>
            </a:pPr>
            <a:r>
              <a:rPr lang="en-US" sz="2800" b="1" dirty="0"/>
              <a:t>LLC</a:t>
            </a:r>
          </a:p>
        </p:txBody>
      </p:sp>
      <p:sp>
        <p:nvSpPr>
          <p:cNvPr id="24" name="Left-Right Arrow 23">
            <a:extLst>
              <a:ext uri="{FF2B5EF4-FFF2-40B4-BE49-F238E27FC236}">
                <a16:creationId xmlns:a16="http://schemas.microsoft.com/office/drawing/2014/main" id="{A8500AC4-875C-B44C-8380-6A3CD264E0D8}"/>
              </a:ext>
            </a:extLst>
          </p:cNvPr>
          <p:cNvSpPr/>
          <p:nvPr/>
        </p:nvSpPr>
        <p:spPr>
          <a:xfrm>
            <a:off x="819558" y="4072243"/>
            <a:ext cx="853872" cy="311087"/>
          </a:xfrm>
          <a:prstGeom prst="lef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DBE1B44-44E3-C04E-A249-3D998786ED9E}"/>
              </a:ext>
            </a:extLst>
          </p:cNvPr>
          <p:cNvSpPr/>
          <p:nvPr/>
        </p:nvSpPr>
        <p:spPr>
          <a:xfrm>
            <a:off x="3589647" y="2271245"/>
            <a:ext cx="1184217" cy="413552"/>
          </a:xfrm>
          <a:prstGeom prst="rect">
            <a:avLst/>
          </a:prstGeom>
          <a:solidFill>
            <a:srgbClr val="FF0000"/>
          </a:solidFill>
          <a:ln w="60325"/>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7DB1545-9999-E547-BA63-97F351CBB984}"/>
              </a:ext>
            </a:extLst>
          </p:cNvPr>
          <p:cNvSpPr/>
          <p:nvPr/>
        </p:nvSpPr>
        <p:spPr>
          <a:xfrm>
            <a:off x="3589646" y="1546618"/>
            <a:ext cx="1184217" cy="1173299"/>
          </a:xfrm>
          <a:prstGeom prst="rect">
            <a:avLst/>
          </a:prstGeom>
          <a:noFill/>
          <a:ln w="60325">
            <a:prstDash val="sysDash"/>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29" name="Content Placeholder 5">
            <a:extLst>
              <a:ext uri="{FF2B5EF4-FFF2-40B4-BE49-F238E27FC236}">
                <a16:creationId xmlns:a16="http://schemas.microsoft.com/office/drawing/2014/main" id="{32C43A0F-E993-3748-BADE-C42ABD066B8B}"/>
              </a:ext>
            </a:extLst>
          </p:cNvPr>
          <p:cNvSpPr txBox="1">
            <a:spLocks/>
          </p:cNvSpPr>
          <p:nvPr/>
        </p:nvSpPr>
        <p:spPr>
          <a:xfrm>
            <a:off x="53551" y="1619751"/>
            <a:ext cx="727164" cy="3669705"/>
          </a:xfrm>
          <a:prstGeom prst="rect">
            <a:avLst/>
          </a:prstGeom>
          <a:solidFill>
            <a:schemeClr val="tx1">
              <a:lumMod val="50000"/>
              <a:lumOff val="50000"/>
            </a:schemeClr>
          </a:solidFill>
          <a:ln w="44450" cap="flat" cmpd="sng" algn="ctr">
            <a:solidFill>
              <a:schemeClr val="dk1">
                <a:shade val="95000"/>
                <a:satMod val="105000"/>
              </a:schemeClr>
            </a:solidFill>
            <a:prstDash val="solid"/>
          </a:ln>
          <a:effectLst>
            <a:outerShdw blurRad="40000" dist="23000" dir="5400000" rotWithShape="0">
              <a:schemeClr val="bg1">
                <a:lumMod val="65000"/>
                <a:alpha val="35000"/>
              </a:schemeClr>
            </a:outerShdw>
          </a:effectLst>
        </p:spPr>
        <p:style>
          <a:lnRef idx="1">
            <a:schemeClr val="dk1"/>
          </a:lnRef>
          <a:fillRef idx="3">
            <a:schemeClr val="dk1"/>
          </a:fillRef>
          <a:effectRef idx="2">
            <a:schemeClr val="dk1"/>
          </a:effectRef>
          <a:fontRef idx="minor">
            <a:schemeClr val="lt1"/>
          </a:fontRef>
        </p:style>
        <p:txBody>
          <a:bodyPr vert="vert270"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lgn="ctr">
              <a:buFont typeface="Arial"/>
              <a:buNone/>
            </a:pPr>
            <a:r>
              <a:rPr lang="en-US" sz="2800" b="1" dirty="0"/>
              <a:t>Memory</a:t>
            </a:r>
          </a:p>
        </p:txBody>
      </p:sp>
      <p:sp>
        <p:nvSpPr>
          <p:cNvPr id="30" name="Content Placeholder 5">
            <a:extLst>
              <a:ext uri="{FF2B5EF4-FFF2-40B4-BE49-F238E27FC236}">
                <a16:creationId xmlns:a16="http://schemas.microsoft.com/office/drawing/2014/main" id="{14845915-9A4E-6147-BF16-21E131A9AB7F}"/>
              </a:ext>
            </a:extLst>
          </p:cNvPr>
          <p:cNvSpPr txBox="1">
            <a:spLocks/>
          </p:cNvSpPr>
          <p:nvPr/>
        </p:nvSpPr>
        <p:spPr>
          <a:xfrm>
            <a:off x="11396128" y="1548196"/>
            <a:ext cx="727164" cy="3741260"/>
          </a:xfrm>
          <a:prstGeom prst="rect">
            <a:avLst/>
          </a:prstGeom>
          <a:solidFill>
            <a:schemeClr val="tx1">
              <a:lumMod val="50000"/>
              <a:lumOff val="50000"/>
            </a:schemeClr>
          </a:solidFill>
          <a:ln w="44450" cap="flat" cmpd="sng" algn="ctr">
            <a:solidFill>
              <a:schemeClr val="dk1">
                <a:shade val="95000"/>
                <a:satMod val="105000"/>
              </a:schemeClr>
            </a:solidFill>
            <a:prstDash val="solid"/>
          </a:ln>
          <a:effectLst>
            <a:outerShdw blurRad="40000" dist="23000" dir="5400000" rotWithShape="0">
              <a:schemeClr val="bg1">
                <a:lumMod val="65000"/>
                <a:alpha val="35000"/>
              </a:schemeClr>
            </a:outerShdw>
          </a:effectLst>
        </p:spPr>
        <p:style>
          <a:lnRef idx="1">
            <a:schemeClr val="dk1"/>
          </a:lnRef>
          <a:fillRef idx="3">
            <a:schemeClr val="dk1"/>
          </a:fillRef>
          <a:effectRef idx="2">
            <a:schemeClr val="dk1"/>
          </a:effectRef>
          <a:fontRef idx="minor">
            <a:schemeClr val="lt1"/>
          </a:fontRef>
        </p:style>
        <p:txBody>
          <a:bodyPr vert="vert270"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lgn="ctr">
              <a:buFont typeface="Arial"/>
              <a:buNone/>
            </a:pPr>
            <a:r>
              <a:rPr lang="en-US" sz="2800" b="1" dirty="0"/>
              <a:t>Processor</a:t>
            </a:r>
          </a:p>
        </p:txBody>
      </p:sp>
    </p:spTree>
    <p:extLst>
      <p:ext uri="{BB962C8B-B14F-4D97-AF65-F5344CB8AC3E}">
        <p14:creationId xmlns:p14="http://schemas.microsoft.com/office/powerpoint/2010/main" val="910737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Compressor/decompressor obliviously looks for value locality</a:t>
            </a:r>
          </a:p>
        </p:txBody>
      </p:sp>
      <p:sp>
        <p:nvSpPr>
          <p:cNvPr id="6" name="Content Placeholder 5"/>
          <p:cNvSpPr>
            <a:spLocks noGrp="1"/>
          </p:cNvSpPr>
          <p:nvPr>
            <p:ph idx="1"/>
          </p:nvPr>
        </p:nvSpPr>
        <p:spPr>
          <a:xfrm>
            <a:off x="9851960" y="1582430"/>
            <a:ext cx="727164" cy="3741260"/>
          </a:xfrm>
          <a:prstGeom prst="rect">
            <a:avLst/>
          </a:prstGeom>
          <a:solidFill>
            <a:schemeClr val="tx1">
              <a:lumMod val="50000"/>
              <a:lumOff val="50000"/>
            </a:schemeClr>
          </a:solidFill>
          <a:ln w="44450"/>
          <a:effectLst>
            <a:outerShdw blurRad="40000" dist="23000" dir="5400000" rotWithShape="0">
              <a:schemeClr val="bg1">
                <a:lumMod val="65000"/>
                <a:alpha val="35000"/>
              </a:schemeClr>
            </a:outerShdw>
          </a:effectLst>
        </p:spPr>
        <p:style>
          <a:lnRef idx="1">
            <a:schemeClr val="dk1"/>
          </a:lnRef>
          <a:fillRef idx="3">
            <a:schemeClr val="dk1"/>
          </a:fillRef>
          <a:effectRef idx="2">
            <a:schemeClr val="dk1"/>
          </a:effectRef>
          <a:fontRef idx="minor">
            <a:schemeClr val="lt1"/>
          </a:fontRef>
        </p:style>
        <p:txBody>
          <a:bodyPr vert="vert270" rtlCol="0" anchor="ctr">
            <a:normAutofit/>
          </a:bodyPr>
          <a:lstStyle/>
          <a:p>
            <a:pPr marL="0" indent="0" algn="ctr">
              <a:buNone/>
            </a:pPr>
            <a:r>
              <a:rPr lang="en-US" sz="2800" b="1" dirty="0"/>
              <a:t>L2</a:t>
            </a:r>
          </a:p>
        </p:txBody>
      </p:sp>
      <p:sp>
        <p:nvSpPr>
          <p:cNvPr id="11" name="Rectangle 10"/>
          <p:cNvSpPr/>
          <p:nvPr/>
        </p:nvSpPr>
        <p:spPr>
          <a:xfrm>
            <a:off x="5666579" y="1582429"/>
            <a:ext cx="925463" cy="3715489"/>
          </a:xfrm>
          <a:prstGeom prst="rect">
            <a:avLst/>
          </a:prstGeom>
          <a:ln w="44450"/>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sz="3200" b="1" dirty="0"/>
              <a:t>Compressor/</a:t>
            </a:r>
          </a:p>
          <a:p>
            <a:pPr algn="ctr"/>
            <a:r>
              <a:rPr lang="en-US" sz="3200" b="1" dirty="0"/>
              <a:t>decompressor</a:t>
            </a:r>
          </a:p>
        </p:txBody>
      </p:sp>
      <p:sp>
        <p:nvSpPr>
          <p:cNvPr id="59" name="TextBox 58"/>
          <p:cNvSpPr txBox="1"/>
          <p:nvPr/>
        </p:nvSpPr>
        <p:spPr>
          <a:xfrm>
            <a:off x="3173198" y="2769965"/>
            <a:ext cx="2401365" cy="954107"/>
          </a:xfrm>
          <a:prstGeom prst="rect">
            <a:avLst/>
          </a:prstGeom>
          <a:noFill/>
        </p:spPr>
        <p:txBody>
          <a:bodyPr wrap="square" rtlCol="0">
            <a:spAutoFit/>
          </a:bodyPr>
          <a:lstStyle/>
          <a:p>
            <a:pPr algn="ctr"/>
            <a:r>
              <a:rPr lang="en-US" sz="2800" b="1" dirty="0"/>
              <a:t>A compressed cache block</a:t>
            </a:r>
          </a:p>
        </p:txBody>
      </p:sp>
      <p:sp>
        <p:nvSpPr>
          <p:cNvPr id="60" name="TextBox 59"/>
          <p:cNvSpPr txBox="1"/>
          <p:nvPr/>
        </p:nvSpPr>
        <p:spPr>
          <a:xfrm>
            <a:off x="6684058" y="2719917"/>
            <a:ext cx="2591653" cy="523220"/>
          </a:xfrm>
          <a:prstGeom prst="rect">
            <a:avLst/>
          </a:prstGeom>
          <a:noFill/>
        </p:spPr>
        <p:txBody>
          <a:bodyPr wrap="square" rtlCol="0">
            <a:spAutoFit/>
          </a:bodyPr>
          <a:lstStyle/>
          <a:p>
            <a:pPr algn="ctr"/>
            <a:r>
              <a:rPr lang="en-US" sz="2800" b="1" dirty="0"/>
              <a:t>A cache block</a:t>
            </a:r>
          </a:p>
        </p:txBody>
      </p:sp>
      <p:sp>
        <p:nvSpPr>
          <p:cNvPr id="36" name="Rectangle 35"/>
          <p:cNvSpPr/>
          <p:nvPr/>
        </p:nvSpPr>
        <p:spPr>
          <a:xfrm>
            <a:off x="7340350" y="1585245"/>
            <a:ext cx="1184217" cy="1173299"/>
          </a:xfrm>
          <a:prstGeom prst="rect">
            <a:avLst/>
          </a:prstGeom>
          <a:solidFill>
            <a:srgbClr val="FF0000"/>
          </a:solidFill>
          <a:ln w="60325"/>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0" name="Left-Right Arrow 19"/>
          <p:cNvSpPr/>
          <p:nvPr/>
        </p:nvSpPr>
        <p:spPr>
          <a:xfrm>
            <a:off x="2452087" y="4067991"/>
            <a:ext cx="3214492" cy="312680"/>
          </a:xfrm>
          <a:prstGeom prst="lef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Left-Right Arrow 38"/>
          <p:cNvSpPr/>
          <p:nvPr/>
        </p:nvSpPr>
        <p:spPr>
          <a:xfrm>
            <a:off x="6644026" y="4069080"/>
            <a:ext cx="3155950" cy="360038"/>
          </a:xfrm>
          <a:prstGeom prst="lef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Left-Right Arrow 40"/>
          <p:cNvSpPr/>
          <p:nvPr/>
        </p:nvSpPr>
        <p:spPr>
          <a:xfrm>
            <a:off x="10579121" y="4069080"/>
            <a:ext cx="765023" cy="351051"/>
          </a:xfrm>
          <a:prstGeom prst="lef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2939" y="5323690"/>
            <a:ext cx="12192000" cy="1209569"/>
          </a:xfrm>
          <a:prstGeom prst="rect">
            <a:avLst/>
          </a:prstGeom>
          <a:solidFill>
            <a:schemeClr val="bg1">
              <a:lumMod val="95000"/>
            </a:schemeClr>
          </a:solidFill>
          <a:ln>
            <a:noFill/>
          </a:ln>
          <a:effectLst/>
        </p:spPr>
        <p:style>
          <a:lnRef idx="1">
            <a:schemeClr val="dk1"/>
          </a:lnRef>
          <a:fillRef idx="2">
            <a:schemeClr val="dk1"/>
          </a:fillRef>
          <a:effectRef idx="1">
            <a:schemeClr val="dk1"/>
          </a:effectRef>
          <a:fontRef idx="minor">
            <a:schemeClr val="dk1"/>
          </a:fontRef>
        </p:style>
        <p:txBody>
          <a:bodyPr lIns="0" rIns="0" rtlCol="0" anchor="ctr"/>
          <a:lstStyle/>
          <a:p>
            <a:pPr lvl="1" algn="ctr">
              <a:lnSpc>
                <a:spcPts val="3500"/>
              </a:lnSpc>
            </a:pPr>
            <a:r>
              <a:rPr lang="en-US" sz="3600" b="1" dirty="0">
                <a:solidFill>
                  <a:srgbClr val="C00000"/>
                </a:solidFill>
              </a:rPr>
              <a:t> Problem1: Complex compression/decompression</a:t>
            </a:r>
            <a:endParaRPr lang="en-US" sz="2800" b="1" dirty="0">
              <a:solidFill>
                <a:srgbClr val="C00000"/>
              </a:solidFill>
            </a:endParaRPr>
          </a:p>
        </p:txBody>
      </p:sp>
      <p:sp>
        <p:nvSpPr>
          <p:cNvPr id="10" name="Slide Number Placeholder 9"/>
          <p:cNvSpPr>
            <a:spLocks noGrp="1"/>
          </p:cNvSpPr>
          <p:nvPr>
            <p:ph type="sldNum" sz="quarter" idx="12"/>
          </p:nvPr>
        </p:nvSpPr>
        <p:spPr/>
        <p:txBody>
          <a:bodyPr/>
          <a:lstStyle/>
          <a:p>
            <a:fld id="{0B1E5EA0-9ECE-40EC-8AC0-17DB907BCC5E}" type="slidenum">
              <a:rPr lang="en-US" smtClean="0"/>
              <a:t>8</a:t>
            </a:fld>
            <a:endParaRPr lang="en-US" dirty="0"/>
          </a:p>
        </p:txBody>
      </p:sp>
      <p:sp>
        <p:nvSpPr>
          <p:cNvPr id="23" name="Content Placeholder 5">
            <a:extLst>
              <a:ext uri="{FF2B5EF4-FFF2-40B4-BE49-F238E27FC236}">
                <a16:creationId xmlns:a16="http://schemas.microsoft.com/office/drawing/2014/main" id="{3821117F-B73F-BD4F-874C-E54C311F7DB3}"/>
              </a:ext>
            </a:extLst>
          </p:cNvPr>
          <p:cNvSpPr txBox="1">
            <a:spLocks/>
          </p:cNvSpPr>
          <p:nvPr/>
        </p:nvSpPr>
        <p:spPr>
          <a:xfrm>
            <a:off x="1724923" y="1638412"/>
            <a:ext cx="727164" cy="3669705"/>
          </a:xfrm>
          <a:prstGeom prst="rect">
            <a:avLst/>
          </a:prstGeom>
          <a:solidFill>
            <a:schemeClr val="tx1">
              <a:lumMod val="50000"/>
              <a:lumOff val="50000"/>
            </a:schemeClr>
          </a:solidFill>
          <a:ln w="44450" cap="flat" cmpd="sng" algn="ctr">
            <a:solidFill>
              <a:schemeClr val="dk1">
                <a:shade val="95000"/>
                <a:satMod val="105000"/>
              </a:schemeClr>
            </a:solidFill>
            <a:prstDash val="solid"/>
          </a:ln>
          <a:effectLst>
            <a:outerShdw blurRad="40000" dist="23000" dir="5400000" rotWithShape="0">
              <a:schemeClr val="bg1">
                <a:lumMod val="65000"/>
                <a:alpha val="35000"/>
              </a:schemeClr>
            </a:outerShdw>
          </a:effectLst>
        </p:spPr>
        <p:style>
          <a:lnRef idx="1">
            <a:schemeClr val="dk1"/>
          </a:lnRef>
          <a:fillRef idx="3">
            <a:schemeClr val="dk1"/>
          </a:fillRef>
          <a:effectRef idx="2">
            <a:schemeClr val="dk1"/>
          </a:effectRef>
          <a:fontRef idx="minor">
            <a:schemeClr val="lt1"/>
          </a:fontRef>
        </p:style>
        <p:txBody>
          <a:bodyPr vert="vert270"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lgn="ctr">
              <a:buFont typeface="Arial"/>
              <a:buNone/>
            </a:pPr>
            <a:r>
              <a:rPr lang="en-US" sz="2800" b="1" dirty="0"/>
              <a:t>LLC</a:t>
            </a:r>
          </a:p>
        </p:txBody>
      </p:sp>
      <p:sp>
        <p:nvSpPr>
          <p:cNvPr id="24" name="Left-Right Arrow 23">
            <a:extLst>
              <a:ext uri="{FF2B5EF4-FFF2-40B4-BE49-F238E27FC236}">
                <a16:creationId xmlns:a16="http://schemas.microsoft.com/office/drawing/2014/main" id="{A8500AC4-875C-B44C-8380-6A3CD264E0D8}"/>
              </a:ext>
            </a:extLst>
          </p:cNvPr>
          <p:cNvSpPr/>
          <p:nvPr/>
        </p:nvSpPr>
        <p:spPr>
          <a:xfrm>
            <a:off x="819558" y="4072243"/>
            <a:ext cx="853872" cy="311087"/>
          </a:xfrm>
          <a:prstGeom prst="lef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DBE1B44-44E3-C04E-A249-3D998786ED9E}"/>
              </a:ext>
            </a:extLst>
          </p:cNvPr>
          <p:cNvSpPr/>
          <p:nvPr/>
        </p:nvSpPr>
        <p:spPr>
          <a:xfrm>
            <a:off x="3589647" y="2271245"/>
            <a:ext cx="1184217" cy="413552"/>
          </a:xfrm>
          <a:prstGeom prst="rect">
            <a:avLst/>
          </a:prstGeom>
          <a:solidFill>
            <a:srgbClr val="FF0000"/>
          </a:solidFill>
          <a:ln w="60325"/>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7DB1545-9999-E547-BA63-97F351CBB984}"/>
              </a:ext>
            </a:extLst>
          </p:cNvPr>
          <p:cNvSpPr/>
          <p:nvPr/>
        </p:nvSpPr>
        <p:spPr>
          <a:xfrm>
            <a:off x="3589646" y="1546618"/>
            <a:ext cx="1184217" cy="1173299"/>
          </a:xfrm>
          <a:prstGeom prst="rect">
            <a:avLst/>
          </a:prstGeom>
          <a:noFill/>
          <a:ln w="60325">
            <a:prstDash val="sysDash"/>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29" name="Content Placeholder 5">
            <a:extLst>
              <a:ext uri="{FF2B5EF4-FFF2-40B4-BE49-F238E27FC236}">
                <a16:creationId xmlns:a16="http://schemas.microsoft.com/office/drawing/2014/main" id="{32C43A0F-E993-3748-BADE-C42ABD066B8B}"/>
              </a:ext>
            </a:extLst>
          </p:cNvPr>
          <p:cNvSpPr txBox="1">
            <a:spLocks/>
          </p:cNvSpPr>
          <p:nvPr/>
        </p:nvSpPr>
        <p:spPr>
          <a:xfrm>
            <a:off x="53551" y="1619751"/>
            <a:ext cx="727164" cy="3669705"/>
          </a:xfrm>
          <a:prstGeom prst="rect">
            <a:avLst/>
          </a:prstGeom>
          <a:solidFill>
            <a:schemeClr val="tx1">
              <a:lumMod val="50000"/>
              <a:lumOff val="50000"/>
            </a:schemeClr>
          </a:solidFill>
          <a:ln w="44450" cap="flat" cmpd="sng" algn="ctr">
            <a:solidFill>
              <a:schemeClr val="dk1">
                <a:shade val="95000"/>
                <a:satMod val="105000"/>
              </a:schemeClr>
            </a:solidFill>
            <a:prstDash val="solid"/>
          </a:ln>
          <a:effectLst>
            <a:outerShdw blurRad="40000" dist="23000" dir="5400000" rotWithShape="0">
              <a:schemeClr val="bg1">
                <a:lumMod val="65000"/>
                <a:alpha val="35000"/>
              </a:schemeClr>
            </a:outerShdw>
          </a:effectLst>
        </p:spPr>
        <p:style>
          <a:lnRef idx="1">
            <a:schemeClr val="dk1"/>
          </a:lnRef>
          <a:fillRef idx="3">
            <a:schemeClr val="dk1"/>
          </a:fillRef>
          <a:effectRef idx="2">
            <a:schemeClr val="dk1"/>
          </a:effectRef>
          <a:fontRef idx="minor">
            <a:schemeClr val="lt1"/>
          </a:fontRef>
        </p:style>
        <p:txBody>
          <a:bodyPr vert="vert270"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lgn="ctr">
              <a:buFont typeface="Arial"/>
              <a:buNone/>
            </a:pPr>
            <a:r>
              <a:rPr lang="en-US" sz="2800" b="1" dirty="0"/>
              <a:t>Memory</a:t>
            </a:r>
          </a:p>
        </p:txBody>
      </p:sp>
      <p:sp>
        <p:nvSpPr>
          <p:cNvPr id="30" name="Content Placeholder 5">
            <a:extLst>
              <a:ext uri="{FF2B5EF4-FFF2-40B4-BE49-F238E27FC236}">
                <a16:creationId xmlns:a16="http://schemas.microsoft.com/office/drawing/2014/main" id="{14845915-9A4E-6147-BF16-21E131A9AB7F}"/>
              </a:ext>
            </a:extLst>
          </p:cNvPr>
          <p:cNvSpPr txBox="1">
            <a:spLocks/>
          </p:cNvSpPr>
          <p:nvPr/>
        </p:nvSpPr>
        <p:spPr>
          <a:xfrm>
            <a:off x="11396128" y="1548196"/>
            <a:ext cx="727164" cy="3741260"/>
          </a:xfrm>
          <a:prstGeom prst="rect">
            <a:avLst/>
          </a:prstGeom>
          <a:solidFill>
            <a:schemeClr val="tx1">
              <a:lumMod val="50000"/>
              <a:lumOff val="50000"/>
            </a:schemeClr>
          </a:solidFill>
          <a:ln w="44450" cap="flat" cmpd="sng" algn="ctr">
            <a:solidFill>
              <a:schemeClr val="dk1">
                <a:shade val="95000"/>
                <a:satMod val="105000"/>
              </a:schemeClr>
            </a:solidFill>
            <a:prstDash val="solid"/>
          </a:ln>
          <a:effectLst>
            <a:outerShdw blurRad="40000" dist="23000" dir="5400000" rotWithShape="0">
              <a:schemeClr val="bg1">
                <a:lumMod val="65000"/>
                <a:alpha val="35000"/>
              </a:schemeClr>
            </a:outerShdw>
          </a:effectLst>
        </p:spPr>
        <p:style>
          <a:lnRef idx="1">
            <a:schemeClr val="dk1"/>
          </a:lnRef>
          <a:fillRef idx="3">
            <a:schemeClr val="dk1"/>
          </a:fillRef>
          <a:effectRef idx="2">
            <a:schemeClr val="dk1"/>
          </a:effectRef>
          <a:fontRef idx="minor">
            <a:schemeClr val="lt1"/>
          </a:fontRef>
        </p:style>
        <p:txBody>
          <a:bodyPr vert="vert270"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lgn="ctr">
              <a:buFont typeface="Arial"/>
              <a:buNone/>
            </a:pPr>
            <a:r>
              <a:rPr lang="en-US" sz="2800" b="1" dirty="0"/>
              <a:t>Processor</a:t>
            </a:r>
          </a:p>
        </p:txBody>
      </p:sp>
    </p:spTree>
    <p:extLst>
      <p:ext uri="{BB962C8B-B14F-4D97-AF65-F5344CB8AC3E}">
        <p14:creationId xmlns:p14="http://schemas.microsoft.com/office/powerpoint/2010/main" val="155371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normAutofit/>
          </a:bodyPr>
          <a:lstStyle/>
          <a:p>
            <a:r>
              <a:rPr lang="en-US" sz="4400" dirty="0"/>
              <a:t>Metadata per block</a:t>
            </a:r>
          </a:p>
        </p:txBody>
      </p:sp>
      <p:sp>
        <p:nvSpPr>
          <p:cNvPr id="11" name="Rectangle 10"/>
          <p:cNvSpPr/>
          <p:nvPr/>
        </p:nvSpPr>
        <p:spPr>
          <a:xfrm>
            <a:off x="5666579" y="1582429"/>
            <a:ext cx="925463" cy="3715489"/>
          </a:xfrm>
          <a:prstGeom prst="rect">
            <a:avLst/>
          </a:prstGeom>
          <a:ln w="44450"/>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sz="3200" b="1" dirty="0"/>
              <a:t>Compressor/</a:t>
            </a:r>
          </a:p>
          <a:p>
            <a:pPr algn="ctr"/>
            <a:r>
              <a:rPr lang="en-US" sz="3200" b="1" dirty="0"/>
              <a:t>decompressor</a:t>
            </a:r>
          </a:p>
        </p:txBody>
      </p:sp>
      <p:sp>
        <p:nvSpPr>
          <p:cNvPr id="59" name="TextBox 58"/>
          <p:cNvSpPr txBox="1"/>
          <p:nvPr/>
        </p:nvSpPr>
        <p:spPr>
          <a:xfrm>
            <a:off x="3173198" y="2769965"/>
            <a:ext cx="2401365" cy="954107"/>
          </a:xfrm>
          <a:prstGeom prst="rect">
            <a:avLst/>
          </a:prstGeom>
          <a:noFill/>
        </p:spPr>
        <p:txBody>
          <a:bodyPr wrap="square" rtlCol="0">
            <a:spAutoFit/>
          </a:bodyPr>
          <a:lstStyle/>
          <a:p>
            <a:pPr algn="ctr"/>
            <a:r>
              <a:rPr lang="en-US" sz="2800" b="1" dirty="0"/>
              <a:t>A compressed cache block</a:t>
            </a:r>
          </a:p>
        </p:txBody>
      </p:sp>
      <p:sp>
        <p:nvSpPr>
          <p:cNvPr id="60" name="TextBox 59"/>
          <p:cNvSpPr txBox="1"/>
          <p:nvPr/>
        </p:nvSpPr>
        <p:spPr>
          <a:xfrm>
            <a:off x="6684058" y="2719917"/>
            <a:ext cx="2591653" cy="523220"/>
          </a:xfrm>
          <a:prstGeom prst="rect">
            <a:avLst/>
          </a:prstGeom>
          <a:noFill/>
        </p:spPr>
        <p:txBody>
          <a:bodyPr wrap="square" rtlCol="0">
            <a:spAutoFit/>
          </a:bodyPr>
          <a:lstStyle/>
          <a:p>
            <a:pPr algn="ctr"/>
            <a:r>
              <a:rPr lang="en-US" sz="2800" b="1" dirty="0"/>
              <a:t>A cache block</a:t>
            </a:r>
          </a:p>
        </p:txBody>
      </p:sp>
      <p:sp>
        <p:nvSpPr>
          <p:cNvPr id="36" name="Rectangle 35"/>
          <p:cNvSpPr/>
          <p:nvPr/>
        </p:nvSpPr>
        <p:spPr>
          <a:xfrm>
            <a:off x="7340350" y="1585245"/>
            <a:ext cx="1184217" cy="1173299"/>
          </a:xfrm>
          <a:prstGeom prst="rect">
            <a:avLst/>
          </a:prstGeom>
          <a:solidFill>
            <a:srgbClr val="FF0000"/>
          </a:solidFill>
          <a:ln w="60325"/>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2" name="Rectangle 21"/>
          <p:cNvSpPr/>
          <p:nvPr/>
        </p:nvSpPr>
        <p:spPr>
          <a:xfrm>
            <a:off x="-2939" y="5323690"/>
            <a:ext cx="12192000" cy="1209569"/>
          </a:xfrm>
          <a:prstGeom prst="rect">
            <a:avLst/>
          </a:prstGeom>
          <a:solidFill>
            <a:schemeClr val="bg1">
              <a:lumMod val="95000"/>
            </a:schemeClr>
          </a:solidFill>
          <a:ln>
            <a:noFill/>
          </a:ln>
          <a:effectLst/>
        </p:spPr>
        <p:style>
          <a:lnRef idx="1">
            <a:schemeClr val="dk1"/>
          </a:lnRef>
          <a:fillRef idx="2">
            <a:schemeClr val="dk1"/>
          </a:fillRef>
          <a:effectRef idx="1">
            <a:schemeClr val="dk1"/>
          </a:effectRef>
          <a:fontRef idx="minor">
            <a:schemeClr val="dk1"/>
          </a:fontRef>
        </p:style>
        <p:txBody>
          <a:bodyPr lIns="0" rIns="0" rtlCol="0" anchor="ctr"/>
          <a:lstStyle/>
          <a:p>
            <a:pPr lvl="1" algn="ctr">
              <a:lnSpc>
                <a:spcPts val="3500"/>
              </a:lnSpc>
            </a:pPr>
            <a:r>
              <a:rPr lang="en-US" sz="3600" b="1" dirty="0">
                <a:solidFill>
                  <a:srgbClr val="C00000"/>
                </a:solidFill>
              </a:rPr>
              <a:t> Problem2: Significant metadata overhead </a:t>
            </a:r>
            <a:endParaRPr lang="en-US" sz="2800" b="1" dirty="0">
              <a:solidFill>
                <a:srgbClr val="C00000"/>
              </a:solidFill>
            </a:endParaRPr>
          </a:p>
        </p:txBody>
      </p:sp>
      <p:sp>
        <p:nvSpPr>
          <p:cNvPr id="10" name="Slide Number Placeholder 9"/>
          <p:cNvSpPr>
            <a:spLocks noGrp="1"/>
          </p:cNvSpPr>
          <p:nvPr>
            <p:ph type="sldNum" sz="quarter" idx="12"/>
          </p:nvPr>
        </p:nvSpPr>
        <p:spPr/>
        <p:txBody>
          <a:bodyPr/>
          <a:lstStyle/>
          <a:p>
            <a:fld id="{0B1E5EA0-9ECE-40EC-8AC0-17DB907BCC5E}" type="slidenum">
              <a:rPr lang="en-US" smtClean="0"/>
              <a:t>9</a:t>
            </a:fld>
            <a:endParaRPr lang="en-US" dirty="0"/>
          </a:p>
        </p:txBody>
      </p:sp>
      <p:sp>
        <p:nvSpPr>
          <p:cNvPr id="26" name="Rectangle 25">
            <a:extLst>
              <a:ext uri="{FF2B5EF4-FFF2-40B4-BE49-F238E27FC236}">
                <a16:creationId xmlns:a16="http://schemas.microsoft.com/office/drawing/2014/main" id="{FDBE1B44-44E3-C04E-A249-3D998786ED9E}"/>
              </a:ext>
            </a:extLst>
          </p:cNvPr>
          <p:cNvSpPr/>
          <p:nvPr/>
        </p:nvSpPr>
        <p:spPr>
          <a:xfrm>
            <a:off x="3589647" y="2271245"/>
            <a:ext cx="1184217" cy="413552"/>
          </a:xfrm>
          <a:prstGeom prst="rect">
            <a:avLst/>
          </a:prstGeom>
          <a:solidFill>
            <a:srgbClr val="FF0000"/>
          </a:solidFill>
          <a:ln w="60325"/>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7DB1545-9999-E547-BA63-97F351CBB984}"/>
              </a:ext>
            </a:extLst>
          </p:cNvPr>
          <p:cNvSpPr/>
          <p:nvPr/>
        </p:nvSpPr>
        <p:spPr>
          <a:xfrm>
            <a:off x="3589646" y="1546618"/>
            <a:ext cx="1184217" cy="1173299"/>
          </a:xfrm>
          <a:prstGeom prst="rect">
            <a:avLst/>
          </a:prstGeom>
          <a:noFill/>
          <a:ln w="60325">
            <a:prstDash val="sysDash"/>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EE00BB3-383A-2B4F-9D36-48A5707E671D}"/>
              </a:ext>
            </a:extLst>
          </p:cNvPr>
          <p:cNvSpPr/>
          <p:nvPr/>
        </p:nvSpPr>
        <p:spPr>
          <a:xfrm>
            <a:off x="3589645" y="2272063"/>
            <a:ext cx="314595" cy="346320"/>
          </a:xfrm>
          <a:prstGeom prst="rect">
            <a:avLst/>
          </a:prstGeom>
          <a:solidFill>
            <a:schemeClr val="tx1"/>
          </a:solidFill>
          <a:ln w="60325"/>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8DE43096-DEB4-994F-B391-00AA2E0A71F1}"/>
              </a:ext>
            </a:extLst>
          </p:cNvPr>
          <p:cNvCxnSpPr/>
          <p:nvPr/>
        </p:nvCxnSpPr>
        <p:spPr>
          <a:xfrm flipH="1">
            <a:off x="1697049" y="2644155"/>
            <a:ext cx="1892596" cy="624754"/>
          </a:xfrm>
          <a:prstGeom prst="straightConnector1">
            <a:avLst/>
          </a:prstGeom>
          <a:ln w="79375">
            <a:tailEnd type="triangle"/>
          </a:ln>
        </p:spPr>
        <p:style>
          <a:lnRef idx="2">
            <a:schemeClr val="dk1"/>
          </a:lnRef>
          <a:fillRef idx="0">
            <a:schemeClr val="dk1"/>
          </a:fillRef>
          <a:effectRef idx="1">
            <a:schemeClr val="dk1"/>
          </a:effectRef>
          <a:fontRef idx="minor">
            <a:schemeClr val="tx1"/>
          </a:fontRef>
        </p:style>
      </p:cxnSp>
      <p:sp>
        <p:nvSpPr>
          <p:cNvPr id="25" name="TextBox 24">
            <a:extLst>
              <a:ext uri="{FF2B5EF4-FFF2-40B4-BE49-F238E27FC236}">
                <a16:creationId xmlns:a16="http://schemas.microsoft.com/office/drawing/2014/main" id="{CE5B7B64-BBC8-AB47-9446-D20535BBD25C}"/>
              </a:ext>
            </a:extLst>
          </p:cNvPr>
          <p:cNvSpPr txBox="1"/>
          <p:nvPr/>
        </p:nvSpPr>
        <p:spPr>
          <a:xfrm>
            <a:off x="679424" y="3498899"/>
            <a:ext cx="2401365" cy="954107"/>
          </a:xfrm>
          <a:prstGeom prst="rect">
            <a:avLst/>
          </a:prstGeom>
          <a:noFill/>
        </p:spPr>
        <p:txBody>
          <a:bodyPr wrap="square" rtlCol="0">
            <a:spAutoFit/>
          </a:bodyPr>
          <a:lstStyle/>
          <a:p>
            <a:pPr algn="ctr"/>
            <a:r>
              <a:rPr lang="en-US" sz="2800" b="1" dirty="0"/>
              <a:t>Metadata overhead</a:t>
            </a:r>
          </a:p>
        </p:txBody>
      </p:sp>
    </p:spTree>
    <p:extLst>
      <p:ext uri="{BB962C8B-B14F-4D97-AF65-F5344CB8AC3E}">
        <p14:creationId xmlns:p14="http://schemas.microsoft.com/office/powerpoint/2010/main" val="21527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theme/theme1.xml><?xml version="1.0" encoding="utf-8"?>
<a:theme xmlns:a="http://schemas.openxmlformats.org/drawingml/2006/main" name="khan_talk_dist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han_talk_distr" id="{D3122E37-E3D6-4841-B3F7-EDA95494F1C5}" vid="{69226081-C1EA-284D-AF19-EE27396F43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Gallery</Template>
  <TotalTime>15522</TotalTime>
  <Words>2019</Words>
  <Application>Microsoft Macintosh PowerPoint</Application>
  <PresentationFormat>Widescreen</PresentationFormat>
  <Paragraphs>446</Paragraphs>
  <Slides>44</Slides>
  <Notes>25</Notes>
  <HiddenSlides>5</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Cambria Math</vt:lpstr>
      <vt:lpstr>Mangal</vt:lpstr>
      <vt:lpstr>Times New Roman</vt:lpstr>
      <vt:lpstr>Wingdings</vt:lpstr>
      <vt:lpstr>khan_talk_distr</vt:lpstr>
      <vt:lpstr>An Overflow-free Quantized Memory Hierarchy in General-purpose Processors  </vt:lpstr>
      <vt:lpstr>Characterization for design optimizations</vt:lpstr>
      <vt:lpstr>How about summarizing characterizations into an abstraction?</vt:lpstr>
      <vt:lpstr>Characteristics as abstractions for   memory-intensive application</vt:lpstr>
      <vt:lpstr>Cost of data movement in memory-intensive applications </vt:lpstr>
      <vt:lpstr>Outline</vt:lpstr>
      <vt:lpstr>Approach1: Cache compression</vt:lpstr>
      <vt:lpstr>Compressor/decompressor obliviously looks for value locality</vt:lpstr>
      <vt:lpstr>Metadata per block</vt:lpstr>
      <vt:lpstr>Variable block size</vt:lpstr>
      <vt:lpstr>Low value locality</vt:lpstr>
      <vt:lpstr> Approach2: Truncating LSBs </vt:lpstr>
      <vt:lpstr>Approach2: Truncating LSBs  </vt:lpstr>
      <vt:lpstr>Problem 1: High cost with exponent</vt:lpstr>
      <vt:lpstr>Problem 2: Exponent’s impact on error</vt:lpstr>
      <vt:lpstr>Traditional reason for  the exponent-mantissa format</vt:lpstr>
      <vt:lpstr>Approach3: Quantization </vt:lpstr>
      <vt:lpstr>Problem : Overflows</vt:lpstr>
      <vt:lpstr>PowerPoint Presentation</vt:lpstr>
      <vt:lpstr>Where to use quantization?</vt:lpstr>
      <vt:lpstr>PowerPoint Presentation</vt:lpstr>
      <vt:lpstr>Quantization for general-purpose processors</vt:lpstr>
      <vt:lpstr>Key observation </vt:lpstr>
      <vt:lpstr>Key observations </vt:lpstr>
      <vt:lpstr>PowerPoint Presentation</vt:lpstr>
      <vt:lpstr>PowerPoint Presentation</vt:lpstr>
      <vt:lpstr>Key mechanisms</vt:lpstr>
      <vt:lpstr>How to avoid overflows?</vt:lpstr>
      <vt:lpstr>Quantization looks like cache compression</vt:lpstr>
      <vt:lpstr>A high-level abstraction can help</vt:lpstr>
      <vt:lpstr>How do quantization parameters help?</vt:lpstr>
      <vt:lpstr>How do array’s boundaries help?</vt:lpstr>
      <vt:lpstr>How does layout help?</vt:lpstr>
      <vt:lpstr>Address translation using  precomputed (offline-computed) values</vt:lpstr>
      <vt:lpstr>PowerPoint Presentation</vt:lpstr>
      <vt:lpstr>Quantization vs LSB truncation</vt:lpstr>
      <vt:lpstr>Quantization vs LSB truncation</vt:lpstr>
      <vt:lpstr>Quantization vs LSB truncation</vt:lpstr>
      <vt:lpstr>Quantization vs OLSB</vt:lpstr>
      <vt:lpstr>Quantization vs OLSB</vt:lpstr>
      <vt:lpstr>Performance Evaluation</vt:lpstr>
      <vt:lpstr>Performance Evaluation</vt:lpstr>
      <vt:lpstr>Quantization vs cache compression</vt:lpstr>
      <vt:lpstr>Conclusion</vt:lpstr>
    </vt:vector>
  </TitlesOfParts>
  <Company>Dept. of Computer Science, University of Virginia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Architectural Support for Quantization  to Reduce Data Movement  in Approximate Applications </dc:title>
  <dc:creator>ml2au</dc:creator>
  <cp:lastModifiedBy>marzieh Lenjani</cp:lastModifiedBy>
  <cp:revision>581</cp:revision>
  <cp:lastPrinted>2017-10-11T21:04:43Z</cp:lastPrinted>
  <dcterms:created xsi:type="dcterms:W3CDTF">2017-09-08T18:22:07Z</dcterms:created>
  <dcterms:modified xsi:type="dcterms:W3CDTF">2020-03-29T02:23:10Z</dcterms:modified>
</cp:coreProperties>
</file>