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9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84" autoAdjust="0"/>
  </p:normalViewPr>
  <p:slideViewPr>
    <p:cSldViewPr>
      <p:cViewPr varScale="1">
        <p:scale>
          <a:sx n="67" d="100"/>
          <a:sy n="67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1DF12-FCE4-4F95-A2B0-54A014F6908B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8A024-618C-44F5-BB33-4C909B182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0DA33-0554-43C5-9E32-0707E0A7CB1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0DA33-0554-43C5-9E32-0707E0A7CB1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0DA33-0554-43C5-9E32-0707E0A7CB1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0DA33-0554-43C5-9E32-0707E0A7CB1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0DA33-0554-43C5-9E32-0707E0A7CB1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0DA33-0554-43C5-9E32-0707E0A7CB1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0DA33-0554-43C5-9E32-0707E0A7CB1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0DA33-0554-43C5-9E32-0707E0A7CB1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0DA33-0554-43C5-9E32-0707E0A7CB1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0DA33-0554-43C5-9E32-0707E0A7CB1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0DA33-0554-43C5-9E32-0707E0A7CB1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9E81-12C0-4EC7-933A-626796C5ADB5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6E5F-5EFF-4E74-B409-89723EFE8D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9E81-12C0-4EC7-933A-626796C5ADB5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6E5F-5EFF-4E74-B409-89723EFE8D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9E81-12C0-4EC7-933A-626796C5ADB5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6E5F-5EFF-4E74-B409-89723EFE8D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9E81-12C0-4EC7-933A-626796C5ADB5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6E5F-5EFF-4E74-B409-89723EFE8D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9E81-12C0-4EC7-933A-626796C5ADB5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6E5F-5EFF-4E74-B409-89723EFE8D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9E81-12C0-4EC7-933A-626796C5ADB5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6E5F-5EFF-4E74-B409-89723EFE8D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9E81-12C0-4EC7-933A-626796C5ADB5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6E5F-5EFF-4E74-B409-89723EFE8D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9E81-12C0-4EC7-933A-626796C5ADB5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6E5F-5EFF-4E74-B409-89723EFE8D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9E81-12C0-4EC7-933A-626796C5ADB5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6E5F-5EFF-4E74-B409-89723EFE8D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9E81-12C0-4EC7-933A-626796C5ADB5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6E5F-5EFF-4E74-B409-89723EFE8D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9E81-12C0-4EC7-933A-626796C5ADB5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6E5F-5EFF-4E74-B409-89723EFE8D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9E81-12C0-4EC7-933A-626796C5ADB5}" type="datetimeFigureOut">
              <a:rPr lang="en-US" smtClean="0"/>
              <a:pPr/>
              <a:t>9/16/2011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C6E5F-5EFF-4E74-B409-89723EFE8D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2152" y="2438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RFID Object Localization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8952" y="3995384"/>
            <a:ext cx="5638800" cy="156721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Gabriel Robins and 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Kirti Chawla</a:t>
            </a: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Computer Science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robins@cs.virginia.edu	kirti@cs.virginia.edu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UVA Se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94160" y="685800"/>
            <a:ext cx="1319213" cy="1758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19098"/>
            <a:ext cx="8229600" cy="981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Research Deliverables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48" y="6322968"/>
            <a:ext cx="9116568" cy="535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60432" y="0"/>
            <a:ext cx="683568" cy="476250"/>
          </a:xfrm>
        </p:spPr>
        <p:txBody>
          <a:bodyPr/>
          <a:lstStyle/>
          <a:p>
            <a:fld id="{C3F4EE96-4FAA-4EA7-AEB9-9CF94ACA92E1}" type="slidenum">
              <a:rPr lang="es-ES" smtClean="0"/>
              <a:pPr/>
              <a:t>10</a:t>
            </a:fld>
            <a:r>
              <a:rPr lang="es-ES" dirty="0" smtClean="0"/>
              <a:t>/11</a:t>
            </a:r>
            <a:endParaRPr lang="es-E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4038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09600" y="1752601"/>
            <a:ext cx="8229600" cy="4800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Journal Publication</a:t>
            </a: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Kirti Chawla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and Gabriel Robins,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RFID-Based Object Localization Framework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International Journal of Radio Frequency Identiﬁcation Technology and Applications, Inderscience Publishers, 2011, Vol. 3, Nos. 1/2, pp. 2-30.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1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Conference Publications</a:t>
            </a: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Kirti Chawla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Gabriel Robins, and Liuyi Zhang,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Efficient RFID-Based Mobile Object Localization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Proceedings of IEEE International Conference on Wireless and Mobile Computing, Networking and Communications, 2010, Canada, pp. 683-690.</a:t>
            </a:r>
          </a:p>
          <a:p>
            <a:pPr marL="800100" lvl="1" indent="-342900">
              <a:spcBef>
                <a:spcPct val="20000"/>
              </a:spcBef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Kirti Chawla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Gabriel Robins, and Liuyi Zhang,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Object Localization using RFID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Proceedings of IEEE International Symposium on Wireless Pervasive Computing, 2010, Italy, pp. 301-306.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19098"/>
            <a:ext cx="8229600" cy="981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Technology Commercialization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48" y="6322968"/>
            <a:ext cx="9116568" cy="535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60432" y="0"/>
            <a:ext cx="683568" cy="476250"/>
          </a:xfrm>
        </p:spPr>
        <p:txBody>
          <a:bodyPr/>
          <a:lstStyle/>
          <a:p>
            <a:fld id="{C3F4EE96-4FAA-4EA7-AEB9-9CF94ACA92E1}" type="slidenum">
              <a:rPr lang="es-ES" smtClean="0"/>
              <a:pPr/>
              <a:t>11</a:t>
            </a:fld>
            <a:r>
              <a:rPr lang="es-ES" dirty="0" smtClean="0"/>
              <a:t>/11</a:t>
            </a:r>
            <a:endParaRPr lang="es-E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4038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096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Provisional patent application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filed on 09/27/2010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Formed a startup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Diorama Technologies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non-exclusive commercialization rights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Software copyrighted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further enhance commercial potential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20+ companies based in US, UK and India showed interest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Leverage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UVa Alumni Mentorship Program (T100)</a:t>
            </a:r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648" y="6322968"/>
            <a:ext cx="9116568" cy="535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4038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305176" y="2971800"/>
            <a:ext cx="24384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15936"/>
            <a:ext cx="8229600" cy="981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80059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Problem: Object Localization</a:t>
            </a:r>
          </a:p>
          <a:p>
            <a:pPr>
              <a:buNone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Prior Art</a:t>
            </a:r>
          </a:p>
          <a:p>
            <a:pPr>
              <a:buNone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RFID Technology Primer</a:t>
            </a:r>
          </a:p>
          <a:p>
            <a:pPr>
              <a:buNone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Our Localization Approach</a:t>
            </a:r>
          </a:p>
          <a:p>
            <a:pPr>
              <a:buNone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Commercial Product</a:t>
            </a:r>
          </a:p>
          <a:p>
            <a:pPr>
              <a:buNone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Applications</a:t>
            </a:r>
          </a:p>
          <a:p>
            <a:pPr>
              <a:buNone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Technology Commercialization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60432" y="0"/>
            <a:ext cx="683568" cy="476250"/>
          </a:xfrm>
        </p:spPr>
        <p:txBody>
          <a:bodyPr/>
          <a:lstStyle/>
          <a:p>
            <a:r>
              <a:rPr lang="es-ES" dirty="0" smtClean="0"/>
              <a:t>0</a:t>
            </a:r>
            <a:fld id="{C3F4EE96-4FAA-4EA7-AEB9-9CF94ACA92E1}" type="slidenum">
              <a:rPr lang="es-ES" smtClean="0"/>
              <a:pPr/>
              <a:t>2</a:t>
            </a:fld>
            <a:r>
              <a:rPr lang="es-ES" dirty="0" smtClean="0"/>
              <a:t>/11</a:t>
            </a:r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15936"/>
            <a:ext cx="8229600" cy="981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Problem of Locating Objects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60432" y="0"/>
            <a:ext cx="683568" cy="476250"/>
          </a:xfrm>
        </p:spPr>
        <p:txBody>
          <a:bodyPr/>
          <a:lstStyle/>
          <a:p>
            <a:r>
              <a:rPr lang="es-ES" dirty="0" smtClean="0"/>
              <a:t>0</a:t>
            </a:r>
            <a:fld id="{C3F4EE96-4FAA-4EA7-AEB9-9CF94ACA92E1}" type="slidenum">
              <a:rPr lang="es-ES" smtClean="0"/>
              <a:pPr/>
              <a:t>3</a:t>
            </a:fld>
            <a:r>
              <a:rPr lang="es-ES" dirty="0" smtClean="0"/>
              <a:t>/11</a:t>
            </a:r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5868144" y="1628800"/>
            <a:ext cx="2743200" cy="1787525"/>
            <a:chOff x="5816536" y="2635939"/>
            <a:chExt cx="2743200" cy="1787525"/>
          </a:xfrm>
        </p:grpSpPr>
        <p:pic>
          <p:nvPicPr>
            <p:cNvPr id="15" name="Picture 14" descr="3d-hous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5360" y="2720559"/>
              <a:ext cx="1835032" cy="1308742"/>
            </a:xfrm>
            <a:prstGeom prst="rect">
              <a:avLst/>
            </a:prstGeom>
            <a:ln>
              <a:noFill/>
              <a:prstDash val="sysDot"/>
            </a:ln>
          </p:spPr>
        </p:pic>
        <p:grpSp>
          <p:nvGrpSpPr>
            <p:cNvPr id="16" name="Group 30"/>
            <p:cNvGrpSpPr>
              <a:grpSpLocks/>
            </p:cNvGrpSpPr>
            <p:nvPr/>
          </p:nvGrpSpPr>
          <p:grpSpPr bwMode="auto">
            <a:xfrm>
              <a:off x="5816536" y="2635939"/>
              <a:ext cx="2743200" cy="1787525"/>
              <a:chOff x="5943600" y="1524000"/>
              <a:chExt cx="2743200" cy="1788168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5943600" y="1524000"/>
                <a:ext cx="2743200" cy="160077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6149975" y="2972321"/>
                <a:ext cx="2376488" cy="339847"/>
              </a:xfrm>
              <a:prstGeom prst="rect">
                <a:avLst/>
              </a:prstGeom>
              <a:solidFill>
                <a:srgbClr val="FFFF00"/>
              </a:solidFill>
              <a:ln w="31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Environments</a:t>
                </a:r>
                <a:endPara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206808" y="3861048"/>
            <a:ext cx="8712968" cy="2082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Goal: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Develop an approach to 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find positions of objects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in any 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environment</a:t>
            </a:r>
            <a:r>
              <a:rPr kumimoji="0" lang="en-US" sz="28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0" algn="l"/>
              </a:tabLst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ct val="20000"/>
              </a:spcBef>
              <a:tabLst>
                <a:tab pos="0" algn="l"/>
              </a:tabLst>
              <a:defRPr/>
            </a:pPr>
            <a:r>
              <a:rPr kumimoji="0" lang="en-US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Key factors:</a:t>
            </a:r>
            <a:r>
              <a:rPr kumimoji="0" lang="en-US" sz="28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Good Performance, wide applicability,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avoid shortcomings of prior approaches</a:t>
            </a:r>
            <a:endParaRPr kumimoji="0" lang="en-US" sz="28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05360" y="1628800"/>
            <a:ext cx="2827627" cy="1787525"/>
            <a:chOff x="505360" y="1628800"/>
            <a:chExt cx="2827627" cy="1787525"/>
          </a:xfrm>
        </p:grpSpPr>
        <p:grpSp>
          <p:nvGrpSpPr>
            <p:cNvPr id="8" name="Group 7"/>
            <p:cNvGrpSpPr/>
            <p:nvPr/>
          </p:nvGrpSpPr>
          <p:grpSpPr>
            <a:xfrm>
              <a:off x="505360" y="1628800"/>
              <a:ext cx="2743200" cy="1787525"/>
              <a:chOff x="467544" y="2348880"/>
              <a:chExt cx="2743200" cy="1787525"/>
            </a:xfrm>
          </p:grpSpPr>
          <p:grpSp>
            <p:nvGrpSpPr>
              <p:cNvPr id="10" name="Group 30"/>
              <p:cNvGrpSpPr>
                <a:grpSpLocks/>
              </p:cNvGrpSpPr>
              <p:nvPr/>
            </p:nvGrpSpPr>
            <p:grpSpPr bwMode="auto">
              <a:xfrm>
                <a:off x="467544" y="2348880"/>
                <a:ext cx="2743200" cy="1787525"/>
                <a:chOff x="5943600" y="1524000"/>
                <a:chExt cx="2743200" cy="1788168"/>
              </a:xfrm>
            </p:grpSpPr>
            <p:sp>
              <p:nvSpPr>
                <p:cNvPr id="12" name="Rectangle 11"/>
                <p:cNvSpPr/>
                <p:nvPr/>
              </p:nvSpPr>
              <p:spPr>
                <a:xfrm>
                  <a:off x="5943600" y="1524000"/>
                  <a:ext cx="2743200" cy="160077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/>
                </a:p>
              </p:txBody>
            </p:sp>
            <p:sp>
              <p:nvSpPr>
                <p:cNvPr id="13" name="Rectangle 12"/>
                <p:cNvSpPr/>
                <p:nvPr/>
              </p:nvSpPr>
              <p:spPr bwMode="auto">
                <a:xfrm>
                  <a:off x="6149975" y="2972321"/>
                  <a:ext cx="2376488" cy="339847"/>
                </a:xfrm>
                <a:prstGeom prst="rect">
                  <a:avLst/>
                </a:prstGeom>
                <a:solidFill>
                  <a:srgbClr val="FFFF00"/>
                </a:solidFill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b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Objects</a:t>
                  </a:r>
                  <a:endParaRPr lang="en-US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pic>
            <p:nvPicPr>
              <p:cNvPr id="11" name="Picture 10" descr="objects1.jp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517192" y="2483038"/>
                <a:ext cx="2016224" cy="1220346"/>
              </a:xfrm>
              <a:prstGeom prst="rect">
                <a:avLst/>
              </a:prstGeom>
              <a:ln>
                <a:noFill/>
                <a:prstDash val="sysDot"/>
              </a:ln>
            </p:spPr>
          </p:pic>
        </p:grpSp>
        <p:pic>
          <p:nvPicPr>
            <p:cNvPr id="20" name="Picture 19" descr="perso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67888" y="1940256"/>
              <a:ext cx="965099" cy="96509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15936"/>
            <a:ext cx="8229600" cy="981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Prior Art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60432" y="0"/>
            <a:ext cx="683568" cy="476250"/>
          </a:xfrm>
        </p:spPr>
        <p:txBody>
          <a:bodyPr/>
          <a:lstStyle/>
          <a:p>
            <a:r>
              <a:rPr lang="es-ES" dirty="0" smtClean="0"/>
              <a:t>0</a:t>
            </a:r>
            <a:fld id="{C3F4EE96-4FAA-4EA7-AEB9-9CF94ACA92E1}" type="slidenum">
              <a:rPr lang="es-ES" smtClean="0"/>
              <a:pPr/>
              <a:t>4</a:t>
            </a:fld>
            <a:r>
              <a:rPr lang="es-ES" dirty="0" smtClean="0"/>
              <a:t>/11</a:t>
            </a:r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3200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Solutions utilize different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technologies (e.g.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lasers, cameras, ultrasonics, etc.) and techniques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Several 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limiting constraints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Inapplicable, mismatched, and adhoc solutions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15936"/>
            <a:ext cx="8229600" cy="981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RFID Technology Primer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60432" y="0"/>
            <a:ext cx="683568" cy="476250"/>
          </a:xfrm>
        </p:spPr>
        <p:txBody>
          <a:bodyPr/>
          <a:lstStyle/>
          <a:p>
            <a:r>
              <a:rPr lang="es-ES" dirty="0" smtClean="0"/>
              <a:t>0</a:t>
            </a:r>
            <a:fld id="{C3F4EE96-4FAA-4EA7-AEB9-9CF94ACA92E1}" type="slidenum">
              <a:rPr lang="es-ES" smtClean="0"/>
              <a:pPr/>
              <a:t>5</a:t>
            </a:fld>
            <a:r>
              <a:rPr lang="es-ES" dirty="0" smtClean="0"/>
              <a:t>/11</a:t>
            </a:r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251520" y="1813292"/>
            <a:ext cx="2743200" cy="1897578"/>
            <a:chOff x="5933256" y="2722568"/>
            <a:chExt cx="2743200" cy="1897578"/>
          </a:xfrm>
        </p:grpSpPr>
        <p:pic>
          <p:nvPicPr>
            <p:cNvPr id="39" name="Picture 38" descr="reader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15232" y="2722568"/>
              <a:ext cx="2376264" cy="1697332"/>
            </a:xfrm>
            <a:prstGeom prst="rect">
              <a:avLst/>
            </a:prstGeom>
          </p:spPr>
        </p:pic>
        <p:grpSp>
          <p:nvGrpSpPr>
            <p:cNvPr id="40" name="Group 30"/>
            <p:cNvGrpSpPr>
              <a:grpSpLocks/>
            </p:cNvGrpSpPr>
            <p:nvPr/>
          </p:nvGrpSpPr>
          <p:grpSpPr bwMode="auto">
            <a:xfrm>
              <a:off x="5933256" y="2832621"/>
              <a:ext cx="2743200" cy="1787525"/>
              <a:chOff x="5943600" y="1524000"/>
              <a:chExt cx="2743200" cy="1788168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5943600" y="1524000"/>
                <a:ext cx="2743200" cy="160077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6149975" y="2972321"/>
                <a:ext cx="2376488" cy="339847"/>
              </a:xfrm>
              <a:prstGeom prst="rect">
                <a:avLst/>
              </a:prstGeom>
              <a:solidFill>
                <a:srgbClr val="FFFF00"/>
              </a:solidFill>
              <a:ln w="31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RFID reader</a:t>
                </a:r>
                <a:endPara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6149280" y="1916832"/>
            <a:ext cx="2743200" cy="1771759"/>
            <a:chOff x="395536" y="2832621"/>
            <a:chExt cx="2743200" cy="1771759"/>
          </a:xfrm>
        </p:grpSpPr>
        <p:grpSp>
          <p:nvGrpSpPr>
            <p:cNvPr id="56" name="Group 30"/>
            <p:cNvGrpSpPr>
              <a:grpSpLocks/>
            </p:cNvGrpSpPr>
            <p:nvPr/>
          </p:nvGrpSpPr>
          <p:grpSpPr bwMode="auto">
            <a:xfrm>
              <a:off x="395536" y="2832621"/>
              <a:ext cx="2743200" cy="1771759"/>
              <a:chOff x="5943600" y="1524000"/>
              <a:chExt cx="2743200" cy="1772396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5943600" y="1524000"/>
                <a:ext cx="2743200" cy="160077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1" name="Rectangle 60"/>
              <p:cNvSpPr/>
              <p:nvPr/>
            </p:nvSpPr>
            <p:spPr bwMode="auto">
              <a:xfrm>
                <a:off x="6149975" y="2956549"/>
                <a:ext cx="2376488" cy="339847"/>
              </a:xfrm>
              <a:prstGeom prst="rect">
                <a:avLst/>
              </a:prstGeom>
              <a:solidFill>
                <a:srgbClr val="FFFF00"/>
              </a:solidFill>
              <a:ln w="31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RFID tag</a:t>
                </a:r>
                <a:endPara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57" name="Picture 56" descr="rfid tag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87784" y="3006328"/>
              <a:ext cx="716436" cy="710704"/>
            </a:xfrm>
            <a:prstGeom prst="rect">
              <a:avLst/>
            </a:prstGeom>
          </p:spPr>
        </p:pic>
        <p:pic>
          <p:nvPicPr>
            <p:cNvPr id="58" name="Picture 57" descr="rfid tag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40184" y="3158728"/>
              <a:ext cx="716436" cy="710704"/>
            </a:xfrm>
            <a:prstGeom prst="rect">
              <a:avLst/>
            </a:prstGeom>
          </p:spPr>
        </p:pic>
        <p:pic>
          <p:nvPicPr>
            <p:cNvPr id="59" name="Picture 58" descr="rfid tag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92584" y="3311128"/>
              <a:ext cx="716436" cy="710704"/>
            </a:xfrm>
            <a:prstGeom prst="rect">
              <a:avLst/>
            </a:prstGeom>
          </p:spPr>
        </p:pic>
      </p:grpSp>
      <p:sp>
        <p:nvSpPr>
          <p:cNvPr id="62" name="Rounded Rectangle 61"/>
          <p:cNvSpPr/>
          <p:nvPr/>
        </p:nvSpPr>
        <p:spPr>
          <a:xfrm>
            <a:off x="6172200" y="4149080"/>
            <a:ext cx="2720280" cy="151216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Passive, semi-passive, 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active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323528" y="4149080"/>
            <a:ext cx="2736304" cy="151216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Interacts at various RF frequencies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3" name="Group 212"/>
          <p:cNvGrpSpPr>
            <a:grpSpLocks/>
          </p:cNvGrpSpPr>
          <p:nvPr/>
        </p:nvGrpSpPr>
        <p:grpSpPr bwMode="auto">
          <a:xfrm rot="16200000" flipV="1">
            <a:off x="2716263" y="2299618"/>
            <a:ext cx="1905000" cy="785812"/>
            <a:chOff x="912" y="2928"/>
            <a:chExt cx="960" cy="672"/>
          </a:xfrm>
        </p:grpSpPr>
        <p:sp>
          <p:nvSpPr>
            <p:cNvPr id="74" name="Oval 213"/>
            <p:cNvSpPr>
              <a:spLocks noChangeArrowheads="1"/>
            </p:cNvSpPr>
            <p:nvPr/>
          </p:nvSpPr>
          <p:spPr bwMode="auto">
            <a:xfrm>
              <a:off x="912" y="3024"/>
              <a:ext cx="960" cy="576"/>
            </a:xfrm>
            <a:prstGeom prst="ellips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5" name="Oval 214"/>
            <p:cNvSpPr>
              <a:spLocks noChangeArrowheads="1"/>
            </p:cNvSpPr>
            <p:nvPr/>
          </p:nvSpPr>
          <p:spPr bwMode="auto">
            <a:xfrm>
              <a:off x="912" y="2928"/>
              <a:ext cx="960" cy="576"/>
            </a:xfrm>
            <a:prstGeom prst="ellips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6" name="Oval 215"/>
            <p:cNvSpPr>
              <a:spLocks noChangeArrowheads="1"/>
            </p:cNvSpPr>
            <p:nvPr/>
          </p:nvSpPr>
          <p:spPr bwMode="auto">
            <a:xfrm>
              <a:off x="912" y="2976"/>
              <a:ext cx="960" cy="576"/>
            </a:xfrm>
            <a:prstGeom prst="ellips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77" name="Freeform 216"/>
          <p:cNvSpPr>
            <a:spLocks/>
          </p:cNvSpPr>
          <p:nvPr/>
        </p:nvSpPr>
        <p:spPr bwMode="auto">
          <a:xfrm rot="16200000" flipV="1">
            <a:off x="4614294" y="1311052"/>
            <a:ext cx="635495" cy="216024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0" y="96"/>
              </a:cxn>
              <a:cxn ang="0">
                <a:pos x="96" y="144"/>
              </a:cxn>
              <a:cxn ang="0">
                <a:pos x="0" y="192"/>
              </a:cxn>
              <a:cxn ang="0">
                <a:pos x="96" y="240"/>
              </a:cxn>
              <a:cxn ang="0">
                <a:pos x="0" y="288"/>
              </a:cxn>
              <a:cxn ang="0">
                <a:pos x="96" y="336"/>
              </a:cxn>
              <a:cxn ang="0">
                <a:pos x="0" y="384"/>
              </a:cxn>
              <a:cxn ang="0">
                <a:pos x="96" y="432"/>
              </a:cxn>
              <a:cxn ang="0">
                <a:pos x="0" y="480"/>
              </a:cxn>
              <a:cxn ang="0">
                <a:pos x="96" y="528"/>
              </a:cxn>
              <a:cxn ang="0">
                <a:pos x="0" y="576"/>
              </a:cxn>
            </a:cxnLst>
            <a:rect l="0" t="0" r="r" b="b"/>
            <a:pathLst>
              <a:path w="96" h="576">
                <a:moveTo>
                  <a:pt x="0" y="0"/>
                </a:moveTo>
                <a:cubicBezTo>
                  <a:pt x="48" y="16"/>
                  <a:pt x="96" y="32"/>
                  <a:pt x="96" y="48"/>
                </a:cubicBezTo>
                <a:cubicBezTo>
                  <a:pt x="96" y="64"/>
                  <a:pt x="0" y="80"/>
                  <a:pt x="0" y="96"/>
                </a:cubicBezTo>
                <a:cubicBezTo>
                  <a:pt x="0" y="112"/>
                  <a:pt x="96" y="128"/>
                  <a:pt x="96" y="144"/>
                </a:cubicBezTo>
                <a:cubicBezTo>
                  <a:pt x="96" y="160"/>
                  <a:pt x="0" y="176"/>
                  <a:pt x="0" y="192"/>
                </a:cubicBezTo>
                <a:cubicBezTo>
                  <a:pt x="0" y="208"/>
                  <a:pt x="96" y="224"/>
                  <a:pt x="96" y="240"/>
                </a:cubicBezTo>
                <a:cubicBezTo>
                  <a:pt x="96" y="256"/>
                  <a:pt x="0" y="272"/>
                  <a:pt x="0" y="288"/>
                </a:cubicBezTo>
                <a:cubicBezTo>
                  <a:pt x="0" y="304"/>
                  <a:pt x="96" y="320"/>
                  <a:pt x="96" y="336"/>
                </a:cubicBezTo>
                <a:cubicBezTo>
                  <a:pt x="96" y="352"/>
                  <a:pt x="0" y="368"/>
                  <a:pt x="0" y="384"/>
                </a:cubicBezTo>
                <a:cubicBezTo>
                  <a:pt x="0" y="400"/>
                  <a:pt x="96" y="416"/>
                  <a:pt x="96" y="432"/>
                </a:cubicBezTo>
                <a:cubicBezTo>
                  <a:pt x="96" y="448"/>
                  <a:pt x="0" y="464"/>
                  <a:pt x="0" y="480"/>
                </a:cubicBezTo>
                <a:cubicBezTo>
                  <a:pt x="0" y="496"/>
                  <a:pt x="96" y="512"/>
                  <a:pt x="96" y="528"/>
                </a:cubicBezTo>
                <a:cubicBezTo>
                  <a:pt x="96" y="544"/>
                  <a:pt x="16" y="568"/>
                  <a:pt x="0" y="576"/>
                </a:cubicBezTo>
              </a:path>
            </a:pathLst>
          </a:custGeom>
          <a:noFill/>
          <a:ln w="25400">
            <a:solidFill>
              <a:srgbClr val="CC00FF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8" name="Freeform 217"/>
          <p:cNvSpPr>
            <a:spLocks/>
          </p:cNvSpPr>
          <p:nvPr/>
        </p:nvSpPr>
        <p:spPr bwMode="auto">
          <a:xfrm rot="16200000" flipV="1">
            <a:off x="4728840" y="2013497"/>
            <a:ext cx="406400" cy="2304256"/>
          </a:xfrm>
          <a:custGeom>
            <a:avLst/>
            <a:gdLst/>
            <a:ahLst/>
            <a:cxnLst>
              <a:cxn ang="0">
                <a:pos x="200" y="0"/>
              </a:cxn>
              <a:cxn ang="0">
                <a:pos x="8" y="384"/>
              </a:cxn>
              <a:cxn ang="0">
                <a:pos x="248" y="672"/>
              </a:cxn>
              <a:cxn ang="0">
                <a:pos x="56" y="1104"/>
              </a:cxn>
            </a:cxnLst>
            <a:rect l="0" t="0" r="r" b="b"/>
            <a:pathLst>
              <a:path w="256" h="1104">
                <a:moveTo>
                  <a:pt x="200" y="0"/>
                </a:moveTo>
                <a:cubicBezTo>
                  <a:pt x="100" y="136"/>
                  <a:pt x="0" y="272"/>
                  <a:pt x="8" y="384"/>
                </a:cubicBezTo>
                <a:cubicBezTo>
                  <a:pt x="16" y="496"/>
                  <a:pt x="240" y="552"/>
                  <a:pt x="248" y="672"/>
                </a:cubicBezTo>
                <a:cubicBezTo>
                  <a:pt x="256" y="792"/>
                  <a:pt x="88" y="1032"/>
                  <a:pt x="56" y="1104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77" grpId="0" animBg="1"/>
      <p:bldP spid="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19098"/>
            <a:ext cx="8229600" cy="981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Our Localization Approach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48" y="6322968"/>
            <a:ext cx="9116568" cy="535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60432" y="0"/>
            <a:ext cx="683568" cy="476250"/>
          </a:xfrm>
        </p:spPr>
        <p:txBody>
          <a:bodyPr/>
          <a:lstStyle/>
          <a:p>
            <a:r>
              <a:rPr lang="es-ES" dirty="0" smtClean="0"/>
              <a:t>0</a:t>
            </a:r>
            <a:fld id="{C3F4EE96-4FAA-4EA7-AEB9-9CF94ACA92E1}" type="slidenum">
              <a:rPr lang="es-ES" smtClean="0"/>
              <a:pPr/>
              <a:t>6</a:t>
            </a:fld>
            <a:r>
              <a:rPr lang="es-ES" dirty="0" smtClean="0"/>
              <a:t>/11</a:t>
            </a:r>
            <a:endParaRPr lang="es-E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3"/>
          <p:cNvSpPr>
            <a:spLocks/>
          </p:cNvSpPr>
          <p:nvPr/>
        </p:nvSpPr>
        <p:spPr bwMode="auto">
          <a:xfrm>
            <a:off x="1542538" y="2701156"/>
            <a:ext cx="4457672" cy="1669428"/>
          </a:xfrm>
          <a:custGeom>
            <a:avLst/>
            <a:gdLst>
              <a:gd name="T0" fmla="*/ 23 w 21914"/>
              <a:gd name="T1" fmla="*/ 0 h 43200"/>
              <a:gd name="T2" fmla="*/ 0 w 21914"/>
              <a:gd name="T3" fmla="*/ 115 h 43200"/>
              <a:gd name="T4" fmla="*/ 23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" name="Arc 4"/>
          <p:cNvSpPr>
            <a:spLocks/>
          </p:cNvSpPr>
          <p:nvPr/>
        </p:nvSpPr>
        <p:spPr bwMode="auto">
          <a:xfrm rot="10800000">
            <a:off x="3571009" y="2701156"/>
            <a:ext cx="4383240" cy="1669428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" name="Arc 5"/>
          <p:cNvSpPr>
            <a:spLocks/>
          </p:cNvSpPr>
          <p:nvPr/>
        </p:nvSpPr>
        <p:spPr bwMode="auto">
          <a:xfrm rot="5269390">
            <a:off x="3704803" y="2413058"/>
            <a:ext cx="2191687" cy="1544284"/>
          </a:xfrm>
          <a:custGeom>
            <a:avLst/>
            <a:gdLst>
              <a:gd name="T0" fmla="*/ 23 w 23003"/>
              <a:gd name="T1" fmla="*/ 0 h 43200"/>
              <a:gd name="T2" fmla="*/ 0 w 23003"/>
              <a:gd name="T3" fmla="*/ 98 h 43200"/>
              <a:gd name="T4" fmla="*/ 23 w 23003"/>
              <a:gd name="T5" fmla="*/ 49 h 43200"/>
              <a:gd name="T6" fmla="*/ 0 60000 65536"/>
              <a:gd name="T7" fmla="*/ 0 60000 65536"/>
              <a:gd name="T8" fmla="*/ 0 60000 65536"/>
              <a:gd name="T9" fmla="*/ 0 w 23003"/>
              <a:gd name="T10" fmla="*/ 0 h 43200"/>
              <a:gd name="T11" fmla="*/ 23003 w 23003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003" h="43200" fill="none" extrusionOk="0">
                <a:moveTo>
                  <a:pt x="1402" y="0"/>
                </a:moveTo>
                <a:cubicBezTo>
                  <a:pt x="13332" y="0"/>
                  <a:pt x="23003" y="9670"/>
                  <a:pt x="23003" y="21600"/>
                </a:cubicBezTo>
                <a:cubicBezTo>
                  <a:pt x="23003" y="33529"/>
                  <a:pt x="13332" y="43200"/>
                  <a:pt x="1403" y="43200"/>
                </a:cubicBezTo>
                <a:cubicBezTo>
                  <a:pt x="934" y="43200"/>
                  <a:pt x="467" y="43184"/>
                  <a:pt x="-1" y="43154"/>
                </a:cubicBezTo>
              </a:path>
              <a:path w="23003" h="43200" stroke="0" extrusionOk="0">
                <a:moveTo>
                  <a:pt x="1402" y="0"/>
                </a:moveTo>
                <a:cubicBezTo>
                  <a:pt x="13332" y="0"/>
                  <a:pt x="23003" y="9670"/>
                  <a:pt x="23003" y="21600"/>
                </a:cubicBezTo>
                <a:cubicBezTo>
                  <a:pt x="23003" y="33529"/>
                  <a:pt x="13332" y="43200"/>
                  <a:pt x="1403" y="43200"/>
                </a:cubicBezTo>
                <a:cubicBezTo>
                  <a:pt x="934" y="43200"/>
                  <a:pt x="467" y="43184"/>
                  <a:pt x="-1" y="43154"/>
                </a:cubicBezTo>
                <a:lnTo>
                  <a:pt x="1403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" name="Arc 6"/>
          <p:cNvSpPr>
            <a:spLocks/>
          </p:cNvSpPr>
          <p:nvPr/>
        </p:nvSpPr>
        <p:spPr bwMode="auto">
          <a:xfrm rot="16200000">
            <a:off x="3679992" y="3031226"/>
            <a:ext cx="2191687" cy="1544284"/>
          </a:xfrm>
          <a:custGeom>
            <a:avLst/>
            <a:gdLst>
              <a:gd name="T0" fmla="*/ 23 w 23003"/>
              <a:gd name="T1" fmla="*/ 0 h 43200"/>
              <a:gd name="T2" fmla="*/ 0 w 23003"/>
              <a:gd name="T3" fmla="*/ 98 h 43200"/>
              <a:gd name="T4" fmla="*/ 23 w 23003"/>
              <a:gd name="T5" fmla="*/ 49 h 43200"/>
              <a:gd name="T6" fmla="*/ 0 60000 65536"/>
              <a:gd name="T7" fmla="*/ 0 60000 65536"/>
              <a:gd name="T8" fmla="*/ 0 60000 65536"/>
              <a:gd name="T9" fmla="*/ 0 w 23003"/>
              <a:gd name="T10" fmla="*/ 0 h 43200"/>
              <a:gd name="T11" fmla="*/ 23003 w 23003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003" h="43200" fill="none" extrusionOk="0">
                <a:moveTo>
                  <a:pt x="1402" y="0"/>
                </a:moveTo>
                <a:cubicBezTo>
                  <a:pt x="13332" y="0"/>
                  <a:pt x="23003" y="9670"/>
                  <a:pt x="23003" y="21600"/>
                </a:cubicBezTo>
                <a:cubicBezTo>
                  <a:pt x="23003" y="33529"/>
                  <a:pt x="13332" y="43200"/>
                  <a:pt x="1403" y="43200"/>
                </a:cubicBezTo>
                <a:cubicBezTo>
                  <a:pt x="934" y="43200"/>
                  <a:pt x="467" y="43184"/>
                  <a:pt x="-1" y="43154"/>
                </a:cubicBezTo>
              </a:path>
              <a:path w="23003" h="43200" stroke="0" extrusionOk="0">
                <a:moveTo>
                  <a:pt x="1402" y="0"/>
                </a:moveTo>
                <a:cubicBezTo>
                  <a:pt x="13332" y="0"/>
                  <a:pt x="23003" y="9670"/>
                  <a:pt x="23003" y="21600"/>
                </a:cubicBezTo>
                <a:cubicBezTo>
                  <a:pt x="23003" y="33529"/>
                  <a:pt x="13332" y="43200"/>
                  <a:pt x="1403" y="43200"/>
                </a:cubicBezTo>
                <a:cubicBezTo>
                  <a:pt x="934" y="43200"/>
                  <a:pt x="467" y="43184"/>
                  <a:pt x="-1" y="43154"/>
                </a:cubicBezTo>
                <a:lnTo>
                  <a:pt x="1403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" name="Freeform 7" descr="Light upward diagonal"/>
          <p:cNvSpPr>
            <a:spLocks/>
          </p:cNvSpPr>
          <p:nvPr/>
        </p:nvSpPr>
        <p:spPr bwMode="auto">
          <a:xfrm>
            <a:off x="4167219" y="2952919"/>
            <a:ext cx="1229262" cy="1144922"/>
          </a:xfrm>
          <a:custGeom>
            <a:avLst/>
            <a:gdLst>
              <a:gd name="T0" fmla="*/ 17 w 1635"/>
              <a:gd name="T1" fmla="*/ 645 h 1528"/>
              <a:gd name="T2" fmla="*/ 185 w 1635"/>
              <a:gd name="T3" fmla="*/ 224 h 1528"/>
              <a:gd name="T4" fmla="*/ 241 w 1635"/>
              <a:gd name="T5" fmla="*/ 113 h 1528"/>
              <a:gd name="T6" fmla="*/ 316 w 1635"/>
              <a:gd name="T7" fmla="*/ 113 h 1528"/>
              <a:gd name="T8" fmla="*/ 793 w 1635"/>
              <a:gd name="T9" fmla="*/ 0 h 1528"/>
              <a:gd name="T10" fmla="*/ 1354 w 1635"/>
              <a:gd name="T11" fmla="*/ 113 h 1528"/>
              <a:gd name="T12" fmla="*/ 1444 w 1635"/>
              <a:gd name="T13" fmla="*/ 224 h 1528"/>
              <a:gd name="T14" fmla="*/ 1599 w 1635"/>
              <a:gd name="T15" fmla="*/ 673 h 1528"/>
              <a:gd name="T16" fmla="*/ 1599 w 1635"/>
              <a:gd name="T17" fmla="*/ 991 h 1528"/>
              <a:gd name="T18" fmla="*/ 1382 w 1635"/>
              <a:gd name="T19" fmla="*/ 1421 h 1528"/>
              <a:gd name="T20" fmla="*/ 1083 w 1635"/>
              <a:gd name="T21" fmla="*/ 1458 h 1528"/>
              <a:gd name="T22" fmla="*/ 849 w 1635"/>
              <a:gd name="T23" fmla="*/ 1528 h 1528"/>
              <a:gd name="T24" fmla="*/ 475 w 1635"/>
              <a:gd name="T25" fmla="*/ 1458 h 1528"/>
              <a:gd name="T26" fmla="*/ 372 w 1635"/>
              <a:gd name="T27" fmla="*/ 1440 h 1528"/>
              <a:gd name="T28" fmla="*/ 195 w 1635"/>
              <a:gd name="T29" fmla="*/ 1131 h 1528"/>
              <a:gd name="T30" fmla="*/ 86 w 1635"/>
              <a:gd name="T31" fmla="*/ 851 h 1528"/>
              <a:gd name="T32" fmla="*/ 17 w 1635"/>
              <a:gd name="T33" fmla="*/ 645 h 152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635"/>
              <a:gd name="T52" fmla="*/ 0 h 1528"/>
              <a:gd name="T53" fmla="*/ 1635 w 1635"/>
              <a:gd name="T54" fmla="*/ 1528 h 152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635" h="1528">
                <a:moveTo>
                  <a:pt x="17" y="645"/>
                </a:moveTo>
                <a:cubicBezTo>
                  <a:pt x="34" y="541"/>
                  <a:pt x="148" y="313"/>
                  <a:pt x="185" y="224"/>
                </a:cubicBezTo>
                <a:cubicBezTo>
                  <a:pt x="222" y="135"/>
                  <a:pt x="219" y="131"/>
                  <a:pt x="241" y="113"/>
                </a:cubicBezTo>
                <a:cubicBezTo>
                  <a:pt x="263" y="95"/>
                  <a:pt x="224" y="132"/>
                  <a:pt x="316" y="113"/>
                </a:cubicBezTo>
                <a:cubicBezTo>
                  <a:pt x="408" y="94"/>
                  <a:pt x="620" y="0"/>
                  <a:pt x="793" y="0"/>
                </a:cubicBezTo>
                <a:cubicBezTo>
                  <a:pt x="966" y="0"/>
                  <a:pt x="1246" y="76"/>
                  <a:pt x="1354" y="113"/>
                </a:cubicBezTo>
                <a:cubicBezTo>
                  <a:pt x="1462" y="150"/>
                  <a:pt x="1403" y="131"/>
                  <a:pt x="1444" y="224"/>
                </a:cubicBezTo>
                <a:cubicBezTo>
                  <a:pt x="1485" y="317"/>
                  <a:pt x="1573" y="545"/>
                  <a:pt x="1599" y="673"/>
                </a:cubicBezTo>
                <a:cubicBezTo>
                  <a:pt x="1625" y="801"/>
                  <a:pt x="1635" y="866"/>
                  <a:pt x="1599" y="991"/>
                </a:cubicBezTo>
                <a:cubicBezTo>
                  <a:pt x="1563" y="1116"/>
                  <a:pt x="1468" y="1343"/>
                  <a:pt x="1382" y="1421"/>
                </a:cubicBezTo>
                <a:cubicBezTo>
                  <a:pt x="1296" y="1499"/>
                  <a:pt x="1172" y="1440"/>
                  <a:pt x="1083" y="1458"/>
                </a:cubicBezTo>
                <a:cubicBezTo>
                  <a:pt x="994" y="1476"/>
                  <a:pt x="950" y="1528"/>
                  <a:pt x="849" y="1528"/>
                </a:cubicBezTo>
                <a:cubicBezTo>
                  <a:pt x="748" y="1528"/>
                  <a:pt x="554" y="1473"/>
                  <a:pt x="475" y="1458"/>
                </a:cubicBezTo>
                <a:cubicBezTo>
                  <a:pt x="396" y="1443"/>
                  <a:pt x="419" y="1495"/>
                  <a:pt x="372" y="1440"/>
                </a:cubicBezTo>
                <a:cubicBezTo>
                  <a:pt x="325" y="1385"/>
                  <a:pt x="243" y="1229"/>
                  <a:pt x="195" y="1131"/>
                </a:cubicBezTo>
                <a:cubicBezTo>
                  <a:pt x="147" y="1033"/>
                  <a:pt x="116" y="934"/>
                  <a:pt x="86" y="851"/>
                </a:cubicBezTo>
                <a:cubicBezTo>
                  <a:pt x="56" y="768"/>
                  <a:pt x="0" y="749"/>
                  <a:pt x="17" y="645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25" name="Picture 8" descr="rfid_anten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7430" y="1796008"/>
            <a:ext cx="592452" cy="595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9" descr="rfid_anten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57430" y="4705519"/>
            <a:ext cx="592452" cy="595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0" descr="rfid_anten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35040" y="3270620"/>
            <a:ext cx="592452" cy="595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1" descr="rfid_antenn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05388" y="3270620"/>
            <a:ext cx="592452" cy="595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Arc 4"/>
          <p:cNvSpPr>
            <a:spLocks/>
          </p:cNvSpPr>
          <p:nvPr/>
        </p:nvSpPr>
        <p:spPr bwMode="auto">
          <a:xfrm rot="10800000">
            <a:off x="4487839" y="2702788"/>
            <a:ext cx="3445982" cy="1669428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" name="Arc 4"/>
          <p:cNvSpPr>
            <a:spLocks/>
          </p:cNvSpPr>
          <p:nvPr/>
        </p:nvSpPr>
        <p:spPr bwMode="auto">
          <a:xfrm rot="10800000">
            <a:off x="5097440" y="2702788"/>
            <a:ext cx="2836382" cy="1669428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" name="Arc 4"/>
          <p:cNvSpPr>
            <a:spLocks/>
          </p:cNvSpPr>
          <p:nvPr/>
        </p:nvSpPr>
        <p:spPr bwMode="auto">
          <a:xfrm rot="10800000">
            <a:off x="5707040" y="2698978"/>
            <a:ext cx="2226783" cy="1669428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" name="Arc 4"/>
          <p:cNvSpPr>
            <a:spLocks/>
          </p:cNvSpPr>
          <p:nvPr/>
        </p:nvSpPr>
        <p:spPr bwMode="auto">
          <a:xfrm rot="10800000">
            <a:off x="6240440" y="2698978"/>
            <a:ext cx="1693384" cy="1669428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" name="Arc 4"/>
          <p:cNvSpPr>
            <a:spLocks/>
          </p:cNvSpPr>
          <p:nvPr/>
        </p:nvSpPr>
        <p:spPr bwMode="auto">
          <a:xfrm rot="10800000">
            <a:off x="6773839" y="2698978"/>
            <a:ext cx="1163794" cy="1669428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" name="Arc 4"/>
          <p:cNvSpPr>
            <a:spLocks/>
          </p:cNvSpPr>
          <p:nvPr/>
        </p:nvSpPr>
        <p:spPr bwMode="auto">
          <a:xfrm rot="10800000">
            <a:off x="7307239" y="2698978"/>
            <a:ext cx="638015" cy="1669428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35" name="Picture 17" descr="rfid tag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4237925" y="3326358"/>
            <a:ext cx="410275" cy="41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5"/>
          <p:cNvGrpSpPr/>
          <p:nvPr/>
        </p:nvGrpSpPr>
        <p:grpSpPr>
          <a:xfrm>
            <a:off x="1973240" y="2558008"/>
            <a:ext cx="5562600" cy="1981200"/>
            <a:chOff x="1905000" y="2895600"/>
            <a:chExt cx="5562600" cy="1981200"/>
          </a:xfrm>
        </p:grpSpPr>
        <p:pic>
          <p:nvPicPr>
            <p:cNvPr id="37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905000" y="40404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667000" y="40404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29000" y="40404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191000" y="40404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53000" y="40404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715000" y="40404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477000" y="40404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239000" y="40404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905000" y="3507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667000" y="3507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29000" y="3507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191000" y="3507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53000" y="3507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715000" y="3507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477000" y="3507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2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239000" y="3507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3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905000" y="2895600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667000" y="2895600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5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29000" y="2895600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191000" y="2895600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53000" y="2895600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8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715000" y="2895600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9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477000" y="2895600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239000" y="2895600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905000" y="4650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667000" y="4650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29000" y="4650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191000" y="4650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5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53000" y="4650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715000" y="4650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7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477000" y="4650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" name="Picture 17" descr="rfid t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239000" y="4650021"/>
              <a:ext cx="228600" cy="226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9" name="Rectangle 68"/>
          <p:cNvSpPr/>
          <p:nvPr/>
        </p:nvSpPr>
        <p:spPr>
          <a:xfrm>
            <a:off x="4240192" y="3327150"/>
            <a:ext cx="408008" cy="4066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Arc 4"/>
          <p:cNvSpPr>
            <a:spLocks/>
          </p:cNvSpPr>
          <p:nvPr/>
        </p:nvSpPr>
        <p:spPr bwMode="auto">
          <a:xfrm rot="10800000">
            <a:off x="3725839" y="2553821"/>
            <a:ext cx="4046103" cy="2057400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1" name="Arc 4"/>
          <p:cNvSpPr>
            <a:spLocks/>
          </p:cNvSpPr>
          <p:nvPr/>
        </p:nvSpPr>
        <p:spPr bwMode="auto">
          <a:xfrm rot="10800000">
            <a:off x="4487839" y="2555453"/>
            <a:ext cx="3422740" cy="2057400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2" name="Arc 4"/>
          <p:cNvSpPr>
            <a:spLocks/>
          </p:cNvSpPr>
          <p:nvPr/>
        </p:nvSpPr>
        <p:spPr bwMode="auto">
          <a:xfrm rot="10800000">
            <a:off x="5097440" y="2555453"/>
            <a:ext cx="2817252" cy="2057400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3" name="Arc 4"/>
          <p:cNvSpPr>
            <a:spLocks/>
          </p:cNvSpPr>
          <p:nvPr/>
        </p:nvSpPr>
        <p:spPr bwMode="auto">
          <a:xfrm rot="10800000">
            <a:off x="5707040" y="2551643"/>
            <a:ext cx="2211764" cy="2057400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4" name="Arc 4"/>
          <p:cNvSpPr>
            <a:spLocks/>
          </p:cNvSpPr>
          <p:nvPr/>
        </p:nvSpPr>
        <p:spPr bwMode="auto">
          <a:xfrm rot="10800000">
            <a:off x="6240441" y="2551643"/>
            <a:ext cx="1681963" cy="2057400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5" name="Arc 4"/>
          <p:cNvSpPr>
            <a:spLocks/>
          </p:cNvSpPr>
          <p:nvPr/>
        </p:nvSpPr>
        <p:spPr bwMode="auto">
          <a:xfrm rot="10800000">
            <a:off x="6773838" y="2551643"/>
            <a:ext cx="1155945" cy="2057400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6" name="Arc 4"/>
          <p:cNvSpPr>
            <a:spLocks/>
          </p:cNvSpPr>
          <p:nvPr/>
        </p:nvSpPr>
        <p:spPr bwMode="auto">
          <a:xfrm rot="10800000">
            <a:off x="7307239" y="2551643"/>
            <a:ext cx="633712" cy="2057400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7" name="Arc 4"/>
          <p:cNvSpPr>
            <a:spLocks/>
          </p:cNvSpPr>
          <p:nvPr/>
        </p:nvSpPr>
        <p:spPr bwMode="auto">
          <a:xfrm rot="10800000">
            <a:off x="2887639" y="2558007"/>
            <a:ext cx="5034852" cy="2057400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8" name="Arc 4"/>
          <p:cNvSpPr>
            <a:spLocks/>
          </p:cNvSpPr>
          <p:nvPr/>
        </p:nvSpPr>
        <p:spPr bwMode="auto">
          <a:xfrm rot="10800000">
            <a:off x="2049440" y="2558007"/>
            <a:ext cx="5867400" cy="2057400"/>
          </a:xfrm>
          <a:custGeom>
            <a:avLst/>
            <a:gdLst>
              <a:gd name="T0" fmla="*/ 22 w 21914"/>
              <a:gd name="T1" fmla="*/ 0 h 43200"/>
              <a:gd name="T2" fmla="*/ 0 w 21914"/>
              <a:gd name="T3" fmla="*/ 115 h 43200"/>
              <a:gd name="T4" fmla="*/ 22 w 21914"/>
              <a:gd name="T5" fmla="*/ 57 h 43200"/>
              <a:gd name="T6" fmla="*/ 0 60000 65536"/>
              <a:gd name="T7" fmla="*/ 0 60000 65536"/>
              <a:gd name="T8" fmla="*/ 0 60000 65536"/>
              <a:gd name="T9" fmla="*/ 0 w 21914"/>
              <a:gd name="T10" fmla="*/ 0 h 43200"/>
              <a:gd name="T11" fmla="*/ 21914 w 2191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9" name="Rounded Rectangle 5"/>
          <p:cNvSpPr/>
          <p:nvPr/>
        </p:nvSpPr>
        <p:spPr bwMode="auto">
          <a:xfrm>
            <a:off x="2430440" y="5592415"/>
            <a:ext cx="2362200" cy="377825"/>
          </a:xfrm>
          <a:prstGeom prst="rect">
            <a:avLst/>
          </a:prstGeom>
          <a:solidFill>
            <a:srgbClr val="F46A2C"/>
          </a:solidFill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Setup phase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Rounded Rectangle 5"/>
          <p:cNvSpPr/>
          <p:nvPr/>
        </p:nvSpPr>
        <p:spPr bwMode="auto">
          <a:xfrm>
            <a:off x="5173640" y="5589240"/>
            <a:ext cx="2362200" cy="377825"/>
          </a:xfrm>
          <a:prstGeom prst="rect">
            <a:avLst/>
          </a:prstGeom>
          <a:solidFill>
            <a:srgbClr val="F46A2C"/>
          </a:solidFill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Localization phase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0"/>
                            </p:stCondLst>
                            <p:childTnLst>
                              <p:par>
                                <p:cTn id="1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000"/>
                            </p:stCondLst>
                            <p:childTnLst>
                              <p:par>
                                <p:cTn id="1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4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000"/>
                            </p:stCondLst>
                            <p:childTnLst>
                              <p:par>
                                <p:cTn id="14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500"/>
                            </p:stCondLst>
                            <p:childTnLst>
                              <p:par>
                                <p:cTn id="18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4" grpId="1" animBg="1"/>
      <p:bldP spid="69" grpId="0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19098"/>
            <a:ext cx="8229600" cy="981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Commercial Product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48" y="6322968"/>
            <a:ext cx="9116568" cy="535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60432" y="0"/>
            <a:ext cx="683568" cy="476250"/>
          </a:xfrm>
        </p:spPr>
        <p:txBody>
          <a:bodyPr/>
          <a:lstStyle/>
          <a:p>
            <a:r>
              <a:rPr lang="es-ES" dirty="0" smtClean="0"/>
              <a:t>0</a:t>
            </a:r>
            <a:fld id="{C3F4EE96-4FAA-4EA7-AEB9-9CF94ACA92E1}" type="slidenum">
              <a:rPr lang="es-ES" smtClean="0"/>
              <a:pPr/>
              <a:t>7</a:t>
            </a:fld>
            <a:r>
              <a:rPr lang="es-ES" dirty="0" smtClean="0"/>
              <a:t>/11</a:t>
            </a:r>
            <a:endParaRPr lang="es-E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4419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Software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that embodies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localization algorithms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performance enhancing techniques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user-interface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Deployment and optimization techniques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Compatible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all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standard RFID hardware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Improves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advances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RFID technology </a:t>
            </a:r>
            <a:endParaRPr kumimoji="0" lang="en-US" sz="28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648" y="6322968"/>
            <a:ext cx="9116568" cy="535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60432" y="0"/>
            <a:ext cx="683568" cy="476250"/>
          </a:xfrm>
        </p:spPr>
        <p:txBody>
          <a:bodyPr/>
          <a:lstStyle/>
          <a:p>
            <a:r>
              <a:rPr lang="es-ES" dirty="0" smtClean="0"/>
              <a:t>0</a:t>
            </a:r>
            <a:fld id="{C3F4EE96-4FAA-4EA7-AEB9-9CF94ACA92E1}" type="slidenum">
              <a:rPr lang="es-ES" smtClean="0"/>
              <a:pPr/>
              <a:t>8</a:t>
            </a:fld>
            <a:r>
              <a:rPr lang="es-ES" dirty="0" smtClean="0"/>
              <a:t>/11</a:t>
            </a:r>
            <a:endParaRPr lang="es-E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19098"/>
            <a:ext cx="8229600" cy="981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Visualization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9"/>
          <p:cNvGrpSpPr>
            <a:grpSpLocks noChangeAspect="1"/>
          </p:cNvGrpSpPr>
          <p:nvPr/>
        </p:nvGrpSpPr>
        <p:grpSpPr bwMode="auto">
          <a:xfrm>
            <a:off x="387350" y="1883370"/>
            <a:ext cx="8451221" cy="4273535"/>
            <a:chOff x="0" y="0"/>
            <a:chExt cx="1986" cy="1004"/>
          </a:xfrm>
        </p:grpSpPr>
        <p:sp>
          <p:nvSpPr>
            <p:cNvPr id="13" name="AutoShape 8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1986" cy="1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4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986" cy="1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14"/>
          <p:cNvGrpSpPr/>
          <p:nvPr/>
        </p:nvGrpSpPr>
        <p:grpSpPr>
          <a:xfrm>
            <a:off x="6503988" y="2346920"/>
            <a:ext cx="1231900" cy="3736975"/>
            <a:chOff x="6503988" y="2057400"/>
            <a:chExt cx="1231900" cy="3736975"/>
          </a:xfrm>
        </p:grpSpPr>
        <p:sp>
          <p:nvSpPr>
            <p:cNvPr id="16" name="Rounded Rectangle 12"/>
            <p:cNvSpPr/>
            <p:nvPr/>
          </p:nvSpPr>
          <p:spPr bwMode="auto">
            <a:xfrm>
              <a:off x="6553200" y="2057400"/>
              <a:ext cx="1158875" cy="3581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7" name="Rounded Rectangle 13"/>
            <p:cNvSpPr/>
            <p:nvPr/>
          </p:nvSpPr>
          <p:spPr bwMode="auto">
            <a:xfrm>
              <a:off x="6503988" y="5486400"/>
              <a:ext cx="1231900" cy="307975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Accuracy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33413" y="2346920"/>
            <a:ext cx="4786312" cy="2419350"/>
            <a:chOff x="633413" y="2057400"/>
            <a:chExt cx="4786312" cy="2419350"/>
          </a:xfrm>
        </p:grpSpPr>
        <p:sp>
          <p:nvSpPr>
            <p:cNvPr id="19" name="Rounded Rectangle 15"/>
            <p:cNvSpPr/>
            <p:nvPr/>
          </p:nvSpPr>
          <p:spPr bwMode="auto">
            <a:xfrm>
              <a:off x="633413" y="2057400"/>
              <a:ext cx="4786312" cy="2286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0" name="Rounded Rectangle 16"/>
            <p:cNvSpPr/>
            <p:nvPr/>
          </p:nvSpPr>
          <p:spPr bwMode="auto">
            <a:xfrm>
              <a:off x="2133600" y="4191000"/>
              <a:ext cx="1571625" cy="28575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Work </a:t>
              </a:r>
              <a:r>
                <a:rPr lang="en-US" sz="1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area</a:t>
              </a:r>
              <a:endParaRPr 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33413" y="4861520"/>
            <a:ext cx="4786312" cy="1447800"/>
            <a:chOff x="633413" y="4572000"/>
            <a:chExt cx="4786312" cy="1447800"/>
          </a:xfrm>
        </p:grpSpPr>
        <p:sp>
          <p:nvSpPr>
            <p:cNvPr id="22" name="Rounded Rectangle 18"/>
            <p:cNvSpPr/>
            <p:nvPr/>
          </p:nvSpPr>
          <p:spPr bwMode="auto">
            <a:xfrm>
              <a:off x="633413" y="4572000"/>
              <a:ext cx="4786312" cy="13335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3" name="Rounded Rectangle 19"/>
            <p:cNvSpPr/>
            <p:nvPr/>
          </p:nvSpPr>
          <p:spPr bwMode="auto">
            <a:xfrm>
              <a:off x="1962150" y="5734050"/>
              <a:ext cx="2000250" cy="28575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Antenna </a:t>
              </a:r>
              <a:r>
                <a:rPr lang="en-US" sz="1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control</a:t>
              </a:r>
              <a:endParaRPr 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653338" y="2346920"/>
            <a:ext cx="1247775" cy="1655763"/>
            <a:chOff x="7653338" y="2057400"/>
            <a:chExt cx="1247775" cy="1655763"/>
          </a:xfrm>
        </p:grpSpPr>
        <p:sp>
          <p:nvSpPr>
            <p:cNvPr id="25" name="Rounded Rectangle 21"/>
            <p:cNvSpPr/>
            <p:nvPr/>
          </p:nvSpPr>
          <p:spPr bwMode="auto">
            <a:xfrm>
              <a:off x="7696200" y="2057400"/>
              <a:ext cx="1143000" cy="1524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6" name="Rounded Rectangle 22"/>
            <p:cNvSpPr/>
            <p:nvPr/>
          </p:nvSpPr>
          <p:spPr bwMode="auto">
            <a:xfrm>
              <a:off x="7653338" y="3449638"/>
              <a:ext cx="1247775" cy="263525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Heuristics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19098"/>
            <a:ext cx="8229600" cy="981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Applications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48" y="6322968"/>
            <a:ext cx="9116568" cy="535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60432" y="0"/>
            <a:ext cx="683568" cy="476250"/>
          </a:xfrm>
        </p:spPr>
        <p:txBody>
          <a:bodyPr/>
          <a:lstStyle/>
          <a:p>
            <a:r>
              <a:rPr lang="es-ES" dirty="0" smtClean="0"/>
              <a:t>0</a:t>
            </a:r>
            <a:fld id="{C3F4EE96-4FAA-4EA7-AEB9-9CF94ACA92E1}" type="slidenum">
              <a:rPr lang="es-ES" smtClean="0"/>
              <a:pPr/>
              <a:t>9</a:t>
            </a:fld>
            <a:r>
              <a:rPr lang="es-ES" dirty="0" smtClean="0"/>
              <a:t>/11</a:t>
            </a:r>
            <a:endParaRPr lang="es-E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4038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Tier-I:</a:t>
            </a: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Locating objects (e.g., people, pets, etc.) in different environments (e.g., hospitals, hotels, etc.)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Tier-II:</a:t>
            </a: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Energy management in buildings</a:t>
            </a: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Location-based advertisements</a:t>
            </a: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Assisted living for elders</a:t>
            </a:r>
          </a:p>
          <a:p>
            <a:pPr marL="800100" lvl="1" indent="-342900">
              <a:spcBef>
                <a:spcPct val="20000"/>
              </a:spcBef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many more…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382</Words>
  <Application>Microsoft Office PowerPoint</Application>
  <PresentationFormat>On-screen Show (4:3)</PresentationFormat>
  <Paragraphs>106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RFID Object Localization</vt:lpstr>
      <vt:lpstr>Outline</vt:lpstr>
      <vt:lpstr>The Problem of Locating Objects</vt:lpstr>
      <vt:lpstr>Prior Art</vt:lpstr>
      <vt:lpstr>RFID Technology Primer</vt:lpstr>
      <vt:lpstr>Our Localization Approach</vt:lpstr>
      <vt:lpstr>Commercial Product</vt:lpstr>
      <vt:lpstr>Visualization</vt:lpstr>
      <vt:lpstr>Applications</vt:lpstr>
      <vt:lpstr>Research Deliverables</vt:lpstr>
      <vt:lpstr>Technology Commercialization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RFID Object Localization</dc:title>
  <dc:creator>Administrator</dc:creator>
  <cp:lastModifiedBy> </cp:lastModifiedBy>
  <cp:revision>195</cp:revision>
  <dcterms:created xsi:type="dcterms:W3CDTF">2011-09-13T18:45:10Z</dcterms:created>
  <dcterms:modified xsi:type="dcterms:W3CDTF">2011-09-16T20:54:21Z</dcterms:modified>
</cp:coreProperties>
</file>