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doc" ContentType="application/msword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50"/>
  </p:notesMasterIdLst>
  <p:sldIdLst>
    <p:sldId id="267" r:id="rId2"/>
    <p:sldId id="264" r:id="rId3"/>
    <p:sldId id="256" r:id="rId4"/>
    <p:sldId id="316" r:id="rId5"/>
    <p:sldId id="257" r:id="rId6"/>
    <p:sldId id="258" r:id="rId7"/>
    <p:sldId id="280" r:id="rId8"/>
    <p:sldId id="259" r:id="rId9"/>
    <p:sldId id="262" r:id="rId10"/>
    <p:sldId id="307" r:id="rId11"/>
    <p:sldId id="276" r:id="rId12"/>
    <p:sldId id="314" r:id="rId13"/>
    <p:sldId id="263" r:id="rId14"/>
    <p:sldId id="275" r:id="rId15"/>
    <p:sldId id="284" r:id="rId16"/>
    <p:sldId id="269" r:id="rId17"/>
    <p:sldId id="277" r:id="rId18"/>
    <p:sldId id="272" r:id="rId19"/>
    <p:sldId id="283" r:id="rId20"/>
    <p:sldId id="286" r:id="rId21"/>
    <p:sldId id="270" r:id="rId22"/>
    <p:sldId id="271" r:id="rId23"/>
    <p:sldId id="281" r:id="rId24"/>
    <p:sldId id="304" r:id="rId25"/>
    <p:sldId id="305" r:id="rId26"/>
    <p:sldId id="290" r:id="rId27"/>
    <p:sldId id="318" r:id="rId28"/>
    <p:sldId id="315" r:id="rId29"/>
    <p:sldId id="317" r:id="rId30"/>
    <p:sldId id="266" r:id="rId31"/>
    <p:sldId id="310" r:id="rId32"/>
    <p:sldId id="306" r:id="rId33"/>
    <p:sldId id="268" r:id="rId34"/>
    <p:sldId id="294" r:id="rId35"/>
    <p:sldId id="265" r:id="rId36"/>
    <p:sldId id="295" r:id="rId37"/>
    <p:sldId id="299" r:id="rId38"/>
    <p:sldId id="296" r:id="rId39"/>
    <p:sldId id="297" r:id="rId40"/>
    <p:sldId id="300" r:id="rId41"/>
    <p:sldId id="302" r:id="rId42"/>
    <p:sldId id="301" r:id="rId43"/>
    <p:sldId id="298" r:id="rId44"/>
    <p:sldId id="303" r:id="rId45"/>
    <p:sldId id="309" r:id="rId46"/>
    <p:sldId id="311" r:id="rId47"/>
    <p:sldId id="312" r:id="rId48"/>
    <p:sldId id="292" r:id="rId4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CC9900"/>
    <a:srgbClr val="CCFF33"/>
    <a:srgbClr val="FFFF00"/>
    <a:srgbClr val="CC00CC"/>
    <a:srgbClr val="00FF00"/>
    <a:srgbClr val="FF0000"/>
    <a:srgbClr val="3399FF"/>
    <a:srgbClr val="00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 snapToObjects="1">
      <p:cViewPr varScale="1">
        <p:scale>
          <a:sx n="72" d="100"/>
          <a:sy n="72" d="100"/>
        </p:scale>
        <p:origin x="-86" y="-19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830"/>
    </p:cViewPr>
  </p:sorterViewPr>
  <p:notesViewPr>
    <p:cSldViewPr snapToObjects="1">
      <p:cViewPr varScale="1">
        <p:scale>
          <a:sx n="43" d="100"/>
          <a:sy n="43" d="100"/>
        </p:scale>
        <p:origin x="-1422" y="-90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7412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C428573-CE6B-4EAF-BAC9-A6CB85DAA0F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3897CE-4781-4FE7-B740-4174E9A595B8}" type="slidenum">
              <a:rPr lang="en-US"/>
              <a:pPr/>
              <a:t>21</a:t>
            </a:fld>
            <a:endParaRPr lang="en-US"/>
          </a:p>
        </p:txBody>
      </p:sp>
      <p:sp>
        <p:nvSpPr>
          <p:cNvPr id="8499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8B2B96-4784-48D1-B8C4-188E461BB4A6}" type="slidenum">
              <a:rPr lang="en-US"/>
              <a:pPr/>
              <a:t>23</a:t>
            </a:fld>
            <a:endParaRPr lang="en-US"/>
          </a:p>
        </p:txBody>
      </p:sp>
      <p:sp>
        <p:nvSpPr>
          <p:cNvPr id="3686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20775" y="674688"/>
            <a:ext cx="4597400" cy="3448050"/>
          </a:xfrm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346575"/>
            <a:ext cx="5956300" cy="4122738"/>
          </a:xfrm>
        </p:spPr>
        <p:txBody>
          <a:bodyPr lIns="89758" tIns="44879" rIns="89758" bIns="44879"/>
          <a:lstStyle/>
          <a:p>
            <a:r>
              <a:rPr lang="en-US" sz="3000" b="1"/>
              <a:t>Over time, Descend from relationship..Tree, leaf,</a:t>
            </a:r>
          </a:p>
          <a:p>
            <a:r>
              <a:rPr lang="en-US" sz="3000" b="1"/>
              <a:t>closer in the tree,more in common</a:t>
            </a:r>
          </a:p>
          <a:p>
            <a:r>
              <a:rPr lang="en-US" sz="3000" b="1"/>
              <a:t>superficially..correct, consistent w/ similarity</a:t>
            </a:r>
          </a:p>
          <a:p>
            <a:r>
              <a:rPr lang="en-US" sz="3000" b="1"/>
              <a:t>because of the relationship..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6E90976-A578-45A0-918A-8753616CCDE9}" type="datetime1">
              <a:rPr lang="en-US"/>
              <a:pPr/>
              <a:t>10/27/2010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# of 34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EAB6F1-2AD9-4BFC-90BB-67DBAFBDEAF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A469577-6125-48AD-B804-A3A9E172BB21}" type="datetime1">
              <a:rPr lang="en-US"/>
              <a:pPr/>
              <a:t>10/27/2010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# of 34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EB23C5-5589-47B4-BAAA-EC68AD8767A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71C7138-E5AA-4A83-9649-53DFDD47E08E}" type="datetime1">
              <a:rPr lang="en-US"/>
              <a:pPr/>
              <a:t>10/27/2010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# of 34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9F893D-06F5-4CAE-B238-BB32C422390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E937B59-FFCF-4854-80F0-AA1811E562D3}" type="datetime1">
              <a:rPr lang="en-US"/>
              <a:pPr/>
              <a:t>10/27/2010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# of 34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F78C75-1B99-4D40-9341-B4BF6C7C505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83B486D-EC3B-4480-9C69-88C363FD62CD}" type="datetime1">
              <a:rPr lang="en-US"/>
              <a:pPr/>
              <a:t>10/27/2010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# of 34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D5D534-69C4-41BE-9939-1F3CF42B3AE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16161FD-1B14-4AA9-9659-DD22AB2A79DA}" type="datetime1">
              <a:rPr lang="en-US"/>
              <a:pPr/>
              <a:t>10/27/2010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# of 34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9A5DF1-A8A4-4186-89F0-9CCB1C84FB9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AF05D76-3F58-4F3F-8C3D-01E39CC9235E}" type="datetime1">
              <a:rPr lang="en-US"/>
              <a:pPr/>
              <a:t>10/27/2010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# of 34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2A4C4E-2E40-4DF7-B8CC-3F1B900CB06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8B79AAF-D6D4-41EC-AB9C-FA3913E86AF6}" type="datetime1">
              <a:rPr lang="en-US"/>
              <a:pPr/>
              <a:t>10/27/2010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# of 34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37C6D8-AF73-4955-B8A2-0806E177B37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6B9F09A-D345-42D6-9D2D-7FA55E2F86E8}" type="datetime1">
              <a:rPr lang="en-US"/>
              <a:pPr/>
              <a:t>10/27/2010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# of 34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1F19AC-BF40-4761-8ED8-0535B54B059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AA1439D-A366-4CC2-8A41-3AE64619588B}" type="datetime1">
              <a:rPr lang="en-US"/>
              <a:pPr/>
              <a:t>10/27/2010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# of 34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C0C2DF-5B24-4FBC-AD27-A5F110EA8D5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BAFF6D8-89E1-41D9-A54D-626976CE6393}" type="datetime1">
              <a:rPr lang="en-US"/>
              <a:pPr/>
              <a:t>10/27/2010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# of 34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007F5B-3C40-4C16-813D-449F0B9962C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fld id="{8A15AD79-EC3F-49FD-A158-482E1F3D3A13}" type="datetime1">
              <a:rPr lang="en-US"/>
              <a:pPr/>
              <a:t>10/27/2010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r>
              <a:rPr lang="en-US"/>
              <a:t># of 34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689687E3-F2A6-4B9D-8F00-3236ABFBEB5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Microsoft_Office_Word_97_-_2003_Document1.doc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emf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image" Target="../media/image10.emf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4.jpeg"/><Relationship Id="rId3" Type="http://schemas.openxmlformats.org/officeDocument/2006/relationships/image" Target="../media/image34.png"/><Relationship Id="rId7" Type="http://schemas.openxmlformats.org/officeDocument/2006/relationships/image" Target="../media/image38.wmf"/><Relationship Id="rId12" Type="http://schemas.openxmlformats.org/officeDocument/2006/relationships/image" Target="../media/image43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12" Type="http://schemas.openxmlformats.org/officeDocument/2006/relationships/image" Target="../media/image55.png"/><Relationship Id="rId2" Type="http://schemas.openxmlformats.org/officeDocument/2006/relationships/image" Target="../media/image45.jpe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11" Type="http://schemas.openxmlformats.org/officeDocument/2006/relationships/image" Target="../media/image54.jpeg"/><Relationship Id="rId5" Type="http://schemas.openxmlformats.org/officeDocument/2006/relationships/image" Target="../media/image48.jpeg"/><Relationship Id="rId15" Type="http://schemas.openxmlformats.org/officeDocument/2006/relationships/image" Target="../media/image58.jpeg"/><Relationship Id="rId10" Type="http://schemas.openxmlformats.org/officeDocument/2006/relationships/image" Target="../media/image53.jpeg"/><Relationship Id="rId4" Type="http://schemas.openxmlformats.org/officeDocument/2006/relationships/image" Target="../media/image47.png"/><Relationship Id="rId9" Type="http://schemas.openxmlformats.org/officeDocument/2006/relationships/image" Target="../media/image52.jpeg"/><Relationship Id="rId14" Type="http://schemas.openxmlformats.org/officeDocument/2006/relationships/image" Target="../media/image5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wmf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389CF-7091-45AC-9BC1-3284BD0CBD09}" type="slidenum">
              <a:rPr lang="en-US"/>
              <a:pPr/>
              <a:t>1</a:t>
            </a:fld>
            <a:endParaRPr lang="en-US"/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152400" y="3352800"/>
            <a:ext cx="54864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b="0">
                <a:solidFill>
                  <a:schemeClr val="tx2"/>
                </a:solidFill>
              </a:rPr>
              <a:t>Gabriel Robins</a:t>
            </a:r>
            <a:r>
              <a:rPr lang="en-US" sz="3600" b="0">
                <a:solidFill>
                  <a:schemeClr val="tx2"/>
                </a:solidFill>
              </a:rPr>
              <a:t/>
            </a:r>
            <a:br>
              <a:rPr lang="en-US" sz="3600" b="0">
                <a:solidFill>
                  <a:schemeClr val="tx2"/>
                </a:solidFill>
              </a:rPr>
            </a:br>
            <a:r>
              <a:rPr lang="en-US" sz="1200" b="0">
                <a:solidFill>
                  <a:schemeClr val="tx2"/>
                </a:solidFill>
              </a:rPr>
              <a:t> </a:t>
            </a:r>
            <a:r>
              <a:rPr lang="en-US" sz="1800" b="0">
                <a:solidFill>
                  <a:schemeClr val="tx2"/>
                </a:solidFill>
              </a:rPr>
              <a:t/>
            </a:r>
            <a:br>
              <a:rPr lang="en-US" sz="1800" b="0">
                <a:solidFill>
                  <a:schemeClr val="tx2"/>
                </a:solidFill>
              </a:rPr>
            </a:br>
            <a:r>
              <a:rPr lang="en-US" sz="1800" b="0">
                <a:solidFill>
                  <a:schemeClr val="accent2"/>
                </a:solidFill>
              </a:rPr>
              <a:t>Department of</a:t>
            </a:r>
            <a:r>
              <a:rPr lang="en-US" sz="2800" b="0">
                <a:solidFill>
                  <a:schemeClr val="accent2"/>
                </a:solidFill>
              </a:rPr>
              <a:t> </a:t>
            </a:r>
            <a:br>
              <a:rPr lang="en-US" sz="2800" b="0">
                <a:solidFill>
                  <a:schemeClr val="accent2"/>
                </a:solidFill>
              </a:rPr>
            </a:br>
            <a:r>
              <a:rPr lang="en-US" sz="3200" b="0">
                <a:solidFill>
                  <a:schemeClr val="accent2"/>
                </a:solidFill>
              </a:rPr>
              <a:t>Computer Science</a:t>
            </a:r>
            <a:br>
              <a:rPr lang="en-US" sz="3200" b="0">
                <a:solidFill>
                  <a:schemeClr val="accent2"/>
                </a:solidFill>
              </a:rPr>
            </a:br>
            <a:r>
              <a:rPr lang="en-US" sz="1800" b="0">
                <a:solidFill>
                  <a:schemeClr val="tx2"/>
                </a:solidFill>
              </a:rPr>
              <a:t/>
            </a:r>
            <a:br>
              <a:rPr lang="en-US" sz="1800" b="0">
                <a:solidFill>
                  <a:schemeClr val="tx2"/>
                </a:solidFill>
              </a:rPr>
            </a:br>
            <a:r>
              <a:rPr lang="en-US" sz="4000" b="0">
                <a:solidFill>
                  <a:srgbClr val="FF9933"/>
                </a:solidFill>
              </a:rPr>
              <a:t>University of Virginia</a:t>
            </a:r>
            <a:br>
              <a:rPr lang="en-US" sz="4000" b="0">
                <a:solidFill>
                  <a:srgbClr val="FF9933"/>
                </a:solidFill>
              </a:rPr>
            </a:br>
            <a:r>
              <a:rPr lang="en-US" sz="1200" b="0">
                <a:solidFill>
                  <a:srgbClr val="FF9933"/>
                </a:solidFill>
              </a:rPr>
              <a:t/>
            </a:r>
            <a:br>
              <a:rPr lang="en-US" sz="1200" b="0">
                <a:solidFill>
                  <a:srgbClr val="FF9933"/>
                </a:solidFill>
              </a:rPr>
            </a:br>
            <a:r>
              <a:rPr lang="en-US" sz="1800" b="0">
                <a:solidFill>
                  <a:schemeClr val="tx2"/>
                </a:solidFill>
              </a:rPr>
              <a:t>www.cs.virginia.edu/robins</a:t>
            </a:r>
            <a:r>
              <a:rPr lang="en-US" sz="3600" b="0">
                <a:solidFill>
                  <a:schemeClr val="tx2"/>
                </a:solidFill>
              </a:rPr>
              <a:t> </a:t>
            </a:r>
            <a:br>
              <a:rPr lang="en-US" sz="3600" b="0">
                <a:solidFill>
                  <a:schemeClr val="tx2"/>
                </a:solidFill>
              </a:rPr>
            </a:br>
            <a:endParaRPr lang="en-US" sz="3600" b="0">
              <a:solidFill>
                <a:schemeClr val="tx2"/>
              </a:solidFill>
            </a:endParaRP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362200" y="152400"/>
            <a:ext cx="6705600" cy="2209800"/>
          </a:xfrm>
        </p:spPr>
        <p:txBody>
          <a:bodyPr/>
          <a:lstStyle/>
          <a:p>
            <a:r>
              <a:rPr lang="en-US" sz="3200" b="1">
                <a:solidFill>
                  <a:srgbClr val="66CCFF"/>
                </a:solidFill>
              </a:rPr>
              <a:t/>
            </a:r>
            <a:br>
              <a:rPr lang="en-US" sz="3200" b="1">
                <a:solidFill>
                  <a:srgbClr val="66CCFF"/>
                </a:solidFill>
              </a:rPr>
            </a:br>
            <a:r>
              <a:rPr lang="en-US" sz="4800" b="1">
                <a:solidFill>
                  <a:srgbClr val="66CCFF"/>
                </a:solidFill>
              </a:rPr>
              <a:t>Applied Algorithms </a:t>
            </a:r>
            <a:br>
              <a:rPr lang="en-US" sz="4800" b="1">
                <a:solidFill>
                  <a:srgbClr val="66CCFF"/>
                </a:solidFill>
              </a:rPr>
            </a:br>
            <a:r>
              <a:rPr lang="en-US" sz="4800" b="1">
                <a:solidFill>
                  <a:srgbClr val="66CCFF"/>
                </a:solidFill>
              </a:rPr>
              <a:t>and Optimization</a:t>
            </a:r>
            <a:r>
              <a:rPr lang="en-US" sz="3200" b="1">
                <a:solidFill>
                  <a:srgbClr val="66CCFF"/>
                </a:solidFill>
              </a:rPr>
              <a:t/>
            </a:r>
            <a:br>
              <a:rPr lang="en-US" sz="3200" b="1">
                <a:solidFill>
                  <a:srgbClr val="66CCFF"/>
                </a:solidFill>
              </a:rPr>
            </a:br>
            <a:r>
              <a:rPr lang="en-US" sz="1000" b="1">
                <a:solidFill>
                  <a:srgbClr val="66CCFF"/>
                </a:solidFill>
              </a:rPr>
              <a:t/>
            </a:r>
            <a:br>
              <a:rPr lang="en-US" sz="1000" b="1">
                <a:solidFill>
                  <a:srgbClr val="66CCFF"/>
                </a:solidFill>
              </a:rPr>
            </a:br>
            <a:r>
              <a:rPr lang="en-US" sz="1000" b="1">
                <a:solidFill>
                  <a:srgbClr val="66CCFF"/>
                </a:solidFill>
              </a:rPr>
              <a:t/>
            </a:r>
            <a:br>
              <a:rPr lang="en-US" sz="1000" b="1">
                <a:solidFill>
                  <a:srgbClr val="66CCFF"/>
                </a:solidFill>
              </a:rPr>
            </a:br>
            <a:endParaRPr lang="en-US" sz="1800" b="1">
              <a:solidFill>
                <a:schemeClr val="tx1"/>
              </a:solidFill>
            </a:endParaRPr>
          </a:p>
        </p:txBody>
      </p:sp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230505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4"/>
          <p:cNvPicPr>
            <a:picLocks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762625" y="2590800"/>
            <a:ext cx="3152775" cy="4114800"/>
          </a:xfrm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5A206-4D01-4933-86BF-125E41C9CB48}" type="slidenum">
              <a:rPr lang="en-US"/>
              <a:pPr/>
              <a:t>10</a:t>
            </a:fld>
            <a:endParaRPr lang="en-US"/>
          </a:p>
        </p:txBody>
      </p:sp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Iterated 1-Steiner Algorithm</a:t>
            </a:r>
          </a:p>
        </p:txBody>
      </p:sp>
      <p:sp>
        <p:nvSpPr>
          <p:cNvPr id="78872" name="Text Box 24"/>
          <p:cNvSpPr txBox="1">
            <a:spLocks noChangeArrowheads="1"/>
          </p:cNvSpPr>
          <p:nvPr/>
        </p:nvSpPr>
        <p:spPr bwMode="auto">
          <a:xfrm>
            <a:off x="457200" y="1844675"/>
            <a:ext cx="8420100" cy="519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0">
                <a:solidFill>
                  <a:srgbClr val="FF0000"/>
                </a:solidFill>
              </a:rPr>
              <a:t>Q:</a:t>
            </a:r>
            <a:r>
              <a:rPr lang="en-US" b="0"/>
              <a:t> Given pointset </a:t>
            </a:r>
            <a:r>
              <a:rPr lang="en-US" sz="2800">
                <a:solidFill>
                  <a:srgbClr val="00FFFF"/>
                </a:solidFill>
              </a:rPr>
              <a:t>S</a:t>
            </a:r>
            <a:r>
              <a:rPr lang="en-US" b="0"/>
              <a:t>, which point </a:t>
            </a:r>
            <a:r>
              <a:rPr lang="en-US">
                <a:solidFill>
                  <a:srgbClr val="FF0000"/>
                </a:solidFill>
              </a:rPr>
              <a:t>p</a:t>
            </a:r>
            <a:r>
              <a:rPr lang="en-US" b="0"/>
              <a:t> minimizes </a:t>
            </a:r>
            <a:r>
              <a:rPr lang="en-US" sz="2800"/>
              <a:t>|</a:t>
            </a:r>
            <a:r>
              <a:rPr lang="en-US" b="0">
                <a:solidFill>
                  <a:srgbClr val="00FF00"/>
                </a:solidFill>
              </a:rPr>
              <a:t>MST</a:t>
            </a:r>
            <a:r>
              <a:rPr lang="en-US" b="0"/>
              <a:t>(</a:t>
            </a:r>
            <a:r>
              <a:rPr lang="en-US" sz="2800">
                <a:solidFill>
                  <a:srgbClr val="00FFFF"/>
                </a:solidFill>
              </a:rPr>
              <a:t>S</a:t>
            </a:r>
            <a:r>
              <a:rPr lang="en-US" b="0"/>
              <a:t> </a:t>
            </a:r>
            <a:r>
              <a:rPr lang="en-US" b="0">
                <a:latin typeface="Symbol" pitchFamily="18" charset="2"/>
              </a:rPr>
              <a:t>È</a:t>
            </a:r>
            <a:r>
              <a:rPr lang="en-US" b="0"/>
              <a:t> </a:t>
            </a:r>
            <a:r>
              <a:rPr lang="en-US">
                <a:solidFill>
                  <a:srgbClr val="FF0000"/>
                </a:solidFill>
              </a:rPr>
              <a:t>p</a:t>
            </a:r>
            <a:r>
              <a:rPr lang="en-US" b="0"/>
              <a:t>)</a:t>
            </a:r>
            <a:r>
              <a:rPr lang="en-US" sz="2800"/>
              <a:t>|</a:t>
            </a:r>
            <a:r>
              <a:rPr lang="en-US" b="0"/>
              <a:t> ? </a:t>
            </a:r>
          </a:p>
        </p:txBody>
      </p:sp>
      <p:grpSp>
        <p:nvGrpSpPr>
          <p:cNvPr id="78889" name="Group 41"/>
          <p:cNvGrpSpPr>
            <a:grpSpLocks/>
          </p:cNvGrpSpPr>
          <p:nvPr/>
        </p:nvGrpSpPr>
        <p:grpSpPr bwMode="auto">
          <a:xfrm>
            <a:off x="4114800" y="2514600"/>
            <a:ext cx="3886200" cy="2743200"/>
            <a:chOff x="2784" y="2016"/>
            <a:chExt cx="2448" cy="1728"/>
          </a:xfrm>
        </p:grpSpPr>
        <p:sp>
          <p:nvSpPr>
            <p:cNvPr id="78890" name="Rectangle 42"/>
            <p:cNvSpPr>
              <a:spLocks noChangeArrowheads="1"/>
            </p:cNvSpPr>
            <p:nvPr/>
          </p:nvSpPr>
          <p:spPr bwMode="auto">
            <a:xfrm>
              <a:off x="2784" y="2016"/>
              <a:ext cx="2448" cy="172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78891" name="AutoShape 43"/>
            <p:cNvCxnSpPr>
              <a:cxnSpLocks noChangeShapeType="1"/>
            </p:cNvCxnSpPr>
            <p:nvPr/>
          </p:nvCxnSpPr>
          <p:spPr bwMode="auto">
            <a:xfrm rot="16200000">
              <a:off x="3072" y="2112"/>
              <a:ext cx="576" cy="768"/>
            </a:xfrm>
            <a:prstGeom prst="bentConnector2">
              <a:avLst/>
            </a:prstGeom>
            <a:noFill/>
            <a:ln w="28575">
              <a:solidFill>
                <a:srgbClr val="00FF00"/>
              </a:solidFill>
              <a:miter lim="800000"/>
              <a:headEnd/>
              <a:tailEnd/>
            </a:ln>
            <a:effectLst/>
          </p:spPr>
        </p:cxnSp>
        <p:cxnSp>
          <p:nvCxnSpPr>
            <p:cNvPr id="78892" name="AutoShape 44"/>
            <p:cNvCxnSpPr>
              <a:cxnSpLocks noChangeShapeType="1"/>
            </p:cNvCxnSpPr>
            <p:nvPr/>
          </p:nvCxnSpPr>
          <p:spPr bwMode="auto">
            <a:xfrm flipV="1">
              <a:off x="4320" y="3072"/>
              <a:ext cx="720" cy="528"/>
            </a:xfrm>
            <a:prstGeom prst="bentConnector2">
              <a:avLst/>
            </a:prstGeom>
            <a:noFill/>
            <a:ln w="28575">
              <a:solidFill>
                <a:srgbClr val="00FF00"/>
              </a:solidFill>
              <a:miter lim="800000"/>
              <a:headEnd/>
              <a:tailEnd/>
            </a:ln>
            <a:effectLst/>
          </p:spPr>
        </p:cxnSp>
        <p:cxnSp>
          <p:nvCxnSpPr>
            <p:cNvPr id="78893" name="AutoShape 45"/>
            <p:cNvCxnSpPr>
              <a:cxnSpLocks noChangeShapeType="1"/>
              <a:stCxn id="78897" idx="6"/>
              <a:endCxn id="78895" idx="0"/>
            </p:cNvCxnSpPr>
            <p:nvPr/>
          </p:nvCxnSpPr>
          <p:spPr bwMode="auto">
            <a:xfrm>
              <a:off x="3840" y="2208"/>
              <a:ext cx="432" cy="1344"/>
            </a:xfrm>
            <a:prstGeom prst="bentConnector2">
              <a:avLst/>
            </a:prstGeom>
            <a:noFill/>
            <a:ln w="28575">
              <a:solidFill>
                <a:srgbClr val="00FF00"/>
              </a:solidFill>
              <a:miter lim="800000"/>
              <a:headEnd/>
              <a:tailEnd/>
            </a:ln>
            <a:effectLst/>
          </p:spPr>
        </p:cxnSp>
        <p:grpSp>
          <p:nvGrpSpPr>
            <p:cNvPr id="78894" name="Group 46"/>
            <p:cNvGrpSpPr>
              <a:grpSpLocks/>
            </p:cNvGrpSpPr>
            <p:nvPr/>
          </p:nvGrpSpPr>
          <p:grpSpPr bwMode="auto">
            <a:xfrm>
              <a:off x="2928" y="2160"/>
              <a:ext cx="2160" cy="1488"/>
              <a:chOff x="1728" y="1632"/>
              <a:chExt cx="2160" cy="1488"/>
            </a:xfrm>
          </p:grpSpPr>
          <p:sp>
            <p:nvSpPr>
              <p:cNvPr id="78895" name="Oval 47"/>
              <p:cNvSpPr>
                <a:spLocks noChangeArrowheads="1"/>
              </p:cNvSpPr>
              <p:nvPr/>
            </p:nvSpPr>
            <p:spPr bwMode="auto">
              <a:xfrm>
                <a:off x="3024" y="3024"/>
                <a:ext cx="96" cy="96"/>
              </a:xfrm>
              <a:prstGeom prst="ellipse">
                <a:avLst/>
              </a:prstGeom>
              <a:solidFill>
                <a:srgbClr val="66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896" name="Oval 48"/>
              <p:cNvSpPr>
                <a:spLocks noChangeArrowheads="1"/>
              </p:cNvSpPr>
              <p:nvPr/>
            </p:nvSpPr>
            <p:spPr bwMode="auto">
              <a:xfrm>
                <a:off x="1728" y="2256"/>
                <a:ext cx="96" cy="96"/>
              </a:xfrm>
              <a:prstGeom prst="ellipse">
                <a:avLst/>
              </a:prstGeom>
              <a:solidFill>
                <a:srgbClr val="66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897" name="Oval 49"/>
              <p:cNvSpPr>
                <a:spLocks noChangeArrowheads="1"/>
              </p:cNvSpPr>
              <p:nvPr/>
            </p:nvSpPr>
            <p:spPr bwMode="auto">
              <a:xfrm>
                <a:off x="2544" y="1632"/>
                <a:ext cx="96" cy="96"/>
              </a:xfrm>
              <a:prstGeom prst="ellipse">
                <a:avLst/>
              </a:prstGeom>
              <a:solidFill>
                <a:srgbClr val="66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898" name="Oval 50"/>
              <p:cNvSpPr>
                <a:spLocks noChangeArrowheads="1"/>
              </p:cNvSpPr>
              <p:nvPr/>
            </p:nvSpPr>
            <p:spPr bwMode="auto">
              <a:xfrm>
                <a:off x="3792" y="2448"/>
                <a:ext cx="96" cy="96"/>
              </a:xfrm>
              <a:prstGeom prst="ellipse">
                <a:avLst/>
              </a:prstGeom>
              <a:solidFill>
                <a:srgbClr val="66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8899" name="Group 51"/>
            <p:cNvGrpSpPr>
              <a:grpSpLocks/>
            </p:cNvGrpSpPr>
            <p:nvPr/>
          </p:nvGrpSpPr>
          <p:grpSpPr bwMode="auto">
            <a:xfrm>
              <a:off x="2928" y="2160"/>
              <a:ext cx="2160" cy="1488"/>
              <a:chOff x="1728" y="1632"/>
              <a:chExt cx="2160" cy="1488"/>
            </a:xfrm>
          </p:grpSpPr>
          <p:sp>
            <p:nvSpPr>
              <p:cNvPr id="78900" name="Oval 52"/>
              <p:cNvSpPr>
                <a:spLocks noChangeArrowheads="1"/>
              </p:cNvSpPr>
              <p:nvPr/>
            </p:nvSpPr>
            <p:spPr bwMode="auto">
              <a:xfrm>
                <a:off x="3024" y="3024"/>
                <a:ext cx="96" cy="96"/>
              </a:xfrm>
              <a:prstGeom prst="ellipse">
                <a:avLst/>
              </a:prstGeom>
              <a:solidFill>
                <a:srgbClr val="66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901" name="Oval 53"/>
              <p:cNvSpPr>
                <a:spLocks noChangeArrowheads="1"/>
              </p:cNvSpPr>
              <p:nvPr/>
            </p:nvSpPr>
            <p:spPr bwMode="auto">
              <a:xfrm>
                <a:off x="1728" y="2256"/>
                <a:ext cx="96" cy="96"/>
              </a:xfrm>
              <a:prstGeom prst="ellipse">
                <a:avLst/>
              </a:prstGeom>
              <a:solidFill>
                <a:srgbClr val="66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902" name="Oval 54"/>
              <p:cNvSpPr>
                <a:spLocks noChangeArrowheads="1"/>
              </p:cNvSpPr>
              <p:nvPr/>
            </p:nvSpPr>
            <p:spPr bwMode="auto">
              <a:xfrm>
                <a:off x="2544" y="1632"/>
                <a:ext cx="96" cy="96"/>
              </a:xfrm>
              <a:prstGeom prst="ellipse">
                <a:avLst/>
              </a:prstGeom>
              <a:solidFill>
                <a:srgbClr val="66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903" name="Oval 55"/>
              <p:cNvSpPr>
                <a:spLocks noChangeArrowheads="1"/>
              </p:cNvSpPr>
              <p:nvPr/>
            </p:nvSpPr>
            <p:spPr bwMode="auto">
              <a:xfrm>
                <a:off x="3792" y="2448"/>
                <a:ext cx="96" cy="96"/>
              </a:xfrm>
              <a:prstGeom prst="ellipse">
                <a:avLst/>
              </a:prstGeom>
              <a:solidFill>
                <a:srgbClr val="66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78904" name="Group 56"/>
          <p:cNvGrpSpPr>
            <a:grpSpLocks/>
          </p:cNvGrpSpPr>
          <p:nvPr/>
        </p:nvGrpSpPr>
        <p:grpSpPr bwMode="auto">
          <a:xfrm>
            <a:off x="4038600" y="2514600"/>
            <a:ext cx="3886200" cy="2743200"/>
            <a:chOff x="2784" y="288"/>
            <a:chExt cx="2448" cy="1728"/>
          </a:xfrm>
        </p:grpSpPr>
        <p:sp>
          <p:nvSpPr>
            <p:cNvPr id="78905" name="Rectangle 57"/>
            <p:cNvSpPr>
              <a:spLocks noChangeArrowheads="1"/>
            </p:cNvSpPr>
            <p:nvPr/>
          </p:nvSpPr>
          <p:spPr bwMode="auto">
            <a:xfrm>
              <a:off x="2784" y="288"/>
              <a:ext cx="2448" cy="172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78906" name="AutoShape 58"/>
            <p:cNvCxnSpPr>
              <a:cxnSpLocks noChangeShapeType="1"/>
            </p:cNvCxnSpPr>
            <p:nvPr/>
          </p:nvCxnSpPr>
          <p:spPr bwMode="auto">
            <a:xfrm flipV="1">
              <a:off x="4368" y="1344"/>
              <a:ext cx="720" cy="528"/>
            </a:xfrm>
            <a:prstGeom prst="bentConnector2">
              <a:avLst/>
            </a:prstGeom>
            <a:noFill/>
            <a:ln w="28575">
              <a:solidFill>
                <a:srgbClr val="00FF00"/>
              </a:solidFill>
              <a:miter lim="800000"/>
              <a:headEnd/>
              <a:tailEnd/>
            </a:ln>
            <a:effectLst/>
          </p:spPr>
        </p:cxnSp>
        <p:cxnSp>
          <p:nvCxnSpPr>
            <p:cNvPr id="78907" name="AutoShape 59"/>
            <p:cNvCxnSpPr>
              <a:cxnSpLocks noChangeShapeType="1"/>
              <a:stCxn id="78912" idx="6"/>
              <a:endCxn id="78909" idx="2"/>
            </p:cNvCxnSpPr>
            <p:nvPr/>
          </p:nvCxnSpPr>
          <p:spPr bwMode="auto">
            <a:xfrm>
              <a:off x="3072" y="1104"/>
              <a:ext cx="720" cy="0"/>
            </a:xfrm>
            <a:prstGeom prst="straightConnector1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ffectLst/>
          </p:spPr>
        </p:cxnSp>
        <p:cxnSp>
          <p:nvCxnSpPr>
            <p:cNvPr id="78908" name="AutoShape 60"/>
            <p:cNvCxnSpPr>
              <a:cxnSpLocks noChangeShapeType="1"/>
              <a:stCxn id="78913" idx="4"/>
              <a:endCxn id="78909" idx="0"/>
            </p:cNvCxnSpPr>
            <p:nvPr/>
          </p:nvCxnSpPr>
          <p:spPr bwMode="auto">
            <a:xfrm>
              <a:off x="3840" y="528"/>
              <a:ext cx="0" cy="528"/>
            </a:xfrm>
            <a:prstGeom prst="straightConnector1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ffectLst/>
          </p:spPr>
        </p:cxnSp>
        <p:sp>
          <p:nvSpPr>
            <p:cNvPr id="78909" name="Oval 61"/>
            <p:cNvSpPr>
              <a:spLocks noChangeArrowheads="1"/>
            </p:cNvSpPr>
            <p:nvPr/>
          </p:nvSpPr>
          <p:spPr bwMode="auto">
            <a:xfrm>
              <a:off x="3792" y="1056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8910" name="Group 62"/>
            <p:cNvGrpSpPr>
              <a:grpSpLocks/>
            </p:cNvGrpSpPr>
            <p:nvPr/>
          </p:nvGrpSpPr>
          <p:grpSpPr bwMode="auto">
            <a:xfrm>
              <a:off x="2976" y="432"/>
              <a:ext cx="2160" cy="1488"/>
              <a:chOff x="1728" y="1632"/>
              <a:chExt cx="2160" cy="1488"/>
            </a:xfrm>
          </p:grpSpPr>
          <p:sp>
            <p:nvSpPr>
              <p:cNvPr id="78911" name="Oval 63"/>
              <p:cNvSpPr>
                <a:spLocks noChangeArrowheads="1"/>
              </p:cNvSpPr>
              <p:nvPr/>
            </p:nvSpPr>
            <p:spPr bwMode="auto">
              <a:xfrm>
                <a:off x="3024" y="3024"/>
                <a:ext cx="96" cy="96"/>
              </a:xfrm>
              <a:prstGeom prst="ellipse">
                <a:avLst/>
              </a:prstGeom>
              <a:solidFill>
                <a:srgbClr val="66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912" name="Oval 64"/>
              <p:cNvSpPr>
                <a:spLocks noChangeArrowheads="1"/>
              </p:cNvSpPr>
              <p:nvPr/>
            </p:nvSpPr>
            <p:spPr bwMode="auto">
              <a:xfrm>
                <a:off x="1728" y="2256"/>
                <a:ext cx="96" cy="96"/>
              </a:xfrm>
              <a:prstGeom prst="ellipse">
                <a:avLst/>
              </a:prstGeom>
              <a:solidFill>
                <a:srgbClr val="66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913" name="Oval 65"/>
              <p:cNvSpPr>
                <a:spLocks noChangeArrowheads="1"/>
              </p:cNvSpPr>
              <p:nvPr/>
            </p:nvSpPr>
            <p:spPr bwMode="auto">
              <a:xfrm>
                <a:off x="2544" y="1632"/>
                <a:ext cx="96" cy="96"/>
              </a:xfrm>
              <a:prstGeom prst="ellipse">
                <a:avLst/>
              </a:prstGeom>
              <a:solidFill>
                <a:srgbClr val="66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914" name="Oval 66"/>
              <p:cNvSpPr>
                <a:spLocks noChangeArrowheads="1"/>
              </p:cNvSpPr>
              <p:nvPr/>
            </p:nvSpPr>
            <p:spPr bwMode="auto">
              <a:xfrm>
                <a:off x="3792" y="2448"/>
                <a:ext cx="96" cy="96"/>
              </a:xfrm>
              <a:prstGeom prst="ellipse">
                <a:avLst/>
              </a:prstGeom>
              <a:solidFill>
                <a:srgbClr val="66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cxnSp>
          <p:nvCxnSpPr>
            <p:cNvPr id="78915" name="AutoShape 67"/>
            <p:cNvCxnSpPr>
              <a:cxnSpLocks noChangeShapeType="1"/>
              <a:stCxn id="78911" idx="0"/>
              <a:endCxn id="78909" idx="6"/>
            </p:cNvCxnSpPr>
            <p:nvPr/>
          </p:nvCxnSpPr>
          <p:spPr bwMode="auto">
            <a:xfrm rot="5400000" flipH="1">
              <a:off x="3744" y="1248"/>
              <a:ext cx="720" cy="432"/>
            </a:xfrm>
            <a:prstGeom prst="bentConnector2">
              <a:avLst/>
            </a:prstGeom>
            <a:noFill/>
            <a:ln w="28575">
              <a:solidFill>
                <a:srgbClr val="00FF00"/>
              </a:solidFill>
              <a:miter lim="800000"/>
              <a:headEnd/>
              <a:tailEnd/>
            </a:ln>
            <a:effectLst/>
          </p:spPr>
        </p:cxnSp>
      </p:grpSp>
      <p:grpSp>
        <p:nvGrpSpPr>
          <p:cNvPr id="78916" name="Group 68"/>
          <p:cNvGrpSpPr>
            <a:grpSpLocks/>
          </p:cNvGrpSpPr>
          <p:nvPr/>
        </p:nvGrpSpPr>
        <p:grpSpPr bwMode="auto">
          <a:xfrm>
            <a:off x="4114800" y="2514600"/>
            <a:ext cx="3886200" cy="2743200"/>
            <a:chOff x="48" y="2160"/>
            <a:chExt cx="2448" cy="1728"/>
          </a:xfrm>
        </p:grpSpPr>
        <p:sp>
          <p:nvSpPr>
            <p:cNvPr id="78917" name="Rectangle 69"/>
            <p:cNvSpPr>
              <a:spLocks noChangeArrowheads="1"/>
            </p:cNvSpPr>
            <p:nvPr/>
          </p:nvSpPr>
          <p:spPr bwMode="auto">
            <a:xfrm>
              <a:off x="48" y="2160"/>
              <a:ext cx="2448" cy="172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78918" name="AutoShape 70"/>
            <p:cNvCxnSpPr>
              <a:cxnSpLocks noChangeShapeType="1"/>
              <a:stCxn id="78923" idx="0"/>
              <a:endCxn id="78924" idx="6"/>
            </p:cNvCxnSpPr>
            <p:nvPr/>
          </p:nvCxnSpPr>
          <p:spPr bwMode="auto">
            <a:xfrm rot="5400000" flipH="1">
              <a:off x="1248" y="2832"/>
              <a:ext cx="144" cy="432"/>
            </a:xfrm>
            <a:prstGeom prst="bentConnector2">
              <a:avLst/>
            </a:prstGeom>
            <a:noFill/>
            <a:ln w="28575">
              <a:solidFill>
                <a:srgbClr val="00FF00"/>
              </a:solidFill>
              <a:miter lim="800000"/>
              <a:headEnd/>
              <a:tailEnd/>
            </a:ln>
            <a:effectLst/>
          </p:spPr>
        </p:cxnSp>
        <p:cxnSp>
          <p:nvCxnSpPr>
            <p:cNvPr id="78919" name="AutoShape 71"/>
            <p:cNvCxnSpPr>
              <a:cxnSpLocks noChangeShapeType="1"/>
              <a:stCxn id="78923" idx="6"/>
              <a:endCxn id="78929" idx="2"/>
            </p:cNvCxnSpPr>
            <p:nvPr/>
          </p:nvCxnSpPr>
          <p:spPr bwMode="auto">
            <a:xfrm>
              <a:off x="1584" y="3168"/>
              <a:ext cx="672" cy="0"/>
            </a:xfrm>
            <a:prstGeom prst="straightConnector1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ffectLst/>
          </p:spPr>
        </p:cxnSp>
        <p:cxnSp>
          <p:nvCxnSpPr>
            <p:cNvPr id="78920" name="AutoShape 72"/>
            <p:cNvCxnSpPr>
              <a:cxnSpLocks noChangeShapeType="1"/>
              <a:stCxn id="78923" idx="4"/>
              <a:endCxn id="78926" idx="0"/>
            </p:cNvCxnSpPr>
            <p:nvPr/>
          </p:nvCxnSpPr>
          <p:spPr bwMode="auto">
            <a:xfrm>
              <a:off x="1536" y="3216"/>
              <a:ext cx="0" cy="480"/>
            </a:xfrm>
            <a:prstGeom prst="straightConnector1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ffectLst/>
          </p:spPr>
        </p:cxnSp>
        <p:cxnSp>
          <p:nvCxnSpPr>
            <p:cNvPr id="78921" name="AutoShape 73"/>
            <p:cNvCxnSpPr>
              <a:cxnSpLocks noChangeShapeType="1"/>
              <a:stCxn id="78927" idx="6"/>
              <a:endCxn id="78924" idx="2"/>
            </p:cNvCxnSpPr>
            <p:nvPr/>
          </p:nvCxnSpPr>
          <p:spPr bwMode="auto">
            <a:xfrm>
              <a:off x="288" y="2976"/>
              <a:ext cx="720" cy="0"/>
            </a:xfrm>
            <a:prstGeom prst="straightConnector1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ffectLst/>
          </p:spPr>
        </p:cxnSp>
        <p:cxnSp>
          <p:nvCxnSpPr>
            <p:cNvPr id="78922" name="AutoShape 74"/>
            <p:cNvCxnSpPr>
              <a:cxnSpLocks noChangeShapeType="1"/>
              <a:stCxn id="78928" idx="4"/>
              <a:endCxn id="78924" idx="0"/>
            </p:cNvCxnSpPr>
            <p:nvPr/>
          </p:nvCxnSpPr>
          <p:spPr bwMode="auto">
            <a:xfrm>
              <a:off x="1056" y="2400"/>
              <a:ext cx="0" cy="528"/>
            </a:xfrm>
            <a:prstGeom prst="straightConnector1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ffectLst/>
          </p:spPr>
        </p:cxnSp>
        <p:sp>
          <p:nvSpPr>
            <p:cNvPr id="78923" name="Oval 75"/>
            <p:cNvSpPr>
              <a:spLocks noChangeArrowheads="1"/>
            </p:cNvSpPr>
            <p:nvPr/>
          </p:nvSpPr>
          <p:spPr bwMode="auto">
            <a:xfrm>
              <a:off x="1488" y="312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924" name="Oval 76"/>
            <p:cNvSpPr>
              <a:spLocks noChangeArrowheads="1"/>
            </p:cNvSpPr>
            <p:nvPr/>
          </p:nvSpPr>
          <p:spPr bwMode="auto">
            <a:xfrm>
              <a:off x="1008" y="2928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8925" name="Group 77"/>
            <p:cNvGrpSpPr>
              <a:grpSpLocks/>
            </p:cNvGrpSpPr>
            <p:nvPr/>
          </p:nvGrpSpPr>
          <p:grpSpPr bwMode="auto">
            <a:xfrm>
              <a:off x="192" y="2304"/>
              <a:ext cx="2160" cy="1488"/>
              <a:chOff x="1728" y="1632"/>
              <a:chExt cx="2160" cy="1488"/>
            </a:xfrm>
          </p:grpSpPr>
          <p:sp>
            <p:nvSpPr>
              <p:cNvPr id="78926" name="Oval 78"/>
              <p:cNvSpPr>
                <a:spLocks noChangeArrowheads="1"/>
              </p:cNvSpPr>
              <p:nvPr/>
            </p:nvSpPr>
            <p:spPr bwMode="auto">
              <a:xfrm>
                <a:off x="3024" y="3024"/>
                <a:ext cx="96" cy="96"/>
              </a:xfrm>
              <a:prstGeom prst="ellipse">
                <a:avLst/>
              </a:prstGeom>
              <a:solidFill>
                <a:srgbClr val="66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927" name="Oval 79"/>
              <p:cNvSpPr>
                <a:spLocks noChangeArrowheads="1"/>
              </p:cNvSpPr>
              <p:nvPr/>
            </p:nvSpPr>
            <p:spPr bwMode="auto">
              <a:xfrm>
                <a:off x="1728" y="2256"/>
                <a:ext cx="96" cy="96"/>
              </a:xfrm>
              <a:prstGeom prst="ellipse">
                <a:avLst/>
              </a:prstGeom>
              <a:solidFill>
                <a:srgbClr val="66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928" name="Oval 80"/>
              <p:cNvSpPr>
                <a:spLocks noChangeArrowheads="1"/>
              </p:cNvSpPr>
              <p:nvPr/>
            </p:nvSpPr>
            <p:spPr bwMode="auto">
              <a:xfrm>
                <a:off x="2544" y="1632"/>
                <a:ext cx="96" cy="96"/>
              </a:xfrm>
              <a:prstGeom prst="ellipse">
                <a:avLst/>
              </a:prstGeom>
              <a:solidFill>
                <a:srgbClr val="66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929" name="Oval 81"/>
              <p:cNvSpPr>
                <a:spLocks noChangeArrowheads="1"/>
              </p:cNvSpPr>
              <p:nvPr/>
            </p:nvSpPr>
            <p:spPr bwMode="auto">
              <a:xfrm>
                <a:off x="3792" y="2448"/>
                <a:ext cx="96" cy="96"/>
              </a:xfrm>
              <a:prstGeom prst="ellipse">
                <a:avLst/>
              </a:prstGeom>
              <a:solidFill>
                <a:srgbClr val="66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78932" name="Group 84"/>
          <p:cNvGrpSpPr>
            <a:grpSpLocks/>
          </p:cNvGrpSpPr>
          <p:nvPr/>
        </p:nvGrpSpPr>
        <p:grpSpPr bwMode="auto">
          <a:xfrm>
            <a:off x="4343400" y="2743200"/>
            <a:ext cx="3429000" cy="2362200"/>
            <a:chOff x="1728" y="1632"/>
            <a:chExt cx="2160" cy="1488"/>
          </a:xfrm>
        </p:grpSpPr>
        <p:sp>
          <p:nvSpPr>
            <p:cNvPr id="78933" name="Oval 85"/>
            <p:cNvSpPr>
              <a:spLocks noChangeArrowheads="1"/>
            </p:cNvSpPr>
            <p:nvPr/>
          </p:nvSpPr>
          <p:spPr bwMode="auto">
            <a:xfrm>
              <a:off x="3024" y="3024"/>
              <a:ext cx="96" cy="96"/>
            </a:xfrm>
            <a:prstGeom prst="ellipse">
              <a:avLst/>
            </a:prstGeom>
            <a:solidFill>
              <a:srgbClr val="66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934" name="Oval 86"/>
            <p:cNvSpPr>
              <a:spLocks noChangeArrowheads="1"/>
            </p:cNvSpPr>
            <p:nvPr/>
          </p:nvSpPr>
          <p:spPr bwMode="auto">
            <a:xfrm>
              <a:off x="1728" y="2256"/>
              <a:ext cx="96" cy="96"/>
            </a:xfrm>
            <a:prstGeom prst="ellipse">
              <a:avLst/>
            </a:prstGeom>
            <a:solidFill>
              <a:srgbClr val="66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935" name="Oval 87"/>
            <p:cNvSpPr>
              <a:spLocks noChangeArrowheads="1"/>
            </p:cNvSpPr>
            <p:nvPr/>
          </p:nvSpPr>
          <p:spPr bwMode="auto">
            <a:xfrm>
              <a:off x="2544" y="1632"/>
              <a:ext cx="96" cy="96"/>
            </a:xfrm>
            <a:prstGeom prst="ellipse">
              <a:avLst/>
            </a:prstGeom>
            <a:solidFill>
              <a:srgbClr val="66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936" name="Oval 88"/>
            <p:cNvSpPr>
              <a:spLocks noChangeArrowheads="1"/>
            </p:cNvSpPr>
            <p:nvPr/>
          </p:nvSpPr>
          <p:spPr bwMode="auto">
            <a:xfrm>
              <a:off x="3792" y="2448"/>
              <a:ext cx="96" cy="96"/>
            </a:xfrm>
            <a:prstGeom prst="ellipse">
              <a:avLst/>
            </a:prstGeom>
            <a:solidFill>
              <a:srgbClr val="66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8937" name="Text Box 89"/>
          <p:cNvSpPr txBox="1">
            <a:spLocks noChangeArrowheads="1"/>
          </p:cNvSpPr>
          <p:nvPr/>
        </p:nvSpPr>
        <p:spPr bwMode="auto">
          <a:xfrm>
            <a:off x="457200" y="2362200"/>
            <a:ext cx="39624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0">
                <a:solidFill>
                  <a:srgbClr val="FF0000"/>
                </a:solidFill>
              </a:rPr>
              <a:t>Algorithmic idea:</a:t>
            </a:r>
            <a:r>
              <a:rPr lang="en-US" b="0"/>
              <a:t> Iterate! </a:t>
            </a:r>
          </a:p>
        </p:txBody>
      </p:sp>
      <p:sp>
        <p:nvSpPr>
          <p:cNvPr id="78870" name="Text Box 22"/>
          <p:cNvSpPr txBox="1">
            <a:spLocks noChangeArrowheads="1"/>
          </p:cNvSpPr>
          <p:nvPr/>
        </p:nvSpPr>
        <p:spPr bwMode="auto">
          <a:xfrm>
            <a:off x="457200" y="4724400"/>
            <a:ext cx="84201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0">
                <a:solidFill>
                  <a:srgbClr val="FF0000"/>
                </a:solidFill>
              </a:rPr>
              <a:t>Theorem:</a:t>
            </a:r>
            <a:r>
              <a:rPr lang="en-US" b="0"/>
              <a:t> Optimal for </a:t>
            </a:r>
            <a:r>
              <a:rPr lang="en-US" b="0">
                <a:latin typeface="Symbol" pitchFamily="18" charset="2"/>
              </a:rPr>
              <a:t>£</a:t>
            </a:r>
            <a:r>
              <a:rPr lang="en-US" b="0"/>
              <a:t> 4 points</a:t>
            </a:r>
          </a:p>
          <a:p>
            <a:endParaRPr lang="en-US" b="0"/>
          </a:p>
        </p:txBody>
      </p:sp>
      <p:sp>
        <p:nvSpPr>
          <p:cNvPr id="78939" name="Text Box 91"/>
          <p:cNvSpPr txBox="1">
            <a:spLocks noChangeArrowheads="1"/>
          </p:cNvSpPr>
          <p:nvPr/>
        </p:nvSpPr>
        <p:spPr bwMode="auto">
          <a:xfrm>
            <a:off x="457200" y="5232400"/>
            <a:ext cx="84201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0">
                <a:solidFill>
                  <a:srgbClr val="FF0000"/>
                </a:solidFill>
              </a:rPr>
              <a:t>Theorem:</a:t>
            </a:r>
            <a:r>
              <a:rPr lang="en-US" b="0"/>
              <a:t> Solutions cost </a:t>
            </a:r>
            <a:r>
              <a:rPr lang="en-US" b="0">
                <a:latin typeface="Symbol" pitchFamily="18" charset="2"/>
              </a:rPr>
              <a:t>&lt;</a:t>
            </a:r>
            <a:r>
              <a:rPr lang="en-US" b="0"/>
              <a:t> 3/2 </a:t>
            </a:r>
            <a:r>
              <a:rPr lang="en-US" b="0" baseline="10000">
                <a:latin typeface="Symbol" pitchFamily="18" charset="2"/>
              </a:rPr>
              <a:t>· </a:t>
            </a:r>
            <a:r>
              <a:rPr lang="en-US" b="0"/>
              <a:t>OPT</a:t>
            </a:r>
          </a:p>
          <a:p>
            <a:endParaRPr lang="en-US" b="0"/>
          </a:p>
        </p:txBody>
      </p:sp>
      <p:sp>
        <p:nvSpPr>
          <p:cNvPr id="78940" name="Text Box 92"/>
          <p:cNvSpPr txBox="1">
            <a:spLocks noChangeArrowheads="1"/>
          </p:cNvSpPr>
          <p:nvPr/>
        </p:nvSpPr>
        <p:spPr bwMode="auto">
          <a:xfrm>
            <a:off x="457200" y="5740400"/>
            <a:ext cx="84201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0">
                <a:solidFill>
                  <a:srgbClr val="FF0000"/>
                </a:solidFill>
              </a:rPr>
              <a:t>Theorem:</a:t>
            </a:r>
            <a:r>
              <a:rPr lang="en-US" b="0"/>
              <a:t> Solutions cost </a:t>
            </a:r>
            <a:r>
              <a:rPr lang="en-US" b="0">
                <a:latin typeface="Symbol" pitchFamily="18" charset="2"/>
              </a:rPr>
              <a:t>£</a:t>
            </a:r>
            <a:r>
              <a:rPr lang="en-US" b="0"/>
              <a:t> 4/3 </a:t>
            </a:r>
            <a:r>
              <a:rPr lang="en-US" b="0" baseline="10000">
                <a:latin typeface="Symbol" pitchFamily="18" charset="2"/>
              </a:rPr>
              <a:t>· </a:t>
            </a:r>
            <a:r>
              <a:rPr lang="en-US" b="0"/>
              <a:t>OPT for “difficult” pointsets</a:t>
            </a:r>
          </a:p>
          <a:p>
            <a:endParaRPr lang="en-US" b="0"/>
          </a:p>
        </p:txBody>
      </p:sp>
      <p:sp>
        <p:nvSpPr>
          <p:cNvPr id="78941" name="Text Box 93"/>
          <p:cNvSpPr txBox="1">
            <a:spLocks noChangeArrowheads="1"/>
          </p:cNvSpPr>
          <p:nvPr/>
        </p:nvSpPr>
        <p:spPr bwMode="auto">
          <a:xfrm>
            <a:off x="457200" y="6248400"/>
            <a:ext cx="8420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0">
                <a:solidFill>
                  <a:srgbClr val="00FF00"/>
                </a:solidFill>
              </a:rPr>
              <a:t>In practice:</a:t>
            </a:r>
            <a:r>
              <a:rPr lang="en-US" b="0"/>
              <a:t> Solution cost is within 0.5% of</a:t>
            </a:r>
            <a:r>
              <a:rPr lang="en-US" b="0" baseline="10000">
                <a:latin typeface="Symbol" pitchFamily="18" charset="2"/>
              </a:rPr>
              <a:t> </a:t>
            </a:r>
            <a:r>
              <a:rPr lang="en-US" b="0"/>
              <a:t>OPT </a:t>
            </a:r>
            <a:r>
              <a:rPr lang="en-US" b="0" u="sng"/>
              <a:t>on average</a:t>
            </a:r>
            <a:endParaRPr lang="en-US" b="0"/>
          </a:p>
        </p:txBody>
      </p:sp>
      <p:sp>
        <p:nvSpPr>
          <p:cNvPr id="78949" name="Oval 101"/>
          <p:cNvSpPr>
            <a:spLocks noChangeArrowheads="1"/>
          </p:cNvSpPr>
          <p:nvPr/>
        </p:nvSpPr>
        <p:spPr bwMode="auto">
          <a:xfrm>
            <a:off x="6400800" y="4038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8950" name="Oval 102"/>
          <p:cNvSpPr>
            <a:spLocks noChangeArrowheads="1"/>
          </p:cNvSpPr>
          <p:nvPr/>
        </p:nvSpPr>
        <p:spPr bwMode="auto">
          <a:xfrm>
            <a:off x="5638800" y="3733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8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89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89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8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89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89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89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89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78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89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89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89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89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89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89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89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8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7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88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88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8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8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8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8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78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78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72" grpId="0" animBg="1" autoUpdateAnimBg="0"/>
      <p:bldP spid="78937" grpId="0" animBg="1" autoUpdateAnimBg="0"/>
      <p:bldP spid="78870" grpId="0" autoUpdateAnimBg="0"/>
      <p:bldP spid="78939" grpId="0" autoUpdateAnimBg="0"/>
      <p:bldP spid="78940" grpId="0" autoUpdateAnimBg="0"/>
      <p:bldP spid="78941" grpId="0" autoUpdateAnimBg="0"/>
      <p:bldP spid="78949" grpId="0" animBg="1"/>
      <p:bldP spid="7895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F0592-4018-4032-B07E-6BEA77E84B99}" type="slidenum">
              <a:rPr lang="en-US"/>
              <a:pPr/>
              <a:t>11</a:t>
            </a:fld>
            <a:endParaRPr lang="en-US"/>
          </a:p>
        </p:txBody>
      </p:sp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/>
          <a:lstStyle/>
          <a:p>
            <a:r>
              <a:rPr lang="en-US"/>
              <a:t>Group Steiner Problem</a:t>
            </a:r>
          </a:p>
        </p:txBody>
      </p:sp>
      <p:grpSp>
        <p:nvGrpSpPr>
          <p:cNvPr id="30817" name="Group 97"/>
          <p:cNvGrpSpPr>
            <a:grpSpLocks/>
          </p:cNvGrpSpPr>
          <p:nvPr/>
        </p:nvGrpSpPr>
        <p:grpSpPr bwMode="auto">
          <a:xfrm>
            <a:off x="1914525" y="1295400"/>
            <a:ext cx="1514475" cy="1076325"/>
            <a:chOff x="1206" y="1296"/>
            <a:chExt cx="954" cy="678"/>
          </a:xfrm>
        </p:grpSpPr>
        <p:sp>
          <p:nvSpPr>
            <p:cNvPr id="30818" name="Freeform 98"/>
            <p:cNvSpPr>
              <a:spLocks/>
            </p:cNvSpPr>
            <p:nvPr/>
          </p:nvSpPr>
          <p:spPr bwMode="auto">
            <a:xfrm flipH="1">
              <a:off x="1206" y="1296"/>
              <a:ext cx="954" cy="596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0" y="480"/>
                </a:cxn>
                <a:cxn ang="0">
                  <a:pos x="240" y="480"/>
                </a:cxn>
                <a:cxn ang="0">
                  <a:pos x="240" y="240"/>
                </a:cxn>
                <a:cxn ang="0">
                  <a:pos x="672" y="240"/>
                </a:cxn>
                <a:cxn ang="0">
                  <a:pos x="672" y="336"/>
                </a:cxn>
                <a:cxn ang="0">
                  <a:pos x="768" y="336"/>
                </a:cxn>
                <a:cxn ang="0">
                  <a:pos x="768" y="0"/>
                </a:cxn>
                <a:cxn ang="0">
                  <a:pos x="0" y="0"/>
                </a:cxn>
                <a:cxn ang="0">
                  <a:pos x="0" y="144"/>
                </a:cxn>
              </a:cxnLst>
              <a:rect l="0" t="0" r="r" b="b"/>
              <a:pathLst>
                <a:path w="768" h="480">
                  <a:moveTo>
                    <a:pt x="0" y="144"/>
                  </a:moveTo>
                  <a:lnTo>
                    <a:pt x="0" y="480"/>
                  </a:lnTo>
                  <a:lnTo>
                    <a:pt x="240" y="480"/>
                  </a:lnTo>
                  <a:lnTo>
                    <a:pt x="240" y="240"/>
                  </a:lnTo>
                  <a:lnTo>
                    <a:pt x="672" y="240"/>
                  </a:lnTo>
                  <a:lnTo>
                    <a:pt x="672" y="336"/>
                  </a:lnTo>
                  <a:lnTo>
                    <a:pt x="768" y="336"/>
                  </a:lnTo>
                  <a:lnTo>
                    <a:pt x="768" y="0"/>
                  </a:lnTo>
                  <a:lnTo>
                    <a:pt x="0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FFFF00"/>
            </a:solidFill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19" name="Oval 99"/>
            <p:cNvSpPr>
              <a:spLocks noChangeArrowheads="1"/>
            </p:cNvSpPr>
            <p:nvPr/>
          </p:nvSpPr>
          <p:spPr bwMode="auto">
            <a:xfrm flipH="1">
              <a:off x="1231" y="1716"/>
              <a:ext cx="84" cy="82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20" name="Oval 100"/>
            <p:cNvSpPr>
              <a:spLocks noChangeArrowheads="1"/>
            </p:cNvSpPr>
            <p:nvPr/>
          </p:nvSpPr>
          <p:spPr bwMode="auto">
            <a:xfrm flipH="1">
              <a:off x="1889" y="1892"/>
              <a:ext cx="84" cy="82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0821" name="Group 101"/>
          <p:cNvGrpSpPr>
            <a:grpSpLocks/>
          </p:cNvGrpSpPr>
          <p:nvPr/>
        </p:nvGrpSpPr>
        <p:grpSpPr bwMode="auto">
          <a:xfrm>
            <a:off x="1600200" y="3616325"/>
            <a:ext cx="1955800" cy="1804988"/>
            <a:chOff x="1008" y="2758"/>
            <a:chExt cx="1232" cy="1137"/>
          </a:xfrm>
        </p:grpSpPr>
        <p:sp>
          <p:nvSpPr>
            <p:cNvPr id="30822" name="Freeform 102"/>
            <p:cNvSpPr>
              <a:spLocks/>
            </p:cNvSpPr>
            <p:nvPr/>
          </p:nvSpPr>
          <p:spPr bwMode="auto">
            <a:xfrm>
              <a:off x="1008" y="2848"/>
              <a:ext cx="1232" cy="104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16" y="0"/>
                </a:cxn>
                <a:cxn ang="0">
                  <a:pos x="816" y="480"/>
                </a:cxn>
                <a:cxn ang="0">
                  <a:pos x="576" y="480"/>
                </a:cxn>
                <a:cxn ang="0">
                  <a:pos x="576" y="864"/>
                </a:cxn>
                <a:cxn ang="0">
                  <a:pos x="0" y="864"/>
                </a:cxn>
                <a:cxn ang="0">
                  <a:pos x="0" y="0"/>
                </a:cxn>
              </a:cxnLst>
              <a:rect l="0" t="0" r="r" b="b"/>
              <a:pathLst>
                <a:path w="816" h="864">
                  <a:moveTo>
                    <a:pt x="0" y="0"/>
                  </a:moveTo>
                  <a:lnTo>
                    <a:pt x="816" y="0"/>
                  </a:lnTo>
                  <a:lnTo>
                    <a:pt x="816" y="480"/>
                  </a:lnTo>
                  <a:lnTo>
                    <a:pt x="576" y="480"/>
                  </a:lnTo>
                  <a:lnTo>
                    <a:pt x="576" y="864"/>
                  </a:lnTo>
                  <a:lnTo>
                    <a:pt x="0" y="8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6FF"/>
            </a:solidFill>
            <a:ln w="2857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23" name="Oval 103"/>
            <p:cNvSpPr>
              <a:spLocks noChangeArrowheads="1"/>
            </p:cNvSpPr>
            <p:nvPr/>
          </p:nvSpPr>
          <p:spPr bwMode="auto">
            <a:xfrm>
              <a:off x="1037" y="2758"/>
              <a:ext cx="84" cy="82"/>
            </a:xfrm>
            <a:prstGeom prst="ellipse">
              <a:avLst/>
            </a:prstGeom>
            <a:solidFill>
              <a:srgbClr val="3366FF"/>
            </a:solidFill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24" name="Oval 104"/>
            <p:cNvSpPr>
              <a:spLocks noChangeArrowheads="1"/>
            </p:cNvSpPr>
            <p:nvPr/>
          </p:nvSpPr>
          <p:spPr bwMode="auto">
            <a:xfrm>
              <a:off x="1884" y="3744"/>
              <a:ext cx="84" cy="82"/>
            </a:xfrm>
            <a:prstGeom prst="ellipse">
              <a:avLst/>
            </a:prstGeom>
            <a:solidFill>
              <a:srgbClr val="3366FF"/>
            </a:solidFill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25" name="Oval 105"/>
            <p:cNvSpPr>
              <a:spLocks noChangeArrowheads="1"/>
            </p:cNvSpPr>
            <p:nvPr/>
          </p:nvSpPr>
          <p:spPr bwMode="auto">
            <a:xfrm>
              <a:off x="2098" y="3429"/>
              <a:ext cx="85" cy="82"/>
            </a:xfrm>
            <a:prstGeom prst="ellipse">
              <a:avLst/>
            </a:prstGeom>
            <a:solidFill>
              <a:srgbClr val="3366FF"/>
            </a:solidFill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26" name="Oval 106"/>
            <p:cNvSpPr>
              <a:spLocks noChangeArrowheads="1"/>
            </p:cNvSpPr>
            <p:nvPr/>
          </p:nvSpPr>
          <p:spPr bwMode="auto">
            <a:xfrm>
              <a:off x="2076" y="2769"/>
              <a:ext cx="84" cy="82"/>
            </a:xfrm>
            <a:prstGeom prst="ellipse">
              <a:avLst/>
            </a:prstGeom>
            <a:solidFill>
              <a:srgbClr val="3366FF"/>
            </a:solidFill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0827" name="Group 107"/>
          <p:cNvGrpSpPr>
            <a:grpSpLocks/>
          </p:cNvGrpSpPr>
          <p:nvPr/>
        </p:nvGrpSpPr>
        <p:grpSpPr bwMode="auto">
          <a:xfrm>
            <a:off x="3065463" y="2384425"/>
            <a:ext cx="1906587" cy="1246188"/>
            <a:chOff x="1931" y="1982"/>
            <a:chExt cx="1201" cy="785"/>
          </a:xfrm>
        </p:grpSpPr>
        <p:cxnSp>
          <p:nvCxnSpPr>
            <p:cNvPr id="30828" name="AutoShape 108"/>
            <p:cNvCxnSpPr>
              <a:cxnSpLocks noChangeShapeType="1"/>
            </p:cNvCxnSpPr>
            <p:nvPr/>
          </p:nvCxnSpPr>
          <p:spPr bwMode="auto">
            <a:xfrm rot="16200000">
              <a:off x="2342" y="1978"/>
              <a:ext cx="559" cy="1020"/>
            </a:xfrm>
            <a:prstGeom prst="bentConnector2">
              <a:avLst/>
            </a:prstGeom>
            <a:noFill/>
            <a:ln w="28575">
              <a:solidFill>
                <a:srgbClr val="FF3300"/>
              </a:solidFill>
              <a:miter lim="800000"/>
              <a:headEnd/>
              <a:tailEnd/>
            </a:ln>
            <a:effectLst/>
          </p:spPr>
        </p:cxnSp>
        <p:cxnSp>
          <p:nvCxnSpPr>
            <p:cNvPr id="30829" name="AutoShape 109"/>
            <p:cNvCxnSpPr>
              <a:cxnSpLocks noChangeShapeType="1"/>
              <a:stCxn id="30820" idx="4"/>
            </p:cNvCxnSpPr>
            <p:nvPr/>
          </p:nvCxnSpPr>
          <p:spPr bwMode="auto">
            <a:xfrm rot="16200000" flipH="1">
              <a:off x="1909" y="2004"/>
              <a:ext cx="226" cy="181"/>
            </a:xfrm>
            <a:prstGeom prst="bentConnector3">
              <a:avLst>
                <a:gd name="adj1" fmla="val 97787"/>
              </a:avLst>
            </a:prstGeom>
            <a:noFill/>
            <a:ln w="28575">
              <a:solidFill>
                <a:srgbClr val="FF3300"/>
              </a:solidFill>
              <a:miter lim="800000"/>
              <a:headEnd/>
              <a:tailEnd/>
            </a:ln>
            <a:effectLst/>
          </p:spPr>
        </p:cxnSp>
        <p:sp>
          <p:nvSpPr>
            <p:cNvPr id="30830" name="Oval 110"/>
            <p:cNvSpPr>
              <a:spLocks noChangeArrowheads="1"/>
            </p:cNvSpPr>
            <p:nvPr/>
          </p:nvSpPr>
          <p:spPr bwMode="auto">
            <a:xfrm>
              <a:off x="2070" y="2154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0832" name="Group 112"/>
          <p:cNvGrpSpPr>
            <a:grpSpLocks/>
          </p:cNvGrpSpPr>
          <p:nvPr/>
        </p:nvGrpSpPr>
        <p:grpSpPr bwMode="auto">
          <a:xfrm>
            <a:off x="4995863" y="1460500"/>
            <a:ext cx="2082800" cy="2128838"/>
            <a:chOff x="3147" y="1400"/>
            <a:chExt cx="1312" cy="1341"/>
          </a:xfrm>
        </p:grpSpPr>
        <p:sp>
          <p:nvSpPr>
            <p:cNvPr id="30833" name="Oval 113"/>
            <p:cNvSpPr>
              <a:spLocks noChangeArrowheads="1"/>
            </p:cNvSpPr>
            <p:nvPr/>
          </p:nvSpPr>
          <p:spPr bwMode="auto">
            <a:xfrm>
              <a:off x="4199" y="2659"/>
              <a:ext cx="85" cy="82"/>
            </a:xfrm>
            <a:prstGeom prst="ellipse">
              <a:avLst/>
            </a:prstGeom>
            <a:solidFill>
              <a:srgbClr val="33CC33"/>
            </a:solidFill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34" name="Freeform 114"/>
            <p:cNvSpPr>
              <a:spLocks/>
            </p:cNvSpPr>
            <p:nvPr/>
          </p:nvSpPr>
          <p:spPr bwMode="auto">
            <a:xfrm>
              <a:off x="3236" y="1400"/>
              <a:ext cx="1132" cy="1262"/>
            </a:xfrm>
            <a:custGeom>
              <a:avLst/>
              <a:gdLst/>
              <a:ahLst/>
              <a:cxnLst>
                <a:cxn ang="0">
                  <a:pos x="144" y="624"/>
                </a:cxn>
                <a:cxn ang="0">
                  <a:pos x="0" y="624"/>
                </a:cxn>
                <a:cxn ang="0">
                  <a:pos x="0" y="0"/>
                </a:cxn>
                <a:cxn ang="0">
                  <a:pos x="960" y="0"/>
                </a:cxn>
                <a:cxn ang="0">
                  <a:pos x="960" y="816"/>
                </a:cxn>
                <a:cxn ang="0">
                  <a:pos x="432" y="816"/>
                </a:cxn>
                <a:cxn ang="0">
                  <a:pos x="432" y="624"/>
                </a:cxn>
                <a:cxn ang="0">
                  <a:pos x="144" y="624"/>
                </a:cxn>
              </a:cxnLst>
              <a:rect l="0" t="0" r="r" b="b"/>
              <a:pathLst>
                <a:path w="960" h="816">
                  <a:moveTo>
                    <a:pt x="144" y="624"/>
                  </a:moveTo>
                  <a:lnTo>
                    <a:pt x="0" y="624"/>
                  </a:lnTo>
                  <a:lnTo>
                    <a:pt x="0" y="0"/>
                  </a:lnTo>
                  <a:lnTo>
                    <a:pt x="960" y="0"/>
                  </a:lnTo>
                  <a:lnTo>
                    <a:pt x="960" y="816"/>
                  </a:lnTo>
                  <a:lnTo>
                    <a:pt x="432" y="816"/>
                  </a:lnTo>
                  <a:lnTo>
                    <a:pt x="432" y="624"/>
                  </a:lnTo>
                  <a:lnTo>
                    <a:pt x="144" y="624"/>
                  </a:lnTo>
                  <a:close/>
                </a:path>
              </a:pathLst>
            </a:custGeom>
            <a:solidFill>
              <a:srgbClr val="33CC33"/>
            </a:solidFill>
            <a:ln w="2857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35" name="Oval 115"/>
            <p:cNvSpPr>
              <a:spLocks noChangeArrowheads="1"/>
            </p:cNvSpPr>
            <p:nvPr/>
          </p:nvSpPr>
          <p:spPr bwMode="auto">
            <a:xfrm>
              <a:off x="3766" y="2659"/>
              <a:ext cx="84" cy="82"/>
            </a:xfrm>
            <a:prstGeom prst="ellipse">
              <a:avLst/>
            </a:prstGeom>
            <a:solidFill>
              <a:srgbClr val="33CC33"/>
            </a:solidFill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36" name="Oval 116"/>
            <p:cNvSpPr>
              <a:spLocks noChangeArrowheads="1"/>
            </p:cNvSpPr>
            <p:nvPr/>
          </p:nvSpPr>
          <p:spPr bwMode="auto">
            <a:xfrm>
              <a:off x="4374" y="1406"/>
              <a:ext cx="85" cy="82"/>
            </a:xfrm>
            <a:prstGeom prst="ellipse">
              <a:avLst/>
            </a:prstGeom>
            <a:solidFill>
              <a:srgbClr val="33CC33"/>
            </a:solidFill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37" name="Oval 117"/>
            <p:cNvSpPr>
              <a:spLocks noChangeArrowheads="1"/>
            </p:cNvSpPr>
            <p:nvPr/>
          </p:nvSpPr>
          <p:spPr bwMode="auto">
            <a:xfrm>
              <a:off x="3147" y="2160"/>
              <a:ext cx="85" cy="82"/>
            </a:xfrm>
            <a:prstGeom prst="ellipse">
              <a:avLst/>
            </a:prstGeom>
            <a:solidFill>
              <a:srgbClr val="33CC33"/>
            </a:solidFill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38" name="Oval 118"/>
            <p:cNvSpPr>
              <a:spLocks noChangeArrowheads="1"/>
            </p:cNvSpPr>
            <p:nvPr/>
          </p:nvSpPr>
          <p:spPr bwMode="auto">
            <a:xfrm>
              <a:off x="4368" y="2270"/>
              <a:ext cx="85" cy="82"/>
            </a:xfrm>
            <a:prstGeom prst="ellipse">
              <a:avLst/>
            </a:prstGeom>
            <a:solidFill>
              <a:srgbClr val="33CC33"/>
            </a:solidFill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0839" name="Group 119"/>
          <p:cNvGrpSpPr>
            <a:grpSpLocks/>
          </p:cNvGrpSpPr>
          <p:nvPr/>
        </p:nvGrpSpPr>
        <p:grpSpPr bwMode="auto">
          <a:xfrm>
            <a:off x="2020888" y="2095500"/>
            <a:ext cx="5227637" cy="2730500"/>
            <a:chOff x="1273" y="1800"/>
            <a:chExt cx="3293" cy="1720"/>
          </a:xfrm>
        </p:grpSpPr>
        <p:cxnSp>
          <p:nvCxnSpPr>
            <p:cNvPr id="30840" name="AutoShape 120"/>
            <p:cNvCxnSpPr>
              <a:cxnSpLocks noChangeShapeType="1"/>
              <a:stCxn id="30825" idx="4"/>
            </p:cNvCxnSpPr>
            <p:nvPr/>
          </p:nvCxnSpPr>
          <p:spPr bwMode="auto">
            <a:xfrm rot="5400000" flipH="1" flipV="1">
              <a:off x="1927" y="2902"/>
              <a:ext cx="832" cy="403"/>
            </a:xfrm>
            <a:prstGeom prst="bentConnector3">
              <a:avLst>
                <a:gd name="adj1" fmla="val -16227"/>
              </a:avLst>
            </a:prstGeom>
            <a:noFill/>
            <a:ln w="28575">
              <a:solidFill>
                <a:srgbClr val="66CCFF"/>
              </a:solidFill>
              <a:miter lim="800000"/>
              <a:headEnd/>
              <a:tailEnd/>
            </a:ln>
            <a:effectLst/>
          </p:spPr>
        </p:cxnSp>
        <p:cxnSp>
          <p:nvCxnSpPr>
            <p:cNvPr id="30841" name="AutoShape 121"/>
            <p:cNvCxnSpPr>
              <a:cxnSpLocks noChangeShapeType="1"/>
            </p:cNvCxnSpPr>
            <p:nvPr/>
          </p:nvCxnSpPr>
          <p:spPr bwMode="auto">
            <a:xfrm rot="10800000">
              <a:off x="2118" y="2442"/>
              <a:ext cx="2448" cy="576"/>
            </a:xfrm>
            <a:prstGeom prst="bentConnector3">
              <a:avLst>
                <a:gd name="adj1" fmla="val 82556"/>
              </a:avLst>
            </a:prstGeom>
            <a:noFill/>
            <a:ln w="28575">
              <a:solidFill>
                <a:srgbClr val="66CCFF"/>
              </a:solidFill>
              <a:miter lim="800000"/>
              <a:headEnd/>
              <a:tailEnd/>
            </a:ln>
            <a:effectLst/>
          </p:spPr>
        </p:cxnSp>
        <p:cxnSp>
          <p:nvCxnSpPr>
            <p:cNvPr id="30842" name="AutoShape 122"/>
            <p:cNvCxnSpPr>
              <a:cxnSpLocks noChangeShapeType="1"/>
            </p:cNvCxnSpPr>
            <p:nvPr/>
          </p:nvCxnSpPr>
          <p:spPr bwMode="auto">
            <a:xfrm rot="10800000">
              <a:off x="1273" y="1800"/>
              <a:ext cx="839" cy="642"/>
            </a:xfrm>
            <a:prstGeom prst="bentConnector2">
              <a:avLst/>
            </a:prstGeom>
            <a:noFill/>
            <a:ln w="28575">
              <a:solidFill>
                <a:srgbClr val="66CCFF"/>
              </a:solidFill>
              <a:miter lim="800000"/>
              <a:headEnd/>
              <a:tailEnd/>
            </a:ln>
            <a:effectLst/>
          </p:spPr>
        </p:cxnSp>
        <p:sp>
          <p:nvSpPr>
            <p:cNvPr id="30843" name="Oval 123"/>
            <p:cNvSpPr>
              <a:spLocks noChangeArrowheads="1"/>
            </p:cNvSpPr>
            <p:nvPr/>
          </p:nvSpPr>
          <p:spPr bwMode="auto">
            <a:xfrm>
              <a:off x="2496" y="2967"/>
              <a:ext cx="96" cy="96"/>
            </a:xfrm>
            <a:prstGeom prst="ellipse">
              <a:avLst/>
            </a:prstGeom>
            <a:solidFill>
              <a:srgbClr val="66CCFF"/>
            </a:solidFill>
            <a:ln w="9525">
              <a:solidFill>
                <a:srgbClr val="66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30844" name="AutoShape 124"/>
            <p:cNvCxnSpPr>
              <a:cxnSpLocks noChangeShapeType="1"/>
              <a:stCxn id="30838" idx="6"/>
            </p:cNvCxnSpPr>
            <p:nvPr/>
          </p:nvCxnSpPr>
          <p:spPr bwMode="auto">
            <a:xfrm>
              <a:off x="4462" y="2311"/>
              <a:ext cx="98" cy="713"/>
            </a:xfrm>
            <a:prstGeom prst="bentConnector2">
              <a:avLst/>
            </a:prstGeom>
            <a:noFill/>
            <a:ln w="28575">
              <a:solidFill>
                <a:srgbClr val="66CCFF"/>
              </a:solidFill>
              <a:miter lim="800000"/>
              <a:headEnd/>
              <a:tailEnd/>
            </a:ln>
            <a:effectLst/>
          </p:spPr>
        </p:cxnSp>
      </p:grpSp>
      <p:grpSp>
        <p:nvGrpSpPr>
          <p:cNvPr id="30845" name="Group 125"/>
          <p:cNvGrpSpPr>
            <a:grpSpLocks/>
          </p:cNvGrpSpPr>
          <p:nvPr/>
        </p:nvGrpSpPr>
        <p:grpSpPr bwMode="auto">
          <a:xfrm>
            <a:off x="1873250" y="1876425"/>
            <a:ext cx="5283200" cy="3017838"/>
            <a:chOff x="1180" y="1662"/>
            <a:chExt cx="3328" cy="1901"/>
          </a:xfrm>
        </p:grpSpPr>
        <p:sp>
          <p:nvSpPr>
            <p:cNvPr id="30846" name="Oval 126"/>
            <p:cNvSpPr>
              <a:spLocks noChangeArrowheads="1"/>
            </p:cNvSpPr>
            <p:nvPr/>
          </p:nvSpPr>
          <p:spPr bwMode="auto">
            <a:xfrm>
              <a:off x="4316" y="2214"/>
              <a:ext cx="192" cy="192"/>
            </a:xfrm>
            <a:prstGeom prst="ellipse">
              <a:avLst/>
            </a:prstGeom>
            <a:noFill/>
            <a:ln w="76200">
              <a:solidFill>
                <a:srgbClr val="CC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47" name="Oval 127"/>
            <p:cNvSpPr>
              <a:spLocks noChangeArrowheads="1"/>
            </p:cNvSpPr>
            <p:nvPr/>
          </p:nvSpPr>
          <p:spPr bwMode="auto">
            <a:xfrm>
              <a:off x="1180" y="1662"/>
              <a:ext cx="192" cy="192"/>
            </a:xfrm>
            <a:prstGeom prst="ellipse">
              <a:avLst/>
            </a:prstGeom>
            <a:noFill/>
            <a:ln w="76200">
              <a:solidFill>
                <a:srgbClr val="CC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48" name="Oval 128"/>
            <p:cNvSpPr>
              <a:spLocks noChangeArrowheads="1"/>
            </p:cNvSpPr>
            <p:nvPr/>
          </p:nvSpPr>
          <p:spPr bwMode="auto">
            <a:xfrm>
              <a:off x="2044" y="3371"/>
              <a:ext cx="192" cy="192"/>
            </a:xfrm>
            <a:prstGeom prst="ellipse">
              <a:avLst/>
            </a:prstGeom>
            <a:noFill/>
            <a:ln w="76200">
              <a:solidFill>
                <a:srgbClr val="CC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0849" name="Group 129"/>
          <p:cNvGrpSpPr>
            <a:grpSpLocks/>
          </p:cNvGrpSpPr>
          <p:nvPr/>
        </p:nvGrpSpPr>
        <p:grpSpPr bwMode="auto">
          <a:xfrm>
            <a:off x="2911475" y="2149475"/>
            <a:ext cx="2305050" cy="1704975"/>
            <a:chOff x="1834" y="1834"/>
            <a:chExt cx="1452" cy="1074"/>
          </a:xfrm>
        </p:grpSpPr>
        <p:sp>
          <p:nvSpPr>
            <p:cNvPr id="30850" name="Oval 130"/>
            <p:cNvSpPr>
              <a:spLocks noChangeArrowheads="1"/>
            </p:cNvSpPr>
            <p:nvPr/>
          </p:nvSpPr>
          <p:spPr bwMode="auto">
            <a:xfrm>
              <a:off x="1834" y="1834"/>
              <a:ext cx="192" cy="192"/>
            </a:xfrm>
            <a:prstGeom prst="ellipse">
              <a:avLst/>
            </a:prstGeom>
            <a:noFill/>
            <a:ln w="76200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51" name="Oval 131"/>
            <p:cNvSpPr>
              <a:spLocks noChangeArrowheads="1"/>
            </p:cNvSpPr>
            <p:nvPr/>
          </p:nvSpPr>
          <p:spPr bwMode="auto">
            <a:xfrm>
              <a:off x="3094" y="2114"/>
              <a:ext cx="192" cy="192"/>
            </a:xfrm>
            <a:prstGeom prst="ellipse">
              <a:avLst/>
            </a:prstGeom>
            <a:noFill/>
            <a:ln w="76200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52" name="Oval 132"/>
            <p:cNvSpPr>
              <a:spLocks noChangeArrowheads="1"/>
            </p:cNvSpPr>
            <p:nvPr/>
          </p:nvSpPr>
          <p:spPr bwMode="auto">
            <a:xfrm>
              <a:off x="2024" y="2716"/>
              <a:ext cx="192" cy="192"/>
            </a:xfrm>
            <a:prstGeom prst="ellipse">
              <a:avLst/>
            </a:prstGeom>
            <a:noFill/>
            <a:ln w="76200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0853" name="Group 133"/>
          <p:cNvGrpSpPr>
            <a:grpSpLocks/>
          </p:cNvGrpSpPr>
          <p:nvPr/>
        </p:nvGrpSpPr>
        <p:grpSpPr bwMode="auto">
          <a:xfrm>
            <a:off x="1219200" y="1143000"/>
            <a:ext cx="6477000" cy="4495800"/>
            <a:chOff x="768" y="1200"/>
            <a:chExt cx="4080" cy="2832"/>
          </a:xfrm>
        </p:grpSpPr>
        <p:sp>
          <p:nvSpPr>
            <p:cNvPr id="30854" name="Rectangle 134"/>
            <p:cNvSpPr>
              <a:spLocks noChangeArrowheads="1"/>
            </p:cNvSpPr>
            <p:nvPr/>
          </p:nvSpPr>
          <p:spPr bwMode="auto">
            <a:xfrm>
              <a:off x="768" y="1200"/>
              <a:ext cx="4080" cy="28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0855" name="Group 135"/>
            <p:cNvGrpSpPr>
              <a:grpSpLocks/>
            </p:cNvGrpSpPr>
            <p:nvPr/>
          </p:nvGrpSpPr>
          <p:grpSpPr bwMode="auto">
            <a:xfrm>
              <a:off x="1206" y="1296"/>
              <a:ext cx="954" cy="678"/>
              <a:chOff x="1206" y="1296"/>
              <a:chExt cx="954" cy="678"/>
            </a:xfrm>
          </p:grpSpPr>
          <p:sp>
            <p:nvSpPr>
              <p:cNvPr id="30856" name="Freeform 136"/>
              <p:cNvSpPr>
                <a:spLocks/>
              </p:cNvSpPr>
              <p:nvPr/>
            </p:nvSpPr>
            <p:spPr bwMode="auto">
              <a:xfrm flipH="1">
                <a:off x="1206" y="1296"/>
                <a:ext cx="954" cy="596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0" y="480"/>
                  </a:cxn>
                  <a:cxn ang="0">
                    <a:pos x="240" y="480"/>
                  </a:cxn>
                  <a:cxn ang="0">
                    <a:pos x="240" y="240"/>
                  </a:cxn>
                  <a:cxn ang="0">
                    <a:pos x="672" y="240"/>
                  </a:cxn>
                  <a:cxn ang="0">
                    <a:pos x="672" y="336"/>
                  </a:cxn>
                  <a:cxn ang="0">
                    <a:pos x="768" y="336"/>
                  </a:cxn>
                  <a:cxn ang="0">
                    <a:pos x="768" y="0"/>
                  </a:cxn>
                  <a:cxn ang="0">
                    <a:pos x="0" y="0"/>
                  </a:cxn>
                  <a:cxn ang="0">
                    <a:pos x="0" y="144"/>
                  </a:cxn>
                </a:cxnLst>
                <a:rect l="0" t="0" r="r" b="b"/>
                <a:pathLst>
                  <a:path w="768" h="480">
                    <a:moveTo>
                      <a:pt x="0" y="144"/>
                    </a:moveTo>
                    <a:lnTo>
                      <a:pt x="0" y="480"/>
                    </a:lnTo>
                    <a:lnTo>
                      <a:pt x="240" y="480"/>
                    </a:lnTo>
                    <a:lnTo>
                      <a:pt x="240" y="240"/>
                    </a:lnTo>
                    <a:lnTo>
                      <a:pt x="672" y="240"/>
                    </a:lnTo>
                    <a:lnTo>
                      <a:pt x="672" y="336"/>
                    </a:lnTo>
                    <a:lnTo>
                      <a:pt x="768" y="336"/>
                    </a:lnTo>
                    <a:lnTo>
                      <a:pt x="768" y="0"/>
                    </a:lnTo>
                    <a:lnTo>
                      <a:pt x="0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FFFF00"/>
              </a:solidFill>
              <a:ln w="2857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57" name="Oval 137"/>
              <p:cNvSpPr>
                <a:spLocks noChangeArrowheads="1"/>
              </p:cNvSpPr>
              <p:nvPr/>
            </p:nvSpPr>
            <p:spPr bwMode="auto">
              <a:xfrm flipH="1">
                <a:off x="1231" y="1716"/>
                <a:ext cx="84" cy="82"/>
              </a:xfrm>
              <a:prstGeom prst="ellipse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58" name="Oval 138"/>
              <p:cNvSpPr>
                <a:spLocks noChangeArrowheads="1"/>
              </p:cNvSpPr>
              <p:nvPr/>
            </p:nvSpPr>
            <p:spPr bwMode="auto">
              <a:xfrm flipH="1">
                <a:off x="1889" y="1892"/>
                <a:ext cx="84" cy="82"/>
              </a:xfrm>
              <a:prstGeom prst="ellipse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0859" name="Group 139"/>
            <p:cNvGrpSpPr>
              <a:grpSpLocks/>
            </p:cNvGrpSpPr>
            <p:nvPr/>
          </p:nvGrpSpPr>
          <p:grpSpPr bwMode="auto">
            <a:xfrm>
              <a:off x="1008" y="2758"/>
              <a:ext cx="1232" cy="1137"/>
              <a:chOff x="1008" y="2758"/>
              <a:chExt cx="1232" cy="1137"/>
            </a:xfrm>
          </p:grpSpPr>
          <p:sp>
            <p:nvSpPr>
              <p:cNvPr id="30860" name="Freeform 140"/>
              <p:cNvSpPr>
                <a:spLocks/>
              </p:cNvSpPr>
              <p:nvPr/>
            </p:nvSpPr>
            <p:spPr bwMode="auto">
              <a:xfrm>
                <a:off x="1008" y="2848"/>
                <a:ext cx="1232" cy="104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16" y="0"/>
                  </a:cxn>
                  <a:cxn ang="0">
                    <a:pos x="816" y="480"/>
                  </a:cxn>
                  <a:cxn ang="0">
                    <a:pos x="576" y="480"/>
                  </a:cxn>
                  <a:cxn ang="0">
                    <a:pos x="576" y="864"/>
                  </a:cxn>
                  <a:cxn ang="0">
                    <a:pos x="0" y="864"/>
                  </a:cxn>
                  <a:cxn ang="0">
                    <a:pos x="0" y="0"/>
                  </a:cxn>
                </a:cxnLst>
                <a:rect l="0" t="0" r="r" b="b"/>
                <a:pathLst>
                  <a:path w="816" h="864">
                    <a:moveTo>
                      <a:pt x="0" y="0"/>
                    </a:moveTo>
                    <a:lnTo>
                      <a:pt x="816" y="0"/>
                    </a:lnTo>
                    <a:lnTo>
                      <a:pt x="816" y="480"/>
                    </a:lnTo>
                    <a:lnTo>
                      <a:pt x="576" y="480"/>
                    </a:lnTo>
                    <a:lnTo>
                      <a:pt x="576" y="864"/>
                    </a:lnTo>
                    <a:lnTo>
                      <a:pt x="0" y="86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66FF"/>
              </a:solidFill>
              <a:ln w="285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61" name="Oval 141"/>
              <p:cNvSpPr>
                <a:spLocks noChangeArrowheads="1"/>
              </p:cNvSpPr>
              <p:nvPr/>
            </p:nvSpPr>
            <p:spPr bwMode="auto">
              <a:xfrm>
                <a:off x="1037" y="2758"/>
                <a:ext cx="84" cy="82"/>
              </a:xfrm>
              <a:prstGeom prst="ellipse">
                <a:avLst/>
              </a:prstGeom>
              <a:solidFill>
                <a:srgbClr val="3366FF"/>
              </a:solidFill>
              <a:ln w="2857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62" name="Oval 142"/>
              <p:cNvSpPr>
                <a:spLocks noChangeArrowheads="1"/>
              </p:cNvSpPr>
              <p:nvPr/>
            </p:nvSpPr>
            <p:spPr bwMode="auto">
              <a:xfrm>
                <a:off x="1884" y="3744"/>
                <a:ext cx="84" cy="82"/>
              </a:xfrm>
              <a:prstGeom prst="ellipse">
                <a:avLst/>
              </a:prstGeom>
              <a:solidFill>
                <a:srgbClr val="3366FF"/>
              </a:solidFill>
              <a:ln w="2857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63" name="Oval 143"/>
              <p:cNvSpPr>
                <a:spLocks noChangeArrowheads="1"/>
              </p:cNvSpPr>
              <p:nvPr/>
            </p:nvSpPr>
            <p:spPr bwMode="auto">
              <a:xfrm>
                <a:off x="2098" y="3429"/>
                <a:ext cx="85" cy="82"/>
              </a:xfrm>
              <a:prstGeom prst="ellipse">
                <a:avLst/>
              </a:prstGeom>
              <a:solidFill>
                <a:srgbClr val="3366FF"/>
              </a:solidFill>
              <a:ln w="2857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64" name="Oval 144"/>
              <p:cNvSpPr>
                <a:spLocks noChangeArrowheads="1"/>
              </p:cNvSpPr>
              <p:nvPr/>
            </p:nvSpPr>
            <p:spPr bwMode="auto">
              <a:xfrm>
                <a:off x="2076" y="2769"/>
                <a:ext cx="84" cy="82"/>
              </a:xfrm>
              <a:prstGeom prst="ellipse">
                <a:avLst/>
              </a:prstGeom>
              <a:solidFill>
                <a:srgbClr val="3366FF"/>
              </a:solidFill>
              <a:ln w="2857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cxnSp>
          <p:nvCxnSpPr>
            <p:cNvPr id="30865" name="AutoShape 145"/>
            <p:cNvCxnSpPr>
              <a:cxnSpLocks noChangeShapeType="1"/>
            </p:cNvCxnSpPr>
            <p:nvPr/>
          </p:nvCxnSpPr>
          <p:spPr bwMode="auto">
            <a:xfrm rot="16200000">
              <a:off x="2342" y="1978"/>
              <a:ext cx="559" cy="1020"/>
            </a:xfrm>
            <a:prstGeom prst="bentConnector2">
              <a:avLst/>
            </a:prstGeom>
            <a:noFill/>
            <a:ln w="28575">
              <a:solidFill>
                <a:srgbClr val="FF3300"/>
              </a:solidFill>
              <a:miter lim="800000"/>
              <a:headEnd/>
              <a:tailEnd/>
            </a:ln>
            <a:effectLst/>
          </p:spPr>
        </p:cxnSp>
        <p:cxnSp>
          <p:nvCxnSpPr>
            <p:cNvPr id="30866" name="AutoShape 146"/>
            <p:cNvCxnSpPr>
              <a:cxnSpLocks noChangeShapeType="1"/>
            </p:cNvCxnSpPr>
            <p:nvPr/>
          </p:nvCxnSpPr>
          <p:spPr bwMode="auto">
            <a:xfrm rot="16200000" flipH="1">
              <a:off x="1909" y="2004"/>
              <a:ext cx="226" cy="181"/>
            </a:xfrm>
            <a:prstGeom prst="bentConnector3">
              <a:avLst>
                <a:gd name="adj1" fmla="val 97787"/>
              </a:avLst>
            </a:prstGeom>
            <a:noFill/>
            <a:ln w="28575">
              <a:solidFill>
                <a:srgbClr val="FF3300"/>
              </a:solidFill>
              <a:miter lim="800000"/>
              <a:headEnd/>
              <a:tailEnd/>
            </a:ln>
            <a:effectLst/>
          </p:spPr>
        </p:cxnSp>
        <p:sp>
          <p:nvSpPr>
            <p:cNvPr id="30867" name="Oval 147"/>
            <p:cNvSpPr>
              <a:spLocks noChangeArrowheads="1"/>
            </p:cNvSpPr>
            <p:nvPr/>
          </p:nvSpPr>
          <p:spPr bwMode="auto">
            <a:xfrm>
              <a:off x="2070" y="2154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0868" name="Group 148"/>
            <p:cNvGrpSpPr>
              <a:grpSpLocks/>
            </p:cNvGrpSpPr>
            <p:nvPr/>
          </p:nvGrpSpPr>
          <p:grpSpPr bwMode="auto">
            <a:xfrm>
              <a:off x="3147" y="1400"/>
              <a:ext cx="1312" cy="1341"/>
              <a:chOff x="3147" y="1400"/>
              <a:chExt cx="1312" cy="1341"/>
            </a:xfrm>
          </p:grpSpPr>
          <p:sp>
            <p:nvSpPr>
              <p:cNvPr id="30869" name="Oval 149"/>
              <p:cNvSpPr>
                <a:spLocks noChangeArrowheads="1"/>
              </p:cNvSpPr>
              <p:nvPr/>
            </p:nvSpPr>
            <p:spPr bwMode="auto">
              <a:xfrm>
                <a:off x="4199" y="2659"/>
                <a:ext cx="85" cy="82"/>
              </a:xfrm>
              <a:prstGeom prst="ellipse">
                <a:avLst/>
              </a:prstGeom>
              <a:solidFill>
                <a:srgbClr val="33CC33"/>
              </a:solidFill>
              <a:ln w="2857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70" name="Freeform 150"/>
              <p:cNvSpPr>
                <a:spLocks/>
              </p:cNvSpPr>
              <p:nvPr/>
            </p:nvSpPr>
            <p:spPr bwMode="auto">
              <a:xfrm>
                <a:off x="3236" y="1400"/>
                <a:ext cx="1132" cy="1262"/>
              </a:xfrm>
              <a:custGeom>
                <a:avLst/>
                <a:gdLst/>
                <a:ahLst/>
                <a:cxnLst>
                  <a:cxn ang="0">
                    <a:pos x="144" y="624"/>
                  </a:cxn>
                  <a:cxn ang="0">
                    <a:pos x="0" y="624"/>
                  </a:cxn>
                  <a:cxn ang="0">
                    <a:pos x="0" y="0"/>
                  </a:cxn>
                  <a:cxn ang="0">
                    <a:pos x="960" y="0"/>
                  </a:cxn>
                  <a:cxn ang="0">
                    <a:pos x="960" y="816"/>
                  </a:cxn>
                  <a:cxn ang="0">
                    <a:pos x="432" y="816"/>
                  </a:cxn>
                  <a:cxn ang="0">
                    <a:pos x="432" y="624"/>
                  </a:cxn>
                  <a:cxn ang="0">
                    <a:pos x="144" y="624"/>
                  </a:cxn>
                </a:cxnLst>
                <a:rect l="0" t="0" r="r" b="b"/>
                <a:pathLst>
                  <a:path w="960" h="816">
                    <a:moveTo>
                      <a:pt x="144" y="624"/>
                    </a:moveTo>
                    <a:lnTo>
                      <a:pt x="0" y="624"/>
                    </a:lnTo>
                    <a:lnTo>
                      <a:pt x="0" y="0"/>
                    </a:lnTo>
                    <a:lnTo>
                      <a:pt x="960" y="0"/>
                    </a:lnTo>
                    <a:lnTo>
                      <a:pt x="960" y="816"/>
                    </a:lnTo>
                    <a:lnTo>
                      <a:pt x="432" y="816"/>
                    </a:lnTo>
                    <a:lnTo>
                      <a:pt x="432" y="624"/>
                    </a:lnTo>
                    <a:lnTo>
                      <a:pt x="144" y="624"/>
                    </a:lnTo>
                    <a:close/>
                  </a:path>
                </a:pathLst>
              </a:custGeom>
              <a:solidFill>
                <a:srgbClr val="33CC33"/>
              </a:solidFill>
              <a:ln w="285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71" name="Oval 151"/>
              <p:cNvSpPr>
                <a:spLocks noChangeArrowheads="1"/>
              </p:cNvSpPr>
              <p:nvPr/>
            </p:nvSpPr>
            <p:spPr bwMode="auto">
              <a:xfrm>
                <a:off x="3766" y="2659"/>
                <a:ext cx="84" cy="82"/>
              </a:xfrm>
              <a:prstGeom prst="ellipse">
                <a:avLst/>
              </a:prstGeom>
              <a:solidFill>
                <a:srgbClr val="33CC33"/>
              </a:solidFill>
              <a:ln w="2857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72" name="Oval 152"/>
              <p:cNvSpPr>
                <a:spLocks noChangeArrowheads="1"/>
              </p:cNvSpPr>
              <p:nvPr/>
            </p:nvSpPr>
            <p:spPr bwMode="auto">
              <a:xfrm>
                <a:off x="4374" y="1406"/>
                <a:ext cx="85" cy="82"/>
              </a:xfrm>
              <a:prstGeom prst="ellipse">
                <a:avLst/>
              </a:prstGeom>
              <a:solidFill>
                <a:srgbClr val="33CC33"/>
              </a:solidFill>
              <a:ln w="2857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73" name="Oval 153"/>
              <p:cNvSpPr>
                <a:spLocks noChangeArrowheads="1"/>
              </p:cNvSpPr>
              <p:nvPr/>
            </p:nvSpPr>
            <p:spPr bwMode="auto">
              <a:xfrm>
                <a:off x="3147" y="2160"/>
                <a:ext cx="85" cy="82"/>
              </a:xfrm>
              <a:prstGeom prst="ellipse">
                <a:avLst/>
              </a:prstGeom>
              <a:solidFill>
                <a:srgbClr val="33CC33"/>
              </a:solidFill>
              <a:ln w="2857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74" name="Oval 154"/>
              <p:cNvSpPr>
                <a:spLocks noChangeArrowheads="1"/>
              </p:cNvSpPr>
              <p:nvPr/>
            </p:nvSpPr>
            <p:spPr bwMode="auto">
              <a:xfrm>
                <a:off x="4368" y="2270"/>
                <a:ext cx="85" cy="82"/>
              </a:xfrm>
              <a:prstGeom prst="ellipse">
                <a:avLst/>
              </a:prstGeom>
              <a:solidFill>
                <a:srgbClr val="33CC33"/>
              </a:solidFill>
              <a:ln w="2857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30814" name="Group 94"/>
          <p:cNvGrpSpPr>
            <a:grpSpLocks/>
          </p:cNvGrpSpPr>
          <p:nvPr/>
        </p:nvGrpSpPr>
        <p:grpSpPr bwMode="auto">
          <a:xfrm>
            <a:off x="6242050" y="4572000"/>
            <a:ext cx="685800" cy="609600"/>
            <a:chOff x="3936" y="3360"/>
            <a:chExt cx="432" cy="384"/>
          </a:xfrm>
        </p:grpSpPr>
        <p:sp>
          <p:nvSpPr>
            <p:cNvPr id="30815" name="Rectangle 95"/>
            <p:cNvSpPr>
              <a:spLocks noChangeArrowheads="1"/>
            </p:cNvSpPr>
            <p:nvPr/>
          </p:nvSpPr>
          <p:spPr bwMode="auto">
            <a:xfrm>
              <a:off x="3936" y="3435"/>
              <a:ext cx="432" cy="309"/>
            </a:xfrm>
            <a:prstGeom prst="rect">
              <a:avLst/>
            </a:prstGeom>
            <a:solidFill>
              <a:srgbClr val="CC00FF"/>
            </a:solidFill>
            <a:ln w="285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16" name="Oval 96"/>
            <p:cNvSpPr>
              <a:spLocks noChangeArrowheads="1"/>
            </p:cNvSpPr>
            <p:nvPr/>
          </p:nvSpPr>
          <p:spPr bwMode="auto">
            <a:xfrm>
              <a:off x="4212" y="3360"/>
              <a:ext cx="68" cy="66"/>
            </a:xfrm>
            <a:prstGeom prst="ellipse">
              <a:avLst/>
            </a:prstGeom>
            <a:solidFill>
              <a:srgbClr val="CC00FF"/>
            </a:solidFill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cxnSp>
        <p:nvCxnSpPr>
          <p:cNvPr id="30831" name="AutoShape 111"/>
          <p:cNvCxnSpPr>
            <a:cxnSpLocks noChangeShapeType="1"/>
            <a:stCxn id="30833" idx="4"/>
            <a:endCxn id="30816" idx="0"/>
          </p:cNvCxnSpPr>
          <p:nvPr/>
        </p:nvCxnSpPr>
        <p:spPr bwMode="auto">
          <a:xfrm rot="5400000">
            <a:off x="6257131" y="4080669"/>
            <a:ext cx="954088" cy="0"/>
          </a:xfrm>
          <a:prstGeom prst="straightConnector1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</p:spPr>
      </p:cxnSp>
      <p:sp>
        <p:nvSpPr>
          <p:cNvPr id="30875" name="Text Box 155"/>
          <p:cNvSpPr txBox="1">
            <a:spLocks noChangeArrowheads="1"/>
          </p:cNvSpPr>
          <p:nvPr/>
        </p:nvSpPr>
        <p:spPr bwMode="auto">
          <a:xfrm>
            <a:off x="457200" y="5791200"/>
            <a:ext cx="8686800" cy="8223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0">
                <a:solidFill>
                  <a:srgbClr val="FF0000"/>
                </a:solidFill>
              </a:rPr>
              <a:t>Theorem:</a:t>
            </a:r>
            <a:r>
              <a:rPr lang="en-US" b="0"/>
              <a:t> o(log # groups) </a:t>
            </a:r>
            <a:r>
              <a:rPr lang="en-US" b="0" baseline="10000">
                <a:latin typeface="Symbol" pitchFamily="18" charset="2"/>
              </a:rPr>
              <a:t>· </a:t>
            </a:r>
            <a:r>
              <a:rPr lang="en-US" b="0"/>
              <a:t>OPT approximation is NP-hard</a:t>
            </a:r>
            <a:endParaRPr lang="en-US" b="0">
              <a:solidFill>
                <a:srgbClr val="FF0000"/>
              </a:solidFill>
            </a:endParaRPr>
          </a:p>
          <a:p>
            <a:r>
              <a:rPr lang="en-US" b="0">
                <a:solidFill>
                  <a:srgbClr val="FF0000"/>
                </a:solidFill>
              </a:rPr>
              <a:t>Theorem:</a:t>
            </a:r>
            <a:r>
              <a:rPr lang="en-US" b="0"/>
              <a:t> Efficient solution with cost = O((# groups)</a:t>
            </a:r>
            <a:r>
              <a:rPr lang="en-US" b="0" baseline="30000">
                <a:latin typeface="Symbol" pitchFamily="18" charset="2"/>
              </a:rPr>
              <a:t>e</a:t>
            </a:r>
            <a:r>
              <a:rPr lang="en-US" b="0"/>
              <a:t>) </a:t>
            </a:r>
            <a:r>
              <a:rPr lang="en-US" b="0" baseline="10000">
                <a:latin typeface="Symbol" pitchFamily="18" charset="2"/>
              </a:rPr>
              <a:t>· </a:t>
            </a:r>
            <a:r>
              <a:rPr lang="en-US" b="0"/>
              <a:t>OPT </a:t>
            </a:r>
            <a:r>
              <a:rPr lang="en-US" b="0">
                <a:latin typeface="Symbol" pitchFamily="18" charset="2"/>
              </a:rPr>
              <a:t>"</a:t>
            </a:r>
            <a:r>
              <a:rPr lang="en-US" b="0"/>
              <a:t> </a:t>
            </a:r>
            <a:r>
              <a:rPr lang="en-US" b="0">
                <a:latin typeface="Symbol" pitchFamily="18" charset="2"/>
              </a:rPr>
              <a:t>e</a:t>
            </a:r>
            <a:r>
              <a:rPr lang="en-US" b="0"/>
              <a:t>&gt;0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0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0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0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30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0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0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8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08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75" grpId="0" animBg="1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3F0D9-B86C-4257-8B90-6DFE1A16649A}" type="slidenum">
              <a:rPr lang="en-US"/>
              <a:pPr/>
              <a:t>12</a:t>
            </a:fld>
            <a:endParaRPr lang="en-US"/>
          </a:p>
        </p:txBody>
      </p:sp>
      <p:grpSp>
        <p:nvGrpSpPr>
          <p:cNvPr id="91491" name="Group 355"/>
          <p:cNvGrpSpPr>
            <a:grpSpLocks/>
          </p:cNvGrpSpPr>
          <p:nvPr/>
        </p:nvGrpSpPr>
        <p:grpSpPr bwMode="auto">
          <a:xfrm>
            <a:off x="2352675" y="1311275"/>
            <a:ext cx="4303713" cy="3375025"/>
            <a:chOff x="1482" y="826"/>
            <a:chExt cx="2711" cy="2126"/>
          </a:xfrm>
        </p:grpSpPr>
        <p:grpSp>
          <p:nvGrpSpPr>
            <p:cNvPr id="91483" name="Group 347"/>
            <p:cNvGrpSpPr>
              <a:grpSpLocks/>
            </p:cNvGrpSpPr>
            <p:nvPr/>
          </p:nvGrpSpPr>
          <p:grpSpPr bwMode="auto">
            <a:xfrm>
              <a:off x="1489" y="900"/>
              <a:ext cx="2704" cy="2052"/>
              <a:chOff x="1489" y="900"/>
              <a:chExt cx="2704" cy="2052"/>
            </a:xfrm>
          </p:grpSpPr>
          <p:sp>
            <p:nvSpPr>
              <p:cNvPr id="91465" name="Line 329"/>
              <p:cNvSpPr>
                <a:spLocks noChangeShapeType="1"/>
              </p:cNvSpPr>
              <p:nvPr/>
            </p:nvSpPr>
            <p:spPr bwMode="auto">
              <a:xfrm flipH="1">
                <a:off x="2849" y="900"/>
                <a:ext cx="264" cy="33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466" name="Line 330"/>
              <p:cNvSpPr>
                <a:spLocks noChangeShapeType="1"/>
              </p:cNvSpPr>
              <p:nvPr/>
            </p:nvSpPr>
            <p:spPr bwMode="auto">
              <a:xfrm>
                <a:off x="2838" y="1232"/>
                <a:ext cx="368" cy="26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467" name="Line 331"/>
              <p:cNvSpPr>
                <a:spLocks noChangeShapeType="1"/>
              </p:cNvSpPr>
              <p:nvPr/>
            </p:nvSpPr>
            <p:spPr bwMode="auto">
              <a:xfrm>
                <a:off x="1796" y="1073"/>
                <a:ext cx="266" cy="27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468" name="Line 332"/>
              <p:cNvSpPr>
                <a:spLocks noChangeShapeType="1"/>
              </p:cNvSpPr>
              <p:nvPr/>
            </p:nvSpPr>
            <p:spPr bwMode="auto">
              <a:xfrm flipV="1">
                <a:off x="2062" y="1232"/>
                <a:ext cx="776" cy="11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469" name="Line 333"/>
              <p:cNvSpPr>
                <a:spLocks noChangeShapeType="1"/>
              </p:cNvSpPr>
              <p:nvPr/>
            </p:nvSpPr>
            <p:spPr bwMode="auto">
              <a:xfrm flipH="1">
                <a:off x="1839" y="1335"/>
                <a:ext cx="219" cy="36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470" name="Line 334"/>
              <p:cNvSpPr>
                <a:spLocks noChangeShapeType="1"/>
              </p:cNvSpPr>
              <p:nvPr/>
            </p:nvSpPr>
            <p:spPr bwMode="auto">
              <a:xfrm>
                <a:off x="3204" y="1504"/>
                <a:ext cx="441" cy="66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471" name="Line 335"/>
              <p:cNvSpPr>
                <a:spLocks noChangeShapeType="1"/>
              </p:cNvSpPr>
              <p:nvPr/>
            </p:nvSpPr>
            <p:spPr bwMode="auto">
              <a:xfrm>
                <a:off x="3763" y="2570"/>
                <a:ext cx="430" cy="4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472" name="Line 336"/>
              <p:cNvSpPr>
                <a:spLocks noChangeShapeType="1"/>
              </p:cNvSpPr>
              <p:nvPr/>
            </p:nvSpPr>
            <p:spPr bwMode="auto">
              <a:xfrm flipV="1">
                <a:off x="3425" y="2562"/>
                <a:ext cx="342" cy="27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473" name="Line 337"/>
              <p:cNvSpPr>
                <a:spLocks noChangeShapeType="1"/>
              </p:cNvSpPr>
              <p:nvPr/>
            </p:nvSpPr>
            <p:spPr bwMode="auto">
              <a:xfrm>
                <a:off x="3642" y="2163"/>
                <a:ext cx="121" cy="40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474" name="Line 338"/>
              <p:cNvSpPr>
                <a:spLocks noChangeShapeType="1"/>
              </p:cNvSpPr>
              <p:nvPr/>
            </p:nvSpPr>
            <p:spPr bwMode="auto">
              <a:xfrm>
                <a:off x="1844" y="1689"/>
                <a:ext cx="38" cy="19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475" name="Line 339"/>
              <p:cNvSpPr>
                <a:spLocks noChangeShapeType="1"/>
              </p:cNvSpPr>
              <p:nvPr/>
            </p:nvSpPr>
            <p:spPr bwMode="auto">
              <a:xfrm>
                <a:off x="1892" y="1929"/>
                <a:ext cx="25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476" name="Line 340"/>
              <p:cNvSpPr>
                <a:spLocks noChangeShapeType="1"/>
              </p:cNvSpPr>
              <p:nvPr/>
            </p:nvSpPr>
            <p:spPr bwMode="auto">
              <a:xfrm flipV="1">
                <a:off x="1495" y="1927"/>
                <a:ext cx="381" cy="49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477" name="Line 341"/>
              <p:cNvSpPr>
                <a:spLocks noChangeShapeType="1"/>
              </p:cNvSpPr>
              <p:nvPr/>
            </p:nvSpPr>
            <p:spPr bwMode="auto">
              <a:xfrm>
                <a:off x="1489" y="2407"/>
                <a:ext cx="566" cy="29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478" name="Line 342"/>
              <p:cNvSpPr>
                <a:spLocks noChangeShapeType="1"/>
              </p:cNvSpPr>
              <p:nvPr/>
            </p:nvSpPr>
            <p:spPr bwMode="auto">
              <a:xfrm flipV="1">
                <a:off x="2058" y="2497"/>
                <a:ext cx="80" cy="20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479" name="Line 343"/>
              <p:cNvSpPr>
                <a:spLocks noChangeShapeType="1"/>
              </p:cNvSpPr>
              <p:nvPr/>
            </p:nvSpPr>
            <p:spPr bwMode="auto">
              <a:xfrm flipV="1">
                <a:off x="2017" y="2685"/>
                <a:ext cx="49" cy="26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480" name="Line 344"/>
              <p:cNvSpPr>
                <a:spLocks noChangeShapeType="1"/>
              </p:cNvSpPr>
              <p:nvPr/>
            </p:nvSpPr>
            <p:spPr bwMode="auto">
              <a:xfrm flipV="1">
                <a:off x="2065" y="2616"/>
                <a:ext cx="341" cy="8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481" name="Line 345"/>
              <p:cNvSpPr>
                <a:spLocks noChangeShapeType="1"/>
              </p:cNvSpPr>
              <p:nvPr/>
            </p:nvSpPr>
            <p:spPr bwMode="auto">
              <a:xfrm flipV="1">
                <a:off x="2147" y="1800"/>
                <a:ext cx="216" cy="12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482" name="Line 346"/>
              <p:cNvSpPr>
                <a:spLocks noChangeShapeType="1"/>
              </p:cNvSpPr>
              <p:nvPr/>
            </p:nvSpPr>
            <p:spPr bwMode="auto">
              <a:xfrm flipV="1">
                <a:off x="3207" y="1464"/>
                <a:ext cx="438" cy="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1485" name="Group 349"/>
            <p:cNvGrpSpPr>
              <a:grpSpLocks/>
            </p:cNvGrpSpPr>
            <p:nvPr/>
          </p:nvGrpSpPr>
          <p:grpSpPr bwMode="auto">
            <a:xfrm>
              <a:off x="1482" y="826"/>
              <a:ext cx="2194" cy="2065"/>
              <a:chOff x="1482" y="826"/>
              <a:chExt cx="2194" cy="2065"/>
            </a:xfrm>
          </p:grpSpPr>
          <p:sp>
            <p:nvSpPr>
              <p:cNvPr id="91359" name="Line 223"/>
              <p:cNvSpPr>
                <a:spLocks noChangeShapeType="1"/>
              </p:cNvSpPr>
              <p:nvPr/>
            </p:nvSpPr>
            <p:spPr bwMode="auto">
              <a:xfrm flipH="1">
                <a:off x="1495" y="1083"/>
                <a:ext cx="30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362" name="Line 226"/>
              <p:cNvSpPr>
                <a:spLocks noChangeShapeType="1"/>
              </p:cNvSpPr>
              <p:nvPr/>
            </p:nvSpPr>
            <p:spPr bwMode="auto">
              <a:xfrm>
                <a:off x="1489" y="1713"/>
                <a:ext cx="2" cy="7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363" name="Line 227"/>
              <p:cNvSpPr>
                <a:spLocks noChangeShapeType="1"/>
              </p:cNvSpPr>
              <p:nvPr/>
            </p:nvSpPr>
            <p:spPr bwMode="auto">
              <a:xfrm flipH="1">
                <a:off x="1482" y="1675"/>
                <a:ext cx="353" cy="3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364" name="Line 228"/>
              <p:cNvSpPr>
                <a:spLocks noChangeShapeType="1"/>
              </p:cNvSpPr>
              <p:nvPr/>
            </p:nvSpPr>
            <p:spPr bwMode="auto">
              <a:xfrm flipH="1">
                <a:off x="2355" y="1230"/>
                <a:ext cx="481" cy="57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365" name="Line 229"/>
              <p:cNvSpPr>
                <a:spLocks noChangeShapeType="1"/>
              </p:cNvSpPr>
              <p:nvPr/>
            </p:nvSpPr>
            <p:spPr bwMode="auto">
              <a:xfrm flipH="1">
                <a:off x="2356" y="1756"/>
                <a:ext cx="353" cy="5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366" name="Line 230"/>
              <p:cNvSpPr>
                <a:spLocks noChangeShapeType="1"/>
              </p:cNvSpPr>
              <p:nvPr/>
            </p:nvSpPr>
            <p:spPr bwMode="auto">
              <a:xfrm>
                <a:off x="3127" y="855"/>
                <a:ext cx="76" cy="66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367" name="Line 231"/>
              <p:cNvSpPr>
                <a:spLocks noChangeShapeType="1"/>
              </p:cNvSpPr>
              <p:nvPr/>
            </p:nvSpPr>
            <p:spPr bwMode="auto">
              <a:xfrm flipV="1">
                <a:off x="2708" y="1238"/>
                <a:ext cx="133" cy="51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368" name="Line 232"/>
              <p:cNvSpPr>
                <a:spLocks noChangeShapeType="1"/>
              </p:cNvSpPr>
              <p:nvPr/>
            </p:nvSpPr>
            <p:spPr bwMode="auto">
              <a:xfrm flipH="1" flipV="1">
                <a:off x="2063" y="1344"/>
                <a:ext cx="288" cy="46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370" name="Line 234"/>
              <p:cNvSpPr>
                <a:spLocks noChangeShapeType="1"/>
              </p:cNvSpPr>
              <p:nvPr/>
            </p:nvSpPr>
            <p:spPr bwMode="auto">
              <a:xfrm flipH="1">
                <a:off x="3421" y="2165"/>
                <a:ext cx="217" cy="67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371" name="Line 235"/>
              <p:cNvSpPr>
                <a:spLocks noChangeShapeType="1"/>
              </p:cNvSpPr>
              <p:nvPr/>
            </p:nvSpPr>
            <p:spPr bwMode="auto">
              <a:xfrm flipH="1">
                <a:off x="2442" y="1977"/>
                <a:ext cx="650" cy="23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372" name="Line 236"/>
              <p:cNvSpPr>
                <a:spLocks noChangeShapeType="1"/>
              </p:cNvSpPr>
              <p:nvPr/>
            </p:nvSpPr>
            <p:spPr bwMode="auto">
              <a:xfrm flipH="1">
                <a:off x="2811" y="2843"/>
                <a:ext cx="618" cy="3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373" name="Line 237"/>
              <p:cNvSpPr>
                <a:spLocks noChangeShapeType="1"/>
              </p:cNvSpPr>
              <p:nvPr/>
            </p:nvSpPr>
            <p:spPr bwMode="auto">
              <a:xfrm>
                <a:off x="2457" y="2203"/>
                <a:ext cx="346" cy="68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374" name="Line 238"/>
              <p:cNvSpPr>
                <a:spLocks noChangeShapeType="1"/>
              </p:cNvSpPr>
              <p:nvPr/>
            </p:nvSpPr>
            <p:spPr bwMode="auto">
              <a:xfrm flipH="1" flipV="1">
                <a:off x="2143" y="1920"/>
                <a:ext cx="306" cy="27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375" name="Line 239"/>
              <p:cNvSpPr>
                <a:spLocks noChangeShapeType="1"/>
              </p:cNvSpPr>
              <p:nvPr/>
            </p:nvSpPr>
            <p:spPr bwMode="auto">
              <a:xfrm flipH="1">
                <a:off x="2145" y="2201"/>
                <a:ext cx="306" cy="26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376" name="Line 240"/>
              <p:cNvSpPr>
                <a:spLocks noChangeShapeType="1"/>
              </p:cNvSpPr>
              <p:nvPr/>
            </p:nvSpPr>
            <p:spPr bwMode="auto">
              <a:xfrm>
                <a:off x="1485" y="2420"/>
                <a:ext cx="657" cy="4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377" name="Line 241"/>
              <p:cNvSpPr>
                <a:spLocks noChangeShapeType="1"/>
              </p:cNvSpPr>
              <p:nvPr/>
            </p:nvSpPr>
            <p:spPr bwMode="auto">
              <a:xfrm flipV="1">
                <a:off x="2718" y="1519"/>
                <a:ext cx="478" cy="22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378" name="Line 242"/>
              <p:cNvSpPr>
                <a:spLocks noChangeShapeType="1"/>
              </p:cNvSpPr>
              <p:nvPr/>
            </p:nvSpPr>
            <p:spPr bwMode="auto">
              <a:xfrm flipH="1" flipV="1">
                <a:off x="2698" y="1751"/>
                <a:ext cx="391" cy="2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379" name="Line 243"/>
              <p:cNvSpPr>
                <a:spLocks noChangeShapeType="1"/>
              </p:cNvSpPr>
              <p:nvPr/>
            </p:nvSpPr>
            <p:spPr bwMode="auto">
              <a:xfrm flipV="1">
                <a:off x="3086" y="1508"/>
                <a:ext cx="118" cy="47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380" name="Line 244"/>
              <p:cNvSpPr>
                <a:spLocks noChangeShapeType="1"/>
              </p:cNvSpPr>
              <p:nvPr/>
            </p:nvSpPr>
            <p:spPr bwMode="auto">
              <a:xfrm flipH="1">
                <a:off x="2065" y="878"/>
                <a:ext cx="1061" cy="47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381" name="Line 245"/>
              <p:cNvSpPr>
                <a:spLocks noChangeShapeType="1"/>
              </p:cNvSpPr>
              <p:nvPr/>
            </p:nvSpPr>
            <p:spPr bwMode="auto">
              <a:xfrm flipH="1" flipV="1">
                <a:off x="2453" y="826"/>
                <a:ext cx="660" cy="3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382" name="Line 246"/>
              <p:cNvSpPr>
                <a:spLocks noChangeShapeType="1"/>
              </p:cNvSpPr>
              <p:nvPr/>
            </p:nvSpPr>
            <p:spPr bwMode="auto">
              <a:xfrm flipH="1">
                <a:off x="1783" y="829"/>
                <a:ext cx="671" cy="25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383" name="Line 247"/>
              <p:cNvSpPr>
                <a:spLocks noChangeShapeType="1"/>
              </p:cNvSpPr>
              <p:nvPr/>
            </p:nvSpPr>
            <p:spPr bwMode="auto">
              <a:xfrm flipH="1">
                <a:off x="3650" y="1044"/>
                <a:ext cx="26" cy="41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386" name="Line 250"/>
              <p:cNvSpPr>
                <a:spLocks noChangeShapeType="1"/>
              </p:cNvSpPr>
              <p:nvPr/>
            </p:nvSpPr>
            <p:spPr bwMode="auto">
              <a:xfrm flipH="1" flipV="1">
                <a:off x="3088" y="1968"/>
                <a:ext cx="330" cy="86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91424" name="Group 288"/>
          <p:cNvGrpSpPr>
            <a:grpSpLocks/>
          </p:cNvGrpSpPr>
          <p:nvPr/>
        </p:nvGrpSpPr>
        <p:grpSpPr bwMode="auto">
          <a:xfrm>
            <a:off x="2363788" y="1428750"/>
            <a:ext cx="4292600" cy="3257550"/>
            <a:chOff x="1489" y="900"/>
            <a:chExt cx="2704" cy="2052"/>
          </a:xfrm>
        </p:grpSpPr>
        <p:sp>
          <p:nvSpPr>
            <p:cNvPr id="91339" name="Line 203"/>
            <p:cNvSpPr>
              <a:spLocks noChangeShapeType="1"/>
            </p:cNvSpPr>
            <p:nvPr/>
          </p:nvSpPr>
          <p:spPr bwMode="auto">
            <a:xfrm flipH="1">
              <a:off x="2849" y="900"/>
              <a:ext cx="264" cy="33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340" name="Line 204"/>
            <p:cNvSpPr>
              <a:spLocks noChangeShapeType="1"/>
            </p:cNvSpPr>
            <p:nvPr/>
          </p:nvSpPr>
          <p:spPr bwMode="auto">
            <a:xfrm>
              <a:off x="2838" y="1232"/>
              <a:ext cx="368" cy="26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341" name="Line 205"/>
            <p:cNvSpPr>
              <a:spLocks noChangeShapeType="1"/>
            </p:cNvSpPr>
            <p:nvPr/>
          </p:nvSpPr>
          <p:spPr bwMode="auto">
            <a:xfrm>
              <a:off x="1796" y="1073"/>
              <a:ext cx="266" cy="27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342" name="Line 206"/>
            <p:cNvSpPr>
              <a:spLocks noChangeShapeType="1"/>
            </p:cNvSpPr>
            <p:nvPr/>
          </p:nvSpPr>
          <p:spPr bwMode="auto">
            <a:xfrm flipV="1">
              <a:off x="2062" y="1232"/>
              <a:ext cx="776" cy="117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343" name="Line 207"/>
            <p:cNvSpPr>
              <a:spLocks noChangeShapeType="1"/>
            </p:cNvSpPr>
            <p:nvPr/>
          </p:nvSpPr>
          <p:spPr bwMode="auto">
            <a:xfrm flipH="1">
              <a:off x="1839" y="1335"/>
              <a:ext cx="219" cy="36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344" name="Line 208"/>
            <p:cNvSpPr>
              <a:spLocks noChangeShapeType="1"/>
            </p:cNvSpPr>
            <p:nvPr/>
          </p:nvSpPr>
          <p:spPr bwMode="auto">
            <a:xfrm>
              <a:off x="3204" y="1504"/>
              <a:ext cx="441" cy="663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345" name="Line 209"/>
            <p:cNvSpPr>
              <a:spLocks noChangeShapeType="1"/>
            </p:cNvSpPr>
            <p:nvPr/>
          </p:nvSpPr>
          <p:spPr bwMode="auto">
            <a:xfrm>
              <a:off x="3763" y="2570"/>
              <a:ext cx="430" cy="4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346" name="Line 210"/>
            <p:cNvSpPr>
              <a:spLocks noChangeShapeType="1"/>
            </p:cNvSpPr>
            <p:nvPr/>
          </p:nvSpPr>
          <p:spPr bwMode="auto">
            <a:xfrm flipV="1">
              <a:off x="3425" y="2562"/>
              <a:ext cx="342" cy="277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347" name="Line 211"/>
            <p:cNvSpPr>
              <a:spLocks noChangeShapeType="1"/>
            </p:cNvSpPr>
            <p:nvPr/>
          </p:nvSpPr>
          <p:spPr bwMode="auto">
            <a:xfrm>
              <a:off x="3642" y="2163"/>
              <a:ext cx="121" cy="407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348" name="Line 212"/>
            <p:cNvSpPr>
              <a:spLocks noChangeShapeType="1"/>
            </p:cNvSpPr>
            <p:nvPr/>
          </p:nvSpPr>
          <p:spPr bwMode="auto">
            <a:xfrm>
              <a:off x="1844" y="1689"/>
              <a:ext cx="38" cy="19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349" name="Line 213"/>
            <p:cNvSpPr>
              <a:spLocks noChangeShapeType="1"/>
            </p:cNvSpPr>
            <p:nvPr/>
          </p:nvSpPr>
          <p:spPr bwMode="auto">
            <a:xfrm>
              <a:off x="1892" y="1929"/>
              <a:ext cx="255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350" name="Line 214"/>
            <p:cNvSpPr>
              <a:spLocks noChangeShapeType="1"/>
            </p:cNvSpPr>
            <p:nvPr/>
          </p:nvSpPr>
          <p:spPr bwMode="auto">
            <a:xfrm flipV="1">
              <a:off x="1495" y="1927"/>
              <a:ext cx="381" cy="49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351" name="Line 215"/>
            <p:cNvSpPr>
              <a:spLocks noChangeShapeType="1"/>
            </p:cNvSpPr>
            <p:nvPr/>
          </p:nvSpPr>
          <p:spPr bwMode="auto">
            <a:xfrm>
              <a:off x="1489" y="2407"/>
              <a:ext cx="566" cy="29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352" name="Line 216"/>
            <p:cNvSpPr>
              <a:spLocks noChangeShapeType="1"/>
            </p:cNvSpPr>
            <p:nvPr/>
          </p:nvSpPr>
          <p:spPr bwMode="auto">
            <a:xfrm flipV="1">
              <a:off x="2058" y="2497"/>
              <a:ext cx="80" cy="20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353" name="Line 217"/>
            <p:cNvSpPr>
              <a:spLocks noChangeShapeType="1"/>
            </p:cNvSpPr>
            <p:nvPr/>
          </p:nvSpPr>
          <p:spPr bwMode="auto">
            <a:xfrm flipV="1">
              <a:off x="2017" y="2685"/>
              <a:ext cx="49" cy="267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354" name="Line 218"/>
            <p:cNvSpPr>
              <a:spLocks noChangeShapeType="1"/>
            </p:cNvSpPr>
            <p:nvPr/>
          </p:nvSpPr>
          <p:spPr bwMode="auto">
            <a:xfrm flipV="1">
              <a:off x="2065" y="2616"/>
              <a:ext cx="341" cy="89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355" name="Line 219"/>
            <p:cNvSpPr>
              <a:spLocks noChangeShapeType="1"/>
            </p:cNvSpPr>
            <p:nvPr/>
          </p:nvSpPr>
          <p:spPr bwMode="auto">
            <a:xfrm flipV="1">
              <a:off x="2147" y="1800"/>
              <a:ext cx="216" cy="129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407" name="Line 271"/>
            <p:cNvSpPr>
              <a:spLocks noChangeShapeType="1"/>
            </p:cNvSpPr>
            <p:nvPr/>
          </p:nvSpPr>
          <p:spPr bwMode="auto">
            <a:xfrm flipV="1">
              <a:off x="3207" y="1464"/>
              <a:ext cx="438" cy="4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/>
          <a:lstStyle/>
          <a:p>
            <a:r>
              <a:rPr lang="en-US"/>
              <a:t>Graph Steiner Problem</a:t>
            </a:r>
          </a:p>
        </p:txBody>
      </p:sp>
      <p:sp>
        <p:nvSpPr>
          <p:cNvPr id="91200" name="Text Box 64"/>
          <p:cNvSpPr txBox="1">
            <a:spLocks noChangeArrowheads="1"/>
          </p:cNvSpPr>
          <p:nvPr/>
        </p:nvSpPr>
        <p:spPr bwMode="auto">
          <a:xfrm>
            <a:off x="457200" y="5105400"/>
            <a:ext cx="8686800" cy="15525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0">
                <a:solidFill>
                  <a:srgbClr val="00FF00"/>
                </a:solidFill>
              </a:rPr>
              <a:t>Algorithm:</a:t>
            </a:r>
            <a:r>
              <a:rPr lang="en-US"/>
              <a:t> “</a:t>
            </a:r>
            <a:r>
              <a:rPr lang="en-US" b="0"/>
              <a:t>Loss-Contracting” polynomial-time approximation</a:t>
            </a:r>
          </a:p>
          <a:p>
            <a:r>
              <a:rPr lang="en-US" b="0">
                <a:solidFill>
                  <a:srgbClr val="FF0000"/>
                </a:solidFill>
              </a:rPr>
              <a:t>Theorem:</a:t>
            </a:r>
            <a:r>
              <a:rPr lang="en-US" b="0"/>
              <a:t> 1 + (ln 3)/2 ≈ 1.55 · OPT for general graphs</a:t>
            </a:r>
            <a:endParaRPr lang="en-US" b="0">
              <a:solidFill>
                <a:srgbClr val="FF0000"/>
              </a:solidFill>
            </a:endParaRPr>
          </a:p>
          <a:p>
            <a:r>
              <a:rPr lang="en-US" b="0">
                <a:solidFill>
                  <a:srgbClr val="FF0000"/>
                </a:solidFill>
              </a:rPr>
              <a:t>Theorem:</a:t>
            </a:r>
            <a:r>
              <a:rPr lang="en-US" b="0"/>
              <a:t> 1.28 ·</a:t>
            </a:r>
            <a:r>
              <a:rPr lang="en-US"/>
              <a:t> </a:t>
            </a:r>
            <a:r>
              <a:rPr lang="en-US" b="0"/>
              <a:t>OPT for quasi-bipartite graphs</a:t>
            </a:r>
          </a:p>
          <a:p>
            <a:r>
              <a:rPr lang="en-US" b="0"/>
              <a:t>Currently best-known; won the 2007 </a:t>
            </a:r>
            <a:r>
              <a:rPr lang="en-US" b="0">
                <a:solidFill>
                  <a:srgbClr val="FF0000"/>
                </a:solidFill>
              </a:rPr>
              <a:t>SIAM Outstanding Paper Prize</a:t>
            </a:r>
          </a:p>
        </p:txBody>
      </p:sp>
      <p:grpSp>
        <p:nvGrpSpPr>
          <p:cNvPr id="91487" name="Group 351"/>
          <p:cNvGrpSpPr>
            <a:grpSpLocks/>
          </p:cNvGrpSpPr>
          <p:nvPr/>
        </p:nvGrpSpPr>
        <p:grpSpPr bwMode="auto">
          <a:xfrm>
            <a:off x="2303463" y="1231900"/>
            <a:ext cx="4448175" cy="3529013"/>
            <a:chOff x="1451" y="776"/>
            <a:chExt cx="2802" cy="2223"/>
          </a:xfrm>
        </p:grpSpPr>
        <p:grpSp>
          <p:nvGrpSpPr>
            <p:cNvPr id="91486" name="Group 350"/>
            <p:cNvGrpSpPr>
              <a:grpSpLocks/>
            </p:cNvGrpSpPr>
            <p:nvPr/>
          </p:nvGrpSpPr>
          <p:grpSpPr bwMode="auto">
            <a:xfrm>
              <a:off x="1452" y="776"/>
              <a:ext cx="2357" cy="2143"/>
              <a:chOff x="1452" y="776"/>
              <a:chExt cx="2357" cy="2143"/>
            </a:xfrm>
          </p:grpSpPr>
          <p:sp>
            <p:nvSpPr>
              <p:cNvPr id="91409" name="Freeform 273"/>
              <p:cNvSpPr>
                <a:spLocks/>
              </p:cNvSpPr>
              <p:nvPr/>
            </p:nvSpPr>
            <p:spPr bwMode="auto">
              <a:xfrm>
                <a:off x="3636" y="1008"/>
                <a:ext cx="84" cy="85"/>
              </a:xfrm>
              <a:custGeom>
                <a:avLst/>
                <a:gdLst/>
                <a:ahLst/>
                <a:cxnLst>
                  <a:cxn ang="0">
                    <a:pos x="34" y="69"/>
                  </a:cxn>
                  <a:cxn ang="0">
                    <a:pos x="47" y="67"/>
                  </a:cxn>
                  <a:cxn ang="0">
                    <a:pos x="59" y="59"/>
                  </a:cxn>
                  <a:cxn ang="0">
                    <a:pos x="66" y="48"/>
                  </a:cxn>
                  <a:cxn ang="0">
                    <a:pos x="69" y="34"/>
                  </a:cxn>
                  <a:cxn ang="0">
                    <a:pos x="66" y="21"/>
                  </a:cxn>
                  <a:cxn ang="0">
                    <a:pos x="59" y="10"/>
                  </a:cxn>
                  <a:cxn ang="0">
                    <a:pos x="47" y="2"/>
                  </a:cxn>
                  <a:cxn ang="0">
                    <a:pos x="34" y="0"/>
                  </a:cxn>
                  <a:cxn ang="0">
                    <a:pos x="20" y="2"/>
                  </a:cxn>
                  <a:cxn ang="0">
                    <a:pos x="9" y="10"/>
                  </a:cxn>
                  <a:cxn ang="0">
                    <a:pos x="2" y="21"/>
                  </a:cxn>
                  <a:cxn ang="0">
                    <a:pos x="0" y="34"/>
                  </a:cxn>
                  <a:cxn ang="0">
                    <a:pos x="2" y="48"/>
                  </a:cxn>
                  <a:cxn ang="0">
                    <a:pos x="9" y="59"/>
                  </a:cxn>
                  <a:cxn ang="0">
                    <a:pos x="20" y="67"/>
                  </a:cxn>
                  <a:cxn ang="0">
                    <a:pos x="34" y="69"/>
                  </a:cxn>
                </a:cxnLst>
                <a:rect l="0" t="0" r="r" b="b"/>
                <a:pathLst>
                  <a:path w="69" h="69">
                    <a:moveTo>
                      <a:pt x="34" y="69"/>
                    </a:moveTo>
                    <a:lnTo>
                      <a:pt x="47" y="67"/>
                    </a:lnTo>
                    <a:lnTo>
                      <a:pt x="59" y="59"/>
                    </a:lnTo>
                    <a:lnTo>
                      <a:pt x="66" y="48"/>
                    </a:lnTo>
                    <a:lnTo>
                      <a:pt x="69" y="34"/>
                    </a:lnTo>
                    <a:lnTo>
                      <a:pt x="66" y="21"/>
                    </a:lnTo>
                    <a:lnTo>
                      <a:pt x="59" y="10"/>
                    </a:lnTo>
                    <a:lnTo>
                      <a:pt x="47" y="2"/>
                    </a:lnTo>
                    <a:lnTo>
                      <a:pt x="34" y="0"/>
                    </a:lnTo>
                    <a:lnTo>
                      <a:pt x="20" y="2"/>
                    </a:lnTo>
                    <a:lnTo>
                      <a:pt x="9" y="10"/>
                    </a:lnTo>
                    <a:lnTo>
                      <a:pt x="2" y="21"/>
                    </a:lnTo>
                    <a:lnTo>
                      <a:pt x="0" y="34"/>
                    </a:lnTo>
                    <a:lnTo>
                      <a:pt x="2" y="48"/>
                    </a:lnTo>
                    <a:lnTo>
                      <a:pt x="9" y="59"/>
                    </a:lnTo>
                    <a:lnTo>
                      <a:pt x="20" y="67"/>
                    </a:lnTo>
                    <a:lnTo>
                      <a:pt x="34" y="69"/>
                    </a:lnTo>
                  </a:path>
                </a:pathLst>
              </a:custGeom>
              <a:solidFill>
                <a:srgbClr val="FF0000"/>
              </a:solidFill>
              <a:ln w="2857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330" name="Freeform 194"/>
              <p:cNvSpPr>
                <a:spLocks/>
              </p:cNvSpPr>
              <p:nvPr/>
            </p:nvSpPr>
            <p:spPr bwMode="auto">
              <a:xfrm>
                <a:off x="3725" y="2533"/>
                <a:ext cx="84" cy="85"/>
              </a:xfrm>
              <a:custGeom>
                <a:avLst/>
                <a:gdLst/>
                <a:ahLst/>
                <a:cxnLst>
                  <a:cxn ang="0">
                    <a:pos x="34" y="69"/>
                  </a:cxn>
                  <a:cxn ang="0">
                    <a:pos x="47" y="67"/>
                  </a:cxn>
                  <a:cxn ang="0">
                    <a:pos x="59" y="59"/>
                  </a:cxn>
                  <a:cxn ang="0">
                    <a:pos x="66" y="48"/>
                  </a:cxn>
                  <a:cxn ang="0">
                    <a:pos x="69" y="34"/>
                  </a:cxn>
                  <a:cxn ang="0">
                    <a:pos x="66" y="21"/>
                  </a:cxn>
                  <a:cxn ang="0">
                    <a:pos x="59" y="10"/>
                  </a:cxn>
                  <a:cxn ang="0">
                    <a:pos x="47" y="2"/>
                  </a:cxn>
                  <a:cxn ang="0">
                    <a:pos x="34" y="0"/>
                  </a:cxn>
                  <a:cxn ang="0">
                    <a:pos x="20" y="2"/>
                  </a:cxn>
                  <a:cxn ang="0">
                    <a:pos x="9" y="10"/>
                  </a:cxn>
                  <a:cxn ang="0">
                    <a:pos x="2" y="21"/>
                  </a:cxn>
                  <a:cxn ang="0">
                    <a:pos x="0" y="34"/>
                  </a:cxn>
                  <a:cxn ang="0">
                    <a:pos x="2" y="48"/>
                  </a:cxn>
                  <a:cxn ang="0">
                    <a:pos x="9" y="59"/>
                  </a:cxn>
                  <a:cxn ang="0">
                    <a:pos x="20" y="67"/>
                  </a:cxn>
                  <a:cxn ang="0">
                    <a:pos x="34" y="69"/>
                  </a:cxn>
                </a:cxnLst>
                <a:rect l="0" t="0" r="r" b="b"/>
                <a:pathLst>
                  <a:path w="69" h="69">
                    <a:moveTo>
                      <a:pt x="34" y="69"/>
                    </a:moveTo>
                    <a:lnTo>
                      <a:pt x="47" y="67"/>
                    </a:lnTo>
                    <a:lnTo>
                      <a:pt x="59" y="59"/>
                    </a:lnTo>
                    <a:lnTo>
                      <a:pt x="66" y="48"/>
                    </a:lnTo>
                    <a:lnTo>
                      <a:pt x="69" y="34"/>
                    </a:lnTo>
                    <a:lnTo>
                      <a:pt x="66" y="21"/>
                    </a:lnTo>
                    <a:lnTo>
                      <a:pt x="59" y="10"/>
                    </a:lnTo>
                    <a:lnTo>
                      <a:pt x="47" y="2"/>
                    </a:lnTo>
                    <a:lnTo>
                      <a:pt x="34" y="0"/>
                    </a:lnTo>
                    <a:lnTo>
                      <a:pt x="20" y="2"/>
                    </a:lnTo>
                    <a:lnTo>
                      <a:pt x="9" y="10"/>
                    </a:lnTo>
                    <a:lnTo>
                      <a:pt x="2" y="21"/>
                    </a:lnTo>
                    <a:lnTo>
                      <a:pt x="0" y="34"/>
                    </a:lnTo>
                    <a:lnTo>
                      <a:pt x="2" y="48"/>
                    </a:lnTo>
                    <a:lnTo>
                      <a:pt x="9" y="59"/>
                    </a:lnTo>
                    <a:lnTo>
                      <a:pt x="20" y="67"/>
                    </a:lnTo>
                    <a:lnTo>
                      <a:pt x="34" y="69"/>
                    </a:lnTo>
                  </a:path>
                </a:pathLst>
              </a:custGeom>
              <a:solidFill>
                <a:srgbClr val="FF0000"/>
              </a:solidFill>
              <a:ln w="2857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331" name="Freeform 195"/>
              <p:cNvSpPr>
                <a:spLocks/>
              </p:cNvSpPr>
              <p:nvPr/>
            </p:nvSpPr>
            <p:spPr bwMode="auto">
              <a:xfrm>
                <a:off x="2021" y="2661"/>
                <a:ext cx="85" cy="83"/>
              </a:xfrm>
              <a:custGeom>
                <a:avLst/>
                <a:gdLst/>
                <a:ahLst/>
                <a:cxnLst>
                  <a:cxn ang="0">
                    <a:pos x="35" y="68"/>
                  </a:cxn>
                  <a:cxn ang="0">
                    <a:pos x="47" y="67"/>
                  </a:cxn>
                  <a:cxn ang="0">
                    <a:pos x="59" y="59"/>
                  </a:cxn>
                  <a:cxn ang="0">
                    <a:pos x="67" y="48"/>
                  </a:cxn>
                  <a:cxn ang="0">
                    <a:pos x="70" y="34"/>
                  </a:cxn>
                  <a:cxn ang="0">
                    <a:pos x="67" y="21"/>
                  </a:cxn>
                  <a:cxn ang="0">
                    <a:pos x="59" y="10"/>
                  </a:cxn>
                  <a:cxn ang="0">
                    <a:pos x="47" y="2"/>
                  </a:cxn>
                  <a:cxn ang="0">
                    <a:pos x="35" y="0"/>
                  </a:cxn>
                  <a:cxn ang="0">
                    <a:pos x="21" y="2"/>
                  </a:cxn>
                  <a:cxn ang="0">
                    <a:pos x="10" y="10"/>
                  </a:cxn>
                  <a:cxn ang="0">
                    <a:pos x="2" y="21"/>
                  </a:cxn>
                  <a:cxn ang="0">
                    <a:pos x="0" y="34"/>
                  </a:cxn>
                  <a:cxn ang="0">
                    <a:pos x="2" y="48"/>
                  </a:cxn>
                  <a:cxn ang="0">
                    <a:pos x="10" y="59"/>
                  </a:cxn>
                  <a:cxn ang="0">
                    <a:pos x="21" y="67"/>
                  </a:cxn>
                  <a:cxn ang="0">
                    <a:pos x="35" y="68"/>
                  </a:cxn>
                </a:cxnLst>
                <a:rect l="0" t="0" r="r" b="b"/>
                <a:pathLst>
                  <a:path w="70" h="68">
                    <a:moveTo>
                      <a:pt x="35" y="68"/>
                    </a:moveTo>
                    <a:lnTo>
                      <a:pt x="47" y="67"/>
                    </a:lnTo>
                    <a:lnTo>
                      <a:pt x="59" y="59"/>
                    </a:lnTo>
                    <a:lnTo>
                      <a:pt x="67" y="48"/>
                    </a:lnTo>
                    <a:lnTo>
                      <a:pt x="70" y="34"/>
                    </a:lnTo>
                    <a:lnTo>
                      <a:pt x="67" y="21"/>
                    </a:lnTo>
                    <a:lnTo>
                      <a:pt x="59" y="10"/>
                    </a:lnTo>
                    <a:lnTo>
                      <a:pt x="47" y="2"/>
                    </a:lnTo>
                    <a:lnTo>
                      <a:pt x="35" y="0"/>
                    </a:lnTo>
                    <a:lnTo>
                      <a:pt x="21" y="2"/>
                    </a:lnTo>
                    <a:lnTo>
                      <a:pt x="10" y="10"/>
                    </a:lnTo>
                    <a:lnTo>
                      <a:pt x="2" y="21"/>
                    </a:lnTo>
                    <a:lnTo>
                      <a:pt x="0" y="34"/>
                    </a:lnTo>
                    <a:lnTo>
                      <a:pt x="2" y="48"/>
                    </a:lnTo>
                    <a:lnTo>
                      <a:pt x="10" y="59"/>
                    </a:lnTo>
                    <a:lnTo>
                      <a:pt x="21" y="67"/>
                    </a:lnTo>
                    <a:lnTo>
                      <a:pt x="35" y="68"/>
                    </a:lnTo>
                  </a:path>
                </a:pathLst>
              </a:custGeom>
              <a:solidFill>
                <a:srgbClr val="FF0000"/>
              </a:solidFill>
              <a:ln w="2857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332" name="Freeform 196"/>
              <p:cNvSpPr>
                <a:spLocks/>
              </p:cNvSpPr>
              <p:nvPr/>
            </p:nvSpPr>
            <p:spPr bwMode="auto">
              <a:xfrm>
                <a:off x="3040" y="1929"/>
                <a:ext cx="85" cy="85"/>
              </a:xfrm>
              <a:custGeom>
                <a:avLst/>
                <a:gdLst/>
                <a:ahLst/>
                <a:cxnLst>
                  <a:cxn ang="0">
                    <a:pos x="35" y="70"/>
                  </a:cxn>
                  <a:cxn ang="0">
                    <a:pos x="49" y="67"/>
                  </a:cxn>
                  <a:cxn ang="0">
                    <a:pos x="60" y="60"/>
                  </a:cxn>
                  <a:cxn ang="0">
                    <a:pos x="67" y="49"/>
                  </a:cxn>
                  <a:cxn ang="0">
                    <a:pos x="70" y="35"/>
                  </a:cxn>
                  <a:cxn ang="0">
                    <a:pos x="67" y="23"/>
                  </a:cxn>
                  <a:cxn ang="0">
                    <a:pos x="60" y="12"/>
                  </a:cxn>
                  <a:cxn ang="0">
                    <a:pos x="49" y="3"/>
                  </a:cxn>
                  <a:cxn ang="0">
                    <a:pos x="35" y="0"/>
                  </a:cxn>
                  <a:cxn ang="0">
                    <a:pos x="22" y="3"/>
                  </a:cxn>
                  <a:cxn ang="0">
                    <a:pos x="10" y="12"/>
                  </a:cxn>
                  <a:cxn ang="0">
                    <a:pos x="3" y="23"/>
                  </a:cxn>
                  <a:cxn ang="0">
                    <a:pos x="0" y="35"/>
                  </a:cxn>
                  <a:cxn ang="0">
                    <a:pos x="3" y="49"/>
                  </a:cxn>
                  <a:cxn ang="0">
                    <a:pos x="10" y="60"/>
                  </a:cxn>
                  <a:cxn ang="0">
                    <a:pos x="22" y="67"/>
                  </a:cxn>
                  <a:cxn ang="0">
                    <a:pos x="35" y="70"/>
                  </a:cxn>
                </a:cxnLst>
                <a:rect l="0" t="0" r="r" b="b"/>
                <a:pathLst>
                  <a:path w="70" h="70">
                    <a:moveTo>
                      <a:pt x="35" y="70"/>
                    </a:moveTo>
                    <a:lnTo>
                      <a:pt x="49" y="67"/>
                    </a:lnTo>
                    <a:lnTo>
                      <a:pt x="60" y="60"/>
                    </a:lnTo>
                    <a:lnTo>
                      <a:pt x="67" y="49"/>
                    </a:lnTo>
                    <a:lnTo>
                      <a:pt x="70" y="35"/>
                    </a:lnTo>
                    <a:lnTo>
                      <a:pt x="67" y="23"/>
                    </a:lnTo>
                    <a:lnTo>
                      <a:pt x="60" y="12"/>
                    </a:lnTo>
                    <a:lnTo>
                      <a:pt x="49" y="3"/>
                    </a:lnTo>
                    <a:lnTo>
                      <a:pt x="35" y="0"/>
                    </a:lnTo>
                    <a:lnTo>
                      <a:pt x="22" y="3"/>
                    </a:lnTo>
                    <a:lnTo>
                      <a:pt x="10" y="12"/>
                    </a:lnTo>
                    <a:lnTo>
                      <a:pt x="3" y="23"/>
                    </a:lnTo>
                    <a:lnTo>
                      <a:pt x="0" y="35"/>
                    </a:lnTo>
                    <a:lnTo>
                      <a:pt x="3" y="49"/>
                    </a:lnTo>
                    <a:lnTo>
                      <a:pt x="10" y="60"/>
                    </a:lnTo>
                    <a:lnTo>
                      <a:pt x="22" y="67"/>
                    </a:lnTo>
                    <a:lnTo>
                      <a:pt x="35" y="70"/>
                    </a:lnTo>
                  </a:path>
                </a:pathLst>
              </a:custGeom>
              <a:solidFill>
                <a:srgbClr val="FF0000"/>
              </a:solidFill>
              <a:ln w="2857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334" name="Freeform 198"/>
              <p:cNvSpPr>
                <a:spLocks/>
              </p:cNvSpPr>
              <p:nvPr/>
            </p:nvSpPr>
            <p:spPr bwMode="auto">
              <a:xfrm>
                <a:off x="2406" y="776"/>
                <a:ext cx="84" cy="85"/>
              </a:xfrm>
              <a:custGeom>
                <a:avLst/>
                <a:gdLst/>
                <a:ahLst/>
                <a:cxnLst>
                  <a:cxn ang="0">
                    <a:pos x="34" y="69"/>
                  </a:cxn>
                  <a:cxn ang="0">
                    <a:pos x="48" y="66"/>
                  </a:cxn>
                  <a:cxn ang="0">
                    <a:pos x="59" y="60"/>
                  </a:cxn>
                  <a:cxn ang="0">
                    <a:pos x="66" y="48"/>
                  </a:cxn>
                  <a:cxn ang="0">
                    <a:pos x="69" y="35"/>
                  </a:cxn>
                  <a:cxn ang="0">
                    <a:pos x="66" y="22"/>
                  </a:cxn>
                  <a:cxn ang="0">
                    <a:pos x="59" y="11"/>
                  </a:cxn>
                  <a:cxn ang="0">
                    <a:pos x="48" y="3"/>
                  </a:cxn>
                  <a:cxn ang="0">
                    <a:pos x="34" y="0"/>
                  </a:cxn>
                  <a:cxn ang="0">
                    <a:pos x="22" y="3"/>
                  </a:cxn>
                  <a:cxn ang="0">
                    <a:pos x="11" y="11"/>
                  </a:cxn>
                  <a:cxn ang="0">
                    <a:pos x="2" y="22"/>
                  </a:cxn>
                  <a:cxn ang="0">
                    <a:pos x="0" y="35"/>
                  </a:cxn>
                  <a:cxn ang="0">
                    <a:pos x="2" y="48"/>
                  </a:cxn>
                  <a:cxn ang="0">
                    <a:pos x="11" y="60"/>
                  </a:cxn>
                  <a:cxn ang="0">
                    <a:pos x="22" y="66"/>
                  </a:cxn>
                  <a:cxn ang="0">
                    <a:pos x="34" y="69"/>
                  </a:cxn>
                </a:cxnLst>
                <a:rect l="0" t="0" r="r" b="b"/>
                <a:pathLst>
                  <a:path w="69" h="69">
                    <a:moveTo>
                      <a:pt x="34" y="69"/>
                    </a:moveTo>
                    <a:lnTo>
                      <a:pt x="48" y="66"/>
                    </a:lnTo>
                    <a:lnTo>
                      <a:pt x="59" y="60"/>
                    </a:lnTo>
                    <a:lnTo>
                      <a:pt x="66" y="48"/>
                    </a:lnTo>
                    <a:lnTo>
                      <a:pt x="69" y="35"/>
                    </a:lnTo>
                    <a:lnTo>
                      <a:pt x="66" y="22"/>
                    </a:lnTo>
                    <a:lnTo>
                      <a:pt x="59" y="11"/>
                    </a:lnTo>
                    <a:lnTo>
                      <a:pt x="48" y="3"/>
                    </a:lnTo>
                    <a:lnTo>
                      <a:pt x="34" y="0"/>
                    </a:lnTo>
                    <a:lnTo>
                      <a:pt x="22" y="3"/>
                    </a:lnTo>
                    <a:lnTo>
                      <a:pt x="11" y="11"/>
                    </a:lnTo>
                    <a:lnTo>
                      <a:pt x="2" y="22"/>
                    </a:lnTo>
                    <a:lnTo>
                      <a:pt x="0" y="35"/>
                    </a:lnTo>
                    <a:lnTo>
                      <a:pt x="2" y="48"/>
                    </a:lnTo>
                    <a:lnTo>
                      <a:pt x="11" y="60"/>
                    </a:lnTo>
                    <a:lnTo>
                      <a:pt x="22" y="66"/>
                    </a:lnTo>
                    <a:lnTo>
                      <a:pt x="34" y="69"/>
                    </a:lnTo>
                  </a:path>
                </a:pathLst>
              </a:custGeom>
              <a:solidFill>
                <a:srgbClr val="FF0000"/>
              </a:solidFill>
              <a:ln w="2857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335" name="Freeform 199"/>
              <p:cNvSpPr>
                <a:spLocks/>
              </p:cNvSpPr>
              <p:nvPr/>
            </p:nvSpPr>
            <p:spPr bwMode="auto">
              <a:xfrm>
                <a:off x="2021" y="1304"/>
                <a:ext cx="84" cy="84"/>
              </a:xfrm>
              <a:custGeom>
                <a:avLst/>
                <a:gdLst/>
                <a:ahLst/>
                <a:cxnLst>
                  <a:cxn ang="0">
                    <a:pos x="35" y="69"/>
                  </a:cxn>
                  <a:cxn ang="0">
                    <a:pos x="47" y="67"/>
                  </a:cxn>
                  <a:cxn ang="0">
                    <a:pos x="58" y="60"/>
                  </a:cxn>
                  <a:cxn ang="0">
                    <a:pos x="67" y="48"/>
                  </a:cxn>
                  <a:cxn ang="0">
                    <a:pos x="69" y="35"/>
                  </a:cxn>
                  <a:cxn ang="0">
                    <a:pos x="67" y="21"/>
                  </a:cxn>
                  <a:cxn ang="0">
                    <a:pos x="58" y="10"/>
                  </a:cxn>
                  <a:cxn ang="0">
                    <a:pos x="47" y="3"/>
                  </a:cxn>
                  <a:cxn ang="0">
                    <a:pos x="35" y="0"/>
                  </a:cxn>
                  <a:cxn ang="0">
                    <a:pos x="21" y="3"/>
                  </a:cxn>
                  <a:cxn ang="0">
                    <a:pos x="10" y="10"/>
                  </a:cxn>
                  <a:cxn ang="0">
                    <a:pos x="3" y="21"/>
                  </a:cxn>
                  <a:cxn ang="0">
                    <a:pos x="0" y="35"/>
                  </a:cxn>
                  <a:cxn ang="0">
                    <a:pos x="3" y="48"/>
                  </a:cxn>
                  <a:cxn ang="0">
                    <a:pos x="10" y="60"/>
                  </a:cxn>
                  <a:cxn ang="0">
                    <a:pos x="21" y="67"/>
                  </a:cxn>
                  <a:cxn ang="0">
                    <a:pos x="35" y="69"/>
                  </a:cxn>
                </a:cxnLst>
                <a:rect l="0" t="0" r="r" b="b"/>
                <a:pathLst>
                  <a:path w="69" h="69">
                    <a:moveTo>
                      <a:pt x="35" y="69"/>
                    </a:moveTo>
                    <a:lnTo>
                      <a:pt x="47" y="67"/>
                    </a:lnTo>
                    <a:lnTo>
                      <a:pt x="58" y="60"/>
                    </a:lnTo>
                    <a:lnTo>
                      <a:pt x="67" y="48"/>
                    </a:lnTo>
                    <a:lnTo>
                      <a:pt x="69" y="35"/>
                    </a:lnTo>
                    <a:lnTo>
                      <a:pt x="67" y="21"/>
                    </a:lnTo>
                    <a:lnTo>
                      <a:pt x="58" y="10"/>
                    </a:lnTo>
                    <a:lnTo>
                      <a:pt x="47" y="3"/>
                    </a:lnTo>
                    <a:lnTo>
                      <a:pt x="35" y="0"/>
                    </a:lnTo>
                    <a:lnTo>
                      <a:pt x="21" y="3"/>
                    </a:lnTo>
                    <a:lnTo>
                      <a:pt x="10" y="10"/>
                    </a:lnTo>
                    <a:lnTo>
                      <a:pt x="3" y="21"/>
                    </a:lnTo>
                    <a:lnTo>
                      <a:pt x="0" y="35"/>
                    </a:lnTo>
                    <a:lnTo>
                      <a:pt x="3" y="48"/>
                    </a:lnTo>
                    <a:lnTo>
                      <a:pt x="10" y="60"/>
                    </a:lnTo>
                    <a:lnTo>
                      <a:pt x="21" y="67"/>
                    </a:lnTo>
                    <a:lnTo>
                      <a:pt x="35" y="69"/>
                    </a:lnTo>
                  </a:path>
                </a:pathLst>
              </a:custGeom>
              <a:solidFill>
                <a:srgbClr val="FF0000"/>
              </a:solidFill>
              <a:ln w="2857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336" name="Freeform 200"/>
              <p:cNvSpPr>
                <a:spLocks/>
              </p:cNvSpPr>
              <p:nvPr/>
            </p:nvSpPr>
            <p:spPr bwMode="auto">
              <a:xfrm>
                <a:off x="2796" y="1188"/>
                <a:ext cx="84" cy="84"/>
              </a:xfrm>
              <a:custGeom>
                <a:avLst/>
                <a:gdLst/>
                <a:ahLst/>
                <a:cxnLst>
                  <a:cxn ang="0">
                    <a:pos x="35" y="69"/>
                  </a:cxn>
                  <a:cxn ang="0">
                    <a:pos x="49" y="66"/>
                  </a:cxn>
                  <a:cxn ang="0">
                    <a:pos x="60" y="59"/>
                  </a:cxn>
                  <a:cxn ang="0">
                    <a:pos x="68" y="47"/>
                  </a:cxn>
                  <a:cxn ang="0">
                    <a:pos x="69" y="34"/>
                  </a:cxn>
                  <a:cxn ang="0">
                    <a:pos x="68" y="20"/>
                  </a:cxn>
                  <a:cxn ang="0">
                    <a:pos x="60" y="9"/>
                  </a:cxn>
                  <a:cxn ang="0">
                    <a:pos x="49" y="2"/>
                  </a:cxn>
                  <a:cxn ang="0">
                    <a:pos x="35" y="0"/>
                  </a:cxn>
                  <a:cxn ang="0">
                    <a:pos x="22" y="2"/>
                  </a:cxn>
                  <a:cxn ang="0">
                    <a:pos x="11" y="9"/>
                  </a:cxn>
                  <a:cxn ang="0">
                    <a:pos x="3" y="20"/>
                  </a:cxn>
                  <a:cxn ang="0">
                    <a:pos x="0" y="34"/>
                  </a:cxn>
                  <a:cxn ang="0">
                    <a:pos x="3" y="47"/>
                  </a:cxn>
                  <a:cxn ang="0">
                    <a:pos x="11" y="59"/>
                  </a:cxn>
                  <a:cxn ang="0">
                    <a:pos x="22" y="66"/>
                  </a:cxn>
                  <a:cxn ang="0">
                    <a:pos x="35" y="69"/>
                  </a:cxn>
                </a:cxnLst>
                <a:rect l="0" t="0" r="r" b="b"/>
                <a:pathLst>
                  <a:path w="69" h="69">
                    <a:moveTo>
                      <a:pt x="35" y="69"/>
                    </a:moveTo>
                    <a:lnTo>
                      <a:pt x="49" y="66"/>
                    </a:lnTo>
                    <a:lnTo>
                      <a:pt x="60" y="59"/>
                    </a:lnTo>
                    <a:lnTo>
                      <a:pt x="68" y="47"/>
                    </a:lnTo>
                    <a:lnTo>
                      <a:pt x="69" y="34"/>
                    </a:lnTo>
                    <a:lnTo>
                      <a:pt x="68" y="20"/>
                    </a:lnTo>
                    <a:lnTo>
                      <a:pt x="60" y="9"/>
                    </a:lnTo>
                    <a:lnTo>
                      <a:pt x="49" y="2"/>
                    </a:lnTo>
                    <a:lnTo>
                      <a:pt x="35" y="0"/>
                    </a:lnTo>
                    <a:lnTo>
                      <a:pt x="22" y="2"/>
                    </a:lnTo>
                    <a:lnTo>
                      <a:pt x="11" y="9"/>
                    </a:lnTo>
                    <a:lnTo>
                      <a:pt x="3" y="20"/>
                    </a:lnTo>
                    <a:lnTo>
                      <a:pt x="0" y="34"/>
                    </a:lnTo>
                    <a:lnTo>
                      <a:pt x="3" y="47"/>
                    </a:lnTo>
                    <a:lnTo>
                      <a:pt x="11" y="59"/>
                    </a:lnTo>
                    <a:lnTo>
                      <a:pt x="22" y="66"/>
                    </a:lnTo>
                    <a:lnTo>
                      <a:pt x="35" y="69"/>
                    </a:lnTo>
                  </a:path>
                </a:pathLst>
              </a:custGeom>
              <a:solidFill>
                <a:srgbClr val="FF0000"/>
              </a:solidFill>
              <a:ln w="2857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337" name="Freeform 201"/>
              <p:cNvSpPr>
                <a:spLocks/>
              </p:cNvSpPr>
              <p:nvPr/>
            </p:nvSpPr>
            <p:spPr bwMode="auto">
              <a:xfrm>
                <a:off x="1839" y="1887"/>
                <a:ext cx="85" cy="83"/>
              </a:xfrm>
              <a:custGeom>
                <a:avLst/>
                <a:gdLst/>
                <a:ahLst/>
                <a:cxnLst>
                  <a:cxn ang="0">
                    <a:pos x="35" y="68"/>
                  </a:cxn>
                  <a:cxn ang="0">
                    <a:pos x="47" y="67"/>
                  </a:cxn>
                  <a:cxn ang="0">
                    <a:pos x="59" y="59"/>
                  </a:cxn>
                  <a:cxn ang="0">
                    <a:pos x="67" y="48"/>
                  </a:cxn>
                  <a:cxn ang="0">
                    <a:pos x="70" y="34"/>
                  </a:cxn>
                  <a:cxn ang="0">
                    <a:pos x="67" y="21"/>
                  </a:cxn>
                  <a:cxn ang="0">
                    <a:pos x="59" y="10"/>
                  </a:cxn>
                  <a:cxn ang="0">
                    <a:pos x="47" y="2"/>
                  </a:cxn>
                  <a:cxn ang="0">
                    <a:pos x="35" y="0"/>
                  </a:cxn>
                  <a:cxn ang="0">
                    <a:pos x="21" y="2"/>
                  </a:cxn>
                  <a:cxn ang="0">
                    <a:pos x="10" y="10"/>
                  </a:cxn>
                  <a:cxn ang="0">
                    <a:pos x="2" y="21"/>
                  </a:cxn>
                  <a:cxn ang="0">
                    <a:pos x="0" y="34"/>
                  </a:cxn>
                  <a:cxn ang="0">
                    <a:pos x="2" y="48"/>
                  </a:cxn>
                  <a:cxn ang="0">
                    <a:pos x="10" y="59"/>
                  </a:cxn>
                  <a:cxn ang="0">
                    <a:pos x="21" y="67"/>
                  </a:cxn>
                  <a:cxn ang="0">
                    <a:pos x="35" y="68"/>
                  </a:cxn>
                </a:cxnLst>
                <a:rect l="0" t="0" r="r" b="b"/>
                <a:pathLst>
                  <a:path w="70" h="68">
                    <a:moveTo>
                      <a:pt x="35" y="68"/>
                    </a:moveTo>
                    <a:lnTo>
                      <a:pt x="47" y="67"/>
                    </a:lnTo>
                    <a:lnTo>
                      <a:pt x="59" y="59"/>
                    </a:lnTo>
                    <a:lnTo>
                      <a:pt x="67" y="48"/>
                    </a:lnTo>
                    <a:lnTo>
                      <a:pt x="70" y="34"/>
                    </a:lnTo>
                    <a:lnTo>
                      <a:pt x="67" y="21"/>
                    </a:lnTo>
                    <a:lnTo>
                      <a:pt x="59" y="10"/>
                    </a:lnTo>
                    <a:lnTo>
                      <a:pt x="47" y="2"/>
                    </a:lnTo>
                    <a:lnTo>
                      <a:pt x="35" y="0"/>
                    </a:lnTo>
                    <a:lnTo>
                      <a:pt x="21" y="2"/>
                    </a:lnTo>
                    <a:lnTo>
                      <a:pt x="10" y="10"/>
                    </a:lnTo>
                    <a:lnTo>
                      <a:pt x="2" y="21"/>
                    </a:lnTo>
                    <a:lnTo>
                      <a:pt x="0" y="34"/>
                    </a:lnTo>
                    <a:lnTo>
                      <a:pt x="2" y="48"/>
                    </a:lnTo>
                    <a:lnTo>
                      <a:pt x="10" y="59"/>
                    </a:lnTo>
                    <a:lnTo>
                      <a:pt x="21" y="67"/>
                    </a:lnTo>
                    <a:lnTo>
                      <a:pt x="35" y="68"/>
                    </a:lnTo>
                  </a:path>
                </a:pathLst>
              </a:custGeom>
              <a:solidFill>
                <a:srgbClr val="FF0000"/>
              </a:solidFill>
              <a:ln w="2857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338" name="Freeform 202"/>
              <p:cNvSpPr>
                <a:spLocks/>
              </p:cNvSpPr>
              <p:nvPr/>
            </p:nvSpPr>
            <p:spPr bwMode="auto">
              <a:xfrm>
                <a:off x="2406" y="2163"/>
                <a:ext cx="85" cy="83"/>
              </a:xfrm>
              <a:custGeom>
                <a:avLst/>
                <a:gdLst/>
                <a:ahLst/>
                <a:cxnLst>
                  <a:cxn ang="0">
                    <a:pos x="35" y="68"/>
                  </a:cxn>
                  <a:cxn ang="0">
                    <a:pos x="47" y="67"/>
                  </a:cxn>
                  <a:cxn ang="0">
                    <a:pos x="59" y="59"/>
                  </a:cxn>
                  <a:cxn ang="0">
                    <a:pos x="67" y="48"/>
                  </a:cxn>
                  <a:cxn ang="0">
                    <a:pos x="70" y="34"/>
                  </a:cxn>
                  <a:cxn ang="0">
                    <a:pos x="67" y="21"/>
                  </a:cxn>
                  <a:cxn ang="0">
                    <a:pos x="59" y="10"/>
                  </a:cxn>
                  <a:cxn ang="0">
                    <a:pos x="47" y="2"/>
                  </a:cxn>
                  <a:cxn ang="0">
                    <a:pos x="35" y="0"/>
                  </a:cxn>
                  <a:cxn ang="0">
                    <a:pos x="21" y="2"/>
                  </a:cxn>
                  <a:cxn ang="0">
                    <a:pos x="10" y="10"/>
                  </a:cxn>
                  <a:cxn ang="0">
                    <a:pos x="2" y="21"/>
                  </a:cxn>
                  <a:cxn ang="0">
                    <a:pos x="0" y="34"/>
                  </a:cxn>
                  <a:cxn ang="0">
                    <a:pos x="2" y="48"/>
                  </a:cxn>
                  <a:cxn ang="0">
                    <a:pos x="10" y="59"/>
                  </a:cxn>
                  <a:cxn ang="0">
                    <a:pos x="21" y="67"/>
                  </a:cxn>
                  <a:cxn ang="0">
                    <a:pos x="35" y="68"/>
                  </a:cxn>
                </a:cxnLst>
                <a:rect l="0" t="0" r="r" b="b"/>
                <a:pathLst>
                  <a:path w="70" h="68">
                    <a:moveTo>
                      <a:pt x="35" y="68"/>
                    </a:moveTo>
                    <a:lnTo>
                      <a:pt x="47" y="67"/>
                    </a:lnTo>
                    <a:lnTo>
                      <a:pt x="59" y="59"/>
                    </a:lnTo>
                    <a:lnTo>
                      <a:pt x="67" y="48"/>
                    </a:lnTo>
                    <a:lnTo>
                      <a:pt x="70" y="34"/>
                    </a:lnTo>
                    <a:lnTo>
                      <a:pt x="67" y="21"/>
                    </a:lnTo>
                    <a:lnTo>
                      <a:pt x="59" y="10"/>
                    </a:lnTo>
                    <a:lnTo>
                      <a:pt x="47" y="2"/>
                    </a:lnTo>
                    <a:lnTo>
                      <a:pt x="35" y="0"/>
                    </a:lnTo>
                    <a:lnTo>
                      <a:pt x="21" y="2"/>
                    </a:lnTo>
                    <a:lnTo>
                      <a:pt x="10" y="10"/>
                    </a:lnTo>
                    <a:lnTo>
                      <a:pt x="2" y="21"/>
                    </a:lnTo>
                    <a:lnTo>
                      <a:pt x="0" y="34"/>
                    </a:lnTo>
                    <a:lnTo>
                      <a:pt x="2" y="48"/>
                    </a:lnTo>
                    <a:lnTo>
                      <a:pt x="10" y="59"/>
                    </a:lnTo>
                    <a:lnTo>
                      <a:pt x="21" y="67"/>
                    </a:lnTo>
                    <a:lnTo>
                      <a:pt x="35" y="68"/>
                    </a:lnTo>
                  </a:path>
                </a:pathLst>
              </a:custGeom>
              <a:solidFill>
                <a:srgbClr val="FF0000"/>
              </a:solidFill>
              <a:ln w="2857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356" name="Freeform 220"/>
              <p:cNvSpPr>
                <a:spLocks/>
              </p:cNvSpPr>
              <p:nvPr/>
            </p:nvSpPr>
            <p:spPr bwMode="auto">
              <a:xfrm>
                <a:off x="1452" y="1674"/>
                <a:ext cx="85" cy="83"/>
              </a:xfrm>
              <a:custGeom>
                <a:avLst/>
                <a:gdLst/>
                <a:ahLst/>
                <a:cxnLst>
                  <a:cxn ang="0">
                    <a:pos x="35" y="68"/>
                  </a:cxn>
                  <a:cxn ang="0">
                    <a:pos x="47" y="67"/>
                  </a:cxn>
                  <a:cxn ang="0">
                    <a:pos x="59" y="59"/>
                  </a:cxn>
                  <a:cxn ang="0">
                    <a:pos x="67" y="48"/>
                  </a:cxn>
                  <a:cxn ang="0">
                    <a:pos x="70" y="34"/>
                  </a:cxn>
                  <a:cxn ang="0">
                    <a:pos x="67" y="21"/>
                  </a:cxn>
                  <a:cxn ang="0">
                    <a:pos x="59" y="10"/>
                  </a:cxn>
                  <a:cxn ang="0">
                    <a:pos x="47" y="2"/>
                  </a:cxn>
                  <a:cxn ang="0">
                    <a:pos x="35" y="0"/>
                  </a:cxn>
                  <a:cxn ang="0">
                    <a:pos x="21" y="2"/>
                  </a:cxn>
                  <a:cxn ang="0">
                    <a:pos x="10" y="10"/>
                  </a:cxn>
                  <a:cxn ang="0">
                    <a:pos x="2" y="21"/>
                  </a:cxn>
                  <a:cxn ang="0">
                    <a:pos x="0" y="34"/>
                  </a:cxn>
                  <a:cxn ang="0">
                    <a:pos x="2" y="48"/>
                  </a:cxn>
                  <a:cxn ang="0">
                    <a:pos x="10" y="59"/>
                  </a:cxn>
                  <a:cxn ang="0">
                    <a:pos x="21" y="67"/>
                  </a:cxn>
                  <a:cxn ang="0">
                    <a:pos x="35" y="68"/>
                  </a:cxn>
                </a:cxnLst>
                <a:rect l="0" t="0" r="r" b="b"/>
                <a:pathLst>
                  <a:path w="70" h="68">
                    <a:moveTo>
                      <a:pt x="35" y="68"/>
                    </a:moveTo>
                    <a:lnTo>
                      <a:pt x="47" y="67"/>
                    </a:lnTo>
                    <a:lnTo>
                      <a:pt x="59" y="59"/>
                    </a:lnTo>
                    <a:lnTo>
                      <a:pt x="67" y="48"/>
                    </a:lnTo>
                    <a:lnTo>
                      <a:pt x="70" y="34"/>
                    </a:lnTo>
                    <a:lnTo>
                      <a:pt x="67" y="21"/>
                    </a:lnTo>
                    <a:lnTo>
                      <a:pt x="59" y="10"/>
                    </a:lnTo>
                    <a:lnTo>
                      <a:pt x="47" y="2"/>
                    </a:lnTo>
                    <a:lnTo>
                      <a:pt x="35" y="0"/>
                    </a:lnTo>
                    <a:lnTo>
                      <a:pt x="21" y="2"/>
                    </a:lnTo>
                    <a:lnTo>
                      <a:pt x="10" y="10"/>
                    </a:lnTo>
                    <a:lnTo>
                      <a:pt x="2" y="21"/>
                    </a:lnTo>
                    <a:lnTo>
                      <a:pt x="0" y="34"/>
                    </a:lnTo>
                    <a:lnTo>
                      <a:pt x="2" y="48"/>
                    </a:lnTo>
                    <a:lnTo>
                      <a:pt x="10" y="59"/>
                    </a:lnTo>
                    <a:lnTo>
                      <a:pt x="21" y="67"/>
                    </a:lnTo>
                    <a:lnTo>
                      <a:pt x="35" y="68"/>
                    </a:lnTo>
                  </a:path>
                </a:pathLst>
              </a:custGeom>
              <a:solidFill>
                <a:srgbClr val="FF0000"/>
              </a:solidFill>
              <a:ln w="2857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357" name="Freeform 221"/>
              <p:cNvSpPr>
                <a:spLocks/>
              </p:cNvSpPr>
              <p:nvPr/>
            </p:nvSpPr>
            <p:spPr bwMode="auto">
              <a:xfrm>
                <a:off x="2668" y="1715"/>
                <a:ext cx="85" cy="83"/>
              </a:xfrm>
              <a:custGeom>
                <a:avLst/>
                <a:gdLst/>
                <a:ahLst/>
                <a:cxnLst>
                  <a:cxn ang="0">
                    <a:pos x="35" y="68"/>
                  </a:cxn>
                  <a:cxn ang="0">
                    <a:pos x="47" y="67"/>
                  </a:cxn>
                  <a:cxn ang="0">
                    <a:pos x="59" y="59"/>
                  </a:cxn>
                  <a:cxn ang="0">
                    <a:pos x="67" y="48"/>
                  </a:cxn>
                  <a:cxn ang="0">
                    <a:pos x="70" y="34"/>
                  </a:cxn>
                  <a:cxn ang="0">
                    <a:pos x="67" y="21"/>
                  </a:cxn>
                  <a:cxn ang="0">
                    <a:pos x="59" y="10"/>
                  </a:cxn>
                  <a:cxn ang="0">
                    <a:pos x="47" y="2"/>
                  </a:cxn>
                  <a:cxn ang="0">
                    <a:pos x="35" y="0"/>
                  </a:cxn>
                  <a:cxn ang="0">
                    <a:pos x="21" y="2"/>
                  </a:cxn>
                  <a:cxn ang="0">
                    <a:pos x="10" y="10"/>
                  </a:cxn>
                  <a:cxn ang="0">
                    <a:pos x="2" y="21"/>
                  </a:cxn>
                  <a:cxn ang="0">
                    <a:pos x="0" y="34"/>
                  </a:cxn>
                  <a:cxn ang="0">
                    <a:pos x="2" y="48"/>
                  </a:cxn>
                  <a:cxn ang="0">
                    <a:pos x="10" y="59"/>
                  </a:cxn>
                  <a:cxn ang="0">
                    <a:pos x="21" y="67"/>
                  </a:cxn>
                  <a:cxn ang="0">
                    <a:pos x="35" y="68"/>
                  </a:cxn>
                </a:cxnLst>
                <a:rect l="0" t="0" r="r" b="b"/>
                <a:pathLst>
                  <a:path w="70" h="68">
                    <a:moveTo>
                      <a:pt x="35" y="68"/>
                    </a:moveTo>
                    <a:lnTo>
                      <a:pt x="47" y="67"/>
                    </a:lnTo>
                    <a:lnTo>
                      <a:pt x="59" y="59"/>
                    </a:lnTo>
                    <a:lnTo>
                      <a:pt x="67" y="48"/>
                    </a:lnTo>
                    <a:lnTo>
                      <a:pt x="70" y="34"/>
                    </a:lnTo>
                    <a:lnTo>
                      <a:pt x="67" y="21"/>
                    </a:lnTo>
                    <a:lnTo>
                      <a:pt x="59" y="10"/>
                    </a:lnTo>
                    <a:lnTo>
                      <a:pt x="47" y="2"/>
                    </a:lnTo>
                    <a:lnTo>
                      <a:pt x="35" y="0"/>
                    </a:lnTo>
                    <a:lnTo>
                      <a:pt x="21" y="2"/>
                    </a:lnTo>
                    <a:lnTo>
                      <a:pt x="10" y="10"/>
                    </a:lnTo>
                    <a:lnTo>
                      <a:pt x="2" y="21"/>
                    </a:lnTo>
                    <a:lnTo>
                      <a:pt x="0" y="34"/>
                    </a:lnTo>
                    <a:lnTo>
                      <a:pt x="2" y="48"/>
                    </a:lnTo>
                    <a:lnTo>
                      <a:pt x="10" y="59"/>
                    </a:lnTo>
                    <a:lnTo>
                      <a:pt x="21" y="67"/>
                    </a:lnTo>
                    <a:lnTo>
                      <a:pt x="35" y="68"/>
                    </a:lnTo>
                  </a:path>
                </a:pathLst>
              </a:custGeom>
              <a:solidFill>
                <a:srgbClr val="FF0000"/>
              </a:solidFill>
              <a:ln w="2857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358" name="Freeform 222"/>
              <p:cNvSpPr>
                <a:spLocks/>
              </p:cNvSpPr>
              <p:nvPr/>
            </p:nvSpPr>
            <p:spPr bwMode="auto">
              <a:xfrm>
                <a:off x="2764" y="2836"/>
                <a:ext cx="85" cy="83"/>
              </a:xfrm>
              <a:custGeom>
                <a:avLst/>
                <a:gdLst/>
                <a:ahLst/>
                <a:cxnLst>
                  <a:cxn ang="0">
                    <a:pos x="35" y="68"/>
                  </a:cxn>
                  <a:cxn ang="0">
                    <a:pos x="47" y="67"/>
                  </a:cxn>
                  <a:cxn ang="0">
                    <a:pos x="59" y="59"/>
                  </a:cxn>
                  <a:cxn ang="0">
                    <a:pos x="67" y="48"/>
                  </a:cxn>
                  <a:cxn ang="0">
                    <a:pos x="70" y="34"/>
                  </a:cxn>
                  <a:cxn ang="0">
                    <a:pos x="67" y="21"/>
                  </a:cxn>
                  <a:cxn ang="0">
                    <a:pos x="59" y="10"/>
                  </a:cxn>
                  <a:cxn ang="0">
                    <a:pos x="47" y="2"/>
                  </a:cxn>
                  <a:cxn ang="0">
                    <a:pos x="35" y="0"/>
                  </a:cxn>
                  <a:cxn ang="0">
                    <a:pos x="21" y="2"/>
                  </a:cxn>
                  <a:cxn ang="0">
                    <a:pos x="10" y="10"/>
                  </a:cxn>
                  <a:cxn ang="0">
                    <a:pos x="2" y="21"/>
                  </a:cxn>
                  <a:cxn ang="0">
                    <a:pos x="0" y="34"/>
                  </a:cxn>
                  <a:cxn ang="0">
                    <a:pos x="2" y="48"/>
                  </a:cxn>
                  <a:cxn ang="0">
                    <a:pos x="10" y="59"/>
                  </a:cxn>
                  <a:cxn ang="0">
                    <a:pos x="21" y="67"/>
                  </a:cxn>
                  <a:cxn ang="0">
                    <a:pos x="35" y="68"/>
                  </a:cxn>
                </a:cxnLst>
                <a:rect l="0" t="0" r="r" b="b"/>
                <a:pathLst>
                  <a:path w="70" h="68">
                    <a:moveTo>
                      <a:pt x="35" y="68"/>
                    </a:moveTo>
                    <a:lnTo>
                      <a:pt x="47" y="67"/>
                    </a:lnTo>
                    <a:lnTo>
                      <a:pt x="59" y="59"/>
                    </a:lnTo>
                    <a:lnTo>
                      <a:pt x="67" y="48"/>
                    </a:lnTo>
                    <a:lnTo>
                      <a:pt x="70" y="34"/>
                    </a:lnTo>
                    <a:lnTo>
                      <a:pt x="67" y="21"/>
                    </a:lnTo>
                    <a:lnTo>
                      <a:pt x="59" y="10"/>
                    </a:lnTo>
                    <a:lnTo>
                      <a:pt x="47" y="2"/>
                    </a:lnTo>
                    <a:lnTo>
                      <a:pt x="35" y="0"/>
                    </a:lnTo>
                    <a:lnTo>
                      <a:pt x="21" y="2"/>
                    </a:lnTo>
                    <a:lnTo>
                      <a:pt x="10" y="10"/>
                    </a:lnTo>
                    <a:lnTo>
                      <a:pt x="2" y="21"/>
                    </a:lnTo>
                    <a:lnTo>
                      <a:pt x="0" y="34"/>
                    </a:lnTo>
                    <a:lnTo>
                      <a:pt x="2" y="48"/>
                    </a:lnTo>
                    <a:lnTo>
                      <a:pt x="10" y="59"/>
                    </a:lnTo>
                    <a:lnTo>
                      <a:pt x="21" y="67"/>
                    </a:lnTo>
                    <a:lnTo>
                      <a:pt x="35" y="68"/>
                    </a:lnTo>
                  </a:path>
                </a:pathLst>
              </a:custGeom>
              <a:solidFill>
                <a:srgbClr val="FF0000"/>
              </a:solidFill>
              <a:ln w="2857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1423" name="Group 287"/>
            <p:cNvGrpSpPr>
              <a:grpSpLocks/>
            </p:cNvGrpSpPr>
            <p:nvPr/>
          </p:nvGrpSpPr>
          <p:grpSpPr bwMode="auto">
            <a:xfrm>
              <a:off x="1451" y="828"/>
              <a:ext cx="2802" cy="2171"/>
              <a:chOff x="1451" y="828"/>
              <a:chExt cx="2802" cy="2171"/>
            </a:xfrm>
          </p:grpSpPr>
          <p:sp>
            <p:nvSpPr>
              <p:cNvPr id="91310" name="Freeform 174"/>
              <p:cNvSpPr>
                <a:spLocks/>
              </p:cNvSpPr>
              <p:nvPr/>
            </p:nvSpPr>
            <p:spPr bwMode="auto">
              <a:xfrm>
                <a:off x="3602" y="1421"/>
                <a:ext cx="85" cy="83"/>
              </a:xfrm>
              <a:custGeom>
                <a:avLst/>
                <a:gdLst/>
                <a:ahLst/>
                <a:cxnLst>
                  <a:cxn ang="0">
                    <a:pos x="35" y="68"/>
                  </a:cxn>
                  <a:cxn ang="0">
                    <a:pos x="48" y="66"/>
                  </a:cxn>
                  <a:cxn ang="0">
                    <a:pos x="60" y="58"/>
                  </a:cxn>
                  <a:cxn ang="0">
                    <a:pos x="67" y="47"/>
                  </a:cxn>
                  <a:cxn ang="0">
                    <a:pos x="69" y="35"/>
                  </a:cxn>
                  <a:cxn ang="0">
                    <a:pos x="67" y="21"/>
                  </a:cxn>
                  <a:cxn ang="0">
                    <a:pos x="60" y="9"/>
                  </a:cxn>
                  <a:cxn ang="0">
                    <a:pos x="48" y="3"/>
                  </a:cxn>
                  <a:cxn ang="0">
                    <a:pos x="35" y="0"/>
                  </a:cxn>
                  <a:cxn ang="0">
                    <a:pos x="22" y="3"/>
                  </a:cxn>
                  <a:cxn ang="0">
                    <a:pos x="11" y="9"/>
                  </a:cxn>
                  <a:cxn ang="0">
                    <a:pos x="3" y="21"/>
                  </a:cxn>
                  <a:cxn ang="0">
                    <a:pos x="0" y="35"/>
                  </a:cxn>
                  <a:cxn ang="0">
                    <a:pos x="3" y="47"/>
                  </a:cxn>
                  <a:cxn ang="0">
                    <a:pos x="11" y="58"/>
                  </a:cxn>
                  <a:cxn ang="0">
                    <a:pos x="22" y="66"/>
                  </a:cxn>
                  <a:cxn ang="0">
                    <a:pos x="35" y="68"/>
                  </a:cxn>
                </a:cxnLst>
                <a:rect l="0" t="0" r="r" b="b"/>
                <a:pathLst>
                  <a:path w="69" h="68">
                    <a:moveTo>
                      <a:pt x="35" y="68"/>
                    </a:moveTo>
                    <a:lnTo>
                      <a:pt x="48" y="66"/>
                    </a:lnTo>
                    <a:lnTo>
                      <a:pt x="60" y="58"/>
                    </a:lnTo>
                    <a:lnTo>
                      <a:pt x="67" y="47"/>
                    </a:lnTo>
                    <a:lnTo>
                      <a:pt x="69" y="35"/>
                    </a:lnTo>
                    <a:lnTo>
                      <a:pt x="67" y="21"/>
                    </a:lnTo>
                    <a:lnTo>
                      <a:pt x="60" y="9"/>
                    </a:lnTo>
                    <a:lnTo>
                      <a:pt x="48" y="3"/>
                    </a:lnTo>
                    <a:lnTo>
                      <a:pt x="35" y="0"/>
                    </a:lnTo>
                    <a:lnTo>
                      <a:pt x="22" y="3"/>
                    </a:lnTo>
                    <a:lnTo>
                      <a:pt x="11" y="9"/>
                    </a:lnTo>
                    <a:lnTo>
                      <a:pt x="3" y="21"/>
                    </a:lnTo>
                    <a:lnTo>
                      <a:pt x="0" y="35"/>
                    </a:lnTo>
                    <a:lnTo>
                      <a:pt x="3" y="47"/>
                    </a:lnTo>
                    <a:lnTo>
                      <a:pt x="11" y="58"/>
                    </a:lnTo>
                    <a:lnTo>
                      <a:pt x="22" y="66"/>
                    </a:lnTo>
                    <a:lnTo>
                      <a:pt x="35" y="68"/>
                    </a:lnTo>
                  </a:path>
                </a:pathLst>
              </a:custGeom>
              <a:solidFill>
                <a:srgbClr val="66FFFF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290" name="Freeform 154"/>
              <p:cNvSpPr>
                <a:spLocks/>
              </p:cNvSpPr>
              <p:nvPr/>
            </p:nvSpPr>
            <p:spPr bwMode="auto">
              <a:xfrm>
                <a:off x="3083" y="828"/>
                <a:ext cx="85" cy="83"/>
              </a:xfrm>
              <a:custGeom>
                <a:avLst/>
                <a:gdLst/>
                <a:ahLst/>
                <a:cxnLst>
                  <a:cxn ang="0">
                    <a:pos x="35" y="68"/>
                  </a:cxn>
                  <a:cxn ang="0">
                    <a:pos x="48" y="67"/>
                  </a:cxn>
                  <a:cxn ang="0">
                    <a:pos x="59" y="59"/>
                  </a:cxn>
                  <a:cxn ang="0">
                    <a:pos x="67" y="47"/>
                  </a:cxn>
                  <a:cxn ang="0">
                    <a:pos x="70" y="35"/>
                  </a:cxn>
                  <a:cxn ang="0">
                    <a:pos x="67" y="21"/>
                  </a:cxn>
                  <a:cxn ang="0">
                    <a:pos x="59" y="10"/>
                  </a:cxn>
                  <a:cxn ang="0">
                    <a:pos x="48" y="3"/>
                  </a:cxn>
                  <a:cxn ang="0">
                    <a:pos x="35" y="0"/>
                  </a:cxn>
                  <a:cxn ang="0">
                    <a:pos x="21" y="3"/>
                  </a:cxn>
                  <a:cxn ang="0">
                    <a:pos x="10" y="10"/>
                  </a:cxn>
                  <a:cxn ang="0">
                    <a:pos x="3" y="21"/>
                  </a:cxn>
                  <a:cxn ang="0">
                    <a:pos x="0" y="35"/>
                  </a:cxn>
                  <a:cxn ang="0">
                    <a:pos x="3" y="47"/>
                  </a:cxn>
                  <a:cxn ang="0">
                    <a:pos x="10" y="59"/>
                  </a:cxn>
                  <a:cxn ang="0">
                    <a:pos x="21" y="67"/>
                  </a:cxn>
                  <a:cxn ang="0">
                    <a:pos x="35" y="68"/>
                  </a:cxn>
                </a:cxnLst>
                <a:rect l="0" t="0" r="r" b="b"/>
                <a:pathLst>
                  <a:path w="70" h="68">
                    <a:moveTo>
                      <a:pt x="35" y="68"/>
                    </a:moveTo>
                    <a:lnTo>
                      <a:pt x="48" y="67"/>
                    </a:lnTo>
                    <a:lnTo>
                      <a:pt x="59" y="59"/>
                    </a:lnTo>
                    <a:lnTo>
                      <a:pt x="67" y="47"/>
                    </a:lnTo>
                    <a:lnTo>
                      <a:pt x="70" y="35"/>
                    </a:lnTo>
                    <a:lnTo>
                      <a:pt x="67" y="21"/>
                    </a:lnTo>
                    <a:lnTo>
                      <a:pt x="59" y="10"/>
                    </a:lnTo>
                    <a:lnTo>
                      <a:pt x="48" y="3"/>
                    </a:lnTo>
                    <a:lnTo>
                      <a:pt x="35" y="0"/>
                    </a:lnTo>
                    <a:lnTo>
                      <a:pt x="21" y="3"/>
                    </a:lnTo>
                    <a:lnTo>
                      <a:pt x="10" y="10"/>
                    </a:lnTo>
                    <a:lnTo>
                      <a:pt x="3" y="21"/>
                    </a:lnTo>
                    <a:lnTo>
                      <a:pt x="0" y="35"/>
                    </a:lnTo>
                    <a:lnTo>
                      <a:pt x="3" y="47"/>
                    </a:lnTo>
                    <a:lnTo>
                      <a:pt x="10" y="59"/>
                    </a:lnTo>
                    <a:lnTo>
                      <a:pt x="21" y="67"/>
                    </a:lnTo>
                    <a:lnTo>
                      <a:pt x="35" y="68"/>
                    </a:lnTo>
                  </a:path>
                </a:pathLst>
              </a:custGeom>
              <a:solidFill>
                <a:srgbClr val="66FFFF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298" name="Freeform 162"/>
              <p:cNvSpPr>
                <a:spLocks/>
              </p:cNvSpPr>
              <p:nvPr/>
            </p:nvSpPr>
            <p:spPr bwMode="auto">
              <a:xfrm>
                <a:off x="3378" y="2795"/>
                <a:ext cx="85" cy="83"/>
              </a:xfrm>
              <a:custGeom>
                <a:avLst/>
                <a:gdLst/>
                <a:ahLst/>
                <a:cxnLst>
                  <a:cxn ang="0">
                    <a:pos x="34" y="68"/>
                  </a:cxn>
                  <a:cxn ang="0">
                    <a:pos x="47" y="66"/>
                  </a:cxn>
                  <a:cxn ang="0">
                    <a:pos x="58" y="58"/>
                  </a:cxn>
                  <a:cxn ang="0">
                    <a:pos x="66" y="47"/>
                  </a:cxn>
                  <a:cxn ang="0">
                    <a:pos x="69" y="34"/>
                  </a:cxn>
                  <a:cxn ang="0">
                    <a:pos x="66" y="20"/>
                  </a:cxn>
                  <a:cxn ang="0">
                    <a:pos x="58" y="9"/>
                  </a:cxn>
                  <a:cxn ang="0">
                    <a:pos x="47" y="2"/>
                  </a:cxn>
                  <a:cxn ang="0">
                    <a:pos x="34" y="0"/>
                  </a:cxn>
                  <a:cxn ang="0">
                    <a:pos x="21" y="2"/>
                  </a:cxn>
                  <a:cxn ang="0">
                    <a:pos x="9" y="9"/>
                  </a:cxn>
                  <a:cxn ang="0">
                    <a:pos x="1" y="20"/>
                  </a:cxn>
                  <a:cxn ang="0">
                    <a:pos x="0" y="34"/>
                  </a:cxn>
                  <a:cxn ang="0">
                    <a:pos x="1" y="47"/>
                  </a:cxn>
                  <a:cxn ang="0">
                    <a:pos x="9" y="58"/>
                  </a:cxn>
                  <a:cxn ang="0">
                    <a:pos x="21" y="66"/>
                  </a:cxn>
                  <a:cxn ang="0">
                    <a:pos x="34" y="68"/>
                  </a:cxn>
                </a:cxnLst>
                <a:rect l="0" t="0" r="r" b="b"/>
                <a:pathLst>
                  <a:path w="69" h="68">
                    <a:moveTo>
                      <a:pt x="34" y="68"/>
                    </a:moveTo>
                    <a:lnTo>
                      <a:pt x="47" y="66"/>
                    </a:lnTo>
                    <a:lnTo>
                      <a:pt x="58" y="58"/>
                    </a:lnTo>
                    <a:lnTo>
                      <a:pt x="66" y="47"/>
                    </a:lnTo>
                    <a:lnTo>
                      <a:pt x="69" y="34"/>
                    </a:lnTo>
                    <a:lnTo>
                      <a:pt x="66" y="20"/>
                    </a:lnTo>
                    <a:lnTo>
                      <a:pt x="58" y="9"/>
                    </a:lnTo>
                    <a:lnTo>
                      <a:pt x="47" y="2"/>
                    </a:lnTo>
                    <a:lnTo>
                      <a:pt x="34" y="0"/>
                    </a:lnTo>
                    <a:lnTo>
                      <a:pt x="21" y="2"/>
                    </a:lnTo>
                    <a:lnTo>
                      <a:pt x="9" y="9"/>
                    </a:lnTo>
                    <a:lnTo>
                      <a:pt x="1" y="20"/>
                    </a:lnTo>
                    <a:lnTo>
                      <a:pt x="0" y="34"/>
                    </a:lnTo>
                    <a:lnTo>
                      <a:pt x="1" y="47"/>
                    </a:lnTo>
                    <a:lnTo>
                      <a:pt x="9" y="58"/>
                    </a:lnTo>
                    <a:lnTo>
                      <a:pt x="21" y="66"/>
                    </a:lnTo>
                    <a:lnTo>
                      <a:pt x="34" y="68"/>
                    </a:lnTo>
                  </a:path>
                </a:pathLst>
              </a:custGeom>
              <a:solidFill>
                <a:srgbClr val="66FFFF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302" name="Freeform 166"/>
              <p:cNvSpPr>
                <a:spLocks/>
              </p:cNvSpPr>
              <p:nvPr/>
            </p:nvSpPr>
            <p:spPr bwMode="auto">
              <a:xfrm>
                <a:off x="3599" y="2126"/>
                <a:ext cx="84" cy="83"/>
              </a:xfrm>
              <a:custGeom>
                <a:avLst/>
                <a:gdLst/>
                <a:ahLst/>
                <a:cxnLst>
                  <a:cxn ang="0">
                    <a:pos x="34" y="68"/>
                  </a:cxn>
                  <a:cxn ang="0">
                    <a:pos x="48" y="66"/>
                  </a:cxn>
                  <a:cxn ang="0">
                    <a:pos x="59" y="59"/>
                  </a:cxn>
                  <a:cxn ang="0">
                    <a:pos x="66" y="48"/>
                  </a:cxn>
                  <a:cxn ang="0">
                    <a:pos x="69" y="35"/>
                  </a:cxn>
                  <a:cxn ang="0">
                    <a:pos x="66" y="21"/>
                  </a:cxn>
                  <a:cxn ang="0">
                    <a:pos x="59" y="10"/>
                  </a:cxn>
                  <a:cxn ang="0">
                    <a:pos x="48" y="3"/>
                  </a:cxn>
                  <a:cxn ang="0">
                    <a:pos x="34" y="0"/>
                  </a:cxn>
                  <a:cxn ang="0">
                    <a:pos x="22" y="3"/>
                  </a:cxn>
                  <a:cxn ang="0">
                    <a:pos x="11" y="10"/>
                  </a:cxn>
                  <a:cxn ang="0">
                    <a:pos x="2" y="21"/>
                  </a:cxn>
                  <a:cxn ang="0">
                    <a:pos x="0" y="35"/>
                  </a:cxn>
                  <a:cxn ang="0">
                    <a:pos x="2" y="48"/>
                  </a:cxn>
                  <a:cxn ang="0">
                    <a:pos x="11" y="59"/>
                  </a:cxn>
                  <a:cxn ang="0">
                    <a:pos x="22" y="66"/>
                  </a:cxn>
                  <a:cxn ang="0">
                    <a:pos x="34" y="68"/>
                  </a:cxn>
                </a:cxnLst>
                <a:rect l="0" t="0" r="r" b="b"/>
                <a:pathLst>
                  <a:path w="69" h="68">
                    <a:moveTo>
                      <a:pt x="34" y="68"/>
                    </a:moveTo>
                    <a:lnTo>
                      <a:pt x="48" y="66"/>
                    </a:lnTo>
                    <a:lnTo>
                      <a:pt x="59" y="59"/>
                    </a:lnTo>
                    <a:lnTo>
                      <a:pt x="66" y="48"/>
                    </a:lnTo>
                    <a:lnTo>
                      <a:pt x="69" y="35"/>
                    </a:lnTo>
                    <a:lnTo>
                      <a:pt x="66" y="21"/>
                    </a:lnTo>
                    <a:lnTo>
                      <a:pt x="59" y="10"/>
                    </a:lnTo>
                    <a:lnTo>
                      <a:pt x="48" y="3"/>
                    </a:lnTo>
                    <a:lnTo>
                      <a:pt x="34" y="0"/>
                    </a:lnTo>
                    <a:lnTo>
                      <a:pt x="22" y="3"/>
                    </a:lnTo>
                    <a:lnTo>
                      <a:pt x="11" y="10"/>
                    </a:lnTo>
                    <a:lnTo>
                      <a:pt x="2" y="21"/>
                    </a:lnTo>
                    <a:lnTo>
                      <a:pt x="0" y="35"/>
                    </a:lnTo>
                    <a:lnTo>
                      <a:pt x="2" y="48"/>
                    </a:lnTo>
                    <a:lnTo>
                      <a:pt x="11" y="59"/>
                    </a:lnTo>
                    <a:lnTo>
                      <a:pt x="22" y="66"/>
                    </a:lnTo>
                    <a:lnTo>
                      <a:pt x="34" y="68"/>
                    </a:lnTo>
                  </a:path>
                </a:pathLst>
              </a:custGeom>
              <a:solidFill>
                <a:srgbClr val="66FFFF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303" name="Freeform 167"/>
              <p:cNvSpPr>
                <a:spLocks/>
              </p:cNvSpPr>
              <p:nvPr/>
            </p:nvSpPr>
            <p:spPr bwMode="auto">
              <a:xfrm>
                <a:off x="1796" y="1646"/>
                <a:ext cx="86" cy="83"/>
              </a:xfrm>
              <a:custGeom>
                <a:avLst/>
                <a:gdLst/>
                <a:ahLst/>
                <a:cxnLst>
                  <a:cxn ang="0">
                    <a:pos x="35" y="68"/>
                  </a:cxn>
                  <a:cxn ang="0">
                    <a:pos x="48" y="65"/>
                  </a:cxn>
                  <a:cxn ang="0">
                    <a:pos x="59" y="58"/>
                  </a:cxn>
                  <a:cxn ang="0">
                    <a:pos x="67" y="47"/>
                  </a:cxn>
                  <a:cxn ang="0">
                    <a:pos x="70" y="33"/>
                  </a:cxn>
                  <a:cxn ang="0">
                    <a:pos x="67" y="21"/>
                  </a:cxn>
                  <a:cxn ang="0">
                    <a:pos x="59" y="10"/>
                  </a:cxn>
                  <a:cxn ang="0">
                    <a:pos x="48" y="3"/>
                  </a:cxn>
                  <a:cxn ang="0">
                    <a:pos x="35" y="0"/>
                  </a:cxn>
                  <a:cxn ang="0">
                    <a:pos x="21" y="3"/>
                  </a:cxn>
                  <a:cxn ang="0">
                    <a:pos x="10" y="10"/>
                  </a:cxn>
                  <a:cxn ang="0">
                    <a:pos x="3" y="21"/>
                  </a:cxn>
                  <a:cxn ang="0">
                    <a:pos x="0" y="33"/>
                  </a:cxn>
                  <a:cxn ang="0">
                    <a:pos x="3" y="47"/>
                  </a:cxn>
                  <a:cxn ang="0">
                    <a:pos x="10" y="58"/>
                  </a:cxn>
                  <a:cxn ang="0">
                    <a:pos x="21" y="65"/>
                  </a:cxn>
                  <a:cxn ang="0">
                    <a:pos x="35" y="68"/>
                  </a:cxn>
                </a:cxnLst>
                <a:rect l="0" t="0" r="r" b="b"/>
                <a:pathLst>
                  <a:path w="70" h="68">
                    <a:moveTo>
                      <a:pt x="35" y="68"/>
                    </a:moveTo>
                    <a:lnTo>
                      <a:pt x="48" y="65"/>
                    </a:lnTo>
                    <a:lnTo>
                      <a:pt x="59" y="58"/>
                    </a:lnTo>
                    <a:lnTo>
                      <a:pt x="67" y="47"/>
                    </a:lnTo>
                    <a:lnTo>
                      <a:pt x="70" y="33"/>
                    </a:lnTo>
                    <a:lnTo>
                      <a:pt x="67" y="21"/>
                    </a:lnTo>
                    <a:lnTo>
                      <a:pt x="59" y="10"/>
                    </a:lnTo>
                    <a:lnTo>
                      <a:pt x="48" y="3"/>
                    </a:lnTo>
                    <a:lnTo>
                      <a:pt x="35" y="0"/>
                    </a:lnTo>
                    <a:lnTo>
                      <a:pt x="21" y="3"/>
                    </a:lnTo>
                    <a:lnTo>
                      <a:pt x="10" y="10"/>
                    </a:lnTo>
                    <a:lnTo>
                      <a:pt x="3" y="21"/>
                    </a:lnTo>
                    <a:lnTo>
                      <a:pt x="0" y="33"/>
                    </a:lnTo>
                    <a:lnTo>
                      <a:pt x="3" y="47"/>
                    </a:lnTo>
                    <a:lnTo>
                      <a:pt x="10" y="58"/>
                    </a:lnTo>
                    <a:lnTo>
                      <a:pt x="21" y="65"/>
                    </a:lnTo>
                    <a:lnTo>
                      <a:pt x="35" y="68"/>
                    </a:lnTo>
                  </a:path>
                </a:pathLst>
              </a:custGeom>
              <a:solidFill>
                <a:srgbClr val="66FFFF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304" name="Freeform 168"/>
              <p:cNvSpPr>
                <a:spLocks/>
              </p:cNvSpPr>
              <p:nvPr/>
            </p:nvSpPr>
            <p:spPr bwMode="auto">
              <a:xfrm>
                <a:off x="2363" y="2577"/>
                <a:ext cx="85" cy="84"/>
              </a:xfrm>
              <a:custGeom>
                <a:avLst/>
                <a:gdLst/>
                <a:ahLst/>
                <a:cxnLst>
                  <a:cxn ang="0">
                    <a:pos x="35" y="69"/>
                  </a:cxn>
                  <a:cxn ang="0">
                    <a:pos x="48" y="67"/>
                  </a:cxn>
                  <a:cxn ang="0">
                    <a:pos x="59" y="59"/>
                  </a:cxn>
                  <a:cxn ang="0">
                    <a:pos x="67" y="48"/>
                  </a:cxn>
                  <a:cxn ang="0">
                    <a:pos x="70" y="35"/>
                  </a:cxn>
                  <a:cxn ang="0">
                    <a:pos x="67" y="21"/>
                  </a:cxn>
                  <a:cxn ang="0">
                    <a:pos x="59" y="10"/>
                  </a:cxn>
                  <a:cxn ang="0">
                    <a:pos x="48" y="3"/>
                  </a:cxn>
                  <a:cxn ang="0">
                    <a:pos x="35" y="0"/>
                  </a:cxn>
                  <a:cxn ang="0">
                    <a:pos x="21" y="3"/>
                  </a:cxn>
                  <a:cxn ang="0">
                    <a:pos x="10" y="10"/>
                  </a:cxn>
                  <a:cxn ang="0">
                    <a:pos x="3" y="21"/>
                  </a:cxn>
                  <a:cxn ang="0">
                    <a:pos x="0" y="35"/>
                  </a:cxn>
                  <a:cxn ang="0">
                    <a:pos x="3" y="48"/>
                  </a:cxn>
                  <a:cxn ang="0">
                    <a:pos x="10" y="59"/>
                  </a:cxn>
                  <a:cxn ang="0">
                    <a:pos x="21" y="67"/>
                  </a:cxn>
                  <a:cxn ang="0">
                    <a:pos x="35" y="69"/>
                  </a:cxn>
                </a:cxnLst>
                <a:rect l="0" t="0" r="r" b="b"/>
                <a:pathLst>
                  <a:path w="70" h="69">
                    <a:moveTo>
                      <a:pt x="35" y="69"/>
                    </a:moveTo>
                    <a:lnTo>
                      <a:pt x="48" y="67"/>
                    </a:lnTo>
                    <a:lnTo>
                      <a:pt x="59" y="59"/>
                    </a:lnTo>
                    <a:lnTo>
                      <a:pt x="67" y="48"/>
                    </a:lnTo>
                    <a:lnTo>
                      <a:pt x="70" y="35"/>
                    </a:lnTo>
                    <a:lnTo>
                      <a:pt x="67" y="21"/>
                    </a:lnTo>
                    <a:lnTo>
                      <a:pt x="59" y="10"/>
                    </a:lnTo>
                    <a:lnTo>
                      <a:pt x="48" y="3"/>
                    </a:lnTo>
                    <a:lnTo>
                      <a:pt x="35" y="0"/>
                    </a:lnTo>
                    <a:lnTo>
                      <a:pt x="21" y="3"/>
                    </a:lnTo>
                    <a:lnTo>
                      <a:pt x="10" y="10"/>
                    </a:lnTo>
                    <a:lnTo>
                      <a:pt x="3" y="21"/>
                    </a:lnTo>
                    <a:lnTo>
                      <a:pt x="0" y="35"/>
                    </a:lnTo>
                    <a:lnTo>
                      <a:pt x="3" y="48"/>
                    </a:lnTo>
                    <a:lnTo>
                      <a:pt x="10" y="59"/>
                    </a:lnTo>
                    <a:lnTo>
                      <a:pt x="21" y="67"/>
                    </a:lnTo>
                    <a:lnTo>
                      <a:pt x="35" y="69"/>
                    </a:lnTo>
                  </a:path>
                </a:pathLst>
              </a:custGeom>
              <a:solidFill>
                <a:srgbClr val="66FFFF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305" name="Freeform 169"/>
              <p:cNvSpPr>
                <a:spLocks/>
              </p:cNvSpPr>
              <p:nvPr/>
            </p:nvSpPr>
            <p:spPr bwMode="auto">
              <a:xfrm>
                <a:off x="4169" y="2576"/>
                <a:ext cx="84" cy="85"/>
              </a:xfrm>
              <a:custGeom>
                <a:avLst/>
                <a:gdLst/>
                <a:ahLst/>
                <a:cxnLst>
                  <a:cxn ang="0">
                    <a:pos x="35" y="69"/>
                  </a:cxn>
                  <a:cxn ang="0">
                    <a:pos x="49" y="67"/>
                  </a:cxn>
                  <a:cxn ang="0">
                    <a:pos x="60" y="60"/>
                  </a:cxn>
                  <a:cxn ang="0">
                    <a:pos x="67" y="49"/>
                  </a:cxn>
                  <a:cxn ang="0">
                    <a:pos x="69" y="35"/>
                  </a:cxn>
                  <a:cxn ang="0">
                    <a:pos x="67" y="21"/>
                  </a:cxn>
                  <a:cxn ang="0">
                    <a:pos x="60" y="10"/>
                  </a:cxn>
                  <a:cxn ang="0">
                    <a:pos x="49" y="3"/>
                  </a:cxn>
                  <a:cxn ang="0">
                    <a:pos x="35" y="0"/>
                  </a:cxn>
                  <a:cxn ang="0">
                    <a:pos x="22" y="3"/>
                  </a:cxn>
                  <a:cxn ang="0">
                    <a:pos x="11" y="10"/>
                  </a:cxn>
                  <a:cxn ang="0">
                    <a:pos x="3" y="21"/>
                  </a:cxn>
                  <a:cxn ang="0">
                    <a:pos x="0" y="35"/>
                  </a:cxn>
                  <a:cxn ang="0">
                    <a:pos x="3" y="49"/>
                  </a:cxn>
                  <a:cxn ang="0">
                    <a:pos x="11" y="60"/>
                  </a:cxn>
                  <a:cxn ang="0">
                    <a:pos x="22" y="67"/>
                  </a:cxn>
                  <a:cxn ang="0">
                    <a:pos x="35" y="69"/>
                  </a:cxn>
                </a:cxnLst>
                <a:rect l="0" t="0" r="r" b="b"/>
                <a:pathLst>
                  <a:path w="69" h="69">
                    <a:moveTo>
                      <a:pt x="35" y="69"/>
                    </a:moveTo>
                    <a:lnTo>
                      <a:pt x="49" y="67"/>
                    </a:lnTo>
                    <a:lnTo>
                      <a:pt x="60" y="60"/>
                    </a:lnTo>
                    <a:lnTo>
                      <a:pt x="67" y="49"/>
                    </a:lnTo>
                    <a:lnTo>
                      <a:pt x="69" y="35"/>
                    </a:lnTo>
                    <a:lnTo>
                      <a:pt x="67" y="21"/>
                    </a:lnTo>
                    <a:lnTo>
                      <a:pt x="60" y="10"/>
                    </a:lnTo>
                    <a:lnTo>
                      <a:pt x="49" y="3"/>
                    </a:lnTo>
                    <a:lnTo>
                      <a:pt x="35" y="0"/>
                    </a:lnTo>
                    <a:lnTo>
                      <a:pt x="22" y="3"/>
                    </a:lnTo>
                    <a:lnTo>
                      <a:pt x="11" y="10"/>
                    </a:lnTo>
                    <a:lnTo>
                      <a:pt x="3" y="21"/>
                    </a:lnTo>
                    <a:lnTo>
                      <a:pt x="0" y="35"/>
                    </a:lnTo>
                    <a:lnTo>
                      <a:pt x="3" y="49"/>
                    </a:lnTo>
                    <a:lnTo>
                      <a:pt x="11" y="60"/>
                    </a:lnTo>
                    <a:lnTo>
                      <a:pt x="22" y="67"/>
                    </a:lnTo>
                    <a:lnTo>
                      <a:pt x="35" y="69"/>
                    </a:lnTo>
                  </a:path>
                </a:pathLst>
              </a:custGeom>
              <a:solidFill>
                <a:srgbClr val="66FFFF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306" name="Freeform 170"/>
              <p:cNvSpPr>
                <a:spLocks/>
              </p:cNvSpPr>
              <p:nvPr/>
            </p:nvSpPr>
            <p:spPr bwMode="auto">
              <a:xfrm>
                <a:off x="1966" y="2914"/>
                <a:ext cx="84" cy="85"/>
              </a:xfrm>
              <a:custGeom>
                <a:avLst/>
                <a:gdLst/>
                <a:ahLst/>
                <a:cxnLst>
                  <a:cxn ang="0">
                    <a:pos x="34" y="69"/>
                  </a:cxn>
                  <a:cxn ang="0">
                    <a:pos x="47" y="67"/>
                  </a:cxn>
                  <a:cxn ang="0">
                    <a:pos x="58" y="60"/>
                  </a:cxn>
                  <a:cxn ang="0">
                    <a:pos x="66" y="49"/>
                  </a:cxn>
                  <a:cxn ang="0">
                    <a:pos x="69" y="35"/>
                  </a:cxn>
                  <a:cxn ang="0">
                    <a:pos x="66" y="21"/>
                  </a:cxn>
                  <a:cxn ang="0">
                    <a:pos x="58" y="10"/>
                  </a:cxn>
                  <a:cxn ang="0">
                    <a:pos x="47" y="3"/>
                  </a:cxn>
                  <a:cxn ang="0">
                    <a:pos x="34" y="0"/>
                  </a:cxn>
                  <a:cxn ang="0">
                    <a:pos x="20" y="3"/>
                  </a:cxn>
                  <a:cxn ang="0">
                    <a:pos x="9" y="10"/>
                  </a:cxn>
                  <a:cxn ang="0">
                    <a:pos x="1" y="21"/>
                  </a:cxn>
                  <a:cxn ang="0">
                    <a:pos x="0" y="35"/>
                  </a:cxn>
                  <a:cxn ang="0">
                    <a:pos x="1" y="49"/>
                  </a:cxn>
                  <a:cxn ang="0">
                    <a:pos x="9" y="60"/>
                  </a:cxn>
                  <a:cxn ang="0">
                    <a:pos x="20" y="67"/>
                  </a:cxn>
                  <a:cxn ang="0">
                    <a:pos x="34" y="69"/>
                  </a:cxn>
                </a:cxnLst>
                <a:rect l="0" t="0" r="r" b="b"/>
                <a:pathLst>
                  <a:path w="69" h="69">
                    <a:moveTo>
                      <a:pt x="34" y="69"/>
                    </a:moveTo>
                    <a:lnTo>
                      <a:pt x="47" y="67"/>
                    </a:lnTo>
                    <a:lnTo>
                      <a:pt x="58" y="60"/>
                    </a:lnTo>
                    <a:lnTo>
                      <a:pt x="66" y="49"/>
                    </a:lnTo>
                    <a:lnTo>
                      <a:pt x="69" y="35"/>
                    </a:lnTo>
                    <a:lnTo>
                      <a:pt x="66" y="21"/>
                    </a:lnTo>
                    <a:lnTo>
                      <a:pt x="58" y="10"/>
                    </a:lnTo>
                    <a:lnTo>
                      <a:pt x="47" y="3"/>
                    </a:lnTo>
                    <a:lnTo>
                      <a:pt x="34" y="0"/>
                    </a:lnTo>
                    <a:lnTo>
                      <a:pt x="20" y="3"/>
                    </a:lnTo>
                    <a:lnTo>
                      <a:pt x="9" y="10"/>
                    </a:lnTo>
                    <a:lnTo>
                      <a:pt x="1" y="21"/>
                    </a:lnTo>
                    <a:lnTo>
                      <a:pt x="0" y="35"/>
                    </a:lnTo>
                    <a:lnTo>
                      <a:pt x="1" y="49"/>
                    </a:lnTo>
                    <a:lnTo>
                      <a:pt x="9" y="60"/>
                    </a:lnTo>
                    <a:lnTo>
                      <a:pt x="20" y="67"/>
                    </a:lnTo>
                    <a:lnTo>
                      <a:pt x="34" y="69"/>
                    </a:lnTo>
                  </a:path>
                </a:pathLst>
              </a:custGeom>
              <a:solidFill>
                <a:srgbClr val="66FFFF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307" name="Freeform 171"/>
              <p:cNvSpPr>
                <a:spLocks/>
              </p:cNvSpPr>
              <p:nvPr/>
            </p:nvSpPr>
            <p:spPr bwMode="auto">
              <a:xfrm>
                <a:off x="1753" y="1039"/>
                <a:ext cx="86" cy="83"/>
              </a:xfrm>
              <a:custGeom>
                <a:avLst/>
                <a:gdLst/>
                <a:ahLst/>
                <a:cxnLst>
                  <a:cxn ang="0">
                    <a:pos x="35" y="68"/>
                  </a:cxn>
                  <a:cxn ang="0">
                    <a:pos x="48" y="65"/>
                  </a:cxn>
                  <a:cxn ang="0">
                    <a:pos x="59" y="58"/>
                  </a:cxn>
                  <a:cxn ang="0">
                    <a:pos x="67" y="47"/>
                  </a:cxn>
                  <a:cxn ang="0">
                    <a:pos x="70" y="33"/>
                  </a:cxn>
                  <a:cxn ang="0">
                    <a:pos x="67" y="21"/>
                  </a:cxn>
                  <a:cxn ang="0">
                    <a:pos x="59" y="10"/>
                  </a:cxn>
                  <a:cxn ang="0">
                    <a:pos x="48" y="1"/>
                  </a:cxn>
                  <a:cxn ang="0">
                    <a:pos x="35" y="0"/>
                  </a:cxn>
                  <a:cxn ang="0">
                    <a:pos x="21" y="1"/>
                  </a:cxn>
                  <a:cxn ang="0">
                    <a:pos x="10" y="10"/>
                  </a:cxn>
                  <a:cxn ang="0">
                    <a:pos x="2" y="21"/>
                  </a:cxn>
                  <a:cxn ang="0">
                    <a:pos x="0" y="33"/>
                  </a:cxn>
                  <a:cxn ang="0">
                    <a:pos x="2" y="47"/>
                  </a:cxn>
                  <a:cxn ang="0">
                    <a:pos x="10" y="58"/>
                  </a:cxn>
                  <a:cxn ang="0">
                    <a:pos x="21" y="65"/>
                  </a:cxn>
                  <a:cxn ang="0">
                    <a:pos x="35" y="68"/>
                  </a:cxn>
                </a:cxnLst>
                <a:rect l="0" t="0" r="r" b="b"/>
                <a:pathLst>
                  <a:path w="70" h="68">
                    <a:moveTo>
                      <a:pt x="35" y="68"/>
                    </a:moveTo>
                    <a:lnTo>
                      <a:pt x="48" y="65"/>
                    </a:lnTo>
                    <a:lnTo>
                      <a:pt x="59" y="58"/>
                    </a:lnTo>
                    <a:lnTo>
                      <a:pt x="67" y="47"/>
                    </a:lnTo>
                    <a:lnTo>
                      <a:pt x="70" y="33"/>
                    </a:lnTo>
                    <a:lnTo>
                      <a:pt x="67" y="21"/>
                    </a:lnTo>
                    <a:lnTo>
                      <a:pt x="59" y="10"/>
                    </a:lnTo>
                    <a:lnTo>
                      <a:pt x="48" y="1"/>
                    </a:lnTo>
                    <a:lnTo>
                      <a:pt x="35" y="0"/>
                    </a:lnTo>
                    <a:lnTo>
                      <a:pt x="21" y="1"/>
                    </a:lnTo>
                    <a:lnTo>
                      <a:pt x="10" y="10"/>
                    </a:lnTo>
                    <a:lnTo>
                      <a:pt x="2" y="21"/>
                    </a:lnTo>
                    <a:lnTo>
                      <a:pt x="0" y="33"/>
                    </a:lnTo>
                    <a:lnTo>
                      <a:pt x="2" y="47"/>
                    </a:lnTo>
                    <a:lnTo>
                      <a:pt x="10" y="58"/>
                    </a:lnTo>
                    <a:lnTo>
                      <a:pt x="21" y="65"/>
                    </a:lnTo>
                    <a:lnTo>
                      <a:pt x="35" y="68"/>
                    </a:lnTo>
                  </a:path>
                </a:pathLst>
              </a:custGeom>
              <a:solidFill>
                <a:srgbClr val="66FFFF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308" name="Freeform 172"/>
              <p:cNvSpPr>
                <a:spLocks/>
              </p:cNvSpPr>
              <p:nvPr/>
            </p:nvSpPr>
            <p:spPr bwMode="auto">
              <a:xfrm>
                <a:off x="3168" y="1468"/>
                <a:ext cx="84" cy="83"/>
              </a:xfrm>
              <a:custGeom>
                <a:avLst/>
                <a:gdLst/>
                <a:ahLst/>
                <a:cxnLst>
                  <a:cxn ang="0">
                    <a:pos x="35" y="68"/>
                  </a:cxn>
                  <a:cxn ang="0">
                    <a:pos x="47" y="67"/>
                  </a:cxn>
                  <a:cxn ang="0">
                    <a:pos x="58" y="58"/>
                  </a:cxn>
                  <a:cxn ang="0">
                    <a:pos x="67" y="47"/>
                  </a:cxn>
                  <a:cxn ang="0">
                    <a:pos x="69" y="35"/>
                  </a:cxn>
                  <a:cxn ang="0">
                    <a:pos x="67" y="21"/>
                  </a:cxn>
                  <a:cxn ang="0">
                    <a:pos x="58" y="10"/>
                  </a:cxn>
                  <a:cxn ang="0">
                    <a:pos x="47" y="3"/>
                  </a:cxn>
                  <a:cxn ang="0">
                    <a:pos x="35" y="0"/>
                  </a:cxn>
                  <a:cxn ang="0">
                    <a:pos x="21" y="3"/>
                  </a:cxn>
                  <a:cxn ang="0">
                    <a:pos x="10" y="10"/>
                  </a:cxn>
                  <a:cxn ang="0">
                    <a:pos x="1" y="21"/>
                  </a:cxn>
                  <a:cxn ang="0">
                    <a:pos x="0" y="35"/>
                  </a:cxn>
                  <a:cxn ang="0">
                    <a:pos x="1" y="47"/>
                  </a:cxn>
                  <a:cxn ang="0">
                    <a:pos x="10" y="58"/>
                  </a:cxn>
                  <a:cxn ang="0">
                    <a:pos x="21" y="67"/>
                  </a:cxn>
                  <a:cxn ang="0">
                    <a:pos x="35" y="68"/>
                  </a:cxn>
                </a:cxnLst>
                <a:rect l="0" t="0" r="r" b="b"/>
                <a:pathLst>
                  <a:path w="69" h="68">
                    <a:moveTo>
                      <a:pt x="35" y="68"/>
                    </a:moveTo>
                    <a:lnTo>
                      <a:pt x="47" y="67"/>
                    </a:lnTo>
                    <a:lnTo>
                      <a:pt x="58" y="58"/>
                    </a:lnTo>
                    <a:lnTo>
                      <a:pt x="67" y="47"/>
                    </a:lnTo>
                    <a:lnTo>
                      <a:pt x="69" y="35"/>
                    </a:lnTo>
                    <a:lnTo>
                      <a:pt x="67" y="21"/>
                    </a:lnTo>
                    <a:lnTo>
                      <a:pt x="58" y="10"/>
                    </a:lnTo>
                    <a:lnTo>
                      <a:pt x="47" y="3"/>
                    </a:lnTo>
                    <a:lnTo>
                      <a:pt x="35" y="0"/>
                    </a:lnTo>
                    <a:lnTo>
                      <a:pt x="21" y="3"/>
                    </a:lnTo>
                    <a:lnTo>
                      <a:pt x="10" y="10"/>
                    </a:lnTo>
                    <a:lnTo>
                      <a:pt x="1" y="21"/>
                    </a:lnTo>
                    <a:lnTo>
                      <a:pt x="0" y="35"/>
                    </a:lnTo>
                    <a:lnTo>
                      <a:pt x="1" y="47"/>
                    </a:lnTo>
                    <a:lnTo>
                      <a:pt x="10" y="58"/>
                    </a:lnTo>
                    <a:lnTo>
                      <a:pt x="21" y="67"/>
                    </a:lnTo>
                    <a:lnTo>
                      <a:pt x="35" y="68"/>
                    </a:lnTo>
                  </a:path>
                </a:pathLst>
              </a:custGeom>
              <a:solidFill>
                <a:srgbClr val="66FFFF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311" name="Freeform 175"/>
              <p:cNvSpPr>
                <a:spLocks/>
              </p:cNvSpPr>
              <p:nvPr/>
            </p:nvSpPr>
            <p:spPr bwMode="auto">
              <a:xfrm>
                <a:off x="2105" y="1887"/>
                <a:ext cx="84" cy="83"/>
              </a:xfrm>
              <a:custGeom>
                <a:avLst/>
                <a:gdLst/>
                <a:ahLst/>
                <a:cxnLst>
                  <a:cxn ang="0">
                    <a:pos x="35" y="68"/>
                  </a:cxn>
                  <a:cxn ang="0">
                    <a:pos x="48" y="65"/>
                  </a:cxn>
                  <a:cxn ang="0">
                    <a:pos x="60" y="58"/>
                  </a:cxn>
                  <a:cxn ang="0">
                    <a:pos x="66" y="47"/>
                  </a:cxn>
                  <a:cxn ang="0">
                    <a:pos x="69" y="33"/>
                  </a:cxn>
                  <a:cxn ang="0">
                    <a:pos x="66" y="21"/>
                  </a:cxn>
                  <a:cxn ang="0">
                    <a:pos x="60" y="10"/>
                  </a:cxn>
                  <a:cxn ang="0">
                    <a:pos x="48" y="1"/>
                  </a:cxn>
                  <a:cxn ang="0">
                    <a:pos x="35" y="0"/>
                  </a:cxn>
                  <a:cxn ang="0">
                    <a:pos x="22" y="1"/>
                  </a:cxn>
                  <a:cxn ang="0">
                    <a:pos x="11" y="10"/>
                  </a:cxn>
                  <a:cxn ang="0">
                    <a:pos x="3" y="21"/>
                  </a:cxn>
                  <a:cxn ang="0">
                    <a:pos x="0" y="33"/>
                  </a:cxn>
                  <a:cxn ang="0">
                    <a:pos x="3" y="47"/>
                  </a:cxn>
                  <a:cxn ang="0">
                    <a:pos x="11" y="58"/>
                  </a:cxn>
                  <a:cxn ang="0">
                    <a:pos x="22" y="65"/>
                  </a:cxn>
                  <a:cxn ang="0">
                    <a:pos x="35" y="68"/>
                  </a:cxn>
                </a:cxnLst>
                <a:rect l="0" t="0" r="r" b="b"/>
                <a:pathLst>
                  <a:path w="69" h="68">
                    <a:moveTo>
                      <a:pt x="35" y="68"/>
                    </a:moveTo>
                    <a:lnTo>
                      <a:pt x="48" y="65"/>
                    </a:lnTo>
                    <a:lnTo>
                      <a:pt x="60" y="58"/>
                    </a:lnTo>
                    <a:lnTo>
                      <a:pt x="66" y="47"/>
                    </a:lnTo>
                    <a:lnTo>
                      <a:pt x="69" y="33"/>
                    </a:lnTo>
                    <a:lnTo>
                      <a:pt x="66" y="21"/>
                    </a:lnTo>
                    <a:lnTo>
                      <a:pt x="60" y="10"/>
                    </a:lnTo>
                    <a:lnTo>
                      <a:pt x="48" y="1"/>
                    </a:lnTo>
                    <a:lnTo>
                      <a:pt x="35" y="0"/>
                    </a:lnTo>
                    <a:lnTo>
                      <a:pt x="22" y="1"/>
                    </a:lnTo>
                    <a:lnTo>
                      <a:pt x="11" y="10"/>
                    </a:lnTo>
                    <a:lnTo>
                      <a:pt x="3" y="21"/>
                    </a:lnTo>
                    <a:lnTo>
                      <a:pt x="0" y="33"/>
                    </a:lnTo>
                    <a:lnTo>
                      <a:pt x="3" y="47"/>
                    </a:lnTo>
                    <a:lnTo>
                      <a:pt x="11" y="58"/>
                    </a:lnTo>
                    <a:lnTo>
                      <a:pt x="22" y="65"/>
                    </a:lnTo>
                    <a:lnTo>
                      <a:pt x="35" y="68"/>
                    </a:lnTo>
                  </a:path>
                </a:pathLst>
              </a:custGeom>
              <a:solidFill>
                <a:srgbClr val="66FFFF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315" name="Freeform 179"/>
              <p:cNvSpPr>
                <a:spLocks/>
              </p:cNvSpPr>
              <p:nvPr/>
            </p:nvSpPr>
            <p:spPr bwMode="auto">
              <a:xfrm>
                <a:off x="2106" y="2417"/>
                <a:ext cx="84" cy="83"/>
              </a:xfrm>
              <a:custGeom>
                <a:avLst/>
                <a:gdLst/>
                <a:ahLst/>
                <a:cxnLst>
                  <a:cxn ang="0">
                    <a:pos x="34" y="68"/>
                  </a:cxn>
                  <a:cxn ang="0">
                    <a:pos x="48" y="66"/>
                  </a:cxn>
                  <a:cxn ang="0">
                    <a:pos x="59" y="58"/>
                  </a:cxn>
                  <a:cxn ang="0">
                    <a:pos x="66" y="47"/>
                  </a:cxn>
                  <a:cxn ang="0">
                    <a:pos x="69" y="34"/>
                  </a:cxn>
                  <a:cxn ang="0">
                    <a:pos x="66" y="20"/>
                  </a:cxn>
                  <a:cxn ang="0">
                    <a:pos x="59" y="9"/>
                  </a:cxn>
                  <a:cxn ang="0">
                    <a:pos x="48" y="2"/>
                  </a:cxn>
                  <a:cxn ang="0">
                    <a:pos x="34" y="0"/>
                  </a:cxn>
                  <a:cxn ang="0">
                    <a:pos x="22" y="2"/>
                  </a:cxn>
                  <a:cxn ang="0">
                    <a:pos x="11" y="9"/>
                  </a:cxn>
                  <a:cxn ang="0">
                    <a:pos x="2" y="20"/>
                  </a:cxn>
                  <a:cxn ang="0">
                    <a:pos x="0" y="34"/>
                  </a:cxn>
                  <a:cxn ang="0">
                    <a:pos x="2" y="47"/>
                  </a:cxn>
                  <a:cxn ang="0">
                    <a:pos x="11" y="58"/>
                  </a:cxn>
                  <a:cxn ang="0">
                    <a:pos x="22" y="66"/>
                  </a:cxn>
                  <a:cxn ang="0">
                    <a:pos x="34" y="68"/>
                  </a:cxn>
                </a:cxnLst>
                <a:rect l="0" t="0" r="r" b="b"/>
                <a:pathLst>
                  <a:path w="69" h="68">
                    <a:moveTo>
                      <a:pt x="34" y="68"/>
                    </a:moveTo>
                    <a:lnTo>
                      <a:pt x="48" y="66"/>
                    </a:lnTo>
                    <a:lnTo>
                      <a:pt x="59" y="58"/>
                    </a:lnTo>
                    <a:lnTo>
                      <a:pt x="66" y="47"/>
                    </a:lnTo>
                    <a:lnTo>
                      <a:pt x="69" y="34"/>
                    </a:lnTo>
                    <a:lnTo>
                      <a:pt x="66" y="20"/>
                    </a:lnTo>
                    <a:lnTo>
                      <a:pt x="59" y="9"/>
                    </a:lnTo>
                    <a:lnTo>
                      <a:pt x="48" y="2"/>
                    </a:lnTo>
                    <a:lnTo>
                      <a:pt x="34" y="0"/>
                    </a:lnTo>
                    <a:lnTo>
                      <a:pt x="22" y="2"/>
                    </a:lnTo>
                    <a:lnTo>
                      <a:pt x="11" y="9"/>
                    </a:lnTo>
                    <a:lnTo>
                      <a:pt x="2" y="20"/>
                    </a:lnTo>
                    <a:lnTo>
                      <a:pt x="0" y="34"/>
                    </a:lnTo>
                    <a:lnTo>
                      <a:pt x="2" y="47"/>
                    </a:lnTo>
                    <a:lnTo>
                      <a:pt x="11" y="58"/>
                    </a:lnTo>
                    <a:lnTo>
                      <a:pt x="22" y="66"/>
                    </a:lnTo>
                    <a:lnTo>
                      <a:pt x="34" y="68"/>
                    </a:lnTo>
                  </a:path>
                </a:pathLst>
              </a:custGeom>
              <a:solidFill>
                <a:srgbClr val="66FFFF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316" name="Freeform 180"/>
              <p:cNvSpPr>
                <a:spLocks/>
              </p:cNvSpPr>
              <p:nvPr/>
            </p:nvSpPr>
            <p:spPr bwMode="auto">
              <a:xfrm>
                <a:off x="1451" y="2376"/>
                <a:ext cx="86" cy="83"/>
              </a:xfrm>
              <a:custGeom>
                <a:avLst/>
                <a:gdLst/>
                <a:ahLst/>
                <a:cxnLst>
                  <a:cxn ang="0">
                    <a:pos x="35" y="68"/>
                  </a:cxn>
                  <a:cxn ang="0">
                    <a:pos x="48" y="65"/>
                  </a:cxn>
                  <a:cxn ang="0">
                    <a:pos x="59" y="58"/>
                  </a:cxn>
                  <a:cxn ang="0">
                    <a:pos x="67" y="47"/>
                  </a:cxn>
                  <a:cxn ang="0">
                    <a:pos x="70" y="33"/>
                  </a:cxn>
                  <a:cxn ang="0">
                    <a:pos x="67" y="21"/>
                  </a:cxn>
                  <a:cxn ang="0">
                    <a:pos x="59" y="10"/>
                  </a:cxn>
                  <a:cxn ang="0">
                    <a:pos x="48" y="1"/>
                  </a:cxn>
                  <a:cxn ang="0">
                    <a:pos x="35" y="0"/>
                  </a:cxn>
                  <a:cxn ang="0">
                    <a:pos x="21" y="1"/>
                  </a:cxn>
                  <a:cxn ang="0">
                    <a:pos x="10" y="10"/>
                  </a:cxn>
                  <a:cxn ang="0">
                    <a:pos x="2" y="21"/>
                  </a:cxn>
                  <a:cxn ang="0">
                    <a:pos x="0" y="33"/>
                  </a:cxn>
                  <a:cxn ang="0">
                    <a:pos x="2" y="47"/>
                  </a:cxn>
                  <a:cxn ang="0">
                    <a:pos x="10" y="58"/>
                  </a:cxn>
                  <a:cxn ang="0">
                    <a:pos x="21" y="65"/>
                  </a:cxn>
                  <a:cxn ang="0">
                    <a:pos x="35" y="68"/>
                  </a:cxn>
                </a:cxnLst>
                <a:rect l="0" t="0" r="r" b="b"/>
                <a:pathLst>
                  <a:path w="70" h="68">
                    <a:moveTo>
                      <a:pt x="35" y="68"/>
                    </a:moveTo>
                    <a:lnTo>
                      <a:pt x="48" y="65"/>
                    </a:lnTo>
                    <a:lnTo>
                      <a:pt x="59" y="58"/>
                    </a:lnTo>
                    <a:lnTo>
                      <a:pt x="67" y="47"/>
                    </a:lnTo>
                    <a:lnTo>
                      <a:pt x="70" y="33"/>
                    </a:lnTo>
                    <a:lnTo>
                      <a:pt x="67" y="21"/>
                    </a:lnTo>
                    <a:lnTo>
                      <a:pt x="59" y="10"/>
                    </a:lnTo>
                    <a:lnTo>
                      <a:pt x="48" y="1"/>
                    </a:lnTo>
                    <a:lnTo>
                      <a:pt x="35" y="0"/>
                    </a:lnTo>
                    <a:lnTo>
                      <a:pt x="21" y="1"/>
                    </a:lnTo>
                    <a:lnTo>
                      <a:pt x="10" y="10"/>
                    </a:lnTo>
                    <a:lnTo>
                      <a:pt x="2" y="21"/>
                    </a:lnTo>
                    <a:lnTo>
                      <a:pt x="0" y="33"/>
                    </a:lnTo>
                    <a:lnTo>
                      <a:pt x="2" y="47"/>
                    </a:lnTo>
                    <a:lnTo>
                      <a:pt x="10" y="58"/>
                    </a:lnTo>
                    <a:lnTo>
                      <a:pt x="21" y="65"/>
                    </a:lnTo>
                    <a:lnTo>
                      <a:pt x="35" y="68"/>
                    </a:lnTo>
                  </a:path>
                </a:pathLst>
              </a:custGeom>
              <a:solidFill>
                <a:srgbClr val="66FFFF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319" name="Freeform 183"/>
              <p:cNvSpPr>
                <a:spLocks/>
              </p:cNvSpPr>
              <p:nvPr/>
            </p:nvSpPr>
            <p:spPr bwMode="auto">
              <a:xfrm>
                <a:off x="2320" y="1757"/>
                <a:ext cx="85" cy="83"/>
              </a:xfrm>
              <a:custGeom>
                <a:avLst/>
                <a:gdLst/>
                <a:ahLst/>
                <a:cxnLst>
                  <a:cxn ang="0">
                    <a:pos x="34" y="68"/>
                  </a:cxn>
                  <a:cxn ang="0">
                    <a:pos x="48" y="66"/>
                  </a:cxn>
                  <a:cxn ang="0">
                    <a:pos x="59" y="59"/>
                  </a:cxn>
                  <a:cxn ang="0">
                    <a:pos x="66" y="47"/>
                  </a:cxn>
                  <a:cxn ang="0">
                    <a:pos x="69" y="34"/>
                  </a:cxn>
                  <a:cxn ang="0">
                    <a:pos x="66" y="21"/>
                  </a:cxn>
                  <a:cxn ang="0">
                    <a:pos x="59" y="10"/>
                  </a:cxn>
                  <a:cxn ang="0">
                    <a:pos x="48" y="3"/>
                  </a:cxn>
                  <a:cxn ang="0">
                    <a:pos x="34" y="0"/>
                  </a:cxn>
                  <a:cxn ang="0">
                    <a:pos x="22" y="3"/>
                  </a:cxn>
                  <a:cxn ang="0">
                    <a:pos x="11" y="10"/>
                  </a:cxn>
                  <a:cxn ang="0">
                    <a:pos x="2" y="21"/>
                  </a:cxn>
                  <a:cxn ang="0">
                    <a:pos x="0" y="34"/>
                  </a:cxn>
                  <a:cxn ang="0">
                    <a:pos x="2" y="47"/>
                  </a:cxn>
                  <a:cxn ang="0">
                    <a:pos x="11" y="59"/>
                  </a:cxn>
                  <a:cxn ang="0">
                    <a:pos x="22" y="66"/>
                  </a:cxn>
                  <a:cxn ang="0">
                    <a:pos x="34" y="68"/>
                  </a:cxn>
                </a:cxnLst>
                <a:rect l="0" t="0" r="r" b="b"/>
                <a:pathLst>
                  <a:path w="69" h="68">
                    <a:moveTo>
                      <a:pt x="34" y="68"/>
                    </a:moveTo>
                    <a:lnTo>
                      <a:pt x="48" y="66"/>
                    </a:lnTo>
                    <a:lnTo>
                      <a:pt x="59" y="59"/>
                    </a:lnTo>
                    <a:lnTo>
                      <a:pt x="66" y="47"/>
                    </a:lnTo>
                    <a:lnTo>
                      <a:pt x="69" y="34"/>
                    </a:lnTo>
                    <a:lnTo>
                      <a:pt x="66" y="21"/>
                    </a:lnTo>
                    <a:lnTo>
                      <a:pt x="59" y="10"/>
                    </a:lnTo>
                    <a:lnTo>
                      <a:pt x="48" y="3"/>
                    </a:lnTo>
                    <a:lnTo>
                      <a:pt x="34" y="0"/>
                    </a:lnTo>
                    <a:lnTo>
                      <a:pt x="22" y="3"/>
                    </a:lnTo>
                    <a:lnTo>
                      <a:pt x="11" y="10"/>
                    </a:lnTo>
                    <a:lnTo>
                      <a:pt x="2" y="21"/>
                    </a:lnTo>
                    <a:lnTo>
                      <a:pt x="0" y="34"/>
                    </a:lnTo>
                    <a:lnTo>
                      <a:pt x="2" y="47"/>
                    </a:lnTo>
                    <a:lnTo>
                      <a:pt x="11" y="59"/>
                    </a:lnTo>
                    <a:lnTo>
                      <a:pt x="22" y="66"/>
                    </a:lnTo>
                    <a:lnTo>
                      <a:pt x="34" y="68"/>
                    </a:lnTo>
                  </a:path>
                </a:pathLst>
              </a:custGeom>
              <a:solidFill>
                <a:srgbClr val="66FFFF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1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1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1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200" grpId="0" animBg="1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4F6B5-5B42-4E11-96F3-96642770086D}" type="slidenum">
              <a:rPr lang="en-US"/>
              <a:pPr/>
              <a:t>13</a:t>
            </a:fld>
            <a:endParaRPr lang="en-US"/>
          </a:p>
        </p:txBody>
      </p:sp>
      <p:sp>
        <p:nvSpPr>
          <p:cNvPr id="9302" name="Rectangle 86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Bounded Radius Trees</a:t>
            </a:r>
          </a:p>
        </p:txBody>
      </p:sp>
      <p:grpSp>
        <p:nvGrpSpPr>
          <p:cNvPr id="9364" name="Group 148"/>
          <p:cNvGrpSpPr>
            <a:grpSpLocks/>
          </p:cNvGrpSpPr>
          <p:nvPr/>
        </p:nvGrpSpPr>
        <p:grpSpPr bwMode="auto">
          <a:xfrm>
            <a:off x="2362200" y="1951038"/>
            <a:ext cx="4953000" cy="4162425"/>
            <a:chOff x="1344" y="1248"/>
            <a:chExt cx="3120" cy="2622"/>
          </a:xfrm>
        </p:grpSpPr>
        <p:sp>
          <p:nvSpPr>
            <p:cNvPr id="9365" name="Rectangle 149"/>
            <p:cNvSpPr>
              <a:spLocks noChangeArrowheads="1"/>
            </p:cNvSpPr>
            <p:nvPr/>
          </p:nvSpPr>
          <p:spPr bwMode="auto">
            <a:xfrm>
              <a:off x="1344" y="1248"/>
              <a:ext cx="3120" cy="262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366" name="Group 150"/>
            <p:cNvGrpSpPr>
              <a:grpSpLocks/>
            </p:cNvGrpSpPr>
            <p:nvPr/>
          </p:nvGrpSpPr>
          <p:grpSpPr bwMode="auto">
            <a:xfrm>
              <a:off x="1650" y="1314"/>
              <a:ext cx="2461" cy="2460"/>
              <a:chOff x="1650" y="1314"/>
              <a:chExt cx="2461" cy="2460"/>
            </a:xfrm>
          </p:grpSpPr>
          <p:sp>
            <p:nvSpPr>
              <p:cNvPr id="9367" name="Line 151"/>
              <p:cNvSpPr>
                <a:spLocks noChangeShapeType="1"/>
              </p:cNvSpPr>
              <p:nvPr/>
            </p:nvSpPr>
            <p:spPr bwMode="auto">
              <a:xfrm>
                <a:off x="2014" y="3410"/>
                <a:ext cx="391" cy="293"/>
              </a:xfrm>
              <a:prstGeom prst="line">
                <a:avLst/>
              </a:prstGeom>
              <a:noFill/>
              <a:ln w="381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68" name="Line 152"/>
              <p:cNvSpPr>
                <a:spLocks noChangeShapeType="1"/>
              </p:cNvSpPr>
              <p:nvPr/>
            </p:nvSpPr>
            <p:spPr bwMode="auto">
              <a:xfrm flipH="1" flipV="1">
                <a:off x="1650" y="2548"/>
                <a:ext cx="106" cy="453"/>
              </a:xfrm>
              <a:prstGeom prst="line">
                <a:avLst/>
              </a:prstGeom>
              <a:noFill/>
              <a:ln w="381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69" name="Line 153"/>
              <p:cNvSpPr>
                <a:spLocks noChangeShapeType="1"/>
              </p:cNvSpPr>
              <p:nvPr/>
            </p:nvSpPr>
            <p:spPr bwMode="auto">
              <a:xfrm flipH="1">
                <a:off x="2050" y="1385"/>
                <a:ext cx="417" cy="257"/>
              </a:xfrm>
              <a:prstGeom prst="line">
                <a:avLst/>
              </a:prstGeom>
              <a:noFill/>
              <a:ln w="381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70" name="Line 154"/>
              <p:cNvSpPr>
                <a:spLocks noChangeShapeType="1"/>
              </p:cNvSpPr>
              <p:nvPr/>
            </p:nvSpPr>
            <p:spPr bwMode="auto">
              <a:xfrm flipV="1">
                <a:off x="3347" y="3454"/>
                <a:ext cx="400" cy="214"/>
              </a:xfrm>
              <a:prstGeom prst="line">
                <a:avLst/>
              </a:prstGeom>
              <a:noFill/>
              <a:ln w="381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71" name="Line 155"/>
              <p:cNvSpPr>
                <a:spLocks noChangeShapeType="1"/>
              </p:cNvSpPr>
              <p:nvPr/>
            </p:nvSpPr>
            <p:spPr bwMode="auto">
              <a:xfrm flipH="1">
                <a:off x="1792" y="1642"/>
                <a:ext cx="258" cy="445"/>
              </a:xfrm>
              <a:prstGeom prst="line">
                <a:avLst/>
              </a:prstGeom>
              <a:noFill/>
              <a:ln w="381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72" name="Line 156"/>
              <p:cNvSpPr>
                <a:spLocks noChangeShapeType="1"/>
              </p:cNvSpPr>
              <p:nvPr/>
            </p:nvSpPr>
            <p:spPr bwMode="auto">
              <a:xfrm>
                <a:off x="1765" y="3010"/>
                <a:ext cx="240" cy="409"/>
              </a:xfrm>
              <a:prstGeom prst="line">
                <a:avLst/>
              </a:prstGeom>
              <a:noFill/>
              <a:ln w="381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73" name="Line 157"/>
              <p:cNvSpPr>
                <a:spLocks noChangeShapeType="1"/>
              </p:cNvSpPr>
              <p:nvPr/>
            </p:nvSpPr>
            <p:spPr bwMode="auto">
              <a:xfrm flipV="1">
                <a:off x="2912" y="3668"/>
                <a:ext cx="426" cy="97"/>
              </a:xfrm>
              <a:prstGeom prst="line">
                <a:avLst/>
              </a:prstGeom>
              <a:noFill/>
              <a:ln w="381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74" name="Line 158"/>
              <p:cNvSpPr>
                <a:spLocks noChangeShapeType="1"/>
              </p:cNvSpPr>
              <p:nvPr/>
            </p:nvSpPr>
            <p:spPr bwMode="auto">
              <a:xfrm flipV="1">
                <a:off x="3747" y="3010"/>
                <a:ext cx="275" cy="444"/>
              </a:xfrm>
              <a:prstGeom prst="line">
                <a:avLst/>
              </a:prstGeom>
              <a:noFill/>
              <a:ln w="381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75" name="Line 159"/>
              <p:cNvSpPr>
                <a:spLocks noChangeShapeType="1"/>
              </p:cNvSpPr>
              <p:nvPr/>
            </p:nvSpPr>
            <p:spPr bwMode="auto">
              <a:xfrm flipH="1" flipV="1">
                <a:off x="4049" y="2087"/>
                <a:ext cx="62" cy="461"/>
              </a:xfrm>
              <a:prstGeom prst="line">
                <a:avLst/>
              </a:prstGeom>
              <a:noFill/>
              <a:ln w="381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76" name="Line 160"/>
              <p:cNvSpPr>
                <a:spLocks noChangeShapeType="1"/>
              </p:cNvSpPr>
              <p:nvPr/>
            </p:nvSpPr>
            <p:spPr bwMode="auto">
              <a:xfrm flipH="1" flipV="1">
                <a:off x="3791" y="1687"/>
                <a:ext cx="249" cy="400"/>
              </a:xfrm>
              <a:prstGeom prst="line">
                <a:avLst/>
              </a:prstGeom>
              <a:noFill/>
              <a:ln w="381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77" name="Line 161"/>
              <p:cNvSpPr>
                <a:spLocks noChangeShapeType="1"/>
              </p:cNvSpPr>
              <p:nvPr/>
            </p:nvSpPr>
            <p:spPr bwMode="auto">
              <a:xfrm flipH="1" flipV="1">
                <a:off x="3400" y="1438"/>
                <a:ext cx="391" cy="258"/>
              </a:xfrm>
              <a:prstGeom prst="line">
                <a:avLst/>
              </a:prstGeom>
              <a:noFill/>
              <a:ln w="381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78" name="Line 162"/>
              <p:cNvSpPr>
                <a:spLocks noChangeShapeType="1"/>
              </p:cNvSpPr>
              <p:nvPr/>
            </p:nvSpPr>
            <p:spPr bwMode="auto">
              <a:xfrm flipH="1">
                <a:off x="2467" y="1314"/>
                <a:ext cx="462" cy="71"/>
              </a:xfrm>
              <a:prstGeom prst="line">
                <a:avLst/>
              </a:prstGeom>
              <a:noFill/>
              <a:ln w="381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79" name="Line 163"/>
              <p:cNvSpPr>
                <a:spLocks noChangeShapeType="1"/>
              </p:cNvSpPr>
              <p:nvPr/>
            </p:nvSpPr>
            <p:spPr bwMode="auto">
              <a:xfrm flipH="1" flipV="1">
                <a:off x="2387" y="3694"/>
                <a:ext cx="533" cy="80"/>
              </a:xfrm>
              <a:prstGeom prst="line">
                <a:avLst/>
              </a:prstGeom>
              <a:noFill/>
              <a:ln w="381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80" name="Line 164"/>
              <p:cNvSpPr>
                <a:spLocks noChangeShapeType="1"/>
              </p:cNvSpPr>
              <p:nvPr/>
            </p:nvSpPr>
            <p:spPr bwMode="auto">
              <a:xfrm flipH="1">
                <a:off x="4013" y="2557"/>
                <a:ext cx="98" cy="444"/>
              </a:xfrm>
              <a:prstGeom prst="line">
                <a:avLst/>
              </a:prstGeom>
              <a:noFill/>
              <a:ln w="381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81" name="Line 165"/>
              <p:cNvSpPr>
                <a:spLocks noChangeShapeType="1"/>
              </p:cNvSpPr>
              <p:nvPr/>
            </p:nvSpPr>
            <p:spPr bwMode="auto">
              <a:xfrm flipH="1">
                <a:off x="1650" y="2087"/>
                <a:ext cx="133" cy="470"/>
              </a:xfrm>
              <a:prstGeom prst="line">
                <a:avLst/>
              </a:prstGeom>
              <a:noFill/>
              <a:ln w="381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82" name="Line 166"/>
              <p:cNvSpPr>
                <a:spLocks noChangeShapeType="1"/>
              </p:cNvSpPr>
              <p:nvPr/>
            </p:nvSpPr>
            <p:spPr bwMode="auto">
              <a:xfrm flipH="1">
                <a:off x="2916" y="1321"/>
                <a:ext cx="3" cy="1247"/>
              </a:xfrm>
              <a:prstGeom prst="line">
                <a:avLst/>
              </a:prstGeom>
              <a:noFill/>
              <a:ln w="381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9383" name="Group 167"/>
          <p:cNvGrpSpPr>
            <a:grpSpLocks/>
          </p:cNvGrpSpPr>
          <p:nvPr/>
        </p:nvGrpSpPr>
        <p:grpSpPr bwMode="auto">
          <a:xfrm>
            <a:off x="2743200" y="1646238"/>
            <a:ext cx="4267200" cy="4830762"/>
            <a:chOff x="1584" y="1056"/>
            <a:chExt cx="2688" cy="3043"/>
          </a:xfrm>
        </p:grpSpPr>
        <p:sp>
          <p:nvSpPr>
            <p:cNvPr id="9384" name="Rectangle 168"/>
            <p:cNvSpPr>
              <a:spLocks noChangeArrowheads="1"/>
            </p:cNvSpPr>
            <p:nvPr/>
          </p:nvSpPr>
          <p:spPr bwMode="auto">
            <a:xfrm>
              <a:off x="1584" y="1056"/>
              <a:ext cx="2688" cy="304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385" name="Group 169"/>
            <p:cNvGrpSpPr>
              <a:grpSpLocks/>
            </p:cNvGrpSpPr>
            <p:nvPr/>
          </p:nvGrpSpPr>
          <p:grpSpPr bwMode="auto">
            <a:xfrm>
              <a:off x="1669" y="1309"/>
              <a:ext cx="2458" cy="2476"/>
              <a:chOff x="1669" y="1309"/>
              <a:chExt cx="2458" cy="2476"/>
            </a:xfrm>
          </p:grpSpPr>
          <p:sp>
            <p:nvSpPr>
              <p:cNvPr id="9386" name="Line 170"/>
              <p:cNvSpPr>
                <a:spLocks noChangeShapeType="1"/>
              </p:cNvSpPr>
              <p:nvPr/>
            </p:nvSpPr>
            <p:spPr bwMode="auto">
              <a:xfrm>
                <a:off x="2034" y="1647"/>
                <a:ext cx="878" cy="904"/>
              </a:xfrm>
              <a:prstGeom prst="line">
                <a:avLst/>
              </a:prstGeom>
              <a:noFill/>
              <a:ln w="381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87" name="Line 171"/>
              <p:cNvSpPr>
                <a:spLocks noChangeShapeType="1"/>
              </p:cNvSpPr>
              <p:nvPr/>
            </p:nvSpPr>
            <p:spPr bwMode="auto">
              <a:xfrm flipH="1">
                <a:off x="2382" y="2551"/>
                <a:ext cx="530" cy="1133"/>
              </a:xfrm>
              <a:prstGeom prst="line">
                <a:avLst/>
              </a:prstGeom>
              <a:noFill/>
              <a:ln w="381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88" name="Line 172"/>
              <p:cNvSpPr>
                <a:spLocks noChangeShapeType="1"/>
              </p:cNvSpPr>
              <p:nvPr/>
            </p:nvSpPr>
            <p:spPr bwMode="auto">
              <a:xfrm flipH="1">
                <a:off x="1669" y="2561"/>
                <a:ext cx="1234" cy="1"/>
              </a:xfrm>
              <a:prstGeom prst="line">
                <a:avLst/>
              </a:prstGeom>
              <a:noFill/>
              <a:ln w="381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89" name="Line 173"/>
              <p:cNvSpPr>
                <a:spLocks noChangeShapeType="1"/>
              </p:cNvSpPr>
              <p:nvPr/>
            </p:nvSpPr>
            <p:spPr bwMode="auto">
              <a:xfrm>
                <a:off x="2463" y="1383"/>
                <a:ext cx="449" cy="1168"/>
              </a:xfrm>
              <a:prstGeom prst="line">
                <a:avLst/>
              </a:prstGeom>
              <a:noFill/>
              <a:ln w="381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90" name="Line 174"/>
              <p:cNvSpPr>
                <a:spLocks noChangeShapeType="1"/>
              </p:cNvSpPr>
              <p:nvPr/>
            </p:nvSpPr>
            <p:spPr bwMode="auto">
              <a:xfrm>
                <a:off x="2903" y="2551"/>
                <a:ext cx="850" cy="916"/>
              </a:xfrm>
              <a:prstGeom prst="line">
                <a:avLst/>
              </a:prstGeom>
              <a:noFill/>
              <a:ln w="381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91" name="Line 175"/>
              <p:cNvSpPr>
                <a:spLocks noChangeShapeType="1"/>
              </p:cNvSpPr>
              <p:nvPr/>
            </p:nvSpPr>
            <p:spPr bwMode="auto">
              <a:xfrm flipH="1" flipV="1">
                <a:off x="1790" y="2093"/>
                <a:ext cx="1103" cy="458"/>
              </a:xfrm>
              <a:prstGeom prst="line">
                <a:avLst/>
              </a:prstGeom>
              <a:noFill/>
              <a:ln w="381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92" name="Line 176"/>
              <p:cNvSpPr>
                <a:spLocks noChangeShapeType="1"/>
              </p:cNvSpPr>
              <p:nvPr/>
            </p:nvSpPr>
            <p:spPr bwMode="auto">
              <a:xfrm flipV="1">
                <a:off x="1762" y="2561"/>
                <a:ext cx="1131" cy="458"/>
              </a:xfrm>
              <a:prstGeom prst="line">
                <a:avLst/>
              </a:prstGeom>
              <a:noFill/>
              <a:ln w="381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93" name="Line 177"/>
              <p:cNvSpPr>
                <a:spLocks noChangeShapeType="1"/>
              </p:cNvSpPr>
              <p:nvPr/>
            </p:nvSpPr>
            <p:spPr bwMode="auto">
              <a:xfrm flipV="1">
                <a:off x="2912" y="2551"/>
                <a:ext cx="1" cy="1234"/>
              </a:xfrm>
              <a:prstGeom prst="line">
                <a:avLst/>
              </a:prstGeom>
              <a:noFill/>
              <a:ln w="381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94" name="Line 178"/>
              <p:cNvSpPr>
                <a:spLocks noChangeShapeType="1"/>
              </p:cNvSpPr>
              <p:nvPr/>
            </p:nvSpPr>
            <p:spPr bwMode="auto">
              <a:xfrm>
                <a:off x="2921" y="2561"/>
                <a:ext cx="1083" cy="458"/>
              </a:xfrm>
              <a:prstGeom prst="line">
                <a:avLst/>
              </a:prstGeom>
              <a:noFill/>
              <a:ln w="381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95" name="Line 179"/>
              <p:cNvSpPr>
                <a:spLocks noChangeShapeType="1"/>
              </p:cNvSpPr>
              <p:nvPr/>
            </p:nvSpPr>
            <p:spPr bwMode="auto">
              <a:xfrm flipH="1">
                <a:off x="2921" y="2561"/>
                <a:ext cx="1206" cy="1"/>
              </a:xfrm>
              <a:prstGeom prst="line">
                <a:avLst/>
              </a:prstGeom>
              <a:noFill/>
              <a:ln w="381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96" name="Line 180"/>
              <p:cNvSpPr>
                <a:spLocks noChangeShapeType="1"/>
              </p:cNvSpPr>
              <p:nvPr/>
            </p:nvSpPr>
            <p:spPr bwMode="auto">
              <a:xfrm flipV="1">
                <a:off x="2903" y="1701"/>
                <a:ext cx="906" cy="869"/>
              </a:xfrm>
              <a:prstGeom prst="line">
                <a:avLst/>
              </a:prstGeom>
              <a:noFill/>
              <a:ln w="381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97" name="Line 181"/>
              <p:cNvSpPr>
                <a:spLocks noChangeShapeType="1"/>
              </p:cNvSpPr>
              <p:nvPr/>
            </p:nvSpPr>
            <p:spPr bwMode="auto">
              <a:xfrm flipV="1">
                <a:off x="2912" y="1448"/>
                <a:ext cx="486" cy="1122"/>
              </a:xfrm>
              <a:prstGeom prst="line">
                <a:avLst/>
              </a:prstGeom>
              <a:noFill/>
              <a:ln w="381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98" name="Line 182"/>
              <p:cNvSpPr>
                <a:spLocks noChangeShapeType="1"/>
              </p:cNvSpPr>
              <p:nvPr/>
            </p:nvSpPr>
            <p:spPr bwMode="auto">
              <a:xfrm flipH="1">
                <a:off x="2916" y="1309"/>
                <a:ext cx="3" cy="1247"/>
              </a:xfrm>
              <a:prstGeom prst="line">
                <a:avLst/>
              </a:prstGeom>
              <a:noFill/>
              <a:ln w="381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99" name="Line 183"/>
              <p:cNvSpPr>
                <a:spLocks noChangeShapeType="1"/>
              </p:cNvSpPr>
              <p:nvPr/>
            </p:nvSpPr>
            <p:spPr bwMode="auto">
              <a:xfrm flipH="1">
                <a:off x="1999" y="2561"/>
                <a:ext cx="913" cy="851"/>
              </a:xfrm>
              <a:prstGeom prst="line">
                <a:avLst/>
              </a:prstGeom>
              <a:noFill/>
              <a:ln w="381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00" name="Line 184"/>
              <p:cNvSpPr>
                <a:spLocks noChangeShapeType="1"/>
              </p:cNvSpPr>
              <p:nvPr/>
            </p:nvSpPr>
            <p:spPr bwMode="auto">
              <a:xfrm>
                <a:off x="2912" y="2561"/>
                <a:ext cx="430" cy="1131"/>
              </a:xfrm>
              <a:prstGeom prst="line">
                <a:avLst/>
              </a:prstGeom>
              <a:noFill/>
              <a:ln w="381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01" name="Line 185"/>
              <p:cNvSpPr>
                <a:spLocks noChangeShapeType="1"/>
              </p:cNvSpPr>
              <p:nvPr/>
            </p:nvSpPr>
            <p:spPr bwMode="auto">
              <a:xfrm flipV="1">
                <a:off x="2912" y="2094"/>
                <a:ext cx="1114" cy="467"/>
              </a:xfrm>
              <a:prstGeom prst="line">
                <a:avLst/>
              </a:prstGeom>
              <a:noFill/>
              <a:ln w="381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9402" name="Group 186"/>
          <p:cNvGrpSpPr>
            <a:grpSpLocks/>
          </p:cNvGrpSpPr>
          <p:nvPr/>
        </p:nvGrpSpPr>
        <p:grpSpPr bwMode="auto">
          <a:xfrm>
            <a:off x="2525713" y="1825625"/>
            <a:ext cx="4622800" cy="4468813"/>
            <a:chOff x="1447" y="1169"/>
            <a:chExt cx="2912" cy="2815"/>
          </a:xfrm>
        </p:grpSpPr>
        <p:sp>
          <p:nvSpPr>
            <p:cNvPr id="9403" name="Rectangle 187"/>
            <p:cNvSpPr>
              <a:spLocks noChangeArrowheads="1"/>
            </p:cNvSpPr>
            <p:nvPr/>
          </p:nvSpPr>
          <p:spPr bwMode="auto">
            <a:xfrm>
              <a:off x="1447" y="1169"/>
              <a:ext cx="2912" cy="281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404" name="Group 188"/>
            <p:cNvGrpSpPr>
              <a:grpSpLocks/>
            </p:cNvGrpSpPr>
            <p:nvPr/>
          </p:nvGrpSpPr>
          <p:grpSpPr bwMode="auto">
            <a:xfrm>
              <a:off x="1650" y="1314"/>
              <a:ext cx="2461" cy="2451"/>
              <a:chOff x="1650" y="1314"/>
              <a:chExt cx="2461" cy="2451"/>
            </a:xfrm>
          </p:grpSpPr>
          <p:sp>
            <p:nvSpPr>
              <p:cNvPr id="9405" name="Line 189"/>
              <p:cNvSpPr>
                <a:spLocks noChangeShapeType="1"/>
              </p:cNvSpPr>
              <p:nvPr/>
            </p:nvSpPr>
            <p:spPr bwMode="auto">
              <a:xfrm>
                <a:off x="2014" y="3410"/>
                <a:ext cx="391" cy="293"/>
              </a:xfrm>
              <a:prstGeom prst="line">
                <a:avLst/>
              </a:prstGeom>
              <a:noFill/>
              <a:ln w="381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06" name="Line 190"/>
              <p:cNvSpPr>
                <a:spLocks noChangeShapeType="1"/>
              </p:cNvSpPr>
              <p:nvPr/>
            </p:nvSpPr>
            <p:spPr bwMode="auto">
              <a:xfrm flipH="1" flipV="1">
                <a:off x="1650" y="2548"/>
                <a:ext cx="106" cy="453"/>
              </a:xfrm>
              <a:prstGeom prst="line">
                <a:avLst/>
              </a:prstGeom>
              <a:noFill/>
              <a:ln w="381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07" name="Line 191"/>
              <p:cNvSpPr>
                <a:spLocks noChangeShapeType="1"/>
              </p:cNvSpPr>
              <p:nvPr/>
            </p:nvSpPr>
            <p:spPr bwMode="auto">
              <a:xfrm flipH="1">
                <a:off x="2050" y="1385"/>
                <a:ext cx="417" cy="257"/>
              </a:xfrm>
              <a:prstGeom prst="line">
                <a:avLst/>
              </a:prstGeom>
              <a:noFill/>
              <a:ln w="381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08" name="Line 192"/>
              <p:cNvSpPr>
                <a:spLocks noChangeShapeType="1"/>
              </p:cNvSpPr>
              <p:nvPr/>
            </p:nvSpPr>
            <p:spPr bwMode="auto">
              <a:xfrm flipV="1">
                <a:off x="3347" y="3454"/>
                <a:ext cx="400" cy="214"/>
              </a:xfrm>
              <a:prstGeom prst="line">
                <a:avLst/>
              </a:prstGeom>
              <a:noFill/>
              <a:ln w="381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09" name="Line 193"/>
              <p:cNvSpPr>
                <a:spLocks noChangeShapeType="1"/>
              </p:cNvSpPr>
              <p:nvPr/>
            </p:nvSpPr>
            <p:spPr bwMode="auto">
              <a:xfrm flipH="1">
                <a:off x="1792" y="1642"/>
                <a:ext cx="258" cy="445"/>
              </a:xfrm>
              <a:prstGeom prst="line">
                <a:avLst/>
              </a:prstGeom>
              <a:noFill/>
              <a:ln w="381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10" name="Line 194"/>
              <p:cNvSpPr>
                <a:spLocks noChangeShapeType="1"/>
              </p:cNvSpPr>
              <p:nvPr/>
            </p:nvSpPr>
            <p:spPr bwMode="auto">
              <a:xfrm>
                <a:off x="1765" y="3010"/>
                <a:ext cx="240" cy="409"/>
              </a:xfrm>
              <a:prstGeom prst="line">
                <a:avLst/>
              </a:prstGeom>
              <a:noFill/>
              <a:ln w="381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11" name="Line 195"/>
              <p:cNvSpPr>
                <a:spLocks noChangeShapeType="1"/>
              </p:cNvSpPr>
              <p:nvPr/>
            </p:nvSpPr>
            <p:spPr bwMode="auto">
              <a:xfrm flipV="1">
                <a:off x="2912" y="3668"/>
                <a:ext cx="426" cy="97"/>
              </a:xfrm>
              <a:prstGeom prst="line">
                <a:avLst/>
              </a:prstGeom>
              <a:noFill/>
              <a:ln w="381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12" name="Line 196"/>
              <p:cNvSpPr>
                <a:spLocks noChangeShapeType="1"/>
              </p:cNvSpPr>
              <p:nvPr/>
            </p:nvSpPr>
            <p:spPr bwMode="auto">
              <a:xfrm flipV="1">
                <a:off x="3747" y="3010"/>
                <a:ext cx="275" cy="444"/>
              </a:xfrm>
              <a:prstGeom prst="line">
                <a:avLst/>
              </a:prstGeom>
              <a:noFill/>
              <a:ln w="381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13" name="Line 197"/>
              <p:cNvSpPr>
                <a:spLocks noChangeShapeType="1"/>
              </p:cNvSpPr>
              <p:nvPr/>
            </p:nvSpPr>
            <p:spPr bwMode="auto">
              <a:xfrm flipH="1" flipV="1">
                <a:off x="4049" y="2087"/>
                <a:ext cx="62" cy="461"/>
              </a:xfrm>
              <a:prstGeom prst="line">
                <a:avLst/>
              </a:prstGeom>
              <a:noFill/>
              <a:ln w="381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14" name="Line 198"/>
              <p:cNvSpPr>
                <a:spLocks noChangeShapeType="1"/>
              </p:cNvSpPr>
              <p:nvPr/>
            </p:nvSpPr>
            <p:spPr bwMode="auto">
              <a:xfrm flipH="1" flipV="1">
                <a:off x="3791" y="1687"/>
                <a:ext cx="249" cy="400"/>
              </a:xfrm>
              <a:prstGeom prst="line">
                <a:avLst/>
              </a:prstGeom>
              <a:noFill/>
              <a:ln w="381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15" name="Line 199"/>
              <p:cNvSpPr>
                <a:spLocks noChangeShapeType="1"/>
              </p:cNvSpPr>
              <p:nvPr/>
            </p:nvSpPr>
            <p:spPr bwMode="auto">
              <a:xfrm flipH="1" flipV="1">
                <a:off x="3400" y="1438"/>
                <a:ext cx="391" cy="258"/>
              </a:xfrm>
              <a:prstGeom prst="line">
                <a:avLst/>
              </a:prstGeom>
              <a:noFill/>
              <a:ln w="381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16" name="Line 200"/>
              <p:cNvSpPr>
                <a:spLocks noChangeShapeType="1"/>
              </p:cNvSpPr>
              <p:nvPr/>
            </p:nvSpPr>
            <p:spPr bwMode="auto">
              <a:xfrm flipH="1">
                <a:off x="2467" y="1314"/>
                <a:ext cx="462" cy="71"/>
              </a:xfrm>
              <a:prstGeom prst="line">
                <a:avLst/>
              </a:prstGeom>
              <a:noFill/>
              <a:ln w="381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17" name="Line 201"/>
              <p:cNvSpPr>
                <a:spLocks noChangeShapeType="1"/>
              </p:cNvSpPr>
              <p:nvPr/>
            </p:nvSpPr>
            <p:spPr bwMode="auto">
              <a:xfrm>
                <a:off x="2034" y="1647"/>
                <a:ext cx="878" cy="904"/>
              </a:xfrm>
              <a:prstGeom prst="line">
                <a:avLst/>
              </a:prstGeom>
              <a:noFill/>
              <a:ln w="381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18" name="Line 202"/>
              <p:cNvSpPr>
                <a:spLocks noChangeShapeType="1"/>
              </p:cNvSpPr>
              <p:nvPr/>
            </p:nvSpPr>
            <p:spPr bwMode="auto">
              <a:xfrm flipH="1">
                <a:off x="1999" y="2561"/>
                <a:ext cx="913" cy="851"/>
              </a:xfrm>
              <a:prstGeom prst="line">
                <a:avLst/>
              </a:prstGeom>
              <a:noFill/>
              <a:ln w="381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19" name="Line 203"/>
              <p:cNvSpPr>
                <a:spLocks noChangeShapeType="1"/>
              </p:cNvSpPr>
              <p:nvPr/>
            </p:nvSpPr>
            <p:spPr bwMode="auto">
              <a:xfrm>
                <a:off x="2912" y="2561"/>
                <a:ext cx="430" cy="1131"/>
              </a:xfrm>
              <a:prstGeom prst="line">
                <a:avLst/>
              </a:prstGeom>
              <a:noFill/>
              <a:ln w="381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20" name="Line 204"/>
              <p:cNvSpPr>
                <a:spLocks noChangeShapeType="1"/>
              </p:cNvSpPr>
              <p:nvPr/>
            </p:nvSpPr>
            <p:spPr bwMode="auto">
              <a:xfrm flipV="1">
                <a:off x="2912" y="2094"/>
                <a:ext cx="1114" cy="467"/>
              </a:xfrm>
              <a:prstGeom prst="line">
                <a:avLst/>
              </a:prstGeom>
              <a:noFill/>
              <a:ln w="381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9421" name="Oval 205"/>
          <p:cNvSpPr>
            <a:spLocks noChangeArrowheads="1"/>
          </p:cNvSpPr>
          <p:nvPr/>
        </p:nvSpPr>
        <p:spPr bwMode="auto">
          <a:xfrm>
            <a:off x="4776788" y="3960813"/>
            <a:ext cx="163512" cy="163512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422" name="Oval 206"/>
          <p:cNvSpPr>
            <a:spLocks noChangeArrowheads="1"/>
          </p:cNvSpPr>
          <p:nvPr/>
        </p:nvSpPr>
        <p:spPr bwMode="auto">
          <a:xfrm>
            <a:off x="4749800" y="3941763"/>
            <a:ext cx="155575" cy="155575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423" name="Oval 207"/>
          <p:cNvSpPr>
            <a:spLocks noChangeArrowheads="1"/>
          </p:cNvSpPr>
          <p:nvPr/>
        </p:nvSpPr>
        <p:spPr bwMode="auto">
          <a:xfrm>
            <a:off x="4759325" y="3932238"/>
            <a:ext cx="193675" cy="193675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9424" name="Group 208"/>
          <p:cNvGrpSpPr>
            <a:grpSpLocks/>
          </p:cNvGrpSpPr>
          <p:nvPr/>
        </p:nvGrpSpPr>
        <p:grpSpPr bwMode="auto">
          <a:xfrm>
            <a:off x="2778125" y="1985963"/>
            <a:ext cx="4070350" cy="4067175"/>
            <a:chOff x="1606" y="1270"/>
            <a:chExt cx="2564" cy="2562"/>
          </a:xfrm>
        </p:grpSpPr>
        <p:sp>
          <p:nvSpPr>
            <p:cNvPr id="9425" name="Oval 209"/>
            <p:cNvSpPr>
              <a:spLocks noChangeArrowheads="1"/>
            </p:cNvSpPr>
            <p:nvPr/>
          </p:nvSpPr>
          <p:spPr bwMode="auto">
            <a:xfrm>
              <a:off x="2870" y="1270"/>
              <a:ext cx="98" cy="99"/>
            </a:xfrm>
            <a:prstGeom prst="ellipse">
              <a:avLst/>
            </a:prstGeom>
            <a:solidFill>
              <a:srgbClr val="02ABEA"/>
            </a:solidFill>
            <a:ln w="14288">
              <a:solidFill>
                <a:srgbClr val="02ABE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26" name="Oval 210"/>
            <p:cNvSpPr>
              <a:spLocks noChangeArrowheads="1"/>
            </p:cNvSpPr>
            <p:nvPr/>
          </p:nvSpPr>
          <p:spPr bwMode="auto">
            <a:xfrm>
              <a:off x="3733" y="1643"/>
              <a:ext cx="108" cy="108"/>
            </a:xfrm>
            <a:prstGeom prst="ellipse">
              <a:avLst/>
            </a:prstGeom>
            <a:solidFill>
              <a:srgbClr val="02ABEA"/>
            </a:solidFill>
            <a:ln w="14288">
              <a:solidFill>
                <a:srgbClr val="02ABE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27" name="Oval 211"/>
            <p:cNvSpPr>
              <a:spLocks noChangeArrowheads="1"/>
            </p:cNvSpPr>
            <p:nvPr/>
          </p:nvSpPr>
          <p:spPr bwMode="auto">
            <a:xfrm>
              <a:off x="4062" y="2506"/>
              <a:ext cx="108" cy="99"/>
            </a:xfrm>
            <a:prstGeom prst="ellipse">
              <a:avLst/>
            </a:prstGeom>
            <a:solidFill>
              <a:srgbClr val="02ABEA"/>
            </a:solidFill>
            <a:ln w="14288">
              <a:solidFill>
                <a:srgbClr val="02ABE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28" name="Oval 212"/>
            <p:cNvSpPr>
              <a:spLocks noChangeArrowheads="1"/>
            </p:cNvSpPr>
            <p:nvPr/>
          </p:nvSpPr>
          <p:spPr bwMode="auto">
            <a:xfrm>
              <a:off x="3680" y="3395"/>
              <a:ext cx="107" cy="108"/>
            </a:xfrm>
            <a:prstGeom prst="ellipse">
              <a:avLst/>
            </a:prstGeom>
            <a:solidFill>
              <a:srgbClr val="02ABEA"/>
            </a:solidFill>
            <a:ln w="14288">
              <a:solidFill>
                <a:srgbClr val="02ABE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29" name="Oval 213"/>
            <p:cNvSpPr>
              <a:spLocks noChangeArrowheads="1"/>
            </p:cNvSpPr>
            <p:nvPr/>
          </p:nvSpPr>
          <p:spPr bwMode="auto">
            <a:xfrm>
              <a:off x="2852" y="3724"/>
              <a:ext cx="99" cy="108"/>
            </a:xfrm>
            <a:prstGeom prst="ellipse">
              <a:avLst/>
            </a:prstGeom>
            <a:solidFill>
              <a:srgbClr val="02ABEA"/>
            </a:solidFill>
            <a:ln w="14288">
              <a:solidFill>
                <a:srgbClr val="02ABE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30" name="Oval 214"/>
            <p:cNvSpPr>
              <a:spLocks noChangeArrowheads="1"/>
            </p:cNvSpPr>
            <p:nvPr/>
          </p:nvSpPr>
          <p:spPr bwMode="auto">
            <a:xfrm>
              <a:off x="1944" y="3360"/>
              <a:ext cx="108" cy="107"/>
            </a:xfrm>
            <a:prstGeom prst="ellipse">
              <a:avLst/>
            </a:prstGeom>
            <a:solidFill>
              <a:srgbClr val="02ABEA"/>
            </a:solidFill>
            <a:ln w="14288">
              <a:solidFill>
                <a:srgbClr val="02ABE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31" name="Oval 215"/>
            <p:cNvSpPr>
              <a:spLocks noChangeArrowheads="1"/>
            </p:cNvSpPr>
            <p:nvPr/>
          </p:nvSpPr>
          <p:spPr bwMode="auto">
            <a:xfrm>
              <a:off x="1606" y="2506"/>
              <a:ext cx="99" cy="99"/>
            </a:xfrm>
            <a:prstGeom prst="ellipse">
              <a:avLst/>
            </a:prstGeom>
            <a:solidFill>
              <a:srgbClr val="02ABEA"/>
            </a:solidFill>
            <a:ln w="14288">
              <a:solidFill>
                <a:srgbClr val="02ABE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32" name="Oval 216"/>
            <p:cNvSpPr>
              <a:spLocks noChangeArrowheads="1"/>
            </p:cNvSpPr>
            <p:nvPr/>
          </p:nvSpPr>
          <p:spPr bwMode="auto">
            <a:xfrm>
              <a:off x="1980" y="1590"/>
              <a:ext cx="107" cy="108"/>
            </a:xfrm>
            <a:prstGeom prst="ellipse">
              <a:avLst/>
            </a:prstGeom>
            <a:solidFill>
              <a:srgbClr val="02ABEA"/>
            </a:solidFill>
            <a:ln w="14288">
              <a:solidFill>
                <a:srgbClr val="02ABE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33" name="Oval 217"/>
            <p:cNvSpPr>
              <a:spLocks noChangeArrowheads="1"/>
            </p:cNvSpPr>
            <p:nvPr/>
          </p:nvSpPr>
          <p:spPr bwMode="auto">
            <a:xfrm>
              <a:off x="3973" y="2035"/>
              <a:ext cx="108" cy="107"/>
            </a:xfrm>
            <a:prstGeom prst="ellipse">
              <a:avLst/>
            </a:prstGeom>
            <a:solidFill>
              <a:srgbClr val="02ABEA"/>
            </a:solidFill>
            <a:ln w="14288">
              <a:solidFill>
                <a:srgbClr val="02ABE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34" name="Oval 218"/>
            <p:cNvSpPr>
              <a:spLocks noChangeArrowheads="1"/>
            </p:cNvSpPr>
            <p:nvPr/>
          </p:nvSpPr>
          <p:spPr bwMode="auto">
            <a:xfrm>
              <a:off x="3332" y="1385"/>
              <a:ext cx="108" cy="108"/>
            </a:xfrm>
            <a:prstGeom prst="ellipse">
              <a:avLst/>
            </a:prstGeom>
            <a:solidFill>
              <a:srgbClr val="02ABEA"/>
            </a:solidFill>
            <a:ln w="14288">
              <a:solidFill>
                <a:srgbClr val="02ABE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35" name="Oval 219"/>
            <p:cNvSpPr>
              <a:spLocks noChangeArrowheads="1"/>
            </p:cNvSpPr>
            <p:nvPr/>
          </p:nvSpPr>
          <p:spPr bwMode="auto">
            <a:xfrm>
              <a:off x="3955" y="2968"/>
              <a:ext cx="108" cy="99"/>
            </a:xfrm>
            <a:prstGeom prst="ellipse">
              <a:avLst/>
            </a:prstGeom>
            <a:solidFill>
              <a:srgbClr val="02ABEA"/>
            </a:solidFill>
            <a:ln w="14288">
              <a:solidFill>
                <a:srgbClr val="02ABE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36" name="Oval 220"/>
            <p:cNvSpPr>
              <a:spLocks noChangeArrowheads="1"/>
            </p:cNvSpPr>
            <p:nvPr/>
          </p:nvSpPr>
          <p:spPr bwMode="auto">
            <a:xfrm>
              <a:off x="3279" y="3618"/>
              <a:ext cx="108" cy="107"/>
            </a:xfrm>
            <a:prstGeom prst="ellipse">
              <a:avLst/>
            </a:prstGeom>
            <a:solidFill>
              <a:srgbClr val="02ABEA"/>
            </a:solidFill>
            <a:ln w="14288">
              <a:solidFill>
                <a:srgbClr val="02ABE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37" name="Oval 221"/>
            <p:cNvSpPr>
              <a:spLocks noChangeArrowheads="1"/>
            </p:cNvSpPr>
            <p:nvPr/>
          </p:nvSpPr>
          <p:spPr bwMode="auto">
            <a:xfrm>
              <a:off x="2327" y="3635"/>
              <a:ext cx="107" cy="108"/>
            </a:xfrm>
            <a:prstGeom prst="ellipse">
              <a:avLst/>
            </a:prstGeom>
            <a:solidFill>
              <a:srgbClr val="02ABEA"/>
            </a:solidFill>
            <a:ln w="14288">
              <a:solidFill>
                <a:srgbClr val="02ABE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38" name="Oval 222"/>
            <p:cNvSpPr>
              <a:spLocks noChangeArrowheads="1"/>
            </p:cNvSpPr>
            <p:nvPr/>
          </p:nvSpPr>
          <p:spPr bwMode="auto">
            <a:xfrm>
              <a:off x="1704" y="2968"/>
              <a:ext cx="107" cy="99"/>
            </a:xfrm>
            <a:prstGeom prst="ellipse">
              <a:avLst/>
            </a:prstGeom>
            <a:solidFill>
              <a:srgbClr val="02ABEA"/>
            </a:solidFill>
            <a:ln w="14288">
              <a:solidFill>
                <a:srgbClr val="02ABE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39" name="Oval 223"/>
            <p:cNvSpPr>
              <a:spLocks noChangeArrowheads="1"/>
            </p:cNvSpPr>
            <p:nvPr/>
          </p:nvSpPr>
          <p:spPr bwMode="auto">
            <a:xfrm>
              <a:off x="2398" y="1332"/>
              <a:ext cx="108" cy="108"/>
            </a:xfrm>
            <a:prstGeom prst="ellipse">
              <a:avLst/>
            </a:prstGeom>
            <a:solidFill>
              <a:srgbClr val="02ABEA"/>
            </a:solidFill>
            <a:ln w="14288">
              <a:solidFill>
                <a:srgbClr val="02ABE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40" name="Oval 224"/>
            <p:cNvSpPr>
              <a:spLocks noChangeArrowheads="1"/>
            </p:cNvSpPr>
            <p:nvPr/>
          </p:nvSpPr>
          <p:spPr bwMode="auto">
            <a:xfrm>
              <a:off x="1722" y="2035"/>
              <a:ext cx="107" cy="107"/>
            </a:xfrm>
            <a:prstGeom prst="ellipse">
              <a:avLst/>
            </a:prstGeom>
            <a:solidFill>
              <a:srgbClr val="02ABEA"/>
            </a:solidFill>
            <a:ln w="14288">
              <a:solidFill>
                <a:srgbClr val="02ABE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304" name="Text Box 88"/>
          <p:cNvSpPr txBox="1">
            <a:spLocks noChangeArrowheads="1"/>
          </p:cNvSpPr>
          <p:nvPr/>
        </p:nvSpPr>
        <p:spPr bwMode="auto">
          <a:xfrm>
            <a:off x="304800" y="3600450"/>
            <a:ext cx="3200400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0">
                <a:solidFill>
                  <a:srgbClr val="00CC00"/>
                </a:solidFill>
              </a:rPr>
              <a:t>Algorithm:</a:t>
            </a:r>
          </a:p>
          <a:p>
            <a:endParaRPr lang="en-US" sz="1000" b="0">
              <a:solidFill>
                <a:srgbClr val="3399FF"/>
              </a:solidFill>
            </a:endParaRPr>
          </a:p>
          <a:p>
            <a:r>
              <a:rPr lang="en-US" b="0">
                <a:solidFill>
                  <a:srgbClr val="3399FF"/>
                </a:solidFill>
              </a:rPr>
              <a:t>Input:</a:t>
            </a:r>
            <a:endParaRPr lang="en-US" b="0"/>
          </a:p>
          <a:p>
            <a:pPr>
              <a:buFontTx/>
              <a:buChar char="•"/>
            </a:pPr>
            <a:r>
              <a:rPr lang="en-US" b="0"/>
              <a:t> points / graph</a:t>
            </a:r>
          </a:p>
          <a:p>
            <a:pPr>
              <a:buFontTx/>
              <a:buChar char="•"/>
            </a:pPr>
            <a:r>
              <a:rPr lang="en-US" b="0"/>
              <a:t> any </a:t>
            </a:r>
            <a:r>
              <a:rPr lang="en-US" b="0">
                <a:latin typeface="Symbol" pitchFamily="18" charset="2"/>
              </a:rPr>
              <a:t>e</a:t>
            </a:r>
            <a:r>
              <a:rPr lang="en-US" b="0"/>
              <a:t> &gt; 0</a:t>
            </a:r>
          </a:p>
          <a:p>
            <a:endParaRPr lang="en-US" sz="1000" b="0">
              <a:solidFill>
                <a:srgbClr val="3399FF"/>
              </a:solidFill>
            </a:endParaRPr>
          </a:p>
          <a:p>
            <a:r>
              <a:rPr lang="en-US" b="0">
                <a:solidFill>
                  <a:srgbClr val="FF0000"/>
                </a:solidFill>
              </a:rPr>
              <a:t>Output:</a:t>
            </a:r>
            <a:r>
              <a:rPr lang="en-US" b="0"/>
              <a:t> tree T with</a:t>
            </a:r>
          </a:p>
          <a:p>
            <a:pPr>
              <a:buFontTx/>
              <a:buChar char="•"/>
            </a:pPr>
            <a:r>
              <a:rPr lang="en-US" b="0"/>
              <a:t> radius(T) </a:t>
            </a:r>
            <a:r>
              <a:rPr lang="en-US" b="0">
                <a:latin typeface="Symbol" pitchFamily="18" charset="2"/>
              </a:rPr>
              <a:t>£ (1+e</a:t>
            </a:r>
            <a:r>
              <a:rPr lang="en-US" b="0"/>
              <a:t>)</a:t>
            </a:r>
            <a:r>
              <a:rPr lang="en-US" sz="1200" b="0" baseline="30000">
                <a:latin typeface="Symbol" pitchFamily="18" charset="2"/>
              </a:rPr>
              <a:t> · </a:t>
            </a:r>
            <a:r>
              <a:rPr lang="en-US" b="0"/>
              <a:t>OPT</a:t>
            </a:r>
          </a:p>
          <a:p>
            <a:pPr>
              <a:buFontTx/>
              <a:buChar char="•"/>
            </a:pPr>
            <a:r>
              <a:rPr lang="en-US" b="0"/>
              <a:t> cost(T) </a:t>
            </a:r>
            <a:r>
              <a:rPr lang="en-US" b="0">
                <a:latin typeface="Symbol" pitchFamily="18" charset="2"/>
              </a:rPr>
              <a:t>£ </a:t>
            </a:r>
            <a:r>
              <a:rPr lang="en-US" b="0"/>
              <a:t>(1+2/</a:t>
            </a:r>
            <a:r>
              <a:rPr lang="en-US" b="0">
                <a:latin typeface="Symbol" pitchFamily="18" charset="2"/>
              </a:rPr>
              <a:t>e</a:t>
            </a:r>
            <a:r>
              <a:rPr lang="en-US" b="0"/>
              <a:t>)</a:t>
            </a:r>
            <a:r>
              <a:rPr lang="en-US" sz="1200" b="0" baseline="30000">
                <a:latin typeface="Symbol" pitchFamily="18" charset="2"/>
              </a:rPr>
              <a:t> · </a:t>
            </a:r>
            <a:r>
              <a:rPr lang="en-US" b="0"/>
              <a:t>OPT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9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04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1B393-6E74-46BC-A867-AF99B48E97AB}" type="slidenum">
              <a:rPr lang="en-US"/>
              <a:pPr/>
              <a:t>14</a:t>
            </a:fld>
            <a:endParaRPr lang="en-US"/>
          </a:p>
        </p:txBody>
      </p:sp>
      <p:sp>
        <p:nvSpPr>
          <p:cNvPr id="29781" name="AutoShape 85"/>
          <p:cNvSpPr>
            <a:spLocks noChangeArrowheads="1"/>
          </p:cNvSpPr>
          <p:nvPr/>
        </p:nvSpPr>
        <p:spPr bwMode="auto">
          <a:xfrm>
            <a:off x="2940050" y="1905000"/>
            <a:ext cx="3765550" cy="3765550"/>
          </a:xfrm>
          <a:prstGeom prst="diamond">
            <a:avLst/>
          </a:prstGeom>
          <a:noFill/>
          <a:ln w="12700">
            <a:solidFill>
              <a:schemeClr val="tx1"/>
            </a:solidFill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9844" name="Group 148"/>
          <p:cNvGrpSpPr>
            <a:grpSpLocks/>
          </p:cNvGrpSpPr>
          <p:nvPr/>
        </p:nvGrpSpPr>
        <p:grpSpPr bwMode="auto">
          <a:xfrm>
            <a:off x="2928938" y="1903413"/>
            <a:ext cx="3775075" cy="3765550"/>
            <a:chOff x="1845" y="1199"/>
            <a:chExt cx="2378" cy="2372"/>
          </a:xfrm>
        </p:grpSpPr>
        <p:sp>
          <p:nvSpPr>
            <p:cNvPr id="29833" name="Line 137"/>
            <p:cNvSpPr>
              <a:spLocks noChangeShapeType="1"/>
            </p:cNvSpPr>
            <p:nvPr/>
          </p:nvSpPr>
          <p:spPr bwMode="auto">
            <a:xfrm flipH="1" flipV="1">
              <a:off x="1845" y="2375"/>
              <a:ext cx="2378" cy="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834" name="Line 138"/>
            <p:cNvSpPr>
              <a:spLocks noChangeShapeType="1"/>
            </p:cNvSpPr>
            <p:nvPr/>
          </p:nvSpPr>
          <p:spPr bwMode="auto">
            <a:xfrm flipH="1">
              <a:off x="3047" y="1199"/>
              <a:ext cx="0" cy="2372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843" name="Group 147"/>
          <p:cNvGrpSpPr>
            <a:grpSpLocks/>
          </p:cNvGrpSpPr>
          <p:nvPr/>
        </p:nvGrpSpPr>
        <p:grpSpPr bwMode="auto">
          <a:xfrm>
            <a:off x="2846388" y="1822450"/>
            <a:ext cx="3933825" cy="3895725"/>
            <a:chOff x="1793" y="1148"/>
            <a:chExt cx="2478" cy="2454"/>
          </a:xfrm>
        </p:grpSpPr>
        <p:sp>
          <p:nvSpPr>
            <p:cNvPr id="29836" name="Oval 140"/>
            <p:cNvSpPr>
              <a:spLocks noChangeArrowheads="1"/>
            </p:cNvSpPr>
            <p:nvPr/>
          </p:nvSpPr>
          <p:spPr bwMode="auto">
            <a:xfrm>
              <a:off x="1793" y="2321"/>
              <a:ext cx="99" cy="99"/>
            </a:xfrm>
            <a:prstGeom prst="ellipse">
              <a:avLst/>
            </a:prstGeom>
            <a:solidFill>
              <a:srgbClr val="3399FF"/>
            </a:solidFill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837" name="Oval 141"/>
            <p:cNvSpPr>
              <a:spLocks noChangeArrowheads="1"/>
            </p:cNvSpPr>
            <p:nvPr/>
          </p:nvSpPr>
          <p:spPr bwMode="auto">
            <a:xfrm>
              <a:off x="2995" y="2321"/>
              <a:ext cx="108" cy="108"/>
            </a:xfrm>
            <a:prstGeom prst="ellipse">
              <a:avLst/>
            </a:prstGeom>
            <a:solidFill>
              <a:srgbClr val="3399FF"/>
            </a:solidFill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839" name="Oval 143"/>
            <p:cNvSpPr>
              <a:spLocks noChangeArrowheads="1"/>
            </p:cNvSpPr>
            <p:nvPr/>
          </p:nvSpPr>
          <p:spPr bwMode="auto">
            <a:xfrm>
              <a:off x="4163" y="2320"/>
              <a:ext cx="108" cy="108"/>
            </a:xfrm>
            <a:prstGeom prst="ellipse">
              <a:avLst/>
            </a:prstGeom>
            <a:solidFill>
              <a:srgbClr val="3399FF"/>
            </a:solidFill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838" name="Oval 142"/>
            <p:cNvSpPr>
              <a:spLocks noChangeArrowheads="1"/>
            </p:cNvSpPr>
            <p:nvPr/>
          </p:nvSpPr>
          <p:spPr bwMode="auto">
            <a:xfrm>
              <a:off x="2993" y="3503"/>
              <a:ext cx="98" cy="99"/>
            </a:xfrm>
            <a:prstGeom prst="ellipse">
              <a:avLst/>
            </a:prstGeom>
            <a:solidFill>
              <a:srgbClr val="3399FF"/>
            </a:solidFill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835" name="Oval 139"/>
            <p:cNvSpPr>
              <a:spLocks noChangeArrowheads="1"/>
            </p:cNvSpPr>
            <p:nvPr/>
          </p:nvSpPr>
          <p:spPr bwMode="auto">
            <a:xfrm>
              <a:off x="2995" y="1148"/>
              <a:ext cx="98" cy="99"/>
            </a:xfrm>
            <a:prstGeom prst="ellipse">
              <a:avLst/>
            </a:prstGeom>
            <a:solidFill>
              <a:srgbClr val="3399FF"/>
            </a:solidFill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/>
              <a:t>Low-Degree Spanning Trees</a:t>
            </a:r>
          </a:p>
        </p:txBody>
      </p:sp>
      <p:grpSp>
        <p:nvGrpSpPr>
          <p:cNvPr id="29786" name="Group 90"/>
          <p:cNvGrpSpPr>
            <a:grpSpLocks/>
          </p:cNvGrpSpPr>
          <p:nvPr/>
        </p:nvGrpSpPr>
        <p:grpSpPr bwMode="auto">
          <a:xfrm>
            <a:off x="2940050" y="1905000"/>
            <a:ext cx="3765550" cy="3765550"/>
            <a:chOff x="1708" y="1392"/>
            <a:chExt cx="2372" cy="2372"/>
          </a:xfrm>
        </p:grpSpPr>
        <p:sp>
          <p:nvSpPr>
            <p:cNvPr id="29705" name="Line 9"/>
            <p:cNvSpPr>
              <a:spLocks noChangeShapeType="1"/>
            </p:cNvSpPr>
            <p:nvPr/>
          </p:nvSpPr>
          <p:spPr bwMode="auto">
            <a:xfrm flipH="1" flipV="1">
              <a:off x="2304" y="1968"/>
              <a:ext cx="1200" cy="12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17" name="Line 21"/>
            <p:cNvSpPr>
              <a:spLocks noChangeShapeType="1"/>
            </p:cNvSpPr>
            <p:nvPr/>
          </p:nvSpPr>
          <p:spPr bwMode="auto">
            <a:xfrm flipH="1" flipV="1">
              <a:off x="1708" y="2568"/>
              <a:ext cx="2372" cy="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18" name="Line 22"/>
            <p:cNvSpPr>
              <a:spLocks noChangeShapeType="1"/>
            </p:cNvSpPr>
            <p:nvPr/>
          </p:nvSpPr>
          <p:spPr bwMode="auto">
            <a:xfrm flipH="1">
              <a:off x="2904" y="1392"/>
              <a:ext cx="0" cy="2372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78" name="Line 82"/>
            <p:cNvSpPr>
              <a:spLocks noChangeShapeType="1"/>
            </p:cNvSpPr>
            <p:nvPr/>
          </p:nvSpPr>
          <p:spPr bwMode="auto">
            <a:xfrm flipH="1">
              <a:off x="2304" y="1968"/>
              <a:ext cx="1200" cy="12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811" name="Group 115"/>
          <p:cNvGrpSpPr>
            <a:grpSpLocks/>
          </p:cNvGrpSpPr>
          <p:nvPr/>
        </p:nvGrpSpPr>
        <p:grpSpPr bwMode="auto">
          <a:xfrm>
            <a:off x="2743200" y="1676400"/>
            <a:ext cx="4162425" cy="4195763"/>
            <a:chOff x="1584" y="1248"/>
            <a:chExt cx="2622" cy="2643"/>
          </a:xfrm>
        </p:grpSpPr>
        <p:sp>
          <p:nvSpPr>
            <p:cNvPr id="29812" name="Rectangle 116"/>
            <p:cNvSpPr>
              <a:spLocks noChangeArrowheads="1"/>
            </p:cNvSpPr>
            <p:nvPr/>
          </p:nvSpPr>
          <p:spPr bwMode="auto">
            <a:xfrm>
              <a:off x="1584" y="1248"/>
              <a:ext cx="2622" cy="264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9813" name="Group 117"/>
            <p:cNvGrpSpPr>
              <a:grpSpLocks/>
            </p:cNvGrpSpPr>
            <p:nvPr/>
          </p:nvGrpSpPr>
          <p:grpSpPr bwMode="auto">
            <a:xfrm>
              <a:off x="1708" y="1372"/>
              <a:ext cx="2390" cy="2392"/>
              <a:chOff x="1708" y="1372"/>
              <a:chExt cx="2390" cy="2392"/>
            </a:xfrm>
          </p:grpSpPr>
          <p:sp>
            <p:nvSpPr>
              <p:cNvPr id="29814" name="Line 118"/>
              <p:cNvSpPr>
                <a:spLocks noChangeShapeType="1"/>
              </p:cNvSpPr>
              <p:nvPr/>
            </p:nvSpPr>
            <p:spPr bwMode="auto">
              <a:xfrm flipH="1" flipV="1">
                <a:off x="2304" y="1968"/>
                <a:ext cx="1200" cy="120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815" name="Line 119"/>
              <p:cNvSpPr>
                <a:spLocks noChangeShapeType="1"/>
              </p:cNvSpPr>
              <p:nvPr/>
            </p:nvSpPr>
            <p:spPr bwMode="auto">
              <a:xfrm flipH="1">
                <a:off x="1708" y="1372"/>
                <a:ext cx="1208" cy="120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816" name="Line 120"/>
              <p:cNvSpPr>
                <a:spLocks noChangeShapeType="1"/>
              </p:cNvSpPr>
              <p:nvPr/>
            </p:nvSpPr>
            <p:spPr bwMode="auto">
              <a:xfrm flipH="1">
                <a:off x="2304" y="1968"/>
                <a:ext cx="1200" cy="120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817" name="Line 121"/>
              <p:cNvSpPr>
                <a:spLocks noChangeShapeType="1"/>
              </p:cNvSpPr>
              <p:nvPr/>
            </p:nvSpPr>
            <p:spPr bwMode="auto">
              <a:xfrm flipH="1">
                <a:off x="2890" y="2556"/>
                <a:ext cx="1208" cy="120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9809" name="Group 113"/>
          <p:cNvGrpSpPr>
            <a:grpSpLocks/>
          </p:cNvGrpSpPr>
          <p:nvPr/>
        </p:nvGrpSpPr>
        <p:grpSpPr bwMode="auto">
          <a:xfrm>
            <a:off x="2847975" y="1824038"/>
            <a:ext cx="3922713" cy="3895725"/>
            <a:chOff x="1650" y="1341"/>
            <a:chExt cx="2471" cy="2454"/>
          </a:xfrm>
        </p:grpSpPr>
        <p:sp>
          <p:nvSpPr>
            <p:cNvPr id="29761" name="Oval 65"/>
            <p:cNvSpPr>
              <a:spLocks noChangeArrowheads="1"/>
            </p:cNvSpPr>
            <p:nvPr/>
          </p:nvSpPr>
          <p:spPr bwMode="auto">
            <a:xfrm>
              <a:off x="2852" y="1341"/>
              <a:ext cx="98" cy="99"/>
            </a:xfrm>
            <a:prstGeom prst="ellipse">
              <a:avLst/>
            </a:prstGeom>
            <a:solidFill>
              <a:srgbClr val="02ABEA"/>
            </a:solidFill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62" name="Oval 66"/>
            <p:cNvSpPr>
              <a:spLocks noChangeArrowheads="1"/>
            </p:cNvSpPr>
            <p:nvPr/>
          </p:nvSpPr>
          <p:spPr bwMode="auto">
            <a:xfrm>
              <a:off x="3444" y="1916"/>
              <a:ext cx="108" cy="108"/>
            </a:xfrm>
            <a:prstGeom prst="ellipse">
              <a:avLst/>
            </a:prstGeom>
            <a:solidFill>
              <a:srgbClr val="02ABEA"/>
            </a:solidFill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63" name="Oval 67"/>
            <p:cNvSpPr>
              <a:spLocks noChangeArrowheads="1"/>
            </p:cNvSpPr>
            <p:nvPr/>
          </p:nvSpPr>
          <p:spPr bwMode="auto">
            <a:xfrm>
              <a:off x="4013" y="2514"/>
              <a:ext cx="108" cy="99"/>
            </a:xfrm>
            <a:prstGeom prst="ellipse">
              <a:avLst/>
            </a:prstGeom>
            <a:solidFill>
              <a:srgbClr val="02ABEA"/>
            </a:solidFill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67" name="Oval 71"/>
            <p:cNvSpPr>
              <a:spLocks noChangeArrowheads="1"/>
            </p:cNvSpPr>
            <p:nvPr/>
          </p:nvSpPr>
          <p:spPr bwMode="auto">
            <a:xfrm>
              <a:off x="1650" y="2514"/>
              <a:ext cx="99" cy="99"/>
            </a:xfrm>
            <a:prstGeom prst="ellipse">
              <a:avLst/>
            </a:prstGeom>
            <a:solidFill>
              <a:srgbClr val="02ABEA"/>
            </a:solidFill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68" name="Oval 72"/>
            <p:cNvSpPr>
              <a:spLocks noChangeArrowheads="1"/>
            </p:cNvSpPr>
            <p:nvPr/>
          </p:nvSpPr>
          <p:spPr bwMode="auto">
            <a:xfrm>
              <a:off x="2245" y="1916"/>
              <a:ext cx="107" cy="108"/>
            </a:xfrm>
            <a:prstGeom prst="ellipse">
              <a:avLst/>
            </a:prstGeom>
            <a:solidFill>
              <a:srgbClr val="02ABEA"/>
            </a:solidFill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77" name="Oval 81"/>
            <p:cNvSpPr>
              <a:spLocks noChangeArrowheads="1"/>
            </p:cNvSpPr>
            <p:nvPr/>
          </p:nvSpPr>
          <p:spPr bwMode="auto">
            <a:xfrm>
              <a:off x="2852" y="2514"/>
              <a:ext cx="108" cy="108"/>
            </a:xfrm>
            <a:prstGeom prst="ellipse">
              <a:avLst/>
            </a:prstGeom>
            <a:solidFill>
              <a:srgbClr val="02ABEA"/>
            </a:solidFill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82" name="Oval 86"/>
            <p:cNvSpPr>
              <a:spLocks noChangeArrowheads="1"/>
            </p:cNvSpPr>
            <p:nvPr/>
          </p:nvSpPr>
          <p:spPr bwMode="auto">
            <a:xfrm>
              <a:off x="2850" y="3696"/>
              <a:ext cx="98" cy="99"/>
            </a:xfrm>
            <a:prstGeom prst="ellipse">
              <a:avLst/>
            </a:prstGeom>
            <a:solidFill>
              <a:srgbClr val="02ABEA"/>
            </a:solidFill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83" name="Oval 87"/>
            <p:cNvSpPr>
              <a:spLocks noChangeArrowheads="1"/>
            </p:cNvSpPr>
            <p:nvPr/>
          </p:nvSpPr>
          <p:spPr bwMode="auto">
            <a:xfrm>
              <a:off x="3444" y="3120"/>
              <a:ext cx="108" cy="108"/>
            </a:xfrm>
            <a:prstGeom prst="ellipse">
              <a:avLst/>
            </a:prstGeom>
            <a:solidFill>
              <a:srgbClr val="02ABEA"/>
            </a:solidFill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84" name="Oval 88"/>
            <p:cNvSpPr>
              <a:spLocks noChangeArrowheads="1"/>
            </p:cNvSpPr>
            <p:nvPr/>
          </p:nvSpPr>
          <p:spPr bwMode="auto">
            <a:xfrm>
              <a:off x="2244" y="3108"/>
              <a:ext cx="108" cy="108"/>
            </a:xfrm>
            <a:prstGeom prst="ellipse">
              <a:avLst/>
            </a:prstGeom>
            <a:solidFill>
              <a:srgbClr val="02ABEA"/>
            </a:solidFill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787" name="Text Box 91"/>
          <p:cNvSpPr txBox="1">
            <a:spLocks noChangeArrowheads="1"/>
          </p:cNvSpPr>
          <p:nvPr/>
        </p:nvSpPr>
        <p:spPr bwMode="auto">
          <a:xfrm>
            <a:off x="762000" y="2149475"/>
            <a:ext cx="216693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>
                <a:solidFill>
                  <a:srgbClr val="00FF00"/>
                </a:solidFill>
              </a:rPr>
              <a:t>MST 1</a:t>
            </a:r>
            <a:r>
              <a:rPr lang="en-US" b="0"/>
              <a:t>: cost = 8</a:t>
            </a:r>
          </a:p>
          <a:p>
            <a:r>
              <a:rPr lang="en-US" b="0"/>
              <a:t>max degree = </a:t>
            </a:r>
            <a:r>
              <a:rPr lang="en-US" b="0">
                <a:solidFill>
                  <a:srgbClr val="00FF00"/>
                </a:solidFill>
              </a:rPr>
              <a:t>8</a:t>
            </a:r>
            <a:endParaRPr lang="en-US"/>
          </a:p>
        </p:txBody>
      </p:sp>
      <p:sp>
        <p:nvSpPr>
          <p:cNvPr id="29788" name="Text Box 92"/>
          <p:cNvSpPr txBox="1">
            <a:spLocks noChangeArrowheads="1"/>
          </p:cNvSpPr>
          <p:nvPr/>
        </p:nvSpPr>
        <p:spPr bwMode="auto">
          <a:xfrm>
            <a:off x="6519863" y="2149475"/>
            <a:ext cx="216693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>
                <a:solidFill>
                  <a:srgbClr val="FF0000"/>
                </a:solidFill>
              </a:rPr>
              <a:t>MST 2</a:t>
            </a:r>
            <a:r>
              <a:rPr lang="en-US" b="0"/>
              <a:t>: cost = 8</a:t>
            </a:r>
          </a:p>
          <a:p>
            <a:r>
              <a:rPr lang="en-US" b="0"/>
              <a:t>max degree = </a:t>
            </a:r>
            <a:r>
              <a:rPr lang="en-US" b="0">
                <a:solidFill>
                  <a:srgbClr val="FF0000"/>
                </a:solidFill>
              </a:rPr>
              <a:t>4</a:t>
            </a:r>
            <a:endParaRPr lang="en-US"/>
          </a:p>
        </p:txBody>
      </p:sp>
      <p:sp>
        <p:nvSpPr>
          <p:cNvPr id="29818" name="Text Box 122"/>
          <p:cNvSpPr txBox="1">
            <a:spLocks noChangeArrowheads="1"/>
          </p:cNvSpPr>
          <p:nvPr/>
        </p:nvSpPr>
        <p:spPr bwMode="auto">
          <a:xfrm>
            <a:off x="381000" y="4648200"/>
            <a:ext cx="3810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0">
                <a:solidFill>
                  <a:srgbClr val="FF0000"/>
                </a:solidFill>
              </a:rPr>
              <a:t>Theorem:</a:t>
            </a:r>
            <a:r>
              <a:rPr lang="en-US" b="0"/>
              <a:t> max degree 4 </a:t>
            </a:r>
          </a:p>
          <a:p>
            <a:r>
              <a:rPr lang="en-US" b="0"/>
              <a:t>is </a:t>
            </a:r>
            <a:r>
              <a:rPr lang="en-US" b="0" u="sng"/>
              <a:t>always</a:t>
            </a:r>
            <a:r>
              <a:rPr lang="en-US" b="0"/>
              <a:t> achievable in 2D</a:t>
            </a:r>
            <a:endParaRPr lang="en-US"/>
          </a:p>
        </p:txBody>
      </p:sp>
      <p:sp>
        <p:nvSpPr>
          <p:cNvPr id="29819" name="Text Box 123"/>
          <p:cNvSpPr txBox="1">
            <a:spLocks noChangeArrowheads="1"/>
          </p:cNvSpPr>
          <p:nvPr/>
        </p:nvSpPr>
        <p:spPr bwMode="auto">
          <a:xfrm>
            <a:off x="381000" y="5578475"/>
            <a:ext cx="3581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0">
                <a:solidFill>
                  <a:srgbClr val="FF0000"/>
                </a:solidFill>
              </a:rPr>
              <a:t>Theorem:</a:t>
            </a:r>
            <a:r>
              <a:rPr lang="en-US" b="0"/>
              <a:t> max degree 14 </a:t>
            </a:r>
          </a:p>
          <a:p>
            <a:r>
              <a:rPr lang="en-US" b="0"/>
              <a:t>is </a:t>
            </a:r>
            <a:r>
              <a:rPr lang="en-US" b="0" u="sng"/>
              <a:t>always</a:t>
            </a:r>
            <a:r>
              <a:rPr lang="en-US" b="0"/>
              <a:t> achievable in 3D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9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9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9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29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7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7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29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7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7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9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81" grpId="0" animBg="1"/>
      <p:bldP spid="29787" grpId="0" autoUpdateAnimBg="0"/>
      <p:bldP spid="29788" grpId="0" autoUpdateAnimBg="0"/>
      <p:bldP spid="29818" grpId="0" autoUpdateAnimBg="0"/>
      <p:bldP spid="29819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3A150-6C90-4A1B-9473-E22F3BFE8203}" type="slidenum">
              <a:rPr lang="en-US"/>
              <a:pPr/>
              <a:t>15</a:t>
            </a:fld>
            <a:endParaRPr lang="en-US"/>
          </a:p>
        </p:txBody>
      </p:sp>
      <p:grpSp>
        <p:nvGrpSpPr>
          <p:cNvPr id="41034" name="Group 74"/>
          <p:cNvGrpSpPr>
            <a:grpSpLocks/>
          </p:cNvGrpSpPr>
          <p:nvPr/>
        </p:nvGrpSpPr>
        <p:grpSpPr bwMode="auto">
          <a:xfrm>
            <a:off x="1371600" y="2590800"/>
            <a:ext cx="6248400" cy="3517900"/>
            <a:chOff x="864" y="1632"/>
            <a:chExt cx="3936" cy="2216"/>
          </a:xfrm>
        </p:grpSpPr>
        <p:sp>
          <p:nvSpPr>
            <p:cNvPr id="40989" name="Line 29"/>
            <p:cNvSpPr>
              <a:spLocks noChangeShapeType="1"/>
            </p:cNvSpPr>
            <p:nvPr/>
          </p:nvSpPr>
          <p:spPr bwMode="auto">
            <a:xfrm flipH="1">
              <a:off x="1248" y="1632"/>
              <a:ext cx="816" cy="19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1" name="Line 31"/>
            <p:cNvSpPr>
              <a:spLocks noChangeShapeType="1"/>
            </p:cNvSpPr>
            <p:nvPr/>
          </p:nvSpPr>
          <p:spPr bwMode="auto">
            <a:xfrm flipH="1">
              <a:off x="4656" y="2352"/>
              <a:ext cx="144" cy="67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2" name="Line 32"/>
            <p:cNvSpPr>
              <a:spLocks noChangeShapeType="1"/>
            </p:cNvSpPr>
            <p:nvPr/>
          </p:nvSpPr>
          <p:spPr bwMode="auto">
            <a:xfrm flipH="1">
              <a:off x="2784" y="1776"/>
              <a:ext cx="576" cy="96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3" name="Line 33"/>
            <p:cNvSpPr>
              <a:spLocks noChangeShapeType="1"/>
            </p:cNvSpPr>
            <p:nvPr/>
          </p:nvSpPr>
          <p:spPr bwMode="auto">
            <a:xfrm>
              <a:off x="864" y="2880"/>
              <a:ext cx="336" cy="52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4" name="Line 34"/>
            <p:cNvSpPr>
              <a:spLocks noChangeShapeType="1"/>
            </p:cNvSpPr>
            <p:nvPr/>
          </p:nvSpPr>
          <p:spPr bwMode="auto">
            <a:xfrm flipH="1" flipV="1">
              <a:off x="2016" y="2592"/>
              <a:ext cx="576" cy="43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5" name="Line 35"/>
            <p:cNvSpPr>
              <a:spLocks noChangeShapeType="1"/>
            </p:cNvSpPr>
            <p:nvPr/>
          </p:nvSpPr>
          <p:spPr bwMode="auto">
            <a:xfrm flipH="1" flipV="1">
              <a:off x="3264" y="2784"/>
              <a:ext cx="288" cy="28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6" name="Line 36"/>
            <p:cNvSpPr>
              <a:spLocks noChangeShapeType="1"/>
            </p:cNvSpPr>
            <p:nvPr/>
          </p:nvSpPr>
          <p:spPr bwMode="auto">
            <a:xfrm flipH="1">
              <a:off x="2784" y="3840"/>
              <a:ext cx="1056" cy="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0" name="Line 30"/>
            <p:cNvSpPr>
              <a:spLocks noChangeShapeType="1"/>
            </p:cNvSpPr>
            <p:nvPr/>
          </p:nvSpPr>
          <p:spPr bwMode="auto">
            <a:xfrm flipV="1">
              <a:off x="4261" y="1680"/>
              <a:ext cx="192" cy="24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1025" name="Group 65"/>
          <p:cNvGrpSpPr>
            <a:grpSpLocks/>
          </p:cNvGrpSpPr>
          <p:nvPr/>
        </p:nvGrpSpPr>
        <p:grpSpPr bwMode="auto">
          <a:xfrm>
            <a:off x="1676400" y="2743200"/>
            <a:ext cx="5791200" cy="3352800"/>
            <a:chOff x="1056" y="1728"/>
            <a:chExt cx="3648" cy="2112"/>
          </a:xfrm>
        </p:grpSpPr>
        <p:sp>
          <p:nvSpPr>
            <p:cNvPr id="41006" name="Line 46"/>
            <p:cNvSpPr>
              <a:spLocks noChangeShapeType="1"/>
            </p:cNvSpPr>
            <p:nvPr/>
          </p:nvSpPr>
          <p:spPr bwMode="auto">
            <a:xfrm flipH="1" flipV="1">
              <a:off x="4368" y="1776"/>
              <a:ext cx="336" cy="91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7" name="Line 47"/>
            <p:cNvSpPr>
              <a:spLocks noChangeShapeType="1"/>
            </p:cNvSpPr>
            <p:nvPr/>
          </p:nvSpPr>
          <p:spPr bwMode="auto">
            <a:xfrm flipH="1" flipV="1">
              <a:off x="1680" y="1728"/>
              <a:ext cx="1392" cy="9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8" name="Line 48"/>
            <p:cNvSpPr>
              <a:spLocks noChangeShapeType="1"/>
            </p:cNvSpPr>
            <p:nvPr/>
          </p:nvSpPr>
          <p:spPr bwMode="auto">
            <a:xfrm flipH="1">
              <a:off x="1056" y="2816"/>
              <a:ext cx="1250" cy="35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9" name="Line 49"/>
            <p:cNvSpPr>
              <a:spLocks noChangeShapeType="1"/>
            </p:cNvSpPr>
            <p:nvPr/>
          </p:nvSpPr>
          <p:spPr bwMode="auto">
            <a:xfrm flipH="1">
              <a:off x="3331" y="2934"/>
              <a:ext cx="88" cy="90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1026" name="Group 66"/>
          <p:cNvGrpSpPr>
            <a:grpSpLocks/>
          </p:cNvGrpSpPr>
          <p:nvPr/>
        </p:nvGrpSpPr>
        <p:grpSpPr bwMode="auto">
          <a:xfrm>
            <a:off x="2706688" y="2819400"/>
            <a:ext cx="4505325" cy="2724150"/>
            <a:chOff x="1705" y="1776"/>
            <a:chExt cx="2838" cy="1716"/>
          </a:xfrm>
        </p:grpSpPr>
        <p:sp>
          <p:nvSpPr>
            <p:cNvPr id="41015" name="Line 55"/>
            <p:cNvSpPr>
              <a:spLocks noChangeShapeType="1"/>
            </p:cNvSpPr>
            <p:nvPr/>
          </p:nvSpPr>
          <p:spPr bwMode="auto">
            <a:xfrm flipH="1">
              <a:off x="1705" y="1776"/>
              <a:ext cx="629" cy="12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16" name="Line 56"/>
            <p:cNvSpPr>
              <a:spLocks noChangeShapeType="1"/>
            </p:cNvSpPr>
            <p:nvPr/>
          </p:nvSpPr>
          <p:spPr bwMode="auto">
            <a:xfrm flipH="1">
              <a:off x="3355" y="2222"/>
              <a:ext cx="1188" cy="127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1019" name="Line 59"/>
          <p:cNvSpPr>
            <a:spLocks noChangeShapeType="1"/>
          </p:cNvSpPr>
          <p:nvPr/>
        </p:nvSpPr>
        <p:spPr bwMode="auto">
          <a:xfrm flipH="1" flipV="1">
            <a:off x="3209925" y="3711575"/>
            <a:ext cx="3197225" cy="6699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Low-Skew Trees</a:t>
            </a:r>
          </a:p>
        </p:txBody>
      </p:sp>
      <p:grpSp>
        <p:nvGrpSpPr>
          <p:cNvPr id="41030" name="Group 70"/>
          <p:cNvGrpSpPr>
            <a:grpSpLocks/>
          </p:cNvGrpSpPr>
          <p:nvPr/>
        </p:nvGrpSpPr>
        <p:grpSpPr bwMode="auto">
          <a:xfrm>
            <a:off x="1295400" y="2489200"/>
            <a:ext cx="6400800" cy="3702050"/>
            <a:chOff x="816" y="1568"/>
            <a:chExt cx="4032" cy="2332"/>
          </a:xfrm>
        </p:grpSpPr>
        <p:sp>
          <p:nvSpPr>
            <p:cNvPr id="40968" name="Oval 8"/>
            <p:cNvSpPr>
              <a:spLocks noChangeArrowheads="1"/>
            </p:cNvSpPr>
            <p:nvPr/>
          </p:nvSpPr>
          <p:spPr bwMode="auto">
            <a:xfrm flipV="1">
              <a:off x="4405" y="1620"/>
              <a:ext cx="107" cy="108"/>
            </a:xfrm>
            <a:prstGeom prst="ellipse">
              <a:avLst/>
            </a:prstGeom>
            <a:solidFill>
              <a:srgbClr val="02ABEA"/>
            </a:solidFill>
            <a:ln w="14288">
              <a:solidFill>
                <a:srgbClr val="02ABE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82" name="Oval 22"/>
            <p:cNvSpPr>
              <a:spLocks noChangeArrowheads="1"/>
            </p:cNvSpPr>
            <p:nvPr/>
          </p:nvSpPr>
          <p:spPr bwMode="auto">
            <a:xfrm flipV="1">
              <a:off x="4213" y="1860"/>
              <a:ext cx="107" cy="108"/>
            </a:xfrm>
            <a:prstGeom prst="ellipse">
              <a:avLst/>
            </a:prstGeom>
            <a:solidFill>
              <a:srgbClr val="02ABEA"/>
            </a:solidFill>
            <a:ln w="14288">
              <a:solidFill>
                <a:srgbClr val="02ABE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66" name="Oval 6"/>
            <p:cNvSpPr>
              <a:spLocks noChangeArrowheads="1"/>
            </p:cNvSpPr>
            <p:nvPr/>
          </p:nvSpPr>
          <p:spPr bwMode="auto">
            <a:xfrm>
              <a:off x="2736" y="1824"/>
              <a:ext cx="108" cy="108"/>
            </a:xfrm>
            <a:prstGeom prst="ellipse">
              <a:avLst/>
            </a:prstGeom>
            <a:solidFill>
              <a:srgbClr val="02ABEA"/>
            </a:solidFill>
            <a:ln w="14288">
              <a:solidFill>
                <a:srgbClr val="02ABE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70" name="Oval 10"/>
            <p:cNvSpPr>
              <a:spLocks noChangeArrowheads="1"/>
            </p:cNvSpPr>
            <p:nvPr/>
          </p:nvSpPr>
          <p:spPr bwMode="auto">
            <a:xfrm>
              <a:off x="1152" y="3360"/>
              <a:ext cx="108" cy="107"/>
            </a:xfrm>
            <a:prstGeom prst="ellipse">
              <a:avLst/>
            </a:prstGeom>
            <a:solidFill>
              <a:srgbClr val="02ABEA"/>
            </a:solidFill>
            <a:ln w="14288">
              <a:solidFill>
                <a:srgbClr val="02ABE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72" name="Oval 12"/>
            <p:cNvSpPr>
              <a:spLocks noChangeArrowheads="1"/>
            </p:cNvSpPr>
            <p:nvPr/>
          </p:nvSpPr>
          <p:spPr bwMode="auto">
            <a:xfrm>
              <a:off x="2006" y="1568"/>
              <a:ext cx="107" cy="108"/>
            </a:xfrm>
            <a:prstGeom prst="ellipse">
              <a:avLst/>
            </a:prstGeom>
            <a:solidFill>
              <a:srgbClr val="02ABEA"/>
            </a:solidFill>
            <a:ln w="14288">
              <a:solidFill>
                <a:srgbClr val="02ABE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76" name="Oval 16"/>
            <p:cNvSpPr>
              <a:spLocks noChangeArrowheads="1"/>
            </p:cNvSpPr>
            <p:nvPr/>
          </p:nvSpPr>
          <p:spPr bwMode="auto">
            <a:xfrm>
              <a:off x="2544" y="2976"/>
              <a:ext cx="108" cy="107"/>
            </a:xfrm>
            <a:prstGeom prst="ellipse">
              <a:avLst/>
            </a:prstGeom>
            <a:solidFill>
              <a:srgbClr val="02ABEA"/>
            </a:solidFill>
            <a:ln w="14288">
              <a:solidFill>
                <a:srgbClr val="02ABE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77" name="Oval 17"/>
            <p:cNvSpPr>
              <a:spLocks noChangeArrowheads="1"/>
            </p:cNvSpPr>
            <p:nvPr/>
          </p:nvSpPr>
          <p:spPr bwMode="auto">
            <a:xfrm>
              <a:off x="3792" y="3792"/>
              <a:ext cx="107" cy="108"/>
            </a:xfrm>
            <a:prstGeom prst="ellipse">
              <a:avLst/>
            </a:prstGeom>
            <a:solidFill>
              <a:srgbClr val="02ABEA"/>
            </a:solidFill>
            <a:ln w="14288">
              <a:solidFill>
                <a:srgbClr val="02ABE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78" name="Oval 18"/>
            <p:cNvSpPr>
              <a:spLocks noChangeArrowheads="1"/>
            </p:cNvSpPr>
            <p:nvPr/>
          </p:nvSpPr>
          <p:spPr bwMode="auto">
            <a:xfrm>
              <a:off x="816" y="2832"/>
              <a:ext cx="107" cy="99"/>
            </a:xfrm>
            <a:prstGeom prst="ellipse">
              <a:avLst/>
            </a:prstGeom>
            <a:solidFill>
              <a:srgbClr val="02ABEA"/>
            </a:solidFill>
            <a:ln w="14288">
              <a:solidFill>
                <a:srgbClr val="02ABE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79" name="Oval 19"/>
            <p:cNvSpPr>
              <a:spLocks noChangeArrowheads="1"/>
            </p:cNvSpPr>
            <p:nvPr/>
          </p:nvSpPr>
          <p:spPr bwMode="auto">
            <a:xfrm>
              <a:off x="3312" y="1728"/>
              <a:ext cx="108" cy="108"/>
            </a:xfrm>
            <a:prstGeom prst="ellipse">
              <a:avLst/>
            </a:prstGeom>
            <a:solidFill>
              <a:srgbClr val="02ABEA"/>
            </a:solidFill>
            <a:ln w="14288">
              <a:solidFill>
                <a:srgbClr val="02ABE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80" name="Oval 20"/>
            <p:cNvSpPr>
              <a:spLocks noChangeArrowheads="1"/>
            </p:cNvSpPr>
            <p:nvPr/>
          </p:nvSpPr>
          <p:spPr bwMode="auto">
            <a:xfrm>
              <a:off x="1200" y="1776"/>
              <a:ext cx="107" cy="107"/>
            </a:xfrm>
            <a:prstGeom prst="ellipse">
              <a:avLst/>
            </a:prstGeom>
            <a:solidFill>
              <a:srgbClr val="02ABEA"/>
            </a:solidFill>
            <a:ln w="14288">
              <a:solidFill>
                <a:srgbClr val="02ABE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81" name="Oval 21"/>
            <p:cNvSpPr>
              <a:spLocks noChangeArrowheads="1"/>
            </p:cNvSpPr>
            <p:nvPr/>
          </p:nvSpPr>
          <p:spPr bwMode="auto">
            <a:xfrm>
              <a:off x="4752" y="2304"/>
              <a:ext cx="96" cy="99"/>
            </a:xfrm>
            <a:prstGeom prst="ellipse">
              <a:avLst/>
            </a:prstGeom>
            <a:solidFill>
              <a:srgbClr val="02ABEA"/>
            </a:solidFill>
            <a:ln w="14288">
              <a:solidFill>
                <a:srgbClr val="02ABE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84" name="Oval 24"/>
            <p:cNvSpPr>
              <a:spLocks noChangeArrowheads="1"/>
            </p:cNvSpPr>
            <p:nvPr/>
          </p:nvSpPr>
          <p:spPr bwMode="auto">
            <a:xfrm>
              <a:off x="4608" y="2976"/>
              <a:ext cx="107" cy="108"/>
            </a:xfrm>
            <a:prstGeom prst="ellipse">
              <a:avLst/>
            </a:prstGeom>
            <a:solidFill>
              <a:srgbClr val="02ABEA"/>
            </a:solidFill>
            <a:ln w="14288">
              <a:solidFill>
                <a:srgbClr val="02ABE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85" name="Oval 25"/>
            <p:cNvSpPr>
              <a:spLocks noChangeArrowheads="1"/>
            </p:cNvSpPr>
            <p:nvPr/>
          </p:nvSpPr>
          <p:spPr bwMode="auto">
            <a:xfrm>
              <a:off x="3216" y="2736"/>
              <a:ext cx="108" cy="108"/>
            </a:xfrm>
            <a:prstGeom prst="ellipse">
              <a:avLst/>
            </a:prstGeom>
            <a:solidFill>
              <a:srgbClr val="02ABEA"/>
            </a:solidFill>
            <a:ln w="14288">
              <a:solidFill>
                <a:srgbClr val="02ABE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86" name="Oval 26"/>
            <p:cNvSpPr>
              <a:spLocks noChangeArrowheads="1"/>
            </p:cNvSpPr>
            <p:nvPr/>
          </p:nvSpPr>
          <p:spPr bwMode="auto">
            <a:xfrm>
              <a:off x="1968" y="2544"/>
              <a:ext cx="107" cy="108"/>
            </a:xfrm>
            <a:prstGeom prst="ellipse">
              <a:avLst/>
            </a:prstGeom>
            <a:solidFill>
              <a:srgbClr val="02ABEA"/>
            </a:solidFill>
            <a:ln w="14288">
              <a:solidFill>
                <a:srgbClr val="02ABE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87" name="Oval 27"/>
            <p:cNvSpPr>
              <a:spLocks noChangeArrowheads="1"/>
            </p:cNvSpPr>
            <p:nvPr/>
          </p:nvSpPr>
          <p:spPr bwMode="auto">
            <a:xfrm>
              <a:off x="2736" y="3792"/>
              <a:ext cx="108" cy="107"/>
            </a:xfrm>
            <a:prstGeom prst="ellipse">
              <a:avLst/>
            </a:prstGeom>
            <a:solidFill>
              <a:srgbClr val="02ABEA"/>
            </a:solidFill>
            <a:ln w="14288">
              <a:solidFill>
                <a:srgbClr val="02ABE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88" name="Oval 28"/>
            <p:cNvSpPr>
              <a:spLocks noChangeArrowheads="1"/>
            </p:cNvSpPr>
            <p:nvPr/>
          </p:nvSpPr>
          <p:spPr bwMode="auto">
            <a:xfrm>
              <a:off x="3504" y="3024"/>
              <a:ext cx="108" cy="107"/>
            </a:xfrm>
            <a:prstGeom prst="ellipse">
              <a:avLst/>
            </a:prstGeom>
            <a:solidFill>
              <a:srgbClr val="02ABEA"/>
            </a:solidFill>
            <a:ln w="14288">
              <a:solidFill>
                <a:srgbClr val="02ABE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031" name="Group 71"/>
          <p:cNvGrpSpPr>
            <a:grpSpLocks/>
          </p:cNvGrpSpPr>
          <p:nvPr/>
        </p:nvGrpSpPr>
        <p:grpSpPr bwMode="auto">
          <a:xfrm>
            <a:off x="1614488" y="2695575"/>
            <a:ext cx="5929312" cy="3444875"/>
            <a:chOff x="1017" y="1698"/>
            <a:chExt cx="3735" cy="2170"/>
          </a:xfrm>
        </p:grpSpPr>
        <p:sp>
          <p:nvSpPr>
            <p:cNvPr id="40998" name="Oval 38"/>
            <p:cNvSpPr>
              <a:spLocks noChangeArrowheads="1"/>
            </p:cNvSpPr>
            <p:nvPr/>
          </p:nvSpPr>
          <p:spPr bwMode="auto">
            <a:xfrm>
              <a:off x="1017" y="3135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9" name="Oval 39"/>
            <p:cNvSpPr>
              <a:spLocks noChangeArrowheads="1"/>
            </p:cNvSpPr>
            <p:nvPr/>
          </p:nvSpPr>
          <p:spPr bwMode="auto">
            <a:xfrm>
              <a:off x="2286" y="2790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0" name="Oval 40"/>
            <p:cNvSpPr>
              <a:spLocks noChangeArrowheads="1"/>
            </p:cNvSpPr>
            <p:nvPr/>
          </p:nvSpPr>
          <p:spPr bwMode="auto">
            <a:xfrm>
              <a:off x="3310" y="3820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1" name="Oval 41"/>
            <p:cNvSpPr>
              <a:spLocks noChangeArrowheads="1"/>
            </p:cNvSpPr>
            <p:nvPr/>
          </p:nvSpPr>
          <p:spPr bwMode="auto">
            <a:xfrm>
              <a:off x="3396" y="2916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2" name="Oval 42"/>
            <p:cNvSpPr>
              <a:spLocks noChangeArrowheads="1"/>
            </p:cNvSpPr>
            <p:nvPr/>
          </p:nvSpPr>
          <p:spPr bwMode="auto">
            <a:xfrm>
              <a:off x="4704" y="2664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3" name="Oval 43"/>
            <p:cNvSpPr>
              <a:spLocks noChangeArrowheads="1"/>
            </p:cNvSpPr>
            <p:nvPr/>
          </p:nvSpPr>
          <p:spPr bwMode="auto">
            <a:xfrm>
              <a:off x="4338" y="1770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4" name="Oval 44"/>
            <p:cNvSpPr>
              <a:spLocks noChangeArrowheads="1"/>
            </p:cNvSpPr>
            <p:nvPr/>
          </p:nvSpPr>
          <p:spPr bwMode="auto">
            <a:xfrm>
              <a:off x="3066" y="1797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5" name="Oval 45"/>
            <p:cNvSpPr>
              <a:spLocks noChangeArrowheads="1"/>
            </p:cNvSpPr>
            <p:nvPr/>
          </p:nvSpPr>
          <p:spPr bwMode="auto">
            <a:xfrm>
              <a:off x="1653" y="1698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1032" name="Group 72"/>
          <p:cNvGrpSpPr>
            <a:grpSpLocks/>
          </p:cNvGrpSpPr>
          <p:nvPr/>
        </p:nvGrpSpPr>
        <p:grpSpPr bwMode="auto">
          <a:xfrm>
            <a:off x="2652713" y="2771775"/>
            <a:ext cx="4586287" cy="2790825"/>
            <a:chOff x="1671" y="1746"/>
            <a:chExt cx="2889" cy="1758"/>
          </a:xfrm>
        </p:grpSpPr>
        <p:sp>
          <p:nvSpPr>
            <p:cNvPr id="41010" name="Oval 50"/>
            <p:cNvSpPr>
              <a:spLocks noChangeArrowheads="1"/>
            </p:cNvSpPr>
            <p:nvPr/>
          </p:nvSpPr>
          <p:spPr bwMode="auto">
            <a:xfrm>
              <a:off x="1671" y="2964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11" name="Oval 51"/>
            <p:cNvSpPr>
              <a:spLocks noChangeArrowheads="1"/>
            </p:cNvSpPr>
            <p:nvPr/>
          </p:nvSpPr>
          <p:spPr bwMode="auto">
            <a:xfrm>
              <a:off x="2310" y="1746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12" name="Oval 52"/>
            <p:cNvSpPr>
              <a:spLocks noChangeArrowheads="1"/>
            </p:cNvSpPr>
            <p:nvPr/>
          </p:nvSpPr>
          <p:spPr bwMode="auto">
            <a:xfrm>
              <a:off x="4512" y="2208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13" name="Oval 53"/>
            <p:cNvSpPr>
              <a:spLocks noChangeArrowheads="1"/>
            </p:cNvSpPr>
            <p:nvPr/>
          </p:nvSpPr>
          <p:spPr bwMode="auto">
            <a:xfrm>
              <a:off x="3342" y="3456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1037" name="Group 77"/>
          <p:cNvGrpSpPr>
            <a:grpSpLocks/>
          </p:cNvGrpSpPr>
          <p:nvPr/>
        </p:nvGrpSpPr>
        <p:grpSpPr bwMode="auto">
          <a:xfrm>
            <a:off x="3175000" y="3663950"/>
            <a:ext cx="3286125" cy="774700"/>
            <a:chOff x="2000" y="2308"/>
            <a:chExt cx="2070" cy="488"/>
          </a:xfrm>
        </p:grpSpPr>
        <p:sp>
          <p:nvSpPr>
            <p:cNvPr id="41017" name="Oval 57"/>
            <p:cNvSpPr>
              <a:spLocks noChangeArrowheads="1"/>
            </p:cNvSpPr>
            <p:nvPr/>
          </p:nvSpPr>
          <p:spPr bwMode="auto">
            <a:xfrm>
              <a:off x="4002" y="2728"/>
              <a:ext cx="68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18" name="Oval 58"/>
            <p:cNvSpPr>
              <a:spLocks noChangeArrowheads="1"/>
            </p:cNvSpPr>
            <p:nvPr/>
          </p:nvSpPr>
          <p:spPr bwMode="auto">
            <a:xfrm>
              <a:off x="2000" y="2308"/>
              <a:ext cx="70" cy="7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1036" name="Oval 76"/>
          <p:cNvSpPr>
            <a:spLocks noChangeArrowheads="1"/>
          </p:cNvSpPr>
          <p:nvPr/>
        </p:nvSpPr>
        <p:spPr bwMode="auto">
          <a:xfrm>
            <a:off x="4724400" y="3981450"/>
            <a:ext cx="142875" cy="1428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9" grpId="0" animBg="1"/>
      <p:bldP spid="4103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9AA76-D906-41B0-A4D7-22E6A0A9E120}" type="slidenum">
              <a:rPr lang="en-US"/>
              <a:pPr/>
              <a:t>16</a:t>
            </a:fld>
            <a:endParaRPr lang="en-US"/>
          </a:p>
        </p:txBody>
      </p:sp>
      <p:grpSp>
        <p:nvGrpSpPr>
          <p:cNvPr id="19486" name="Group 30"/>
          <p:cNvGrpSpPr>
            <a:grpSpLocks/>
          </p:cNvGrpSpPr>
          <p:nvPr/>
        </p:nvGrpSpPr>
        <p:grpSpPr bwMode="auto">
          <a:xfrm>
            <a:off x="2981325" y="2452688"/>
            <a:ext cx="3140075" cy="1539875"/>
            <a:chOff x="1878" y="2090"/>
            <a:chExt cx="1978" cy="970"/>
          </a:xfrm>
        </p:grpSpPr>
        <p:sp>
          <p:nvSpPr>
            <p:cNvPr id="19470" name="Line 14"/>
            <p:cNvSpPr>
              <a:spLocks noChangeShapeType="1"/>
            </p:cNvSpPr>
            <p:nvPr/>
          </p:nvSpPr>
          <p:spPr bwMode="auto">
            <a:xfrm>
              <a:off x="1878" y="2401"/>
              <a:ext cx="999" cy="454"/>
            </a:xfrm>
            <a:prstGeom prst="line">
              <a:avLst/>
            </a:prstGeom>
            <a:noFill/>
            <a:ln w="41275">
              <a:solidFill>
                <a:srgbClr val="02ABE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1" name="Line 15"/>
            <p:cNvSpPr>
              <a:spLocks noChangeShapeType="1"/>
            </p:cNvSpPr>
            <p:nvPr/>
          </p:nvSpPr>
          <p:spPr bwMode="auto">
            <a:xfrm flipV="1">
              <a:off x="2871" y="2401"/>
              <a:ext cx="985" cy="454"/>
            </a:xfrm>
            <a:prstGeom prst="line">
              <a:avLst/>
            </a:prstGeom>
            <a:noFill/>
            <a:ln w="41275">
              <a:solidFill>
                <a:srgbClr val="02ABE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2" name="Line 16"/>
            <p:cNvSpPr>
              <a:spLocks noChangeShapeType="1"/>
            </p:cNvSpPr>
            <p:nvPr/>
          </p:nvSpPr>
          <p:spPr bwMode="auto">
            <a:xfrm>
              <a:off x="3388" y="2622"/>
              <a:ext cx="285" cy="142"/>
            </a:xfrm>
            <a:prstGeom prst="line">
              <a:avLst/>
            </a:prstGeom>
            <a:noFill/>
            <a:ln w="41275">
              <a:solidFill>
                <a:srgbClr val="02ABE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3" name="Line 17"/>
            <p:cNvSpPr>
              <a:spLocks noChangeShapeType="1"/>
            </p:cNvSpPr>
            <p:nvPr/>
          </p:nvSpPr>
          <p:spPr bwMode="auto">
            <a:xfrm flipV="1">
              <a:off x="3110" y="2762"/>
              <a:ext cx="570" cy="298"/>
            </a:xfrm>
            <a:prstGeom prst="line">
              <a:avLst/>
            </a:prstGeom>
            <a:noFill/>
            <a:ln w="41275">
              <a:solidFill>
                <a:srgbClr val="02ABE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4" name="Line 18"/>
            <p:cNvSpPr>
              <a:spLocks noChangeShapeType="1"/>
            </p:cNvSpPr>
            <p:nvPr/>
          </p:nvSpPr>
          <p:spPr bwMode="auto">
            <a:xfrm flipV="1">
              <a:off x="2177" y="2090"/>
              <a:ext cx="842" cy="454"/>
            </a:xfrm>
            <a:prstGeom prst="line">
              <a:avLst/>
            </a:prstGeom>
            <a:noFill/>
            <a:ln w="41275">
              <a:solidFill>
                <a:srgbClr val="02ABE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5" name="Line 19"/>
            <p:cNvSpPr>
              <a:spLocks noChangeShapeType="1"/>
            </p:cNvSpPr>
            <p:nvPr/>
          </p:nvSpPr>
          <p:spPr bwMode="auto">
            <a:xfrm flipH="1">
              <a:off x="2151" y="2667"/>
              <a:ext cx="297" cy="162"/>
            </a:xfrm>
            <a:prstGeom prst="line">
              <a:avLst/>
            </a:prstGeom>
            <a:noFill/>
            <a:ln w="41275">
              <a:solidFill>
                <a:srgbClr val="02ABE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484" name="Group 28"/>
          <p:cNvGrpSpPr>
            <a:grpSpLocks/>
          </p:cNvGrpSpPr>
          <p:nvPr/>
        </p:nvGrpSpPr>
        <p:grpSpPr bwMode="auto">
          <a:xfrm>
            <a:off x="3452813" y="2946400"/>
            <a:ext cx="2646362" cy="720725"/>
            <a:chOff x="2175" y="2401"/>
            <a:chExt cx="1667" cy="454"/>
          </a:xfrm>
        </p:grpSpPr>
        <p:sp>
          <p:nvSpPr>
            <p:cNvPr id="19478" name="Line 22"/>
            <p:cNvSpPr>
              <a:spLocks noChangeShapeType="1"/>
            </p:cNvSpPr>
            <p:nvPr/>
          </p:nvSpPr>
          <p:spPr bwMode="auto">
            <a:xfrm flipV="1">
              <a:off x="2857" y="2401"/>
              <a:ext cx="985" cy="454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9" name="Line 23"/>
            <p:cNvSpPr>
              <a:spLocks noChangeShapeType="1"/>
            </p:cNvSpPr>
            <p:nvPr/>
          </p:nvSpPr>
          <p:spPr bwMode="auto">
            <a:xfrm flipH="1">
              <a:off x="2175" y="2655"/>
              <a:ext cx="297" cy="162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81" name="Line 25"/>
            <p:cNvSpPr>
              <a:spLocks noChangeShapeType="1"/>
            </p:cNvSpPr>
            <p:nvPr/>
          </p:nvSpPr>
          <p:spPr bwMode="auto">
            <a:xfrm>
              <a:off x="2452" y="2660"/>
              <a:ext cx="428" cy="194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485" name="Group 29"/>
          <p:cNvGrpSpPr>
            <a:grpSpLocks/>
          </p:cNvGrpSpPr>
          <p:nvPr/>
        </p:nvGrpSpPr>
        <p:grpSpPr bwMode="auto">
          <a:xfrm>
            <a:off x="3068638" y="2716213"/>
            <a:ext cx="3325812" cy="1181100"/>
            <a:chOff x="1933" y="2256"/>
            <a:chExt cx="2095" cy="744"/>
          </a:xfrm>
        </p:grpSpPr>
        <p:sp>
          <p:nvSpPr>
            <p:cNvPr id="19480" name="Text Box 24"/>
            <p:cNvSpPr txBox="1">
              <a:spLocks noChangeArrowheads="1"/>
            </p:cNvSpPr>
            <p:nvPr/>
          </p:nvSpPr>
          <p:spPr bwMode="auto">
            <a:xfrm>
              <a:off x="1933" y="2706"/>
              <a:ext cx="250" cy="29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FF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>
                  <a:solidFill>
                    <a:srgbClr val="00FF00"/>
                  </a:solidFill>
                </a:rPr>
                <a:t>A</a:t>
              </a:r>
              <a:endParaRPr lang="en-US" sz="1800"/>
            </a:p>
          </p:txBody>
        </p:sp>
        <p:sp>
          <p:nvSpPr>
            <p:cNvPr id="19482" name="Text Box 26"/>
            <p:cNvSpPr txBox="1">
              <a:spLocks noChangeArrowheads="1"/>
            </p:cNvSpPr>
            <p:nvPr/>
          </p:nvSpPr>
          <p:spPr bwMode="auto">
            <a:xfrm>
              <a:off x="3778" y="2256"/>
              <a:ext cx="250" cy="29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FF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>
                  <a:solidFill>
                    <a:srgbClr val="00FF00"/>
                  </a:solidFill>
                </a:rPr>
                <a:t>B</a:t>
              </a:r>
              <a:endParaRPr lang="en-US" sz="1800"/>
            </a:p>
          </p:txBody>
        </p:sp>
      </p:grpSp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Circuit Testing</a:t>
            </a:r>
          </a:p>
        </p:txBody>
      </p:sp>
      <p:grpSp>
        <p:nvGrpSpPr>
          <p:cNvPr id="19488" name="Group 32"/>
          <p:cNvGrpSpPr>
            <a:grpSpLocks/>
          </p:cNvGrpSpPr>
          <p:nvPr/>
        </p:nvGrpSpPr>
        <p:grpSpPr bwMode="auto">
          <a:xfrm>
            <a:off x="1524000" y="1676400"/>
            <a:ext cx="6132513" cy="3367088"/>
            <a:chOff x="621" y="1274"/>
            <a:chExt cx="4538" cy="2553"/>
          </a:xfrm>
        </p:grpSpPr>
        <p:sp>
          <p:nvSpPr>
            <p:cNvPr id="19461" name="Line 5"/>
            <p:cNvSpPr>
              <a:spLocks noChangeShapeType="1"/>
            </p:cNvSpPr>
            <p:nvPr/>
          </p:nvSpPr>
          <p:spPr bwMode="auto">
            <a:xfrm flipH="1">
              <a:off x="621" y="1274"/>
              <a:ext cx="2268" cy="1192"/>
            </a:xfrm>
            <a:prstGeom prst="line">
              <a:avLst/>
            </a:prstGeom>
            <a:noFill/>
            <a:ln w="20638">
              <a:solidFill>
                <a:srgbClr val="02ABE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62" name="Line 6"/>
            <p:cNvSpPr>
              <a:spLocks noChangeShapeType="1"/>
            </p:cNvSpPr>
            <p:nvPr/>
          </p:nvSpPr>
          <p:spPr bwMode="auto">
            <a:xfrm flipH="1">
              <a:off x="2889" y="2466"/>
              <a:ext cx="2269" cy="1206"/>
            </a:xfrm>
            <a:prstGeom prst="line">
              <a:avLst/>
            </a:prstGeom>
            <a:noFill/>
            <a:ln w="20638">
              <a:solidFill>
                <a:srgbClr val="02ABE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63" name="Line 7"/>
            <p:cNvSpPr>
              <a:spLocks noChangeShapeType="1"/>
            </p:cNvSpPr>
            <p:nvPr/>
          </p:nvSpPr>
          <p:spPr bwMode="auto">
            <a:xfrm>
              <a:off x="2889" y="1274"/>
              <a:ext cx="2269" cy="1192"/>
            </a:xfrm>
            <a:prstGeom prst="line">
              <a:avLst/>
            </a:prstGeom>
            <a:noFill/>
            <a:ln w="20638">
              <a:solidFill>
                <a:srgbClr val="02ABE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64" name="Line 8"/>
            <p:cNvSpPr>
              <a:spLocks noChangeShapeType="1"/>
            </p:cNvSpPr>
            <p:nvPr/>
          </p:nvSpPr>
          <p:spPr bwMode="auto">
            <a:xfrm>
              <a:off x="621" y="2466"/>
              <a:ext cx="2268" cy="1206"/>
            </a:xfrm>
            <a:prstGeom prst="line">
              <a:avLst/>
            </a:prstGeom>
            <a:noFill/>
            <a:ln w="20638">
              <a:solidFill>
                <a:srgbClr val="02ABE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65" name="Line 9"/>
            <p:cNvSpPr>
              <a:spLocks noChangeShapeType="1"/>
            </p:cNvSpPr>
            <p:nvPr/>
          </p:nvSpPr>
          <p:spPr bwMode="auto">
            <a:xfrm>
              <a:off x="621" y="2622"/>
              <a:ext cx="2268" cy="1205"/>
            </a:xfrm>
            <a:prstGeom prst="line">
              <a:avLst/>
            </a:prstGeom>
            <a:noFill/>
            <a:ln w="20638">
              <a:solidFill>
                <a:srgbClr val="02ABE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66" name="Line 10"/>
            <p:cNvSpPr>
              <a:spLocks noChangeShapeType="1"/>
            </p:cNvSpPr>
            <p:nvPr/>
          </p:nvSpPr>
          <p:spPr bwMode="auto">
            <a:xfrm flipH="1">
              <a:off x="2889" y="2622"/>
              <a:ext cx="2269" cy="1205"/>
            </a:xfrm>
            <a:prstGeom prst="line">
              <a:avLst/>
            </a:prstGeom>
            <a:noFill/>
            <a:ln w="20638">
              <a:solidFill>
                <a:srgbClr val="02ABE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67" name="Line 11"/>
            <p:cNvSpPr>
              <a:spLocks noChangeShapeType="1"/>
            </p:cNvSpPr>
            <p:nvPr/>
          </p:nvSpPr>
          <p:spPr bwMode="auto">
            <a:xfrm>
              <a:off x="621" y="2466"/>
              <a:ext cx="1" cy="156"/>
            </a:xfrm>
            <a:prstGeom prst="line">
              <a:avLst/>
            </a:prstGeom>
            <a:noFill/>
            <a:ln w="20638">
              <a:solidFill>
                <a:srgbClr val="02ABE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68" name="Line 12"/>
            <p:cNvSpPr>
              <a:spLocks noChangeShapeType="1"/>
            </p:cNvSpPr>
            <p:nvPr/>
          </p:nvSpPr>
          <p:spPr bwMode="auto">
            <a:xfrm>
              <a:off x="5158" y="2466"/>
              <a:ext cx="1" cy="156"/>
            </a:xfrm>
            <a:prstGeom prst="line">
              <a:avLst/>
            </a:prstGeom>
            <a:noFill/>
            <a:ln w="20638">
              <a:solidFill>
                <a:srgbClr val="02ABE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69" name="Line 13"/>
            <p:cNvSpPr>
              <a:spLocks noChangeShapeType="1"/>
            </p:cNvSpPr>
            <p:nvPr/>
          </p:nvSpPr>
          <p:spPr bwMode="auto">
            <a:xfrm>
              <a:off x="2889" y="3672"/>
              <a:ext cx="1" cy="155"/>
            </a:xfrm>
            <a:prstGeom prst="line">
              <a:avLst/>
            </a:prstGeom>
            <a:noFill/>
            <a:ln w="20638">
              <a:solidFill>
                <a:srgbClr val="02ABE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489" name="Text Box 33"/>
          <p:cNvSpPr txBox="1">
            <a:spLocks noChangeArrowheads="1"/>
          </p:cNvSpPr>
          <p:nvPr/>
        </p:nvSpPr>
        <p:spPr bwMode="auto">
          <a:xfrm>
            <a:off x="381000" y="5334000"/>
            <a:ext cx="624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0">
                <a:solidFill>
                  <a:srgbClr val="FF0000"/>
                </a:solidFill>
              </a:rPr>
              <a:t>Theorem:</a:t>
            </a:r>
            <a:r>
              <a:rPr lang="en-US" b="0"/>
              <a:t> # leaves / 2 probes are necessary </a:t>
            </a:r>
            <a:endParaRPr lang="en-US"/>
          </a:p>
        </p:txBody>
      </p:sp>
      <p:sp>
        <p:nvSpPr>
          <p:cNvPr id="19490" name="Text Box 34"/>
          <p:cNvSpPr txBox="1">
            <a:spLocks noChangeArrowheads="1"/>
          </p:cNvSpPr>
          <p:nvPr/>
        </p:nvSpPr>
        <p:spPr bwMode="auto">
          <a:xfrm>
            <a:off x="381000" y="5761038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0">
                <a:solidFill>
                  <a:srgbClr val="FF0000"/>
                </a:solidFill>
              </a:rPr>
              <a:t>Theorem:</a:t>
            </a:r>
            <a:r>
              <a:rPr lang="en-US" b="0"/>
              <a:t> # leaves / 2 probes are </a:t>
            </a:r>
            <a:r>
              <a:rPr lang="en-US" b="0" u="sng"/>
              <a:t>sufficient</a:t>
            </a:r>
            <a:endParaRPr lang="en-US" b="0"/>
          </a:p>
        </p:txBody>
      </p:sp>
      <p:sp>
        <p:nvSpPr>
          <p:cNvPr id="19491" name="Text Box 35"/>
          <p:cNvSpPr txBox="1">
            <a:spLocks noChangeArrowheads="1"/>
          </p:cNvSpPr>
          <p:nvPr/>
        </p:nvSpPr>
        <p:spPr bwMode="auto">
          <a:xfrm>
            <a:off x="381000" y="6188075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0">
                <a:solidFill>
                  <a:srgbClr val="00FF00"/>
                </a:solidFill>
              </a:rPr>
              <a:t>Algorithm:</a:t>
            </a:r>
            <a:r>
              <a:rPr lang="en-US" b="0"/>
              <a:t> linear time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89" grpId="0" autoUpdateAnimBg="0"/>
      <p:bldP spid="19490" grpId="0" autoUpdateAnimBg="0"/>
      <p:bldP spid="19491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A1AE0-09F7-456A-8176-CCC463CA16C9}" type="slidenum">
              <a:rPr lang="en-US"/>
              <a:pPr/>
              <a:t>17</a:t>
            </a:fld>
            <a:endParaRPr lang="en-US"/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2055813" y="1679575"/>
            <a:ext cx="5181600" cy="3656013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Improving Manufacturability</a:t>
            </a:r>
          </a:p>
        </p:txBody>
      </p:sp>
      <p:grpSp>
        <p:nvGrpSpPr>
          <p:cNvPr id="32047" name="Group 303"/>
          <p:cNvGrpSpPr>
            <a:grpSpLocks/>
          </p:cNvGrpSpPr>
          <p:nvPr/>
        </p:nvGrpSpPr>
        <p:grpSpPr bwMode="auto">
          <a:xfrm>
            <a:off x="2362200" y="1970088"/>
            <a:ext cx="4419600" cy="3048000"/>
            <a:chOff x="1681" y="1708"/>
            <a:chExt cx="2784" cy="1920"/>
          </a:xfrm>
        </p:grpSpPr>
        <p:sp>
          <p:nvSpPr>
            <p:cNvPr id="31781" name="Rectangle 37"/>
            <p:cNvSpPr>
              <a:spLocks noChangeArrowheads="1"/>
            </p:cNvSpPr>
            <p:nvPr/>
          </p:nvSpPr>
          <p:spPr bwMode="auto">
            <a:xfrm>
              <a:off x="3404" y="1999"/>
              <a:ext cx="773" cy="289"/>
            </a:xfrm>
            <a:prstGeom prst="rect">
              <a:avLst/>
            </a:prstGeom>
            <a:solidFill>
              <a:srgbClr val="3399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82" name="Rectangle 38"/>
            <p:cNvSpPr>
              <a:spLocks noChangeArrowheads="1"/>
            </p:cNvSpPr>
            <p:nvPr/>
          </p:nvSpPr>
          <p:spPr bwMode="auto">
            <a:xfrm>
              <a:off x="2641" y="2582"/>
              <a:ext cx="763" cy="386"/>
            </a:xfrm>
            <a:prstGeom prst="rect">
              <a:avLst/>
            </a:prstGeom>
            <a:solidFill>
              <a:srgbClr val="3399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83" name="Rectangle 39"/>
            <p:cNvSpPr>
              <a:spLocks noChangeArrowheads="1"/>
            </p:cNvSpPr>
            <p:nvPr/>
          </p:nvSpPr>
          <p:spPr bwMode="auto">
            <a:xfrm>
              <a:off x="2544" y="1708"/>
              <a:ext cx="478" cy="384"/>
            </a:xfrm>
            <a:prstGeom prst="rect">
              <a:avLst/>
            </a:prstGeom>
            <a:solidFill>
              <a:srgbClr val="3399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84" name="Rectangle 40"/>
            <p:cNvSpPr>
              <a:spLocks noChangeArrowheads="1"/>
            </p:cNvSpPr>
            <p:nvPr/>
          </p:nvSpPr>
          <p:spPr bwMode="auto">
            <a:xfrm>
              <a:off x="1681" y="2381"/>
              <a:ext cx="575" cy="587"/>
            </a:xfrm>
            <a:prstGeom prst="rect">
              <a:avLst/>
            </a:prstGeom>
            <a:solidFill>
              <a:srgbClr val="3399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85" name="Rectangle 41"/>
            <p:cNvSpPr>
              <a:spLocks noChangeArrowheads="1"/>
            </p:cNvSpPr>
            <p:nvPr/>
          </p:nvSpPr>
          <p:spPr bwMode="auto">
            <a:xfrm>
              <a:off x="2833" y="3346"/>
              <a:ext cx="864" cy="282"/>
            </a:xfrm>
            <a:prstGeom prst="rect">
              <a:avLst/>
            </a:prstGeom>
            <a:solidFill>
              <a:srgbClr val="3399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86" name="Rectangle 42"/>
            <p:cNvSpPr>
              <a:spLocks noChangeArrowheads="1"/>
            </p:cNvSpPr>
            <p:nvPr/>
          </p:nvSpPr>
          <p:spPr bwMode="auto">
            <a:xfrm>
              <a:off x="4177" y="2785"/>
              <a:ext cx="288" cy="658"/>
            </a:xfrm>
            <a:prstGeom prst="rect">
              <a:avLst/>
            </a:prstGeom>
            <a:solidFill>
              <a:srgbClr val="3399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2049" name="Group 305"/>
          <p:cNvGrpSpPr>
            <a:grpSpLocks/>
          </p:cNvGrpSpPr>
          <p:nvPr/>
        </p:nvGrpSpPr>
        <p:grpSpPr bwMode="auto">
          <a:xfrm>
            <a:off x="2055813" y="1676400"/>
            <a:ext cx="5183187" cy="3660775"/>
            <a:chOff x="1488" y="1523"/>
            <a:chExt cx="3265" cy="2306"/>
          </a:xfrm>
        </p:grpSpPr>
        <p:sp>
          <p:nvSpPr>
            <p:cNvPr id="31769" name="Rectangle 25"/>
            <p:cNvSpPr>
              <a:spLocks noChangeArrowheads="1"/>
            </p:cNvSpPr>
            <p:nvPr/>
          </p:nvSpPr>
          <p:spPr bwMode="auto">
            <a:xfrm>
              <a:off x="1777" y="3251"/>
              <a:ext cx="96" cy="192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tint val="89804"/>
                    <a:invGamma/>
                  </a:srgbClr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70" name="Rectangle 26"/>
            <p:cNvSpPr>
              <a:spLocks noChangeArrowheads="1"/>
            </p:cNvSpPr>
            <p:nvPr/>
          </p:nvSpPr>
          <p:spPr bwMode="auto">
            <a:xfrm>
              <a:off x="1969" y="3443"/>
              <a:ext cx="96" cy="192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tint val="89804"/>
                    <a:invGamma/>
                  </a:srgbClr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71" name="Rectangle 27"/>
            <p:cNvSpPr>
              <a:spLocks noChangeArrowheads="1"/>
            </p:cNvSpPr>
            <p:nvPr/>
          </p:nvSpPr>
          <p:spPr bwMode="auto">
            <a:xfrm>
              <a:off x="1777" y="3058"/>
              <a:ext cx="192" cy="96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tint val="89804"/>
                    <a:invGamma/>
                  </a:srgbClr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73" name="Rectangle 29"/>
            <p:cNvSpPr>
              <a:spLocks noChangeArrowheads="1"/>
            </p:cNvSpPr>
            <p:nvPr/>
          </p:nvSpPr>
          <p:spPr bwMode="auto">
            <a:xfrm>
              <a:off x="1969" y="3251"/>
              <a:ext cx="192" cy="96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tint val="89804"/>
                    <a:invGamma/>
                  </a:srgbClr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77" name="Rectangle 33"/>
            <p:cNvSpPr>
              <a:spLocks noChangeArrowheads="1"/>
            </p:cNvSpPr>
            <p:nvPr/>
          </p:nvSpPr>
          <p:spPr bwMode="auto">
            <a:xfrm>
              <a:off x="2161" y="3443"/>
              <a:ext cx="192" cy="96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tint val="89804"/>
                    <a:invGamma/>
                  </a:srgbClr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78" name="Rectangle 34"/>
            <p:cNvSpPr>
              <a:spLocks noChangeArrowheads="1"/>
            </p:cNvSpPr>
            <p:nvPr/>
          </p:nvSpPr>
          <p:spPr bwMode="auto">
            <a:xfrm>
              <a:off x="2449" y="3347"/>
              <a:ext cx="96" cy="192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tint val="89804"/>
                    <a:invGamma/>
                  </a:srgbClr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21" name="Rectangle 77"/>
            <p:cNvSpPr>
              <a:spLocks noChangeArrowheads="1"/>
            </p:cNvSpPr>
            <p:nvPr/>
          </p:nvSpPr>
          <p:spPr bwMode="auto">
            <a:xfrm>
              <a:off x="2257" y="3154"/>
              <a:ext cx="96" cy="192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tint val="89804"/>
                    <a:invGamma/>
                  </a:srgbClr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22" name="Rectangle 78"/>
            <p:cNvSpPr>
              <a:spLocks noChangeArrowheads="1"/>
            </p:cNvSpPr>
            <p:nvPr/>
          </p:nvSpPr>
          <p:spPr bwMode="auto">
            <a:xfrm>
              <a:off x="2449" y="3155"/>
              <a:ext cx="192" cy="96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tint val="89804"/>
                    <a:invGamma/>
                  </a:srgbClr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27" name="Rectangle 83"/>
            <p:cNvSpPr>
              <a:spLocks noChangeArrowheads="1"/>
            </p:cNvSpPr>
            <p:nvPr/>
          </p:nvSpPr>
          <p:spPr bwMode="auto">
            <a:xfrm>
              <a:off x="2737" y="3064"/>
              <a:ext cx="96" cy="192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tint val="89804"/>
                    <a:invGamma/>
                  </a:srgbClr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31" name="Rectangle 87"/>
            <p:cNvSpPr>
              <a:spLocks noChangeArrowheads="1"/>
            </p:cNvSpPr>
            <p:nvPr/>
          </p:nvSpPr>
          <p:spPr bwMode="auto">
            <a:xfrm>
              <a:off x="2929" y="3064"/>
              <a:ext cx="192" cy="96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tint val="89804"/>
                    <a:invGamma/>
                  </a:srgbClr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43" name="Rectangle 99"/>
            <p:cNvSpPr>
              <a:spLocks noChangeArrowheads="1"/>
            </p:cNvSpPr>
            <p:nvPr/>
          </p:nvSpPr>
          <p:spPr bwMode="auto">
            <a:xfrm>
              <a:off x="2352" y="2669"/>
              <a:ext cx="96" cy="192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tint val="89804"/>
                    <a:invGamma/>
                  </a:srgbClr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46" name="Rectangle 102"/>
            <p:cNvSpPr>
              <a:spLocks noChangeArrowheads="1"/>
            </p:cNvSpPr>
            <p:nvPr/>
          </p:nvSpPr>
          <p:spPr bwMode="auto">
            <a:xfrm>
              <a:off x="2352" y="2477"/>
              <a:ext cx="192" cy="96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tint val="89804"/>
                    <a:invGamma/>
                  </a:srgbClr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48" name="Rectangle 104"/>
            <p:cNvSpPr>
              <a:spLocks noChangeArrowheads="1"/>
            </p:cNvSpPr>
            <p:nvPr/>
          </p:nvSpPr>
          <p:spPr bwMode="auto">
            <a:xfrm>
              <a:off x="2449" y="2189"/>
              <a:ext cx="96" cy="192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tint val="89804"/>
                    <a:invGamma/>
                  </a:srgbClr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52" name="Rectangle 108"/>
            <p:cNvSpPr>
              <a:spLocks noChangeArrowheads="1"/>
            </p:cNvSpPr>
            <p:nvPr/>
          </p:nvSpPr>
          <p:spPr bwMode="auto">
            <a:xfrm>
              <a:off x="2641" y="2189"/>
              <a:ext cx="192" cy="96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tint val="89804"/>
                    <a:invGamma/>
                  </a:srgbClr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53" name="Rectangle 109"/>
            <p:cNvSpPr>
              <a:spLocks noChangeArrowheads="1"/>
            </p:cNvSpPr>
            <p:nvPr/>
          </p:nvSpPr>
          <p:spPr bwMode="auto">
            <a:xfrm>
              <a:off x="2833" y="2381"/>
              <a:ext cx="192" cy="96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tint val="89804"/>
                    <a:invGamma/>
                  </a:srgbClr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54" name="Rectangle 110"/>
            <p:cNvSpPr>
              <a:spLocks noChangeArrowheads="1"/>
            </p:cNvSpPr>
            <p:nvPr/>
          </p:nvSpPr>
          <p:spPr bwMode="auto">
            <a:xfrm>
              <a:off x="3121" y="2285"/>
              <a:ext cx="96" cy="192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tint val="89804"/>
                    <a:invGamma/>
                  </a:srgbClr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57" name="Rectangle 113"/>
            <p:cNvSpPr>
              <a:spLocks noChangeArrowheads="1"/>
            </p:cNvSpPr>
            <p:nvPr/>
          </p:nvSpPr>
          <p:spPr bwMode="auto">
            <a:xfrm>
              <a:off x="3121" y="2093"/>
              <a:ext cx="192" cy="96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tint val="89804"/>
                    <a:invGamma/>
                  </a:srgbClr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59" name="Rectangle 115"/>
            <p:cNvSpPr>
              <a:spLocks noChangeArrowheads="1"/>
            </p:cNvSpPr>
            <p:nvPr/>
          </p:nvSpPr>
          <p:spPr bwMode="auto">
            <a:xfrm>
              <a:off x="3217" y="1805"/>
              <a:ext cx="96" cy="192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tint val="89804"/>
                    <a:invGamma/>
                  </a:srgbClr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61" name="Rectangle 117"/>
            <p:cNvSpPr>
              <a:spLocks noChangeArrowheads="1"/>
            </p:cNvSpPr>
            <p:nvPr/>
          </p:nvSpPr>
          <p:spPr bwMode="auto">
            <a:xfrm>
              <a:off x="3217" y="1612"/>
              <a:ext cx="192" cy="96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tint val="89804"/>
                    <a:invGamma/>
                  </a:srgbClr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62" name="Rectangle 118"/>
            <p:cNvSpPr>
              <a:spLocks noChangeArrowheads="1"/>
            </p:cNvSpPr>
            <p:nvPr/>
          </p:nvSpPr>
          <p:spPr bwMode="auto">
            <a:xfrm>
              <a:off x="3505" y="1525"/>
              <a:ext cx="96" cy="192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tint val="89804"/>
                    <a:invGamma/>
                  </a:srgbClr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63" name="Rectangle 119"/>
            <p:cNvSpPr>
              <a:spLocks noChangeArrowheads="1"/>
            </p:cNvSpPr>
            <p:nvPr/>
          </p:nvSpPr>
          <p:spPr bwMode="auto">
            <a:xfrm>
              <a:off x="3409" y="1805"/>
              <a:ext cx="192" cy="96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tint val="89804"/>
                    <a:invGamma/>
                  </a:srgbClr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66" name="Rectangle 122"/>
            <p:cNvSpPr>
              <a:spLocks noChangeArrowheads="1"/>
            </p:cNvSpPr>
            <p:nvPr/>
          </p:nvSpPr>
          <p:spPr bwMode="auto">
            <a:xfrm>
              <a:off x="3697" y="1525"/>
              <a:ext cx="192" cy="96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tint val="89804"/>
                    <a:invGamma/>
                  </a:srgbClr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67" name="Rectangle 123"/>
            <p:cNvSpPr>
              <a:spLocks noChangeArrowheads="1"/>
            </p:cNvSpPr>
            <p:nvPr/>
          </p:nvSpPr>
          <p:spPr bwMode="auto">
            <a:xfrm>
              <a:off x="3697" y="1708"/>
              <a:ext cx="96" cy="192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tint val="89804"/>
                    <a:invGamma/>
                  </a:srgbClr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68" name="Rectangle 124"/>
            <p:cNvSpPr>
              <a:spLocks noChangeArrowheads="1"/>
            </p:cNvSpPr>
            <p:nvPr/>
          </p:nvSpPr>
          <p:spPr bwMode="auto">
            <a:xfrm>
              <a:off x="3889" y="1709"/>
              <a:ext cx="192" cy="96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tint val="89804"/>
                    <a:invGamma/>
                  </a:srgbClr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71" name="Rectangle 127"/>
            <p:cNvSpPr>
              <a:spLocks noChangeArrowheads="1"/>
            </p:cNvSpPr>
            <p:nvPr/>
          </p:nvSpPr>
          <p:spPr bwMode="auto">
            <a:xfrm>
              <a:off x="3505" y="2669"/>
              <a:ext cx="96" cy="192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tint val="89804"/>
                    <a:invGamma/>
                  </a:srgbClr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74" name="Rectangle 130"/>
            <p:cNvSpPr>
              <a:spLocks noChangeArrowheads="1"/>
            </p:cNvSpPr>
            <p:nvPr/>
          </p:nvSpPr>
          <p:spPr bwMode="auto">
            <a:xfrm>
              <a:off x="3505" y="2477"/>
              <a:ext cx="192" cy="96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tint val="89804"/>
                    <a:invGamma/>
                  </a:srgbClr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75" name="Rectangle 131"/>
            <p:cNvSpPr>
              <a:spLocks noChangeArrowheads="1"/>
            </p:cNvSpPr>
            <p:nvPr/>
          </p:nvSpPr>
          <p:spPr bwMode="auto">
            <a:xfrm>
              <a:off x="3697" y="2669"/>
              <a:ext cx="192" cy="96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tint val="89804"/>
                    <a:invGamma/>
                  </a:srgbClr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76" name="Rectangle 132"/>
            <p:cNvSpPr>
              <a:spLocks noChangeArrowheads="1"/>
            </p:cNvSpPr>
            <p:nvPr/>
          </p:nvSpPr>
          <p:spPr bwMode="auto">
            <a:xfrm>
              <a:off x="3985" y="2573"/>
              <a:ext cx="96" cy="192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tint val="89804"/>
                    <a:invGamma/>
                  </a:srgbClr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78" name="Rectangle 134"/>
            <p:cNvSpPr>
              <a:spLocks noChangeArrowheads="1"/>
            </p:cNvSpPr>
            <p:nvPr/>
          </p:nvSpPr>
          <p:spPr bwMode="auto">
            <a:xfrm>
              <a:off x="3793" y="2380"/>
              <a:ext cx="96" cy="192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tint val="89804"/>
                    <a:invGamma/>
                  </a:srgbClr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79" name="Rectangle 135"/>
            <p:cNvSpPr>
              <a:spLocks noChangeArrowheads="1"/>
            </p:cNvSpPr>
            <p:nvPr/>
          </p:nvSpPr>
          <p:spPr bwMode="auto">
            <a:xfrm>
              <a:off x="3985" y="2381"/>
              <a:ext cx="192" cy="96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tint val="89804"/>
                    <a:invGamma/>
                  </a:srgbClr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84" name="Rectangle 140"/>
            <p:cNvSpPr>
              <a:spLocks noChangeArrowheads="1"/>
            </p:cNvSpPr>
            <p:nvPr/>
          </p:nvSpPr>
          <p:spPr bwMode="auto">
            <a:xfrm>
              <a:off x="3697" y="2866"/>
              <a:ext cx="96" cy="192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tint val="89804"/>
                    <a:invGamma/>
                  </a:srgbClr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85" name="Rectangle 141"/>
            <p:cNvSpPr>
              <a:spLocks noChangeArrowheads="1"/>
            </p:cNvSpPr>
            <p:nvPr/>
          </p:nvSpPr>
          <p:spPr bwMode="auto">
            <a:xfrm>
              <a:off x="3601" y="3155"/>
              <a:ext cx="192" cy="96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tint val="89804"/>
                    <a:invGamma/>
                  </a:srgbClr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86" name="Rectangle 142"/>
            <p:cNvSpPr>
              <a:spLocks noChangeArrowheads="1"/>
            </p:cNvSpPr>
            <p:nvPr/>
          </p:nvSpPr>
          <p:spPr bwMode="auto">
            <a:xfrm>
              <a:off x="3793" y="3347"/>
              <a:ext cx="192" cy="96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tint val="89804"/>
                    <a:invGamma/>
                  </a:srgbClr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88" name="Rectangle 144"/>
            <p:cNvSpPr>
              <a:spLocks noChangeArrowheads="1"/>
            </p:cNvSpPr>
            <p:nvPr/>
          </p:nvSpPr>
          <p:spPr bwMode="auto">
            <a:xfrm>
              <a:off x="3889" y="2866"/>
              <a:ext cx="192" cy="96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tint val="89804"/>
                    <a:invGamma/>
                  </a:srgbClr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89" name="Rectangle 145"/>
            <p:cNvSpPr>
              <a:spLocks noChangeArrowheads="1"/>
            </p:cNvSpPr>
            <p:nvPr/>
          </p:nvSpPr>
          <p:spPr bwMode="auto">
            <a:xfrm>
              <a:off x="3889" y="3058"/>
              <a:ext cx="96" cy="192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tint val="89804"/>
                    <a:invGamma/>
                  </a:srgbClr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92" name="Rectangle 148"/>
            <p:cNvSpPr>
              <a:spLocks noChangeArrowheads="1"/>
            </p:cNvSpPr>
            <p:nvPr/>
          </p:nvSpPr>
          <p:spPr bwMode="auto">
            <a:xfrm>
              <a:off x="1585" y="1901"/>
              <a:ext cx="96" cy="192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tint val="89804"/>
                    <a:invGamma/>
                  </a:srgbClr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93" name="Rectangle 149"/>
            <p:cNvSpPr>
              <a:spLocks noChangeArrowheads="1"/>
            </p:cNvSpPr>
            <p:nvPr/>
          </p:nvSpPr>
          <p:spPr bwMode="auto">
            <a:xfrm>
              <a:off x="1777" y="2093"/>
              <a:ext cx="96" cy="192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tint val="89804"/>
                    <a:invGamma/>
                  </a:srgbClr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94" name="Rectangle 150"/>
            <p:cNvSpPr>
              <a:spLocks noChangeArrowheads="1"/>
            </p:cNvSpPr>
            <p:nvPr/>
          </p:nvSpPr>
          <p:spPr bwMode="auto">
            <a:xfrm>
              <a:off x="1585" y="1708"/>
              <a:ext cx="192" cy="96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tint val="89804"/>
                    <a:invGamma/>
                  </a:srgbClr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95" name="Rectangle 151"/>
            <p:cNvSpPr>
              <a:spLocks noChangeArrowheads="1"/>
            </p:cNvSpPr>
            <p:nvPr/>
          </p:nvSpPr>
          <p:spPr bwMode="auto">
            <a:xfrm>
              <a:off x="1873" y="1612"/>
              <a:ext cx="96" cy="192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tint val="89804"/>
                    <a:invGamma/>
                  </a:srgbClr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96" name="Rectangle 152"/>
            <p:cNvSpPr>
              <a:spLocks noChangeArrowheads="1"/>
            </p:cNvSpPr>
            <p:nvPr/>
          </p:nvSpPr>
          <p:spPr bwMode="auto">
            <a:xfrm>
              <a:off x="1777" y="1901"/>
              <a:ext cx="192" cy="96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tint val="89804"/>
                    <a:invGamma/>
                  </a:srgbClr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97" name="Rectangle 153"/>
            <p:cNvSpPr>
              <a:spLocks noChangeArrowheads="1"/>
            </p:cNvSpPr>
            <p:nvPr/>
          </p:nvSpPr>
          <p:spPr bwMode="auto">
            <a:xfrm>
              <a:off x="1969" y="2093"/>
              <a:ext cx="192" cy="96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tint val="89804"/>
                    <a:invGamma/>
                  </a:srgbClr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98" name="Rectangle 154"/>
            <p:cNvSpPr>
              <a:spLocks noChangeArrowheads="1"/>
            </p:cNvSpPr>
            <p:nvPr/>
          </p:nvSpPr>
          <p:spPr bwMode="auto">
            <a:xfrm>
              <a:off x="2257" y="1997"/>
              <a:ext cx="96" cy="192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tint val="89804"/>
                    <a:invGamma/>
                  </a:srgbClr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99" name="Rectangle 155"/>
            <p:cNvSpPr>
              <a:spLocks noChangeArrowheads="1"/>
            </p:cNvSpPr>
            <p:nvPr/>
          </p:nvSpPr>
          <p:spPr bwMode="auto">
            <a:xfrm>
              <a:off x="2065" y="1612"/>
              <a:ext cx="192" cy="96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tint val="89804"/>
                    <a:invGamma/>
                  </a:srgbClr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00" name="Rectangle 156"/>
            <p:cNvSpPr>
              <a:spLocks noChangeArrowheads="1"/>
            </p:cNvSpPr>
            <p:nvPr/>
          </p:nvSpPr>
          <p:spPr bwMode="auto">
            <a:xfrm>
              <a:off x="2065" y="1804"/>
              <a:ext cx="96" cy="192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tint val="89804"/>
                    <a:invGamma/>
                  </a:srgbClr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01" name="Rectangle 157"/>
            <p:cNvSpPr>
              <a:spLocks noChangeArrowheads="1"/>
            </p:cNvSpPr>
            <p:nvPr/>
          </p:nvSpPr>
          <p:spPr bwMode="auto">
            <a:xfrm>
              <a:off x="2257" y="1805"/>
              <a:ext cx="192" cy="96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tint val="89804"/>
                    <a:invGamma/>
                  </a:srgbClr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04" name="Rectangle 160"/>
            <p:cNvSpPr>
              <a:spLocks noChangeArrowheads="1"/>
            </p:cNvSpPr>
            <p:nvPr/>
          </p:nvSpPr>
          <p:spPr bwMode="auto">
            <a:xfrm>
              <a:off x="4273" y="2288"/>
              <a:ext cx="96" cy="192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tint val="89804"/>
                    <a:invGamma/>
                  </a:srgbClr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06" name="Rectangle 162"/>
            <p:cNvSpPr>
              <a:spLocks noChangeArrowheads="1"/>
            </p:cNvSpPr>
            <p:nvPr/>
          </p:nvSpPr>
          <p:spPr bwMode="auto">
            <a:xfrm>
              <a:off x="4369" y="1807"/>
              <a:ext cx="96" cy="192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tint val="89804"/>
                    <a:invGamma/>
                  </a:srgbClr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07" name="Rectangle 163"/>
            <p:cNvSpPr>
              <a:spLocks noChangeArrowheads="1"/>
            </p:cNvSpPr>
            <p:nvPr/>
          </p:nvSpPr>
          <p:spPr bwMode="auto">
            <a:xfrm>
              <a:off x="4273" y="2096"/>
              <a:ext cx="192" cy="96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tint val="89804"/>
                    <a:invGamma/>
                  </a:srgbClr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08" name="Rectangle 164"/>
            <p:cNvSpPr>
              <a:spLocks noChangeArrowheads="1"/>
            </p:cNvSpPr>
            <p:nvPr/>
          </p:nvSpPr>
          <p:spPr bwMode="auto">
            <a:xfrm>
              <a:off x="4465" y="2288"/>
              <a:ext cx="192" cy="96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tint val="89804"/>
                    <a:invGamma/>
                  </a:srgbClr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10" name="Rectangle 166"/>
            <p:cNvSpPr>
              <a:spLocks noChangeArrowheads="1"/>
            </p:cNvSpPr>
            <p:nvPr/>
          </p:nvSpPr>
          <p:spPr bwMode="auto">
            <a:xfrm>
              <a:off x="4561" y="1807"/>
              <a:ext cx="192" cy="96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tint val="89804"/>
                    <a:invGamma/>
                  </a:srgbClr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11" name="Rectangle 167"/>
            <p:cNvSpPr>
              <a:spLocks noChangeArrowheads="1"/>
            </p:cNvSpPr>
            <p:nvPr/>
          </p:nvSpPr>
          <p:spPr bwMode="auto">
            <a:xfrm>
              <a:off x="4561" y="1999"/>
              <a:ext cx="96" cy="192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tint val="89804"/>
                    <a:invGamma/>
                  </a:srgbClr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14" name="Rectangle 170"/>
            <p:cNvSpPr>
              <a:spLocks noChangeArrowheads="1"/>
            </p:cNvSpPr>
            <p:nvPr/>
          </p:nvSpPr>
          <p:spPr bwMode="auto">
            <a:xfrm>
              <a:off x="2353" y="1523"/>
              <a:ext cx="96" cy="192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tint val="89804"/>
                    <a:invGamma/>
                  </a:srgbClr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18" name="Rectangle 174"/>
            <p:cNvSpPr>
              <a:spLocks noChangeArrowheads="1"/>
            </p:cNvSpPr>
            <p:nvPr/>
          </p:nvSpPr>
          <p:spPr bwMode="auto">
            <a:xfrm>
              <a:off x="2545" y="1523"/>
              <a:ext cx="192" cy="96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tint val="89804"/>
                    <a:invGamma/>
                  </a:srgbClr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22" name="Rectangle 178"/>
            <p:cNvSpPr>
              <a:spLocks noChangeArrowheads="1"/>
            </p:cNvSpPr>
            <p:nvPr/>
          </p:nvSpPr>
          <p:spPr bwMode="auto">
            <a:xfrm>
              <a:off x="2833" y="1525"/>
              <a:ext cx="96" cy="87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tint val="89804"/>
                    <a:invGamma/>
                  </a:srgbClr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26" name="Rectangle 182"/>
            <p:cNvSpPr>
              <a:spLocks noChangeArrowheads="1"/>
            </p:cNvSpPr>
            <p:nvPr/>
          </p:nvSpPr>
          <p:spPr bwMode="auto">
            <a:xfrm>
              <a:off x="4465" y="3636"/>
              <a:ext cx="96" cy="192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tint val="89804"/>
                    <a:invGamma/>
                  </a:srgbClr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28" name="Rectangle 184"/>
            <p:cNvSpPr>
              <a:spLocks noChangeArrowheads="1"/>
            </p:cNvSpPr>
            <p:nvPr/>
          </p:nvSpPr>
          <p:spPr bwMode="auto">
            <a:xfrm>
              <a:off x="4561" y="3155"/>
              <a:ext cx="96" cy="192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tint val="89804"/>
                    <a:invGamma/>
                  </a:srgbClr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30" name="Rectangle 186"/>
            <p:cNvSpPr>
              <a:spLocks noChangeArrowheads="1"/>
            </p:cNvSpPr>
            <p:nvPr/>
          </p:nvSpPr>
          <p:spPr bwMode="auto">
            <a:xfrm>
              <a:off x="4657" y="3636"/>
              <a:ext cx="95" cy="96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tint val="89804"/>
                    <a:invGamma/>
                  </a:srgbClr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38" name="Rectangle 194"/>
            <p:cNvSpPr>
              <a:spLocks noChangeArrowheads="1"/>
            </p:cNvSpPr>
            <p:nvPr/>
          </p:nvSpPr>
          <p:spPr bwMode="auto">
            <a:xfrm>
              <a:off x="4177" y="2592"/>
              <a:ext cx="192" cy="96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tint val="89804"/>
                    <a:invGamma/>
                  </a:srgbClr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39" name="Rectangle 195"/>
            <p:cNvSpPr>
              <a:spLocks noChangeArrowheads="1"/>
            </p:cNvSpPr>
            <p:nvPr/>
          </p:nvSpPr>
          <p:spPr bwMode="auto">
            <a:xfrm>
              <a:off x="4465" y="2496"/>
              <a:ext cx="96" cy="192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tint val="89804"/>
                    <a:invGamma/>
                  </a:srgbClr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41" name="Rectangle 197"/>
            <p:cNvSpPr>
              <a:spLocks noChangeArrowheads="1"/>
            </p:cNvSpPr>
            <p:nvPr/>
          </p:nvSpPr>
          <p:spPr bwMode="auto">
            <a:xfrm>
              <a:off x="4561" y="2977"/>
              <a:ext cx="192" cy="96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tint val="89804"/>
                    <a:invGamma/>
                  </a:srgbClr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43" name="Rectangle 199"/>
            <p:cNvSpPr>
              <a:spLocks noChangeArrowheads="1"/>
            </p:cNvSpPr>
            <p:nvPr/>
          </p:nvSpPr>
          <p:spPr bwMode="auto">
            <a:xfrm>
              <a:off x="4657" y="2496"/>
              <a:ext cx="95" cy="96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tint val="89804"/>
                    <a:invGamma/>
                  </a:srgbClr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44" name="Rectangle 200"/>
            <p:cNvSpPr>
              <a:spLocks noChangeArrowheads="1"/>
            </p:cNvSpPr>
            <p:nvPr/>
          </p:nvSpPr>
          <p:spPr bwMode="auto">
            <a:xfrm>
              <a:off x="4657" y="2688"/>
              <a:ext cx="96" cy="192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tint val="89804"/>
                    <a:invGamma/>
                  </a:srgbClr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50" name="Rectangle 206"/>
            <p:cNvSpPr>
              <a:spLocks noChangeArrowheads="1"/>
            </p:cNvSpPr>
            <p:nvPr/>
          </p:nvSpPr>
          <p:spPr bwMode="auto">
            <a:xfrm>
              <a:off x="3793" y="3534"/>
              <a:ext cx="96" cy="192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tint val="89804"/>
                    <a:invGamma/>
                  </a:srgbClr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54" name="Rectangle 210"/>
            <p:cNvSpPr>
              <a:spLocks noChangeArrowheads="1"/>
            </p:cNvSpPr>
            <p:nvPr/>
          </p:nvSpPr>
          <p:spPr bwMode="auto">
            <a:xfrm>
              <a:off x="3985" y="3534"/>
              <a:ext cx="192" cy="96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tint val="89804"/>
                    <a:invGamma/>
                  </a:srgbClr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55" name="Rectangle 211"/>
            <p:cNvSpPr>
              <a:spLocks noChangeArrowheads="1"/>
            </p:cNvSpPr>
            <p:nvPr/>
          </p:nvSpPr>
          <p:spPr bwMode="auto">
            <a:xfrm>
              <a:off x="3985" y="3726"/>
              <a:ext cx="96" cy="102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tint val="89804"/>
                    <a:invGamma/>
                  </a:srgbClr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56" name="Rectangle 212"/>
            <p:cNvSpPr>
              <a:spLocks noChangeArrowheads="1"/>
            </p:cNvSpPr>
            <p:nvPr/>
          </p:nvSpPr>
          <p:spPr bwMode="auto">
            <a:xfrm>
              <a:off x="4177" y="3733"/>
              <a:ext cx="192" cy="96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tint val="89804"/>
                    <a:invGamma/>
                  </a:srgbClr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58" name="Rectangle 214"/>
            <p:cNvSpPr>
              <a:spLocks noChangeArrowheads="1"/>
            </p:cNvSpPr>
            <p:nvPr/>
          </p:nvSpPr>
          <p:spPr bwMode="auto">
            <a:xfrm>
              <a:off x="2641" y="3540"/>
              <a:ext cx="96" cy="192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tint val="89804"/>
                    <a:invGamma/>
                  </a:srgbClr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59" name="Rectangle 215"/>
            <p:cNvSpPr>
              <a:spLocks noChangeArrowheads="1"/>
            </p:cNvSpPr>
            <p:nvPr/>
          </p:nvSpPr>
          <p:spPr bwMode="auto">
            <a:xfrm>
              <a:off x="2833" y="3732"/>
              <a:ext cx="96" cy="96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tint val="89804"/>
                    <a:invGamma/>
                  </a:srgbClr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63" name="Rectangle 219"/>
            <p:cNvSpPr>
              <a:spLocks noChangeArrowheads="1"/>
            </p:cNvSpPr>
            <p:nvPr/>
          </p:nvSpPr>
          <p:spPr bwMode="auto">
            <a:xfrm>
              <a:off x="3025" y="3732"/>
              <a:ext cx="192" cy="96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tint val="89804"/>
                    <a:invGamma/>
                  </a:srgbClr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69" name="Rectangle 225"/>
            <p:cNvSpPr>
              <a:spLocks noChangeArrowheads="1"/>
            </p:cNvSpPr>
            <p:nvPr/>
          </p:nvSpPr>
          <p:spPr bwMode="auto">
            <a:xfrm>
              <a:off x="3985" y="1525"/>
              <a:ext cx="96" cy="97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tint val="89804"/>
                    <a:invGamma/>
                  </a:srgbClr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70" name="Rectangle 226"/>
            <p:cNvSpPr>
              <a:spLocks noChangeArrowheads="1"/>
            </p:cNvSpPr>
            <p:nvPr/>
          </p:nvSpPr>
          <p:spPr bwMode="auto">
            <a:xfrm>
              <a:off x="4177" y="1622"/>
              <a:ext cx="96" cy="192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tint val="89804"/>
                    <a:invGamma/>
                  </a:srgbClr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74" name="Rectangle 230"/>
            <p:cNvSpPr>
              <a:spLocks noChangeArrowheads="1"/>
            </p:cNvSpPr>
            <p:nvPr/>
          </p:nvSpPr>
          <p:spPr bwMode="auto">
            <a:xfrm>
              <a:off x="4369" y="1622"/>
              <a:ext cx="192" cy="96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tint val="89804"/>
                    <a:invGamma/>
                  </a:srgbClr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75" name="Rectangle 231"/>
            <p:cNvSpPr>
              <a:spLocks noChangeArrowheads="1"/>
            </p:cNvSpPr>
            <p:nvPr/>
          </p:nvSpPr>
          <p:spPr bwMode="auto">
            <a:xfrm>
              <a:off x="4657" y="1523"/>
              <a:ext cx="96" cy="192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tint val="89804"/>
                    <a:invGamma/>
                  </a:srgbClr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82" name="Rectangle 238"/>
            <p:cNvSpPr>
              <a:spLocks noChangeArrowheads="1"/>
            </p:cNvSpPr>
            <p:nvPr/>
          </p:nvSpPr>
          <p:spPr bwMode="auto">
            <a:xfrm>
              <a:off x="1873" y="3733"/>
              <a:ext cx="192" cy="96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tint val="89804"/>
                    <a:invGamma/>
                  </a:srgbClr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83" name="Rectangle 239"/>
            <p:cNvSpPr>
              <a:spLocks noChangeArrowheads="1"/>
            </p:cNvSpPr>
            <p:nvPr/>
          </p:nvSpPr>
          <p:spPr bwMode="auto">
            <a:xfrm>
              <a:off x="2161" y="3637"/>
              <a:ext cx="96" cy="192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tint val="89804"/>
                    <a:invGamma/>
                  </a:srgbClr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87" name="Rectangle 243"/>
            <p:cNvSpPr>
              <a:spLocks noChangeArrowheads="1"/>
            </p:cNvSpPr>
            <p:nvPr/>
          </p:nvSpPr>
          <p:spPr bwMode="auto">
            <a:xfrm>
              <a:off x="2353" y="3628"/>
              <a:ext cx="192" cy="96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tint val="89804"/>
                    <a:invGamma/>
                  </a:srgbClr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97" name="Rectangle 253"/>
            <p:cNvSpPr>
              <a:spLocks noChangeArrowheads="1"/>
            </p:cNvSpPr>
            <p:nvPr/>
          </p:nvSpPr>
          <p:spPr bwMode="auto">
            <a:xfrm>
              <a:off x="1680" y="3745"/>
              <a:ext cx="96" cy="83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tint val="89804"/>
                    <a:invGamma/>
                  </a:srgbClr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98" name="Rectangle 254"/>
            <p:cNvSpPr>
              <a:spLocks noChangeArrowheads="1"/>
            </p:cNvSpPr>
            <p:nvPr/>
          </p:nvSpPr>
          <p:spPr bwMode="auto">
            <a:xfrm>
              <a:off x="1488" y="3360"/>
              <a:ext cx="192" cy="96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tint val="89804"/>
                    <a:invGamma/>
                  </a:srgbClr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99" name="Rectangle 255"/>
            <p:cNvSpPr>
              <a:spLocks noChangeArrowheads="1"/>
            </p:cNvSpPr>
            <p:nvPr/>
          </p:nvSpPr>
          <p:spPr bwMode="auto">
            <a:xfrm>
              <a:off x="1488" y="3552"/>
              <a:ext cx="96" cy="192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tint val="89804"/>
                    <a:invGamma/>
                  </a:srgbClr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000" name="Rectangle 256"/>
            <p:cNvSpPr>
              <a:spLocks noChangeArrowheads="1"/>
            </p:cNvSpPr>
            <p:nvPr/>
          </p:nvSpPr>
          <p:spPr bwMode="auto">
            <a:xfrm>
              <a:off x="1680" y="3553"/>
              <a:ext cx="192" cy="96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tint val="89804"/>
                    <a:invGamma/>
                  </a:srgbClr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008" name="Rectangle 264"/>
            <p:cNvSpPr>
              <a:spLocks noChangeArrowheads="1"/>
            </p:cNvSpPr>
            <p:nvPr/>
          </p:nvSpPr>
          <p:spPr bwMode="auto">
            <a:xfrm>
              <a:off x="1585" y="3072"/>
              <a:ext cx="96" cy="192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tint val="89804"/>
                    <a:invGamma/>
                  </a:srgbClr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009" name="Rectangle 265"/>
            <p:cNvSpPr>
              <a:spLocks noChangeArrowheads="1"/>
            </p:cNvSpPr>
            <p:nvPr/>
          </p:nvSpPr>
          <p:spPr bwMode="auto">
            <a:xfrm>
              <a:off x="1489" y="2687"/>
              <a:ext cx="96" cy="96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tint val="89804"/>
                    <a:invGamma/>
                  </a:srgbClr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019" name="Rectangle 275"/>
            <p:cNvSpPr>
              <a:spLocks noChangeArrowheads="1"/>
            </p:cNvSpPr>
            <p:nvPr/>
          </p:nvSpPr>
          <p:spPr bwMode="auto">
            <a:xfrm>
              <a:off x="1489" y="2377"/>
              <a:ext cx="96" cy="192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tint val="89804"/>
                    <a:invGamma/>
                  </a:srgbClr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022" name="Rectangle 278"/>
            <p:cNvSpPr>
              <a:spLocks noChangeArrowheads="1"/>
            </p:cNvSpPr>
            <p:nvPr/>
          </p:nvSpPr>
          <p:spPr bwMode="auto">
            <a:xfrm>
              <a:off x="1489" y="2185"/>
              <a:ext cx="192" cy="96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tint val="89804"/>
                    <a:invGamma/>
                  </a:srgbClr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025" name="Rectangle 281"/>
            <p:cNvSpPr>
              <a:spLocks noChangeArrowheads="1"/>
            </p:cNvSpPr>
            <p:nvPr/>
          </p:nvSpPr>
          <p:spPr bwMode="auto">
            <a:xfrm>
              <a:off x="1681" y="1525"/>
              <a:ext cx="96" cy="87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tint val="89804"/>
                    <a:invGamma/>
                  </a:srgbClr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044" name="Rectangle 300"/>
            <p:cNvSpPr>
              <a:spLocks noChangeArrowheads="1"/>
            </p:cNvSpPr>
            <p:nvPr/>
          </p:nvSpPr>
          <p:spPr bwMode="auto">
            <a:xfrm>
              <a:off x="1488" y="1525"/>
              <a:ext cx="110" cy="83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tint val="89804"/>
                    <a:invGamma/>
                  </a:srgbClr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2052" name="Text Box 308"/>
          <p:cNvSpPr txBox="1">
            <a:spLocks noChangeArrowheads="1"/>
          </p:cNvSpPr>
          <p:nvPr/>
        </p:nvSpPr>
        <p:spPr bwMode="auto">
          <a:xfrm>
            <a:off x="457200" y="5502275"/>
            <a:ext cx="8686800" cy="11874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0">
                <a:solidFill>
                  <a:srgbClr val="FF0000"/>
                </a:solidFill>
              </a:rPr>
              <a:t>Theorem:</a:t>
            </a:r>
            <a:r>
              <a:rPr lang="en-US" b="0"/>
              <a:t> extremal density windows all lie on Hanan grid</a:t>
            </a:r>
            <a:endParaRPr lang="en-US" b="0">
              <a:solidFill>
                <a:srgbClr val="FF0000"/>
              </a:solidFill>
            </a:endParaRPr>
          </a:p>
          <a:p>
            <a:r>
              <a:rPr lang="en-US" b="0">
                <a:solidFill>
                  <a:srgbClr val="00FF00"/>
                </a:solidFill>
              </a:rPr>
              <a:t>Algorithms:</a:t>
            </a:r>
            <a:r>
              <a:rPr lang="en-US"/>
              <a:t> </a:t>
            </a:r>
            <a:r>
              <a:rPr lang="en-US" b="0"/>
              <a:t>efficient fill analyses and generation for VLSI</a:t>
            </a:r>
          </a:p>
          <a:p>
            <a:r>
              <a:rPr lang="en-US" b="0"/>
              <a:t>Enabled startup company: </a:t>
            </a:r>
            <a:r>
              <a:rPr lang="en-US" b="0">
                <a:solidFill>
                  <a:srgbClr val="FF0000"/>
                </a:solidFill>
              </a:rPr>
              <a:t>Blaze DFM Inc.</a:t>
            </a:r>
            <a:r>
              <a:rPr lang="en-US" b="0"/>
              <a:t> - www.blaze-dfm.com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052" grpId="0" animBg="1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53AF1-832E-4730-BDA6-A0EB40130156}" type="slidenum">
              <a:rPr lang="en-US"/>
              <a:pPr/>
              <a:t>18</a:t>
            </a:fld>
            <a:endParaRPr lang="en-US"/>
          </a:p>
        </p:txBody>
      </p:sp>
      <p:sp>
        <p:nvSpPr>
          <p:cNvPr id="26629" name="Line 5"/>
          <p:cNvSpPr>
            <a:spLocks noChangeShapeType="1"/>
          </p:cNvSpPr>
          <p:nvPr/>
        </p:nvSpPr>
        <p:spPr bwMode="auto">
          <a:xfrm flipH="1">
            <a:off x="2162175" y="2921000"/>
            <a:ext cx="4978400" cy="2540000"/>
          </a:xfrm>
          <a:prstGeom prst="line">
            <a:avLst/>
          </a:prstGeom>
          <a:noFill/>
          <a:ln w="28575">
            <a:solidFill>
              <a:srgbClr val="DD080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30" name="Line 6"/>
          <p:cNvSpPr>
            <a:spLocks noChangeShapeType="1"/>
          </p:cNvSpPr>
          <p:nvPr/>
        </p:nvSpPr>
        <p:spPr bwMode="auto">
          <a:xfrm flipH="1">
            <a:off x="4391025" y="2438400"/>
            <a:ext cx="657225" cy="3362325"/>
          </a:xfrm>
          <a:prstGeom prst="line">
            <a:avLst/>
          </a:prstGeom>
          <a:noFill/>
          <a:ln w="28575">
            <a:solidFill>
              <a:srgbClr val="DD080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Landmine Detection</a:t>
            </a:r>
          </a:p>
        </p:txBody>
      </p:sp>
      <p:sp>
        <p:nvSpPr>
          <p:cNvPr id="26632" name="Rectangle 8"/>
          <p:cNvSpPr>
            <a:spLocks noChangeArrowheads="1"/>
          </p:cNvSpPr>
          <p:nvPr/>
        </p:nvSpPr>
        <p:spPr bwMode="auto">
          <a:xfrm>
            <a:off x="1731963" y="2027238"/>
            <a:ext cx="5695950" cy="4022725"/>
          </a:xfrm>
          <a:prstGeom prst="rect">
            <a:avLst/>
          </a:prstGeom>
          <a:noFill/>
          <a:ln w="19050">
            <a:solidFill>
              <a:srgbClr val="00801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6744" name="Group 120"/>
          <p:cNvGrpSpPr>
            <a:grpSpLocks/>
          </p:cNvGrpSpPr>
          <p:nvPr/>
        </p:nvGrpSpPr>
        <p:grpSpPr bwMode="auto">
          <a:xfrm>
            <a:off x="1847850" y="2352675"/>
            <a:ext cx="5184775" cy="3255963"/>
            <a:chOff x="1164" y="1482"/>
            <a:chExt cx="3266" cy="2051"/>
          </a:xfrm>
        </p:grpSpPr>
        <p:sp>
          <p:nvSpPr>
            <p:cNvPr id="26633" name="Oval 9"/>
            <p:cNvSpPr>
              <a:spLocks noChangeArrowheads="1"/>
            </p:cNvSpPr>
            <p:nvPr/>
          </p:nvSpPr>
          <p:spPr bwMode="auto">
            <a:xfrm>
              <a:off x="2351" y="1512"/>
              <a:ext cx="43" cy="44"/>
            </a:xfrm>
            <a:prstGeom prst="ellipse">
              <a:avLst/>
            </a:prstGeom>
            <a:solidFill>
              <a:srgbClr val="02AB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34" name="Oval 10"/>
            <p:cNvSpPr>
              <a:spLocks noChangeArrowheads="1"/>
            </p:cNvSpPr>
            <p:nvPr/>
          </p:nvSpPr>
          <p:spPr bwMode="auto">
            <a:xfrm>
              <a:off x="2350" y="1511"/>
              <a:ext cx="45" cy="45"/>
            </a:xfrm>
            <a:prstGeom prst="ellipse">
              <a:avLst/>
            </a:prstGeom>
            <a:noFill/>
            <a:ln w="46038">
              <a:solidFill>
                <a:srgbClr val="02ABE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35" name="Oval 11"/>
            <p:cNvSpPr>
              <a:spLocks noChangeArrowheads="1"/>
            </p:cNvSpPr>
            <p:nvPr/>
          </p:nvSpPr>
          <p:spPr bwMode="auto">
            <a:xfrm>
              <a:off x="3712" y="3342"/>
              <a:ext cx="44" cy="44"/>
            </a:xfrm>
            <a:prstGeom prst="ellipse">
              <a:avLst/>
            </a:prstGeom>
            <a:solidFill>
              <a:srgbClr val="02AB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36" name="Oval 12"/>
            <p:cNvSpPr>
              <a:spLocks noChangeArrowheads="1"/>
            </p:cNvSpPr>
            <p:nvPr/>
          </p:nvSpPr>
          <p:spPr bwMode="auto">
            <a:xfrm>
              <a:off x="3712" y="3341"/>
              <a:ext cx="45" cy="46"/>
            </a:xfrm>
            <a:prstGeom prst="ellipse">
              <a:avLst/>
            </a:prstGeom>
            <a:noFill/>
            <a:ln w="46038">
              <a:solidFill>
                <a:srgbClr val="02ABE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37" name="Oval 13"/>
            <p:cNvSpPr>
              <a:spLocks noChangeArrowheads="1"/>
            </p:cNvSpPr>
            <p:nvPr/>
          </p:nvSpPr>
          <p:spPr bwMode="auto">
            <a:xfrm>
              <a:off x="3712" y="3342"/>
              <a:ext cx="44" cy="44"/>
            </a:xfrm>
            <a:prstGeom prst="ellipse">
              <a:avLst/>
            </a:prstGeom>
            <a:solidFill>
              <a:srgbClr val="02AB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38" name="Oval 14"/>
            <p:cNvSpPr>
              <a:spLocks noChangeArrowheads="1"/>
            </p:cNvSpPr>
            <p:nvPr/>
          </p:nvSpPr>
          <p:spPr bwMode="auto">
            <a:xfrm>
              <a:off x="3712" y="3341"/>
              <a:ext cx="45" cy="46"/>
            </a:xfrm>
            <a:prstGeom prst="ellipse">
              <a:avLst/>
            </a:prstGeom>
            <a:noFill/>
            <a:ln w="46038">
              <a:solidFill>
                <a:srgbClr val="02ABE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39" name="Oval 15"/>
            <p:cNvSpPr>
              <a:spLocks noChangeArrowheads="1"/>
            </p:cNvSpPr>
            <p:nvPr/>
          </p:nvSpPr>
          <p:spPr bwMode="auto">
            <a:xfrm>
              <a:off x="2102" y="2273"/>
              <a:ext cx="44" cy="44"/>
            </a:xfrm>
            <a:prstGeom prst="ellipse">
              <a:avLst/>
            </a:prstGeom>
            <a:solidFill>
              <a:srgbClr val="02AB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0" name="Oval 16"/>
            <p:cNvSpPr>
              <a:spLocks noChangeArrowheads="1"/>
            </p:cNvSpPr>
            <p:nvPr/>
          </p:nvSpPr>
          <p:spPr bwMode="auto">
            <a:xfrm>
              <a:off x="2101" y="2272"/>
              <a:ext cx="45" cy="46"/>
            </a:xfrm>
            <a:prstGeom prst="ellipse">
              <a:avLst/>
            </a:prstGeom>
            <a:noFill/>
            <a:ln w="46038">
              <a:solidFill>
                <a:srgbClr val="02ABE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1" name="Oval 17"/>
            <p:cNvSpPr>
              <a:spLocks noChangeArrowheads="1"/>
            </p:cNvSpPr>
            <p:nvPr/>
          </p:nvSpPr>
          <p:spPr bwMode="auto">
            <a:xfrm>
              <a:off x="1487" y="2273"/>
              <a:ext cx="44" cy="44"/>
            </a:xfrm>
            <a:prstGeom prst="ellipse">
              <a:avLst/>
            </a:prstGeom>
            <a:solidFill>
              <a:srgbClr val="02AB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2" name="Oval 18"/>
            <p:cNvSpPr>
              <a:spLocks noChangeArrowheads="1"/>
            </p:cNvSpPr>
            <p:nvPr/>
          </p:nvSpPr>
          <p:spPr bwMode="auto">
            <a:xfrm>
              <a:off x="1486" y="2272"/>
              <a:ext cx="45" cy="46"/>
            </a:xfrm>
            <a:prstGeom prst="ellipse">
              <a:avLst/>
            </a:prstGeom>
            <a:noFill/>
            <a:ln w="46038">
              <a:solidFill>
                <a:srgbClr val="02ABE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3" name="Oval 19"/>
            <p:cNvSpPr>
              <a:spLocks noChangeArrowheads="1"/>
            </p:cNvSpPr>
            <p:nvPr/>
          </p:nvSpPr>
          <p:spPr bwMode="auto">
            <a:xfrm>
              <a:off x="2043" y="2932"/>
              <a:ext cx="44" cy="44"/>
            </a:xfrm>
            <a:prstGeom prst="ellipse">
              <a:avLst/>
            </a:prstGeom>
            <a:solidFill>
              <a:srgbClr val="02AB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4" name="Oval 20"/>
            <p:cNvSpPr>
              <a:spLocks noChangeArrowheads="1"/>
            </p:cNvSpPr>
            <p:nvPr/>
          </p:nvSpPr>
          <p:spPr bwMode="auto">
            <a:xfrm>
              <a:off x="2042" y="2931"/>
              <a:ext cx="46" cy="46"/>
            </a:xfrm>
            <a:prstGeom prst="ellipse">
              <a:avLst/>
            </a:prstGeom>
            <a:noFill/>
            <a:ln w="46038">
              <a:solidFill>
                <a:srgbClr val="02ABE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5" name="Oval 21"/>
            <p:cNvSpPr>
              <a:spLocks noChangeArrowheads="1"/>
            </p:cNvSpPr>
            <p:nvPr/>
          </p:nvSpPr>
          <p:spPr bwMode="auto">
            <a:xfrm>
              <a:off x="3141" y="2156"/>
              <a:ext cx="44" cy="44"/>
            </a:xfrm>
            <a:prstGeom prst="ellipse">
              <a:avLst/>
            </a:prstGeom>
            <a:solidFill>
              <a:srgbClr val="02AB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6" name="Oval 22"/>
            <p:cNvSpPr>
              <a:spLocks noChangeArrowheads="1"/>
            </p:cNvSpPr>
            <p:nvPr/>
          </p:nvSpPr>
          <p:spPr bwMode="auto">
            <a:xfrm>
              <a:off x="3141" y="2155"/>
              <a:ext cx="45" cy="46"/>
            </a:xfrm>
            <a:prstGeom prst="ellipse">
              <a:avLst/>
            </a:prstGeom>
            <a:noFill/>
            <a:ln w="46038">
              <a:solidFill>
                <a:srgbClr val="02ABE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7" name="Oval 23"/>
            <p:cNvSpPr>
              <a:spLocks noChangeArrowheads="1"/>
            </p:cNvSpPr>
            <p:nvPr/>
          </p:nvSpPr>
          <p:spPr bwMode="auto">
            <a:xfrm>
              <a:off x="3434" y="2449"/>
              <a:ext cx="44" cy="44"/>
            </a:xfrm>
            <a:prstGeom prst="ellipse">
              <a:avLst/>
            </a:prstGeom>
            <a:solidFill>
              <a:srgbClr val="02AB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8" name="Oval 24"/>
            <p:cNvSpPr>
              <a:spLocks noChangeArrowheads="1"/>
            </p:cNvSpPr>
            <p:nvPr/>
          </p:nvSpPr>
          <p:spPr bwMode="auto">
            <a:xfrm>
              <a:off x="3433" y="2448"/>
              <a:ext cx="46" cy="45"/>
            </a:xfrm>
            <a:prstGeom prst="ellipse">
              <a:avLst/>
            </a:prstGeom>
            <a:noFill/>
            <a:ln w="46038">
              <a:solidFill>
                <a:srgbClr val="02ABE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9" name="Oval 25"/>
            <p:cNvSpPr>
              <a:spLocks noChangeArrowheads="1"/>
            </p:cNvSpPr>
            <p:nvPr/>
          </p:nvSpPr>
          <p:spPr bwMode="auto">
            <a:xfrm>
              <a:off x="3727" y="2742"/>
              <a:ext cx="44" cy="44"/>
            </a:xfrm>
            <a:prstGeom prst="ellipse">
              <a:avLst/>
            </a:prstGeom>
            <a:solidFill>
              <a:srgbClr val="02AB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50" name="Oval 26"/>
            <p:cNvSpPr>
              <a:spLocks noChangeArrowheads="1"/>
            </p:cNvSpPr>
            <p:nvPr/>
          </p:nvSpPr>
          <p:spPr bwMode="auto">
            <a:xfrm>
              <a:off x="3726" y="2741"/>
              <a:ext cx="46" cy="45"/>
            </a:xfrm>
            <a:prstGeom prst="ellipse">
              <a:avLst/>
            </a:prstGeom>
            <a:noFill/>
            <a:ln w="46038">
              <a:solidFill>
                <a:srgbClr val="02ABE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51" name="Oval 27"/>
            <p:cNvSpPr>
              <a:spLocks noChangeArrowheads="1"/>
            </p:cNvSpPr>
            <p:nvPr/>
          </p:nvSpPr>
          <p:spPr bwMode="auto">
            <a:xfrm>
              <a:off x="3171" y="3005"/>
              <a:ext cx="43" cy="44"/>
            </a:xfrm>
            <a:prstGeom prst="ellipse">
              <a:avLst/>
            </a:prstGeom>
            <a:solidFill>
              <a:srgbClr val="02AB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52" name="Oval 28"/>
            <p:cNvSpPr>
              <a:spLocks noChangeArrowheads="1"/>
            </p:cNvSpPr>
            <p:nvPr/>
          </p:nvSpPr>
          <p:spPr bwMode="auto">
            <a:xfrm>
              <a:off x="3170" y="3005"/>
              <a:ext cx="45" cy="45"/>
            </a:xfrm>
            <a:prstGeom prst="ellipse">
              <a:avLst/>
            </a:prstGeom>
            <a:noFill/>
            <a:ln w="46038">
              <a:solidFill>
                <a:srgbClr val="02ABE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53" name="Oval 29"/>
            <p:cNvSpPr>
              <a:spLocks noChangeArrowheads="1"/>
            </p:cNvSpPr>
            <p:nvPr/>
          </p:nvSpPr>
          <p:spPr bwMode="auto">
            <a:xfrm>
              <a:off x="4122" y="3298"/>
              <a:ext cx="44" cy="44"/>
            </a:xfrm>
            <a:prstGeom prst="ellipse">
              <a:avLst/>
            </a:prstGeom>
            <a:solidFill>
              <a:srgbClr val="02AB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54" name="Oval 30"/>
            <p:cNvSpPr>
              <a:spLocks noChangeArrowheads="1"/>
            </p:cNvSpPr>
            <p:nvPr/>
          </p:nvSpPr>
          <p:spPr bwMode="auto">
            <a:xfrm>
              <a:off x="4122" y="3298"/>
              <a:ext cx="45" cy="45"/>
            </a:xfrm>
            <a:prstGeom prst="ellipse">
              <a:avLst/>
            </a:prstGeom>
            <a:noFill/>
            <a:ln w="46038">
              <a:solidFill>
                <a:srgbClr val="02ABE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55" name="Oval 31"/>
            <p:cNvSpPr>
              <a:spLocks noChangeArrowheads="1"/>
            </p:cNvSpPr>
            <p:nvPr/>
          </p:nvSpPr>
          <p:spPr bwMode="auto">
            <a:xfrm>
              <a:off x="4386" y="2273"/>
              <a:ext cx="44" cy="44"/>
            </a:xfrm>
            <a:prstGeom prst="ellipse">
              <a:avLst/>
            </a:prstGeom>
            <a:solidFill>
              <a:srgbClr val="02AB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56" name="Oval 32"/>
            <p:cNvSpPr>
              <a:spLocks noChangeArrowheads="1"/>
            </p:cNvSpPr>
            <p:nvPr/>
          </p:nvSpPr>
          <p:spPr bwMode="auto">
            <a:xfrm>
              <a:off x="4385" y="2272"/>
              <a:ext cx="45" cy="46"/>
            </a:xfrm>
            <a:prstGeom prst="ellipse">
              <a:avLst/>
            </a:prstGeom>
            <a:noFill/>
            <a:ln w="46038">
              <a:solidFill>
                <a:srgbClr val="02ABE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57" name="Oval 33"/>
            <p:cNvSpPr>
              <a:spLocks noChangeArrowheads="1"/>
            </p:cNvSpPr>
            <p:nvPr/>
          </p:nvSpPr>
          <p:spPr bwMode="auto">
            <a:xfrm>
              <a:off x="3829" y="1717"/>
              <a:ext cx="44" cy="44"/>
            </a:xfrm>
            <a:prstGeom prst="ellipse">
              <a:avLst/>
            </a:prstGeom>
            <a:solidFill>
              <a:srgbClr val="02AB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58" name="Oval 34"/>
            <p:cNvSpPr>
              <a:spLocks noChangeArrowheads="1"/>
            </p:cNvSpPr>
            <p:nvPr/>
          </p:nvSpPr>
          <p:spPr bwMode="auto">
            <a:xfrm>
              <a:off x="3829" y="1716"/>
              <a:ext cx="45" cy="45"/>
            </a:xfrm>
            <a:prstGeom prst="ellipse">
              <a:avLst/>
            </a:prstGeom>
            <a:noFill/>
            <a:ln w="46038">
              <a:solidFill>
                <a:srgbClr val="02ABE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59" name="Oval 35"/>
            <p:cNvSpPr>
              <a:spLocks noChangeArrowheads="1"/>
            </p:cNvSpPr>
            <p:nvPr/>
          </p:nvSpPr>
          <p:spPr bwMode="auto">
            <a:xfrm>
              <a:off x="2556" y="1834"/>
              <a:ext cx="43" cy="44"/>
            </a:xfrm>
            <a:prstGeom prst="ellipse">
              <a:avLst/>
            </a:prstGeom>
            <a:solidFill>
              <a:srgbClr val="02AB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60" name="Oval 36"/>
            <p:cNvSpPr>
              <a:spLocks noChangeArrowheads="1"/>
            </p:cNvSpPr>
            <p:nvPr/>
          </p:nvSpPr>
          <p:spPr bwMode="auto">
            <a:xfrm>
              <a:off x="2555" y="1833"/>
              <a:ext cx="45" cy="45"/>
            </a:xfrm>
            <a:prstGeom prst="ellipse">
              <a:avLst/>
            </a:prstGeom>
            <a:noFill/>
            <a:ln w="46038">
              <a:solidFill>
                <a:srgbClr val="02ABE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61" name="Oval 37"/>
            <p:cNvSpPr>
              <a:spLocks noChangeArrowheads="1"/>
            </p:cNvSpPr>
            <p:nvPr/>
          </p:nvSpPr>
          <p:spPr bwMode="auto">
            <a:xfrm>
              <a:off x="2512" y="2522"/>
              <a:ext cx="44" cy="44"/>
            </a:xfrm>
            <a:prstGeom prst="ellipse">
              <a:avLst/>
            </a:prstGeom>
            <a:solidFill>
              <a:srgbClr val="02AB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62" name="Oval 38"/>
            <p:cNvSpPr>
              <a:spLocks noChangeArrowheads="1"/>
            </p:cNvSpPr>
            <p:nvPr/>
          </p:nvSpPr>
          <p:spPr bwMode="auto">
            <a:xfrm>
              <a:off x="2511" y="2521"/>
              <a:ext cx="45" cy="46"/>
            </a:xfrm>
            <a:prstGeom prst="ellipse">
              <a:avLst/>
            </a:prstGeom>
            <a:noFill/>
            <a:ln w="46038">
              <a:solidFill>
                <a:srgbClr val="02ABE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63" name="Oval 39"/>
            <p:cNvSpPr>
              <a:spLocks noChangeArrowheads="1"/>
            </p:cNvSpPr>
            <p:nvPr/>
          </p:nvSpPr>
          <p:spPr bwMode="auto">
            <a:xfrm>
              <a:off x="1677" y="2712"/>
              <a:ext cx="44" cy="44"/>
            </a:xfrm>
            <a:prstGeom prst="ellipse">
              <a:avLst/>
            </a:prstGeom>
            <a:solidFill>
              <a:srgbClr val="02AB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64" name="Oval 40"/>
            <p:cNvSpPr>
              <a:spLocks noChangeArrowheads="1"/>
            </p:cNvSpPr>
            <p:nvPr/>
          </p:nvSpPr>
          <p:spPr bwMode="auto">
            <a:xfrm>
              <a:off x="1676" y="2712"/>
              <a:ext cx="46" cy="45"/>
            </a:xfrm>
            <a:prstGeom prst="ellipse">
              <a:avLst/>
            </a:prstGeom>
            <a:noFill/>
            <a:ln w="46038">
              <a:solidFill>
                <a:srgbClr val="02ABE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65" name="Oval 41"/>
            <p:cNvSpPr>
              <a:spLocks noChangeArrowheads="1"/>
            </p:cNvSpPr>
            <p:nvPr/>
          </p:nvSpPr>
          <p:spPr bwMode="auto">
            <a:xfrm>
              <a:off x="2556" y="3327"/>
              <a:ext cx="43" cy="44"/>
            </a:xfrm>
            <a:prstGeom prst="ellipse">
              <a:avLst/>
            </a:prstGeom>
            <a:solidFill>
              <a:srgbClr val="02AB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66" name="Oval 42"/>
            <p:cNvSpPr>
              <a:spLocks noChangeArrowheads="1"/>
            </p:cNvSpPr>
            <p:nvPr/>
          </p:nvSpPr>
          <p:spPr bwMode="auto">
            <a:xfrm>
              <a:off x="2555" y="3327"/>
              <a:ext cx="45" cy="45"/>
            </a:xfrm>
            <a:prstGeom prst="ellipse">
              <a:avLst/>
            </a:prstGeom>
            <a:noFill/>
            <a:ln w="46038">
              <a:solidFill>
                <a:srgbClr val="02ABE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67" name="Oval 43"/>
            <p:cNvSpPr>
              <a:spLocks noChangeArrowheads="1"/>
            </p:cNvSpPr>
            <p:nvPr/>
          </p:nvSpPr>
          <p:spPr bwMode="auto">
            <a:xfrm>
              <a:off x="1984" y="3005"/>
              <a:ext cx="44" cy="44"/>
            </a:xfrm>
            <a:prstGeom prst="ellipse">
              <a:avLst/>
            </a:prstGeom>
            <a:solidFill>
              <a:srgbClr val="02AB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68" name="Oval 44"/>
            <p:cNvSpPr>
              <a:spLocks noChangeArrowheads="1"/>
            </p:cNvSpPr>
            <p:nvPr/>
          </p:nvSpPr>
          <p:spPr bwMode="auto">
            <a:xfrm>
              <a:off x="1984" y="3005"/>
              <a:ext cx="45" cy="45"/>
            </a:xfrm>
            <a:prstGeom prst="ellipse">
              <a:avLst/>
            </a:prstGeom>
            <a:noFill/>
            <a:ln w="46038">
              <a:solidFill>
                <a:srgbClr val="02ABE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69" name="Oval 45"/>
            <p:cNvSpPr>
              <a:spLocks noChangeArrowheads="1"/>
            </p:cNvSpPr>
            <p:nvPr/>
          </p:nvSpPr>
          <p:spPr bwMode="auto">
            <a:xfrm>
              <a:off x="4034" y="1848"/>
              <a:ext cx="44" cy="44"/>
            </a:xfrm>
            <a:prstGeom prst="ellipse">
              <a:avLst/>
            </a:prstGeom>
            <a:solidFill>
              <a:srgbClr val="02AB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70" name="Oval 46"/>
            <p:cNvSpPr>
              <a:spLocks noChangeArrowheads="1"/>
            </p:cNvSpPr>
            <p:nvPr/>
          </p:nvSpPr>
          <p:spPr bwMode="auto">
            <a:xfrm>
              <a:off x="4034" y="1848"/>
              <a:ext cx="45" cy="45"/>
            </a:xfrm>
            <a:prstGeom prst="ellipse">
              <a:avLst/>
            </a:prstGeom>
            <a:noFill/>
            <a:ln w="46038">
              <a:solidFill>
                <a:srgbClr val="02ABE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71" name="Oval 47"/>
            <p:cNvSpPr>
              <a:spLocks noChangeArrowheads="1"/>
            </p:cNvSpPr>
            <p:nvPr/>
          </p:nvSpPr>
          <p:spPr bwMode="auto">
            <a:xfrm>
              <a:off x="3434" y="2009"/>
              <a:ext cx="44" cy="44"/>
            </a:xfrm>
            <a:prstGeom prst="ellipse">
              <a:avLst/>
            </a:prstGeom>
            <a:solidFill>
              <a:srgbClr val="02AB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72" name="Oval 48"/>
            <p:cNvSpPr>
              <a:spLocks noChangeArrowheads="1"/>
            </p:cNvSpPr>
            <p:nvPr/>
          </p:nvSpPr>
          <p:spPr bwMode="auto">
            <a:xfrm>
              <a:off x="3433" y="2009"/>
              <a:ext cx="46" cy="45"/>
            </a:xfrm>
            <a:prstGeom prst="ellipse">
              <a:avLst/>
            </a:prstGeom>
            <a:noFill/>
            <a:ln w="46038">
              <a:solidFill>
                <a:srgbClr val="02ABE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73" name="Oval 49"/>
            <p:cNvSpPr>
              <a:spLocks noChangeArrowheads="1"/>
            </p:cNvSpPr>
            <p:nvPr/>
          </p:nvSpPr>
          <p:spPr bwMode="auto">
            <a:xfrm>
              <a:off x="4049" y="2595"/>
              <a:ext cx="44" cy="44"/>
            </a:xfrm>
            <a:prstGeom prst="ellipse">
              <a:avLst/>
            </a:prstGeom>
            <a:solidFill>
              <a:srgbClr val="02AB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74" name="Oval 50"/>
            <p:cNvSpPr>
              <a:spLocks noChangeArrowheads="1"/>
            </p:cNvSpPr>
            <p:nvPr/>
          </p:nvSpPr>
          <p:spPr bwMode="auto">
            <a:xfrm>
              <a:off x="4048" y="2595"/>
              <a:ext cx="46" cy="45"/>
            </a:xfrm>
            <a:prstGeom prst="ellipse">
              <a:avLst/>
            </a:prstGeom>
            <a:noFill/>
            <a:ln w="46038">
              <a:solidFill>
                <a:srgbClr val="02ABE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75" name="Oval 51"/>
            <p:cNvSpPr>
              <a:spLocks noChangeArrowheads="1"/>
            </p:cNvSpPr>
            <p:nvPr/>
          </p:nvSpPr>
          <p:spPr bwMode="auto">
            <a:xfrm>
              <a:off x="4342" y="3181"/>
              <a:ext cx="44" cy="44"/>
            </a:xfrm>
            <a:prstGeom prst="ellipse">
              <a:avLst/>
            </a:prstGeom>
            <a:solidFill>
              <a:srgbClr val="02AB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76" name="Oval 52"/>
            <p:cNvSpPr>
              <a:spLocks noChangeArrowheads="1"/>
            </p:cNvSpPr>
            <p:nvPr/>
          </p:nvSpPr>
          <p:spPr bwMode="auto">
            <a:xfrm>
              <a:off x="4341" y="3180"/>
              <a:ext cx="46" cy="46"/>
            </a:xfrm>
            <a:prstGeom prst="ellipse">
              <a:avLst/>
            </a:prstGeom>
            <a:noFill/>
            <a:ln w="46038">
              <a:solidFill>
                <a:srgbClr val="02ABE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77" name="Oval 53"/>
            <p:cNvSpPr>
              <a:spLocks noChangeArrowheads="1"/>
            </p:cNvSpPr>
            <p:nvPr/>
          </p:nvSpPr>
          <p:spPr bwMode="auto">
            <a:xfrm>
              <a:off x="3610" y="3181"/>
              <a:ext cx="44" cy="44"/>
            </a:xfrm>
            <a:prstGeom prst="ellipse">
              <a:avLst/>
            </a:prstGeom>
            <a:solidFill>
              <a:srgbClr val="02AB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78" name="Oval 54"/>
            <p:cNvSpPr>
              <a:spLocks noChangeArrowheads="1"/>
            </p:cNvSpPr>
            <p:nvPr/>
          </p:nvSpPr>
          <p:spPr bwMode="auto">
            <a:xfrm>
              <a:off x="3609" y="3180"/>
              <a:ext cx="45" cy="46"/>
            </a:xfrm>
            <a:prstGeom prst="ellipse">
              <a:avLst/>
            </a:prstGeom>
            <a:noFill/>
            <a:ln w="46038">
              <a:solidFill>
                <a:srgbClr val="02ABE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79" name="Oval 55"/>
            <p:cNvSpPr>
              <a:spLocks noChangeArrowheads="1"/>
            </p:cNvSpPr>
            <p:nvPr/>
          </p:nvSpPr>
          <p:spPr bwMode="auto">
            <a:xfrm>
              <a:off x="2409" y="3181"/>
              <a:ext cx="44" cy="44"/>
            </a:xfrm>
            <a:prstGeom prst="ellipse">
              <a:avLst/>
            </a:prstGeom>
            <a:solidFill>
              <a:srgbClr val="02AB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80" name="Oval 56"/>
            <p:cNvSpPr>
              <a:spLocks noChangeArrowheads="1"/>
            </p:cNvSpPr>
            <p:nvPr/>
          </p:nvSpPr>
          <p:spPr bwMode="auto">
            <a:xfrm>
              <a:off x="2408" y="3180"/>
              <a:ext cx="46" cy="46"/>
            </a:xfrm>
            <a:prstGeom prst="ellipse">
              <a:avLst/>
            </a:prstGeom>
            <a:noFill/>
            <a:ln w="46038">
              <a:solidFill>
                <a:srgbClr val="02ABE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81" name="Oval 57"/>
            <p:cNvSpPr>
              <a:spLocks noChangeArrowheads="1"/>
            </p:cNvSpPr>
            <p:nvPr/>
          </p:nvSpPr>
          <p:spPr bwMode="auto">
            <a:xfrm>
              <a:off x="1457" y="1717"/>
              <a:ext cx="44" cy="44"/>
            </a:xfrm>
            <a:prstGeom prst="ellipse">
              <a:avLst/>
            </a:prstGeom>
            <a:solidFill>
              <a:srgbClr val="02AB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82" name="Oval 58"/>
            <p:cNvSpPr>
              <a:spLocks noChangeArrowheads="1"/>
            </p:cNvSpPr>
            <p:nvPr/>
          </p:nvSpPr>
          <p:spPr bwMode="auto">
            <a:xfrm>
              <a:off x="1457" y="1716"/>
              <a:ext cx="45" cy="45"/>
            </a:xfrm>
            <a:prstGeom prst="ellipse">
              <a:avLst/>
            </a:prstGeom>
            <a:noFill/>
            <a:ln w="46038">
              <a:solidFill>
                <a:srgbClr val="02ABE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83" name="Oval 59"/>
            <p:cNvSpPr>
              <a:spLocks noChangeArrowheads="1"/>
            </p:cNvSpPr>
            <p:nvPr/>
          </p:nvSpPr>
          <p:spPr bwMode="auto">
            <a:xfrm>
              <a:off x="2043" y="1717"/>
              <a:ext cx="44" cy="44"/>
            </a:xfrm>
            <a:prstGeom prst="ellipse">
              <a:avLst/>
            </a:prstGeom>
            <a:solidFill>
              <a:srgbClr val="02AB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84" name="Oval 60"/>
            <p:cNvSpPr>
              <a:spLocks noChangeArrowheads="1"/>
            </p:cNvSpPr>
            <p:nvPr/>
          </p:nvSpPr>
          <p:spPr bwMode="auto">
            <a:xfrm>
              <a:off x="2042" y="1716"/>
              <a:ext cx="46" cy="45"/>
            </a:xfrm>
            <a:prstGeom prst="ellipse">
              <a:avLst/>
            </a:prstGeom>
            <a:noFill/>
            <a:ln w="46038">
              <a:solidFill>
                <a:srgbClr val="02ABE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85" name="Oval 61"/>
            <p:cNvSpPr>
              <a:spLocks noChangeArrowheads="1"/>
            </p:cNvSpPr>
            <p:nvPr/>
          </p:nvSpPr>
          <p:spPr bwMode="auto">
            <a:xfrm>
              <a:off x="1164" y="2786"/>
              <a:ext cx="44" cy="44"/>
            </a:xfrm>
            <a:prstGeom prst="ellipse">
              <a:avLst/>
            </a:prstGeom>
            <a:solidFill>
              <a:srgbClr val="02AB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86" name="Oval 62"/>
            <p:cNvSpPr>
              <a:spLocks noChangeArrowheads="1"/>
            </p:cNvSpPr>
            <p:nvPr/>
          </p:nvSpPr>
          <p:spPr bwMode="auto">
            <a:xfrm>
              <a:off x="1164" y="2785"/>
              <a:ext cx="45" cy="45"/>
            </a:xfrm>
            <a:prstGeom prst="ellipse">
              <a:avLst/>
            </a:prstGeom>
            <a:noFill/>
            <a:ln w="46038">
              <a:solidFill>
                <a:srgbClr val="02ABE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87" name="Oval 63"/>
            <p:cNvSpPr>
              <a:spLocks noChangeArrowheads="1"/>
            </p:cNvSpPr>
            <p:nvPr/>
          </p:nvSpPr>
          <p:spPr bwMode="auto">
            <a:xfrm>
              <a:off x="1692" y="3240"/>
              <a:ext cx="44" cy="44"/>
            </a:xfrm>
            <a:prstGeom prst="ellipse">
              <a:avLst/>
            </a:prstGeom>
            <a:solidFill>
              <a:srgbClr val="02AB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88" name="Oval 64"/>
            <p:cNvSpPr>
              <a:spLocks noChangeArrowheads="1"/>
            </p:cNvSpPr>
            <p:nvPr/>
          </p:nvSpPr>
          <p:spPr bwMode="auto">
            <a:xfrm>
              <a:off x="1691" y="3239"/>
              <a:ext cx="45" cy="45"/>
            </a:xfrm>
            <a:prstGeom prst="ellipse">
              <a:avLst/>
            </a:prstGeom>
            <a:noFill/>
            <a:ln w="46038">
              <a:solidFill>
                <a:srgbClr val="02ABE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89" name="Oval 65"/>
            <p:cNvSpPr>
              <a:spLocks noChangeArrowheads="1"/>
            </p:cNvSpPr>
            <p:nvPr/>
          </p:nvSpPr>
          <p:spPr bwMode="auto">
            <a:xfrm>
              <a:off x="1970" y="3093"/>
              <a:ext cx="44" cy="44"/>
            </a:xfrm>
            <a:prstGeom prst="ellipse">
              <a:avLst/>
            </a:prstGeom>
            <a:solidFill>
              <a:srgbClr val="02AB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90" name="Oval 66"/>
            <p:cNvSpPr>
              <a:spLocks noChangeArrowheads="1"/>
            </p:cNvSpPr>
            <p:nvPr/>
          </p:nvSpPr>
          <p:spPr bwMode="auto">
            <a:xfrm>
              <a:off x="1969" y="3093"/>
              <a:ext cx="45" cy="45"/>
            </a:xfrm>
            <a:prstGeom prst="ellipse">
              <a:avLst/>
            </a:prstGeom>
            <a:noFill/>
            <a:ln w="46038">
              <a:solidFill>
                <a:srgbClr val="02ABE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91" name="Oval 67"/>
            <p:cNvSpPr>
              <a:spLocks noChangeArrowheads="1"/>
            </p:cNvSpPr>
            <p:nvPr/>
          </p:nvSpPr>
          <p:spPr bwMode="auto">
            <a:xfrm>
              <a:off x="2219" y="2961"/>
              <a:ext cx="44" cy="44"/>
            </a:xfrm>
            <a:prstGeom prst="ellipse">
              <a:avLst/>
            </a:prstGeom>
            <a:solidFill>
              <a:srgbClr val="02AB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92" name="Oval 68"/>
            <p:cNvSpPr>
              <a:spLocks noChangeArrowheads="1"/>
            </p:cNvSpPr>
            <p:nvPr/>
          </p:nvSpPr>
          <p:spPr bwMode="auto">
            <a:xfrm>
              <a:off x="2218" y="2964"/>
              <a:ext cx="45" cy="45"/>
            </a:xfrm>
            <a:prstGeom prst="ellipse">
              <a:avLst/>
            </a:prstGeom>
            <a:noFill/>
            <a:ln w="46038">
              <a:solidFill>
                <a:srgbClr val="02ABE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93" name="Oval 69"/>
            <p:cNvSpPr>
              <a:spLocks noChangeArrowheads="1"/>
            </p:cNvSpPr>
            <p:nvPr/>
          </p:nvSpPr>
          <p:spPr bwMode="auto">
            <a:xfrm>
              <a:off x="2482" y="2830"/>
              <a:ext cx="44" cy="43"/>
            </a:xfrm>
            <a:prstGeom prst="ellipse">
              <a:avLst/>
            </a:prstGeom>
            <a:solidFill>
              <a:srgbClr val="02AB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94" name="Oval 70"/>
            <p:cNvSpPr>
              <a:spLocks noChangeArrowheads="1"/>
            </p:cNvSpPr>
            <p:nvPr/>
          </p:nvSpPr>
          <p:spPr bwMode="auto">
            <a:xfrm>
              <a:off x="2482" y="2832"/>
              <a:ext cx="45" cy="45"/>
            </a:xfrm>
            <a:prstGeom prst="ellipse">
              <a:avLst/>
            </a:prstGeom>
            <a:noFill/>
            <a:ln w="46038">
              <a:solidFill>
                <a:srgbClr val="02ABE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95" name="Oval 71"/>
            <p:cNvSpPr>
              <a:spLocks noChangeArrowheads="1"/>
            </p:cNvSpPr>
            <p:nvPr/>
          </p:nvSpPr>
          <p:spPr bwMode="auto">
            <a:xfrm>
              <a:off x="2717" y="2712"/>
              <a:ext cx="44" cy="44"/>
            </a:xfrm>
            <a:prstGeom prst="ellipse">
              <a:avLst/>
            </a:prstGeom>
            <a:solidFill>
              <a:srgbClr val="02AB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96" name="Oval 72"/>
            <p:cNvSpPr>
              <a:spLocks noChangeArrowheads="1"/>
            </p:cNvSpPr>
            <p:nvPr/>
          </p:nvSpPr>
          <p:spPr bwMode="auto">
            <a:xfrm>
              <a:off x="2716" y="2712"/>
              <a:ext cx="45" cy="45"/>
            </a:xfrm>
            <a:prstGeom prst="ellipse">
              <a:avLst/>
            </a:prstGeom>
            <a:noFill/>
            <a:ln w="46038">
              <a:solidFill>
                <a:srgbClr val="02ABE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97" name="Oval 73"/>
            <p:cNvSpPr>
              <a:spLocks noChangeArrowheads="1"/>
            </p:cNvSpPr>
            <p:nvPr/>
          </p:nvSpPr>
          <p:spPr bwMode="auto">
            <a:xfrm>
              <a:off x="3009" y="2566"/>
              <a:ext cx="44" cy="44"/>
            </a:xfrm>
            <a:prstGeom prst="ellipse">
              <a:avLst/>
            </a:prstGeom>
            <a:solidFill>
              <a:srgbClr val="02AB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98" name="Oval 74"/>
            <p:cNvSpPr>
              <a:spLocks noChangeArrowheads="1"/>
            </p:cNvSpPr>
            <p:nvPr/>
          </p:nvSpPr>
          <p:spPr bwMode="auto">
            <a:xfrm>
              <a:off x="3009" y="2565"/>
              <a:ext cx="45" cy="46"/>
            </a:xfrm>
            <a:prstGeom prst="ellipse">
              <a:avLst/>
            </a:prstGeom>
            <a:noFill/>
            <a:ln w="46038">
              <a:solidFill>
                <a:srgbClr val="02ABE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99" name="Oval 75"/>
            <p:cNvSpPr>
              <a:spLocks noChangeArrowheads="1"/>
            </p:cNvSpPr>
            <p:nvPr/>
          </p:nvSpPr>
          <p:spPr bwMode="auto">
            <a:xfrm>
              <a:off x="3273" y="2434"/>
              <a:ext cx="44" cy="44"/>
            </a:xfrm>
            <a:prstGeom prst="ellipse">
              <a:avLst/>
            </a:prstGeom>
            <a:solidFill>
              <a:srgbClr val="02AB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00" name="Oval 76"/>
            <p:cNvSpPr>
              <a:spLocks noChangeArrowheads="1"/>
            </p:cNvSpPr>
            <p:nvPr/>
          </p:nvSpPr>
          <p:spPr bwMode="auto">
            <a:xfrm>
              <a:off x="3272" y="2434"/>
              <a:ext cx="46" cy="45"/>
            </a:xfrm>
            <a:prstGeom prst="ellipse">
              <a:avLst/>
            </a:prstGeom>
            <a:noFill/>
            <a:ln w="46038">
              <a:solidFill>
                <a:srgbClr val="02ABE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01" name="Oval 77"/>
            <p:cNvSpPr>
              <a:spLocks noChangeArrowheads="1"/>
            </p:cNvSpPr>
            <p:nvPr/>
          </p:nvSpPr>
          <p:spPr bwMode="auto">
            <a:xfrm>
              <a:off x="3537" y="2302"/>
              <a:ext cx="44" cy="44"/>
            </a:xfrm>
            <a:prstGeom prst="ellipse">
              <a:avLst/>
            </a:prstGeom>
            <a:solidFill>
              <a:srgbClr val="02AB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02" name="Oval 78"/>
            <p:cNvSpPr>
              <a:spLocks noChangeArrowheads="1"/>
            </p:cNvSpPr>
            <p:nvPr/>
          </p:nvSpPr>
          <p:spPr bwMode="auto">
            <a:xfrm>
              <a:off x="3536" y="2302"/>
              <a:ext cx="45" cy="45"/>
            </a:xfrm>
            <a:prstGeom prst="ellipse">
              <a:avLst/>
            </a:prstGeom>
            <a:noFill/>
            <a:ln w="46038">
              <a:solidFill>
                <a:srgbClr val="02ABE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03" name="Oval 79"/>
            <p:cNvSpPr>
              <a:spLocks noChangeArrowheads="1"/>
            </p:cNvSpPr>
            <p:nvPr/>
          </p:nvSpPr>
          <p:spPr bwMode="auto">
            <a:xfrm>
              <a:off x="3800" y="2171"/>
              <a:ext cx="44" cy="44"/>
            </a:xfrm>
            <a:prstGeom prst="ellipse">
              <a:avLst/>
            </a:prstGeom>
            <a:solidFill>
              <a:srgbClr val="02AB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04" name="Oval 80"/>
            <p:cNvSpPr>
              <a:spLocks noChangeArrowheads="1"/>
            </p:cNvSpPr>
            <p:nvPr/>
          </p:nvSpPr>
          <p:spPr bwMode="auto">
            <a:xfrm>
              <a:off x="3800" y="2167"/>
              <a:ext cx="45" cy="45"/>
            </a:xfrm>
            <a:prstGeom prst="ellipse">
              <a:avLst/>
            </a:prstGeom>
            <a:noFill/>
            <a:ln w="46038">
              <a:solidFill>
                <a:srgbClr val="02ABE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05" name="Oval 81"/>
            <p:cNvSpPr>
              <a:spLocks noChangeArrowheads="1"/>
            </p:cNvSpPr>
            <p:nvPr/>
          </p:nvSpPr>
          <p:spPr bwMode="auto">
            <a:xfrm>
              <a:off x="4049" y="2053"/>
              <a:ext cx="44" cy="44"/>
            </a:xfrm>
            <a:prstGeom prst="ellipse">
              <a:avLst/>
            </a:prstGeom>
            <a:solidFill>
              <a:srgbClr val="02AB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06" name="Oval 82"/>
            <p:cNvSpPr>
              <a:spLocks noChangeArrowheads="1"/>
            </p:cNvSpPr>
            <p:nvPr/>
          </p:nvSpPr>
          <p:spPr bwMode="auto">
            <a:xfrm>
              <a:off x="4048" y="2038"/>
              <a:ext cx="46" cy="45"/>
            </a:xfrm>
            <a:prstGeom prst="ellipse">
              <a:avLst/>
            </a:prstGeom>
            <a:noFill/>
            <a:ln w="46038">
              <a:solidFill>
                <a:srgbClr val="02ABE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07" name="Oval 83"/>
            <p:cNvSpPr>
              <a:spLocks noChangeArrowheads="1"/>
            </p:cNvSpPr>
            <p:nvPr/>
          </p:nvSpPr>
          <p:spPr bwMode="auto">
            <a:xfrm>
              <a:off x="4327" y="1907"/>
              <a:ext cx="44" cy="44"/>
            </a:xfrm>
            <a:prstGeom prst="ellipse">
              <a:avLst/>
            </a:prstGeom>
            <a:solidFill>
              <a:srgbClr val="02AB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08" name="Oval 84"/>
            <p:cNvSpPr>
              <a:spLocks noChangeArrowheads="1"/>
            </p:cNvSpPr>
            <p:nvPr/>
          </p:nvSpPr>
          <p:spPr bwMode="auto">
            <a:xfrm>
              <a:off x="4327" y="1897"/>
              <a:ext cx="45" cy="46"/>
            </a:xfrm>
            <a:prstGeom prst="ellipse">
              <a:avLst/>
            </a:prstGeom>
            <a:noFill/>
            <a:ln w="46038">
              <a:solidFill>
                <a:srgbClr val="02ABE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09" name="Oval 85"/>
            <p:cNvSpPr>
              <a:spLocks noChangeArrowheads="1"/>
            </p:cNvSpPr>
            <p:nvPr/>
          </p:nvSpPr>
          <p:spPr bwMode="auto">
            <a:xfrm>
              <a:off x="2761" y="3489"/>
              <a:ext cx="43" cy="43"/>
            </a:xfrm>
            <a:prstGeom prst="ellipse">
              <a:avLst/>
            </a:prstGeom>
            <a:solidFill>
              <a:srgbClr val="02AB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10" name="Oval 86"/>
            <p:cNvSpPr>
              <a:spLocks noChangeArrowheads="1"/>
            </p:cNvSpPr>
            <p:nvPr/>
          </p:nvSpPr>
          <p:spPr bwMode="auto">
            <a:xfrm>
              <a:off x="2772" y="3488"/>
              <a:ext cx="45" cy="45"/>
            </a:xfrm>
            <a:prstGeom prst="ellipse">
              <a:avLst/>
            </a:prstGeom>
            <a:noFill/>
            <a:ln w="46038">
              <a:solidFill>
                <a:srgbClr val="02ABE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11" name="Oval 87"/>
            <p:cNvSpPr>
              <a:spLocks noChangeArrowheads="1"/>
            </p:cNvSpPr>
            <p:nvPr/>
          </p:nvSpPr>
          <p:spPr bwMode="auto">
            <a:xfrm>
              <a:off x="2863" y="2961"/>
              <a:ext cx="44" cy="44"/>
            </a:xfrm>
            <a:prstGeom prst="ellipse">
              <a:avLst/>
            </a:prstGeom>
            <a:solidFill>
              <a:srgbClr val="02AB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12" name="Oval 88"/>
            <p:cNvSpPr>
              <a:spLocks noChangeArrowheads="1"/>
            </p:cNvSpPr>
            <p:nvPr/>
          </p:nvSpPr>
          <p:spPr bwMode="auto">
            <a:xfrm>
              <a:off x="2874" y="2961"/>
              <a:ext cx="46" cy="45"/>
            </a:xfrm>
            <a:prstGeom prst="ellipse">
              <a:avLst/>
            </a:prstGeom>
            <a:noFill/>
            <a:ln w="46038">
              <a:solidFill>
                <a:srgbClr val="02ABE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13" name="Oval 89"/>
            <p:cNvSpPr>
              <a:spLocks noChangeArrowheads="1"/>
            </p:cNvSpPr>
            <p:nvPr/>
          </p:nvSpPr>
          <p:spPr bwMode="auto">
            <a:xfrm>
              <a:off x="2951" y="2463"/>
              <a:ext cx="44" cy="44"/>
            </a:xfrm>
            <a:prstGeom prst="ellipse">
              <a:avLst/>
            </a:prstGeom>
            <a:solidFill>
              <a:srgbClr val="02AB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14" name="Oval 90"/>
            <p:cNvSpPr>
              <a:spLocks noChangeArrowheads="1"/>
            </p:cNvSpPr>
            <p:nvPr/>
          </p:nvSpPr>
          <p:spPr bwMode="auto">
            <a:xfrm>
              <a:off x="2968" y="2463"/>
              <a:ext cx="45" cy="45"/>
            </a:xfrm>
            <a:prstGeom prst="ellipse">
              <a:avLst/>
            </a:prstGeom>
            <a:noFill/>
            <a:ln w="46038">
              <a:solidFill>
                <a:srgbClr val="02ABE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15" name="Oval 91"/>
            <p:cNvSpPr>
              <a:spLocks noChangeArrowheads="1"/>
            </p:cNvSpPr>
            <p:nvPr/>
          </p:nvSpPr>
          <p:spPr bwMode="auto">
            <a:xfrm>
              <a:off x="3068" y="1922"/>
              <a:ext cx="44" cy="44"/>
            </a:xfrm>
            <a:prstGeom prst="ellipse">
              <a:avLst/>
            </a:prstGeom>
            <a:solidFill>
              <a:srgbClr val="02AB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16" name="Oval 92"/>
            <p:cNvSpPr>
              <a:spLocks noChangeArrowheads="1"/>
            </p:cNvSpPr>
            <p:nvPr/>
          </p:nvSpPr>
          <p:spPr bwMode="auto">
            <a:xfrm>
              <a:off x="3076" y="1921"/>
              <a:ext cx="46" cy="45"/>
            </a:xfrm>
            <a:prstGeom prst="ellipse">
              <a:avLst/>
            </a:prstGeom>
            <a:noFill/>
            <a:ln w="46038">
              <a:solidFill>
                <a:srgbClr val="02ABE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17" name="Oval 93"/>
            <p:cNvSpPr>
              <a:spLocks noChangeArrowheads="1"/>
            </p:cNvSpPr>
            <p:nvPr/>
          </p:nvSpPr>
          <p:spPr bwMode="auto">
            <a:xfrm>
              <a:off x="3712" y="3342"/>
              <a:ext cx="44" cy="44"/>
            </a:xfrm>
            <a:prstGeom prst="ellipse">
              <a:avLst/>
            </a:prstGeom>
            <a:solidFill>
              <a:srgbClr val="02AB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18" name="Oval 94"/>
            <p:cNvSpPr>
              <a:spLocks noChangeArrowheads="1"/>
            </p:cNvSpPr>
            <p:nvPr/>
          </p:nvSpPr>
          <p:spPr bwMode="auto">
            <a:xfrm>
              <a:off x="3712" y="3341"/>
              <a:ext cx="45" cy="46"/>
            </a:xfrm>
            <a:prstGeom prst="ellipse">
              <a:avLst/>
            </a:prstGeom>
            <a:noFill/>
            <a:ln w="46038">
              <a:solidFill>
                <a:srgbClr val="02ABE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19" name="Oval 95"/>
            <p:cNvSpPr>
              <a:spLocks noChangeArrowheads="1"/>
            </p:cNvSpPr>
            <p:nvPr/>
          </p:nvSpPr>
          <p:spPr bwMode="auto">
            <a:xfrm>
              <a:off x="2717" y="2024"/>
              <a:ext cx="44" cy="44"/>
            </a:xfrm>
            <a:prstGeom prst="ellipse">
              <a:avLst/>
            </a:prstGeom>
            <a:solidFill>
              <a:srgbClr val="02AB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20" name="Oval 96"/>
            <p:cNvSpPr>
              <a:spLocks noChangeArrowheads="1"/>
            </p:cNvSpPr>
            <p:nvPr/>
          </p:nvSpPr>
          <p:spPr bwMode="auto">
            <a:xfrm>
              <a:off x="2716" y="2023"/>
              <a:ext cx="45" cy="46"/>
            </a:xfrm>
            <a:prstGeom prst="ellipse">
              <a:avLst/>
            </a:prstGeom>
            <a:noFill/>
            <a:ln w="46038">
              <a:solidFill>
                <a:srgbClr val="02ABE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21" name="Oval 97"/>
            <p:cNvSpPr>
              <a:spLocks noChangeArrowheads="1"/>
            </p:cNvSpPr>
            <p:nvPr/>
          </p:nvSpPr>
          <p:spPr bwMode="auto">
            <a:xfrm>
              <a:off x="2351" y="2361"/>
              <a:ext cx="43" cy="44"/>
            </a:xfrm>
            <a:prstGeom prst="ellipse">
              <a:avLst/>
            </a:prstGeom>
            <a:solidFill>
              <a:srgbClr val="02AB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22" name="Oval 98"/>
            <p:cNvSpPr>
              <a:spLocks noChangeArrowheads="1"/>
            </p:cNvSpPr>
            <p:nvPr/>
          </p:nvSpPr>
          <p:spPr bwMode="auto">
            <a:xfrm>
              <a:off x="2350" y="2360"/>
              <a:ext cx="45" cy="46"/>
            </a:xfrm>
            <a:prstGeom prst="ellipse">
              <a:avLst/>
            </a:prstGeom>
            <a:noFill/>
            <a:ln w="46038">
              <a:solidFill>
                <a:srgbClr val="02ABE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23" name="Oval 99"/>
            <p:cNvSpPr>
              <a:spLocks noChangeArrowheads="1"/>
            </p:cNvSpPr>
            <p:nvPr/>
          </p:nvSpPr>
          <p:spPr bwMode="auto">
            <a:xfrm>
              <a:off x="1882" y="2581"/>
              <a:ext cx="44" cy="44"/>
            </a:xfrm>
            <a:prstGeom prst="ellipse">
              <a:avLst/>
            </a:prstGeom>
            <a:solidFill>
              <a:srgbClr val="02AB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24" name="Oval 100"/>
            <p:cNvSpPr>
              <a:spLocks noChangeArrowheads="1"/>
            </p:cNvSpPr>
            <p:nvPr/>
          </p:nvSpPr>
          <p:spPr bwMode="auto">
            <a:xfrm>
              <a:off x="1881" y="2580"/>
              <a:ext cx="46" cy="45"/>
            </a:xfrm>
            <a:prstGeom prst="ellipse">
              <a:avLst/>
            </a:prstGeom>
            <a:noFill/>
            <a:ln w="46038">
              <a:solidFill>
                <a:srgbClr val="02ABE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25" name="Oval 101"/>
            <p:cNvSpPr>
              <a:spLocks noChangeArrowheads="1"/>
            </p:cNvSpPr>
            <p:nvPr/>
          </p:nvSpPr>
          <p:spPr bwMode="auto">
            <a:xfrm>
              <a:off x="1516" y="3049"/>
              <a:ext cx="44" cy="44"/>
            </a:xfrm>
            <a:prstGeom prst="ellipse">
              <a:avLst/>
            </a:prstGeom>
            <a:solidFill>
              <a:srgbClr val="02AB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26" name="Oval 102"/>
            <p:cNvSpPr>
              <a:spLocks noChangeArrowheads="1"/>
            </p:cNvSpPr>
            <p:nvPr/>
          </p:nvSpPr>
          <p:spPr bwMode="auto">
            <a:xfrm>
              <a:off x="1515" y="3049"/>
              <a:ext cx="45" cy="45"/>
            </a:xfrm>
            <a:prstGeom prst="ellipse">
              <a:avLst/>
            </a:prstGeom>
            <a:noFill/>
            <a:ln w="46038">
              <a:solidFill>
                <a:srgbClr val="02ABE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27" name="Oval 103"/>
            <p:cNvSpPr>
              <a:spLocks noChangeArrowheads="1"/>
            </p:cNvSpPr>
            <p:nvPr/>
          </p:nvSpPr>
          <p:spPr bwMode="auto">
            <a:xfrm>
              <a:off x="1736" y="3415"/>
              <a:ext cx="43" cy="44"/>
            </a:xfrm>
            <a:prstGeom prst="ellipse">
              <a:avLst/>
            </a:prstGeom>
            <a:solidFill>
              <a:srgbClr val="02AB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28" name="Oval 104"/>
            <p:cNvSpPr>
              <a:spLocks noChangeArrowheads="1"/>
            </p:cNvSpPr>
            <p:nvPr/>
          </p:nvSpPr>
          <p:spPr bwMode="auto">
            <a:xfrm>
              <a:off x="1735" y="3415"/>
              <a:ext cx="45" cy="45"/>
            </a:xfrm>
            <a:prstGeom prst="ellipse">
              <a:avLst/>
            </a:prstGeom>
            <a:noFill/>
            <a:ln w="46038">
              <a:solidFill>
                <a:srgbClr val="02ABE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29" name="Oval 105"/>
            <p:cNvSpPr>
              <a:spLocks noChangeArrowheads="1"/>
            </p:cNvSpPr>
            <p:nvPr/>
          </p:nvSpPr>
          <p:spPr bwMode="auto">
            <a:xfrm>
              <a:off x="2204" y="3415"/>
              <a:ext cx="44" cy="44"/>
            </a:xfrm>
            <a:prstGeom prst="ellipse">
              <a:avLst/>
            </a:prstGeom>
            <a:solidFill>
              <a:srgbClr val="02AB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30" name="Oval 106"/>
            <p:cNvSpPr>
              <a:spLocks noChangeArrowheads="1"/>
            </p:cNvSpPr>
            <p:nvPr/>
          </p:nvSpPr>
          <p:spPr bwMode="auto">
            <a:xfrm>
              <a:off x="2203" y="3415"/>
              <a:ext cx="46" cy="45"/>
            </a:xfrm>
            <a:prstGeom prst="ellipse">
              <a:avLst/>
            </a:prstGeom>
            <a:noFill/>
            <a:ln w="46038">
              <a:solidFill>
                <a:srgbClr val="02ABE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31" name="Oval 107"/>
            <p:cNvSpPr>
              <a:spLocks noChangeArrowheads="1"/>
            </p:cNvSpPr>
            <p:nvPr/>
          </p:nvSpPr>
          <p:spPr bwMode="auto">
            <a:xfrm>
              <a:off x="3346" y="3342"/>
              <a:ext cx="44" cy="44"/>
            </a:xfrm>
            <a:prstGeom prst="ellipse">
              <a:avLst/>
            </a:prstGeom>
            <a:solidFill>
              <a:srgbClr val="02AB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32" name="Oval 108"/>
            <p:cNvSpPr>
              <a:spLocks noChangeArrowheads="1"/>
            </p:cNvSpPr>
            <p:nvPr/>
          </p:nvSpPr>
          <p:spPr bwMode="auto">
            <a:xfrm>
              <a:off x="3346" y="3341"/>
              <a:ext cx="45" cy="46"/>
            </a:xfrm>
            <a:prstGeom prst="ellipse">
              <a:avLst/>
            </a:prstGeom>
            <a:noFill/>
            <a:ln w="46038">
              <a:solidFill>
                <a:srgbClr val="02ABE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33" name="Oval 109"/>
            <p:cNvSpPr>
              <a:spLocks noChangeArrowheads="1"/>
            </p:cNvSpPr>
            <p:nvPr/>
          </p:nvSpPr>
          <p:spPr bwMode="auto">
            <a:xfrm>
              <a:off x="2936" y="3342"/>
              <a:ext cx="44" cy="44"/>
            </a:xfrm>
            <a:prstGeom prst="ellipse">
              <a:avLst/>
            </a:prstGeom>
            <a:solidFill>
              <a:srgbClr val="02AB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34" name="Oval 110"/>
            <p:cNvSpPr>
              <a:spLocks noChangeArrowheads="1"/>
            </p:cNvSpPr>
            <p:nvPr/>
          </p:nvSpPr>
          <p:spPr bwMode="auto">
            <a:xfrm>
              <a:off x="2936" y="3341"/>
              <a:ext cx="45" cy="46"/>
            </a:xfrm>
            <a:prstGeom prst="ellipse">
              <a:avLst/>
            </a:prstGeom>
            <a:noFill/>
            <a:ln w="46038">
              <a:solidFill>
                <a:srgbClr val="02ABE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35" name="Oval 111"/>
            <p:cNvSpPr>
              <a:spLocks noChangeArrowheads="1"/>
            </p:cNvSpPr>
            <p:nvPr/>
          </p:nvSpPr>
          <p:spPr bwMode="auto">
            <a:xfrm>
              <a:off x="3493" y="1482"/>
              <a:ext cx="44" cy="44"/>
            </a:xfrm>
            <a:prstGeom prst="ellipse">
              <a:avLst/>
            </a:prstGeom>
            <a:solidFill>
              <a:srgbClr val="02AB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36" name="Oval 112"/>
            <p:cNvSpPr>
              <a:spLocks noChangeArrowheads="1"/>
            </p:cNvSpPr>
            <p:nvPr/>
          </p:nvSpPr>
          <p:spPr bwMode="auto">
            <a:xfrm>
              <a:off x="3492" y="1482"/>
              <a:ext cx="45" cy="45"/>
            </a:xfrm>
            <a:prstGeom prst="ellipse">
              <a:avLst/>
            </a:prstGeom>
            <a:noFill/>
            <a:ln w="46038">
              <a:solidFill>
                <a:srgbClr val="02ABE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37" name="Oval 113"/>
            <p:cNvSpPr>
              <a:spLocks noChangeArrowheads="1"/>
            </p:cNvSpPr>
            <p:nvPr/>
          </p:nvSpPr>
          <p:spPr bwMode="auto">
            <a:xfrm>
              <a:off x="2790" y="1482"/>
              <a:ext cx="44" cy="44"/>
            </a:xfrm>
            <a:prstGeom prst="ellipse">
              <a:avLst/>
            </a:prstGeom>
            <a:solidFill>
              <a:srgbClr val="02AB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38" name="Oval 114"/>
            <p:cNvSpPr>
              <a:spLocks noChangeArrowheads="1"/>
            </p:cNvSpPr>
            <p:nvPr/>
          </p:nvSpPr>
          <p:spPr bwMode="auto">
            <a:xfrm>
              <a:off x="2789" y="1482"/>
              <a:ext cx="45" cy="45"/>
            </a:xfrm>
            <a:prstGeom prst="ellipse">
              <a:avLst/>
            </a:prstGeom>
            <a:noFill/>
            <a:ln w="46038">
              <a:solidFill>
                <a:srgbClr val="02ABE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39" name="Oval 115"/>
            <p:cNvSpPr>
              <a:spLocks noChangeArrowheads="1"/>
            </p:cNvSpPr>
            <p:nvPr/>
          </p:nvSpPr>
          <p:spPr bwMode="auto">
            <a:xfrm>
              <a:off x="3200" y="2683"/>
              <a:ext cx="44" cy="44"/>
            </a:xfrm>
            <a:prstGeom prst="ellipse">
              <a:avLst/>
            </a:prstGeom>
            <a:solidFill>
              <a:srgbClr val="02AB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40" name="Oval 116"/>
            <p:cNvSpPr>
              <a:spLocks noChangeArrowheads="1"/>
            </p:cNvSpPr>
            <p:nvPr/>
          </p:nvSpPr>
          <p:spPr bwMode="auto">
            <a:xfrm>
              <a:off x="3199" y="2682"/>
              <a:ext cx="45" cy="46"/>
            </a:xfrm>
            <a:prstGeom prst="ellipse">
              <a:avLst/>
            </a:prstGeom>
            <a:noFill/>
            <a:ln w="46038">
              <a:solidFill>
                <a:srgbClr val="02ABE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41" name="Oval 117"/>
            <p:cNvSpPr>
              <a:spLocks noChangeArrowheads="1"/>
            </p:cNvSpPr>
            <p:nvPr/>
          </p:nvSpPr>
          <p:spPr bwMode="auto">
            <a:xfrm>
              <a:off x="4225" y="1585"/>
              <a:ext cx="44" cy="44"/>
            </a:xfrm>
            <a:prstGeom prst="ellipse">
              <a:avLst/>
            </a:prstGeom>
            <a:solidFill>
              <a:srgbClr val="02AB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42" name="Oval 118"/>
            <p:cNvSpPr>
              <a:spLocks noChangeArrowheads="1"/>
            </p:cNvSpPr>
            <p:nvPr/>
          </p:nvSpPr>
          <p:spPr bwMode="auto">
            <a:xfrm>
              <a:off x="4224" y="1584"/>
              <a:ext cx="45" cy="45"/>
            </a:xfrm>
            <a:prstGeom prst="ellipse">
              <a:avLst/>
            </a:prstGeom>
            <a:noFill/>
            <a:ln w="46038">
              <a:solidFill>
                <a:srgbClr val="02ABE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9" grpId="0" animBg="1"/>
      <p:bldP spid="2663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7495B-8D02-410A-9D20-E16907D8A1EF}" type="slidenum">
              <a:rPr lang="en-US"/>
              <a:pPr/>
              <a:t>19</a:t>
            </a:fld>
            <a:endParaRPr lang="en-US"/>
          </a:p>
        </p:txBody>
      </p:sp>
      <p:grpSp>
        <p:nvGrpSpPr>
          <p:cNvPr id="39945" name="Group 9"/>
          <p:cNvGrpSpPr>
            <a:grpSpLocks/>
          </p:cNvGrpSpPr>
          <p:nvPr/>
        </p:nvGrpSpPr>
        <p:grpSpPr bwMode="auto">
          <a:xfrm>
            <a:off x="3962400" y="4443413"/>
            <a:ext cx="555625" cy="722312"/>
            <a:chOff x="1752" y="460"/>
            <a:chExt cx="350" cy="455"/>
          </a:xfrm>
        </p:grpSpPr>
        <p:sp>
          <p:nvSpPr>
            <p:cNvPr id="39946" name="Line 10"/>
            <p:cNvSpPr>
              <a:spLocks noChangeShapeType="1"/>
            </p:cNvSpPr>
            <p:nvPr/>
          </p:nvSpPr>
          <p:spPr bwMode="auto">
            <a:xfrm flipV="1">
              <a:off x="1814" y="460"/>
              <a:ext cx="288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47" name="Freeform 11"/>
            <p:cNvSpPr>
              <a:spLocks/>
            </p:cNvSpPr>
            <p:nvPr/>
          </p:nvSpPr>
          <p:spPr bwMode="auto">
            <a:xfrm>
              <a:off x="1752" y="795"/>
              <a:ext cx="120" cy="120"/>
            </a:xfrm>
            <a:custGeom>
              <a:avLst/>
              <a:gdLst/>
              <a:ahLst/>
              <a:cxnLst>
                <a:cxn ang="0">
                  <a:pos x="0" y="120"/>
                </a:cxn>
                <a:cxn ang="0">
                  <a:pos x="4" y="92"/>
                </a:cxn>
                <a:cxn ang="0">
                  <a:pos x="13" y="67"/>
                </a:cxn>
                <a:cxn ang="0">
                  <a:pos x="28" y="45"/>
                </a:cxn>
                <a:cxn ang="0">
                  <a:pos x="47" y="25"/>
                </a:cxn>
                <a:cxn ang="0">
                  <a:pos x="69" y="11"/>
                </a:cxn>
                <a:cxn ang="0">
                  <a:pos x="95" y="3"/>
                </a:cxn>
                <a:cxn ang="0">
                  <a:pos x="120" y="0"/>
                </a:cxn>
                <a:cxn ang="0">
                  <a:pos x="147" y="3"/>
                </a:cxn>
                <a:cxn ang="0">
                  <a:pos x="173" y="11"/>
                </a:cxn>
                <a:cxn ang="0">
                  <a:pos x="195" y="25"/>
                </a:cxn>
                <a:cxn ang="0">
                  <a:pos x="214" y="45"/>
                </a:cxn>
                <a:cxn ang="0">
                  <a:pos x="228" y="67"/>
                </a:cxn>
                <a:cxn ang="0">
                  <a:pos x="236" y="92"/>
                </a:cxn>
                <a:cxn ang="0">
                  <a:pos x="240" y="120"/>
                </a:cxn>
                <a:cxn ang="0">
                  <a:pos x="236" y="147"/>
                </a:cxn>
                <a:cxn ang="0">
                  <a:pos x="228" y="171"/>
                </a:cxn>
                <a:cxn ang="0">
                  <a:pos x="214" y="194"/>
                </a:cxn>
                <a:cxn ang="0">
                  <a:pos x="195" y="214"/>
                </a:cxn>
                <a:cxn ang="0">
                  <a:pos x="173" y="226"/>
                </a:cxn>
                <a:cxn ang="0">
                  <a:pos x="147" y="236"/>
                </a:cxn>
                <a:cxn ang="0">
                  <a:pos x="120" y="239"/>
                </a:cxn>
                <a:cxn ang="0">
                  <a:pos x="95" y="236"/>
                </a:cxn>
                <a:cxn ang="0">
                  <a:pos x="69" y="226"/>
                </a:cxn>
                <a:cxn ang="0">
                  <a:pos x="47" y="214"/>
                </a:cxn>
                <a:cxn ang="0">
                  <a:pos x="28" y="194"/>
                </a:cxn>
                <a:cxn ang="0">
                  <a:pos x="13" y="171"/>
                </a:cxn>
                <a:cxn ang="0">
                  <a:pos x="4" y="147"/>
                </a:cxn>
                <a:cxn ang="0">
                  <a:pos x="0" y="120"/>
                </a:cxn>
              </a:cxnLst>
              <a:rect l="0" t="0" r="r" b="b"/>
              <a:pathLst>
                <a:path w="240" h="239">
                  <a:moveTo>
                    <a:pt x="0" y="120"/>
                  </a:moveTo>
                  <a:lnTo>
                    <a:pt x="4" y="92"/>
                  </a:lnTo>
                  <a:lnTo>
                    <a:pt x="13" y="67"/>
                  </a:lnTo>
                  <a:lnTo>
                    <a:pt x="28" y="45"/>
                  </a:lnTo>
                  <a:lnTo>
                    <a:pt x="47" y="25"/>
                  </a:lnTo>
                  <a:lnTo>
                    <a:pt x="69" y="11"/>
                  </a:lnTo>
                  <a:lnTo>
                    <a:pt x="95" y="3"/>
                  </a:lnTo>
                  <a:lnTo>
                    <a:pt x="120" y="0"/>
                  </a:lnTo>
                  <a:lnTo>
                    <a:pt x="147" y="3"/>
                  </a:lnTo>
                  <a:lnTo>
                    <a:pt x="173" y="11"/>
                  </a:lnTo>
                  <a:lnTo>
                    <a:pt x="195" y="25"/>
                  </a:lnTo>
                  <a:lnTo>
                    <a:pt x="214" y="45"/>
                  </a:lnTo>
                  <a:lnTo>
                    <a:pt x="228" y="67"/>
                  </a:lnTo>
                  <a:lnTo>
                    <a:pt x="236" y="92"/>
                  </a:lnTo>
                  <a:lnTo>
                    <a:pt x="240" y="120"/>
                  </a:lnTo>
                  <a:lnTo>
                    <a:pt x="236" y="147"/>
                  </a:lnTo>
                  <a:lnTo>
                    <a:pt x="228" y="171"/>
                  </a:lnTo>
                  <a:lnTo>
                    <a:pt x="214" y="194"/>
                  </a:lnTo>
                  <a:lnTo>
                    <a:pt x="195" y="214"/>
                  </a:lnTo>
                  <a:lnTo>
                    <a:pt x="173" y="226"/>
                  </a:lnTo>
                  <a:lnTo>
                    <a:pt x="147" y="236"/>
                  </a:lnTo>
                  <a:lnTo>
                    <a:pt x="120" y="239"/>
                  </a:lnTo>
                  <a:lnTo>
                    <a:pt x="95" y="236"/>
                  </a:lnTo>
                  <a:lnTo>
                    <a:pt x="69" y="226"/>
                  </a:lnTo>
                  <a:lnTo>
                    <a:pt x="47" y="214"/>
                  </a:lnTo>
                  <a:lnTo>
                    <a:pt x="28" y="194"/>
                  </a:lnTo>
                  <a:lnTo>
                    <a:pt x="13" y="171"/>
                  </a:lnTo>
                  <a:lnTo>
                    <a:pt x="4" y="147"/>
                  </a:lnTo>
                  <a:lnTo>
                    <a:pt x="0" y="120"/>
                  </a:lnTo>
                  <a:close/>
                </a:path>
              </a:pathLst>
            </a:custGeom>
            <a:solidFill>
              <a:srgbClr val="FF0000"/>
            </a:solidFill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9948" name="Group 12"/>
          <p:cNvGrpSpPr>
            <a:grpSpLocks/>
          </p:cNvGrpSpPr>
          <p:nvPr/>
        </p:nvGrpSpPr>
        <p:grpSpPr bwMode="auto">
          <a:xfrm>
            <a:off x="5032375" y="4535488"/>
            <a:ext cx="334963" cy="477837"/>
            <a:chOff x="1362" y="1513"/>
            <a:chExt cx="211" cy="301"/>
          </a:xfrm>
        </p:grpSpPr>
        <p:sp>
          <p:nvSpPr>
            <p:cNvPr id="39949" name="Line 13"/>
            <p:cNvSpPr>
              <a:spLocks noChangeShapeType="1"/>
            </p:cNvSpPr>
            <p:nvPr/>
          </p:nvSpPr>
          <p:spPr bwMode="auto">
            <a:xfrm flipH="1">
              <a:off x="1362" y="1574"/>
              <a:ext cx="144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0" name="Freeform 14"/>
            <p:cNvSpPr>
              <a:spLocks/>
            </p:cNvSpPr>
            <p:nvPr/>
          </p:nvSpPr>
          <p:spPr bwMode="auto">
            <a:xfrm>
              <a:off x="1453" y="1513"/>
              <a:ext cx="120" cy="119"/>
            </a:xfrm>
            <a:custGeom>
              <a:avLst/>
              <a:gdLst/>
              <a:ahLst/>
              <a:cxnLst>
                <a:cxn ang="0">
                  <a:pos x="0" y="119"/>
                </a:cxn>
                <a:cxn ang="0">
                  <a:pos x="3" y="92"/>
                </a:cxn>
                <a:cxn ang="0">
                  <a:pos x="12" y="67"/>
                </a:cxn>
                <a:cxn ang="0">
                  <a:pos x="27" y="44"/>
                </a:cxn>
                <a:cxn ang="0">
                  <a:pos x="46" y="25"/>
                </a:cxn>
                <a:cxn ang="0">
                  <a:pos x="68" y="11"/>
                </a:cxn>
                <a:cxn ang="0">
                  <a:pos x="94" y="3"/>
                </a:cxn>
                <a:cxn ang="0">
                  <a:pos x="119" y="0"/>
                </a:cxn>
                <a:cxn ang="0">
                  <a:pos x="146" y="3"/>
                </a:cxn>
                <a:cxn ang="0">
                  <a:pos x="172" y="11"/>
                </a:cxn>
                <a:cxn ang="0">
                  <a:pos x="194" y="25"/>
                </a:cxn>
                <a:cxn ang="0">
                  <a:pos x="213" y="44"/>
                </a:cxn>
                <a:cxn ang="0">
                  <a:pos x="228" y="67"/>
                </a:cxn>
                <a:cxn ang="0">
                  <a:pos x="236" y="92"/>
                </a:cxn>
                <a:cxn ang="0">
                  <a:pos x="239" y="119"/>
                </a:cxn>
                <a:cxn ang="0">
                  <a:pos x="236" y="146"/>
                </a:cxn>
                <a:cxn ang="0">
                  <a:pos x="228" y="170"/>
                </a:cxn>
                <a:cxn ang="0">
                  <a:pos x="213" y="194"/>
                </a:cxn>
                <a:cxn ang="0">
                  <a:pos x="194" y="213"/>
                </a:cxn>
                <a:cxn ang="0">
                  <a:pos x="172" y="226"/>
                </a:cxn>
                <a:cxn ang="0">
                  <a:pos x="146" y="236"/>
                </a:cxn>
                <a:cxn ang="0">
                  <a:pos x="119" y="239"/>
                </a:cxn>
                <a:cxn ang="0">
                  <a:pos x="94" y="236"/>
                </a:cxn>
                <a:cxn ang="0">
                  <a:pos x="68" y="226"/>
                </a:cxn>
                <a:cxn ang="0">
                  <a:pos x="46" y="213"/>
                </a:cxn>
                <a:cxn ang="0">
                  <a:pos x="27" y="194"/>
                </a:cxn>
                <a:cxn ang="0">
                  <a:pos x="12" y="170"/>
                </a:cxn>
                <a:cxn ang="0">
                  <a:pos x="3" y="146"/>
                </a:cxn>
                <a:cxn ang="0">
                  <a:pos x="0" y="119"/>
                </a:cxn>
              </a:cxnLst>
              <a:rect l="0" t="0" r="r" b="b"/>
              <a:pathLst>
                <a:path w="239" h="239">
                  <a:moveTo>
                    <a:pt x="0" y="119"/>
                  </a:moveTo>
                  <a:lnTo>
                    <a:pt x="3" y="92"/>
                  </a:lnTo>
                  <a:lnTo>
                    <a:pt x="12" y="67"/>
                  </a:lnTo>
                  <a:lnTo>
                    <a:pt x="27" y="44"/>
                  </a:lnTo>
                  <a:lnTo>
                    <a:pt x="46" y="25"/>
                  </a:lnTo>
                  <a:lnTo>
                    <a:pt x="68" y="11"/>
                  </a:lnTo>
                  <a:lnTo>
                    <a:pt x="94" y="3"/>
                  </a:lnTo>
                  <a:lnTo>
                    <a:pt x="119" y="0"/>
                  </a:lnTo>
                  <a:lnTo>
                    <a:pt x="146" y="3"/>
                  </a:lnTo>
                  <a:lnTo>
                    <a:pt x="172" y="11"/>
                  </a:lnTo>
                  <a:lnTo>
                    <a:pt x="194" y="25"/>
                  </a:lnTo>
                  <a:lnTo>
                    <a:pt x="213" y="44"/>
                  </a:lnTo>
                  <a:lnTo>
                    <a:pt x="228" y="67"/>
                  </a:lnTo>
                  <a:lnTo>
                    <a:pt x="236" y="92"/>
                  </a:lnTo>
                  <a:lnTo>
                    <a:pt x="239" y="119"/>
                  </a:lnTo>
                  <a:lnTo>
                    <a:pt x="236" y="146"/>
                  </a:lnTo>
                  <a:lnTo>
                    <a:pt x="228" y="170"/>
                  </a:lnTo>
                  <a:lnTo>
                    <a:pt x="213" y="194"/>
                  </a:lnTo>
                  <a:lnTo>
                    <a:pt x="194" y="213"/>
                  </a:lnTo>
                  <a:lnTo>
                    <a:pt x="172" y="226"/>
                  </a:lnTo>
                  <a:lnTo>
                    <a:pt x="146" y="236"/>
                  </a:lnTo>
                  <a:lnTo>
                    <a:pt x="119" y="239"/>
                  </a:lnTo>
                  <a:lnTo>
                    <a:pt x="94" y="236"/>
                  </a:lnTo>
                  <a:lnTo>
                    <a:pt x="68" y="226"/>
                  </a:lnTo>
                  <a:lnTo>
                    <a:pt x="46" y="213"/>
                  </a:lnTo>
                  <a:lnTo>
                    <a:pt x="27" y="194"/>
                  </a:lnTo>
                  <a:lnTo>
                    <a:pt x="12" y="170"/>
                  </a:lnTo>
                  <a:lnTo>
                    <a:pt x="3" y="146"/>
                  </a:lnTo>
                  <a:lnTo>
                    <a:pt x="0" y="119"/>
                  </a:lnTo>
                  <a:close/>
                </a:path>
              </a:pathLst>
            </a:custGeom>
            <a:solidFill>
              <a:srgbClr val="FF0000"/>
            </a:solidFill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0212" name="Group 276"/>
          <p:cNvGrpSpPr>
            <a:grpSpLocks/>
          </p:cNvGrpSpPr>
          <p:nvPr/>
        </p:nvGrpSpPr>
        <p:grpSpPr bwMode="auto">
          <a:xfrm>
            <a:off x="5651500" y="4764088"/>
            <a:ext cx="1233488" cy="720725"/>
            <a:chOff x="3560" y="3001"/>
            <a:chExt cx="777" cy="454"/>
          </a:xfrm>
        </p:grpSpPr>
        <p:sp>
          <p:nvSpPr>
            <p:cNvPr id="39952" name="Line 16"/>
            <p:cNvSpPr>
              <a:spLocks noChangeShapeType="1"/>
            </p:cNvSpPr>
            <p:nvPr/>
          </p:nvSpPr>
          <p:spPr bwMode="auto">
            <a:xfrm flipH="1" flipV="1">
              <a:off x="3560" y="3001"/>
              <a:ext cx="714" cy="38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3" name="Freeform 17"/>
            <p:cNvSpPr>
              <a:spLocks/>
            </p:cNvSpPr>
            <p:nvPr/>
          </p:nvSpPr>
          <p:spPr bwMode="auto">
            <a:xfrm>
              <a:off x="4218" y="3335"/>
              <a:ext cx="119" cy="120"/>
            </a:xfrm>
            <a:custGeom>
              <a:avLst/>
              <a:gdLst/>
              <a:ahLst/>
              <a:cxnLst>
                <a:cxn ang="0">
                  <a:pos x="0" y="120"/>
                </a:cxn>
                <a:cxn ang="0">
                  <a:pos x="3" y="93"/>
                </a:cxn>
                <a:cxn ang="0">
                  <a:pos x="12" y="67"/>
                </a:cxn>
                <a:cxn ang="0">
                  <a:pos x="27" y="45"/>
                </a:cxn>
                <a:cxn ang="0">
                  <a:pos x="46" y="26"/>
                </a:cxn>
                <a:cxn ang="0">
                  <a:pos x="68" y="11"/>
                </a:cxn>
                <a:cxn ang="0">
                  <a:pos x="94" y="3"/>
                </a:cxn>
                <a:cxn ang="0">
                  <a:pos x="119" y="0"/>
                </a:cxn>
                <a:cxn ang="0">
                  <a:pos x="146" y="3"/>
                </a:cxn>
                <a:cxn ang="0">
                  <a:pos x="172" y="11"/>
                </a:cxn>
                <a:cxn ang="0">
                  <a:pos x="194" y="26"/>
                </a:cxn>
                <a:cxn ang="0">
                  <a:pos x="213" y="45"/>
                </a:cxn>
                <a:cxn ang="0">
                  <a:pos x="228" y="67"/>
                </a:cxn>
                <a:cxn ang="0">
                  <a:pos x="236" y="93"/>
                </a:cxn>
                <a:cxn ang="0">
                  <a:pos x="239" y="120"/>
                </a:cxn>
                <a:cxn ang="0">
                  <a:pos x="236" y="147"/>
                </a:cxn>
                <a:cxn ang="0">
                  <a:pos x="228" y="171"/>
                </a:cxn>
                <a:cxn ang="0">
                  <a:pos x="213" y="195"/>
                </a:cxn>
                <a:cxn ang="0">
                  <a:pos x="194" y="214"/>
                </a:cxn>
                <a:cxn ang="0">
                  <a:pos x="172" y="227"/>
                </a:cxn>
                <a:cxn ang="0">
                  <a:pos x="146" y="236"/>
                </a:cxn>
                <a:cxn ang="0">
                  <a:pos x="119" y="239"/>
                </a:cxn>
                <a:cxn ang="0">
                  <a:pos x="94" y="236"/>
                </a:cxn>
                <a:cxn ang="0">
                  <a:pos x="68" y="227"/>
                </a:cxn>
                <a:cxn ang="0">
                  <a:pos x="46" y="214"/>
                </a:cxn>
                <a:cxn ang="0">
                  <a:pos x="27" y="195"/>
                </a:cxn>
                <a:cxn ang="0">
                  <a:pos x="12" y="171"/>
                </a:cxn>
                <a:cxn ang="0">
                  <a:pos x="3" y="147"/>
                </a:cxn>
                <a:cxn ang="0">
                  <a:pos x="0" y="120"/>
                </a:cxn>
              </a:cxnLst>
              <a:rect l="0" t="0" r="r" b="b"/>
              <a:pathLst>
                <a:path w="239" h="239">
                  <a:moveTo>
                    <a:pt x="0" y="120"/>
                  </a:moveTo>
                  <a:lnTo>
                    <a:pt x="3" y="93"/>
                  </a:lnTo>
                  <a:lnTo>
                    <a:pt x="12" y="67"/>
                  </a:lnTo>
                  <a:lnTo>
                    <a:pt x="27" y="45"/>
                  </a:lnTo>
                  <a:lnTo>
                    <a:pt x="46" y="26"/>
                  </a:lnTo>
                  <a:lnTo>
                    <a:pt x="68" y="11"/>
                  </a:lnTo>
                  <a:lnTo>
                    <a:pt x="94" y="3"/>
                  </a:lnTo>
                  <a:lnTo>
                    <a:pt x="119" y="0"/>
                  </a:lnTo>
                  <a:lnTo>
                    <a:pt x="146" y="3"/>
                  </a:lnTo>
                  <a:lnTo>
                    <a:pt x="172" y="11"/>
                  </a:lnTo>
                  <a:lnTo>
                    <a:pt x="194" y="26"/>
                  </a:lnTo>
                  <a:lnTo>
                    <a:pt x="213" y="45"/>
                  </a:lnTo>
                  <a:lnTo>
                    <a:pt x="228" y="67"/>
                  </a:lnTo>
                  <a:lnTo>
                    <a:pt x="236" y="93"/>
                  </a:lnTo>
                  <a:lnTo>
                    <a:pt x="239" y="120"/>
                  </a:lnTo>
                  <a:lnTo>
                    <a:pt x="236" y="147"/>
                  </a:lnTo>
                  <a:lnTo>
                    <a:pt x="228" y="171"/>
                  </a:lnTo>
                  <a:lnTo>
                    <a:pt x="213" y="195"/>
                  </a:lnTo>
                  <a:lnTo>
                    <a:pt x="194" y="214"/>
                  </a:lnTo>
                  <a:lnTo>
                    <a:pt x="172" y="227"/>
                  </a:lnTo>
                  <a:lnTo>
                    <a:pt x="146" y="236"/>
                  </a:lnTo>
                  <a:lnTo>
                    <a:pt x="119" y="239"/>
                  </a:lnTo>
                  <a:lnTo>
                    <a:pt x="94" y="236"/>
                  </a:lnTo>
                  <a:lnTo>
                    <a:pt x="68" y="227"/>
                  </a:lnTo>
                  <a:lnTo>
                    <a:pt x="46" y="214"/>
                  </a:lnTo>
                  <a:lnTo>
                    <a:pt x="27" y="195"/>
                  </a:lnTo>
                  <a:lnTo>
                    <a:pt x="12" y="171"/>
                  </a:lnTo>
                  <a:lnTo>
                    <a:pt x="3" y="147"/>
                  </a:lnTo>
                  <a:lnTo>
                    <a:pt x="0" y="120"/>
                  </a:lnTo>
                  <a:close/>
                </a:path>
              </a:pathLst>
            </a:custGeom>
            <a:solidFill>
              <a:srgbClr val="FF0000"/>
            </a:solidFill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9954" name="Group 18"/>
          <p:cNvGrpSpPr>
            <a:grpSpLocks/>
          </p:cNvGrpSpPr>
          <p:nvPr/>
        </p:nvGrpSpPr>
        <p:grpSpPr bwMode="auto">
          <a:xfrm>
            <a:off x="5946775" y="3965575"/>
            <a:ext cx="844550" cy="190500"/>
            <a:chOff x="1938" y="1154"/>
            <a:chExt cx="532" cy="120"/>
          </a:xfrm>
        </p:grpSpPr>
        <p:sp>
          <p:nvSpPr>
            <p:cNvPr id="39955" name="Line 19"/>
            <p:cNvSpPr>
              <a:spLocks noChangeShapeType="1"/>
            </p:cNvSpPr>
            <p:nvPr/>
          </p:nvSpPr>
          <p:spPr bwMode="auto">
            <a:xfrm flipH="1" flipV="1">
              <a:off x="1938" y="1212"/>
              <a:ext cx="4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6" name="Freeform 20"/>
            <p:cNvSpPr>
              <a:spLocks/>
            </p:cNvSpPr>
            <p:nvPr/>
          </p:nvSpPr>
          <p:spPr bwMode="auto">
            <a:xfrm>
              <a:off x="2350" y="1154"/>
              <a:ext cx="120" cy="120"/>
            </a:xfrm>
            <a:custGeom>
              <a:avLst/>
              <a:gdLst/>
              <a:ahLst/>
              <a:cxnLst>
                <a:cxn ang="0">
                  <a:pos x="0" y="120"/>
                </a:cxn>
                <a:cxn ang="0">
                  <a:pos x="3" y="93"/>
                </a:cxn>
                <a:cxn ang="0">
                  <a:pos x="13" y="67"/>
                </a:cxn>
                <a:cxn ang="0">
                  <a:pos x="27" y="45"/>
                </a:cxn>
                <a:cxn ang="0">
                  <a:pos x="46" y="26"/>
                </a:cxn>
                <a:cxn ang="0">
                  <a:pos x="69" y="11"/>
                </a:cxn>
                <a:cxn ang="0">
                  <a:pos x="94" y="4"/>
                </a:cxn>
                <a:cxn ang="0">
                  <a:pos x="120" y="0"/>
                </a:cxn>
                <a:cxn ang="0">
                  <a:pos x="147" y="4"/>
                </a:cxn>
                <a:cxn ang="0">
                  <a:pos x="172" y="11"/>
                </a:cxn>
                <a:cxn ang="0">
                  <a:pos x="195" y="26"/>
                </a:cxn>
                <a:cxn ang="0">
                  <a:pos x="214" y="45"/>
                </a:cxn>
                <a:cxn ang="0">
                  <a:pos x="228" y="67"/>
                </a:cxn>
                <a:cxn ang="0">
                  <a:pos x="236" y="93"/>
                </a:cxn>
                <a:cxn ang="0">
                  <a:pos x="239" y="120"/>
                </a:cxn>
                <a:cxn ang="0">
                  <a:pos x="236" y="147"/>
                </a:cxn>
                <a:cxn ang="0">
                  <a:pos x="228" y="171"/>
                </a:cxn>
                <a:cxn ang="0">
                  <a:pos x="214" y="195"/>
                </a:cxn>
                <a:cxn ang="0">
                  <a:pos x="195" y="214"/>
                </a:cxn>
                <a:cxn ang="0">
                  <a:pos x="172" y="227"/>
                </a:cxn>
                <a:cxn ang="0">
                  <a:pos x="147" y="236"/>
                </a:cxn>
                <a:cxn ang="0">
                  <a:pos x="120" y="239"/>
                </a:cxn>
                <a:cxn ang="0">
                  <a:pos x="94" y="236"/>
                </a:cxn>
                <a:cxn ang="0">
                  <a:pos x="69" y="227"/>
                </a:cxn>
                <a:cxn ang="0">
                  <a:pos x="46" y="214"/>
                </a:cxn>
                <a:cxn ang="0">
                  <a:pos x="27" y="195"/>
                </a:cxn>
                <a:cxn ang="0">
                  <a:pos x="13" y="171"/>
                </a:cxn>
                <a:cxn ang="0">
                  <a:pos x="3" y="147"/>
                </a:cxn>
                <a:cxn ang="0">
                  <a:pos x="0" y="120"/>
                </a:cxn>
              </a:cxnLst>
              <a:rect l="0" t="0" r="r" b="b"/>
              <a:pathLst>
                <a:path w="239" h="239">
                  <a:moveTo>
                    <a:pt x="0" y="120"/>
                  </a:moveTo>
                  <a:lnTo>
                    <a:pt x="3" y="93"/>
                  </a:lnTo>
                  <a:lnTo>
                    <a:pt x="13" y="67"/>
                  </a:lnTo>
                  <a:lnTo>
                    <a:pt x="27" y="45"/>
                  </a:lnTo>
                  <a:lnTo>
                    <a:pt x="46" y="26"/>
                  </a:lnTo>
                  <a:lnTo>
                    <a:pt x="69" y="11"/>
                  </a:lnTo>
                  <a:lnTo>
                    <a:pt x="94" y="4"/>
                  </a:lnTo>
                  <a:lnTo>
                    <a:pt x="120" y="0"/>
                  </a:lnTo>
                  <a:lnTo>
                    <a:pt x="147" y="4"/>
                  </a:lnTo>
                  <a:lnTo>
                    <a:pt x="172" y="11"/>
                  </a:lnTo>
                  <a:lnTo>
                    <a:pt x="195" y="26"/>
                  </a:lnTo>
                  <a:lnTo>
                    <a:pt x="214" y="45"/>
                  </a:lnTo>
                  <a:lnTo>
                    <a:pt x="228" y="67"/>
                  </a:lnTo>
                  <a:lnTo>
                    <a:pt x="236" y="93"/>
                  </a:lnTo>
                  <a:lnTo>
                    <a:pt x="239" y="120"/>
                  </a:lnTo>
                  <a:lnTo>
                    <a:pt x="236" y="147"/>
                  </a:lnTo>
                  <a:lnTo>
                    <a:pt x="228" y="171"/>
                  </a:lnTo>
                  <a:lnTo>
                    <a:pt x="214" y="195"/>
                  </a:lnTo>
                  <a:lnTo>
                    <a:pt x="195" y="214"/>
                  </a:lnTo>
                  <a:lnTo>
                    <a:pt x="172" y="227"/>
                  </a:lnTo>
                  <a:lnTo>
                    <a:pt x="147" y="236"/>
                  </a:lnTo>
                  <a:lnTo>
                    <a:pt x="120" y="239"/>
                  </a:lnTo>
                  <a:lnTo>
                    <a:pt x="94" y="236"/>
                  </a:lnTo>
                  <a:lnTo>
                    <a:pt x="69" y="227"/>
                  </a:lnTo>
                  <a:lnTo>
                    <a:pt x="46" y="214"/>
                  </a:lnTo>
                  <a:lnTo>
                    <a:pt x="27" y="195"/>
                  </a:lnTo>
                  <a:lnTo>
                    <a:pt x="13" y="171"/>
                  </a:lnTo>
                  <a:lnTo>
                    <a:pt x="3" y="147"/>
                  </a:lnTo>
                  <a:lnTo>
                    <a:pt x="0" y="120"/>
                  </a:lnTo>
                  <a:close/>
                </a:path>
              </a:pathLst>
            </a:custGeom>
            <a:solidFill>
              <a:srgbClr val="FF0000"/>
            </a:solidFill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0210" name="Rectangle 274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Moving-Target TSP</a:t>
            </a:r>
          </a:p>
        </p:txBody>
      </p:sp>
      <p:grpSp>
        <p:nvGrpSpPr>
          <p:cNvPr id="40218" name="Group 282"/>
          <p:cNvGrpSpPr>
            <a:grpSpLocks/>
          </p:cNvGrpSpPr>
          <p:nvPr/>
        </p:nvGrpSpPr>
        <p:grpSpPr bwMode="auto">
          <a:xfrm>
            <a:off x="2727325" y="2697163"/>
            <a:ext cx="830263" cy="1255712"/>
            <a:chOff x="1718" y="1699"/>
            <a:chExt cx="523" cy="791"/>
          </a:xfrm>
        </p:grpSpPr>
        <p:sp>
          <p:nvSpPr>
            <p:cNvPr id="40214" name="Rectangle 278"/>
            <p:cNvSpPr>
              <a:spLocks noChangeArrowheads="1"/>
            </p:cNvSpPr>
            <p:nvPr/>
          </p:nvSpPr>
          <p:spPr bwMode="auto">
            <a:xfrm>
              <a:off x="1718" y="2250"/>
              <a:ext cx="523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500" b="0">
                  <a:solidFill>
                    <a:srgbClr val="000000"/>
                  </a:solidFill>
                </a:rPr>
                <a:t>Origin</a:t>
              </a:r>
              <a:endParaRPr lang="en-US"/>
            </a:p>
          </p:txBody>
        </p:sp>
        <p:sp>
          <p:nvSpPr>
            <p:cNvPr id="40215" name="Line 279"/>
            <p:cNvSpPr>
              <a:spLocks noChangeShapeType="1"/>
            </p:cNvSpPr>
            <p:nvPr/>
          </p:nvSpPr>
          <p:spPr bwMode="auto">
            <a:xfrm>
              <a:off x="1980" y="1699"/>
              <a:ext cx="0" cy="523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216" name="Freeform 280"/>
            <p:cNvSpPr>
              <a:spLocks/>
            </p:cNvSpPr>
            <p:nvPr/>
          </p:nvSpPr>
          <p:spPr bwMode="auto">
            <a:xfrm>
              <a:off x="1980" y="1700"/>
              <a:ext cx="179" cy="207"/>
            </a:xfrm>
            <a:custGeom>
              <a:avLst/>
              <a:gdLst/>
              <a:ahLst/>
              <a:cxnLst>
                <a:cxn ang="0">
                  <a:pos x="0" y="415"/>
                </a:cxn>
                <a:cxn ang="0">
                  <a:pos x="358" y="208"/>
                </a:cxn>
                <a:cxn ang="0">
                  <a:pos x="0" y="0"/>
                </a:cxn>
                <a:cxn ang="0">
                  <a:pos x="0" y="415"/>
                </a:cxn>
              </a:cxnLst>
              <a:rect l="0" t="0" r="r" b="b"/>
              <a:pathLst>
                <a:path w="358" h="415">
                  <a:moveTo>
                    <a:pt x="0" y="415"/>
                  </a:moveTo>
                  <a:lnTo>
                    <a:pt x="358" y="208"/>
                  </a:lnTo>
                  <a:lnTo>
                    <a:pt x="0" y="0"/>
                  </a:lnTo>
                  <a:lnTo>
                    <a:pt x="0" y="415"/>
                  </a:lnTo>
                  <a:close/>
                </a:path>
              </a:pathLst>
            </a:custGeom>
            <a:solidFill>
              <a:srgbClr val="0000FF"/>
            </a:solidFill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217" name="Freeform 281"/>
            <p:cNvSpPr>
              <a:spLocks/>
            </p:cNvSpPr>
            <p:nvPr/>
          </p:nvSpPr>
          <p:spPr bwMode="auto">
            <a:xfrm>
              <a:off x="1920" y="2163"/>
              <a:ext cx="120" cy="119"/>
            </a:xfrm>
            <a:custGeom>
              <a:avLst/>
              <a:gdLst/>
              <a:ahLst/>
              <a:cxnLst>
                <a:cxn ang="0">
                  <a:pos x="0" y="120"/>
                </a:cxn>
                <a:cxn ang="0">
                  <a:pos x="3" y="93"/>
                </a:cxn>
                <a:cxn ang="0">
                  <a:pos x="13" y="69"/>
                </a:cxn>
                <a:cxn ang="0">
                  <a:pos x="27" y="45"/>
                </a:cxn>
                <a:cxn ang="0">
                  <a:pos x="46" y="26"/>
                </a:cxn>
                <a:cxn ang="0">
                  <a:pos x="69" y="13"/>
                </a:cxn>
                <a:cxn ang="0">
                  <a:pos x="94" y="3"/>
                </a:cxn>
                <a:cxn ang="0">
                  <a:pos x="120" y="0"/>
                </a:cxn>
                <a:cxn ang="0">
                  <a:pos x="147" y="3"/>
                </a:cxn>
                <a:cxn ang="0">
                  <a:pos x="172" y="13"/>
                </a:cxn>
                <a:cxn ang="0">
                  <a:pos x="194" y="26"/>
                </a:cxn>
                <a:cxn ang="0">
                  <a:pos x="214" y="45"/>
                </a:cxn>
                <a:cxn ang="0">
                  <a:pos x="228" y="69"/>
                </a:cxn>
                <a:cxn ang="0">
                  <a:pos x="236" y="93"/>
                </a:cxn>
                <a:cxn ang="0">
                  <a:pos x="239" y="120"/>
                </a:cxn>
                <a:cxn ang="0">
                  <a:pos x="236" y="147"/>
                </a:cxn>
                <a:cxn ang="0">
                  <a:pos x="228" y="172"/>
                </a:cxn>
                <a:cxn ang="0">
                  <a:pos x="214" y="195"/>
                </a:cxn>
                <a:cxn ang="0">
                  <a:pos x="194" y="214"/>
                </a:cxn>
                <a:cxn ang="0">
                  <a:pos x="172" y="228"/>
                </a:cxn>
                <a:cxn ang="0">
                  <a:pos x="147" y="236"/>
                </a:cxn>
                <a:cxn ang="0">
                  <a:pos x="120" y="239"/>
                </a:cxn>
                <a:cxn ang="0">
                  <a:pos x="94" y="236"/>
                </a:cxn>
                <a:cxn ang="0">
                  <a:pos x="69" y="228"/>
                </a:cxn>
                <a:cxn ang="0">
                  <a:pos x="46" y="214"/>
                </a:cxn>
                <a:cxn ang="0">
                  <a:pos x="27" y="195"/>
                </a:cxn>
                <a:cxn ang="0">
                  <a:pos x="13" y="172"/>
                </a:cxn>
                <a:cxn ang="0">
                  <a:pos x="3" y="147"/>
                </a:cxn>
                <a:cxn ang="0">
                  <a:pos x="0" y="120"/>
                </a:cxn>
              </a:cxnLst>
              <a:rect l="0" t="0" r="r" b="b"/>
              <a:pathLst>
                <a:path w="239" h="239">
                  <a:moveTo>
                    <a:pt x="0" y="120"/>
                  </a:moveTo>
                  <a:lnTo>
                    <a:pt x="3" y="93"/>
                  </a:lnTo>
                  <a:lnTo>
                    <a:pt x="13" y="69"/>
                  </a:lnTo>
                  <a:lnTo>
                    <a:pt x="27" y="45"/>
                  </a:lnTo>
                  <a:lnTo>
                    <a:pt x="46" y="26"/>
                  </a:lnTo>
                  <a:lnTo>
                    <a:pt x="69" y="13"/>
                  </a:lnTo>
                  <a:lnTo>
                    <a:pt x="94" y="3"/>
                  </a:lnTo>
                  <a:lnTo>
                    <a:pt x="120" y="0"/>
                  </a:lnTo>
                  <a:lnTo>
                    <a:pt x="147" y="3"/>
                  </a:lnTo>
                  <a:lnTo>
                    <a:pt x="172" y="13"/>
                  </a:lnTo>
                  <a:lnTo>
                    <a:pt x="194" y="26"/>
                  </a:lnTo>
                  <a:lnTo>
                    <a:pt x="214" y="45"/>
                  </a:lnTo>
                  <a:lnTo>
                    <a:pt x="228" y="69"/>
                  </a:lnTo>
                  <a:lnTo>
                    <a:pt x="236" y="93"/>
                  </a:lnTo>
                  <a:lnTo>
                    <a:pt x="239" y="120"/>
                  </a:lnTo>
                  <a:lnTo>
                    <a:pt x="236" y="147"/>
                  </a:lnTo>
                  <a:lnTo>
                    <a:pt x="228" y="172"/>
                  </a:lnTo>
                  <a:lnTo>
                    <a:pt x="214" y="195"/>
                  </a:lnTo>
                  <a:lnTo>
                    <a:pt x="194" y="214"/>
                  </a:lnTo>
                  <a:lnTo>
                    <a:pt x="172" y="228"/>
                  </a:lnTo>
                  <a:lnTo>
                    <a:pt x="147" y="236"/>
                  </a:lnTo>
                  <a:lnTo>
                    <a:pt x="120" y="239"/>
                  </a:lnTo>
                  <a:lnTo>
                    <a:pt x="94" y="236"/>
                  </a:lnTo>
                  <a:lnTo>
                    <a:pt x="69" y="228"/>
                  </a:lnTo>
                  <a:lnTo>
                    <a:pt x="46" y="214"/>
                  </a:lnTo>
                  <a:lnTo>
                    <a:pt x="27" y="195"/>
                  </a:lnTo>
                  <a:lnTo>
                    <a:pt x="13" y="172"/>
                  </a:lnTo>
                  <a:lnTo>
                    <a:pt x="3" y="147"/>
                  </a:lnTo>
                  <a:lnTo>
                    <a:pt x="0" y="120"/>
                  </a:lnTo>
                  <a:close/>
                </a:path>
              </a:pathLst>
            </a:custGeom>
            <a:solidFill>
              <a:srgbClr val="0000FF"/>
            </a:solidFill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7 L -0.22778 0.002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" y="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028 0.08149 L 3.61111E-6 -4.81481E-6 " pathEditMode="relative" rAng="0" ptsTypes="AA">
                                      <p:cBhvr>
                                        <p:cTn id="8" dur="2000" spd="-100000" fill="hold"/>
                                        <p:tgtEl>
                                          <p:spTgt spid="399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" y="-4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96296E-6 L 0.21805 -0.3974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" y="-19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-0.41511 -0.295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02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20EB3-F2A8-4A9F-A685-8632259EC049}" type="slidenum">
              <a:rPr lang="en-US"/>
              <a:pPr/>
              <a:t>2</a:t>
            </a:fld>
            <a:endParaRPr lang="en-US"/>
          </a:p>
        </p:txBody>
      </p:sp>
      <p:pic>
        <p:nvPicPr>
          <p:cNvPr id="10279" name="Picture 39" descr="einstein"/>
          <p:cNvPicPr>
            <a:picLocks noChangeAspect="1" noChangeArrowheads="1"/>
          </p:cNvPicPr>
          <p:nvPr/>
        </p:nvPicPr>
        <p:blipFill>
          <a:blip r:embed="rId2" cstate="print"/>
          <a:srcRect l="6747" t="5435" r="3239" b="7608"/>
          <a:stretch>
            <a:fillRect/>
          </a:stretch>
        </p:blipFill>
        <p:spPr bwMode="auto">
          <a:xfrm>
            <a:off x="304800" y="1447800"/>
            <a:ext cx="8537575" cy="5118100"/>
          </a:xfrm>
          <a:prstGeom prst="rect">
            <a:avLst/>
          </a:prstGeom>
          <a:noFill/>
        </p:spPr>
      </p:pic>
      <p:sp>
        <p:nvSpPr>
          <p:cNvPr id="10280" name="Text Box 40"/>
          <p:cNvSpPr txBox="1">
            <a:spLocks noChangeArrowheads="1"/>
          </p:cNvSpPr>
          <p:nvPr/>
        </p:nvSpPr>
        <p:spPr bwMode="auto">
          <a:xfrm>
            <a:off x="812800" y="381000"/>
            <a:ext cx="72199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b="0"/>
              <a:t>“Make everything as simple as possible, but not simpler.”</a:t>
            </a:r>
          </a:p>
          <a:p>
            <a:pPr algn="r"/>
            <a:r>
              <a:rPr lang="en-US" b="0"/>
              <a:t>- Albert Einstein (1879-1955)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4F5C3-26FD-4968-93FC-FA75F7D14674}" type="slidenum">
              <a:rPr lang="en-US"/>
              <a:pPr/>
              <a:t>20</a:t>
            </a:fld>
            <a:endParaRPr lang="en-US"/>
          </a:p>
        </p:txBody>
      </p:sp>
      <p:sp>
        <p:nvSpPr>
          <p:cNvPr id="44377" name="Line 345"/>
          <p:cNvSpPr>
            <a:spLocks noChangeShapeType="1"/>
          </p:cNvSpPr>
          <p:nvPr/>
        </p:nvSpPr>
        <p:spPr bwMode="auto">
          <a:xfrm>
            <a:off x="3143250" y="3527425"/>
            <a:ext cx="368300" cy="140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369" name="Line 337"/>
          <p:cNvSpPr>
            <a:spLocks noChangeShapeType="1"/>
          </p:cNvSpPr>
          <p:nvPr/>
        </p:nvSpPr>
        <p:spPr bwMode="auto">
          <a:xfrm>
            <a:off x="3902075" y="2563813"/>
            <a:ext cx="1993900" cy="210820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370" name="Line 338"/>
          <p:cNvSpPr>
            <a:spLocks noChangeShapeType="1"/>
          </p:cNvSpPr>
          <p:nvPr/>
        </p:nvSpPr>
        <p:spPr bwMode="auto">
          <a:xfrm flipV="1">
            <a:off x="4851400" y="1619250"/>
            <a:ext cx="812800" cy="1138238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371" name="Line 339"/>
          <p:cNvSpPr>
            <a:spLocks noChangeShapeType="1"/>
          </p:cNvSpPr>
          <p:nvPr/>
        </p:nvSpPr>
        <p:spPr bwMode="auto">
          <a:xfrm>
            <a:off x="5146675" y="3327400"/>
            <a:ext cx="654050" cy="1588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372" name="Line 340"/>
          <p:cNvSpPr>
            <a:spLocks noChangeShapeType="1"/>
          </p:cNvSpPr>
          <p:nvPr/>
        </p:nvSpPr>
        <p:spPr bwMode="auto">
          <a:xfrm flipH="1">
            <a:off x="3567113" y="3886200"/>
            <a:ext cx="814387" cy="104140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4388" name="Group 356"/>
          <p:cNvGrpSpPr>
            <a:grpSpLocks/>
          </p:cNvGrpSpPr>
          <p:nvPr/>
        </p:nvGrpSpPr>
        <p:grpSpPr bwMode="auto">
          <a:xfrm>
            <a:off x="4281488" y="2662238"/>
            <a:ext cx="1708150" cy="2087562"/>
            <a:chOff x="2697" y="1677"/>
            <a:chExt cx="1076" cy="1315"/>
          </a:xfrm>
        </p:grpSpPr>
        <p:sp>
          <p:nvSpPr>
            <p:cNvPr id="44175" name="Freeform 143"/>
            <p:cNvSpPr>
              <a:spLocks/>
            </p:cNvSpPr>
            <p:nvPr/>
          </p:nvSpPr>
          <p:spPr bwMode="auto">
            <a:xfrm>
              <a:off x="3594" y="2036"/>
              <a:ext cx="120" cy="119"/>
            </a:xfrm>
            <a:custGeom>
              <a:avLst/>
              <a:gdLst/>
              <a:ahLst/>
              <a:cxnLst>
                <a:cxn ang="0">
                  <a:pos x="0" y="119"/>
                </a:cxn>
                <a:cxn ang="0">
                  <a:pos x="3" y="94"/>
                </a:cxn>
                <a:cxn ang="0">
                  <a:pos x="13" y="68"/>
                </a:cxn>
                <a:cxn ang="0">
                  <a:pos x="27" y="46"/>
                </a:cxn>
                <a:cxn ang="0">
                  <a:pos x="46" y="27"/>
                </a:cxn>
                <a:cxn ang="0">
                  <a:pos x="69" y="12"/>
                </a:cxn>
                <a:cxn ang="0">
                  <a:pos x="94" y="3"/>
                </a:cxn>
                <a:cxn ang="0">
                  <a:pos x="120" y="0"/>
                </a:cxn>
                <a:cxn ang="0">
                  <a:pos x="147" y="3"/>
                </a:cxn>
                <a:cxn ang="0">
                  <a:pos x="172" y="12"/>
                </a:cxn>
                <a:cxn ang="0">
                  <a:pos x="194" y="27"/>
                </a:cxn>
                <a:cxn ang="0">
                  <a:pos x="214" y="46"/>
                </a:cxn>
                <a:cxn ang="0">
                  <a:pos x="228" y="68"/>
                </a:cxn>
                <a:cxn ang="0">
                  <a:pos x="236" y="94"/>
                </a:cxn>
                <a:cxn ang="0">
                  <a:pos x="239" y="119"/>
                </a:cxn>
                <a:cxn ang="0">
                  <a:pos x="236" y="146"/>
                </a:cxn>
                <a:cxn ang="0">
                  <a:pos x="228" y="172"/>
                </a:cxn>
                <a:cxn ang="0">
                  <a:pos x="214" y="194"/>
                </a:cxn>
                <a:cxn ang="0">
                  <a:pos x="194" y="213"/>
                </a:cxn>
                <a:cxn ang="0">
                  <a:pos x="172" y="228"/>
                </a:cxn>
                <a:cxn ang="0">
                  <a:pos x="147" y="236"/>
                </a:cxn>
                <a:cxn ang="0">
                  <a:pos x="120" y="239"/>
                </a:cxn>
                <a:cxn ang="0">
                  <a:pos x="94" y="236"/>
                </a:cxn>
                <a:cxn ang="0">
                  <a:pos x="69" y="228"/>
                </a:cxn>
                <a:cxn ang="0">
                  <a:pos x="46" y="213"/>
                </a:cxn>
                <a:cxn ang="0">
                  <a:pos x="27" y="194"/>
                </a:cxn>
                <a:cxn ang="0">
                  <a:pos x="13" y="172"/>
                </a:cxn>
                <a:cxn ang="0">
                  <a:pos x="3" y="146"/>
                </a:cxn>
                <a:cxn ang="0">
                  <a:pos x="0" y="119"/>
                </a:cxn>
              </a:cxnLst>
              <a:rect l="0" t="0" r="r" b="b"/>
              <a:pathLst>
                <a:path w="239" h="239">
                  <a:moveTo>
                    <a:pt x="0" y="119"/>
                  </a:moveTo>
                  <a:lnTo>
                    <a:pt x="3" y="94"/>
                  </a:lnTo>
                  <a:lnTo>
                    <a:pt x="13" y="68"/>
                  </a:lnTo>
                  <a:lnTo>
                    <a:pt x="27" y="46"/>
                  </a:lnTo>
                  <a:lnTo>
                    <a:pt x="46" y="27"/>
                  </a:lnTo>
                  <a:lnTo>
                    <a:pt x="69" y="12"/>
                  </a:lnTo>
                  <a:lnTo>
                    <a:pt x="94" y="3"/>
                  </a:lnTo>
                  <a:lnTo>
                    <a:pt x="120" y="0"/>
                  </a:lnTo>
                  <a:lnTo>
                    <a:pt x="147" y="3"/>
                  </a:lnTo>
                  <a:lnTo>
                    <a:pt x="172" y="12"/>
                  </a:lnTo>
                  <a:lnTo>
                    <a:pt x="194" y="27"/>
                  </a:lnTo>
                  <a:lnTo>
                    <a:pt x="214" y="46"/>
                  </a:lnTo>
                  <a:lnTo>
                    <a:pt x="228" y="68"/>
                  </a:lnTo>
                  <a:lnTo>
                    <a:pt x="236" y="94"/>
                  </a:lnTo>
                  <a:lnTo>
                    <a:pt x="239" y="119"/>
                  </a:lnTo>
                  <a:lnTo>
                    <a:pt x="236" y="146"/>
                  </a:lnTo>
                  <a:lnTo>
                    <a:pt x="228" y="172"/>
                  </a:lnTo>
                  <a:lnTo>
                    <a:pt x="214" y="194"/>
                  </a:lnTo>
                  <a:lnTo>
                    <a:pt x="194" y="213"/>
                  </a:lnTo>
                  <a:lnTo>
                    <a:pt x="172" y="228"/>
                  </a:lnTo>
                  <a:lnTo>
                    <a:pt x="147" y="236"/>
                  </a:lnTo>
                  <a:lnTo>
                    <a:pt x="120" y="239"/>
                  </a:lnTo>
                  <a:lnTo>
                    <a:pt x="94" y="236"/>
                  </a:lnTo>
                  <a:lnTo>
                    <a:pt x="69" y="228"/>
                  </a:lnTo>
                  <a:lnTo>
                    <a:pt x="46" y="213"/>
                  </a:lnTo>
                  <a:lnTo>
                    <a:pt x="27" y="194"/>
                  </a:lnTo>
                  <a:lnTo>
                    <a:pt x="13" y="172"/>
                  </a:lnTo>
                  <a:lnTo>
                    <a:pt x="3" y="146"/>
                  </a:lnTo>
                  <a:lnTo>
                    <a:pt x="0" y="119"/>
                  </a:ln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48" name="Freeform 216"/>
            <p:cNvSpPr>
              <a:spLocks/>
            </p:cNvSpPr>
            <p:nvPr/>
          </p:nvSpPr>
          <p:spPr bwMode="auto">
            <a:xfrm>
              <a:off x="3654" y="2873"/>
              <a:ext cx="119" cy="119"/>
            </a:xfrm>
            <a:custGeom>
              <a:avLst/>
              <a:gdLst/>
              <a:ahLst/>
              <a:cxnLst>
                <a:cxn ang="0">
                  <a:pos x="0" y="119"/>
                </a:cxn>
                <a:cxn ang="0">
                  <a:pos x="3" y="94"/>
                </a:cxn>
                <a:cxn ang="0">
                  <a:pos x="12" y="68"/>
                </a:cxn>
                <a:cxn ang="0">
                  <a:pos x="27" y="46"/>
                </a:cxn>
                <a:cxn ang="0">
                  <a:pos x="46" y="27"/>
                </a:cxn>
                <a:cxn ang="0">
                  <a:pos x="68" y="12"/>
                </a:cxn>
                <a:cxn ang="0">
                  <a:pos x="94" y="3"/>
                </a:cxn>
                <a:cxn ang="0">
                  <a:pos x="119" y="0"/>
                </a:cxn>
                <a:cxn ang="0">
                  <a:pos x="146" y="3"/>
                </a:cxn>
                <a:cxn ang="0">
                  <a:pos x="172" y="12"/>
                </a:cxn>
                <a:cxn ang="0">
                  <a:pos x="194" y="27"/>
                </a:cxn>
                <a:cxn ang="0">
                  <a:pos x="213" y="46"/>
                </a:cxn>
                <a:cxn ang="0">
                  <a:pos x="228" y="68"/>
                </a:cxn>
                <a:cxn ang="0">
                  <a:pos x="235" y="94"/>
                </a:cxn>
                <a:cxn ang="0">
                  <a:pos x="239" y="119"/>
                </a:cxn>
                <a:cxn ang="0">
                  <a:pos x="235" y="146"/>
                </a:cxn>
                <a:cxn ang="0">
                  <a:pos x="228" y="172"/>
                </a:cxn>
                <a:cxn ang="0">
                  <a:pos x="213" y="194"/>
                </a:cxn>
                <a:cxn ang="0">
                  <a:pos x="194" y="213"/>
                </a:cxn>
                <a:cxn ang="0">
                  <a:pos x="172" y="228"/>
                </a:cxn>
                <a:cxn ang="0">
                  <a:pos x="146" y="235"/>
                </a:cxn>
                <a:cxn ang="0">
                  <a:pos x="119" y="239"/>
                </a:cxn>
                <a:cxn ang="0">
                  <a:pos x="94" y="235"/>
                </a:cxn>
                <a:cxn ang="0">
                  <a:pos x="68" y="228"/>
                </a:cxn>
                <a:cxn ang="0">
                  <a:pos x="46" y="213"/>
                </a:cxn>
                <a:cxn ang="0">
                  <a:pos x="27" y="194"/>
                </a:cxn>
                <a:cxn ang="0">
                  <a:pos x="12" y="172"/>
                </a:cxn>
                <a:cxn ang="0">
                  <a:pos x="3" y="146"/>
                </a:cxn>
                <a:cxn ang="0">
                  <a:pos x="0" y="119"/>
                </a:cxn>
              </a:cxnLst>
              <a:rect l="0" t="0" r="r" b="b"/>
              <a:pathLst>
                <a:path w="239" h="239">
                  <a:moveTo>
                    <a:pt x="0" y="119"/>
                  </a:moveTo>
                  <a:lnTo>
                    <a:pt x="3" y="94"/>
                  </a:lnTo>
                  <a:lnTo>
                    <a:pt x="12" y="68"/>
                  </a:lnTo>
                  <a:lnTo>
                    <a:pt x="27" y="46"/>
                  </a:lnTo>
                  <a:lnTo>
                    <a:pt x="46" y="27"/>
                  </a:lnTo>
                  <a:lnTo>
                    <a:pt x="68" y="12"/>
                  </a:lnTo>
                  <a:lnTo>
                    <a:pt x="94" y="3"/>
                  </a:lnTo>
                  <a:lnTo>
                    <a:pt x="119" y="0"/>
                  </a:lnTo>
                  <a:lnTo>
                    <a:pt x="146" y="3"/>
                  </a:lnTo>
                  <a:lnTo>
                    <a:pt x="172" y="12"/>
                  </a:lnTo>
                  <a:lnTo>
                    <a:pt x="194" y="27"/>
                  </a:lnTo>
                  <a:lnTo>
                    <a:pt x="213" y="46"/>
                  </a:lnTo>
                  <a:lnTo>
                    <a:pt x="228" y="68"/>
                  </a:lnTo>
                  <a:lnTo>
                    <a:pt x="235" y="94"/>
                  </a:lnTo>
                  <a:lnTo>
                    <a:pt x="239" y="119"/>
                  </a:lnTo>
                  <a:lnTo>
                    <a:pt x="235" y="146"/>
                  </a:lnTo>
                  <a:lnTo>
                    <a:pt x="228" y="172"/>
                  </a:lnTo>
                  <a:lnTo>
                    <a:pt x="213" y="194"/>
                  </a:lnTo>
                  <a:lnTo>
                    <a:pt x="194" y="213"/>
                  </a:lnTo>
                  <a:lnTo>
                    <a:pt x="172" y="228"/>
                  </a:lnTo>
                  <a:lnTo>
                    <a:pt x="146" y="235"/>
                  </a:lnTo>
                  <a:lnTo>
                    <a:pt x="119" y="239"/>
                  </a:lnTo>
                  <a:lnTo>
                    <a:pt x="94" y="235"/>
                  </a:lnTo>
                  <a:lnTo>
                    <a:pt x="68" y="228"/>
                  </a:lnTo>
                  <a:lnTo>
                    <a:pt x="46" y="213"/>
                  </a:lnTo>
                  <a:lnTo>
                    <a:pt x="27" y="194"/>
                  </a:lnTo>
                  <a:lnTo>
                    <a:pt x="12" y="172"/>
                  </a:lnTo>
                  <a:lnTo>
                    <a:pt x="3" y="146"/>
                  </a:lnTo>
                  <a:lnTo>
                    <a:pt x="0" y="119"/>
                  </a:ln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50" name="Freeform 218"/>
            <p:cNvSpPr>
              <a:spLocks/>
            </p:cNvSpPr>
            <p:nvPr/>
          </p:nvSpPr>
          <p:spPr bwMode="auto">
            <a:xfrm>
              <a:off x="2996" y="1677"/>
              <a:ext cx="120" cy="120"/>
            </a:xfrm>
            <a:custGeom>
              <a:avLst/>
              <a:gdLst/>
              <a:ahLst/>
              <a:cxnLst>
                <a:cxn ang="0">
                  <a:pos x="0" y="120"/>
                </a:cxn>
                <a:cxn ang="0">
                  <a:pos x="3" y="94"/>
                </a:cxn>
                <a:cxn ang="0">
                  <a:pos x="13" y="69"/>
                </a:cxn>
                <a:cxn ang="0">
                  <a:pos x="27" y="46"/>
                </a:cxn>
                <a:cxn ang="0">
                  <a:pos x="46" y="27"/>
                </a:cxn>
                <a:cxn ang="0">
                  <a:pos x="69" y="13"/>
                </a:cxn>
                <a:cxn ang="0">
                  <a:pos x="94" y="3"/>
                </a:cxn>
                <a:cxn ang="0">
                  <a:pos x="120" y="0"/>
                </a:cxn>
                <a:cxn ang="0">
                  <a:pos x="147" y="3"/>
                </a:cxn>
                <a:cxn ang="0">
                  <a:pos x="172" y="13"/>
                </a:cxn>
                <a:cxn ang="0">
                  <a:pos x="195" y="27"/>
                </a:cxn>
                <a:cxn ang="0">
                  <a:pos x="214" y="46"/>
                </a:cxn>
                <a:cxn ang="0">
                  <a:pos x="228" y="69"/>
                </a:cxn>
                <a:cxn ang="0">
                  <a:pos x="236" y="94"/>
                </a:cxn>
                <a:cxn ang="0">
                  <a:pos x="239" y="120"/>
                </a:cxn>
                <a:cxn ang="0">
                  <a:pos x="236" y="147"/>
                </a:cxn>
                <a:cxn ang="0">
                  <a:pos x="228" y="172"/>
                </a:cxn>
                <a:cxn ang="0">
                  <a:pos x="214" y="195"/>
                </a:cxn>
                <a:cxn ang="0">
                  <a:pos x="195" y="214"/>
                </a:cxn>
                <a:cxn ang="0">
                  <a:pos x="172" y="228"/>
                </a:cxn>
                <a:cxn ang="0">
                  <a:pos x="147" y="236"/>
                </a:cxn>
                <a:cxn ang="0">
                  <a:pos x="120" y="239"/>
                </a:cxn>
                <a:cxn ang="0">
                  <a:pos x="94" y="236"/>
                </a:cxn>
                <a:cxn ang="0">
                  <a:pos x="69" y="228"/>
                </a:cxn>
                <a:cxn ang="0">
                  <a:pos x="46" y="214"/>
                </a:cxn>
                <a:cxn ang="0">
                  <a:pos x="27" y="195"/>
                </a:cxn>
                <a:cxn ang="0">
                  <a:pos x="13" y="172"/>
                </a:cxn>
                <a:cxn ang="0">
                  <a:pos x="3" y="147"/>
                </a:cxn>
                <a:cxn ang="0">
                  <a:pos x="0" y="120"/>
                </a:cxn>
              </a:cxnLst>
              <a:rect l="0" t="0" r="r" b="b"/>
              <a:pathLst>
                <a:path w="239" h="239">
                  <a:moveTo>
                    <a:pt x="0" y="120"/>
                  </a:moveTo>
                  <a:lnTo>
                    <a:pt x="3" y="94"/>
                  </a:lnTo>
                  <a:lnTo>
                    <a:pt x="13" y="69"/>
                  </a:lnTo>
                  <a:lnTo>
                    <a:pt x="27" y="46"/>
                  </a:lnTo>
                  <a:lnTo>
                    <a:pt x="46" y="27"/>
                  </a:lnTo>
                  <a:lnTo>
                    <a:pt x="69" y="13"/>
                  </a:lnTo>
                  <a:lnTo>
                    <a:pt x="94" y="3"/>
                  </a:lnTo>
                  <a:lnTo>
                    <a:pt x="120" y="0"/>
                  </a:lnTo>
                  <a:lnTo>
                    <a:pt x="147" y="3"/>
                  </a:lnTo>
                  <a:lnTo>
                    <a:pt x="172" y="13"/>
                  </a:lnTo>
                  <a:lnTo>
                    <a:pt x="195" y="27"/>
                  </a:lnTo>
                  <a:lnTo>
                    <a:pt x="214" y="46"/>
                  </a:lnTo>
                  <a:lnTo>
                    <a:pt x="228" y="69"/>
                  </a:lnTo>
                  <a:lnTo>
                    <a:pt x="236" y="94"/>
                  </a:lnTo>
                  <a:lnTo>
                    <a:pt x="239" y="120"/>
                  </a:lnTo>
                  <a:lnTo>
                    <a:pt x="236" y="147"/>
                  </a:lnTo>
                  <a:lnTo>
                    <a:pt x="228" y="172"/>
                  </a:lnTo>
                  <a:lnTo>
                    <a:pt x="214" y="195"/>
                  </a:lnTo>
                  <a:lnTo>
                    <a:pt x="195" y="214"/>
                  </a:lnTo>
                  <a:lnTo>
                    <a:pt x="172" y="228"/>
                  </a:lnTo>
                  <a:lnTo>
                    <a:pt x="147" y="236"/>
                  </a:lnTo>
                  <a:lnTo>
                    <a:pt x="120" y="239"/>
                  </a:lnTo>
                  <a:lnTo>
                    <a:pt x="94" y="236"/>
                  </a:lnTo>
                  <a:lnTo>
                    <a:pt x="69" y="228"/>
                  </a:lnTo>
                  <a:lnTo>
                    <a:pt x="46" y="214"/>
                  </a:lnTo>
                  <a:lnTo>
                    <a:pt x="27" y="195"/>
                  </a:lnTo>
                  <a:lnTo>
                    <a:pt x="13" y="172"/>
                  </a:lnTo>
                  <a:lnTo>
                    <a:pt x="3" y="147"/>
                  </a:lnTo>
                  <a:lnTo>
                    <a:pt x="0" y="120"/>
                  </a:ln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52" name="Freeform 220"/>
            <p:cNvSpPr>
              <a:spLocks/>
            </p:cNvSpPr>
            <p:nvPr/>
          </p:nvSpPr>
          <p:spPr bwMode="auto">
            <a:xfrm>
              <a:off x="2697" y="2395"/>
              <a:ext cx="120" cy="119"/>
            </a:xfrm>
            <a:custGeom>
              <a:avLst/>
              <a:gdLst/>
              <a:ahLst/>
              <a:cxnLst>
                <a:cxn ang="0">
                  <a:pos x="0" y="120"/>
                </a:cxn>
                <a:cxn ang="0">
                  <a:pos x="4" y="94"/>
                </a:cxn>
                <a:cxn ang="0">
                  <a:pos x="13" y="69"/>
                </a:cxn>
                <a:cxn ang="0">
                  <a:pos x="28" y="46"/>
                </a:cxn>
                <a:cxn ang="0">
                  <a:pos x="47" y="27"/>
                </a:cxn>
                <a:cxn ang="0">
                  <a:pos x="69" y="13"/>
                </a:cxn>
                <a:cxn ang="0">
                  <a:pos x="94" y="3"/>
                </a:cxn>
                <a:cxn ang="0">
                  <a:pos x="120" y="0"/>
                </a:cxn>
                <a:cxn ang="0">
                  <a:pos x="147" y="3"/>
                </a:cxn>
                <a:cxn ang="0">
                  <a:pos x="173" y="13"/>
                </a:cxn>
                <a:cxn ang="0">
                  <a:pos x="195" y="27"/>
                </a:cxn>
                <a:cxn ang="0">
                  <a:pos x="214" y="46"/>
                </a:cxn>
                <a:cxn ang="0">
                  <a:pos x="228" y="69"/>
                </a:cxn>
                <a:cxn ang="0">
                  <a:pos x="236" y="94"/>
                </a:cxn>
                <a:cxn ang="0">
                  <a:pos x="240" y="120"/>
                </a:cxn>
                <a:cxn ang="0">
                  <a:pos x="236" y="147"/>
                </a:cxn>
                <a:cxn ang="0">
                  <a:pos x="228" y="172"/>
                </a:cxn>
                <a:cxn ang="0">
                  <a:pos x="214" y="195"/>
                </a:cxn>
                <a:cxn ang="0">
                  <a:pos x="195" y="214"/>
                </a:cxn>
                <a:cxn ang="0">
                  <a:pos x="173" y="228"/>
                </a:cxn>
                <a:cxn ang="0">
                  <a:pos x="147" y="236"/>
                </a:cxn>
                <a:cxn ang="0">
                  <a:pos x="120" y="239"/>
                </a:cxn>
                <a:cxn ang="0">
                  <a:pos x="94" y="236"/>
                </a:cxn>
                <a:cxn ang="0">
                  <a:pos x="69" y="228"/>
                </a:cxn>
                <a:cxn ang="0">
                  <a:pos x="47" y="214"/>
                </a:cxn>
                <a:cxn ang="0">
                  <a:pos x="28" y="195"/>
                </a:cxn>
                <a:cxn ang="0">
                  <a:pos x="13" y="172"/>
                </a:cxn>
                <a:cxn ang="0">
                  <a:pos x="4" y="147"/>
                </a:cxn>
                <a:cxn ang="0">
                  <a:pos x="0" y="120"/>
                </a:cxn>
              </a:cxnLst>
              <a:rect l="0" t="0" r="r" b="b"/>
              <a:pathLst>
                <a:path w="240" h="239">
                  <a:moveTo>
                    <a:pt x="0" y="120"/>
                  </a:moveTo>
                  <a:lnTo>
                    <a:pt x="4" y="94"/>
                  </a:lnTo>
                  <a:lnTo>
                    <a:pt x="13" y="69"/>
                  </a:lnTo>
                  <a:lnTo>
                    <a:pt x="28" y="46"/>
                  </a:lnTo>
                  <a:lnTo>
                    <a:pt x="47" y="27"/>
                  </a:lnTo>
                  <a:lnTo>
                    <a:pt x="69" y="13"/>
                  </a:lnTo>
                  <a:lnTo>
                    <a:pt x="94" y="3"/>
                  </a:lnTo>
                  <a:lnTo>
                    <a:pt x="120" y="0"/>
                  </a:lnTo>
                  <a:lnTo>
                    <a:pt x="147" y="3"/>
                  </a:lnTo>
                  <a:lnTo>
                    <a:pt x="173" y="13"/>
                  </a:lnTo>
                  <a:lnTo>
                    <a:pt x="195" y="27"/>
                  </a:lnTo>
                  <a:lnTo>
                    <a:pt x="214" y="46"/>
                  </a:lnTo>
                  <a:lnTo>
                    <a:pt x="228" y="69"/>
                  </a:lnTo>
                  <a:lnTo>
                    <a:pt x="236" y="94"/>
                  </a:lnTo>
                  <a:lnTo>
                    <a:pt x="240" y="120"/>
                  </a:lnTo>
                  <a:lnTo>
                    <a:pt x="236" y="147"/>
                  </a:lnTo>
                  <a:lnTo>
                    <a:pt x="228" y="172"/>
                  </a:lnTo>
                  <a:lnTo>
                    <a:pt x="214" y="195"/>
                  </a:lnTo>
                  <a:lnTo>
                    <a:pt x="195" y="214"/>
                  </a:lnTo>
                  <a:lnTo>
                    <a:pt x="173" y="228"/>
                  </a:lnTo>
                  <a:lnTo>
                    <a:pt x="147" y="236"/>
                  </a:lnTo>
                  <a:lnTo>
                    <a:pt x="120" y="239"/>
                  </a:lnTo>
                  <a:lnTo>
                    <a:pt x="94" y="236"/>
                  </a:lnTo>
                  <a:lnTo>
                    <a:pt x="69" y="228"/>
                  </a:lnTo>
                  <a:lnTo>
                    <a:pt x="47" y="214"/>
                  </a:lnTo>
                  <a:lnTo>
                    <a:pt x="28" y="195"/>
                  </a:lnTo>
                  <a:lnTo>
                    <a:pt x="13" y="172"/>
                  </a:lnTo>
                  <a:lnTo>
                    <a:pt x="4" y="147"/>
                  </a:lnTo>
                  <a:lnTo>
                    <a:pt x="0" y="120"/>
                  </a:ln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4391" name="Group 359"/>
          <p:cNvGrpSpPr>
            <a:grpSpLocks/>
          </p:cNvGrpSpPr>
          <p:nvPr/>
        </p:nvGrpSpPr>
        <p:grpSpPr bwMode="auto">
          <a:xfrm>
            <a:off x="3806825" y="1690688"/>
            <a:ext cx="1811338" cy="971550"/>
            <a:chOff x="2398" y="1065"/>
            <a:chExt cx="1141" cy="612"/>
          </a:xfrm>
        </p:grpSpPr>
        <p:sp>
          <p:nvSpPr>
            <p:cNvPr id="44246" name="Rectangle 214"/>
            <p:cNvSpPr>
              <a:spLocks noChangeArrowheads="1"/>
            </p:cNvSpPr>
            <p:nvPr/>
          </p:nvSpPr>
          <p:spPr bwMode="auto">
            <a:xfrm>
              <a:off x="2398" y="1319"/>
              <a:ext cx="100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500" b="0">
                  <a:solidFill>
                    <a:srgbClr val="000000"/>
                  </a:solidFill>
                </a:rPr>
                <a:t>3</a:t>
              </a:r>
              <a:endParaRPr lang="en-US"/>
            </a:p>
          </p:txBody>
        </p:sp>
        <p:grpSp>
          <p:nvGrpSpPr>
            <p:cNvPr id="44386" name="Group 354"/>
            <p:cNvGrpSpPr>
              <a:grpSpLocks/>
            </p:cNvGrpSpPr>
            <p:nvPr/>
          </p:nvGrpSpPr>
          <p:grpSpPr bwMode="auto">
            <a:xfrm>
              <a:off x="2398" y="1065"/>
              <a:ext cx="1141" cy="612"/>
              <a:chOff x="2398" y="1065"/>
              <a:chExt cx="1141" cy="612"/>
            </a:xfrm>
          </p:grpSpPr>
          <p:sp>
            <p:nvSpPr>
              <p:cNvPr id="44376" name="Line 344"/>
              <p:cNvSpPr>
                <a:spLocks noChangeShapeType="1"/>
              </p:cNvSpPr>
              <p:nvPr/>
            </p:nvSpPr>
            <p:spPr bwMode="auto">
              <a:xfrm flipV="1">
                <a:off x="2452" y="1065"/>
                <a:ext cx="1087" cy="55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249" name="Freeform 217"/>
              <p:cNvSpPr>
                <a:spLocks/>
              </p:cNvSpPr>
              <p:nvPr/>
            </p:nvSpPr>
            <p:spPr bwMode="auto">
              <a:xfrm>
                <a:off x="2398" y="1558"/>
                <a:ext cx="120" cy="119"/>
              </a:xfrm>
              <a:custGeom>
                <a:avLst/>
                <a:gdLst/>
                <a:ahLst/>
                <a:cxnLst>
                  <a:cxn ang="0">
                    <a:pos x="0" y="120"/>
                  </a:cxn>
                  <a:cxn ang="0">
                    <a:pos x="3" y="94"/>
                  </a:cxn>
                  <a:cxn ang="0">
                    <a:pos x="12" y="69"/>
                  </a:cxn>
                  <a:cxn ang="0">
                    <a:pos x="27" y="46"/>
                  </a:cxn>
                  <a:cxn ang="0">
                    <a:pos x="46" y="27"/>
                  </a:cxn>
                  <a:cxn ang="0">
                    <a:pos x="68" y="13"/>
                  </a:cxn>
                  <a:cxn ang="0">
                    <a:pos x="94" y="3"/>
                  </a:cxn>
                  <a:cxn ang="0">
                    <a:pos x="119" y="0"/>
                  </a:cxn>
                  <a:cxn ang="0">
                    <a:pos x="146" y="3"/>
                  </a:cxn>
                  <a:cxn ang="0">
                    <a:pos x="172" y="13"/>
                  </a:cxn>
                  <a:cxn ang="0">
                    <a:pos x="194" y="27"/>
                  </a:cxn>
                  <a:cxn ang="0">
                    <a:pos x="213" y="46"/>
                  </a:cxn>
                  <a:cxn ang="0">
                    <a:pos x="228" y="69"/>
                  </a:cxn>
                  <a:cxn ang="0">
                    <a:pos x="236" y="94"/>
                  </a:cxn>
                  <a:cxn ang="0">
                    <a:pos x="239" y="120"/>
                  </a:cxn>
                  <a:cxn ang="0">
                    <a:pos x="236" y="147"/>
                  </a:cxn>
                  <a:cxn ang="0">
                    <a:pos x="228" y="172"/>
                  </a:cxn>
                  <a:cxn ang="0">
                    <a:pos x="213" y="195"/>
                  </a:cxn>
                  <a:cxn ang="0">
                    <a:pos x="194" y="214"/>
                  </a:cxn>
                  <a:cxn ang="0">
                    <a:pos x="172" y="228"/>
                  </a:cxn>
                  <a:cxn ang="0">
                    <a:pos x="146" y="236"/>
                  </a:cxn>
                  <a:cxn ang="0">
                    <a:pos x="119" y="239"/>
                  </a:cxn>
                  <a:cxn ang="0">
                    <a:pos x="94" y="236"/>
                  </a:cxn>
                  <a:cxn ang="0">
                    <a:pos x="68" y="228"/>
                  </a:cxn>
                  <a:cxn ang="0">
                    <a:pos x="46" y="214"/>
                  </a:cxn>
                  <a:cxn ang="0">
                    <a:pos x="27" y="195"/>
                  </a:cxn>
                  <a:cxn ang="0">
                    <a:pos x="12" y="172"/>
                  </a:cxn>
                  <a:cxn ang="0">
                    <a:pos x="3" y="147"/>
                  </a:cxn>
                  <a:cxn ang="0">
                    <a:pos x="0" y="120"/>
                  </a:cxn>
                </a:cxnLst>
                <a:rect l="0" t="0" r="r" b="b"/>
                <a:pathLst>
                  <a:path w="239" h="239">
                    <a:moveTo>
                      <a:pt x="0" y="120"/>
                    </a:moveTo>
                    <a:lnTo>
                      <a:pt x="3" y="94"/>
                    </a:lnTo>
                    <a:lnTo>
                      <a:pt x="12" y="69"/>
                    </a:lnTo>
                    <a:lnTo>
                      <a:pt x="27" y="46"/>
                    </a:lnTo>
                    <a:lnTo>
                      <a:pt x="46" y="27"/>
                    </a:lnTo>
                    <a:lnTo>
                      <a:pt x="68" y="13"/>
                    </a:lnTo>
                    <a:lnTo>
                      <a:pt x="94" y="3"/>
                    </a:lnTo>
                    <a:lnTo>
                      <a:pt x="119" y="0"/>
                    </a:lnTo>
                    <a:lnTo>
                      <a:pt x="146" y="3"/>
                    </a:lnTo>
                    <a:lnTo>
                      <a:pt x="172" y="13"/>
                    </a:lnTo>
                    <a:lnTo>
                      <a:pt x="194" y="27"/>
                    </a:lnTo>
                    <a:lnTo>
                      <a:pt x="213" y="46"/>
                    </a:lnTo>
                    <a:lnTo>
                      <a:pt x="228" y="69"/>
                    </a:lnTo>
                    <a:lnTo>
                      <a:pt x="236" y="94"/>
                    </a:lnTo>
                    <a:lnTo>
                      <a:pt x="239" y="120"/>
                    </a:lnTo>
                    <a:lnTo>
                      <a:pt x="236" y="147"/>
                    </a:lnTo>
                    <a:lnTo>
                      <a:pt x="228" y="172"/>
                    </a:lnTo>
                    <a:lnTo>
                      <a:pt x="213" y="195"/>
                    </a:lnTo>
                    <a:lnTo>
                      <a:pt x="194" y="214"/>
                    </a:lnTo>
                    <a:lnTo>
                      <a:pt x="172" y="228"/>
                    </a:lnTo>
                    <a:lnTo>
                      <a:pt x="146" y="236"/>
                    </a:lnTo>
                    <a:lnTo>
                      <a:pt x="119" y="239"/>
                    </a:lnTo>
                    <a:lnTo>
                      <a:pt x="94" y="236"/>
                    </a:lnTo>
                    <a:lnTo>
                      <a:pt x="68" y="228"/>
                    </a:lnTo>
                    <a:lnTo>
                      <a:pt x="46" y="214"/>
                    </a:lnTo>
                    <a:lnTo>
                      <a:pt x="27" y="195"/>
                    </a:lnTo>
                    <a:lnTo>
                      <a:pt x="12" y="172"/>
                    </a:lnTo>
                    <a:lnTo>
                      <a:pt x="3" y="147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FF0000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44390" name="Group 358"/>
          <p:cNvGrpSpPr>
            <a:grpSpLocks/>
          </p:cNvGrpSpPr>
          <p:nvPr/>
        </p:nvGrpSpPr>
        <p:grpSpPr bwMode="auto">
          <a:xfrm>
            <a:off x="5124450" y="1524000"/>
            <a:ext cx="835025" cy="1857375"/>
            <a:chOff x="3228" y="960"/>
            <a:chExt cx="526" cy="1170"/>
          </a:xfrm>
        </p:grpSpPr>
        <p:sp>
          <p:nvSpPr>
            <p:cNvPr id="44245" name="Rectangle 213"/>
            <p:cNvSpPr>
              <a:spLocks noChangeArrowheads="1"/>
            </p:cNvSpPr>
            <p:nvPr/>
          </p:nvSpPr>
          <p:spPr bwMode="auto">
            <a:xfrm>
              <a:off x="3654" y="960"/>
              <a:ext cx="100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500" b="0">
                  <a:solidFill>
                    <a:srgbClr val="000000"/>
                  </a:solidFill>
                </a:rPr>
                <a:t>2</a:t>
              </a:r>
              <a:endParaRPr lang="en-US"/>
            </a:p>
          </p:txBody>
        </p:sp>
        <p:grpSp>
          <p:nvGrpSpPr>
            <p:cNvPr id="44385" name="Group 353"/>
            <p:cNvGrpSpPr>
              <a:grpSpLocks/>
            </p:cNvGrpSpPr>
            <p:nvPr/>
          </p:nvGrpSpPr>
          <p:grpSpPr bwMode="auto">
            <a:xfrm>
              <a:off x="3228" y="1020"/>
              <a:ext cx="366" cy="1110"/>
              <a:chOff x="3228" y="1020"/>
              <a:chExt cx="366" cy="1110"/>
            </a:xfrm>
          </p:grpSpPr>
          <p:sp>
            <p:nvSpPr>
              <p:cNvPr id="44375" name="Line 343"/>
              <p:cNvSpPr>
                <a:spLocks noChangeShapeType="1"/>
              </p:cNvSpPr>
              <p:nvPr/>
            </p:nvSpPr>
            <p:spPr bwMode="auto">
              <a:xfrm flipV="1">
                <a:off x="3228" y="1053"/>
                <a:ext cx="311" cy="1077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251" name="Freeform 219"/>
              <p:cNvSpPr>
                <a:spLocks/>
              </p:cNvSpPr>
              <p:nvPr/>
            </p:nvSpPr>
            <p:spPr bwMode="auto">
              <a:xfrm>
                <a:off x="3474" y="1020"/>
                <a:ext cx="120" cy="119"/>
              </a:xfrm>
              <a:custGeom>
                <a:avLst/>
                <a:gdLst/>
                <a:ahLst/>
                <a:cxnLst>
                  <a:cxn ang="0">
                    <a:pos x="0" y="120"/>
                  </a:cxn>
                  <a:cxn ang="0">
                    <a:pos x="3" y="94"/>
                  </a:cxn>
                  <a:cxn ang="0">
                    <a:pos x="13" y="69"/>
                  </a:cxn>
                  <a:cxn ang="0">
                    <a:pos x="27" y="46"/>
                  </a:cxn>
                  <a:cxn ang="0">
                    <a:pos x="46" y="27"/>
                  </a:cxn>
                  <a:cxn ang="0">
                    <a:pos x="68" y="13"/>
                  </a:cxn>
                  <a:cxn ang="0">
                    <a:pos x="94" y="3"/>
                  </a:cxn>
                  <a:cxn ang="0">
                    <a:pos x="119" y="0"/>
                  </a:cxn>
                  <a:cxn ang="0">
                    <a:pos x="146" y="3"/>
                  </a:cxn>
                  <a:cxn ang="0">
                    <a:pos x="172" y="13"/>
                  </a:cxn>
                  <a:cxn ang="0">
                    <a:pos x="194" y="27"/>
                  </a:cxn>
                  <a:cxn ang="0">
                    <a:pos x="213" y="46"/>
                  </a:cxn>
                  <a:cxn ang="0">
                    <a:pos x="228" y="69"/>
                  </a:cxn>
                  <a:cxn ang="0">
                    <a:pos x="236" y="94"/>
                  </a:cxn>
                  <a:cxn ang="0">
                    <a:pos x="239" y="120"/>
                  </a:cxn>
                  <a:cxn ang="0">
                    <a:pos x="236" y="147"/>
                  </a:cxn>
                  <a:cxn ang="0">
                    <a:pos x="228" y="172"/>
                  </a:cxn>
                  <a:cxn ang="0">
                    <a:pos x="213" y="195"/>
                  </a:cxn>
                  <a:cxn ang="0">
                    <a:pos x="194" y="214"/>
                  </a:cxn>
                  <a:cxn ang="0">
                    <a:pos x="172" y="228"/>
                  </a:cxn>
                  <a:cxn ang="0">
                    <a:pos x="146" y="236"/>
                  </a:cxn>
                  <a:cxn ang="0">
                    <a:pos x="119" y="239"/>
                  </a:cxn>
                  <a:cxn ang="0">
                    <a:pos x="94" y="236"/>
                  </a:cxn>
                  <a:cxn ang="0">
                    <a:pos x="68" y="228"/>
                  </a:cxn>
                  <a:cxn ang="0">
                    <a:pos x="46" y="214"/>
                  </a:cxn>
                  <a:cxn ang="0">
                    <a:pos x="27" y="195"/>
                  </a:cxn>
                  <a:cxn ang="0">
                    <a:pos x="13" y="172"/>
                  </a:cxn>
                  <a:cxn ang="0">
                    <a:pos x="3" y="147"/>
                  </a:cxn>
                  <a:cxn ang="0">
                    <a:pos x="0" y="120"/>
                  </a:cxn>
                </a:cxnLst>
                <a:rect l="0" t="0" r="r" b="b"/>
                <a:pathLst>
                  <a:path w="239" h="239">
                    <a:moveTo>
                      <a:pt x="0" y="120"/>
                    </a:moveTo>
                    <a:lnTo>
                      <a:pt x="3" y="94"/>
                    </a:lnTo>
                    <a:lnTo>
                      <a:pt x="13" y="69"/>
                    </a:lnTo>
                    <a:lnTo>
                      <a:pt x="27" y="46"/>
                    </a:lnTo>
                    <a:lnTo>
                      <a:pt x="46" y="27"/>
                    </a:lnTo>
                    <a:lnTo>
                      <a:pt x="68" y="13"/>
                    </a:lnTo>
                    <a:lnTo>
                      <a:pt x="94" y="3"/>
                    </a:lnTo>
                    <a:lnTo>
                      <a:pt x="119" y="0"/>
                    </a:lnTo>
                    <a:lnTo>
                      <a:pt x="146" y="3"/>
                    </a:lnTo>
                    <a:lnTo>
                      <a:pt x="172" y="13"/>
                    </a:lnTo>
                    <a:lnTo>
                      <a:pt x="194" y="27"/>
                    </a:lnTo>
                    <a:lnTo>
                      <a:pt x="213" y="46"/>
                    </a:lnTo>
                    <a:lnTo>
                      <a:pt x="228" y="69"/>
                    </a:lnTo>
                    <a:lnTo>
                      <a:pt x="236" y="94"/>
                    </a:lnTo>
                    <a:lnTo>
                      <a:pt x="239" y="120"/>
                    </a:lnTo>
                    <a:lnTo>
                      <a:pt x="236" y="147"/>
                    </a:lnTo>
                    <a:lnTo>
                      <a:pt x="228" y="172"/>
                    </a:lnTo>
                    <a:lnTo>
                      <a:pt x="213" y="195"/>
                    </a:lnTo>
                    <a:lnTo>
                      <a:pt x="194" y="214"/>
                    </a:lnTo>
                    <a:lnTo>
                      <a:pt x="172" y="228"/>
                    </a:lnTo>
                    <a:lnTo>
                      <a:pt x="146" y="236"/>
                    </a:lnTo>
                    <a:lnTo>
                      <a:pt x="119" y="239"/>
                    </a:lnTo>
                    <a:lnTo>
                      <a:pt x="94" y="236"/>
                    </a:lnTo>
                    <a:lnTo>
                      <a:pt x="68" y="228"/>
                    </a:lnTo>
                    <a:lnTo>
                      <a:pt x="46" y="214"/>
                    </a:lnTo>
                    <a:lnTo>
                      <a:pt x="27" y="195"/>
                    </a:lnTo>
                    <a:lnTo>
                      <a:pt x="13" y="172"/>
                    </a:lnTo>
                    <a:lnTo>
                      <a:pt x="3" y="147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FF0000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44389" name="Group 357"/>
          <p:cNvGrpSpPr>
            <a:grpSpLocks/>
          </p:cNvGrpSpPr>
          <p:nvPr/>
        </p:nvGrpSpPr>
        <p:grpSpPr bwMode="auto">
          <a:xfrm>
            <a:off x="3143250" y="3232150"/>
            <a:ext cx="2246313" cy="571500"/>
            <a:chOff x="1980" y="2036"/>
            <a:chExt cx="1415" cy="360"/>
          </a:xfrm>
        </p:grpSpPr>
        <p:sp>
          <p:nvSpPr>
            <p:cNvPr id="44244" name="Rectangle 212"/>
            <p:cNvSpPr>
              <a:spLocks noChangeArrowheads="1"/>
            </p:cNvSpPr>
            <p:nvPr/>
          </p:nvSpPr>
          <p:spPr bwMode="auto">
            <a:xfrm>
              <a:off x="3295" y="2156"/>
              <a:ext cx="100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500" b="0">
                  <a:solidFill>
                    <a:srgbClr val="000000"/>
                  </a:solidFill>
                </a:rPr>
                <a:t>1</a:t>
              </a:r>
              <a:endParaRPr lang="en-US"/>
            </a:p>
          </p:txBody>
        </p:sp>
        <p:grpSp>
          <p:nvGrpSpPr>
            <p:cNvPr id="44384" name="Group 352"/>
            <p:cNvGrpSpPr>
              <a:grpSpLocks/>
            </p:cNvGrpSpPr>
            <p:nvPr/>
          </p:nvGrpSpPr>
          <p:grpSpPr bwMode="auto">
            <a:xfrm>
              <a:off x="1980" y="2036"/>
              <a:ext cx="1315" cy="186"/>
              <a:chOff x="1980" y="2036"/>
              <a:chExt cx="1315" cy="186"/>
            </a:xfrm>
          </p:grpSpPr>
          <p:sp>
            <p:nvSpPr>
              <p:cNvPr id="44374" name="Line 342"/>
              <p:cNvSpPr>
                <a:spLocks noChangeShapeType="1"/>
              </p:cNvSpPr>
              <p:nvPr/>
            </p:nvSpPr>
            <p:spPr bwMode="auto">
              <a:xfrm flipV="1">
                <a:off x="1980" y="2097"/>
                <a:ext cx="1262" cy="125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lg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253" name="Freeform 221"/>
              <p:cNvSpPr>
                <a:spLocks/>
              </p:cNvSpPr>
              <p:nvPr/>
            </p:nvSpPr>
            <p:spPr bwMode="auto">
              <a:xfrm>
                <a:off x="3175" y="2036"/>
                <a:ext cx="120" cy="119"/>
              </a:xfrm>
              <a:custGeom>
                <a:avLst/>
                <a:gdLst/>
                <a:ahLst/>
                <a:cxnLst>
                  <a:cxn ang="0">
                    <a:pos x="0" y="119"/>
                  </a:cxn>
                  <a:cxn ang="0">
                    <a:pos x="3" y="94"/>
                  </a:cxn>
                  <a:cxn ang="0">
                    <a:pos x="13" y="68"/>
                  </a:cxn>
                  <a:cxn ang="0">
                    <a:pos x="27" y="46"/>
                  </a:cxn>
                  <a:cxn ang="0">
                    <a:pos x="46" y="27"/>
                  </a:cxn>
                  <a:cxn ang="0">
                    <a:pos x="69" y="12"/>
                  </a:cxn>
                  <a:cxn ang="0">
                    <a:pos x="94" y="3"/>
                  </a:cxn>
                  <a:cxn ang="0">
                    <a:pos x="120" y="0"/>
                  </a:cxn>
                  <a:cxn ang="0">
                    <a:pos x="147" y="3"/>
                  </a:cxn>
                  <a:cxn ang="0">
                    <a:pos x="172" y="12"/>
                  </a:cxn>
                  <a:cxn ang="0">
                    <a:pos x="194" y="27"/>
                  </a:cxn>
                  <a:cxn ang="0">
                    <a:pos x="214" y="46"/>
                  </a:cxn>
                  <a:cxn ang="0">
                    <a:pos x="228" y="68"/>
                  </a:cxn>
                  <a:cxn ang="0">
                    <a:pos x="236" y="94"/>
                  </a:cxn>
                  <a:cxn ang="0">
                    <a:pos x="239" y="119"/>
                  </a:cxn>
                  <a:cxn ang="0">
                    <a:pos x="236" y="146"/>
                  </a:cxn>
                  <a:cxn ang="0">
                    <a:pos x="228" y="172"/>
                  </a:cxn>
                  <a:cxn ang="0">
                    <a:pos x="214" y="194"/>
                  </a:cxn>
                  <a:cxn ang="0">
                    <a:pos x="194" y="213"/>
                  </a:cxn>
                  <a:cxn ang="0">
                    <a:pos x="172" y="228"/>
                  </a:cxn>
                  <a:cxn ang="0">
                    <a:pos x="147" y="236"/>
                  </a:cxn>
                  <a:cxn ang="0">
                    <a:pos x="120" y="239"/>
                  </a:cxn>
                  <a:cxn ang="0">
                    <a:pos x="94" y="236"/>
                  </a:cxn>
                  <a:cxn ang="0">
                    <a:pos x="69" y="228"/>
                  </a:cxn>
                  <a:cxn ang="0">
                    <a:pos x="46" y="213"/>
                  </a:cxn>
                  <a:cxn ang="0">
                    <a:pos x="27" y="194"/>
                  </a:cxn>
                  <a:cxn ang="0">
                    <a:pos x="13" y="172"/>
                  </a:cxn>
                  <a:cxn ang="0">
                    <a:pos x="3" y="146"/>
                  </a:cxn>
                  <a:cxn ang="0">
                    <a:pos x="0" y="119"/>
                  </a:cxn>
                </a:cxnLst>
                <a:rect l="0" t="0" r="r" b="b"/>
                <a:pathLst>
                  <a:path w="239" h="239">
                    <a:moveTo>
                      <a:pt x="0" y="119"/>
                    </a:moveTo>
                    <a:lnTo>
                      <a:pt x="3" y="94"/>
                    </a:lnTo>
                    <a:lnTo>
                      <a:pt x="13" y="68"/>
                    </a:lnTo>
                    <a:lnTo>
                      <a:pt x="27" y="46"/>
                    </a:lnTo>
                    <a:lnTo>
                      <a:pt x="46" y="27"/>
                    </a:lnTo>
                    <a:lnTo>
                      <a:pt x="69" y="12"/>
                    </a:lnTo>
                    <a:lnTo>
                      <a:pt x="94" y="3"/>
                    </a:lnTo>
                    <a:lnTo>
                      <a:pt x="120" y="0"/>
                    </a:lnTo>
                    <a:lnTo>
                      <a:pt x="147" y="3"/>
                    </a:lnTo>
                    <a:lnTo>
                      <a:pt x="172" y="12"/>
                    </a:lnTo>
                    <a:lnTo>
                      <a:pt x="194" y="27"/>
                    </a:lnTo>
                    <a:lnTo>
                      <a:pt x="214" y="46"/>
                    </a:lnTo>
                    <a:lnTo>
                      <a:pt x="228" y="68"/>
                    </a:lnTo>
                    <a:lnTo>
                      <a:pt x="236" y="94"/>
                    </a:lnTo>
                    <a:lnTo>
                      <a:pt x="239" y="119"/>
                    </a:lnTo>
                    <a:lnTo>
                      <a:pt x="236" y="146"/>
                    </a:lnTo>
                    <a:lnTo>
                      <a:pt x="228" y="172"/>
                    </a:lnTo>
                    <a:lnTo>
                      <a:pt x="214" y="194"/>
                    </a:lnTo>
                    <a:lnTo>
                      <a:pt x="194" y="213"/>
                    </a:lnTo>
                    <a:lnTo>
                      <a:pt x="172" y="228"/>
                    </a:lnTo>
                    <a:lnTo>
                      <a:pt x="147" y="236"/>
                    </a:lnTo>
                    <a:lnTo>
                      <a:pt x="120" y="239"/>
                    </a:lnTo>
                    <a:lnTo>
                      <a:pt x="94" y="236"/>
                    </a:lnTo>
                    <a:lnTo>
                      <a:pt x="69" y="228"/>
                    </a:lnTo>
                    <a:lnTo>
                      <a:pt x="46" y="213"/>
                    </a:lnTo>
                    <a:lnTo>
                      <a:pt x="27" y="194"/>
                    </a:lnTo>
                    <a:lnTo>
                      <a:pt x="13" y="172"/>
                    </a:lnTo>
                    <a:lnTo>
                      <a:pt x="3" y="146"/>
                    </a:ln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FF0000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44392" name="Group 360"/>
          <p:cNvGrpSpPr>
            <a:grpSpLocks/>
          </p:cNvGrpSpPr>
          <p:nvPr/>
        </p:nvGrpSpPr>
        <p:grpSpPr bwMode="auto">
          <a:xfrm>
            <a:off x="3143250" y="2590800"/>
            <a:ext cx="758825" cy="2541588"/>
            <a:chOff x="1980" y="1632"/>
            <a:chExt cx="478" cy="1601"/>
          </a:xfrm>
        </p:grpSpPr>
        <p:sp>
          <p:nvSpPr>
            <p:cNvPr id="44247" name="Rectangle 215"/>
            <p:cNvSpPr>
              <a:spLocks noChangeArrowheads="1"/>
            </p:cNvSpPr>
            <p:nvPr/>
          </p:nvSpPr>
          <p:spPr bwMode="auto">
            <a:xfrm>
              <a:off x="1980" y="2993"/>
              <a:ext cx="100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500" b="0">
                  <a:solidFill>
                    <a:srgbClr val="000000"/>
                  </a:solidFill>
                </a:rPr>
                <a:t>4</a:t>
              </a:r>
              <a:endParaRPr lang="en-US"/>
            </a:p>
          </p:txBody>
        </p:sp>
        <p:grpSp>
          <p:nvGrpSpPr>
            <p:cNvPr id="44387" name="Group 355"/>
            <p:cNvGrpSpPr>
              <a:grpSpLocks/>
            </p:cNvGrpSpPr>
            <p:nvPr/>
          </p:nvGrpSpPr>
          <p:grpSpPr bwMode="auto">
            <a:xfrm>
              <a:off x="2159" y="1632"/>
              <a:ext cx="299" cy="1540"/>
              <a:chOff x="2159" y="1632"/>
              <a:chExt cx="299" cy="1540"/>
            </a:xfrm>
          </p:grpSpPr>
          <p:sp>
            <p:nvSpPr>
              <p:cNvPr id="44378" name="Line 346"/>
              <p:cNvSpPr>
                <a:spLocks noChangeShapeType="1"/>
              </p:cNvSpPr>
              <p:nvPr/>
            </p:nvSpPr>
            <p:spPr bwMode="auto">
              <a:xfrm flipH="1">
                <a:off x="2212" y="1632"/>
                <a:ext cx="246" cy="147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254" name="Freeform 222"/>
              <p:cNvSpPr>
                <a:spLocks/>
              </p:cNvSpPr>
              <p:nvPr/>
            </p:nvSpPr>
            <p:spPr bwMode="auto">
              <a:xfrm>
                <a:off x="2159" y="3052"/>
                <a:ext cx="120" cy="120"/>
              </a:xfrm>
              <a:custGeom>
                <a:avLst/>
                <a:gdLst/>
                <a:ahLst/>
                <a:cxnLst>
                  <a:cxn ang="0">
                    <a:pos x="0" y="120"/>
                  </a:cxn>
                  <a:cxn ang="0">
                    <a:pos x="3" y="94"/>
                  </a:cxn>
                  <a:cxn ang="0">
                    <a:pos x="13" y="69"/>
                  </a:cxn>
                  <a:cxn ang="0">
                    <a:pos x="27" y="46"/>
                  </a:cxn>
                  <a:cxn ang="0">
                    <a:pos x="47" y="27"/>
                  </a:cxn>
                  <a:cxn ang="0">
                    <a:pos x="69" y="13"/>
                  </a:cxn>
                  <a:cxn ang="0">
                    <a:pos x="94" y="3"/>
                  </a:cxn>
                  <a:cxn ang="0">
                    <a:pos x="120" y="0"/>
                  </a:cxn>
                  <a:cxn ang="0">
                    <a:pos x="147" y="3"/>
                  </a:cxn>
                  <a:cxn ang="0">
                    <a:pos x="172" y="13"/>
                  </a:cxn>
                  <a:cxn ang="0">
                    <a:pos x="195" y="27"/>
                  </a:cxn>
                  <a:cxn ang="0">
                    <a:pos x="214" y="46"/>
                  </a:cxn>
                  <a:cxn ang="0">
                    <a:pos x="228" y="69"/>
                  </a:cxn>
                  <a:cxn ang="0">
                    <a:pos x="236" y="94"/>
                  </a:cxn>
                  <a:cxn ang="0">
                    <a:pos x="239" y="120"/>
                  </a:cxn>
                  <a:cxn ang="0">
                    <a:pos x="236" y="147"/>
                  </a:cxn>
                  <a:cxn ang="0">
                    <a:pos x="228" y="172"/>
                  </a:cxn>
                  <a:cxn ang="0">
                    <a:pos x="214" y="195"/>
                  </a:cxn>
                  <a:cxn ang="0">
                    <a:pos x="195" y="214"/>
                  </a:cxn>
                  <a:cxn ang="0">
                    <a:pos x="172" y="228"/>
                  </a:cxn>
                  <a:cxn ang="0">
                    <a:pos x="147" y="236"/>
                  </a:cxn>
                  <a:cxn ang="0">
                    <a:pos x="120" y="239"/>
                  </a:cxn>
                  <a:cxn ang="0">
                    <a:pos x="94" y="236"/>
                  </a:cxn>
                  <a:cxn ang="0">
                    <a:pos x="69" y="228"/>
                  </a:cxn>
                  <a:cxn ang="0">
                    <a:pos x="47" y="214"/>
                  </a:cxn>
                  <a:cxn ang="0">
                    <a:pos x="27" y="195"/>
                  </a:cxn>
                  <a:cxn ang="0">
                    <a:pos x="13" y="172"/>
                  </a:cxn>
                  <a:cxn ang="0">
                    <a:pos x="3" y="147"/>
                  </a:cxn>
                  <a:cxn ang="0">
                    <a:pos x="0" y="120"/>
                  </a:cxn>
                </a:cxnLst>
                <a:rect l="0" t="0" r="r" b="b"/>
                <a:pathLst>
                  <a:path w="239" h="239">
                    <a:moveTo>
                      <a:pt x="0" y="120"/>
                    </a:moveTo>
                    <a:lnTo>
                      <a:pt x="3" y="94"/>
                    </a:lnTo>
                    <a:lnTo>
                      <a:pt x="13" y="69"/>
                    </a:lnTo>
                    <a:lnTo>
                      <a:pt x="27" y="46"/>
                    </a:lnTo>
                    <a:lnTo>
                      <a:pt x="47" y="27"/>
                    </a:lnTo>
                    <a:lnTo>
                      <a:pt x="69" y="13"/>
                    </a:lnTo>
                    <a:lnTo>
                      <a:pt x="94" y="3"/>
                    </a:lnTo>
                    <a:lnTo>
                      <a:pt x="120" y="0"/>
                    </a:lnTo>
                    <a:lnTo>
                      <a:pt x="147" y="3"/>
                    </a:lnTo>
                    <a:lnTo>
                      <a:pt x="172" y="13"/>
                    </a:lnTo>
                    <a:lnTo>
                      <a:pt x="195" y="27"/>
                    </a:lnTo>
                    <a:lnTo>
                      <a:pt x="214" y="46"/>
                    </a:lnTo>
                    <a:lnTo>
                      <a:pt x="228" y="69"/>
                    </a:lnTo>
                    <a:lnTo>
                      <a:pt x="236" y="94"/>
                    </a:lnTo>
                    <a:lnTo>
                      <a:pt x="239" y="120"/>
                    </a:lnTo>
                    <a:lnTo>
                      <a:pt x="236" y="147"/>
                    </a:lnTo>
                    <a:lnTo>
                      <a:pt x="228" y="172"/>
                    </a:lnTo>
                    <a:lnTo>
                      <a:pt x="214" y="195"/>
                    </a:lnTo>
                    <a:lnTo>
                      <a:pt x="195" y="214"/>
                    </a:lnTo>
                    <a:lnTo>
                      <a:pt x="172" y="228"/>
                    </a:lnTo>
                    <a:lnTo>
                      <a:pt x="147" y="236"/>
                    </a:lnTo>
                    <a:lnTo>
                      <a:pt x="120" y="239"/>
                    </a:lnTo>
                    <a:lnTo>
                      <a:pt x="94" y="236"/>
                    </a:lnTo>
                    <a:lnTo>
                      <a:pt x="69" y="228"/>
                    </a:lnTo>
                    <a:lnTo>
                      <a:pt x="47" y="214"/>
                    </a:lnTo>
                    <a:lnTo>
                      <a:pt x="27" y="195"/>
                    </a:lnTo>
                    <a:lnTo>
                      <a:pt x="13" y="172"/>
                    </a:lnTo>
                    <a:lnTo>
                      <a:pt x="3" y="147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FF0000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4160" name="Line 128"/>
          <p:cNvSpPr>
            <a:spLocks noChangeShapeType="1"/>
          </p:cNvSpPr>
          <p:nvPr/>
        </p:nvSpPr>
        <p:spPr bwMode="auto">
          <a:xfrm>
            <a:off x="3143250" y="2697163"/>
            <a:ext cx="0" cy="830262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161" name="Freeform 129"/>
          <p:cNvSpPr>
            <a:spLocks/>
          </p:cNvSpPr>
          <p:nvPr/>
        </p:nvSpPr>
        <p:spPr bwMode="auto">
          <a:xfrm>
            <a:off x="3143250" y="2698750"/>
            <a:ext cx="284163" cy="328613"/>
          </a:xfrm>
          <a:custGeom>
            <a:avLst/>
            <a:gdLst/>
            <a:ahLst/>
            <a:cxnLst>
              <a:cxn ang="0">
                <a:pos x="0" y="415"/>
              </a:cxn>
              <a:cxn ang="0">
                <a:pos x="358" y="208"/>
              </a:cxn>
              <a:cxn ang="0">
                <a:pos x="0" y="0"/>
              </a:cxn>
              <a:cxn ang="0">
                <a:pos x="0" y="415"/>
              </a:cxn>
            </a:cxnLst>
            <a:rect l="0" t="0" r="r" b="b"/>
            <a:pathLst>
              <a:path w="358" h="415">
                <a:moveTo>
                  <a:pt x="0" y="415"/>
                </a:moveTo>
                <a:lnTo>
                  <a:pt x="358" y="208"/>
                </a:lnTo>
                <a:lnTo>
                  <a:pt x="0" y="0"/>
                </a:lnTo>
                <a:lnTo>
                  <a:pt x="0" y="415"/>
                </a:lnTo>
                <a:close/>
              </a:path>
            </a:pathLst>
          </a:custGeom>
          <a:solidFill>
            <a:srgbClr val="0000FF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255" name="Freeform 223"/>
          <p:cNvSpPr>
            <a:spLocks/>
          </p:cNvSpPr>
          <p:nvPr/>
        </p:nvSpPr>
        <p:spPr bwMode="auto">
          <a:xfrm>
            <a:off x="3048000" y="3433763"/>
            <a:ext cx="190500" cy="188912"/>
          </a:xfrm>
          <a:custGeom>
            <a:avLst/>
            <a:gdLst/>
            <a:ahLst/>
            <a:cxnLst>
              <a:cxn ang="0">
                <a:pos x="0" y="120"/>
              </a:cxn>
              <a:cxn ang="0">
                <a:pos x="3" y="93"/>
              </a:cxn>
              <a:cxn ang="0">
                <a:pos x="13" y="69"/>
              </a:cxn>
              <a:cxn ang="0">
                <a:pos x="27" y="45"/>
              </a:cxn>
              <a:cxn ang="0">
                <a:pos x="46" y="26"/>
              </a:cxn>
              <a:cxn ang="0">
                <a:pos x="69" y="13"/>
              </a:cxn>
              <a:cxn ang="0">
                <a:pos x="94" y="3"/>
              </a:cxn>
              <a:cxn ang="0">
                <a:pos x="120" y="0"/>
              </a:cxn>
              <a:cxn ang="0">
                <a:pos x="147" y="3"/>
              </a:cxn>
              <a:cxn ang="0">
                <a:pos x="172" y="13"/>
              </a:cxn>
              <a:cxn ang="0">
                <a:pos x="194" y="26"/>
              </a:cxn>
              <a:cxn ang="0">
                <a:pos x="214" y="45"/>
              </a:cxn>
              <a:cxn ang="0">
                <a:pos x="228" y="69"/>
              </a:cxn>
              <a:cxn ang="0">
                <a:pos x="236" y="93"/>
              </a:cxn>
              <a:cxn ang="0">
                <a:pos x="239" y="120"/>
              </a:cxn>
              <a:cxn ang="0">
                <a:pos x="236" y="147"/>
              </a:cxn>
              <a:cxn ang="0">
                <a:pos x="228" y="172"/>
              </a:cxn>
              <a:cxn ang="0">
                <a:pos x="214" y="195"/>
              </a:cxn>
              <a:cxn ang="0">
                <a:pos x="194" y="214"/>
              </a:cxn>
              <a:cxn ang="0">
                <a:pos x="172" y="228"/>
              </a:cxn>
              <a:cxn ang="0">
                <a:pos x="147" y="236"/>
              </a:cxn>
              <a:cxn ang="0">
                <a:pos x="120" y="239"/>
              </a:cxn>
              <a:cxn ang="0">
                <a:pos x="94" y="236"/>
              </a:cxn>
              <a:cxn ang="0">
                <a:pos x="69" y="228"/>
              </a:cxn>
              <a:cxn ang="0">
                <a:pos x="46" y="214"/>
              </a:cxn>
              <a:cxn ang="0">
                <a:pos x="27" y="195"/>
              </a:cxn>
              <a:cxn ang="0">
                <a:pos x="13" y="172"/>
              </a:cxn>
              <a:cxn ang="0">
                <a:pos x="3" y="147"/>
              </a:cxn>
              <a:cxn ang="0">
                <a:pos x="0" y="120"/>
              </a:cxn>
            </a:cxnLst>
            <a:rect l="0" t="0" r="r" b="b"/>
            <a:pathLst>
              <a:path w="239" h="239">
                <a:moveTo>
                  <a:pt x="0" y="120"/>
                </a:moveTo>
                <a:lnTo>
                  <a:pt x="3" y="93"/>
                </a:lnTo>
                <a:lnTo>
                  <a:pt x="13" y="69"/>
                </a:lnTo>
                <a:lnTo>
                  <a:pt x="27" y="45"/>
                </a:lnTo>
                <a:lnTo>
                  <a:pt x="46" y="26"/>
                </a:lnTo>
                <a:lnTo>
                  <a:pt x="69" y="13"/>
                </a:lnTo>
                <a:lnTo>
                  <a:pt x="94" y="3"/>
                </a:lnTo>
                <a:lnTo>
                  <a:pt x="120" y="0"/>
                </a:lnTo>
                <a:lnTo>
                  <a:pt x="147" y="3"/>
                </a:lnTo>
                <a:lnTo>
                  <a:pt x="172" y="13"/>
                </a:lnTo>
                <a:lnTo>
                  <a:pt x="194" y="26"/>
                </a:lnTo>
                <a:lnTo>
                  <a:pt x="214" y="45"/>
                </a:lnTo>
                <a:lnTo>
                  <a:pt x="228" y="69"/>
                </a:lnTo>
                <a:lnTo>
                  <a:pt x="236" y="93"/>
                </a:lnTo>
                <a:lnTo>
                  <a:pt x="239" y="120"/>
                </a:lnTo>
                <a:lnTo>
                  <a:pt x="236" y="147"/>
                </a:lnTo>
                <a:lnTo>
                  <a:pt x="228" y="172"/>
                </a:lnTo>
                <a:lnTo>
                  <a:pt x="214" y="195"/>
                </a:lnTo>
                <a:lnTo>
                  <a:pt x="194" y="214"/>
                </a:lnTo>
                <a:lnTo>
                  <a:pt x="172" y="228"/>
                </a:lnTo>
                <a:lnTo>
                  <a:pt x="147" y="236"/>
                </a:lnTo>
                <a:lnTo>
                  <a:pt x="120" y="239"/>
                </a:lnTo>
                <a:lnTo>
                  <a:pt x="94" y="236"/>
                </a:lnTo>
                <a:lnTo>
                  <a:pt x="69" y="228"/>
                </a:lnTo>
                <a:lnTo>
                  <a:pt x="46" y="214"/>
                </a:lnTo>
                <a:lnTo>
                  <a:pt x="27" y="195"/>
                </a:lnTo>
                <a:lnTo>
                  <a:pt x="13" y="172"/>
                </a:lnTo>
                <a:lnTo>
                  <a:pt x="3" y="147"/>
                </a:lnTo>
                <a:lnTo>
                  <a:pt x="0" y="120"/>
                </a:lnTo>
                <a:close/>
              </a:path>
            </a:pathLst>
          </a:custGeom>
          <a:solidFill>
            <a:srgbClr val="0000FF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367" name="Text Box 335"/>
          <p:cNvSpPr txBox="1">
            <a:spLocks noChangeArrowheads="1"/>
          </p:cNvSpPr>
          <p:nvPr/>
        </p:nvSpPr>
        <p:spPr bwMode="auto">
          <a:xfrm>
            <a:off x="457200" y="5457825"/>
            <a:ext cx="84201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0">
                <a:solidFill>
                  <a:srgbClr val="FF0000"/>
                </a:solidFill>
              </a:rPr>
              <a:t>Theorem:</a:t>
            </a:r>
            <a:r>
              <a:rPr lang="en-US" b="0"/>
              <a:t> “waiting” can never help</a:t>
            </a:r>
          </a:p>
          <a:p>
            <a:r>
              <a:rPr lang="en-US" b="0">
                <a:solidFill>
                  <a:srgbClr val="00FF00"/>
                </a:solidFill>
              </a:rPr>
              <a:t>Algorithms:</a:t>
            </a:r>
            <a:r>
              <a:rPr lang="en-US" b="0"/>
              <a:t> 	</a:t>
            </a:r>
            <a:r>
              <a:rPr lang="en-US" b="0">
                <a:latin typeface="Symbol" pitchFamily="18" charset="2"/>
              </a:rPr>
              <a:t>· </a:t>
            </a:r>
            <a:r>
              <a:rPr lang="en-US" b="0"/>
              <a:t>efficient exact solution for 1-dimension</a:t>
            </a:r>
          </a:p>
          <a:p>
            <a:r>
              <a:rPr lang="en-US" b="0"/>
              <a:t>		</a:t>
            </a:r>
            <a:r>
              <a:rPr lang="en-US" b="0">
                <a:latin typeface="Symbol" pitchFamily="18" charset="2"/>
              </a:rPr>
              <a:t>· </a:t>
            </a:r>
            <a:r>
              <a:rPr lang="en-US" b="0"/>
              <a:t>efficient heuristics for other variants</a:t>
            </a:r>
          </a:p>
        </p:txBody>
      </p:sp>
      <p:sp>
        <p:nvSpPr>
          <p:cNvPr id="44399" name="Rectangle 367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400" b="0">
                <a:solidFill>
                  <a:schemeClr val="tx2"/>
                </a:solidFill>
              </a:rPr>
              <a:t>Moving-Target TSP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44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44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44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44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44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000"/>
                                        <p:tgtEl>
                                          <p:spTgt spid="44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000"/>
                                        <p:tgtEl>
                                          <p:spTgt spid="44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2000"/>
                                        <p:tgtEl>
                                          <p:spTgt spid="44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2000"/>
                                        <p:tgtEl>
                                          <p:spTgt spid="44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4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4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377" grpId="0" animBg="1"/>
      <p:bldP spid="44369" grpId="0" animBg="1"/>
      <p:bldP spid="44370" grpId="0" animBg="1"/>
      <p:bldP spid="44371" grpId="0" animBg="1"/>
      <p:bldP spid="44372" grpId="0" animBg="1"/>
      <p:bldP spid="44367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2C712-14AA-4E71-BE74-96E858DCC3C4}" type="slidenum">
              <a:rPr lang="en-US"/>
              <a:pPr/>
              <a:t>21</a:t>
            </a:fld>
            <a:endParaRPr lang="en-US"/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Robust Paths</a:t>
            </a:r>
          </a:p>
        </p:txBody>
      </p:sp>
      <p:pic>
        <p:nvPicPr>
          <p:cNvPr id="20486" name="Picture 6" descr="map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0800" y="2027238"/>
            <a:ext cx="4038600" cy="3992562"/>
          </a:xfrm>
          <a:prstGeom prst="rect">
            <a:avLst/>
          </a:prstGeom>
          <a:solidFill>
            <a:srgbClr val="66CCFF"/>
          </a:solidFill>
        </p:spPr>
      </p:pic>
      <p:graphicFrame>
        <p:nvGraphicFramePr>
          <p:cNvPr id="20487" name="Object 7"/>
          <p:cNvGraphicFramePr>
            <a:graphicFrameLocks noChangeAspect="1"/>
          </p:cNvGraphicFramePr>
          <p:nvPr/>
        </p:nvGraphicFramePr>
        <p:xfrm>
          <a:off x="2774950" y="2176463"/>
          <a:ext cx="3702050" cy="3663950"/>
        </p:xfrm>
        <a:graphic>
          <a:graphicData uri="http://schemas.openxmlformats.org/presentationml/2006/ole">
            <p:oleObj spid="_x0000_s20487" name="Document" r:id="rId5" imgW="3121200" imgH="3111480" progId="Word.Documen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77B5-50EE-4A1E-AE0A-B3E7EF8589C9}" type="slidenum">
              <a:rPr lang="en-US"/>
              <a:pPr/>
              <a:t>22</a:t>
            </a:fld>
            <a:endParaRPr lang="en-US"/>
          </a:p>
        </p:txBody>
      </p:sp>
      <p:grpSp>
        <p:nvGrpSpPr>
          <p:cNvPr id="26022" name="Group 2470"/>
          <p:cNvGrpSpPr>
            <a:grpSpLocks/>
          </p:cNvGrpSpPr>
          <p:nvPr/>
        </p:nvGrpSpPr>
        <p:grpSpPr bwMode="auto">
          <a:xfrm>
            <a:off x="2668588" y="2006600"/>
            <a:ext cx="3816350" cy="4064000"/>
            <a:chOff x="1681" y="1264"/>
            <a:chExt cx="2404" cy="2560"/>
          </a:xfrm>
        </p:grpSpPr>
        <p:sp>
          <p:nvSpPr>
            <p:cNvPr id="21514" name="Freeform 10"/>
            <p:cNvSpPr>
              <a:spLocks/>
            </p:cNvSpPr>
            <p:nvPr/>
          </p:nvSpPr>
          <p:spPr bwMode="auto">
            <a:xfrm>
              <a:off x="1681" y="1264"/>
              <a:ext cx="1096" cy="2095"/>
            </a:xfrm>
            <a:custGeom>
              <a:avLst/>
              <a:gdLst/>
              <a:ahLst/>
              <a:cxnLst>
                <a:cxn ang="0">
                  <a:pos x="0" y="551"/>
                </a:cxn>
                <a:cxn ang="0">
                  <a:pos x="1096" y="0"/>
                </a:cxn>
                <a:cxn ang="0">
                  <a:pos x="1096" y="1544"/>
                </a:cxn>
                <a:cxn ang="0">
                  <a:pos x="0" y="2095"/>
                </a:cxn>
                <a:cxn ang="0">
                  <a:pos x="0" y="551"/>
                </a:cxn>
              </a:cxnLst>
              <a:rect l="0" t="0" r="r" b="b"/>
              <a:pathLst>
                <a:path w="1096" h="2095">
                  <a:moveTo>
                    <a:pt x="0" y="551"/>
                  </a:moveTo>
                  <a:lnTo>
                    <a:pt x="1096" y="0"/>
                  </a:lnTo>
                  <a:lnTo>
                    <a:pt x="1096" y="1544"/>
                  </a:lnTo>
                  <a:lnTo>
                    <a:pt x="0" y="2095"/>
                  </a:lnTo>
                  <a:lnTo>
                    <a:pt x="0" y="551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801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15" name="Freeform 11"/>
            <p:cNvSpPr>
              <a:spLocks/>
            </p:cNvSpPr>
            <p:nvPr/>
          </p:nvSpPr>
          <p:spPr bwMode="auto">
            <a:xfrm>
              <a:off x="2777" y="1264"/>
              <a:ext cx="1308" cy="200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08" y="465"/>
                </a:cxn>
                <a:cxn ang="0">
                  <a:pos x="1308" y="2009"/>
                </a:cxn>
                <a:cxn ang="0">
                  <a:pos x="0" y="1544"/>
                </a:cxn>
                <a:cxn ang="0">
                  <a:pos x="0" y="0"/>
                </a:cxn>
              </a:cxnLst>
              <a:rect l="0" t="0" r="r" b="b"/>
              <a:pathLst>
                <a:path w="1308" h="2009">
                  <a:moveTo>
                    <a:pt x="0" y="0"/>
                  </a:moveTo>
                  <a:lnTo>
                    <a:pt x="1308" y="465"/>
                  </a:lnTo>
                  <a:lnTo>
                    <a:pt x="1308" y="2009"/>
                  </a:lnTo>
                  <a:lnTo>
                    <a:pt x="0" y="15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801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16" name="Freeform 12"/>
            <p:cNvSpPr>
              <a:spLocks/>
            </p:cNvSpPr>
            <p:nvPr/>
          </p:nvSpPr>
          <p:spPr bwMode="auto">
            <a:xfrm>
              <a:off x="1681" y="2808"/>
              <a:ext cx="2404" cy="1016"/>
            </a:xfrm>
            <a:custGeom>
              <a:avLst/>
              <a:gdLst/>
              <a:ahLst/>
              <a:cxnLst>
                <a:cxn ang="0">
                  <a:pos x="1096" y="0"/>
                </a:cxn>
                <a:cxn ang="0">
                  <a:pos x="2404" y="465"/>
                </a:cxn>
                <a:cxn ang="0">
                  <a:pos x="1308" y="1016"/>
                </a:cxn>
                <a:cxn ang="0">
                  <a:pos x="0" y="551"/>
                </a:cxn>
                <a:cxn ang="0">
                  <a:pos x="1096" y="0"/>
                </a:cxn>
              </a:cxnLst>
              <a:rect l="0" t="0" r="r" b="b"/>
              <a:pathLst>
                <a:path w="2404" h="1016">
                  <a:moveTo>
                    <a:pt x="1096" y="0"/>
                  </a:moveTo>
                  <a:lnTo>
                    <a:pt x="2404" y="465"/>
                  </a:lnTo>
                  <a:lnTo>
                    <a:pt x="1308" y="1016"/>
                  </a:lnTo>
                  <a:lnTo>
                    <a:pt x="0" y="551"/>
                  </a:lnTo>
                  <a:lnTo>
                    <a:pt x="1096" y="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801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18" name="Line 14"/>
            <p:cNvSpPr>
              <a:spLocks noChangeShapeType="1"/>
            </p:cNvSpPr>
            <p:nvPr/>
          </p:nvSpPr>
          <p:spPr bwMode="auto">
            <a:xfrm flipH="1">
              <a:off x="1949" y="2902"/>
              <a:ext cx="1088" cy="552"/>
            </a:xfrm>
            <a:prstGeom prst="line">
              <a:avLst/>
            </a:prstGeom>
            <a:noFill/>
            <a:ln w="12700">
              <a:solidFill>
                <a:srgbClr val="00801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19" name="Line 15"/>
            <p:cNvSpPr>
              <a:spLocks noChangeShapeType="1"/>
            </p:cNvSpPr>
            <p:nvPr/>
          </p:nvSpPr>
          <p:spPr bwMode="auto">
            <a:xfrm flipH="1">
              <a:off x="2209" y="2997"/>
              <a:ext cx="1088" cy="551"/>
            </a:xfrm>
            <a:prstGeom prst="line">
              <a:avLst/>
            </a:prstGeom>
            <a:noFill/>
            <a:ln w="12700">
              <a:solidFill>
                <a:srgbClr val="00801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20" name="Line 16"/>
            <p:cNvSpPr>
              <a:spLocks noChangeShapeType="1"/>
            </p:cNvSpPr>
            <p:nvPr/>
          </p:nvSpPr>
          <p:spPr bwMode="auto">
            <a:xfrm flipH="1">
              <a:off x="2469" y="3084"/>
              <a:ext cx="1096" cy="551"/>
            </a:xfrm>
            <a:prstGeom prst="line">
              <a:avLst/>
            </a:prstGeom>
            <a:noFill/>
            <a:ln w="12700">
              <a:solidFill>
                <a:srgbClr val="00801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21" name="Line 17"/>
            <p:cNvSpPr>
              <a:spLocks noChangeShapeType="1"/>
            </p:cNvSpPr>
            <p:nvPr/>
          </p:nvSpPr>
          <p:spPr bwMode="auto">
            <a:xfrm flipH="1">
              <a:off x="2729" y="3178"/>
              <a:ext cx="1096" cy="552"/>
            </a:xfrm>
            <a:prstGeom prst="line">
              <a:avLst/>
            </a:prstGeom>
            <a:noFill/>
            <a:ln w="12700">
              <a:solidFill>
                <a:srgbClr val="00801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23" name="Line 19"/>
            <p:cNvSpPr>
              <a:spLocks noChangeShapeType="1"/>
            </p:cNvSpPr>
            <p:nvPr/>
          </p:nvSpPr>
          <p:spPr bwMode="auto">
            <a:xfrm>
              <a:off x="2564" y="2918"/>
              <a:ext cx="1300" cy="465"/>
            </a:xfrm>
            <a:prstGeom prst="line">
              <a:avLst/>
            </a:prstGeom>
            <a:noFill/>
            <a:ln w="12700">
              <a:solidFill>
                <a:srgbClr val="00801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24" name="Line 20"/>
            <p:cNvSpPr>
              <a:spLocks noChangeShapeType="1"/>
            </p:cNvSpPr>
            <p:nvPr/>
          </p:nvSpPr>
          <p:spPr bwMode="auto">
            <a:xfrm>
              <a:off x="2343" y="3029"/>
              <a:ext cx="1301" cy="464"/>
            </a:xfrm>
            <a:prstGeom prst="line">
              <a:avLst/>
            </a:prstGeom>
            <a:noFill/>
            <a:ln w="12700">
              <a:solidFill>
                <a:srgbClr val="00801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25" name="Line 21"/>
            <p:cNvSpPr>
              <a:spLocks noChangeShapeType="1"/>
            </p:cNvSpPr>
            <p:nvPr/>
          </p:nvSpPr>
          <p:spPr bwMode="auto">
            <a:xfrm>
              <a:off x="2122" y="3139"/>
              <a:ext cx="1301" cy="465"/>
            </a:xfrm>
            <a:prstGeom prst="line">
              <a:avLst/>
            </a:prstGeom>
            <a:noFill/>
            <a:ln w="12700">
              <a:solidFill>
                <a:srgbClr val="00801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26" name="Line 22"/>
            <p:cNvSpPr>
              <a:spLocks noChangeShapeType="1"/>
            </p:cNvSpPr>
            <p:nvPr/>
          </p:nvSpPr>
          <p:spPr bwMode="auto">
            <a:xfrm>
              <a:off x="1902" y="3249"/>
              <a:ext cx="1308" cy="465"/>
            </a:xfrm>
            <a:prstGeom prst="line">
              <a:avLst/>
            </a:prstGeom>
            <a:noFill/>
            <a:ln w="12700">
              <a:solidFill>
                <a:srgbClr val="00801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21528" name="Picture 2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581" y="3588"/>
              <a:ext cx="8" cy="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29" name="Picture 2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81" y="3588"/>
              <a:ext cx="8" cy="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33" name="Line 29"/>
            <p:cNvSpPr>
              <a:spLocks noChangeShapeType="1"/>
            </p:cNvSpPr>
            <p:nvPr/>
          </p:nvSpPr>
          <p:spPr bwMode="auto">
            <a:xfrm flipH="1">
              <a:off x="2989" y="3273"/>
              <a:ext cx="1096" cy="551"/>
            </a:xfrm>
            <a:prstGeom prst="line">
              <a:avLst/>
            </a:prstGeom>
            <a:noFill/>
            <a:ln w="25400">
              <a:solidFill>
                <a:srgbClr val="00801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34" name="Line 30"/>
            <p:cNvSpPr>
              <a:spLocks noChangeShapeType="1"/>
            </p:cNvSpPr>
            <p:nvPr/>
          </p:nvSpPr>
          <p:spPr bwMode="auto">
            <a:xfrm>
              <a:off x="1681" y="3359"/>
              <a:ext cx="1308" cy="465"/>
            </a:xfrm>
            <a:prstGeom prst="line">
              <a:avLst/>
            </a:prstGeom>
            <a:noFill/>
            <a:ln w="25400">
              <a:solidFill>
                <a:srgbClr val="00801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35" name="Line 31"/>
            <p:cNvSpPr>
              <a:spLocks noChangeShapeType="1"/>
            </p:cNvSpPr>
            <p:nvPr/>
          </p:nvSpPr>
          <p:spPr bwMode="auto">
            <a:xfrm flipV="1">
              <a:off x="1681" y="1815"/>
              <a:ext cx="1" cy="1544"/>
            </a:xfrm>
            <a:prstGeom prst="line">
              <a:avLst/>
            </a:prstGeom>
            <a:noFill/>
            <a:ln w="25400">
              <a:solidFill>
                <a:srgbClr val="00801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32" name="Line 28"/>
            <p:cNvSpPr>
              <a:spLocks noChangeShapeType="1"/>
            </p:cNvSpPr>
            <p:nvPr/>
          </p:nvSpPr>
          <p:spPr bwMode="auto">
            <a:xfrm flipV="1">
              <a:off x="4080" y="1728"/>
              <a:ext cx="1" cy="1544"/>
            </a:xfrm>
            <a:prstGeom prst="line">
              <a:avLst/>
            </a:prstGeom>
            <a:noFill/>
            <a:ln w="25400">
              <a:solidFill>
                <a:srgbClr val="00801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539" name="Group 35"/>
          <p:cNvGrpSpPr>
            <a:grpSpLocks/>
          </p:cNvGrpSpPr>
          <p:nvPr/>
        </p:nvGrpSpPr>
        <p:grpSpPr bwMode="auto">
          <a:xfrm>
            <a:off x="2667000" y="2743200"/>
            <a:ext cx="3814763" cy="3316288"/>
            <a:chOff x="1680" y="1728"/>
            <a:chExt cx="2403" cy="2089"/>
          </a:xfrm>
        </p:grpSpPr>
        <p:sp>
          <p:nvSpPr>
            <p:cNvPr id="21510" name="Line 6"/>
            <p:cNvSpPr>
              <a:spLocks noChangeShapeType="1"/>
            </p:cNvSpPr>
            <p:nvPr/>
          </p:nvSpPr>
          <p:spPr bwMode="auto">
            <a:xfrm>
              <a:off x="1697" y="1853"/>
              <a:ext cx="1288" cy="196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11" name="Line 7"/>
            <p:cNvSpPr>
              <a:spLocks noChangeShapeType="1"/>
            </p:cNvSpPr>
            <p:nvPr/>
          </p:nvSpPr>
          <p:spPr bwMode="auto">
            <a:xfrm flipH="1">
              <a:off x="2985" y="1728"/>
              <a:ext cx="1098" cy="20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12" name="Line 8"/>
            <p:cNvSpPr>
              <a:spLocks noChangeShapeType="1"/>
            </p:cNvSpPr>
            <p:nvPr/>
          </p:nvSpPr>
          <p:spPr bwMode="auto">
            <a:xfrm>
              <a:off x="1680" y="1829"/>
              <a:ext cx="1095" cy="100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13" name="Line 9"/>
            <p:cNvSpPr>
              <a:spLocks noChangeShapeType="1"/>
            </p:cNvSpPr>
            <p:nvPr/>
          </p:nvSpPr>
          <p:spPr bwMode="auto">
            <a:xfrm flipV="1">
              <a:off x="2758" y="1745"/>
              <a:ext cx="1322" cy="110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987" name="Group 1483"/>
          <p:cNvGrpSpPr>
            <a:grpSpLocks/>
          </p:cNvGrpSpPr>
          <p:nvPr/>
        </p:nvGrpSpPr>
        <p:grpSpPr bwMode="auto">
          <a:xfrm>
            <a:off x="2743200" y="2819400"/>
            <a:ext cx="3490913" cy="3176588"/>
            <a:chOff x="1708" y="1839"/>
            <a:chExt cx="2199" cy="2001"/>
          </a:xfrm>
        </p:grpSpPr>
        <p:grpSp>
          <p:nvGrpSpPr>
            <p:cNvPr id="22988" name="Group 1484"/>
            <p:cNvGrpSpPr>
              <a:grpSpLocks/>
            </p:cNvGrpSpPr>
            <p:nvPr/>
          </p:nvGrpSpPr>
          <p:grpSpPr bwMode="auto">
            <a:xfrm>
              <a:off x="2425" y="1965"/>
              <a:ext cx="1482" cy="756"/>
              <a:chOff x="2425" y="1965"/>
              <a:chExt cx="1482" cy="756"/>
            </a:xfrm>
          </p:grpSpPr>
          <p:sp>
            <p:nvSpPr>
              <p:cNvPr id="22989" name="Freeform 1485"/>
              <p:cNvSpPr>
                <a:spLocks/>
              </p:cNvSpPr>
              <p:nvPr/>
            </p:nvSpPr>
            <p:spPr bwMode="auto">
              <a:xfrm>
                <a:off x="3686" y="2091"/>
                <a:ext cx="63" cy="126"/>
              </a:xfrm>
              <a:custGeom>
                <a:avLst/>
                <a:gdLst/>
                <a:ahLst/>
                <a:cxnLst>
                  <a:cxn ang="0">
                    <a:pos x="63" y="0"/>
                  </a:cxn>
                  <a:cxn ang="0">
                    <a:pos x="0" y="55"/>
                  </a:cxn>
                  <a:cxn ang="0">
                    <a:pos x="0" y="126"/>
                  </a:cxn>
                  <a:cxn ang="0">
                    <a:pos x="63" y="71"/>
                  </a:cxn>
                  <a:cxn ang="0">
                    <a:pos x="63" y="0"/>
                  </a:cxn>
                </a:cxnLst>
                <a:rect l="0" t="0" r="r" b="b"/>
                <a:pathLst>
                  <a:path w="63" h="126">
                    <a:moveTo>
                      <a:pt x="63" y="0"/>
                    </a:moveTo>
                    <a:lnTo>
                      <a:pt x="0" y="55"/>
                    </a:lnTo>
                    <a:lnTo>
                      <a:pt x="0" y="126"/>
                    </a:lnTo>
                    <a:lnTo>
                      <a:pt x="63" y="71"/>
                    </a:lnTo>
                    <a:lnTo>
                      <a:pt x="63" y="0"/>
                    </a:lnTo>
                    <a:close/>
                  </a:path>
                </a:pathLst>
              </a:cu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90" name="Freeform 1486"/>
              <p:cNvSpPr>
                <a:spLocks/>
              </p:cNvSpPr>
              <p:nvPr/>
            </p:nvSpPr>
            <p:spPr bwMode="auto">
              <a:xfrm>
                <a:off x="3749" y="2091"/>
                <a:ext cx="95" cy="71"/>
              </a:xfrm>
              <a:custGeom>
                <a:avLst/>
                <a:gdLst/>
                <a:ahLst/>
                <a:cxnLst>
                  <a:cxn ang="0">
                    <a:pos x="24" y="55"/>
                  </a:cxn>
                  <a:cxn ang="0">
                    <a:pos x="95" y="0"/>
                  </a:cxn>
                  <a:cxn ang="0">
                    <a:pos x="63" y="16"/>
                  </a:cxn>
                  <a:cxn ang="0">
                    <a:pos x="0" y="71"/>
                  </a:cxn>
                  <a:cxn ang="0">
                    <a:pos x="24" y="55"/>
                  </a:cxn>
                </a:cxnLst>
                <a:rect l="0" t="0" r="r" b="b"/>
                <a:pathLst>
                  <a:path w="95" h="71">
                    <a:moveTo>
                      <a:pt x="24" y="55"/>
                    </a:moveTo>
                    <a:lnTo>
                      <a:pt x="95" y="0"/>
                    </a:lnTo>
                    <a:lnTo>
                      <a:pt x="63" y="16"/>
                    </a:lnTo>
                    <a:lnTo>
                      <a:pt x="0" y="71"/>
                    </a:lnTo>
                    <a:lnTo>
                      <a:pt x="24" y="55"/>
                    </a:lnTo>
                    <a:close/>
                  </a:path>
                </a:pathLst>
              </a:cu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91" name="Freeform 1487"/>
              <p:cNvSpPr>
                <a:spLocks/>
              </p:cNvSpPr>
              <p:nvPr/>
            </p:nvSpPr>
            <p:spPr bwMode="auto">
              <a:xfrm>
                <a:off x="3812" y="2020"/>
                <a:ext cx="32" cy="87"/>
              </a:xfrm>
              <a:custGeom>
                <a:avLst/>
                <a:gdLst/>
                <a:ahLst/>
                <a:cxnLst>
                  <a:cxn ang="0">
                    <a:pos x="32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32" y="0"/>
                  </a:cxn>
                  <a:cxn ang="0">
                    <a:pos x="32" y="71"/>
                  </a:cxn>
                </a:cxnLst>
                <a:rect l="0" t="0" r="r" b="b"/>
                <a:pathLst>
                  <a:path w="32" h="87">
                    <a:moveTo>
                      <a:pt x="32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32" y="0"/>
                    </a:lnTo>
                    <a:lnTo>
                      <a:pt x="32" y="71"/>
                    </a:lnTo>
                    <a:close/>
                  </a:path>
                </a:pathLst>
              </a:cu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92" name="Freeform 1488"/>
              <p:cNvSpPr>
                <a:spLocks/>
              </p:cNvSpPr>
              <p:nvPr/>
            </p:nvSpPr>
            <p:spPr bwMode="auto">
              <a:xfrm>
                <a:off x="3749" y="2036"/>
                <a:ext cx="63" cy="126"/>
              </a:xfrm>
              <a:custGeom>
                <a:avLst/>
                <a:gdLst/>
                <a:ahLst/>
                <a:cxnLst>
                  <a:cxn ang="0">
                    <a:pos x="63" y="0"/>
                  </a:cxn>
                  <a:cxn ang="0">
                    <a:pos x="0" y="55"/>
                  </a:cxn>
                  <a:cxn ang="0">
                    <a:pos x="0" y="126"/>
                  </a:cxn>
                  <a:cxn ang="0">
                    <a:pos x="63" y="71"/>
                  </a:cxn>
                  <a:cxn ang="0">
                    <a:pos x="63" y="0"/>
                  </a:cxn>
                </a:cxnLst>
                <a:rect l="0" t="0" r="r" b="b"/>
                <a:pathLst>
                  <a:path w="63" h="126">
                    <a:moveTo>
                      <a:pt x="63" y="0"/>
                    </a:moveTo>
                    <a:lnTo>
                      <a:pt x="0" y="55"/>
                    </a:lnTo>
                    <a:lnTo>
                      <a:pt x="0" y="126"/>
                    </a:lnTo>
                    <a:lnTo>
                      <a:pt x="63" y="71"/>
                    </a:lnTo>
                    <a:lnTo>
                      <a:pt x="63" y="0"/>
                    </a:lnTo>
                    <a:close/>
                  </a:path>
                </a:pathLst>
              </a:cu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93" name="Freeform 1489"/>
              <p:cNvSpPr>
                <a:spLocks/>
              </p:cNvSpPr>
              <p:nvPr/>
            </p:nvSpPr>
            <p:spPr bwMode="auto">
              <a:xfrm>
                <a:off x="3812" y="2036"/>
                <a:ext cx="95" cy="71"/>
              </a:xfrm>
              <a:custGeom>
                <a:avLst/>
                <a:gdLst/>
                <a:ahLst/>
                <a:cxnLst>
                  <a:cxn ang="0">
                    <a:pos x="32" y="55"/>
                  </a:cxn>
                  <a:cxn ang="0">
                    <a:pos x="95" y="0"/>
                  </a:cxn>
                  <a:cxn ang="0">
                    <a:pos x="71" y="16"/>
                  </a:cxn>
                  <a:cxn ang="0">
                    <a:pos x="0" y="71"/>
                  </a:cxn>
                  <a:cxn ang="0">
                    <a:pos x="32" y="55"/>
                  </a:cxn>
                </a:cxnLst>
                <a:rect l="0" t="0" r="r" b="b"/>
                <a:pathLst>
                  <a:path w="95" h="71">
                    <a:moveTo>
                      <a:pt x="32" y="55"/>
                    </a:moveTo>
                    <a:lnTo>
                      <a:pt x="95" y="0"/>
                    </a:lnTo>
                    <a:lnTo>
                      <a:pt x="71" y="16"/>
                    </a:lnTo>
                    <a:lnTo>
                      <a:pt x="0" y="71"/>
                    </a:lnTo>
                    <a:lnTo>
                      <a:pt x="32" y="55"/>
                    </a:lnTo>
                    <a:close/>
                  </a:path>
                </a:pathLst>
              </a:cu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94" name="Freeform 1490"/>
              <p:cNvSpPr>
                <a:spLocks/>
              </p:cNvSpPr>
              <p:nvPr/>
            </p:nvSpPr>
            <p:spPr bwMode="auto">
              <a:xfrm>
                <a:off x="3883" y="1965"/>
                <a:ext cx="24" cy="87"/>
              </a:xfrm>
              <a:custGeom>
                <a:avLst/>
                <a:gdLst/>
                <a:ahLst/>
                <a:cxnLst>
                  <a:cxn ang="0">
                    <a:pos x="24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24" y="0"/>
                  </a:cxn>
                  <a:cxn ang="0">
                    <a:pos x="24" y="71"/>
                  </a:cxn>
                </a:cxnLst>
                <a:rect l="0" t="0" r="r" b="b"/>
                <a:pathLst>
                  <a:path w="24" h="87">
                    <a:moveTo>
                      <a:pt x="24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24" y="0"/>
                    </a:lnTo>
                    <a:lnTo>
                      <a:pt x="24" y="71"/>
                    </a:lnTo>
                    <a:close/>
                  </a:path>
                </a:pathLst>
              </a:cu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95" name="Freeform 1491"/>
              <p:cNvSpPr>
                <a:spLocks/>
              </p:cNvSpPr>
              <p:nvPr/>
            </p:nvSpPr>
            <p:spPr bwMode="auto">
              <a:xfrm>
                <a:off x="3812" y="1981"/>
                <a:ext cx="71" cy="126"/>
              </a:xfrm>
              <a:custGeom>
                <a:avLst/>
                <a:gdLst/>
                <a:ahLst/>
                <a:cxnLst>
                  <a:cxn ang="0">
                    <a:pos x="71" y="0"/>
                  </a:cxn>
                  <a:cxn ang="0">
                    <a:pos x="0" y="55"/>
                  </a:cxn>
                  <a:cxn ang="0">
                    <a:pos x="0" y="126"/>
                  </a:cxn>
                  <a:cxn ang="0">
                    <a:pos x="71" y="71"/>
                  </a:cxn>
                  <a:cxn ang="0">
                    <a:pos x="71" y="0"/>
                  </a:cxn>
                </a:cxnLst>
                <a:rect l="0" t="0" r="r" b="b"/>
                <a:pathLst>
                  <a:path w="71" h="126">
                    <a:moveTo>
                      <a:pt x="71" y="0"/>
                    </a:moveTo>
                    <a:lnTo>
                      <a:pt x="0" y="55"/>
                    </a:lnTo>
                    <a:lnTo>
                      <a:pt x="0" y="126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</a:path>
                </a:pathLst>
              </a:cu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96" name="Freeform 1492"/>
              <p:cNvSpPr>
                <a:spLocks/>
              </p:cNvSpPr>
              <p:nvPr/>
            </p:nvSpPr>
            <p:spPr bwMode="auto">
              <a:xfrm>
                <a:off x="2583" y="2650"/>
                <a:ext cx="95" cy="71"/>
              </a:xfrm>
              <a:custGeom>
                <a:avLst/>
                <a:gdLst/>
                <a:ahLst/>
                <a:cxnLst>
                  <a:cxn ang="0">
                    <a:pos x="32" y="56"/>
                  </a:cxn>
                  <a:cxn ang="0">
                    <a:pos x="95" y="0"/>
                  </a:cxn>
                  <a:cxn ang="0">
                    <a:pos x="71" y="16"/>
                  </a:cxn>
                  <a:cxn ang="0">
                    <a:pos x="0" y="71"/>
                  </a:cxn>
                  <a:cxn ang="0">
                    <a:pos x="32" y="56"/>
                  </a:cxn>
                </a:cxnLst>
                <a:rect l="0" t="0" r="r" b="b"/>
                <a:pathLst>
                  <a:path w="95" h="71">
                    <a:moveTo>
                      <a:pt x="32" y="56"/>
                    </a:moveTo>
                    <a:lnTo>
                      <a:pt x="95" y="0"/>
                    </a:lnTo>
                    <a:lnTo>
                      <a:pt x="71" y="16"/>
                    </a:lnTo>
                    <a:lnTo>
                      <a:pt x="0" y="71"/>
                    </a:lnTo>
                    <a:lnTo>
                      <a:pt x="32" y="56"/>
                    </a:lnTo>
                    <a:close/>
                  </a:path>
                </a:pathLst>
              </a:custGeom>
              <a:blipFill dpi="0" rotWithShape="0">
                <a:blip r:embed="rId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97" name="Freeform 1493"/>
              <p:cNvSpPr>
                <a:spLocks/>
              </p:cNvSpPr>
              <p:nvPr/>
            </p:nvSpPr>
            <p:spPr bwMode="auto">
              <a:xfrm>
                <a:off x="2654" y="2579"/>
                <a:ext cx="24" cy="87"/>
              </a:xfrm>
              <a:custGeom>
                <a:avLst/>
                <a:gdLst/>
                <a:ahLst/>
                <a:cxnLst>
                  <a:cxn ang="0">
                    <a:pos x="24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24" y="0"/>
                  </a:cxn>
                  <a:cxn ang="0">
                    <a:pos x="24" y="71"/>
                  </a:cxn>
                </a:cxnLst>
                <a:rect l="0" t="0" r="r" b="b"/>
                <a:pathLst>
                  <a:path w="24" h="87">
                    <a:moveTo>
                      <a:pt x="24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24" y="0"/>
                    </a:lnTo>
                    <a:lnTo>
                      <a:pt x="24" y="71"/>
                    </a:lnTo>
                    <a:close/>
                  </a:path>
                </a:pathLst>
              </a:custGeom>
              <a:blipFill dpi="0" rotWithShape="0">
                <a:blip r:embed="rId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98" name="Freeform 1494"/>
              <p:cNvSpPr>
                <a:spLocks/>
              </p:cNvSpPr>
              <p:nvPr/>
            </p:nvSpPr>
            <p:spPr bwMode="auto">
              <a:xfrm>
                <a:off x="2583" y="2595"/>
                <a:ext cx="71" cy="126"/>
              </a:xfrm>
              <a:custGeom>
                <a:avLst/>
                <a:gdLst/>
                <a:ahLst/>
                <a:cxnLst>
                  <a:cxn ang="0">
                    <a:pos x="71" y="0"/>
                  </a:cxn>
                  <a:cxn ang="0">
                    <a:pos x="0" y="55"/>
                  </a:cxn>
                  <a:cxn ang="0">
                    <a:pos x="0" y="126"/>
                  </a:cxn>
                  <a:cxn ang="0">
                    <a:pos x="71" y="71"/>
                  </a:cxn>
                  <a:cxn ang="0">
                    <a:pos x="71" y="0"/>
                  </a:cxn>
                </a:cxnLst>
                <a:rect l="0" t="0" r="r" b="b"/>
                <a:pathLst>
                  <a:path w="71" h="126">
                    <a:moveTo>
                      <a:pt x="71" y="0"/>
                    </a:moveTo>
                    <a:lnTo>
                      <a:pt x="0" y="55"/>
                    </a:lnTo>
                    <a:lnTo>
                      <a:pt x="0" y="126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</a:path>
                </a:pathLst>
              </a:custGeom>
              <a:blipFill dpi="0" rotWithShape="0">
                <a:blip r:embed="rId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99" name="Freeform 1495"/>
              <p:cNvSpPr>
                <a:spLocks/>
              </p:cNvSpPr>
              <p:nvPr/>
            </p:nvSpPr>
            <p:spPr bwMode="auto">
              <a:xfrm>
                <a:off x="2654" y="2595"/>
                <a:ext cx="87" cy="71"/>
              </a:xfrm>
              <a:custGeom>
                <a:avLst/>
                <a:gdLst/>
                <a:ahLst/>
                <a:cxnLst>
                  <a:cxn ang="0">
                    <a:pos x="24" y="55"/>
                  </a:cxn>
                  <a:cxn ang="0">
                    <a:pos x="87" y="0"/>
                  </a:cxn>
                  <a:cxn ang="0">
                    <a:pos x="63" y="16"/>
                  </a:cxn>
                  <a:cxn ang="0">
                    <a:pos x="0" y="71"/>
                  </a:cxn>
                  <a:cxn ang="0">
                    <a:pos x="24" y="55"/>
                  </a:cxn>
                </a:cxnLst>
                <a:rect l="0" t="0" r="r" b="b"/>
                <a:pathLst>
                  <a:path w="87" h="71">
                    <a:moveTo>
                      <a:pt x="24" y="55"/>
                    </a:moveTo>
                    <a:lnTo>
                      <a:pt x="87" y="0"/>
                    </a:lnTo>
                    <a:lnTo>
                      <a:pt x="63" y="16"/>
                    </a:lnTo>
                    <a:lnTo>
                      <a:pt x="0" y="71"/>
                    </a:lnTo>
                    <a:lnTo>
                      <a:pt x="24" y="55"/>
                    </a:lnTo>
                    <a:close/>
                  </a:path>
                </a:pathLst>
              </a:custGeom>
              <a:blipFill dpi="0" rotWithShape="0">
                <a:blip r:embed="rId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00" name="Freeform 1496"/>
              <p:cNvSpPr>
                <a:spLocks/>
              </p:cNvSpPr>
              <p:nvPr/>
            </p:nvSpPr>
            <p:spPr bwMode="auto">
              <a:xfrm>
                <a:off x="2717" y="2524"/>
                <a:ext cx="24" cy="87"/>
              </a:xfrm>
              <a:custGeom>
                <a:avLst/>
                <a:gdLst/>
                <a:ahLst/>
                <a:cxnLst>
                  <a:cxn ang="0">
                    <a:pos x="24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24" y="0"/>
                  </a:cxn>
                  <a:cxn ang="0">
                    <a:pos x="24" y="71"/>
                  </a:cxn>
                </a:cxnLst>
                <a:rect l="0" t="0" r="r" b="b"/>
                <a:pathLst>
                  <a:path w="24" h="87">
                    <a:moveTo>
                      <a:pt x="24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24" y="0"/>
                    </a:lnTo>
                    <a:lnTo>
                      <a:pt x="24" y="71"/>
                    </a:lnTo>
                    <a:close/>
                  </a:path>
                </a:pathLst>
              </a:custGeom>
              <a:blipFill dpi="0" rotWithShape="0">
                <a:blip r:embed="rId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01" name="Freeform 1497"/>
              <p:cNvSpPr>
                <a:spLocks/>
              </p:cNvSpPr>
              <p:nvPr/>
            </p:nvSpPr>
            <p:spPr bwMode="auto">
              <a:xfrm>
                <a:off x="2654" y="2540"/>
                <a:ext cx="63" cy="126"/>
              </a:xfrm>
              <a:custGeom>
                <a:avLst/>
                <a:gdLst/>
                <a:ahLst/>
                <a:cxnLst>
                  <a:cxn ang="0">
                    <a:pos x="63" y="0"/>
                  </a:cxn>
                  <a:cxn ang="0">
                    <a:pos x="0" y="55"/>
                  </a:cxn>
                  <a:cxn ang="0">
                    <a:pos x="0" y="126"/>
                  </a:cxn>
                  <a:cxn ang="0">
                    <a:pos x="63" y="71"/>
                  </a:cxn>
                  <a:cxn ang="0">
                    <a:pos x="63" y="0"/>
                  </a:cxn>
                </a:cxnLst>
                <a:rect l="0" t="0" r="r" b="b"/>
                <a:pathLst>
                  <a:path w="63" h="126">
                    <a:moveTo>
                      <a:pt x="63" y="0"/>
                    </a:moveTo>
                    <a:lnTo>
                      <a:pt x="0" y="55"/>
                    </a:lnTo>
                    <a:lnTo>
                      <a:pt x="0" y="126"/>
                    </a:lnTo>
                    <a:lnTo>
                      <a:pt x="63" y="71"/>
                    </a:lnTo>
                    <a:lnTo>
                      <a:pt x="63" y="0"/>
                    </a:lnTo>
                    <a:close/>
                  </a:path>
                </a:pathLst>
              </a:custGeom>
              <a:blipFill dpi="0" rotWithShape="0">
                <a:blip r:embed="rId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02" name="Freeform 1498"/>
              <p:cNvSpPr>
                <a:spLocks/>
              </p:cNvSpPr>
              <p:nvPr/>
            </p:nvSpPr>
            <p:spPr bwMode="auto">
              <a:xfrm>
                <a:off x="2717" y="2524"/>
                <a:ext cx="95" cy="40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95" y="24"/>
                  </a:cxn>
                  <a:cxn ang="0">
                    <a:pos x="63" y="40"/>
                  </a:cxn>
                  <a:cxn ang="0">
                    <a:pos x="0" y="16"/>
                  </a:cxn>
                  <a:cxn ang="0">
                    <a:pos x="24" y="0"/>
                  </a:cxn>
                </a:cxnLst>
                <a:rect l="0" t="0" r="r" b="b"/>
                <a:pathLst>
                  <a:path w="95" h="40">
                    <a:moveTo>
                      <a:pt x="24" y="0"/>
                    </a:moveTo>
                    <a:lnTo>
                      <a:pt x="95" y="24"/>
                    </a:lnTo>
                    <a:lnTo>
                      <a:pt x="63" y="40"/>
                    </a:lnTo>
                    <a:lnTo>
                      <a:pt x="0" y="16"/>
                    </a:lnTo>
                    <a:lnTo>
                      <a:pt x="24" y="0"/>
                    </a:lnTo>
                    <a:close/>
                  </a:path>
                </a:pathLst>
              </a:custGeom>
              <a:blipFill dpi="0" rotWithShape="0">
                <a:blip r:embed="rId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03" name="Freeform 1499"/>
              <p:cNvSpPr>
                <a:spLocks/>
              </p:cNvSpPr>
              <p:nvPr/>
            </p:nvSpPr>
            <p:spPr bwMode="auto">
              <a:xfrm>
                <a:off x="2780" y="2548"/>
                <a:ext cx="32" cy="87"/>
              </a:xfrm>
              <a:custGeom>
                <a:avLst/>
                <a:gdLst/>
                <a:ahLst/>
                <a:cxnLst>
                  <a:cxn ang="0">
                    <a:pos x="32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32" y="0"/>
                  </a:cxn>
                  <a:cxn ang="0">
                    <a:pos x="32" y="71"/>
                  </a:cxn>
                </a:cxnLst>
                <a:rect l="0" t="0" r="r" b="b"/>
                <a:pathLst>
                  <a:path w="32" h="87">
                    <a:moveTo>
                      <a:pt x="32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32" y="0"/>
                    </a:lnTo>
                    <a:lnTo>
                      <a:pt x="32" y="71"/>
                    </a:lnTo>
                    <a:close/>
                  </a:path>
                </a:pathLst>
              </a:custGeom>
              <a:blipFill dpi="0" rotWithShape="0">
                <a:blip r:embed="rId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04" name="Freeform 1500"/>
              <p:cNvSpPr>
                <a:spLocks/>
              </p:cNvSpPr>
              <p:nvPr/>
            </p:nvSpPr>
            <p:spPr bwMode="auto">
              <a:xfrm>
                <a:off x="2717" y="2540"/>
                <a:ext cx="63" cy="95"/>
              </a:xfrm>
              <a:custGeom>
                <a:avLst/>
                <a:gdLst/>
                <a:ahLst/>
                <a:cxnLst>
                  <a:cxn ang="0">
                    <a:pos x="63" y="24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95"/>
                  </a:cxn>
                  <a:cxn ang="0">
                    <a:pos x="63" y="24"/>
                  </a:cxn>
                </a:cxnLst>
                <a:rect l="0" t="0" r="r" b="b"/>
                <a:pathLst>
                  <a:path w="63" h="95">
                    <a:moveTo>
                      <a:pt x="63" y="24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95"/>
                    </a:lnTo>
                    <a:lnTo>
                      <a:pt x="63" y="24"/>
                    </a:lnTo>
                    <a:close/>
                  </a:path>
                </a:pathLst>
              </a:custGeom>
              <a:blipFill dpi="0" rotWithShape="0">
                <a:blip r:embed="rId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05" name="Freeform 1501"/>
              <p:cNvSpPr>
                <a:spLocks/>
              </p:cNvSpPr>
              <p:nvPr/>
            </p:nvSpPr>
            <p:spPr bwMode="auto">
              <a:xfrm>
                <a:off x="2780" y="2572"/>
                <a:ext cx="95" cy="63"/>
              </a:xfrm>
              <a:custGeom>
                <a:avLst/>
                <a:gdLst/>
                <a:ahLst/>
                <a:cxnLst>
                  <a:cxn ang="0">
                    <a:pos x="32" y="47"/>
                  </a:cxn>
                  <a:cxn ang="0">
                    <a:pos x="95" y="0"/>
                  </a:cxn>
                  <a:cxn ang="0">
                    <a:pos x="71" y="7"/>
                  </a:cxn>
                  <a:cxn ang="0">
                    <a:pos x="0" y="63"/>
                  </a:cxn>
                  <a:cxn ang="0">
                    <a:pos x="32" y="47"/>
                  </a:cxn>
                </a:cxnLst>
                <a:rect l="0" t="0" r="r" b="b"/>
                <a:pathLst>
                  <a:path w="95" h="63">
                    <a:moveTo>
                      <a:pt x="32" y="47"/>
                    </a:moveTo>
                    <a:lnTo>
                      <a:pt x="95" y="0"/>
                    </a:lnTo>
                    <a:lnTo>
                      <a:pt x="71" y="7"/>
                    </a:lnTo>
                    <a:lnTo>
                      <a:pt x="0" y="63"/>
                    </a:lnTo>
                    <a:lnTo>
                      <a:pt x="32" y="47"/>
                    </a:lnTo>
                    <a:close/>
                  </a:path>
                </a:pathLst>
              </a:custGeom>
              <a:blipFill dpi="0" rotWithShape="0">
                <a:blip r:embed="rId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06" name="Freeform 1502"/>
              <p:cNvSpPr>
                <a:spLocks/>
              </p:cNvSpPr>
              <p:nvPr/>
            </p:nvSpPr>
            <p:spPr bwMode="auto">
              <a:xfrm>
                <a:off x="2851" y="2501"/>
                <a:ext cx="24" cy="78"/>
              </a:xfrm>
              <a:custGeom>
                <a:avLst/>
                <a:gdLst/>
                <a:ahLst/>
                <a:cxnLst>
                  <a:cxn ang="0">
                    <a:pos x="24" y="71"/>
                  </a:cxn>
                  <a:cxn ang="0">
                    <a:pos x="0" y="78"/>
                  </a:cxn>
                  <a:cxn ang="0">
                    <a:pos x="0" y="8"/>
                  </a:cxn>
                  <a:cxn ang="0">
                    <a:pos x="24" y="0"/>
                  </a:cxn>
                  <a:cxn ang="0">
                    <a:pos x="24" y="71"/>
                  </a:cxn>
                </a:cxnLst>
                <a:rect l="0" t="0" r="r" b="b"/>
                <a:pathLst>
                  <a:path w="24" h="78">
                    <a:moveTo>
                      <a:pt x="24" y="71"/>
                    </a:moveTo>
                    <a:lnTo>
                      <a:pt x="0" y="78"/>
                    </a:lnTo>
                    <a:lnTo>
                      <a:pt x="0" y="8"/>
                    </a:lnTo>
                    <a:lnTo>
                      <a:pt x="24" y="0"/>
                    </a:lnTo>
                    <a:lnTo>
                      <a:pt x="24" y="71"/>
                    </a:lnTo>
                    <a:close/>
                  </a:path>
                </a:pathLst>
              </a:custGeom>
              <a:blipFill dpi="0" rotWithShape="0">
                <a:blip r:embed="rId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07" name="Freeform 1503"/>
              <p:cNvSpPr>
                <a:spLocks/>
              </p:cNvSpPr>
              <p:nvPr/>
            </p:nvSpPr>
            <p:spPr bwMode="auto">
              <a:xfrm>
                <a:off x="2780" y="2509"/>
                <a:ext cx="71" cy="126"/>
              </a:xfrm>
              <a:custGeom>
                <a:avLst/>
                <a:gdLst/>
                <a:ahLst/>
                <a:cxnLst>
                  <a:cxn ang="0">
                    <a:pos x="71" y="0"/>
                  </a:cxn>
                  <a:cxn ang="0">
                    <a:pos x="0" y="55"/>
                  </a:cxn>
                  <a:cxn ang="0">
                    <a:pos x="0" y="126"/>
                  </a:cxn>
                  <a:cxn ang="0">
                    <a:pos x="71" y="70"/>
                  </a:cxn>
                  <a:cxn ang="0">
                    <a:pos x="71" y="0"/>
                  </a:cxn>
                </a:cxnLst>
                <a:rect l="0" t="0" r="r" b="b"/>
                <a:pathLst>
                  <a:path w="71" h="126">
                    <a:moveTo>
                      <a:pt x="71" y="0"/>
                    </a:moveTo>
                    <a:lnTo>
                      <a:pt x="0" y="55"/>
                    </a:lnTo>
                    <a:lnTo>
                      <a:pt x="0" y="126"/>
                    </a:lnTo>
                    <a:lnTo>
                      <a:pt x="71" y="70"/>
                    </a:lnTo>
                    <a:lnTo>
                      <a:pt x="71" y="0"/>
                    </a:lnTo>
                    <a:close/>
                  </a:path>
                </a:pathLst>
              </a:custGeom>
              <a:blipFill dpi="0" rotWithShape="0">
                <a:blip r:embed="rId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08" name="Freeform 1504"/>
              <p:cNvSpPr>
                <a:spLocks/>
              </p:cNvSpPr>
              <p:nvPr/>
            </p:nvSpPr>
            <p:spPr bwMode="auto">
              <a:xfrm>
                <a:off x="2851" y="2501"/>
                <a:ext cx="87" cy="31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87" y="15"/>
                  </a:cxn>
                  <a:cxn ang="0">
                    <a:pos x="63" y="31"/>
                  </a:cxn>
                  <a:cxn ang="0">
                    <a:pos x="0" y="8"/>
                  </a:cxn>
                  <a:cxn ang="0">
                    <a:pos x="24" y="0"/>
                  </a:cxn>
                </a:cxnLst>
                <a:rect l="0" t="0" r="r" b="b"/>
                <a:pathLst>
                  <a:path w="87" h="31">
                    <a:moveTo>
                      <a:pt x="24" y="0"/>
                    </a:moveTo>
                    <a:lnTo>
                      <a:pt x="87" y="15"/>
                    </a:lnTo>
                    <a:lnTo>
                      <a:pt x="63" y="31"/>
                    </a:lnTo>
                    <a:lnTo>
                      <a:pt x="0" y="8"/>
                    </a:lnTo>
                    <a:lnTo>
                      <a:pt x="24" y="0"/>
                    </a:lnTo>
                    <a:close/>
                  </a:path>
                </a:pathLst>
              </a:custGeom>
              <a:blipFill dpi="0" rotWithShape="0">
                <a:blip r:embed="rId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09" name="Freeform 1505"/>
              <p:cNvSpPr>
                <a:spLocks/>
              </p:cNvSpPr>
              <p:nvPr/>
            </p:nvSpPr>
            <p:spPr bwMode="auto">
              <a:xfrm>
                <a:off x="2914" y="2516"/>
                <a:ext cx="24" cy="87"/>
              </a:xfrm>
              <a:custGeom>
                <a:avLst/>
                <a:gdLst/>
                <a:ahLst/>
                <a:cxnLst>
                  <a:cxn ang="0">
                    <a:pos x="24" y="79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24" y="0"/>
                  </a:cxn>
                  <a:cxn ang="0">
                    <a:pos x="24" y="79"/>
                  </a:cxn>
                </a:cxnLst>
                <a:rect l="0" t="0" r="r" b="b"/>
                <a:pathLst>
                  <a:path w="24" h="87">
                    <a:moveTo>
                      <a:pt x="24" y="79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24" y="0"/>
                    </a:lnTo>
                    <a:lnTo>
                      <a:pt x="24" y="79"/>
                    </a:lnTo>
                    <a:close/>
                  </a:path>
                </a:pathLst>
              </a:custGeom>
              <a:blipFill dpi="0" rotWithShape="0">
                <a:blip r:embed="rId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10" name="Freeform 1506"/>
              <p:cNvSpPr>
                <a:spLocks/>
              </p:cNvSpPr>
              <p:nvPr/>
            </p:nvSpPr>
            <p:spPr bwMode="auto">
              <a:xfrm>
                <a:off x="2851" y="2509"/>
                <a:ext cx="63" cy="94"/>
              </a:xfrm>
              <a:custGeom>
                <a:avLst/>
                <a:gdLst/>
                <a:ahLst/>
                <a:cxnLst>
                  <a:cxn ang="0">
                    <a:pos x="63" y="23"/>
                  </a:cxn>
                  <a:cxn ang="0">
                    <a:pos x="0" y="0"/>
                  </a:cxn>
                  <a:cxn ang="0">
                    <a:pos x="0" y="70"/>
                  </a:cxn>
                  <a:cxn ang="0">
                    <a:pos x="63" y="94"/>
                  </a:cxn>
                  <a:cxn ang="0">
                    <a:pos x="63" y="23"/>
                  </a:cxn>
                </a:cxnLst>
                <a:rect l="0" t="0" r="r" b="b"/>
                <a:pathLst>
                  <a:path w="63" h="94">
                    <a:moveTo>
                      <a:pt x="63" y="23"/>
                    </a:moveTo>
                    <a:lnTo>
                      <a:pt x="0" y="0"/>
                    </a:lnTo>
                    <a:lnTo>
                      <a:pt x="0" y="70"/>
                    </a:lnTo>
                    <a:lnTo>
                      <a:pt x="63" y="94"/>
                    </a:lnTo>
                    <a:lnTo>
                      <a:pt x="63" y="23"/>
                    </a:lnTo>
                    <a:close/>
                  </a:path>
                </a:pathLst>
              </a:custGeom>
              <a:blipFill dpi="0" rotWithShape="0">
                <a:blip r:embed="rId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11" name="Freeform 1507"/>
              <p:cNvSpPr>
                <a:spLocks/>
              </p:cNvSpPr>
              <p:nvPr/>
            </p:nvSpPr>
            <p:spPr bwMode="auto">
              <a:xfrm>
                <a:off x="2914" y="2540"/>
                <a:ext cx="95" cy="63"/>
              </a:xfrm>
              <a:custGeom>
                <a:avLst/>
                <a:gdLst/>
                <a:ahLst/>
                <a:cxnLst>
                  <a:cxn ang="0">
                    <a:pos x="24" y="55"/>
                  </a:cxn>
                  <a:cxn ang="0">
                    <a:pos x="95" y="0"/>
                  </a:cxn>
                  <a:cxn ang="0">
                    <a:pos x="63" y="8"/>
                  </a:cxn>
                  <a:cxn ang="0">
                    <a:pos x="0" y="63"/>
                  </a:cxn>
                  <a:cxn ang="0">
                    <a:pos x="24" y="55"/>
                  </a:cxn>
                </a:cxnLst>
                <a:rect l="0" t="0" r="r" b="b"/>
                <a:pathLst>
                  <a:path w="95" h="63">
                    <a:moveTo>
                      <a:pt x="24" y="55"/>
                    </a:moveTo>
                    <a:lnTo>
                      <a:pt x="95" y="0"/>
                    </a:lnTo>
                    <a:lnTo>
                      <a:pt x="63" y="8"/>
                    </a:lnTo>
                    <a:lnTo>
                      <a:pt x="0" y="63"/>
                    </a:lnTo>
                    <a:lnTo>
                      <a:pt x="24" y="55"/>
                    </a:lnTo>
                    <a:close/>
                  </a:path>
                </a:pathLst>
              </a:custGeom>
              <a:blipFill dpi="0" rotWithShape="0">
                <a:blip r:embed="rId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12" name="Freeform 1508"/>
              <p:cNvSpPr>
                <a:spLocks/>
              </p:cNvSpPr>
              <p:nvPr/>
            </p:nvSpPr>
            <p:spPr bwMode="auto">
              <a:xfrm>
                <a:off x="2977" y="2469"/>
                <a:ext cx="32" cy="79"/>
              </a:xfrm>
              <a:custGeom>
                <a:avLst/>
                <a:gdLst/>
                <a:ahLst/>
                <a:cxnLst>
                  <a:cxn ang="0">
                    <a:pos x="32" y="71"/>
                  </a:cxn>
                  <a:cxn ang="0">
                    <a:pos x="0" y="79"/>
                  </a:cxn>
                  <a:cxn ang="0">
                    <a:pos x="0" y="8"/>
                  </a:cxn>
                  <a:cxn ang="0">
                    <a:pos x="32" y="0"/>
                  </a:cxn>
                  <a:cxn ang="0">
                    <a:pos x="32" y="71"/>
                  </a:cxn>
                </a:cxnLst>
                <a:rect l="0" t="0" r="r" b="b"/>
                <a:pathLst>
                  <a:path w="32" h="79">
                    <a:moveTo>
                      <a:pt x="32" y="71"/>
                    </a:moveTo>
                    <a:lnTo>
                      <a:pt x="0" y="79"/>
                    </a:lnTo>
                    <a:lnTo>
                      <a:pt x="0" y="8"/>
                    </a:lnTo>
                    <a:lnTo>
                      <a:pt x="32" y="0"/>
                    </a:lnTo>
                    <a:lnTo>
                      <a:pt x="32" y="71"/>
                    </a:lnTo>
                    <a:close/>
                  </a:path>
                </a:pathLst>
              </a:custGeom>
              <a:blipFill dpi="0" rotWithShape="0">
                <a:blip r:embed="rId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13" name="Freeform 1509"/>
              <p:cNvSpPr>
                <a:spLocks/>
              </p:cNvSpPr>
              <p:nvPr/>
            </p:nvSpPr>
            <p:spPr bwMode="auto">
              <a:xfrm>
                <a:off x="2914" y="2477"/>
                <a:ext cx="63" cy="126"/>
              </a:xfrm>
              <a:custGeom>
                <a:avLst/>
                <a:gdLst/>
                <a:ahLst/>
                <a:cxnLst>
                  <a:cxn ang="0">
                    <a:pos x="63" y="0"/>
                  </a:cxn>
                  <a:cxn ang="0">
                    <a:pos x="0" y="55"/>
                  </a:cxn>
                  <a:cxn ang="0">
                    <a:pos x="0" y="126"/>
                  </a:cxn>
                  <a:cxn ang="0">
                    <a:pos x="63" y="71"/>
                  </a:cxn>
                  <a:cxn ang="0">
                    <a:pos x="63" y="0"/>
                  </a:cxn>
                </a:cxnLst>
                <a:rect l="0" t="0" r="r" b="b"/>
                <a:pathLst>
                  <a:path w="63" h="126">
                    <a:moveTo>
                      <a:pt x="63" y="0"/>
                    </a:moveTo>
                    <a:lnTo>
                      <a:pt x="0" y="55"/>
                    </a:lnTo>
                    <a:lnTo>
                      <a:pt x="0" y="126"/>
                    </a:lnTo>
                    <a:lnTo>
                      <a:pt x="63" y="71"/>
                    </a:lnTo>
                    <a:lnTo>
                      <a:pt x="63" y="0"/>
                    </a:lnTo>
                    <a:close/>
                  </a:path>
                </a:pathLst>
              </a:custGeom>
              <a:blipFill dpi="0" rotWithShape="0">
                <a:blip r:embed="rId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14" name="Freeform 1510"/>
              <p:cNvSpPr>
                <a:spLocks/>
              </p:cNvSpPr>
              <p:nvPr/>
            </p:nvSpPr>
            <p:spPr bwMode="auto">
              <a:xfrm>
                <a:off x="2977" y="2469"/>
                <a:ext cx="95" cy="32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95" y="24"/>
                  </a:cxn>
                  <a:cxn ang="0">
                    <a:pos x="63" y="32"/>
                  </a:cxn>
                  <a:cxn ang="0">
                    <a:pos x="0" y="8"/>
                  </a:cxn>
                  <a:cxn ang="0">
                    <a:pos x="32" y="0"/>
                  </a:cxn>
                </a:cxnLst>
                <a:rect l="0" t="0" r="r" b="b"/>
                <a:pathLst>
                  <a:path w="95" h="32">
                    <a:moveTo>
                      <a:pt x="32" y="0"/>
                    </a:moveTo>
                    <a:lnTo>
                      <a:pt x="95" y="24"/>
                    </a:lnTo>
                    <a:lnTo>
                      <a:pt x="63" y="32"/>
                    </a:lnTo>
                    <a:lnTo>
                      <a:pt x="0" y="8"/>
                    </a:lnTo>
                    <a:lnTo>
                      <a:pt x="32" y="0"/>
                    </a:lnTo>
                    <a:close/>
                  </a:path>
                </a:pathLst>
              </a:custGeom>
              <a:blipFill dpi="0" rotWithShape="0">
                <a:blip r:embed="rId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15" name="Freeform 1511"/>
              <p:cNvSpPr>
                <a:spLocks/>
              </p:cNvSpPr>
              <p:nvPr/>
            </p:nvSpPr>
            <p:spPr bwMode="auto">
              <a:xfrm>
                <a:off x="3040" y="2493"/>
                <a:ext cx="32" cy="79"/>
              </a:xfrm>
              <a:custGeom>
                <a:avLst/>
                <a:gdLst/>
                <a:ahLst/>
                <a:cxnLst>
                  <a:cxn ang="0">
                    <a:pos x="32" y="71"/>
                  </a:cxn>
                  <a:cxn ang="0">
                    <a:pos x="0" y="79"/>
                  </a:cxn>
                  <a:cxn ang="0">
                    <a:pos x="0" y="8"/>
                  </a:cxn>
                  <a:cxn ang="0">
                    <a:pos x="32" y="0"/>
                  </a:cxn>
                  <a:cxn ang="0">
                    <a:pos x="32" y="71"/>
                  </a:cxn>
                </a:cxnLst>
                <a:rect l="0" t="0" r="r" b="b"/>
                <a:pathLst>
                  <a:path w="32" h="79">
                    <a:moveTo>
                      <a:pt x="32" y="71"/>
                    </a:moveTo>
                    <a:lnTo>
                      <a:pt x="0" y="79"/>
                    </a:lnTo>
                    <a:lnTo>
                      <a:pt x="0" y="8"/>
                    </a:lnTo>
                    <a:lnTo>
                      <a:pt x="32" y="0"/>
                    </a:lnTo>
                    <a:lnTo>
                      <a:pt x="32" y="71"/>
                    </a:lnTo>
                    <a:close/>
                  </a:path>
                </a:pathLst>
              </a:custGeom>
              <a:blipFill dpi="0" rotWithShape="0">
                <a:blip r:embed="rId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16" name="Freeform 1512"/>
              <p:cNvSpPr>
                <a:spLocks/>
              </p:cNvSpPr>
              <p:nvPr/>
            </p:nvSpPr>
            <p:spPr bwMode="auto">
              <a:xfrm>
                <a:off x="2977" y="2477"/>
                <a:ext cx="63" cy="95"/>
              </a:xfrm>
              <a:custGeom>
                <a:avLst/>
                <a:gdLst/>
                <a:ahLst/>
                <a:cxnLst>
                  <a:cxn ang="0">
                    <a:pos x="63" y="24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95"/>
                  </a:cxn>
                  <a:cxn ang="0">
                    <a:pos x="63" y="24"/>
                  </a:cxn>
                </a:cxnLst>
                <a:rect l="0" t="0" r="r" b="b"/>
                <a:pathLst>
                  <a:path w="63" h="95">
                    <a:moveTo>
                      <a:pt x="63" y="24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95"/>
                    </a:lnTo>
                    <a:lnTo>
                      <a:pt x="63" y="24"/>
                    </a:lnTo>
                    <a:close/>
                  </a:path>
                </a:pathLst>
              </a:custGeom>
              <a:blipFill dpi="0" rotWithShape="0">
                <a:blip r:embed="rId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17" name="Freeform 1513"/>
              <p:cNvSpPr>
                <a:spLocks/>
              </p:cNvSpPr>
              <p:nvPr/>
            </p:nvSpPr>
            <p:spPr bwMode="auto">
              <a:xfrm>
                <a:off x="3040" y="2509"/>
                <a:ext cx="95" cy="63"/>
              </a:xfrm>
              <a:custGeom>
                <a:avLst/>
                <a:gdLst/>
                <a:ahLst/>
                <a:cxnLst>
                  <a:cxn ang="0">
                    <a:pos x="32" y="55"/>
                  </a:cxn>
                  <a:cxn ang="0">
                    <a:pos x="95" y="0"/>
                  </a:cxn>
                  <a:cxn ang="0">
                    <a:pos x="71" y="7"/>
                  </a:cxn>
                  <a:cxn ang="0">
                    <a:pos x="0" y="63"/>
                  </a:cxn>
                  <a:cxn ang="0">
                    <a:pos x="32" y="55"/>
                  </a:cxn>
                </a:cxnLst>
                <a:rect l="0" t="0" r="r" b="b"/>
                <a:pathLst>
                  <a:path w="95" h="63">
                    <a:moveTo>
                      <a:pt x="32" y="55"/>
                    </a:moveTo>
                    <a:lnTo>
                      <a:pt x="95" y="0"/>
                    </a:lnTo>
                    <a:lnTo>
                      <a:pt x="71" y="7"/>
                    </a:lnTo>
                    <a:lnTo>
                      <a:pt x="0" y="63"/>
                    </a:lnTo>
                    <a:lnTo>
                      <a:pt x="32" y="55"/>
                    </a:lnTo>
                    <a:close/>
                  </a:path>
                </a:pathLst>
              </a:custGeom>
              <a:blipFill dpi="0" rotWithShape="0">
                <a:blip r:embed="rId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18" name="Freeform 1514"/>
              <p:cNvSpPr>
                <a:spLocks/>
              </p:cNvSpPr>
              <p:nvPr/>
            </p:nvSpPr>
            <p:spPr bwMode="auto">
              <a:xfrm>
                <a:off x="3111" y="2438"/>
                <a:ext cx="24" cy="78"/>
              </a:xfrm>
              <a:custGeom>
                <a:avLst/>
                <a:gdLst/>
                <a:ahLst/>
                <a:cxnLst>
                  <a:cxn ang="0">
                    <a:pos x="24" y="71"/>
                  </a:cxn>
                  <a:cxn ang="0">
                    <a:pos x="0" y="78"/>
                  </a:cxn>
                  <a:cxn ang="0">
                    <a:pos x="0" y="8"/>
                  </a:cxn>
                  <a:cxn ang="0">
                    <a:pos x="24" y="0"/>
                  </a:cxn>
                  <a:cxn ang="0">
                    <a:pos x="24" y="71"/>
                  </a:cxn>
                </a:cxnLst>
                <a:rect l="0" t="0" r="r" b="b"/>
                <a:pathLst>
                  <a:path w="24" h="78">
                    <a:moveTo>
                      <a:pt x="24" y="71"/>
                    </a:moveTo>
                    <a:lnTo>
                      <a:pt x="0" y="78"/>
                    </a:lnTo>
                    <a:lnTo>
                      <a:pt x="0" y="8"/>
                    </a:lnTo>
                    <a:lnTo>
                      <a:pt x="24" y="0"/>
                    </a:lnTo>
                    <a:lnTo>
                      <a:pt x="24" y="71"/>
                    </a:lnTo>
                    <a:close/>
                  </a:path>
                </a:pathLst>
              </a:custGeom>
              <a:blipFill dpi="0" rotWithShape="0">
                <a:blip r:embed="rId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19" name="Freeform 1515"/>
              <p:cNvSpPr>
                <a:spLocks/>
              </p:cNvSpPr>
              <p:nvPr/>
            </p:nvSpPr>
            <p:spPr bwMode="auto">
              <a:xfrm>
                <a:off x="3040" y="2446"/>
                <a:ext cx="71" cy="126"/>
              </a:xfrm>
              <a:custGeom>
                <a:avLst/>
                <a:gdLst/>
                <a:ahLst/>
                <a:cxnLst>
                  <a:cxn ang="0">
                    <a:pos x="71" y="0"/>
                  </a:cxn>
                  <a:cxn ang="0">
                    <a:pos x="0" y="55"/>
                  </a:cxn>
                  <a:cxn ang="0">
                    <a:pos x="0" y="126"/>
                  </a:cxn>
                  <a:cxn ang="0">
                    <a:pos x="71" y="70"/>
                  </a:cxn>
                  <a:cxn ang="0">
                    <a:pos x="71" y="0"/>
                  </a:cxn>
                </a:cxnLst>
                <a:rect l="0" t="0" r="r" b="b"/>
                <a:pathLst>
                  <a:path w="71" h="126">
                    <a:moveTo>
                      <a:pt x="71" y="0"/>
                    </a:moveTo>
                    <a:lnTo>
                      <a:pt x="0" y="55"/>
                    </a:lnTo>
                    <a:lnTo>
                      <a:pt x="0" y="126"/>
                    </a:lnTo>
                    <a:lnTo>
                      <a:pt x="71" y="70"/>
                    </a:lnTo>
                    <a:lnTo>
                      <a:pt x="71" y="0"/>
                    </a:lnTo>
                    <a:close/>
                  </a:path>
                </a:pathLst>
              </a:custGeom>
              <a:blipFill dpi="0" rotWithShape="0">
                <a:blip r:embed="rId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20" name="Freeform 1516"/>
              <p:cNvSpPr>
                <a:spLocks/>
              </p:cNvSpPr>
              <p:nvPr/>
            </p:nvSpPr>
            <p:spPr bwMode="auto">
              <a:xfrm>
                <a:off x="3111" y="2453"/>
                <a:ext cx="87" cy="63"/>
              </a:xfrm>
              <a:custGeom>
                <a:avLst/>
                <a:gdLst/>
                <a:ahLst/>
                <a:cxnLst>
                  <a:cxn ang="0">
                    <a:pos x="24" y="56"/>
                  </a:cxn>
                  <a:cxn ang="0">
                    <a:pos x="87" y="0"/>
                  </a:cxn>
                  <a:cxn ang="0">
                    <a:pos x="63" y="16"/>
                  </a:cxn>
                  <a:cxn ang="0">
                    <a:pos x="0" y="63"/>
                  </a:cxn>
                  <a:cxn ang="0">
                    <a:pos x="24" y="56"/>
                  </a:cxn>
                </a:cxnLst>
                <a:rect l="0" t="0" r="r" b="b"/>
                <a:pathLst>
                  <a:path w="87" h="63">
                    <a:moveTo>
                      <a:pt x="24" y="56"/>
                    </a:moveTo>
                    <a:lnTo>
                      <a:pt x="87" y="0"/>
                    </a:lnTo>
                    <a:lnTo>
                      <a:pt x="63" y="16"/>
                    </a:lnTo>
                    <a:lnTo>
                      <a:pt x="0" y="63"/>
                    </a:lnTo>
                    <a:lnTo>
                      <a:pt x="24" y="56"/>
                    </a:lnTo>
                    <a:close/>
                  </a:path>
                </a:pathLst>
              </a:custGeom>
              <a:blipFill dpi="0" rotWithShape="0">
                <a:blip r:embed="rId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21" name="Freeform 1517"/>
              <p:cNvSpPr>
                <a:spLocks/>
              </p:cNvSpPr>
              <p:nvPr/>
            </p:nvSpPr>
            <p:spPr bwMode="auto">
              <a:xfrm>
                <a:off x="3174" y="2382"/>
                <a:ext cx="24" cy="87"/>
              </a:xfrm>
              <a:custGeom>
                <a:avLst/>
                <a:gdLst/>
                <a:ahLst/>
                <a:cxnLst>
                  <a:cxn ang="0">
                    <a:pos x="24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24" y="0"/>
                  </a:cxn>
                  <a:cxn ang="0">
                    <a:pos x="24" y="71"/>
                  </a:cxn>
                </a:cxnLst>
                <a:rect l="0" t="0" r="r" b="b"/>
                <a:pathLst>
                  <a:path w="24" h="87">
                    <a:moveTo>
                      <a:pt x="24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24" y="0"/>
                    </a:lnTo>
                    <a:lnTo>
                      <a:pt x="24" y="71"/>
                    </a:lnTo>
                    <a:close/>
                  </a:path>
                </a:pathLst>
              </a:custGeom>
              <a:blipFill dpi="0" rotWithShape="0">
                <a:blip r:embed="rId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22" name="Freeform 1518"/>
              <p:cNvSpPr>
                <a:spLocks/>
              </p:cNvSpPr>
              <p:nvPr/>
            </p:nvSpPr>
            <p:spPr bwMode="auto">
              <a:xfrm>
                <a:off x="3111" y="2398"/>
                <a:ext cx="63" cy="118"/>
              </a:xfrm>
              <a:custGeom>
                <a:avLst/>
                <a:gdLst/>
                <a:ahLst/>
                <a:cxnLst>
                  <a:cxn ang="0">
                    <a:pos x="63" y="0"/>
                  </a:cxn>
                  <a:cxn ang="0">
                    <a:pos x="0" y="48"/>
                  </a:cxn>
                  <a:cxn ang="0">
                    <a:pos x="0" y="118"/>
                  </a:cxn>
                  <a:cxn ang="0">
                    <a:pos x="63" y="71"/>
                  </a:cxn>
                  <a:cxn ang="0">
                    <a:pos x="63" y="0"/>
                  </a:cxn>
                </a:cxnLst>
                <a:rect l="0" t="0" r="r" b="b"/>
                <a:pathLst>
                  <a:path w="63" h="118">
                    <a:moveTo>
                      <a:pt x="63" y="0"/>
                    </a:moveTo>
                    <a:lnTo>
                      <a:pt x="0" y="48"/>
                    </a:lnTo>
                    <a:lnTo>
                      <a:pt x="0" y="118"/>
                    </a:lnTo>
                    <a:lnTo>
                      <a:pt x="63" y="71"/>
                    </a:lnTo>
                    <a:lnTo>
                      <a:pt x="63" y="0"/>
                    </a:lnTo>
                    <a:close/>
                  </a:path>
                </a:pathLst>
              </a:custGeom>
              <a:blipFill dpi="0" rotWithShape="0">
                <a:blip r:embed="rId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23" name="Freeform 1519"/>
              <p:cNvSpPr>
                <a:spLocks/>
              </p:cNvSpPr>
              <p:nvPr/>
            </p:nvSpPr>
            <p:spPr bwMode="auto">
              <a:xfrm>
                <a:off x="3174" y="2398"/>
                <a:ext cx="95" cy="71"/>
              </a:xfrm>
              <a:custGeom>
                <a:avLst/>
                <a:gdLst/>
                <a:ahLst/>
                <a:cxnLst>
                  <a:cxn ang="0">
                    <a:pos x="24" y="55"/>
                  </a:cxn>
                  <a:cxn ang="0">
                    <a:pos x="95" y="0"/>
                  </a:cxn>
                  <a:cxn ang="0">
                    <a:pos x="63" y="16"/>
                  </a:cxn>
                  <a:cxn ang="0">
                    <a:pos x="0" y="71"/>
                  </a:cxn>
                  <a:cxn ang="0">
                    <a:pos x="24" y="55"/>
                  </a:cxn>
                </a:cxnLst>
                <a:rect l="0" t="0" r="r" b="b"/>
                <a:pathLst>
                  <a:path w="95" h="71">
                    <a:moveTo>
                      <a:pt x="24" y="55"/>
                    </a:moveTo>
                    <a:lnTo>
                      <a:pt x="95" y="0"/>
                    </a:lnTo>
                    <a:lnTo>
                      <a:pt x="63" y="16"/>
                    </a:lnTo>
                    <a:lnTo>
                      <a:pt x="0" y="71"/>
                    </a:lnTo>
                    <a:lnTo>
                      <a:pt x="24" y="55"/>
                    </a:lnTo>
                    <a:close/>
                  </a:path>
                </a:pathLst>
              </a:custGeom>
              <a:blipFill dpi="0" rotWithShape="0">
                <a:blip r:embed="rId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24" name="Freeform 1520"/>
              <p:cNvSpPr>
                <a:spLocks/>
              </p:cNvSpPr>
              <p:nvPr/>
            </p:nvSpPr>
            <p:spPr bwMode="auto">
              <a:xfrm>
                <a:off x="3237" y="2327"/>
                <a:ext cx="32" cy="87"/>
              </a:xfrm>
              <a:custGeom>
                <a:avLst/>
                <a:gdLst/>
                <a:ahLst/>
                <a:cxnLst>
                  <a:cxn ang="0">
                    <a:pos x="32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32" y="0"/>
                  </a:cxn>
                  <a:cxn ang="0">
                    <a:pos x="32" y="71"/>
                  </a:cxn>
                </a:cxnLst>
                <a:rect l="0" t="0" r="r" b="b"/>
                <a:pathLst>
                  <a:path w="32" h="87">
                    <a:moveTo>
                      <a:pt x="32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32" y="0"/>
                    </a:lnTo>
                    <a:lnTo>
                      <a:pt x="32" y="71"/>
                    </a:lnTo>
                    <a:close/>
                  </a:path>
                </a:pathLst>
              </a:custGeom>
              <a:blipFill dpi="0" rotWithShape="0">
                <a:blip r:embed="rId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25" name="Freeform 1521"/>
              <p:cNvSpPr>
                <a:spLocks/>
              </p:cNvSpPr>
              <p:nvPr/>
            </p:nvSpPr>
            <p:spPr bwMode="auto">
              <a:xfrm>
                <a:off x="3174" y="2343"/>
                <a:ext cx="63" cy="126"/>
              </a:xfrm>
              <a:custGeom>
                <a:avLst/>
                <a:gdLst/>
                <a:ahLst/>
                <a:cxnLst>
                  <a:cxn ang="0">
                    <a:pos x="63" y="0"/>
                  </a:cxn>
                  <a:cxn ang="0">
                    <a:pos x="0" y="55"/>
                  </a:cxn>
                  <a:cxn ang="0">
                    <a:pos x="0" y="126"/>
                  </a:cxn>
                  <a:cxn ang="0">
                    <a:pos x="63" y="71"/>
                  </a:cxn>
                  <a:cxn ang="0">
                    <a:pos x="63" y="0"/>
                  </a:cxn>
                </a:cxnLst>
                <a:rect l="0" t="0" r="r" b="b"/>
                <a:pathLst>
                  <a:path w="63" h="126">
                    <a:moveTo>
                      <a:pt x="63" y="0"/>
                    </a:moveTo>
                    <a:lnTo>
                      <a:pt x="0" y="55"/>
                    </a:lnTo>
                    <a:lnTo>
                      <a:pt x="0" y="126"/>
                    </a:lnTo>
                    <a:lnTo>
                      <a:pt x="63" y="71"/>
                    </a:lnTo>
                    <a:lnTo>
                      <a:pt x="63" y="0"/>
                    </a:lnTo>
                    <a:close/>
                  </a:path>
                </a:pathLst>
              </a:custGeom>
              <a:blipFill dpi="0" rotWithShape="0">
                <a:blip r:embed="rId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26" name="Freeform 1522"/>
              <p:cNvSpPr>
                <a:spLocks/>
              </p:cNvSpPr>
              <p:nvPr/>
            </p:nvSpPr>
            <p:spPr bwMode="auto">
              <a:xfrm>
                <a:off x="3237" y="2343"/>
                <a:ext cx="95" cy="71"/>
              </a:xfrm>
              <a:custGeom>
                <a:avLst/>
                <a:gdLst/>
                <a:ahLst/>
                <a:cxnLst>
                  <a:cxn ang="0">
                    <a:pos x="32" y="55"/>
                  </a:cxn>
                  <a:cxn ang="0">
                    <a:pos x="95" y="0"/>
                  </a:cxn>
                  <a:cxn ang="0">
                    <a:pos x="63" y="16"/>
                  </a:cxn>
                  <a:cxn ang="0">
                    <a:pos x="0" y="71"/>
                  </a:cxn>
                  <a:cxn ang="0">
                    <a:pos x="32" y="55"/>
                  </a:cxn>
                </a:cxnLst>
                <a:rect l="0" t="0" r="r" b="b"/>
                <a:pathLst>
                  <a:path w="95" h="71">
                    <a:moveTo>
                      <a:pt x="32" y="55"/>
                    </a:moveTo>
                    <a:lnTo>
                      <a:pt x="95" y="0"/>
                    </a:lnTo>
                    <a:lnTo>
                      <a:pt x="63" y="16"/>
                    </a:lnTo>
                    <a:lnTo>
                      <a:pt x="0" y="71"/>
                    </a:lnTo>
                    <a:lnTo>
                      <a:pt x="32" y="55"/>
                    </a:lnTo>
                    <a:close/>
                  </a:path>
                </a:pathLst>
              </a:custGeom>
              <a:blipFill dpi="0" rotWithShape="0">
                <a:blip r:embed="rId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27" name="Freeform 1523"/>
              <p:cNvSpPr>
                <a:spLocks/>
              </p:cNvSpPr>
              <p:nvPr/>
            </p:nvSpPr>
            <p:spPr bwMode="auto">
              <a:xfrm>
                <a:off x="3300" y="2272"/>
                <a:ext cx="32" cy="87"/>
              </a:xfrm>
              <a:custGeom>
                <a:avLst/>
                <a:gdLst/>
                <a:ahLst/>
                <a:cxnLst>
                  <a:cxn ang="0">
                    <a:pos x="32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32" y="0"/>
                  </a:cxn>
                  <a:cxn ang="0">
                    <a:pos x="32" y="71"/>
                  </a:cxn>
                </a:cxnLst>
                <a:rect l="0" t="0" r="r" b="b"/>
                <a:pathLst>
                  <a:path w="32" h="87">
                    <a:moveTo>
                      <a:pt x="32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32" y="0"/>
                    </a:lnTo>
                    <a:lnTo>
                      <a:pt x="32" y="71"/>
                    </a:lnTo>
                    <a:close/>
                  </a:path>
                </a:pathLst>
              </a:custGeom>
              <a:blipFill dpi="0" rotWithShape="0">
                <a:blip r:embed="rId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28" name="Freeform 1524"/>
              <p:cNvSpPr>
                <a:spLocks/>
              </p:cNvSpPr>
              <p:nvPr/>
            </p:nvSpPr>
            <p:spPr bwMode="auto">
              <a:xfrm>
                <a:off x="3237" y="2288"/>
                <a:ext cx="63" cy="126"/>
              </a:xfrm>
              <a:custGeom>
                <a:avLst/>
                <a:gdLst/>
                <a:ahLst/>
                <a:cxnLst>
                  <a:cxn ang="0">
                    <a:pos x="63" y="0"/>
                  </a:cxn>
                  <a:cxn ang="0">
                    <a:pos x="0" y="55"/>
                  </a:cxn>
                  <a:cxn ang="0">
                    <a:pos x="0" y="126"/>
                  </a:cxn>
                  <a:cxn ang="0">
                    <a:pos x="63" y="71"/>
                  </a:cxn>
                  <a:cxn ang="0">
                    <a:pos x="63" y="0"/>
                  </a:cxn>
                </a:cxnLst>
                <a:rect l="0" t="0" r="r" b="b"/>
                <a:pathLst>
                  <a:path w="63" h="126">
                    <a:moveTo>
                      <a:pt x="63" y="0"/>
                    </a:moveTo>
                    <a:lnTo>
                      <a:pt x="0" y="55"/>
                    </a:lnTo>
                    <a:lnTo>
                      <a:pt x="0" y="126"/>
                    </a:lnTo>
                    <a:lnTo>
                      <a:pt x="63" y="71"/>
                    </a:lnTo>
                    <a:lnTo>
                      <a:pt x="63" y="0"/>
                    </a:lnTo>
                    <a:close/>
                  </a:path>
                </a:pathLst>
              </a:custGeom>
              <a:blipFill dpi="0" rotWithShape="0">
                <a:blip r:embed="rId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29" name="Freeform 1525"/>
              <p:cNvSpPr>
                <a:spLocks/>
              </p:cNvSpPr>
              <p:nvPr/>
            </p:nvSpPr>
            <p:spPr bwMode="auto">
              <a:xfrm>
                <a:off x="3300" y="2272"/>
                <a:ext cx="95" cy="40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95" y="24"/>
                  </a:cxn>
                  <a:cxn ang="0">
                    <a:pos x="71" y="40"/>
                  </a:cxn>
                  <a:cxn ang="0">
                    <a:pos x="0" y="16"/>
                  </a:cxn>
                  <a:cxn ang="0">
                    <a:pos x="32" y="0"/>
                  </a:cxn>
                </a:cxnLst>
                <a:rect l="0" t="0" r="r" b="b"/>
                <a:pathLst>
                  <a:path w="95" h="40">
                    <a:moveTo>
                      <a:pt x="32" y="0"/>
                    </a:moveTo>
                    <a:lnTo>
                      <a:pt x="95" y="24"/>
                    </a:lnTo>
                    <a:lnTo>
                      <a:pt x="71" y="40"/>
                    </a:lnTo>
                    <a:lnTo>
                      <a:pt x="0" y="16"/>
                    </a:lnTo>
                    <a:lnTo>
                      <a:pt x="32" y="0"/>
                    </a:lnTo>
                    <a:close/>
                  </a:path>
                </a:pathLst>
              </a:custGeom>
              <a:blipFill dpi="0" rotWithShape="0">
                <a:blip r:embed="rId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30" name="Freeform 1526"/>
              <p:cNvSpPr>
                <a:spLocks/>
              </p:cNvSpPr>
              <p:nvPr/>
            </p:nvSpPr>
            <p:spPr bwMode="auto">
              <a:xfrm>
                <a:off x="3371" y="2296"/>
                <a:ext cx="24" cy="86"/>
              </a:xfrm>
              <a:custGeom>
                <a:avLst/>
                <a:gdLst/>
                <a:ahLst/>
                <a:cxnLst>
                  <a:cxn ang="0">
                    <a:pos x="24" y="71"/>
                  </a:cxn>
                  <a:cxn ang="0">
                    <a:pos x="0" y="86"/>
                  </a:cxn>
                  <a:cxn ang="0">
                    <a:pos x="0" y="16"/>
                  </a:cxn>
                  <a:cxn ang="0">
                    <a:pos x="24" y="0"/>
                  </a:cxn>
                  <a:cxn ang="0">
                    <a:pos x="24" y="71"/>
                  </a:cxn>
                </a:cxnLst>
                <a:rect l="0" t="0" r="r" b="b"/>
                <a:pathLst>
                  <a:path w="24" h="86">
                    <a:moveTo>
                      <a:pt x="24" y="71"/>
                    </a:moveTo>
                    <a:lnTo>
                      <a:pt x="0" y="86"/>
                    </a:lnTo>
                    <a:lnTo>
                      <a:pt x="0" y="16"/>
                    </a:lnTo>
                    <a:lnTo>
                      <a:pt x="24" y="0"/>
                    </a:lnTo>
                    <a:lnTo>
                      <a:pt x="24" y="71"/>
                    </a:lnTo>
                    <a:close/>
                  </a:path>
                </a:pathLst>
              </a:custGeom>
              <a:blipFill dpi="0" rotWithShape="0">
                <a:blip r:embed="rId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31" name="Freeform 1527"/>
              <p:cNvSpPr>
                <a:spLocks/>
              </p:cNvSpPr>
              <p:nvPr/>
            </p:nvSpPr>
            <p:spPr bwMode="auto">
              <a:xfrm>
                <a:off x="3300" y="2288"/>
                <a:ext cx="71" cy="94"/>
              </a:xfrm>
              <a:custGeom>
                <a:avLst/>
                <a:gdLst/>
                <a:ahLst/>
                <a:cxnLst>
                  <a:cxn ang="0">
                    <a:pos x="71" y="24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71" y="94"/>
                  </a:cxn>
                  <a:cxn ang="0">
                    <a:pos x="71" y="24"/>
                  </a:cxn>
                </a:cxnLst>
                <a:rect l="0" t="0" r="r" b="b"/>
                <a:pathLst>
                  <a:path w="71" h="94">
                    <a:moveTo>
                      <a:pt x="71" y="24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71" y="94"/>
                    </a:lnTo>
                    <a:lnTo>
                      <a:pt x="71" y="24"/>
                    </a:lnTo>
                    <a:close/>
                  </a:path>
                </a:pathLst>
              </a:custGeom>
              <a:blipFill dpi="0" rotWithShape="0">
                <a:blip r:embed="rId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32" name="Freeform 1528"/>
              <p:cNvSpPr>
                <a:spLocks/>
              </p:cNvSpPr>
              <p:nvPr/>
            </p:nvSpPr>
            <p:spPr bwMode="auto">
              <a:xfrm>
                <a:off x="3371" y="2312"/>
                <a:ext cx="87" cy="70"/>
              </a:xfrm>
              <a:custGeom>
                <a:avLst/>
                <a:gdLst/>
                <a:ahLst/>
                <a:cxnLst>
                  <a:cxn ang="0">
                    <a:pos x="24" y="55"/>
                  </a:cxn>
                  <a:cxn ang="0">
                    <a:pos x="87" y="0"/>
                  </a:cxn>
                  <a:cxn ang="0">
                    <a:pos x="63" y="15"/>
                  </a:cxn>
                  <a:cxn ang="0">
                    <a:pos x="0" y="70"/>
                  </a:cxn>
                  <a:cxn ang="0">
                    <a:pos x="24" y="55"/>
                  </a:cxn>
                </a:cxnLst>
                <a:rect l="0" t="0" r="r" b="b"/>
                <a:pathLst>
                  <a:path w="87" h="70">
                    <a:moveTo>
                      <a:pt x="24" y="55"/>
                    </a:moveTo>
                    <a:lnTo>
                      <a:pt x="87" y="0"/>
                    </a:lnTo>
                    <a:lnTo>
                      <a:pt x="63" y="15"/>
                    </a:lnTo>
                    <a:lnTo>
                      <a:pt x="0" y="70"/>
                    </a:lnTo>
                    <a:lnTo>
                      <a:pt x="24" y="55"/>
                    </a:lnTo>
                    <a:close/>
                  </a:path>
                </a:pathLst>
              </a:custGeom>
              <a:blipFill dpi="0" rotWithShape="0">
                <a:blip r:embed="rId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33" name="Freeform 1529"/>
              <p:cNvSpPr>
                <a:spLocks/>
              </p:cNvSpPr>
              <p:nvPr/>
            </p:nvSpPr>
            <p:spPr bwMode="auto">
              <a:xfrm>
                <a:off x="3434" y="2241"/>
                <a:ext cx="24" cy="86"/>
              </a:xfrm>
              <a:custGeom>
                <a:avLst/>
                <a:gdLst/>
                <a:ahLst/>
                <a:cxnLst>
                  <a:cxn ang="0">
                    <a:pos x="24" y="71"/>
                  </a:cxn>
                  <a:cxn ang="0">
                    <a:pos x="0" y="86"/>
                  </a:cxn>
                  <a:cxn ang="0">
                    <a:pos x="0" y="15"/>
                  </a:cxn>
                  <a:cxn ang="0">
                    <a:pos x="24" y="0"/>
                  </a:cxn>
                  <a:cxn ang="0">
                    <a:pos x="24" y="71"/>
                  </a:cxn>
                </a:cxnLst>
                <a:rect l="0" t="0" r="r" b="b"/>
                <a:pathLst>
                  <a:path w="24" h="86">
                    <a:moveTo>
                      <a:pt x="24" y="71"/>
                    </a:moveTo>
                    <a:lnTo>
                      <a:pt x="0" y="86"/>
                    </a:lnTo>
                    <a:lnTo>
                      <a:pt x="0" y="15"/>
                    </a:lnTo>
                    <a:lnTo>
                      <a:pt x="24" y="0"/>
                    </a:lnTo>
                    <a:lnTo>
                      <a:pt x="24" y="71"/>
                    </a:lnTo>
                    <a:close/>
                  </a:path>
                </a:pathLst>
              </a:custGeom>
              <a:blipFill dpi="0" rotWithShape="0">
                <a:blip r:embed="rId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34" name="Freeform 1530"/>
              <p:cNvSpPr>
                <a:spLocks/>
              </p:cNvSpPr>
              <p:nvPr/>
            </p:nvSpPr>
            <p:spPr bwMode="auto">
              <a:xfrm>
                <a:off x="3371" y="2256"/>
                <a:ext cx="63" cy="126"/>
              </a:xfrm>
              <a:custGeom>
                <a:avLst/>
                <a:gdLst/>
                <a:ahLst/>
                <a:cxnLst>
                  <a:cxn ang="0">
                    <a:pos x="63" y="0"/>
                  </a:cxn>
                  <a:cxn ang="0">
                    <a:pos x="0" y="56"/>
                  </a:cxn>
                  <a:cxn ang="0">
                    <a:pos x="0" y="126"/>
                  </a:cxn>
                  <a:cxn ang="0">
                    <a:pos x="63" y="71"/>
                  </a:cxn>
                  <a:cxn ang="0">
                    <a:pos x="63" y="0"/>
                  </a:cxn>
                </a:cxnLst>
                <a:rect l="0" t="0" r="r" b="b"/>
                <a:pathLst>
                  <a:path w="63" h="126">
                    <a:moveTo>
                      <a:pt x="63" y="0"/>
                    </a:moveTo>
                    <a:lnTo>
                      <a:pt x="0" y="56"/>
                    </a:lnTo>
                    <a:lnTo>
                      <a:pt x="0" y="126"/>
                    </a:lnTo>
                    <a:lnTo>
                      <a:pt x="63" y="71"/>
                    </a:lnTo>
                    <a:lnTo>
                      <a:pt x="63" y="0"/>
                    </a:lnTo>
                    <a:close/>
                  </a:path>
                </a:pathLst>
              </a:custGeom>
              <a:blipFill dpi="0" rotWithShape="0">
                <a:blip r:embed="rId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35" name="Freeform 1531"/>
              <p:cNvSpPr>
                <a:spLocks/>
              </p:cNvSpPr>
              <p:nvPr/>
            </p:nvSpPr>
            <p:spPr bwMode="auto">
              <a:xfrm>
                <a:off x="3434" y="2241"/>
                <a:ext cx="95" cy="39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95" y="23"/>
                  </a:cxn>
                  <a:cxn ang="0">
                    <a:pos x="63" y="39"/>
                  </a:cxn>
                  <a:cxn ang="0">
                    <a:pos x="0" y="15"/>
                  </a:cxn>
                  <a:cxn ang="0">
                    <a:pos x="24" y="0"/>
                  </a:cxn>
                </a:cxnLst>
                <a:rect l="0" t="0" r="r" b="b"/>
                <a:pathLst>
                  <a:path w="95" h="39">
                    <a:moveTo>
                      <a:pt x="24" y="0"/>
                    </a:moveTo>
                    <a:lnTo>
                      <a:pt x="95" y="23"/>
                    </a:lnTo>
                    <a:lnTo>
                      <a:pt x="63" y="39"/>
                    </a:lnTo>
                    <a:lnTo>
                      <a:pt x="0" y="15"/>
                    </a:lnTo>
                    <a:lnTo>
                      <a:pt x="24" y="0"/>
                    </a:lnTo>
                    <a:close/>
                  </a:path>
                </a:pathLst>
              </a:custGeom>
              <a:blipFill dpi="0" rotWithShape="0">
                <a:blip r:embed="rId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36" name="Freeform 1532"/>
              <p:cNvSpPr>
                <a:spLocks/>
              </p:cNvSpPr>
              <p:nvPr/>
            </p:nvSpPr>
            <p:spPr bwMode="auto">
              <a:xfrm>
                <a:off x="3497" y="2264"/>
                <a:ext cx="32" cy="87"/>
              </a:xfrm>
              <a:custGeom>
                <a:avLst/>
                <a:gdLst/>
                <a:ahLst/>
                <a:cxnLst>
                  <a:cxn ang="0">
                    <a:pos x="32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32" y="0"/>
                  </a:cxn>
                  <a:cxn ang="0">
                    <a:pos x="32" y="71"/>
                  </a:cxn>
                </a:cxnLst>
                <a:rect l="0" t="0" r="r" b="b"/>
                <a:pathLst>
                  <a:path w="32" h="87">
                    <a:moveTo>
                      <a:pt x="32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32" y="0"/>
                    </a:lnTo>
                    <a:lnTo>
                      <a:pt x="32" y="71"/>
                    </a:lnTo>
                    <a:close/>
                  </a:path>
                </a:pathLst>
              </a:custGeom>
              <a:blipFill dpi="0" rotWithShape="0">
                <a:blip r:embed="rId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37" name="Freeform 1533"/>
              <p:cNvSpPr>
                <a:spLocks/>
              </p:cNvSpPr>
              <p:nvPr/>
            </p:nvSpPr>
            <p:spPr bwMode="auto">
              <a:xfrm>
                <a:off x="3434" y="2256"/>
                <a:ext cx="63" cy="95"/>
              </a:xfrm>
              <a:custGeom>
                <a:avLst/>
                <a:gdLst/>
                <a:ahLst/>
                <a:cxnLst>
                  <a:cxn ang="0">
                    <a:pos x="63" y="24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95"/>
                  </a:cxn>
                  <a:cxn ang="0">
                    <a:pos x="63" y="24"/>
                  </a:cxn>
                </a:cxnLst>
                <a:rect l="0" t="0" r="r" b="b"/>
                <a:pathLst>
                  <a:path w="63" h="95">
                    <a:moveTo>
                      <a:pt x="63" y="24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95"/>
                    </a:lnTo>
                    <a:lnTo>
                      <a:pt x="63" y="24"/>
                    </a:lnTo>
                    <a:close/>
                  </a:path>
                </a:pathLst>
              </a:custGeom>
              <a:blipFill dpi="0" rotWithShape="0">
                <a:blip r:embed="rId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38" name="Freeform 1534"/>
              <p:cNvSpPr>
                <a:spLocks/>
              </p:cNvSpPr>
              <p:nvPr/>
            </p:nvSpPr>
            <p:spPr bwMode="auto">
              <a:xfrm>
                <a:off x="3497" y="2280"/>
                <a:ext cx="95" cy="71"/>
              </a:xfrm>
              <a:custGeom>
                <a:avLst/>
                <a:gdLst/>
                <a:ahLst/>
                <a:cxnLst>
                  <a:cxn ang="0">
                    <a:pos x="32" y="55"/>
                  </a:cxn>
                  <a:cxn ang="0">
                    <a:pos x="95" y="0"/>
                  </a:cxn>
                  <a:cxn ang="0">
                    <a:pos x="71" y="16"/>
                  </a:cxn>
                  <a:cxn ang="0">
                    <a:pos x="0" y="71"/>
                  </a:cxn>
                  <a:cxn ang="0">
                    <a:pos x="32" y="55"/>
                  </a:cxn>
                </a:cxnLst>
                <a:rect l="0" t="0" r="r" b="b"/>
                <a:pathLst>
                  <a:path w="95" h="71">
                    <a:moveTo>
                      <a:pt x="32" y="55"/>
                    </a:moveTo>
                    <a:lnTo>
                      <a:pt x="95" y="0"/>
                    </a:lnTo>
                    <a:lnTo>
                      <a:pt x="71" y="16"/>
                    </a:lnTo>
                    <a:lnTo>
                      <a:pt x="0" y="71"/>
                    </a:lnTo>
                    <a:lnTo>
                      <a:pt x="32" y="55"/>
                    </a:lnTo>
                    <a:close/>
                  </a:path>
                </a:pathLst>
              </a:custGeom>
              <a:blipFill dpi="0" rotWithShape="0">
                <a:blip r:embed="rId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39" name="Freeform 1535"/>
              <p:cNvSpPr>
                <a:spLocks/>
              </p:cNvSpPr>
              <p:nvPr/>
            </p:nvSpPr>
            <p:spPr bwMode="auto">
              <a:xfrm>
                <a:off x="3568" y="2209"/>
                <a:ext cx="24" cy="87"/>
              </a:xfrm>
              <a:custGeom>
                <a:avLst/>
                <a:gdLst/>
                <a:ahLst/>
                <a:cxnLst>
                  <a:cxn ang="0">
                    <a:pos x="24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24" y="0"/>
                  </a:cxn>
                  <a:cxn ang="0">
                    <a:pos x="24" y="71"/>
                  </a:cxn>
                </a:cxnLst>
                <a:rect l="0" t="0" r="r" b="b"/>
                <a:pathLst>
                  <a:path w="24" h="87">
                    <a:moveTo>
                      <a:pt x="24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24" y="0"/>
                    </a:lnTo>
                    <a:lnTo>
                      <a:pt x="24" y="71"/>
                    </a:lnTo>
                    <a:close/>
                  </a:path>
                </a:pathLst>
              </a:custGeom>
              <a:blipFill dpi="0" rotWithShape="0">
                <a:blip r:embed="rId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40" name="Freeform 1536"/>
              <p:cNvSpPr>
                <a:spLocks/>
              </p:cNvSpPr>
              <p:nvPr/>
            </p:nvSpPr>
            <p:spPr bwMode="auto">
              <a:xfrm>
                <a:off x="3497" y="2225"/>
                <a:ext cx="71" cy="126"/>
              </a:xfrm>
              <a:custGeom>
                <a:avLst/>
                <a:gdLst/>
                <a:ahLst/>
                <a:cxnLst>
                  <a:cxn ang="0">
                    <a:pos x="71" y="0"/>
                  </a:cxn>
                  <a:cxn ang="0">
                    <a:pos x="0" y="55"/>
                  </a:cxn>
                  <a:cxn ang="0">
                    <a:pos x="0" y="126"/>
                  </a:cxn>
                  <a:cxn ang="0">
                    <a:pos x="71" y="71"/>
                  </a:cxn>
                  <a:cxn ang="0">
                    <a:pos x="71" y="0"/>
                  </a:cxn>
                </a:cxnLst>
                <a:rect l="0" t="0" r="r" b="b"/>
                <a:pathLst>
                  <a:path w="71" h="126">
                    <a:moveTo>
                      <a:pt x="71" y="0"/>
                    </a:moveTo>
                    <a:lnTo>
                      <a:pt x="0" y="55"/>
                    </a:lnTo>
                    <a:lnTo>
                      <a:pt x="0" y="126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</a:path>
                </a:pathLst>
              </a:custGeom>
              <a:blipFill dpi="0" rotWithShape="0">
                <a:blip r:embed="rId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41" name="Freeform 1537"/>
              <p:cNvSpPr>
                <a:spLocks/>
              </p:cNvSpPr>
              <p:nvPr/>
            </p:nvSpPr>
            <p:spPr bwMode="auto">
              <a:xfrm>
                <a:off x="3568" y="2209"/>
                <a:ext cx="87" cy="40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87" y="24"/>
                  </a:cxn>
                  <a:cxn ang="0">
                    <a:pos x="63" y="40"/>
                  </a:cxn>
                  <a:cxn ang="0">
                    <a:pos x="0" y="16"/>
                  </a:cxn>
                  <a:cxn ang="0">
                    <a:pos x="24" y="0"/>
                  </a:cxn>
                </a:cxnLst>
                <a:rect l="0" t="0" r="r" b="b"/>
                <a:pathLst>
                  <a:path w="87" h="40">
                    <a:moveTo>
                      <a:pt x="24" y="0"/>
                    </a:moveTo>
                    <a:lnTo>
                      <a:pt x="87" y="24"/>
                    </a:lnTo>
                    <a:lnTo>
                      <a:pt x="63" y="40"/>
                    </a:lnTo>
                    <a:lnTo>
                      <a:pt x="0" y="16"/>
                    </a:lnTo>
                    <a:lnTo>
                      <a:pt x="24" y="0"/>
                    </a:lnTo>
                    <a:close/>
                  </a:path>
                </a:pathLst>
              </a:custGeom>
              <a:blipFill dpi="0" rotWithShape="0">
                <a:blip r:embed="rId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42" name="Freeform 1538"/>
              <p:cNvSpPr>
                <a:spLocks/>
              </p:cNvSpPr>
              <p:nvPr/>
            </p:nvSpPr>
            <p:spPr bwMode="auto">
              <a:xfrm>
                <a:off x="3631" y="2233"/>
                <a:ext cx="24" cy="86"/>
              </a:xfrm>
              <a:custGeom>
                <a:avLst/>
                <a:gdLst/>
                <a:ahLst/>
                <a:cxnLst>
                  <a:cxn ang="0">
                    <a:pos x="24" y="71"/>
                  </a:cxn>
                  <a:cxn ang="0">
                    <a:pos x="0" y="86"/>
                  </a:cxn>
                  <a:cxn ang="0">
                    <a:pos x="0" y="16"/>
                  </a:cxn>
                  <a:cxn ang="0">
                    <a:pos x="24" y="0"/>
                  </a:cxn>
                  <a:cxn ang="0">
                    <a:pos x="24" y="71"/>
                  </a:cxn>
                </a:cxnLst>
                <a:rect l="0" t="0" r="r" b="b"/>
                <a:pathLst>
                  <a:path w="24" h="86">
                    <a:moveTo>
                      <a:pt x="24" y="71"/>
                    </a:moveTo>
                    <a:lnTo>
                      <a:pt x="0" y="86"/>
                    </a:lnTo>
                    <a:lnTo>
                      <a:pt x="0" y="16"/>
                    </a:lnTo>
                    <a:lnTo>
                      <a:pt x="24" y="0"/>
                    </a:lnTo>
                    <a:lnTo>
                      <a:pt x="24" y="71"/>
                    </a:lnTo>
                    <a:close/>
                  </a:path>
                </a:pathLst>
              </a:custGeom>
              <a:blipFill dpi="0" rotWithShape="0">
                <a:blip r:embed="rId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43" name="Freeform 1539"/>
              <p:cNvSpPr>
                <a:spLocks/>
              </p:cNvSpPr>
              <p:nvPr/>
            </p:nvSpPr>
            <p:spPr bwMode="auto">
              <a:xfrm>
                <a:off x="3568" y="2225"/>
                <a:ext cx="63" cy="94"/>
              </a:xfrm>
              <a:custGeom>
                <a:avLst/>
                <a:gdLst/>
                <a:ahLst/>
                <a:cxnLst>
                  <a:cxn ang="0">
                    <a:pos x="63" y="24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94"/>
                  </a:cxn>
                  <a:cxn ang="0">
                    <a:pos x="63" y="24"/>
                  </a:cxn>
                </a:cxnLst>
                <a:rect l="0" t="0" r="r" b="b"/>
                <a:pathLst>
                  <a:path w="63" h="94">
                    <a:moveTo>
                      <a:pt x="63" y="24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94"/>
                    </a:lnTo>
                    <a:lnTo>
                      <a:pt x="63" y="24"/>
                    </a:lnTo>
                    <a:close/>
                  </a:path>
                </a:pathLst>
              </a:custGeom>
              <a:blipFill dpi="0" rotWithShape="0">
                <a:blip r:embed="rId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44" name="Freeform 1540"/>
              <p:cNvSpPr>
                <a:spLocks/>
              </p:cNvSpPr>
              <p:nvPr/>
            </p:nvSpPr>
            <p:spPr bwMode="auto">
              <a:xfrm>
                <a:off x="3631" y="2249"/>
                <a:ext cx="95" cy="70"/>
              </a:xfrm>
              <a:custGeom>
                <a:avLst/>
                <a:gdLst/>
                <a:ahLst/>
                <a:cxnLst>
                  <a:cxn ang="0">
                    <a:pos x="24" y="55"/>
                  </a:cxn>
                  <a:cxn ang="0">
                    <a:pos x="95" y="0"/>
                  </a:cxn>
                  <a:cxn ang="0">
                    <a:pos x="63" y="15"/>
                  </a:cxn>
                  <a:cxn ang="0">
                    <a:pos x="0" y="70"/>
                  </a:cxn>
                  <a:cxn ang="0">
                    <a:pos x="24" y="55"/>
                  </a:cxn>
                </a:cxnLst>
                <a:rect l="0" t="0" r="r" b="b"/>
                <a:pathLst>
                  <a:path w="95" h="70">
                    <a:moveTo>
                      <a:pt x="24" y="55"/>
                    </a:moveTo>
                    <a:lnTo>
                      <a:pt x="95" y="0"/>
                    </a:lnTo>
                    <a:lnTo>
                      <a:pt x="63" y="15"/>
                    </a:lnTo>
                    <a:lnTo>
                      <a:pt x="0" y="70"/>
                    </a:lnTo>
                    <a:lnTo>
                      <a:pt x="24" y="55"/>
                    </a:lnTo>
                    <a:close/>
                  </a:path>
                </a:pathLst>
              </a:custGeom>
              <a:blipFill dpi="0" rotWithShape="0">
                <a:blip r:embed="rId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45" name="Freeform 1541"/>
              <p:cNvSpPr>
                <a:spLocks/>
              </p:cNvSpPr>
              <p:nvPr/>
            </p:nvSpPr>
            <p:spPr bwMode="auto">
              <a:xfrm>
                <a:off x="3694" y="2178"/>
                <a:ext cx="32" cy="86"/>
              </a:xfrm>
              <a:custGeom>
                <a:avLst/>
                <a:gdLst/>
                <a:ahLst/>
                <a:cxnLst>
                  <a:cxn ang="0">
                    <a:pos x="32" y="71"/>
                  </a:cxn>
                  <a:cxn ang="0">
                    <a:pos x="0" y="86"/>
                  </a:cxn>
                  <a:cxn ang="0">
                    <a:pos x="0" y="15"/>
                  </a:cxn>
                  <a:cxn ang="0">
                    <a:pos x="32" y="0"/>
                  </a:cxn>
                  <a:cxn ang="0">
                    <a:pos x="32" y="71"/>
                  </a:cxn>
                </a:cxnLst>
                <a:rect l="0" t="0" r="r" b="b"/>
                <a:pathLst>
                  <a:path w="32" h="86">
                    <a:moveTo>
                      <a:pt x="32" y="71"/>
                    </a:moveTo>
                    <a:lnTo>
                      <a:pt x="0" y="86"/>
                    </a:lnTo>
                    <a:lnTo>
                      <a:pt x="0" y="15"/>
                    </a:lnTo>
                    <a:lnTo>
                      <a:pt x="32" y="0"/>
                    </a:lnTo>
                    <a:lnTo>
                      <a:pt x="32" y="71"/>
                    </a:lnTo>
                    <a:close/>
                  </a:path>
                </a:pathLst>
              </a:custGeom>
              <a:blipFill dpi="0" rotWithShape="0">
                <a:blip r:embed="rId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46" name="Freeform 1542"/>
              <p:cNvSpPr>
                <a:spLocks/>
              </p:cNvSpPr>
              <p:nvPr/>
            </p:nvSpPr>
            <p:spPr bwMode="auto">
              <a:xfrm>
                <a:off x="3631" y="2193"/>
                <a:ext cx="63" cy="126"/>
              </a:xfrm>
              <a:custGeom>
                <a:avLst/>
                <a:gdLst/>
                <a:ahLst/>
                <a:cxnLst>
                  <a:cxn ang="0">
                    <a:pos x="63" y="0"/>
                  </a:cxn>
                  <a:cxn ang="0">
                    <a:pos x="0" y="56"/>
                  </a:cxn>
                  <a:cxn ang="0">
                    <a:pos x="0" y="126"/>
                  </a:cxn>
                  <a:cxn ang="0">
                    <a:pos x="63" y="71"/>
                  </a:cxn>
                  <a:cxn ang="0">
                    <a:pos x="63" y="0"/>
                  </a:cxn>
                </a:cxnLst>
                <a:rect l="0" t="0" r="r" b="b"/>
                <a:pathLst>
                  <a:path w="63" h="126">
                    <a:moveTo>
                      <a:pt x="63" y="0"/>
                    </a:moveTo>
                    <a:lnTo>
                      <a:pt x="0" y="56"/>
                    </a:lnTo>
                    <a:lnTo>
                      <a:pt x="0" y="126"/>
                    </a:lnTo>
                    <a:lnTo>
                      <a:pt x="63" y="71"/>
                    </a:lnTo>
                    <a:lnTo>
                      <a:pt x="63" y="0"/>
                    </a:lnTo>
                    <a:close/>
                  </a:path>
                </a:pathLst>
              </a:custGeom>
              <a:blipFill dpi="0" rotWithShape="0">
                <a:blip r:embed="rId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47" name="Freeform 1543"/>
              <p:cNvSpPr>
                <a:spLocks/>
              </p:cNvSpPr>
              <p:nvPr/>
            </p:nvSpPr>
            <p:spPr bwMode="auto">
              <a:xfrm>
                <a:off x="3694" y="2201"/>
                <a:ext cx="95" cy="63"/>
              </a:xfrm>
              <a:custGeom>
                <a:avLst/>
                <a:gdLst/>
                <a:ahLst/>
                <a:cxnLst>
                  <a:cxn ang="0">
                    <a:pos x="32" y="48"/>
                  </a:cxn>
                  <a:cxn ang="0">
                    <a:pos x="95" y="0"/>
                  </a:cxn>
                  <a:cxn ang="0">
                    <a:pos x="63" y="8"/>
                  </a:cxn>
                  <a:cxn ang="0">
                    <a:pos x="0" y="63"/>
                  </a:cxn>
                  <a:cxn ang="0">
                    <a:pos x="32" y="48"/>
                  </a:cxn>
                </a:cxnLst>
                <a:rect l="0" t="0" r="r" b="b"/>
                <a:pathLst>
                  <a:path w="95" h="63">
                    <a:moveTo>
                      <a:pt x="32" y="48"/>
                    </a:moveTo>
                    <a:lnTo>
                      <a:pt x="95" y="0"/>
                    </a:lnTo>
                    <a:lnTo>
                      <a:pt x="63" y="8"/>
                    </a:lnTo>
                    <a:lnTo>
                      <a:pt x="0" y="63"/>
                    </a:lnTo>
                    <a:lnTo>
                      <a:pt x="32" y="48"/>
                    </a:lnTo>
                    <a:close/>
                  </a:path>
                </a:pathLst>
              </a:custGeom>
              <a:blipFill dpi="0" rotWithShape="0">
                <a:blip r:embed="rId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48" name="Freeform 1544"/>
              <p:cNvSpPr>
                <a:spLocks/>
              </p:cNvSpPr>
              <p:nvPr/>
            </p:nvSpPr>
            <p:spPr bwMode="auto">
              <a:xfrm>
                <a:off x="3757" y="2123"/>
                <a:ext cx="32" cy="86"/>
              </a:xfrm>
              <a:custGeom>
                <a:avLst/>
                <a:gdLst/>
                <a:ahLst/>
                <a:cxnLst>
                  <a:cxn ang="0">
                    <a:pos x="32" y="78"/>
                  </a:cxn>
                  <a:cxn ang="0">
                    <a:pos x="0" y="86"/>
                  </a:cxn>
                  <a:cxn ang="0">
                    <a:pos x="0" y="15"/>
                  </a:cxn>
                  <a:cxn ang="0">
                    <a:pos x="32" y="0"/>
                  </a:cxn>
                  <a:cxn ang="0">
                    <a:pos x="32" y="78"/>
                  </a:cxn>
                </a:cxnLst>
                <a:rect l="0" t="0" r="r" b="b"/>
                <a:pathLst>
                  <a:path w="32" h="86">
                    <a:moveTo>
                      <a:pt x="32" y="78"/>
                    </a:moveTo>
                    <a:lnTo>
                      <a:pt x="0" y="86"/>
                    </a:lnTo>
                    <a:lnTo>
                      <a:pt x="0" y="15"/>
                    </a:lnTo>
                    <a:lnTo>
                      <a:pt x="32" y="0"/>
                    </a:lnTo>
                    <a:lnTo>
                      <a:pt x="32" y="78"/>
                    </a:lnTo>
                    <a:close/>
                  </a:path>
                </a:pathLst>
              </a:custGeom>
              <a:blipFill dpi="0" rotWithShape="0">
                <a:blip r:embed="rId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49" name="Freeform 1545"/>
              <p:cNvSpPr>
                <a:spLocks/>
              </p:cNvSpPr>
              <p:nvPr/>
            </p:nvSpPr>
            <p:spPr bwMode="auto">
              <a:xfrm>
                <a:off x="3694" y="2138"/>
                <a:ext cx="63" cy="126"/>
              </a:xfrm>
              <a:custGeom>
                <a:avLst/>
                <a:gdLst/>
                <a:ahLst/>
                <a:cxnLst>
                  <a:cxn ang="0">
                    <a:pos x="63" y="0"/>
                  </a:cxn>
                  <a:cxn ang="0">
                    <a:pos x="0" y="55"/>
                  </a:cxn>
                  <a:cxn ang="0">
                    <a:pos x="0" y="126"/>
                  </a:cxn>
                  <a:cxn ang="0">
                    <a:pos x="63" y="71"/>
                  </a:cxn>
                  <a:cxn ang="0">
                    <a:pos x="63" y="0"/>
                  </a:cxn>
                </a:cxnLst>
                <a:rect l="0" t="0" r="r" b="b"/>
                <a:pathLst>
                  <a:path w="63" h="126">
                    <a:moveTo>
                      <a:pt x="63" y="0"/>
                    </a:moveTo>
                    <a:lnTo>
                      <a:pt x="0" y="55"/>
                    </a:lnTo>
                    <a:lnTo>
                      <a:pt x="0" y="126"/>
                    </a:lnTo>
                    <a:lnTo>
                      <a:pt x="63" y="71"/>
                    </a:lnTo>
                    <a:lnTo>
                      <a:pt x="63" y="0"/>
                    </a:lnTo>
                    <a:close/>
                  </a:path>
                </a:pathLst>
              </a:custGeom>
              <a:blipFill dpi="0" rotWithShape="0">
                <a:blip r:embed="rId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50" name="Freeform 1546"/>
              <p:cNvSpPr>
                <a:spLocks/>
              </p:cNvSpPr>
              <p:nvPr/>
            </p:nvSpPr>
            <p:spPr bwMode="auto">
              <a:xfrm>
                <a:off x="3757" y="2146"/>
                <a:ext cx="95" cy="63"/>
              </a:xfrm>
              <a:custGeom>
                <a:avLst/>
                <a:gdLst/>
                <a:ahLst/>
                <a:cxnLst>
                  <a:cxn ang="0">
                    <a:pos x="32" y="55"/>
                  </a:cxn>
                  <a:cxn ang="0">
                    <a:pos x="95" y="0"/>
                  </a:cxn>
                  <a:cxn ang="0">
                    <a:pos x="71" y="8"/>
                  </a:cxn>
                  <a:cxn ang="0">
                    <a:pos x="0" y="63"/>
                  </a:cxn>
                  <a:cxn ang="0">
                    <a:pos x="32" y="55"/>
                  </a:cxn>
                </a:cxnLst>
                <a:rect l="0" t="0" r="r" b="b"/>
                <a:pathLst>
                  <a:path w="95" h="63">
                    <a:moveTo>
                      <a:pt x="32" y="55"/>
                    </a:moveTo>
                    <a:lnTo>
                      <a:pt x="95" y="0"/>
                    </a:lnTo>
                    <a:lnTo>
                      <a:pt x="71" y="8"/>
                    </a:lnTo>
                    <a:lnTo>
                      <a:pt x="0" y="63"/>
                    </a:lnTo>
                    <a:lnTo>
                      <a:pt x="32" y="55"/>
                    </a:lnTo>
                    <a:close/>
                  </a:path>
                </a:pathLst>
              </a:custGeom>
              <a:blipFill dpi="0" rotWithShape="0">
                <a:blip r:embed="rId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51" name="Freeform 1547"/>
              <p:cNvSpPr>
                <a:spLocks/>
              </p:cNvSpPr>
              <p:nvPr/>
            </p:nvSpPr>
            <p:spPr bwMode="auto">
              <a:xfrm>
                <a:off x="3828" y="2075"/>
                <a:ext cx="24" cy="79"/>
              </a:xfrm>
              <a:custGeom>
                <a:avLst/>
                <a:gdLst/>
                <a:ahLst/>
                <a:cxnLst>
                  <a:cxn ang="0">
                    <a:pos x="24" y="71"/>
                  </a:cxn>
                  <a:cxn ang="0">
                    <a:pos x="0" y="79"/>
                  </a:cxn>
                  <a:cxn ang="0">
                    <a:pos x="0" y="8"/>
                  </a:cxn>
                  <a:cxn ang="0">
                    <a:pos x="24" y="0"/>
                  </a:cxn>
                  <a:cxn ang="0">
                    <a:pos x="24" y="71"/>
                  </a:cxn>
                </a:cxnLst>
                <a:rect l="0" t="0" r="r" b="b"/>
                <a:pathLst>
                  <a:path w="24" h="79">
                    <a:moveTo>
                      <a:pt x="24" y="71"/>
                    </a:moveTo>
                    <a:lnTo>
                      <a:pt x="0" y="79"/>
                    </a:lnTo>
                    <a:lnTo>
                      <a:pt x="0" y="8"/>
                    </a:lnTo>
                    <a:lnTo>
                      <a:pt x="24" y="0"/>
                    </a:lnTo>
                    <a:lnTo>
                      <a:pt x="24" y="71"/>
                    </a:lnTo>
                    <a:close/>
                  </a:path>
                </a:pathLst>
              </a:custGeom>
              <a:blipFill dpi="0" rotWithShape="0">
                <a:blip r:embed="rId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52" name="Freeform 1548"/>
              <p:cNvSpPr>
                <a:spLocks/>
              </p:cNvSpPr>
              <p:nvPr/>
            </p:nvSpPr>
            <p:spPr bwMode="auto">
              <a:xfrm>
                <a:off x="3757" y="2083"/>
                <a:ext cx="71" cy="126"/>
              </a:xfrm>
              <a:custGeom>
                <a:avLst/>
                <a:gdLst/>
                <a:ahLst/>
                <a:cxnLst>
                  <a:cxn ang="0">
                    <a:pos x="71" y="0"/>
                  </a:cxn>
                  <a:cxn ang="0">
                    <a:pos x="0" y="55"/>
                  </a:cxn>
                  <a:cxn ang="0">
                    <a:pos x="0" y="126"/>
                  </a:cxn>
                  <a:cxn ang="0">
                    <a:pos x="71" y="71"/>
                  </a:cxn>
                  <a:cxn ang="0">
                    <a:pos x="71" y="0"/>
                  </a:cxn>
                </a:cxnLst>
                <a:rect l="0" t="0" r="r" b="b"/>
                <a:pathLst>
                  <a:path w="71" h="126">
                    <a:moveTo>
                      <a:pt x="71" y="0"/>
                    </a:moveTo>
                    <a:lnTo>
                      <a:pt x="0" y="55"/>
                    </a:lnTo>
                    <a:lnTo>
                      <a:pt x="0" y="126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</a:path>
                </a:pathLst>
              </a:custGeom>
              <a:blipFill dpi="0" rotWithShape="0">
                <a:blip r:embed="rId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53" name="Freeform 1549"/>
              <p:cNvSpPr>
                <a:spLocks/>
              </p:cNvSpPr>
              <p:nvPr/>
            </p:nvSpPr>
            <p:spPr bwMode="auto">
              <a:xfrm>
                <a:off x="2528" y="2603"/>
                <a:ext cx="94" cy="71"/>
              </a:xfrm>
              <a:custGeom>
                <a:avLst/>
                <a:gdLst/>
                <a:ahLst/>
                <a:cxnLst>
                  <a:cxn ang="0">
                    <a:pos x="31" y="55"/>
                  </a:cxn>
                  <a:cxn ang="0">
                    <a:pos x="94" y="0"/>
                  </a:cxn>
                  <a:cxn ang="0">
                    <a:pos x="71" y="16"/>
                  </a:cxn>
                  <a:cxn ang="0">
                    <a:pos x="0" y="71"/>
                  </a:cxn>
                  <a:cxn ang="0">
                    <a:pos x="31" y="55"/>
                  </a:cxn>
                </a:cxnLst>
                <a:rect l="0" t="0" r="r" b="b"/>
                <a:pathLst>
                  <a:path w="94" h="71">
                    <a:moveTo>
                      <a:pt x="31" y="55"/>
                    </a:moveTo>
                    <a:lnTo>
                      <a:pt x="94" y="0"/>
                    </a:lnTo>
                    <a:lnTo>
                      <a:pt x="71" y="16"/>
                    </a:lnTo>
                    <a:lnTo>
                      <a:pt x="0" y="71"/>
                    </a:lnTo>
                    <a:lnTo>
                      <a:pt x="31" y="55"/>
                    </a:lnTo>
                    <a:close/>
                  </a:path>
                </a:pathLst>
              </a:custGeom>
              <a:blipFill dpi="0" rotWithShape="0">
                <a:blip r:embed="rId6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54" name="Freeform 1550"/>
              <p:cNvSpPr>
                <a:spLocks/>
              </p:cNvSpPr>
              <p:nvPr/>
            </p:nvSpPr>
            <p:spPr bwMode="auto">
              <a:xfrm>
                <a:off x="2599" y="2532"/>
                <a:ext cx="23" cy="87"/>
              </a:xfrm>
              <a:custGeom>
                <a:avLst/>
                <a:gdLst/>
                <a:ahLst/>
                <a:cxnLst>
                  <a:cxn ang="0">
                    <a:pos x="23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23" y="0"/>
                  </a:cxn>
                  <a:cxn ang="0">
                    <a:pos x="23" y="71"/>
                  </a:cxn>
                </a:cxnLst>
                <a:rect l="0" t="0" r="r" b="b"/>
                <a:pathLst>
                  <a:path w="23" h="87">
                    <a:moveTo>
                      <a:pt x="23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23" y="0"/>
                    </a:lnTo>
                    <a:lnTo>
                      <a:pt x="23" y="71"/>
                    </a:lnTo>
                    <a:close/>
                  </a:path>
                </a:pathLst>
              </a:custGeom>
              <a:blipFill dpi="0" rotWithShape="0">
                <a:blip r:embed="rId6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55" name="Freeform 1551"/>
              <p:cNvSpPr>
                <a:spLocks/>
              </p:cNvSpPr>
              <p:nvPr/>
            </p:nvSpPr>
            <p:spPr bwMode="auto">
              <a:xfrm>
                <a:off x="2528" y="2548"/>
                <a:ext cx="71" cy="126"/>
              </a:xfrm>
              <a:custGeom>
                <a:avLst/>
                <a:gdLst/>
                <a:ahLst/>
                <a:cxnLst>
                  <a:cxn ang="0">
                    <a:pos x="71" y="0"/>
                  </a:cxn>
                  <a:cxn ang="0">
                    <a:pos x="0" y="55"/>
                  </a:cxn>
                  <a:cxn ang="0">
                    <a:pos x="0" y="126"/>
                  </a:cxn>
                  <a:cxn ang="0">
                    <a:pos x="71" y="71"/>
                  </a:cxn>
                  <a:cxn ang="0">
                    <a:pos x="71" y="0"/>
                  </a:cxn>
                </a:cxnLst>
                <a:rect l="0" t="0" r="r" b="b"/>
                <a:pathLst>
                  <a:path w="71" h="126">
                    <a:moveTo>
                      <a:pt x="71" y="0"/>
                    </a:moveTo>
                    <a:lnTo>
                      <a:pt x="0" y="55"/>
                    </a:lnTo>
                    <a:lnTo>
                      <a:pt x="0" y="126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</a:path>
                </a:pathLst>
              </a:custGeom>
              <a:blipFill dpi="0" rotWithShape="0">
                <a:blip r:embed="rId6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56" name="Freeform 1552"/>
              <p:cNvSpPr>
                <a:spLocks/>
              </p:cNvSpPr>
              <p:nvPr/>
            </p:nvSpPr>
            <p:spPr bwMode="auto">
              <a:xfrm>
                <a:off x="2599" y="2532"/>
                <a:ext cx="86" cy="40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86" y="24"/>
                  </a:cxn>
                  <a:cxn ang="0">
                    <a:pos x="63" y="40"/>
                  </a:cxn>
                  <a:cxn ang="0">
                    <a:pos x="0" y="16"/>
                  </a:cxn>
                  <a:cxn ang="0">
                    <a:pos x="23" y="0"/>
                  </a:cxn>
                </a:cxnLst>
                <a:rect l="0" t="0" r="r" b="b"/>
                <a:pathLst>
                  <a:path w="86" h="40">
                    <a:moveTo>
                      <a:pt x="23" y="0"/>
                    </a:moveTo>
                    <a:lnTo>
                      <a:pt x="86" y="24"/>
                    </a:lnTo>
                    <a:lnTo>
                      <a:pt x="63" y="40"/>
                    </a:lnTo>
                    <a:lnTo>
                      <a:pt x="0" y="16"/>
                    </a:lnTo>
                    <a:lnTo>
                      <a:pt x="23" y="0"/>
                    </a:lnTo>
                    <a:close/>
                  </a:path>
                </a:pathLst>
              </a:custGeom>
              <a:blipFill dpi="0" rotWithShape="0">
                <a:blip r:embed="rId6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57" name="Freeform 1553"/>
              <p:cNvSpPr>
                <a:spLocks/>
              </p:cNvSpPr>
              <p:nvPr/>
            </p:nvSpPr>
            <p:spPr bwMode="auto">
              <a:xfrm>
                <a:off x="2662" y="2556"/>
                <a:ext cx="23" cy="86"/>
              </a:xfrm>
              <a:custGeom>
                <a:avLst/>
                <a:gdLst/>
                <a:ahLst/>
                <a:cxnLst>
                  <a:cxn ang="0">
                    <a:pos x="23" y="71"/>
                  </a:cxn>
                  <a:cxn ang="0">
                    <a:pos x="0" y="86"/>
                  </a:cxn>
                  <a:cxn ang="0">
                    <a:pos x="0" y="16"/>
                  </a:cxn>
                  <a:cxn ang="0">
                    <a:pos x="23" y="0"/>
                  </a:cxn>
                  <a:cxn ang="0">
                    <a:pos x="23" y="71"/>
                  </a:cxn>
                </a:cxnLst>
                <a:rect l="0" t="0" r="r" b="b"/>
                <a:pathLst>
                  <a:path w="23" h="86">
                    <a:moveTo>
                      <a:pt x="23" y="71"/>
                    </a:moveTo>
                    <a:lnTo>
                      <a:pt x="0" y="86"/>
                    </a:lnTo>
                    <a:lnTo>
                      <a:pt x="0" y="16"/>
                    </a:lnTo>
                    <a:lnTo>
                      <a:pt x="23" y="0"/>
                    </a:lnTo>
                    <a:lnTo>
                      <a:pt x="23" y="71"/>
                    </a:lnTo>
                    <a:close/>
                  </a:path>
                </a:pathLst>
              </a:custGeom>
              <a:blipFill dpi="0" rotWithShape="0">
                <a:blip r:embed="rId6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58" name="Freeform 1554"/>
              <p:cNvSpPr>
                <a:spLocks/>
              </p:cNvSpPr>
              <p:nvPr/>
            </p:nvSpPr>
            <p:spPr bwMode="auto">
              <a:xfrm>
                <a:off x="2599" y="2548"/>
                <a:ext cx="63" cy="94"/>
              </a:xfrm>
              <a:custGeom>
                <a:avLst/>
                <a:gdLst/>
                <a:ahLst/>
                <a:cxnLst>
                  <a:cxn ang="0">
                    <a:pos x="63" y="24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94"/>
                  </a:cxn>
                  <a:cxn ang="0">
                    <a:pos x="63" y="24"/>
                  </a:cxn>
                </a:cxnLst>
                <a:rect l="0" t="0" r="r" b="b"/>
                <a:pathLst>
                  <a:path w="63" h="94">
                    <a:moveTo>
                      <a:pt x="63" y="24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94"/>
                    </a:lnTo>
                    <a:lnTo>
                      <a:pt x="63" y="24"/>
                    </a:lnTo>
                    <a:close/>
                  </a:path>
                </a:pathLst>
              </a:custGeom>
              <a:blipFill dpi="0" rotWithShape="0">
                <a:blip r:embed="rId6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59" name="Freeform 1555"/>
              <p:cNvSpPr>
                <a:spLocks/>
              </p:cNvSpPr>
              <p:nvPr/>
            </p:nvSpPr>
            <p:spPr bwMode="auto">
              <a:xfrm>
                <a:off x="2662" y="2572"/>
                <a:ext cx="94" cy="70"/>
              </a:xfrm>
              <a:custGeom>
                <a:avLst/>
                <a:gdLst/>
                <a:ahLst/>
                <a:cxnLst>
                  <a:cxn ang="0">
                    <a:pos x="23" y="55"/>
                  </a:cxn>
                  <a:cxn ang="0">
                    <a:pos x="94" y="0"/>
                  </a:cxn>
                  <a:cxn ang="0">
                    <a:pos x="63" y="15"/>
                  </a:cxn>
                  <a:cxn ang="0">
                    <a:pos x="0" y="70"/>
                  </a:cxn>
                  <a:cxn ang="0">
                    <a:pos x="23" y="55"/>
                  </a:cxn>
                </a:cxnLst>
                <a:rect l="0" t="0" r="r" b="b"/>
                <a:pathLst>
                  <a:path w="94" h="70">
                    <a:moveTo>
                      <a:pt x="23" y="55"/>
                    </a:moveTo>
                    <a:lnTo>
                      <a:pt x="94" y="0"/>
                    </a:lnTo>
                    <a:lnTo>
                      <a:pt x="63" y="15"/>
                    </a:lnTo>
                    <a:lnTo>
                      <a:pt x="0" y="70"/>
                    </a:lnTo>
                    <a:lnTo>
                      <a:pt x="23" y="55"/>
                    </a:lnTo>
                    <a:close/>
                  </a:path>
                </a:pathLst>
              </a:custGeom>
              <a:blipFill dpi="0" rotWithShape="0">
                <a:blip r:embed="rId6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60" name="Freeform 1556"/>
              <p:cNvSpPr>
                <a:spLocks/>
              </p:cNvSpPr>
              <p:nvPr/>
            </p:nvSpPr>
            <p:spPr bwMode="auto">
              <a:xfrm>
                <a:off x="2725" y="2501"/>
                <a:ext cx="31" cy="86"/>
              </a:xfrm>
              <a:custGeom>
                <a:avLst/>
                <a:gdLst/>
                <a:ahLst/>
                <a:cxnLst>
                  <a:cxn ang="0">
                    <a:pos x="31" y="71"/>
                  </a:cxn>
                  <a:cxn ang="0">
                    <a:pos x="0" y="86"/>
                  </a:cxn>
                  <a:cxn ang="0">
                    <a:pos x="0" y="15"/>
                  </a:cxn>
                  <a:cxn ang="0">
                    <a:pos x="31" y="0"/>
                  </a:cxn>
                  <a:cxn ang="0">
                    <a:pos x="31" y="71"/>
                  </a:cxn>
                </a:cxnLst>
                <a:rect l="0" t="0" r="r" b="b"/>
                <a:pathLst>
                  <a:path w="31" h="86">
                    <a:moveTo>
                      <a:pt x="31" y="71"/>
                    </a:moveTo>
                    <a:lnTo>
                      <a:pt x="0" y="86"/>
                    </a:lnTo>
                    <a:lnTo>
                      <a:pt x="0" y="15"/>
                    </a:lnTo>
                    <a:lnTo>
                      <a:pt x="31" y="0"/>
                    </a:lnTo>
                    <a:lnTo>
                      <a:pt x="31" y="71"/>
                    </a:lnTo>
                    <a:close/>
                  </a:path>
                </a:pathLst>
              </a:custGeom>
              <a:blipFill dpi="0" rotWithShape="0">
                <a:blip r:embed="rId6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61" name="Freeform 1557"/>
              <p:cNvSpPr>
                <a:spLocks/>
              </p:cNvSpPr>
              <p:nvPr/>
            </p:nvSpPr>
            <p:spPr bwMode="auto">
              <a:xfrm>
                <a:off x="2662" y="2516"/>
                <a:ext cx="63" cy="126"/>
              </a:xfrm>
              <a:custGeom>
                <a:avLst/>
                <a:gdLst/>
                <a:ahLst/>
                <a:cxnLst>
                  <a:cxn ang="0">
                    <a:pos x="63" y="0"/>
                  </a:cxn>
                  <a:cxn ang="0">
                    <a:pos x="0" y="56"/>
                  </a:cxn>
                  <a:cxn ang="0">
                    <a:pos x="0" y="126"/>
                  </a:cxn>
                  <a:cxn ang="0">
                    <a:pos x="63" y="71"/>
                  </a:cxn>
                  <a:cxn ang="0">
                    <a:pos x="63" y="0"/>
                  </a:cxn>
                </a:cxnLst>
                <a:rect l="0" t="0" r="r" b="b"/>
                <a:pathLst>
                  <a:path w="63" h="126">
                    <a:moveTo>
                      <a:pt x="63" y="0"/>
                    </a:moveTo>
                    <a:lnTo>
                      <a:pt x="0" y="56"/>
                    </a:lnTo>
                    <a:lnTo>
                      <a:pt x="0" y="126"/>
                    </a:lnTo>
                    <a:lnTo>
                      <a:pt x="63" y="71"/>
                    </a:lnTo>
                    <a:lnTo>
                      <a:pt x="63" y="0"/>
                    </a:lnTo>
                    <a:close/>
                  </a:path>
                </a:pathLst>
              </a:custGeom>
              <a:blipFill dpi="0" rotWithShape="0">
                <a:blip r:embed="rId6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62" name="Freeform 1558"/>
              <p:cNvSpPr>
                <a:spLocks/>
              </p:cNvSpPr>
              <p:nvPr/>
            </p:nvSpPr>
            <p:spPr bwMode="auto">
              <a:xfrm>
                <a:off x="2725" y="2501"/>
                <a:ext cx="94" cy="39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94" y="23"/>
                  </a:cxn>
                  <a:cxn ang="0">
                    <a:pos x="71" y="39"/>
                  </a:cxn>
                  <a:cxn ang="0">
                    <a:pos x="0" y="15"/>
                  </a:cxn>
                  <a:cxn ang="0">
                    <a:pos x="31" y="0"/>
                  </a:cxn>
                </a:cxnLst>
                <a:rect l="0" t="0" r="r" b="b"/>
                <a:pathLst>
                  <a:path w="94" h="39">
                    <a:moveTo>
                      <a:pt x="31" y="0"/>
                    </a:moveTo>
                    <a:lnTo>
                      <a:pt x="94" y="23"/>
                    </a:lnTo>
                    <a:lnTo>
                      <a:pt x="71" y="39"/>
                    </a:lnTo>
                    <a:lnTo>
                      <a:pt x="0" y="15"/>
                    </a:lnTo>
                    <a:lnTo>
                      <a:pt x="31" y="0"/>
                    </a:lnTo>
                    <a:close/>
                  </a:path>
                </a:pathLst>
              </a:custGeom>
              <a:blipFill dpi="0" rotWithShape="0">
                <a:blip r:embed="rId6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63" name="Freeform 1559"/>
              <p:cNvSpPr>
                <a:spLocks/>
              </p:cNvSpPr>
              <p:nvPr/>
            </p:nvSpPr>
            <p:spPr bwMode="auto">
              <a:xfrm>
                <a:off x="2796" y="2524"/>
                <a:ext cx="23" cy="87"/>
              </a:xfrm>
              <a:custGeom>
                <a:avLst/>
                <a:gdLst/>
                <a:ahLst/>
                <a:cxnLst>
                  <a:cxn ang="0">
                    <a:pos x="23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23" y="0"/>
                  </a:cxn>
                  <a:cxn ang="0">
                    <a:pos x="23" y="71"/>
                  </a:cxn>
                </a:cxnLst>
                <a:rect l="0" t="0" r="r" b="b"/>
                <a:pathLst>
                  <a:path w="23" h="87">
                    <a:moveTo>
                      <a:pt x="23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23" y="0"/>
                    </a:lnTo>
                    <a:lnTo>
                      <a:pt x="23" y="71"/>
                    </a:lnTo>
                    <a:close/>
                  </a:path>
                </a:pathLst>
              </a:custGeom>
              <a:blipFill dpi="0" rotWithShape="0">
                <a:blip r:embed="rId6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64" name="Freeform 1560"/>
              <p:cNvSpPr>
                <a:spLocks/>
              </p:cNvSpPr>
              <p:nvPr/>
            </p:nvSpPr>
            <p:spPr bwMode="auto">
              <a:xfrm>
                <a:off x="2725" y="2516"/>
                <a:ext cx="71" cy="95"/>
              </a:xfrm>
              <a:custGeom>
                <a:avLst/>
                <a:gdLst/>
                <a:ahLst/>
                <a:cxnLst>
                  <a:cxn ang="0">
                    <a:pos x="71" y="24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71" y="95"/>
                  </a:cxn>
                  <a:cxn ang="0">
                    <a:pos x="71" y="24"/>
                  </a:cxn>
                </a:cxnLst>
                <a:rect l="0" t="0" r="r" b="b"/>
                <a:pathLst>
                  <a:path w="71" h="95">
                    <a:moveTo>
                      <a:pt x="71" y="24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71" y="95"/>
                    </a:lnTo>
                    <a:lnTo>
                      <a:pt x="71" y="24"/>
                    </a:lnTo>
                    <a:close/>
                  </a:path>
                </a:pathLst>
              </a:custGeom>
              <a:blipFill dpi="0" rotWithShape="0">
                <a:blip r:embed="rId6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65" name="Freeform 1561"/>
              <p:cNvSpPr>
                <a:spLocks/>
              </p:cNvSpPr>
              <p:nvPr/>
            </p:nvSpPr>
            <p:spPr bwMode="auto">
              <a:xfrm>
                <a:off x="2796" y="2540"/>
                <a:ext cx="87" cy="71"/>
              </a:xfrm>
              <a:custGeom>
                <a:avLst/>
                <a:gdLst/>
                <a:ahLst/>
                <a:cxnLst>
                  <a:cxn ang="0">
                    <a:pos x="23" y="55"/>
                  </a:cxn>
                  <a:cxn ang="0">
                    <a:pos x="87" y="0"/>
                  </a:cxn>
                  <a:cxn ang="0">
                    <a:pos x="63" y="16"/>
                  </a:cxn>
                  <a:cxn ang="0">
                    <a:pos x="0" y="71"/>
                  </a:cxn>
                  <a:cxn ang="0">
                    <a:pos x="23" y="55"/>
                  </a:cxn>
                </a:cxnLst>
                <a:rect l="0" t="0" r="r" b="b"/>
                <a:pathLst>
                  <a:path w="87" h="71">
                    <a:moveTo>
                      <a:pt x="23" y="55"/>
                    </a:moveTo>
                    <a:lnTo>
                      <a:pt x="87" y="0"/>
                    </a:lnTo>
                    <a:lnTo>
                      <a:pt x="63" y="16"/>
                    </a:lnTo>
                    <a:lnTo>
                      <a:pt x="0" y="71"/>
                    </a:lnTo>
                    <a:lnTo>
                      <a:pt x="23" y="55"/>
                    </a:lnTo>
                    <a:close/>
                  </a:path>
                </a:pathLst>
              </a:custGeom>
              <a:blipFill dpi="0" rotWithShape="0">
                <a:blip r:embed="rId6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66" name="Freeform 1562"/>
              <p:cNvSpPr>
                <a:spLocks/>
              </p:cNvSpPr>
              <p:nvPr/>
            </p:nvSpPr>
            <p:spPr bwMode="auto">
              <a:xfrm>
                <a:off x="2859" y="2469"/>
                <a:ext cx="24" cy="87"/>
              </a:xfrm>
              <a:custGeom>
                <a:avLst/>
                <a:gdLst/>
                <a:ahLst/>
                <a:cxnLst>
                  <a:cxn ang="0">
                    <a:pos x="24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24" y="0"/>
                  </a:cxn>
                  <a:cxn ang="0">
                    <a:pos x="24" y="71"/>
                  </a:cxn>
                </a:cxnLst>
                <a:rect l="0" t="0" r="r" b="b"/>
                <a:pathLst>
                  <a:path w="24" h="87">
                    <a:moveTo>
                      <a:pt x="24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24" y="0"/>
                    </a:lnTo>
                    <a:lnTo>
                      <a:pt x="24" y="71"/>
                    </a:lnTo>
                    <a:close/>
                  </a:path>
                </a:pathLst>
              </a:custGeom>
              <a:blipFill dpi="0" rotWithShape="0">
                <a:blip r:embed="rId6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67" name="Freeform 1563"/>
              <p:cNvSpPr>
                <a:spLocks/>
              </p:cNvSpPr>
              <p:nvPr/>
            </p:nvSpPr>
            <p:spPr bwMode="auto">
              <a:xfrm>
                <a:off x="2796" y="2485"/>
                <a:ext cx="63" cy="126"/>
              </a:xfrm>
              <a:custGeom>
                <a:avLst/>
                <a:gdLst/>
                <a:ahLst/>
                <a:cxnLst>
                  <a:cxn ang="0">
                    <a:pos x="63" y="0"/>
                  </a:cxn>
                  <a:cxn ang="0">
                    <a:pos x="0" y="55"/>
                  </a:cxn>
                  <a:cxn ang="0">
                    <a:pos x="0" y="126"/>
                  </a:cxn>
                  <a:cxn ang="0">
                    <a:pos x="63" y="71"/>
                  </a:cxn>
                  <a:cxn ang="0">
                    <a:pos x="63" y="0"/>
                  </a:cxn>
                </a:cxnLst>
                <a:rect l="0" t="0" r="r" b="b"/>
                <a:pathLst>
                  <a:path w="63" h="126">
                    <a:moveTo>
                      <a:pt x="63" y="0"/>
                    </a:moveTo>
                    <a:lnTo>
                      <a:pt x="0" y="55"/>
                    </a:lnTo>
                    <a:lnTo>
                      <a:pt x="0" y="126"/>
                    </a:lnTo>
                    <a:lnTo>
                      <a:pt x="63" y="71"/>
                    </a:lnTo>
                    <a:lnTo>
                      <a:pt x="63" y="0"/>
                    </a:lnTo>
                    <a:close/>
                  </a:path>
                </a:pathLst>
              </a:custGeom>
              <a:blipFill dpi="0" rotWithShape="0">
                <a:blip r:embed="rId6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68" name="Freeform 1564"/>
              <p:cNvSpPr>
                <a:spLocks/>
              </p:cNvSpPr>
              <p:nvPr/>
            </p:nvSpPr>
            <p:spPr bwMode="auto">
              <a:xfrm>
                <a:off x="2859" y="2469"/>
                <a:ext cx="94" cy="40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94" y="24"/>
                  </a:cxn>
                  <a:cxn ang="0">
                    <a:pos x="63" y="40"/>
                  </a:cxn>
                  <a:cxn ang="0">
                    <a:pos x="0" y="16"/>
                  </a:cxn>
                  <a:cxn ang="0">
                    <a:pos x="24" y="0"/>
                  </a:cxn>
                </a:cxnLst>
                <a:rect l="0" t="0" r="r" b="b"/>
                <a:pathLst>
                  <a:path w="94" h="40">
                    <a:moveTo>
                      <a:pt x="24" y="0"/>
                    </a:moveTo>
                    <a:lnTo>
                      <a:pt x="94" y="24"/>
                    </a:lnTo>
                    <a:lnTo>
                      <a:pt x="63" y="40"/>
                    </a:lnTo>
                    <a:lnTo>
                      <a:pt x="0" y="16"/>
                    </a:lnTo>
                    <a:lnTo>
                      <a:pt x="24" y="0"/>
                    </a:lnTo>
                    <a:close/>
                  </a:path>
                </a:pathLst>
              </a:custGeom>
              <a:blipFill dpi="0" rotWithShape="0">
                <a:blip r:embed="rId6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69" name="Freeform 1565"/>
              <p:cNvSpPr>
                <a:spLocks/>
              </p:cNvSpPr>
              <p:nvPr/>
            </p:nvSpPr>
            <p:spPr bwMode="auto">
              <a:xfrm>
                <a:off x="2922" y="2493"/>
                <a:ext cx="31" cy="86"/>
              </a:xfrm>
              <a:custGeom>
                <a:avLst/>
                <a:gdLst/>
                <a:ahLst/>
                <a:cxnLst>
                  <a:cxn ang="0">
                    <a:pos x="31" y="71"/>
                  </a:cxn>
                  <a:cxn ang="0">
                    <a:pos x="0" y="86"/>
                  </a:cxn>
                  <a:cxn ang="0">
                    <a:pos x="0" y="16"/>
                  </a:cxn>
                  <a:cxn ang="0">
                    <a:pos x="31" y="0"/>
                  </a:cxn>
                  <a:cxn ang="0">
                    <a:pos x="31" y="71"/>
                  </a:cxn>
                </a:cxnLst>
                <a:rect l="0" t="0" r="r" b="b"/>
                <a:pathLst>
                  <a:path w="31" h="86">
                    <a:moveTo>
                      <a:pt x="31" y="71"/>
                    </a:moveTo>
                    <a:lnTo>
                      <a:pt x="0" y="86"/>
                    </a:lnTo>
                    <a:lnTo>
                      <a:pt x="0" y="16"/>
                    </a:lnTo>
                    <a:lnTo>
                      <a:pt x="31" y="0"/>
                    </a:lnTo>
                    <a:lnTo>
                      <a:pt x="31" y="71"/>
                    </a:lnTo>
                    <a:close/>
                  </a:path>
                </a:pathLst>
              </a:custGeom>
              <a:blipFill dpi="0" rotWithShape="0">
                <a:blip r:embed="rId6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70" name="Freeform 1566"/>
              <p:cNvSpPr>
                <a:spLocks/>
              </p:cNvSpPr>
              <p:nvPr/>
            </p:nvSpPr>
            <p:spPr bwMode="auto">
              <a:xfrm>
                <a:off x="2859" y="2485"/>
                <a:ext cx="63" cy="94"/>
              </a:xfrm>
              <a:custGeom>
                <a:avLst/>
                <a:gdLst/>
                <a:ahLst/>
                <a:cxnLst>
                  <a:cxn ang="0">
                    <a:pos x="63" y="24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94"/>
                  </a:cxn>
                  <a:cxn ang="0">
                    <a:pos x="63" y="24"/>
                  </a:cxn>
                </a:cxnLst>
                <a:rect l="0" t="0" r="r" b="b"/>
                <a:pathLst>
                  <a:path w="63" h="94">
                    <a:moveTo>
                      <a:pt x="63" y="24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94"/>
                    </a:lnTo>
                    <a:lnTo>
                      <a:pt x="63" y="24"/>
                    </a:lnTo>
                    <a:close/>
                  </a:path>
                </a:pathLst>
              </a:custGeom>
              <a:blipFill dpi="0" rotWithShape="0">
                <a:blip r:embed="rId6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71" name="Freeform 1567"/>
              <p:cNvSpPr>
                <a:spLocks/>
              </p:cNvSpPr>
              <p:nvPr/>
            </p:nvSpPr>
            <p:spPr bwMode="auto">
              <a:xfrm>
                <a:off x="2922" y="2509"/>
                <a:ext cx="94" cy="70"/>
              </a:xfrm>
              <a:custGeom>
                <a:avLst/>
                <a:gdLst/>
                <a:ahLst/>
                <a:cxnLst>
                  <a:cxn ang="0">
                    <a:pos x="31" y="55"/>
                  </a:cxn>
                  <a:cxn ang="0">
                    <a:pos x="94" y="0"/>
                  </a:cxn>
                  <a:cxn ang="0">
                    <a:pos x="63" y="15"/>
                  </a:cxn>
                  <a:cxn ang="0">
                    <a:pos x="0" y="70"/>
                  </a:cxn>
                  <a:cxn ang="0">
                    <a:pos x="31" y="55"/>
                  </a:cxn>
                </a:cxnLst>
                <a:rect l="0" t="0" r="r" b="b"/>
                <a:pathLst>
                  <a:path w="94" h="70">
                    <a:moveTo>
                      <a:pt x="31" y="55"/>
                    </a:moveTo>
                    <a:lnTo>
                      <a:pt x="94" y="0"/>
                    </a:lnTo>
                    <a:lnTo>
                      <a:pt x="63" y="15"/>
                    </a:lnTo>
                    <a:lnTo>
                      <a:pt x="0" y="70"/>
                    </a:lnTo>
                    <a:lnTo>
                      <a:pt x="31" y="55"/>
                    </a:lnTo>
                    <a:close/>
                  </a:path>
                </a:pathLst>
              </a:custGeom>
              <a:blipFill dpi="0" rotWithShape="0">
                <a:blip r:embed="rId6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72" name="Freeform 1568"/>
              <p:cNvSpPr>
                <a:spLocks/>
              </p:cNvSpPr>
              <p:nvPr/>
            </p:nvSpPr>
            <p:spPr bwMode="auto">
              <a:xfrm>
                <a:off x="2985" y="2438"/>
                <a:ext cx="31" cy="86"/>
              </a:xfrm>
              <a:custGeom>
                <a:avLst/>
                <a:gdLst/>
                <a:ahLst/>
                <a:cxnLst>
                  <a:cxn ang="0">
                    <a:pos x="31" y="71"/>
                  </a:cxn>
                  <a:cxn ang="0">
                    <a:pos x="0" y="86"/>
                  </a:cxn>
                  <a:cxn ang="0">
                    <a:pos x="0" y="15"/>
                  </a:cxn>
                  <a:cxn ang="0">
                    <a:pos x="31" y="0"/>
                  </a:cxn>
                  <a:cxn ang="0">
                    <a:pos x="31" y="71"/>
                  </a:cxn>
                </a:cxnLst>
                <a:rect l="0" t="0" r="r" b="b"/>
                <a:pathLst>
                  <a:path w="31" h="86">
                    <a:moveTo>
                      <a:pt x="31" y="71"/>
                    </a:moveTo>
                    <a:lnTo>
                      <a:pt x="0" y="86"/>
                    </a:lnTo>
                    <a:lnTo>
                      <a:pt x="0" y="15"/>
                    </a:lnTo>
                    <a:lnTo>
                      <a:pt x="31" y="0"/>
                    </a:lnTo>
                    <a:lnTo>
                      <a:pt x="31" y="71"/>
                    </a:lnTo>
                    <a:close/>
                  </a:path>
                </a:pathLst>
              </a:custGeom>
              <a:blipFill dpi="0" rotWithShape="0">
                <a:blip r:embed="rId6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73" name="Freeform 1569"/>
              <p:cNvSpPr>
                <a:spLocks/>
              </p:cNvSpPr>
              <p:nvPr/>
            </p:nvSpPr>
            <p:spPr bwMode="auto">
              <a:xfrm>
                <a:off x="2922" y="2453"/>
                <a:ext cx="63" cy="126"/>
              </a:xfrm>
              <a:custGeom>
                <a:avLst/>
                <a:gdLst/>
                <a:ahLst/>
                <a:cxnLst>
                  <a:cxn ang="0">
                    <a:pos x="63" y="0"/>
                  </a:cxn>
                  <a:cxn ang="0">
                    <a:pos x="0" y="56"/>
                  </a:cxn>
                  <a:cxn ang="0">
                    <a:pos x="0" y="126"/>
                  </a:cxn>
                  <a:cxn ang="0">
                    <a:pos x="63" y="71"/>
                  </a:cxn>
                  <a:cxn ang="0">
                    <a:pos x="63" y="0"/>
                  </a:cxn>
                </a:cxnLst>
                <a:rect l="0" t="0" r="r" b="b"/>
                <a:pathLst>
                  <a:path w="63" h="126">
                    <a:moveTo>
                      <a:pt x="63" y="0"/>
                    </a:moveTo>
                    <a:lnTo>
                      <a:pt x="0" y="56"/>
                    </a:lnTo>
                    <a:lnTo>
                      <a:pt x="0" y="126"/>
                    </a:lnTo>
                    <a:lnTo>
                      <a:pt x="63" y="71"/>
                    </a:lnTo>
                    <a:lnTo>
                      <a:pt x="63" y="0"/>
                    </a:lnTo>
                    <a:close/>
                  </a:path>
                </a:pathLst>
              </a:custGeom>
              <a:blipFill dpi="0" rotWithShape="0">
                <a:blip r:embed="rId6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74" name="Freeform 1570"/>
              <p:cNvSpPr>
                <a:spLocks/>
              </p:cNvSpPr>
              <p:nvPr/>
            </p:nvSpPr>
            <p:spPr bwMode="auto">
              <a:xfrm>
                <a:off x="2985" y="2438"/>
                <a:ext cx="95" cy="39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95" y="23"/>
                  </a:cxn>
                  <a:cxn ang="0">
                    <a:pos x="71" y="39"/>
                  </a:cxn>
                  <a:cxn ang="0">
                    <a:pos x="0" y="15"/>
                  </a:cxn>
                  <a:cxn ang="0">
                    <a:pos x="31" y="0"/>
                  </a:cxn>
                </a:cxnLst>
                <a:rect l="0" t="0" r="r" b="b"/>
                <a:pathLst>
                  <a:path w="95" h="39">
                    <a:moveTo>
                      <a:pt x="31" y="0"/>
                    </a:moveTo>
                    <a:lnTo>
                      <a:pt x="95" y="23"/>
                    </a:lnTo>
                    <a:lnTo>
                      <a:pt x="71" y="39"/>
                    </a:lnTo>
                    <a:lnTo>
                      <a:pt x="0" y="15"/>
                    </a:lnTo>
                    <a:lnTo>
                      <a:pt x="31" y="0"/>
                    </a:lnTo>
                    <a:close/>
                  </a:path>
                </a:pathLst>
              </a:custGeom>
              <a:blipFill dpi="0" rotWithShape="0">
                <a:blip r:embed="rId6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75" name="Freeform 1571"/>
              <p:cNvSpPr>
                <a:spLocks/>
              </p:cNvSpPr>
              <p:nvPr/>
            </p:nvSpPr>
            <p:spPr bwMode="auto">
              <a:xfrm>
                <a:off x="3056" y="2461"/>
                <a:ext cx="24" cy="87"/>
              </a:xfrm>
              <a:custGeom>
                <a:avLst/>
                <a:gdLst/>
                <a:ahLst/>
                <a:cxnLst>
                  <a:cxn ang="0">
                    <a:pos x="24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24" y="0"/>
                  </a:cxn>
                  <a:cxn ang="0">
                    <a:pos x="24" y="71"/>
                  </a:cxn>
                </a:cxnLst>
                <a:rect l="0" t="0" r="r" b="b"/>
                <a:pathLst>
                  <a:path w="24" h="87">
                    <a:moveTo>
                      <a:pt x="24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24" y="0"/>
                    </a:lnTo>
                    <a:lnTo>
                      <a:pt x="24" y="71"/>
                    </a:lnTo>
                    <a:close/>
                  </a:path>
                </a:pathLst>
              </a:custGeom>
              <a:blipFill dpi="0" rotWithShape="0">
                <a:blip r:embed="rId6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76" name="Freeform 1572"/>
              <p:cNvSpPr>
                <a:spLocks/>
              </p:cNvSpPr>
              <p:nvPr/>
            </p:nvSpPr>
            <p:spPr bwMode="auto">
              <a:xfrm>
                <a:off x="2985" y="2453"/>
                <a:ext cx="71" cy="95"/>
              </a:xfrm>
              <a:custGeom>
                <a:avLst/>
                <a:gdLst/>
                <a:ahLst/>
                <a:cxnLst>
                  <a:cxn ang="0">
                    <a:pos x="71" y="24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71" y="95"/>
                  </a:cxn>
                  <a:cxn ang="0">
                    <a:pos x="71" y="24"/>
                  </a:cxn>
                </a:cxnLst>
                <a:rect l="0" t="0" r="r" b="b"/>
                <a:pathLst>
                  <a:path w="71" h="95">
                    <a:moveTo>
                      <a:pt x="71" y="24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71" y="95"/>
                    </a:lnTo>
                    <a:lnTo>
                      <a:pt x="71" y="24"/>
                    </a:lnTo>
                    <a:close/>
                  </a:path>
                </a:pathLst>
              </a:custGeom>
              <a:blipFill dpi="0" rotWithShape="0">
                <a:blip r:embed="rId6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77" name="Freeform 1573"/>
              <p:cNvSpPr>
                <a:spLocks/>
              </p:cNvSpPr>
              <p:nvPr/>
            </p:nvSpPr>
            <p:spPr bwMode="auto">
              <a:xfrm>
                <a:off x="3056" y="2477"/>
                <a:ext cx="87" cy="71"/>
              </a:xfrm>
              <a:custGeom>
                <a:avLst/>
                <a:gdLst/>
                <a:ahLst/>
                <a:cxnLst>
                  <a:cxn ang="0">
                    <a:pos x="24" y="55"/>
                  </a:cxn>
                  <a:cxn ang="0">
                    <a:pos x="87" y="0"/>
                  </a:cxn>
                  <a:cxn ang="0">
                    <a:pos x="63" y="16"/>
                  </a:cxn>
                  <a:cxn ang="0">
                    <a:pos x="0" y="71"/>
                  </a:cxn>
                  <a:cxn ang="0">
                    <a:pos x="24" y="55"/>
                  </a:cxn>
                </a:cxnLst>
                <a:rect l="0" t="0" r="r" b="b"/>
                <a:pathLst>
                  <a:path w="87" h="71">
                    <a:moveTo>
                      <a:pt x="24" y="55"/>
                    </a:moveTo>
                    <a:lnTo>
                      <a:pt x="87" y="0"/>
                    </a:lnTo>
                    <a:lnTo>
                      <a:pt x="63" y="16"/>
                    </a:lnTo>
                    <a:lnTo>
                      <a:pt x="0" y="71"/>
                    </a:lnTo>
                    <a:lnTo>
                      <a:pt x="24" y="55"/>
                    </a:lnTo>
                    <a:close/>
                  </a:path>
                </a:pathLst>
              </a:custGeom>
              <a:blipFill dpi="0" rotWithShape="0">
                <a:blip r:embed="rId6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78" name="Freeform 1574"/>
              <p:cNvSpPr>
                <a:spLocks/>
              </p:cNvSpPr>
              <p:nvPr/>
            </p:nvSpPr>
            <p:spPr bwMode="auto">
              <a:xfrm>
                <a:off x="3119" y="2406"/>
                <a:ext cx="24" cy="87"/>
              </a:xfrm>
              <a:custGeom>
                <a:avLst/>
                <a:gdLst/>
                <a:ahLst/>
                <a:cxnLst>
                  <a:cxn ang="0">
                    <a:pos x="24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24" y="0"/>
                  </a:cxn>
                  <a:cxn ang="0">
                    <a:pos x="24" y="71"/>
                  </a:cxn>
                </a:cxnLst>
                <a:rect l="0" t="0" r="r" b="b"/>
                <a:pathLst>
                  <a:path w="24" h="87">
                    <a:moveTo>
                      <a:pt x="24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24" y="0"/>
                    </a:lnTo>
                    <a:lnTo>
                      <a:pt x="24" y="71"/>
                    </a:lnTo>
                    <a:close/>
                  </a:path>
                </a:pathLst>
              </a:custGeom>
              <a:blipFill dpi="0" rotWithShape="0">
                <a:blip r:embed="rId6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79" name="Freeform 1575"/>
              <p:cNvSpPr>
                <a:spLocks/>
              </p:cNvSpPr>
              <p:nvPr/>
            </p:nvSpPr>
            <p:spPr bwMode="auto">
              <a:xfrm>
                <a:off x="3056" y="2422"/>
                <a:ext cx="63" cy="126"/>
              </a:xfrm>
              <a:custGeom>
                <a:avLst/>
                <a:gdLst/>
                <a:ahLst/>
                <a:cxnLst>
                  <a:cxn ang="0">
                    <a:pos x="63" y="0"/>
                  </a:cxn>
                  <a:cxn ang="0">
                    <a:pos x="0" y="55"/>
                  </a:cxn>
                  <a:cxn ang="0">
                    <a:pos x="0" y="126"/>
                  </a:cxn>
                  <a:cxn ang="0">
                    <a:pos x="63" y="71"/>
                  </a:cxn>
                  <a:cxn ang="0">
                    <a:pos x="63" y="0"/>
                  </a:cxn>
                </a:cxnLst>
                <a:rect l="0" t="0" r="r" b="b"/>
                <a:pathLst>
                  <a:path w="63" h="126">
                    <a:moveTo>
                      <a:pt x="63" y="0"/>
                    </a:moveTo>
                    <a:lnTo>
                      <a:pt x="0" y="55"/>
                    </a:lnTo>
                    <a:lnTo>
                      <a:pt x="0" y="126"/>
                    </a:lnTo>
                    <a:lnTo>
                      <a:pt x="63" y="71"/>
                    </a:lnTo>
                    <a:lnTo>
                      <a:pt x="63" y="0"/>
                    </a:lnTo>
                    <a:close/>
                  </a:path>
                </a:pathLst>
              </a:custGeom>
              <a:blipFill dpi="0" rotWithShape="0">
                <a:blip r:embed="rId6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80" name="Freeform 1576"/>
              <p:cNvSpPr>
                <a:spLocks/>
              </p:cNvSpPr>
              <p:nvPr/>
            </p:nvSpPr>
            <p:spPr bwMode="auto">
              <a:xfrm>
                <a:off x="3119" y="2430"/>
                <a:ext cx="94" cy="63"/>
              </a:xfrm>
              <a:custGeom>
                <a:avLst/>
                <a:gdLst/>
                <a:ahLst/>
                <a:cxnLst>
                  <a:cxn ang="0">
                    <a:pos x="24" y="47"/>
                  </a:cxn>
                  <a:cxn ang="0">
                    <a:pos x="94" y="0"/>
                  </a:cxn>
                  <a:cxn ang="0">
                    <a:pos x="63" y="8"/>
                  </a:cxn>
                  <a:cxn ang="0">
                    <a:pos x="0" y="63"/>
                  </a:cxn>
                  <a:cxn ang="0">
                    <a:pos x="24" y="47"/>
                  </a:cxn>
                </a:cxnLst>
                <a:rect l="0" t="0" r="r" b="b"/>
                <a:pathLst>
                  <a:path w="94" h="63">
                    <a:moveTo>
                      <a:pt x="24" y="47"/>
                    </a:moveTo>
                    <a:lnTo>
                      <a:pt x="94" y="0"/>
                    </a:lnTo>
                    <a:lnTo>
                      <a:pt x="63" y="8"/>
                    </a:lnTo>
                    <a:lnTo>
                      <a:pt x="0" y="63"/>
                    </a:lnTo>
                    <a:lnTo>
                      <a:pt x="24" y="47"/>
                    </a:lnTo>
                    <a:close/>
                  </a:path>
                </a:pathLst>
              </a:custGeom>
              <a:blipFill dpi="0" rotWithShape="0">
                <a:blip r:embed="rId6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81" name="Freeform 1577"/>
              <p:cNvSpPr>
                <a:spLocks/>
              </p:cNvSpPr>
              <p:nvPr/>
            </p:nvSpPr>
            <p:spPr bwMode="auto">
              <a:xfrm>
                <a:off x="3182" y="2351"/>
                <a:ext cx="31" cy="87"/>
              </a:xfrm>
              <a:custGeom>
                <a:avLst/>
                <a:gdLst/>
                <a:ahLst/>
                <a:cxnLst>
                  <a:cxn ang="0">
                    <a:pos x="31" y="79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31" y="0"/>
                  </a:cxn>
                  <a:cxn ang="0">
                    <a:pos x="31" y="79"/>
                  </a:cxn>
                </a:cxnLst>
                <a:rect l="0" t="0" r="r" b="b"/>
                <a:pathLst>
                  <a:path w="31" h="87">
                    <a:moveTo>
                      <a:pt x="31" y="79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31" y="0"/>
                    </a:lnTo>
                    <a:lnTo>
                      <a:pt x="31" y="79"/>
                    </a:lnTo>
                    <a:close/>
                  </a:path>
                </a:pathLst>
              </a:custGeom>
              <a:blipFill dpi="0" rotWithShape="0">
                <a:blip r:embed="rId6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82" name="Freeform 1578"/>
              <p:cNvSpPr>
                <a:spLocks/>
              </p:cNvSpPr>
              <p:nvPr/>
            </p:nvSpPr>
            <p:spPr bwMode="auto">
              <a:xfrm>
                <a:off x="3119" y="2367"/>
                <a:ext cx="63" cy="126"/>
              </a:xfrm>
              <a:custGeom>
                <a:avLst/>
                <a:gdLst/>
                <a:ahLst/>
                <a:cxnLst>
                  <a:cxn ang="0">
                    <a:pos x="63" y="0"/>
                  </a:cxn>
                  <a:cxn ang="0">
                    <a:pos x="0" y="55"/>
                  </a:cxn>
                  <a:cxn ang="0">
                    <a:pos x="0" y="126"/>
                  </a:cxn>
                  <a:cxn ang="0">
                    <a:pos x="63" y="71"/>
                  </a:cxn>
                  <a:cxn ang="0">
                    <a:pos x="63" y="0"/>
                  </a:cxn>
                </a:cxnLst>
                <a:rect l="0" t="0" r="r" b="b"/>
                <a:pathLst>
                  <a:path w="63" h="126">
                    <a:moveTo>
                      <a:pt x="63" y="0"/>
                    </a:moveTo>
                    <a:lnTo>
                      <a:pt x="0" y="55"/>
                    </a:lnTo>
                    <a:lnTo>
                      <a:pt x="0" y="126"/>
                    </a:lnTo>
                    <a:lnTo>
                      <a:pt x="63" y="71"/>
                    </a:lnTo>
                    <a:lnTo>
                      <a:pt x="63" y="0"/>
                    </a:lnTo>
                    <a:close/>
                  </a:path>
                </a:pathLst>
              </a:custGeom>
              <a:blipFill dpi="0" rotWithShape="0">
                <a:blip r:embed="rId6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83" name="Freeform 1579"/>
              <p:cNvSpPr>
                <a:spLocks/>
              </p:cNvSpPr>
              <p:nvPr/>
            </p:nvSpPr>
            <p:spPr bwMode="auto">
              <a:xfrm>
                <a:off x="3182" y="2351"/>
                <a:ext cx="95" cy="39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95" y="24"/>
                  </a:cxn>
                  <a:cxn ang="0">
                    <a:pos x="63" y="39"/>
                  </a:cxn>
                  <a:cxn ang="0">
                    <a:pos x="0" y="16"/>
                  </a:cxn>
                  <a:cxn ang="0">
                    <a:pos x="31" y="0"/>
                  </a:cxn>
                </a:cxnLst>
                <a:rect l="0" t="0" r="r" b="b"/>
                <a:pathLst>
                  <a:path w="95" h="39">
                    <a:moveTo>
                      <a:pt x="31" y="0"/>
                    </a:moveTo>
                    <a:lnTo>
                      <a:pt x="95" y="24"/>
                    </a:lnTo>
                    <a:lnTo>
                      <a:pt x="63" y="39"/>
                    </a:lnTo>
                    <a:lnTo>
                      <a:pt x="0" y="16"/>
                    </a:lnTo>
                    <a:lnTo>
                      <a:pt x="31" y="0"/>
                    </a:lnTo>
                    <a:close/>
                  </a:path>
                </a:pathLst>
              </a:custGeom>
              <a:blipFill dpi="0" rotWithShape="0">
                <a:blip r:embed="rId6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84" name="Freeform 1580"/>
              <p:cNvSpPr>
                <a:spLocks/>
              </p:cNvSpPr>
              <p:nvPr/>
            </p:nvSpPr>
            <p:spPr bwMode="auto">
              <a:xfrm>
                <a:off x="3245" y="2375"/>
                <a:ext cx="32" cy="86"/>
              </a:xfrm>
              <a:custGeom>
                <a:avLst/>
                <a:gdLst/>
                <a:ahLst/>
                <a:cxnLst>
                  <a:cxn ang="0">
                    <a:pos x="32" y="71"/>
                  </a:cxn>
                  <a:cxn ang="0">
                    <a:pos x="0" y="86"/>
                  </a:cxn>
                  <a:cxn ang="0">
                    <a:pos x="0" y="15"/>
                  </a:cxn>
                  <a:cxn ang="0">
                    <a:pos x="32" y="0"/>
                  </a:cxn>
                  <a:cxn ang="0">
                    <a:pos x="32" y="71"/>
                  </a:cxn>
                </a:cxnLst>
                <a:rect l="0" t="0" r="r" b="b"/>
                <a:pathLst>
                  <a:path w="32" h="86">
                    <a:moveTo>
                      <a:pt x="32" y="71"/>
                    </a:moveTo>
                    <a:lnTo>
                      <a:pt x="0" y="86"/>
                    </a:lnTo>
                    <a:lnTo>
                      <a:pt x="0" y="15"/>
                    </a:lnTo>
                    <a:lnTo>
                      <a:pt x="32" y="0"/>
                    </a:lnTo>
                    <a:lnTo>
                      <a:pt x="32" y="71"/>
                    </a:lnTo>
                    <a:close/>
                  </a:path>
                </a:pathLst>
              </a:custGeom>
              <a:blipFill dpi="0" rotWithShape="0">
                <a:blip r:embed="rId6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85" name="Freeform 1581"/>
              <p:cNvSpPr>
                <a:spLocks/>
              </p:cNvSpPr>
              <p:nvPr/>
            </p:nvSpPr>
            <p:spPr bwMode="auto">
              <a:xfrm>
                <a:off x="3182" y="2367"/>
                <a:ext cx="63" cy="94"/>
              </a:xfrm>
              <a:custGeom>
                <a:avLst/>
                <a:gdLst/>
                <a:ahLst/>
                <a:cxnLst>
                  <a:cxn ang="0">
                    <a:pos x="63" y="23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94"/>
                  </a:cxn>
                  <a:cxn ang="0">
                    <a:pos x="63" y="23"/>
                  </a:cxn>
                </a:cxnLst>
                <a:rect l="0" t="0" r="r" b="b"/>
                <a:pathLst>
                  <a:path w="63" h="94">
                    <a:moveTo>
                      <a:pt x="63" y="23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94"/>
                    </a:lnTo>
                    <a:lnTo>
                      <a:pt x="63" y="23"/>
                    </a:lnTo>
                    <a:close/>
                  </a:path>
                </a:pathLst>
              </a:custGeom>
              <a:blipFill dpi="0" rotWithShape="0">
                <a:blip r:embed="rId6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86" name="Freeform 1582"/>
              <p:cNvSpPr>
                <a:spLocks/>
              </p:cNvSpPr>
              <p:nvPr/>
            </p:nvSpPr>
            <p:spPr bwMode="auto">
              <a:xfrm>
                <a:off x="3245" y="2398"/>
                <a:ext cx="95" cy="63"/>
              </a:xfrm>
              <a:custGeom>
                <a:avLst/>
                <a:gdLst/>
                <a:ahLst/>
                <a:cxnLst>
                  <a:cxn ang="0">
                    <a:pos x="32" y="48"/>
                  </a:cxn>
                  <a:cxn ang="0">
                    <a:pos x="95" y="0"/>
                  </a:cxn>
                  <a:cxn ang="0">
                    <a:pos x="71" y="8"/>
                  </a:cxn>
                  <a:cxn ang="0">
                    <a:pos x="0" y="63"/>
                  </a:cxn>
                  <a:cxn ang="0">
                    <a:pos x="32" y="48"/>
                  </a:cxn>
                </a:cxnLst>
                <a:rect l="0" t="0" r="r" b="b"/>
                <a:pathLst>
                  <a:path w="95" h="63">
                    <a:moveTo>
                      <a:pt x="32" y="48"/>
                    </a:moveTo>
                    <a:lnTo>
                      <a:pt x="95" y="0"/>
                    </a:lnTo>
                    <a:lnTo>
                      <a:pt x="71" y="8"/>
                    </a:lnTo>
                    <a:lnTo>
                      <a:pt x="0" y="63"/>
                    </a:lnTo>
                    <a:lnTo>
                      <a:pt x="32" y="48"/>
                    </a:lnTo>
                    <a:close/>
                  </a:path>
                </a:pathLst>
              </a:custGeom>
              <a:blipFill dpi="0" rotWithShape="0">
                <a:blip r:embed="rId6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87" name="Freeform 1583"/>
              <p:cNvSpPr>
                <a:spLocks/>
              </p:cNvSpPr>
              <p:nvPr/>
            </p:nvSpPr>
            <p:spPr bwMode="auto">
              <a:xfrm>
                <a:off x="3316" y="2327"/>
                <a:ext cx="24" cy="79"/>
              </a:xfrm>
              <a:custGeom>
                <a:avLst/>
                <a:gdLst/>
                <a:ahLst/>
                <a:cxnLst>
                  <a:cxn ang="0">
                    <a:pos x="24" y="71"/>
                  </a:cxn>
                  <a:cxn ang="0">
                    <a:pos x="0" y="79"/>
                  </a:cxn>
                  <a:cxn ang="0">
                    <a:pos x="0" y="8"/>
                  </a:cxn>
                  <a:cxn ang="0">
                    <a:pos x="24" y="0"/>
                  </a:cxn>
                  <a:cxn ang="0">
                    <a:pos x="24" y="71"/>
                  </a:cxn>
                </a:cxnLst>
                <a:rect l="0" t="0" r="r" b="b"/>
                <a:pathLst>
                  <a:path w="24" h="79">
                    <a:moveTo>
                      <a:pt x="24" y="71"/>
                    </a:moveTo>
                    <a:lnTo>
                      <a:pt x="0" y="79"/>
                    </a:lnTo>
                    <a:lnTo>
                      <a:pt x="0" y="8"/>
                    </a:lnTo>
                    <a:lnTo>
                      <a:pt x="24" y="0"/>
                    </a:lnTo>
                    <a:lnTo>
                      <a:pt x="24" y="71"/>
                    </a:lnTo>
                    <a:close/>
                  </a:path>
                </a:pathLst>
              </a:custGeom>
              <a:blipFill dpi="0" rotWithShape="0">
                <a:blip r:embed="rId6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88" name="Freeform 1584"/>
              <p:cNvSpPr>
                <a:spLocks/>
              </p:cNvSpPr>
              <p:nvPr/>
            </p:nvSpPr>
            <p:spPr bwMode="auto">
              <a:xfrm>
                <a:off x="3245" y="2335"/>
                <a:ext cx="71" cy="126"/>
              </a:xfrm>
              <a:custGeom>
                <a:avLst/>
                <a:gdLst/>
                <a:ahLst/>
                <a:cxnLst>
                  <a:cxn ang="0">
                    <a:pos x="71" y="0"/>
                  </a:cxn>
                  <a:cxn ang="0">
                    <a:pos x="0" y="55"/>
                  </a:cxn>
                  <a:cxn ang="0">
                    <a:pos x="0" y="126"/>
                  </a:cxn>
                  <a:cxn ang="0">
                    <a:pos x="71" y="71"/>
                  </a:cxn>
                  <a:cxn ang="0">
                    <a:pos x="71" y="0"/>
                  </a:cxn>
                </a:cxnLst>
                <a:rect l="0" t="0" r="r" b="b"/>
                <a:pathLst>
                  <a:path w="71" h="126">
                    <a:moveTo>
                      <a:pt x="71" y="0"/>
                    </a:moveTo>
                    <a:lnTo>
                      <a:pt x="0" y="55"/>
                    </a:lnTo>
                    <a:lnTo>
                      <a:pt x="0" y="126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</a:path>
                </a:pathLst>
              </a:custGeom>
              <a:blipFill dpi="0" rotWithShape="0">
                <a:blip r:embed="rId6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89" name="Freeform 1585"/>
              <p:cNvSpPr>
                <a:spLocks/>
              </p:cNvSpPr>
              <p:nvPr/>
            </p:nvSpPr>
            <p:spPr bwMode="auto">
              <a:xfrm>
                <a:off x="3316" y="2327"/>
                <a:ext cx="87" cy="32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87" y="16"/>
                  </a:cxn>
                  <a:cxn ang="0">
                    <a:pos x="63" y="32"/>
                  </a:cxn>
                  <a:cxn ang="0">
                    <a:pos x="0" y="8"/>
                  </a:cxn>
                  <a:cxn ang="0">
                    <a:pos x="24" y="0"/>
                  </a:cxn>
                </a:cxnLst>
                <a:rect l="0" t="0" r="r" b="b"/>
                <a:pathLst>
                  <a:path w="87" h="32">
                    <a:moveTo>
                      <a:pt x="24" y="0"/>
                    </a:moveTo>
                    <a:lnTo>
                      <a:pt x="87" y="16"/>
                    </a:lnTo>
                    <a:lnTo>
                      <a:pt x="63" y="32"/>
                    </a:lnTo>
                    <a:lnTo>
                      <a:pt x="0" y="8"/>
                    </a:lnTo>
                    <a:lnTo>
                      <a:pt x="24" y="0"/>
                    </a:lnTo>
                    <a:close/>
                  </a:path>
                </a:pathLst>
              </a:custGeom>
              <a:blipFill dpi="0" rotWithShape="0">
                <a:blip r:embed="rId6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90" name="Freeform 1586"/>
              <p:cNvSpPr>
                <a:spLocks/>
              </p:cNvSpPr>
              <p:nvPr/>
            </p:nvSpPr>
            <p:spPr bwMode="auto">
              <a:xfrm>
                <a:off x="3379" y="2343"/>
                <a:ext cx="24" cy="87"/>
              </a:xfrm>
              <a:custGeom>
                <a:avLst/>
                <a:gdLst/>
                <a:ahLst/>
                <a:cxnLst>
                  <a:cxn ang="0">
                    <a:pos x="24" y="79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24" y="0"/>
                  </a:cxn>
                  <a:cxn ang="0">
                    <a:pos x="24" y="79"/>
                  </a:cxn>
                </a:cxnLst>
                <a:rect l="0" t="0" r="r" b="b"/>
                <a:pathLst>
                  <a:path w="24" h="87">
                    <a:moveTo>
                      <a:pt x="24" y="79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24" y="0"/>
                    </a:lnTo>
                    <a:lnTo>
                      <a:pt x="24" y="79"/>
                    </a:lnTo>
                    <a:close/>
                  </a:path>
                </a:pathLst>
              </a:custGeom>
              <a:blipFill dpi="0" rotWithShape="0">
                <a:blip r:embed="rId6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91" name="Freeform 1587"/>
              <p:cNvSpPr>
                <a:spLocks/>
              </p:cNvSpPr>
              <p:nvPr/>
            </p:nvSpPr>
            <p:spPr bwMode="auto">
              <a:xfrm>
                <a:off x="3316" y="2335"/>
                <a:ext cx="63" cy="95"/>
              </a:xfrm>
              <a:custGeom>
                <a:avLst/>
                <a:gdLst/>
                <a:ahLst/>
                <a:cxnLst>
                  <a:cxn ang="0">
                    <a:pos x="63" y="24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95"/>
                  </a:cxn>
                  <a:cxn ang="0">
                    <a:pos x="63" y="24"/>
                  </a:cxn>
                </a:cxnLst>
                <a:rect l="0" t="0" r="r" b="b"/>
                <a:pathLst>
                  <a:path w="63" h="95">
                    <a:moveTo>
                      <a:pt x="63" y="24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95"/>
                    </a:lnTo>
                    <a:lnTo>
                      <a:pt x="63" y="24"/>
                    </a:lnTo>
                    <a:close/>
                  </a:path>
                </a:pathLst>
              </a:custGeom>
              <a:blipFill dpi="0" rotWithShape="0">
                <a:blip r:embed="rId6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92" name="Freeform 1588"/>
              <p:cNvSpPr>
                <a:spLocks/>
              </p:cNvSpPr>
              <p:nvPr/>
            </p:nvSpPr>
            <p:spPr bwMode="auto">
              <a:xfrm>
                <a:off x="3379" y="2367"/>
                <a:ext cx="95" cy="63"/>
              </a:xfrm>
              <a:custGeom>
                <a:avLst/>
                <a:gdLst/>
                <a:ahLst/>
                <a:cxnLst>
                  <a:cxn ang="0">
                    <a:pos x="24" y="55"/>
                  </a:cxn>
                  <a:cxn ang="0">
                    <a:pos x="95" y="0"/>
                  </a:cxn>
                  <a:cxn ang="0">
                    <a:pos x="63" y="8"/>
                  </a:cxn>
                  <a:cxn ang="0">
                    <a:pos x="0" y="63"/>
                  </a:cxn>
                  <a:cxn ang="0">
                    <a:pos x="24" y="55"/>
                  </a:cxn>
                </a:cxnLst>
                <a:rect l="0" t="0" r="r" b="b"/>
                <a:pathLst>
                  <a:path w="95" h="63">
                    <a:moveTo>
                      <a:pt x="24" y="55"/>
                    </a:moveTo>
                    <a:lnTo>
                      <a:pt x="95" y="0"/>
                    </a:lnTo>
                    <a:lnTo>
                      <a:pt x="63" y="8"/>
                    </a:lnTo>
                    <a:lnTo>
                      <a:pt x="0" y="63"/>
                    </a:lnTo>
                    <a:lnTo>
                      <a:pt x="24" y="55"/>
                    </a:lnTo>
                    <a:close/>
                  </a:path>
                </a:pathLst>
              </a:custGeom>
              <a:blipFill dpi="0" rotWithShape="0">
                <a:blip r:embed="rId6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93" name="Freeform 1589"/>
              <p:cNvSpPr>
                <a:spLocks/>
              </p:cNvSpPr>
              <p:nvPr/>
            </p:nvSpPr>
            <p:spPr bwMode="auto">
              <a:xfrm>
                <a:off x="3442" y="2296"/>
                <a:ext cx="32" cy="79"/>
              </a:xfrm>
              <a:custGeom>
                <a:avLst/>
                <a:gdLst/>
                <a:ahLst/>
                <a:cxnLst>
                  <a:cxn ang="0">
                    <a:pos x="32" y="71"/>
                  </a:cxn>
                  <a:cxn ang="0">
                    <a:pos x="0" y="79"/>
                  </a:cxn>
                  <a:cxn ang="0">
                    <a:pos x="0" y="8"/>
                  </a:cxn>
                  <a:cxn ang="0">
                    <a:pos x="32" y="0"/>
                  </a:cxn>
                  <a:cxn ang="0">
                    <a:pos x="32" y="71"/>
                  </a:cxn>
                </a:cxnLst>
                <a:rect l="0" t="0" r="r" b="b"/>
                <a:pathLst>
                  <a:path w="32" h="79">
                    <a:moveTo>
                      <a:pt x="32" y="71"/>
                    </a:moveTo>
                    <a:lnTo>
                      <a:pt x="0" y="79"/>
                    </a:lnTo>
                    <a:lnTo>
                      <a:pt x="0" y="8"/>
                    </a:lnTo>
                    <a:lnTo>
                      <a:pt x="32" y="0"/>
                    </a:lnTo>
                    <a:lnTo>
                      <a:pt x="32" y="71"/>
                    </a:lnTo>
                    <a:close/>
                  </a:path>
                </a:pathLst>
              </a:custGeom>
              <a:blipFill dpi="0" rotWithShape="0">
                <a:blip r:embed="rId6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94" name="Freeform 1590"/>
              <p:cNvSpPr>
                <a:spLocks/>
              </p:cNvSpPr>
              <p:nvPr/>
            </p:nvSpPr>
            <p:spPr bwMode="auto">
              <a:xfrm>
                <a:off x="3379" y="2304"/>
                <a:ext cx="63" cy="126"/>
              </a:xfrm>
              <a:custGeom>
                <a:avLst/>
                <a:gdLst/>
                <a:ahLst/>
                <a:cxnLst>
                  <a:cxn ang="0">
                    <a:pos x="63" y="0"/>
                  </a:cxn>
                  <a:cxn ang="0">
                    <a:pos x="0" y="55"/>
                  </a:cxn>
                  <a:cxn ang="0">
                    <a:pos x="0" y="126"/>
                  </a:cxn>
                  <a:cxn ang="0">
                    <a:pos x="63" y="71"/>
                  </a:cxn>
                  <a:cxn ang="0">
                    <a:pos x="63" y="0"/>
                  </a:cxn>
                </a:cxnLst>
                <a:rect l="0" t="0" r="r" b="b"/>
                <a:pathLst>
                  <a:path w="63" h="126">
                    <a:moveTo>
                      <a:pt x="63" y="0"/>
                    </a:moveTo>
                    <a:lnTo>
                      <a:pt x="0" y="55"/>
                    </a:lnTo>
                    <a:lnTo>
                      <a:pt x="0" y="126"/>
                    </a:lnTo>
                    <a:lnTo>
                      <a:pt x="63" y="71"/>
                    </a:lnTo>
                    <a:lnTo>
                      <a:pt x="63" y="0"/>
                    </a:lnTo>
                    <a:close/>
                  </a:path>
                </a:pathLst>
              </a:custGeom>
              <a:blipFill dpi="0" rotWithShape="0">
                <a:blip r:embed="rId6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95" name="Freeform 1591"/>
              <p:cNvSpPr>
                <a:spLocks/>
              </p:cNvSpPr>
              <p:nvPr/>
            </p:nvSpPr>
            <p:spPr bwMode="auto">
              <a:xfrm>
                <a:off x="3442" y="2296"/>
                <a:ext cx="95" cy="31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95" y="23"/>
                  </a:cxn>
                  <a:cxn ang="0">
                    <a:pos x="71" y="31"/>
                  </a:cxn>
                  <a:cxn ang="0">
                    <a:pos x="0" y="8"/>
                  </a:cxn>
                  <a:cxn ang="0">
                    <a:pos x="32" y="0"/>
                  </a:cxn>
                </a:cxnLst>
                <a:rect l="0" t="0" r="r" b="b"/>
                <a:pathLst>
                  <a:path w="95" h="31">
                    <a:moveTo>
                      <a:pt x="32" y="0"/>
                    </a:moveTo>
                    <a:lnTo>
                      <a:pt x="95" y="23"/>
                    </a:lnTo>
                    <a:lnTo>
                      <a:pt x="71" y="31"/>
                    </a:lnTo>
                    <a:lnTo>
                      <a:pt x="0" y="8"/>
                    </a:lnTo>
                    <a:lnTo>
                      <a:pt x="32" y="0"/>
                    </a:lnTo>
                    <a:close/>
                  </a:path>
                </a:pathLst>
              </a:custGeom>
              <a:blipFill dpi="0" rotWithShape="0">
                <a:blip r:embed="rId6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96" name="Freeform 1592"/>
              <p:cNvSpPr>
                <a:spLocks/>
              </p:cNvSpPr>
              <p:nvPr/>
            </p:nvSpPr>
            <p:spPr bwMode="auto">
              <a:xfrm>
                <a:off x="3513" y="2319"/>
                <a:ext cx="24" cy="79"/>
              </a:xfrm>
              <a:custGeom>
                <a:avLst/>
                <a:gdLst/>
                <a:ahLst/>
                <a:cxnLst>
                  <a:cxn ang="0">
                    <a:pos x="24" y="71"/>
                  </a:cxn>
                  <a:cxn ang="0">
                    <a:pos x="0" y="79"/>
                  </a:cxn>
                  <a:cxn ang="0">
                    <a:pos x="0" y="8"/>
                  </a:cxn>
                  <a:cxn ang="0">
                    <a:pos x="24" y="0"/>
                  </a:cxn>
                  <a:cxn ang="0">
                    <a:pos x="24" y="71"/>
                  </a:cxn>
                </a:cxnLst>
                <a:rect l="0" t="0" r="r" b="b"/>
                <a:pathLst>
                  <a:path w="24" h="79">
                    <a:moveTo>
                      <a:pt x="24" y="71"/>
                    </a:moveTo>
                    <a:lnTo>
                      <a:pt x="0" y="79"/>
                    </a:lnTo>
                    <a:lnTo>
                      <a:pt x="0" y="8"/>
                    </a:lnTo>
                    <a:lnTo>
                      <a:pt x="24" y="0"/>
                    </a:lnTo>
                    <a:lnTo>
                      <a:pt x="24" y="71"/>
                    </a:lnTo>
                    <a:close/>
                  </a:path>
                </a:pathLst>
              </a:custGeom>
              <a:blipFill dpi="0" rotWithShape="0">
                <a:blip r:embed="rId6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97" name="Freeform 1593"/>
              <p:cNvSpPr>
                <a:spLocks/>
              </p:cNvSpPr>
              <p:nvPr/>
            </p:nvSpPr>
            <p:spPr bwMode="auto">
              <a:xfrm>
                <a:off x="3442" y="2304"/>
                <a:ext cx="71" cy="94"/>
              </a:xfrm>
              <a:custGeom>
                <a:avLst/>
                <a:gdLst/>
                <a:ahLst/>
                <a:cxnLst>
                  <a:cxn ang="0">
                    <a:pos x="71" y="23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71" y="94"/>
                  </a:cxn>
                  <a:cxn ang="0">
                    <a:pos x="71" y="23"/>
                  </a:cxn>
                </a:cxnLst>
                <a:rect l="0" t="0" r="r" b="b"/>
                <a:pathLst>
                  <a:path w="71" h="94">
                    <a:moveTo>
                      <a:pt x="71" y="23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71" y="94"/>
                    </a:lnTo>
                    <a:lnTo>
                      <a:pt x="71" y="23"/>
                    </a:lnTo>
                    <a:close/>
                  </a:path>
                </a:pathLst>
              </a:custGeom>
              <a:blipFill dpi="0" rotWithShape="0">
                <a:blip r:embed="rId6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98" name="Freeform 1594"/>
              <p:cNvSpPr>
                <a:spLocks/>
              </p:cNvSpPr>
              <p:nvPr/>
            </p:nvSpPr>
            <p:spPr bwMode="auto">
              <a:xfrm>
                <a:off x="3513" y="2335"/>
                <a:ext cx="87" cy="63"/>
              </a:xfrm>
              <a:custGeom>
                <a:avLst/>
                <a:gdLst/>
                <a:ahLst/>
                <a:cxnLst>
                  <a:cxn ang="0">
                    <a:pos x="24" y="55"/>
                  </a:cxn>
                  <a:cxn ang="0">
                    <a:pos x="87" y="0"/>
                  </a:cxn>
                  <a:cxn ang="0">
                    <a:pos x="63" y="16"/>
                  </a:cxn>
                  <a:cxn ang="0">
                    <a:pos x="0" y="63"/>
                  </a:cxn>
                  <a:cxn ang="0">
                    <a:pos x="24" y="55"/>
                  </a:cxn>
                </a:cxnLst>
                <a:rect l="0" t="0" r="r" b="b"/>
                <a:pathLst>
                  <a:path w="87" h="63">
                    <a:moveTo>
                      <a:pt x="24" y="55"/>
                    </a:moveTo>
                    <a:lnTo>
                      <a:pt x="87" y="0"/>
                    </a:lnTo>
                    <a:lnTo>
                      <a:pt x="63" y="16"/>
                    </a:lnTo>
                    <a:lnTo>
                      <a:pt x="0" y="63"/>
                    </a:lnTo>
                    <a:lnTo>
                      <a:pt x="24" y="55"/>
                    </a:lnTo>
                    <a:close/>
                  </a:path>
                </a:pathLst>
              </a:custGeom>
              <a:blipFill dpi="0" rotWithShape="0">
                <a:blip r:embed="rId6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99" name="Freeform 1595"/>
              <p:cNvSpPr>
                <a:spLocks/>
              </p:cNvSpPr>
              <p:nvPr/>
            </p:nvSpPr>
            <p:spPr bwMode="auto">
              <a:xfrm>
                <a:off x="3576" y="2264"/>
                <a:ext cx="24" cy="87"/>
              </a:xfrm>
              <a:custGeom>
                <a:avLst/>
                <a:gdLst/>
                <a:ahLst/>
                <a:cxnLst>
                  <a:cxn ang="0">
                    <a:pos x="24" y="71"/>
                  </a:cxn>
                  <a:cxn ang="0">
                    <a:pos x="0" y="87"/>
                  </a:cxn>
                  <a:cxn ang="0">
                    <a:pos x="0" y="8"/>
                  </a:cxn>
                  <a:cxn ang="0">
                    <a:pos x="24" y="0"/>
                  </a:cxn>
                  <a:cxn ang="0">
                    <a:pos x="24" y="71"/>
                  </a:cxn>
                </a:cxnLst>
                <a:rect l="0" t="0" r="r" b="b"/>
                <a:pathLst>
                  <a:path w="24" h="87">
                    <a:moveTo>
                      <a:pt x="24" y="71"/>
                    </a:moveTo>
                    <a:lnTo>
                      <a:pt x="0" y="87"/>
                    </a:lnTo>
                    <a:lnTo>
                      <a:pt x="0" y="8"/>
                    </a:lnTo>
                    <a:lnTo>
                      <a:pt x="24" y="0"/>
                    </a:lnTo>
                    <a:lnTo>
                      <a:pt x="24" y="71"/>
                    </a:lnTo>
                    <a:close/>
                  </a:path>
                </a:pathLst>
              </a:custGeom>
              <a:blipFill dpi="0" rotWithShape="0">
                <a:blip r:embed="rId6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00" name="Freeform 1596"/>
              <p:cNvSpPr>
                <a:spLocks/>
              </p:cNvSpPr>
              <p:nvPr/>
            </p:nvSpPr>
            <p:spPr bwMode="auto">
              <a:xfrm>
                <a:off x="3513" y="2272"/>
                <a:ext cx="63" cy="126"/>
              </a:xfrm>
              <a:custGeom>
                <a:avLst/>
                <a:gdLst/>
                <a:ahLst/>
                <a:cxnLst>
                  <a:cxn ang="0">
                    <a:pos x="63" y="0"/>
                  </a:cxn>
                  <a:cxn ang="0">
                    <a:pos x="0" y="55"/>
                  </a:cxn>
                  <a:cxn ang="0">
                    <a:pos x="0" y="126"/>
                  </a:cxn>
                  <a:cxn ang="0">
                    <a:pos x="63" y="79"/>
                  </a:cxn>
                  <a:cxn ang="0">
                    <a:pos x="63" y="0"/>
                  </a:cxn>
                </a:cxnLst>
                <a:rect l="0" t="0" r="r" b="b"/>
                <a:pathLst>
                  <a:path w="63" h="126">
                    <a:moveTo>
                      <a:pt x="63" y="0"/>
                    </a:moveTo>
                    <a:lnTo>
                      <a:pt x="0" y="55"/>
                    </a:lnTo>
                    <a:lnTo>
                      <a:pt x="0" y="126"/>
                    </a:lnTo>
                    <a:lnTo>
                      <a:pt x="63" y="79"/>
                    </a:lnTo>
                    <a:lnTo>
                      <a:pt x="63" y="0"/>
                    </a:lnTo>
                    <a:close/>
                  </a:path>
                </a:pathLst>
              </a:custGeom>
              <a:blipFill dpi="0" rotWithShape="0">
                <a:blip r:embed="rId6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01" name="Freeform 1597"/>
              <p:cNvSpPr>
                <a:spLocks/>
              </p:cNvSpPr>
              <p:nvPr/>
            </p:nvSpPr>
            <p:spPr bwMode="auto">
              <a:xfrm>
                <a:off x="3576" y="2264"/>
                <a:ext cx="95" cy="32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95" y="24"/>
                  </a:cxn>
                  <a:cxn ang="0">
                    <a:pos x="63" y="32"/>
                  </a:cxn>
                  <a:cxn ang="0">
                    <a:pos x="0" y="8"/>
                  </a:cxn>
                  <a:cxn ang="0">
                    <a:pos x="24" y="0"/>
                  </a:cxn>
                </a:cxnLst>
                <a:rect l="0" t="0" r="r" b="b"/>
                <a:pathLst>
                  <a:path w="95" h="32">
                    <a:moveTo>
                      <a:pt x="24" y="0"/>
                    </a:moveTo>
                    <a:lnTo>
                      <a:pt x="95" y="24"/>
                    </a:lnTo>
                    <a:lnTo>
                      <a:pt x="63" y="32"/>
                    </a:lnTo>
                    <a:lnTo>
                      <a:pt x="0" y="8"/>
                    </a:lnTo>
                    <a:lnTo>
                      <a:pt x="24" y="0"/>
                    </a:lnTo>
                    <a:close/>
                  </a:path>
                </a:pathLst>
              </a:custGeom>
              <a:blipFill dpi="0" rotWithShape="0">
                <a:blip r:embed="rId6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02" name="Freeform 1598"/>
              <p:cNvSpPr>
                <a:spLocks/>
              </p:cNvSpPr>
              <p:nvPr/>
            </p:nvSpPr>
            <p:spPr bwMode="auto">
              <a:xfrm>
                <a:off x="3639" y="2288"/>
                <a:ext cx="32" cy="79"/>
              </a:xfrm>
              <a:custGeom>
                <a:avLst/>
                <a:gdLst/>
                <a:ahLst/>
                <a:cxnLst>
                  <a:cxn ang="0">
                    <a:pos x="32" y="71"/>
                  </a:cxn>
                  <a:cxn ang="0">
                    <a:pos x="0" y="79"/>
                  </a:cxn>
                  <a:cxn ang="0">
                    <a:pos x="0" y="8"/>
                  </a:cxn>
                  <a:cxn ang="0">
                    <a:pos x="32" y="0"/>
                  </a:cxn>
                  <a:cxn ang="0">
                    <a:pos x="32" y="71"/>
                  </a:cxn>
                </a:cxnLst>
                <a:rect l="0" t="0" r="r" b="b"/>
                <a:pathLst>
                  <a:path w="32" h="79">
                    <a:moveTo>
                      <a:pt x="32" y="71"/>
                    </a:moveTo>
                    <a:lnTo>
                      <a:pt x="0" y="79"/>
                    </a:lnTo>
                    <a:lnTo>
                      <a:pt x="0" y="8"/>
                    </a:lnTo>
                    <a:lnTo>
                      <a:pt x="32" y="0"/>
                    </a:lnTo>
                    <a:lnTo>
                      <a:pt x="32" y="71"/>
                    </a:lnTo>
                    <a:close/>
                  </a:path>
                </a:pathLst>
              </a:custGeom>
              <a:blipFill dpi="0" rotWithShape="0">
                <a:blip r:embed="rId6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03" name="Freeform 1599"/>
              <p:cNvSpPr>
                <a:spLocks/>
              </p:cNvSpPr>
              <p:nvPr/>
            </p:nvSpPr>
            <p:spPr bwMode="auto">
              <a:xfrm>
                <a:off x="3576" y="2272"/>
                <a:ext cx="63" cy="95"/>
              </a:xfrm>
              <a:custGeom>
                <a:avLst/>
                <a:gdLst/>
                <a:ahLst/>
                <a:cxnLst>
                  <a:cxn ang="0">
                    <a:pos x="63" y="24"/>
                  </a:cxn>
                  <a:cxn ang="0">
                    <a:pos x="0" y="0"/>
                  </a:cxn>
                  <a:cxn ang="0">
                    <a:pos x="0" y="79"/>
                  </a:cxn>
                  <a:cxn ang="0">
                    <a:pos x="63" y="95"/>
                  </a:cxn>
                  <a:cxn ang="0">
                    <a:pos x="63" y="24"/>
                  </a:cxn>
                </a:cxnLst>
                <a:rect l="0" t="0" r="r" b="b"/>
                <a:pathLst>
                  <a:path w="63" h="95">
                    <a:moveTo>
                      <a:pt x="63" y="24"/>
                    </a:moveTo>
                    <a:lnTo>
                      <a:pt x="0" y="0"/>
                    </a:lnTo>
                    <a:lnTo>
                      <a:pt x="0" y="79"/>
                    </a:lnTo>
                    <a:lnTo>
                      <a:pt x="63" y="95"/>
                    </a:lnTo>
                    <a:lnTo>
                      <a:pt x="63" y="24"/>
                    </a:lnTo>
                    <a:close/>
                  </a:path>
                </a:pathLst>
              </a:custGeom>
              <a:blipFill dpi="0" rotWithShape="0">
                <a:blip r:embed="rId6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04" name="Freeform 1600"/>
              <p:cNvSpPr>
                <a:spLocks/>
              </p:cNvSpPr>
              <p:nvPr/>
            </p:nvSpPr>
            <p:spPr bwMode="auto">
              <a:xfrm>
                <a:off x="3639" y="2304"/>
                <a:ext cx="95" cy="63"/>
              </a:xfrm>
              <a:custGeom>
                <a:avLst/>
                <a:gdLst/>
                <a:ahLst/>
                <a:cxnLst>
                  <a:cxn ang="0">
                    <a:pos x="32" y="55"/>
                  </a:cxn>
                  <a:cxn ang="0">
                    <a:pos x="95" y="0"/>
                  </a:cxn>
                  <a:cxn ang="0">
                    <a:pos x="63" y="15"/>
                  </a:cxn>
                  <a:cxn ang="0">
                    <a:pos x="0" y="63"/>
                  </a:cxn>
                  <a:cxn ang="0">
                    <a:pos x="32" y="55"/>
                  </a:cxn>
                </a:cxnLst>
                <a:rect l="0" t="0" r="r" b="b"/>
                <a:pathLst>
                  <a:path w="95" h="63">
                    <a:moveTo>
                      <a:pt x="32" y="55"/>
                    </a:moveTo>
                    <a:lnTo>
                      <a:pt x="95" y="0"/>
                    </a:lnTo>
                    <a:lnTo>
                      <a:pt x="63" y="15"/>
                    </a:lnTo>
                    <a:lnTo>
                      <a:pt x="0" y="63"/>
                    </a:lnTo>
                    <a:lnTo>
                      <a:pt x="32" y="55"/>
                    </a:lnTo>
                    <a:close/>
                  </a:path>
                </a:pathLst>
              </a:custGeom>
              <a:blipFill dpi="0" rotWithShape="0">
                <a:blip r:embed="rId6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05" name="Freeform 1601"/>
              <p:cNvSpPr>
                <a:spLocks/>
              </p:cNvSpPr>
              <p:nvPr/>
            </p:nvSpPr>
            <p:spPr bwMode="auto">
              <a:xfrm>
                <a:off x="3702" y="2233"/>
                <a:ext cx="32" cy="86"/>
              </a:xfrm>
              <a:custGeom>
                <a:avLst/>
                <a:gdLst/>
                <a:ahLst/>
                <a:cxnLst>
                  <a:cxn ang="0">
                    <a:pos x="32" y="71"/>
                  </a:cxn>
                  <a:cxn ang="0">
                    <a:pos x="0" y="86"/>
                  </a:cxn>
                  <a:cxn ang="0">
                    <a:pos x="0" y="16"/>
                  </a:cxn>
                  <a:cxn ang="0">
                    <a:pos x="32" y="0"/>
                  </a:cxn>
                  <a:cxn ang="0">
                    <a:pos x="32" y="71"/>
                  </a:cxn>
                </a:cxnLst>
                <a:rect l="0" t="0" r="r" b="b"/>
                <a:pathLst>
                  <a:path w="32" h="86">
                    <a:moveTo>
                      <a:pt x="32" y="71"/>
                    </a:moveTo>
                    <a:lnTo>
                      <a:pt x="0" y="86"/>
                    </a:lnTo>
                    <a:lnTo>
                      <a:pt x="0" y="16"/>
                    </a:lnTo>
                    <a:lnTo>
                      <a:pt x="32" y="0"/>
                    </a:lnTo>
                    <a:lnTo>
                      <a:pt x="32" y="71"/>
                    </a:lnTo>
                    <a:close/>
                  </a:path>
                </a:pathLst>
              </a:custGeom>
              <a:blipFill dpi="0" rotWithShape="0">
                <a:blip r:embed="rId6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06" name="Freeform 1602"/>
              <p:cNvSpPr>
                <a:spLocks/>
              </p:cNvSpPr>
              <p:nvPr/>
            </p:nvSpPr>
            <p:spPr bwMode="auto">
              <a:xfrm>
                <a:off x="3639" y="2249"/>
                <a:ext cx="63" cy="118"/>
              </a:xfrm>
              <a:custGeom>
                <a:avLst/>
                <a:gdLst/>
                <a:ahLst/>
                <a:cxnLst>
                  <a:cxn ang="0">
                    <a:pos x="63" y="0"/>
                  </a:cxn>
                  <a:cxn ang="0">
                    <a:pos x="0" y="47"/>
                  </a:cxn>
                  <a:cxn ang="0">
                    <a:pos x="0" y="118"/>
                  </a:cxn>
                  <a:cxn ang="0">
                    <a:pos x="63" y="70"/>
                  </a:cxn>
                  <a:cxn ang="0">
                    <a:pos x="63" y="0"/>
                  </a:cxn>
                </a:cxnLst>
                <a:rect l="0" t="0" r="r" b="b"/>
                <a:pathLst>
                  <a:path w="63" h="118">
                    <a:moveTo>
                      <a:pt x="63" y="0"/>
                    </a:moveTo>
                    <a:lnTo>
                      <a:pt x="0" y="47"/>
                    </a:lnTo>
                    <a:lnTo>
                      <a:pt x="0" y="118"/>
                    </a:lnTo>
                    <a:lnTo>
                      <a:pt x="63" y="70"/>
                    </a:lnTo>
                    <a:lnTo>
                      <a:pt x="63" y="0"/>
                    </a:lnTo>
                    <a:close/>
                  </a:path>
                </a:pathLst>
              </a:custGeom>
              <a:blipFill dpi="0" rotWithShape="0">
                <a:blip r:embed="rId6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07" name="Freeform 1603"/>
              <p:cNvSpPr>
                <a:spLocks/>
              </p:cNvSpPr>
              <p:nvPr/>
            </p:nvSpPr>
            <p:spPr bwMode="auto">
              <a:xfrm>
                <a:off x="3702" y="2249"/>
                <a:ext cx="95" cy="70"/>
              </a:xfrm>
              <a:custGeom>
                <a:avLst/>
                <a:gdLst/>
                <a:ahLst/>
                <a:cxnLst>
                  <a:cxn ang="0">
                    <a:pos x="32" y="55"/>
                  </a:cxn>
                  <a:cxn ang="0">
                    <a:pos x="95" y="0"/>
                  </a:cxn>
                  <a:cxn ang="0">
                    <a:pos x="71" y="15"/>
                  </a:cxn>
                  <a:cxn ang="0">
                    <a:pos x="0" y="70"/>
                  </a:cxn>
                  <a:cxn ang="0">
                    <a:pos x="32" y="55"/>
                  </a:cxn>
                </a:cxnLst>
                <a:rect l="0" t="0" r="r" b="b"/>
                <a:pathLst>
                  <a:path w="95" h="70">
                    <a:moveTo>
                      <a:pt x="32" y="55"/>
                    </a:moveTo>
                    <a:lnTo>
                      <a:pt x="95" y="0"/>
                    </a:lnTo>
                    <a:lnTo>
                      <a:pt x="71" y="15"/>
                    </a:lnTo>
                    <a:lnTo>
                      <a:pt x="0" y="70"/>
                    </a:lnTo>
                    <a:lnTo>
                      <a:pt x="32" y="55"/>
                    </a:lnTo>
                    <a:close/>
                  </a:path>
                </a:pathLst>
              </a:custGeom>
              <a:blipFill dpi="0" rotWithShape="0">
                <a:blip r:embed="rId6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08" name="Freeform 1604"/>
              <p:cNvSpPr>
                <a:spLocks/>
              </p:cNvSpPr>
              <p:nvPr/>
            </p:nvSpPr>
            <p:spPr bwMode="auto">
              <a:xfrm>
                <a:off x="3773" y="2178"/>
                <a:ext cx="24" cy="86"/>
              </a:xfrm>
              <a:custGeom>
                <a:avLst/>
                <a:gdLst/>
                <a:ahLst/>
                <a:cxnLst>
                  <a:cxn ang="0">
                    <a:pos x="24" y="71"/>
                  </a:cxn>
                  <a:cxn ang="0">
                    <a:pos x="0" y="86"/>
                  </a:cxn>
                  <a:cxn ang="0">
                    <a:pos x="0" y="15"/>
                  </a:cxn>
                  <a:cxn ang="0">
                    <a:pos x="24" y="0"/>
                  </a:cxn>
                  <a:cxn ang="0">
                    <a:pos x="24" y="71"/>
                  </a:cxn>
                </a:cxnLst>
                <a:rect l="0" t="0" r="r" b="b"/>
                <a:pathLst>
                  <a:path w="24" h="86">
                    <a:moveTo>
                      <a:pt x="24" y="71"/>
                    </a:moveTo>
                    <a:lnTo>
                      <a:pt x="0" y="86"/>
                    </a:lnTo>
                    <a:lnTo>
                      <a:pt x="0" y="15"/>
                    </a:lnTo>
                    <a:lnTo>
                      <a:pt x="24" y="0"/>
                    </a:lnTo>
                    <a:lnTo>
                      <a:pt x="24" y="71"/>
                    </a:lnTo>
                    <a:close/>
                  </a:path>
                </a:pathLst>
              </a:custGeom>
              <a:blipFill dpi="0" rotWithShape="0">
                <a:blip r:embed="rId6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09" name="Freeform 1605"/>
              <p:cNvSpPr>
                <a:spLocks/>
              </p:cNvSpPr>
              <p:nvPr/>
            </p:nvSpPr>
            <p:spPr bwMode="auto">
              <a:xfrm>
                <a:off x="3702" y="2193"/>
                <a:ext cx="71" cy="126"/>
              </a:xfrm>
              <a:custGeom>
                <a:avLst/>
                <a:gdLst/>
                <a:ahLst/>
                <a:cxnLst>
                  <a:cxn ang="0">
                    <a:pos x="71" y="0"/>
                  </a:cxn>
                  <a:cxn ang="0">
                    <a:pos x="0" y="56"/>
                  </a:cxn>
                  <a:cxn ang="0">
                    <a:pos x="0" y="126"/>
                  </a:cxn>
                  <a:cxn ang="0">
                    <a:pos x="71" y="71"/>
                  </a:cxn>
                  <a:cxn ang="0">
                    <a:pos x="71" y="0"/>
                  </a:cxn>
                </a:cxnLst>
                <a:rect l="0" t="0" r="r" b="b"/>
                <a:pathLst>
                  <a:path w="71" h="126">
                    <a:moveTo>
                      <a:pt x="71" y="0"/>
                    </a:moveTo>
                    <a:lnTo>
                      <a:pt x="0" y="56"/>
                    </a:lnTo>
                    <a:lnTo>
                      <a:pt x="0" y="126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</a:path>
                </a:pathLst>
              </a:custGeom>
              <a:blipFill dpi="0" rotWithShape="0">
                <a:blip r:embed="rId6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10" name="Freeform 1606"/>
              <p:cNvSpPr>
                <a:spLocks/>
              </p:cNvSpPr>
              <p:nvPr/>
            </p:nvSpPr>
            <p:spPr bwMode="auto">
              <a:xfrm>
                <a:off x="2481" y="2540"/>
                <a:ext cx="86" cy="32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86" y="16"/>
                  </a:cxn>
                  <a:cxn ang="0">
                    <a:pos x="63" y="32"/>
                  </a:cxn>
                  <a:cxn ang="0">
                    <a:pos x="0" y="8"/>
                  </a:cxn>
                  <a:cxn ang="0">
                    <a:pos x="23" y="0"/>
                  </a:cxn>
                </a:cxnLst>
                <a:rect l="0" t="0" r="r" b="b"/>
                <a:pathLst>
                  <a:path w="86" h="32">
                    <a:moveTo>
                      <a:pt x="23" y="0"/>
                    </a:moveTo>
                    <a:lnTo>
                      <a:pt x="86" y="16"/>
                    </a:lnTo>
                    <a:lnTo>
                      <a:pt x="63" y="32"/>
                    </a:lnTo>
                    <a:lnTo>
                      <a:pt x="0" y="8"/>
                    </a:lnTo>
                    <a:lnTo>
                      <a:pt x="23" y="0"/>
                    </a:lnTo>
                    <a:close/>
                  </a:path>
                </a:pathLst>
              </a:custGeom>
              <a:blipFill dpi="0" rotWithShape="0">
                <a:blip r:embed="rId7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11" name="Freeform 1607"/>
              <p:cNvSpPr>
                <a:spLocks/>
              </p:cNvSpPr>
              <p:nvPr/>
            </p:nvSpPr>
            <p:spPr bwMode="auto">
              <a:xfrm>
                <a:off x="2544" y="2556"/>
                <a:ext cx="23" cy="86"/>
              </a:xfrm>
              <a:custGeom>
                <a:avLst/>
                <a:gdLst/>
                <a:ahLst/>
                <a:cxnLst>
                  <a:cxn ang="0">
                    <a:pos x="23" y="79"/>
                  </a:cxn>
                  <a:cxn ang="0">
                    <a:pos x="0" y="86"/>
                  </a:cxn>
                  <a:cxn ang="0">
                    <a:pos x="0" y="16"/>
                  </a:cxn>
                  <a:cxn ang="0">
                    <a:pos x="23" y="0"/>
                  </a:cxn>
                  <a:cxn ang="0">
                    <a:pos x="23" y="79"/>
                  </a:cxn>
                </a:cxnLst>
                <a:rect l="0" t="0" r="r" b="b"/>
                <a:pathLst>
                  <a:path w="23" h="86">
                    <a:moveTo>
                      <a:pt x="23" y="79"/>
                    </a:moveTo>
                    <a:lnTo>
                      <a:pt x="0" y="86"/>
                    </a:lnTo>
                    <a:lnTo>
                      <a:pt x="0" y="16"/>
                    </a:lnTo>
                    <a:lnTo>
                      <a:pt x="23" y="0"/>
                    </a:lnTo>
                    <a:lnTo>
                      <a:pt x="23" y="79"/>
                    </a:lnTo>
                    <a:close/>
                  </a:path>
                </a:pathLst>
              </a:custGeom>
              <a:blipFill dpi="0" rotWithShape="0">
                <a:blip r:embed="rId7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12" name="Freeform 1608"/>
              <p:cNvSpPr>
                <a:spLocks/>
              </p:cNvSpPr>
              <p:nvPr/>
            </p:nvSpPr>
            <p:spPr bwMode="auto">
              <a:xfrm>
                <a:off x="2481" y="2548"/>
                <a:ext cx="63" cy="94"/>
              </a:xfrm>
              <a:custGeom>
                <a:avLst/>
                <a:gdLst/>
                <a:ahLst/>
                <a:cxnLst>
                  <a:cxn ang="0">
                    <a:pos x="63" y="24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94"/>
                  </a:cxn>
                  <a:cxn ang="0">
                    <a:pos x="63" y="24"/>
                  </a:cxn>
                </a:cxnLst>
                <a:rect l="0" t="0" r="r" b="b"/>
                <a:pathLst>
                  <a:path w="63" h="94">
                    <a:moveTo>
                      <a:pt x="63" y="24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94"/>
                    </a:lnTo>
                    <a:lnTo>
                      <a:pt x="63" y="24"/>
                    </a:lnTo>
                    <a:close/>
                  </a:path>
                </a:pathLst>
              </a:custGeom>
              <a:blipFill dpi="0" rotWithShape="0">
                <a:blip r:embed="rId7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13" name="Freeform 1609"/>
              <p:cNvSpPr>
                <a:spLocks/>
              </p:cNvSpPr>
              <p:nvPr/>
            </p:nvSpPr>
            <p:spPr bwMode="auto">
              <a:xfrm>
                <a:off x="2544" y="2579"/>
                <a:ext cx="94" cy="63"/>
              </a:xfrm>
              <a:custGeom>
                <a:avLst/>
                <a:gdLst/>
                <a:ahLst/>
                <a:cxnLst>
                  <a:cxn ang="0">
                    <a:pos x="23" y="56"/>
                  </a:cxn>
                  <a:cxn ang="0">
                    <a:pos x="94" y="0"/>
                  </a:cxn>
                  <a:cxn ang="0">
                    <a:pos x="63" y="8"/>
                  </a:cxn>
                  <a:cxn ang="0">
                    <a:pos x="0" y="63"/>
                  </a:cxn>
                  <a:cxn ang="0">
                    <a:pos x="23" y="56"/>
                  </a:cxn>
                </a:cxnLst>
                <a:rect l="0" t="0" r="r" b="b"/>
                <a:pathLst>
                  <a:path w="94" h="63">
                    <a:moveTo>
                      <a:pt x="23" y="56"/>
                    </a:moveTo>
                    <a:lnTo>
                      <a:pt x="94" y="0"/>
                    </a:lnTo>
                    <a:lnTo>
                      <a:pt x="63" y="8"/>
                    </a:lnTo>
                    <a:lnTo>
                      <a:pt x="0" y="63"/>
                    </a:lnTo>
                    <a:lnTo>
                      <a:pt x="23" y="56"/>
                    </a:lnTo>
                    <a:close/>
                  </a:path>
                </a:pathLst>
              </a:custGeom>
              <a:blipFill dpi="0" rotWithShape="0">
                <a:blip r:embed="rId7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14" name="Freeform 1610"/>
              <p:cNvSpPr>
                <a:spLocks/>
              </p:cNvSpPr>
              <p:nvPr/>
            </p:nvSpPr>
            <p:spPr bwMode="auto">
              <a:xfrm>
                <a:off x="2607" y="2509"/>
                <a:ext cx="31" cy="78"/>
              </a:xfrm>
              <a:custGeom>
                <a:avLst/>
                <a:gdLst/>
                <a:ahLst/>
                <a:cxnLst>
                  <a:cxn ang="0">
                    <a:pos x="31" y="70"/>
                  </a:cxn>
                  <a:cxn ang="0">
                    <a:pos x="0" y="78"/>
                  </a:cxn>
                  <a:cxn ang="0">
                    <a:pos x="0" y="7"/>
                  </a:cxn>
                  <a:cxn ang="0">
                    <a:pos x="31" y="0"/>
                  </a:cxn>
                  <a:cxn ang="0">
                    <a:pos x="31" y="70"/>
                  </a:cxn>
                </a:cxnLst>
                <a:rect l="0" t="0" r="r" b="b"/>
                <a:pathLst>
                  <a:path w="31" h="78">
                    <a:moveTo>
                      <a:pt x="31" y="70"/>
                    </a:moveTo>
                    <a:lnTo>
                      <a:pt x="0" y="78"/>
                    </a:lnTo>
                    <a:lnTo>
                      <a:pt x="0" y="7"/>
                    </a:lnTo>
                    <a:lnTo>
                      <a:pt x="31" y="0"/>
                    </a:lnTo>
                    <a:lnTo>
                      <a:pt x="31" y="70"/>
                    </a:lnTo>
                    <a:close/>
                  </a:path>
                </a:pathLst>
              </a:custGeom>
              <a:blipFill dpi="0" rotWithShape="0">
                <a:blip r:embed="rId7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15" name="Freeform 1611"/>
              <p:cNvSpPr>
                <a:spLocks/>
              </p:cNvSpPr>
              <p:nvPr/>
            </p:nvSpPr>
            <p:spPr bwMode="auto">
              <a:xfrm>
                <a:off x="2544" y="2516"/>
                <a:ext cx="63" cy="126"/>
              </a:xfrm>
              <a:custGeom>
                <a:avLst/>
                <a:gdLst/>
                <a:ahLst/>
                <a:cxnLst>
                  <a:cxn ang="0">
                    <a:pos x="63" y="0"/>
                  </a:cxn>
                  <a:cxn ang="0">
                    <a:pos x="0" y="56"/>
                  </a:cxn>
                  <a:cxn ang="0">
                    <a:pos x="0" y="126"/>
                  </a:cxn>
                  <a:cxn ang="0">
                    <a:pos x="63" y="71"/>
                  </a:cxn>
                  <a:cxn ang="0">
                    <a:pos x="63" y="0"/>
                  </a:cxn>
                </a:cxnLst>
                <a:rect l="0" t="0" r="r" b="b"/>
                <a:pathLst>
                  <a:path w="63" h="126">
                    <a:moveTo>
                      <a:pt x="63" y="0"/>
                    </a:moveTo>
                    <a:lnTo>
                      <a:pt x="0" y="56"/>
                    </a:lnTo>
                    <a:lnTo>
                      <a:pt x="0" y="126"/>
                    </a:lnTo>
                    <a:lnTo>
                      <a:pt x="63" y="71"/>
                    </a:lnTo>
                    <a:lnTo>
                      <a:pt x="63" y="0"/>
                    </a:lnTo>
                    <a:close/>
                  </a:path>
                </a:pathLst>
              </a:custGeom>
              <a:blipFill dpi="0" rotWithShape="0">
                <a:blip r:embed="rId7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16" name="Freeform 1612"/>
              <p:cNvSpPr>
                <a:spLocks/>
              </p:cNvSpPr>
              <p:nvPr/>
            </p:nvSpPr>
            <p:spPr bwMode="auto">
              <a:xfrm>
                <a:off x="2607" y="2509"/>
                <a:ext cx="94" cy="31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94" y="23"/>
                  </a:cxn>
                  <a:cxn ang="0">
                    <a:pos x="63" y="31"/>
                  </a:cxn>
                  <a:cxn ang="0">
                    <a:pos x="0" y="7"/>
                  </a:cxn>
                  <a:cxn ang="0">
                    <a:pos x="31" y="0"/>
                  </a:cxn>
                </a:cxnLst>
                <a:rect l="0" t="0" r="r" b="b"/>
                <a:pathLst>
                  <a:path w="94" h="31">
                    <a:moveTo>
                      <a:pt x="31" y="0"/>
                    </a:moveTo>
                    <a:lnTo>
                      <a:pt x="94" y="23"/>
                    </a:lnTo>
                    <a:lnTo>
                      <a:pt x="63" y="31"/>
                    </a:lnTo>
                    <a:lnTo>
                      <a:pt x="0" y="7"/>
                    </a:lnTo>
                    <a:lnTo>
                      <a:pt x="31" y="0"/>
                    </a:lnTo>
                    <a:close/>
                  </a:path>
                </a:pathLst>
              </a:custGeom>
              <a:blipFill dpi="0" rotWithShape="0">
                <a:blip r:embed="rId7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17" name="Freeform 1613"/>
              <p:cNvSpPr>
                <a:spLocks/>
              </p:cNvSpPr>
              <p:nvPr/>
            </p:nvSpPr>
            <p:spPr bwMode="auto">
              <a:xfrm>
                <a:off x="2670" y="2532"/>
                <a:ext cx="31" cy="79"/>
              </a:xfrm>
              <a:custGeom>
                <a:avLst/>
                <a:gdLst/>
                <a:ahLst/>
                <a:cxnLst>
                  <a:cxn ang="0">
                    <a:pos x="31" y="71"/>
                  </a:cxn>
                  <a:cxn ang="0">
                    <a:pos x="0" y="79"/>
                  </a:cxn>
                  <a:cxn ang="0">
                    <a:pos x="0" y="8"/>
                  </a:cxn>
                  <a:cxn ang="0">
                    <a:pos x="31" y="0"/>
                  </a:cxn>
                  <a:cxn ang="0">
                    <a:pos x="31" y="71"/>
                  </a:cxn>
                </a:cxnLst>
                <a:rect l="0" t="0" r="r" b="b"/>
                <a:pathLst>
                  <a:path w="31" h="79">
                    <a:moveTo>
                      <a:pt x="31" y="71"/>
                    </a:moveTo>
                    <a:lnTo>
                      <a:pt x="0" y="79"/>
                    </a:lnTo>
                    <a:lnTo>
                      <a:pt x="0" y="8"/>
                    </a:lnTo>
                    <a:lnTo>
                      <a:pt x="31" y="0"/>
                    </a:lnTo>
                    <a:lnTo>
                      <a:pt x="31" y="71"/>
                    </a:lnTo>
                    <a:close/>
                  </a:path>
                </a:pathLst>
              </a:custGeom>
              <a:blipFill dpi="0" rotWithShape="0">
                <a:blip r:embed="rId7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18" name="Freeform 1614"/>
              <p:cNvSpPr>
                <a:spLocks/>
              </p:cNvSpPr>
              <p:nvPr/>
            </p:nvSpPr>
            <p:spPr bwMode="auto">
              <a:xfrm>
                <a:off x="2607" y="2516"/>
                <a:ext cx="63" cy="95"/>
              </a:xfrm>
              <a:custGeom>
                <a:avLst/>
                <a:gdLst/>
                <a:ahLst/>
                <a:cxnLst>
                  <a:cxn ang="0">
                    <a:pos x="63" y="24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95"/>
                  </a:cxn>
                  <a:cxn ang="0">
                    <a:pos x="63" y="24"/>
                  </a:cxn>
                </a:cxnLst>
                <a:rect l="0" t="0" r="r" b="b"/>
                <a:pathLst>
                  <a:path w="63" h="95">
                    <a:moveTo>
                      <a:pt x="63" y="24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95"/>
                    </a:lnTo>
                    <a:lnTo>
                      <a:pt x="63" y="24"/>
                    </a:lnTo>
                    <a:close/>
                  </a:path>
                </a:pathLst>
              </a:custGeom>
              <a:blipFill dpi="0" rotWithShape="0">
                <a:blip r:embed="rId7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19" name="Freeform 1615"/>
              <p:cNvSpPr>
                <a:spLocks/>
              </p:cNvSpPr>
              <p:nvPr/>
            </p:nvSpPr>
            <p:spPr bwMode="auto">
              <a:xfrm>
                <a:off x="2670" y="2548"/>
                <a:ext cx="94" cy="63"/>
              </a:xfrm>
              <a:custGeom>
                <a:avLst/>
                <a:gdLst/>
                <a:ahLst/>
                <a:cxnLst>
                  <a:cxn ang="0">
                    <a:pos x="31" y="55"/>
                  </a:cxn>
                  <a:cxn ang="0">
                    <a:pos x="94" y="0"/>
                  </a:cxn>
                  <a:cxn ang="0">
                    <a:pos x="71" y="16"/>
                  </a:cxn>
                  <a:cxn ang="0">
                    <a:pos x="0" y="63"/>
                  </a:cxn>
                  <a:cxn ang="0">
                    <a:pos x="31" y="55"/>
                  </a:cxn>
                </a:cxnLst>
                <a:rect l="0" t="0" r="r" b="b"/>
                <a:pathLst>
                  <a:path w="94" h="63">
                    <a:moveTo>
                      <a:pt x="31" y="55"/>
                    </a:moveTo>
                    <a:lnTo>
                      <a:pt x="94" y="0"/>
                    </a:lnTo>
                    <a:lnTo>
                      <a:pt x="71" y="16"/>
                    </a:lnTo>
                    <a:lnTo>
                      <a:pt x="0" y="63"/>
                    </a:lnTo>
                    <a:lnTo>
                      <a:pt x="31" y="55"/>
                    </a:lnTo>
                    <a:close/>
                  </a:path>
                </a:pathLst>
              </a:custGeom>
              <a:blipFill dpi="0" rotWithShape="0">
                <a:blip r:embed="rId7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20" name="Freeform 1616"/>
              <p:cNvSpPr>
                <a:spLocks/>
              </p:cNvSpPr>
              <p:nvPr/>
            </p:nvSpPr>
            <p:spPr bwMode="auto">
              <a:xfrm>
                <a:off x="2741" y="2477"/>
                <a:ext cx="23" cy="87"/>
              </a:xfrm>
              <a:custGeom>
                <a:avLst/>
                <a:gdLst/>
                <a:ahLst/>
                <a:cxnLst>
                  <a:cxn ang="0">
                    <a:pos x="23" y="71"/>
                  </a:cxn>
                  <a:cxn ang="0">
                    <a:pos x="0" y="87"/>
                  </a:cxn>
                  <a:cxn ang="0">
                    <a:pos x="0" y="8"/>
                  </a:cxn>
                  <a:cxn ang="0">
                    <a:pos x="23" y="0"/>
                  </a:cxn>
                  <a:cxn ang="0">
                    <a:pos x="23" y="71"/>
                  </a:cxn>
                </a:cxnLst>
                <a:rect l="0" t="0" r="r" b="b"/>
                <a:pathLst>
                  <a:path w="23" h="87">
                    <a:moveTo>
                      <a:pt x="23" y="71"/>
                    </a:moveTo>
                    <a:lnTo>
                      <a:pt x="0" y="87"/>
                    </a:lnTo>
                    <a:lnTo>
                      <a:pt x="0" y="8"/>
                    </a:lnTo>
                    <a:lnTo>
                      <a:pt x="23" y="0"/>
                    </a:lnTo>
                    <a:lnTo>
                      <a:pt x="23" y="71"/>
                    </a:lnTo>
                    <a:close/>
                  </a:path>
                </a:pathLst>
              </a:custGeom>
              <a:blipFill dpi="0" rotWithShape="0">
                <a:blip r:embed="rId7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21" name="Freeform 1617"/>
              <p:cNvSpPr>
                <a:spLocks/>
              </p:cNvSpPr>
              <p:nvPr/>
            </p:nvSpPr>
            <p:spPr bwMode="auto">
              <a:xfrm>
                <a:off x="2670" y="2485"/>
                <a:ext cx="71" cy="126"/>
              </a:xfrm>
              <a:custGeom>
                <a:avLst/>
                <a:gdLst/>
                <a:ahLst/>
                <a:cxnLst>
                  <a:cxn ang="0">
                    <a:pos x="71" y="0"/>
                  </a:cxn>
                  <a:cxn ang="0">
                    <a:pos x="0" y="55"/>
                  </a:cxn>
                  <a:cxn ang="0">
                    <a:pos x="0" y="126"/>
                  </a:cxn>
                  <a:cxn ang="0">
                    <a:pos x="71" y="79"/>
                  </a:cxn>
                  <a:cxn ang="0">
                    <a:pos x="71" y="0"/>
                  </a:cxn>
                </a:cxnLst>
                <a:rect l="0" t="0" r="r" b="b"/>
                <a:pathLst>
                  <a:path w="71" h="126">
                    <a:moveTo>
                      <a:pt x="71" y="0"/>
                    </a:moveTo>
                    <a:lnTo>
                      <a:pt x="0" y="55"/>
                    </a:lnTo>
                    <a:lnTo>
                      <a:pt x="0" y="126"/>
                    </a:lnTo>
                    <a:lnTo>
                      <a:pt x="71" y="79"/>
                    </a:lnTo>
                    <a:lnTo>
                      <a:pt x="71" y="0"/>
                    </a:lnTo>
                    <a:close/>
                  </a:path>
                </a:pathLst>
              </a:custGeom>
              <a:blipFill dpi="0" rotWithShape="0">
                <a:blip r:embed="rId7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22" name="Freeform 1618"/>
              <p:cNvSpPr>
                <a:spLocks/>
              </p:cNvSpPr>
              <p:nvPr/>
            </p:nvSpPr>
            <p:spPr bwMode="auto">
              <a:xfrm>
                <a:off x="2741" y="2477"/>
                <a:ext cx="86" cy="32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86" y="24"/>
                  </a:cxn>
                  <a:cxn ang="0">
                    <a:pos x="63" y="32"/>
                  </a:cxn>
                  <a:cxn ang="0">
                    <a:pos x="0" y="8"/>
                  </a:cxn>
                  <a:cxn ang="0">
                    <a:pos x="23" y="0"/>
                  </a:cxn>
                </a:cxnLst>
                <a:rect l="0" t="0" r="r" b="b"/>
                <a:pathLst>
                  <a:path w="86" h="32">
                    <a:moveTo>
                      <a:pt x="23" y="0"/>
                    </a:moveTo>
                    <a:lnTo>
                      <a:pt x="86" y="24"/>
                    </a:lnTo>
                    <a:lnTo>
                      <a:pt x="63" y="32"/>
                    </a:lnTo>
                    <a:lnTo>
                      <a:pt x="0" y="8"/>
                    </a:lnTo>
                    <a:lnTo>
                      <a:pt x="23" y="0"/>
                    </a:lnTo>
                    <a:close/>
                  </a:path>
                </a:pathLst>
              </a:custGeom>
              <a:blipFill dpi="0" rotWithShape="0">
                <a:blip r:embed="rId7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23" name="Freeform 1619"/>
              <p:cNvSpPr>
                <a:spLocks/>
              </p:cNvSpPr>
              <p:nvPr/>
            </p:nvSpPr>
            <p:spPr bwMode="auto">
              <a:xfrm>
                <a:off x="2804" y="2501"/>
                <a:ext cx="23" cy="78"/>
              </a:xfrm>
              <a:custGeom>
                <a:avLst/>
                <a:gdLst/>
                <a:ahLst/>
                <a:cxnLst>
                  <a:cxn ang="0">
                    <a:pos x="23" y="71"/>
                  </a:cxn>
                  <a:cxn ang="0">
                    <a:pos x="0" y="78"/>
                  </a:cxn>
                  <a:cxn ang="0">
                    <a:pos x="0" y="8"/>
                  </a:cxn>
                  <a:cxn ang="0">
                    <a:pos x="23" y="0"/>
                  </a:cxn>
                  <a:cxn ang="0">
                    <a:pos x="23" y="71"/>
                  </a:cxn>
                </a:cxnLst>
                <a:rect l="0" t="0" r="r" b="b"/>
                <a:pathLst>
                  <a:path w="23" h="78">
                    <a:moveTo>
                      <a:pt x="23" y="71"/>
                    </a:moveTo>
                    <a:lnTo>
                      <a:pt x="0" y="78"/>
                    </a:lnTo>
                    <a:lnTo>
                      <a:pt x="0" y="8"/>
                    </a:lnTo>
                    <a:lnTo>
                      <a:pt x="23" y="0"/>
                    </a:lnTo>
                    <a:lnTo>
                      <a:pt x="23" y="71"/>
                    </a:lnTo>
                    <a:close/>
                  </a:path>
                </a:pathLst>
              </a:custGeom>
              <a:blipFill dpi="0" rotWithShape="0">
                <a:blip r:embed="rId7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24" name="Freeform 1620"/>
              <p:cNvSpPr>
                <a:spLocks/>
              </p:cNvSpPr>
              <p:nvPr/>
            </p:nvSpPr>
            <p:spPr bwMode="auto">
              <a:xfrm>
                <a:off x="2741" y="2485"/>
                <a:ext cx="63" cy="94"/>
              </a:xfrm>
              <a:custGeom>
                <a:avLst/>
                <a:gdLst/>
                <a:ahLst/>
                <a:cxnLst>
                  <a:cxn ang="0">
                    <a:pos x="63" y="24"/>
                  </a:cxn>
                  <a:cxn ang="0">
                    <a:pos x="0" y="0"/>
                  </a:cxn>
                  <a:cxn ang="0">
                    <a:pos x="0" y="79"/>
                  </a:cxn>
                  <a:cxn ang="0">
                    <a:pos x="63" y="94"/>
                  </a:cxn>
                  <a:cxn ang="0">
                    <a:pos x="63" y="24"/>
                  </a:cxn>
                </a:cxnLst>
                <a:rect l="0" t="0" r="r" b="b"/>
                <a:pathLst>
                  <a:path w="63" h="94">
                    <a:moveTo>
                      <a:pt x="63" y="24"/>
                    </a:moveTo>
                    <a:lnTo>
                      <a:pt x="0" y="0"/>
                    </a:lnTo>
                    <a:lnTo>
                      <a:pt x="0" y="79"/>
                    </a:lnTo>
                    <a:lnTo>
                      <a:pt x="63" y="94"/>
                    </a:lnTo>
                    <a:lnTo>
                      <a:pt x="63" y="24"/>
                    </a:lnTo>
                    <a:close/>
                  </a:path>
                </a:pathLst>
              </a:custGeom>
              <a:blipFill dpi="0" rotWithShape="0">
                <a:blip r:embed="rId7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25" name="Freeform 1621"/>
              <p:cNvSpPr>
                <a:spLocks/>
              </p:cNvSpPr>
              <p:nvPr/>
            </p:nvSpPr>
            <p:spPr bwMode="auto">
              <a:xfrm>
                <a:off x="2804" y="2516"/>
                <a:ext cx="94" cy="63"/>
              </a:xfrm>
              <a:custGeom>
                <a:avLst/>
                <a:gdLst/>
                <a:ahLst/>
                <a:cxnLst>
                  <a:cxn ang="0">
                    <a:pos x="23" y="56"/>
                  </a:cxn>
                  <a:cxn ang="0">
                    <a:pos x="94" y="0"/>
                  </a:cxn>
                  <a:cxn ang="0">
                    <a:pos x="63" y="16"/>
                  </a:cxn>
                  <a:cxn ang="0">
                    <a:pos x="0" y="63"/>
                  </a:cxn>
                  <a:cxn ang="0">
                    <a:pos x="23" y="56"/>
                  </a:cxn>
                </a:cxnLst>
                <a:rect l="0" t="0" r="r" b="b"/>
                <a:pathLst>
                  <a:path w="94" h="63">
                    <a:moveTo>
                      <a:pt x="23" y="56"/>
                    </a:moveTo>
                    <a:lnTo>
                      <a:pt x="94" y="0"/>
                    </a:lnTo>
                    <a:lnTo>
                      <a:pt x="63" y="16"/>
                    </a:lnTo>
                    <a:lnTo>
                      <a:pt x="0" y="63"/>
                    </a:lnTo>
                    <a:lnTo>
                      <a:pt x="23" y="56"/>
                    </a:lnTo>
                    <a:close/>
                  </a:path>
                </a:pathLst>
              </a:custGeom>
              <a:blipFill dpi="0" rotWithShape="0">
                <a:blip r:embed="rId7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26" name="Freeform 1622"/>
              <p:cNvSpPr>
                <a:spLocks/>
              </p:cNvSpPr>
              <p:nvPr/>
            </p:nvSpPr>
            <p:spPr bwMode="auto">
              <a:xfrm>
                <a:off x="2867" y="2446"/>
                <a:ext cx="31" cy="86"/>
              </a:xfrm>
              <a:custGeom>
                <a:avLst/>
                <a:gdLst/>
                <a:ahLst/>
                <a:cxnLst>
                  <a:cxn ang="0">
                    <a:pos x="31" y="70"/>
                  </a:cxn>
                  <a:cxn ang="0">
                    <a:pos x="0" y="86"/>
                  </a:cxn>
                  <a:cxn ang="0">
                    <a:pos x="0" y="15"/>
                  </a:cxn>
                  <a:cxn ang="0">
                    <a:pos x="31" y="0"/>
                  </a:cxn>
                  <a:cxn ang="0">
                    <a:pos x="31" y="70"/>
                  </a:cxn>
                </a:cxnLst>
                <a:rect l="0" t="0" r="r" b="b"/>
                <a:pathLst>
                  <a:path w="31" h="86">
                    <a:moveTo>
                      <a:pt x="31" y="70"/>
                    </a:moveTo>
                    <a:lnTo>
                      <a:pt x="0" y="86"/>
                    </a:lnTo>
                    <a:lnTo>
                      <a:pt x="0" y="15"/>
                    </a:lnTo>
                    <a:lnTo>
                      <a:pt x="31" y="0"/>
                    </a:lnTo>
                    <a:lnTo>
                      <a:pt x="31" y="70"/>
                    </a:lnTo>
                    <a:close/>
                  </a:path>
                </a:pathLst>
              </a:custGeom>
              <a:blipFill dpi="0" rotWithShape="0">
                <a:blip r:embed="rId7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27" name="Freeform 1623"/>
              <p:cNvSpPr>
                <a:spLocks/>
              </p:cNvSpPr>
              <p:nvPr/>
            </p:nvSpPr>
            <p:spPr bwMode="auto">
              <a:xfrm>
                <a:off x="2804" y="2461"/>
                <a:ext cx="63" cy="118"/>
              </a:xfrm>
              <a:custGeom>
                <a:avLst/>
                <a:gdLst/>
                <a:ahLst/>
                <a:cxnLst>
                  <a:cxn ang="0">
                    <a:pos x="63" y="0"/>
                  </a:cxn>
                  <a:cxn ang="0">
                    <a:pos x="0" y="48"/>
                  </a:cxn>
                  <a:cxn ang="0">
                    <a:pos x="0" y="118"/>
                  </a:cxn>
                  <a:cxn ang="0">
                    <a:pos x="63" y="71"/>
                  </a:cxn>
                  <a:cxn ang="0">
                    <a:pos x="63" y="0"/>
                  </a:cxn>
                </a:cxnLst>
                <a:rect l="0" t="0" r="r" b="b"/>
                <a:pathLst>
                  <a:path w="63" h="118">
                    <a:moveTo>
                      <a:pt x="63" y="0"/>
                    </a:moveTo>
                    <a:lnTo>
                      <a:pt x="0" y="48"/>
                    </a:lnTo>
                    <a:lnTo>
                      <a:pt x="0" y="118"/>
                    </a:lnTo>
                    <a:lnTo>
                      <a:pt x="63" y="71"/>
                    </a:lnTo>
                    <a:lnTo>
                      <a:pt x="63" y="0"/>
                    </a:lnTo>
                    <a:close/>
                  </a:path>
                </a:pathLst>
              </a:custGeom>
              <a:blipFill dpi="0" rotWithShape="0">
                <a:blip r:embed="rId7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28" name="Freeform 1624"/>
              <p:cNvSpPr>
                <a:spLocks/>
              </p:cNvSpPr>
              <p:nvPr/>
            </p:nvSpPr>
            <p:spPr bwMode="auto">
              <a:xfrm>
                <a:off x="2867" y="2446"/>
                <a:ext cx="94" cy="31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94" y="23"/>
                  </a:cxn>
                  <a:cxn ang="0">
                    <a:pos x="63" y="31"/>
                  </a:cxn>
                  <a:cxn ang="0">
                    <a:pos x="0" y="15"/>
                  </a:cxn>
                  <a:cxn ang="0">
                    <a:pos x="31" y="0"/>
                  </a:cxn>
                </a:cxnLst>
                <a:rect l="0" t="0" r="r" b="b"/>
                <a:pathLst>
                  <a:path w="94" h="31">
                    <a:moveTo>
                      <a:pt x="31" y="0"/>
                    </a:moveTo>
                    <a:lnTo>
                      <a:pt x="94" y="23"/>
                    </a:lnTo>
                    <a:lnTo>
                      <a:pt x="63" y="31"/>
                    </a:lnTo>
                    <a:lnTo>
                      <a:pt x="0" y="15"/>
                    </a:lnTo>
                    <a:lnTo>
                      <a:pt x="31" y="0"/>
                    </a:lnTo>
                    <a:close/>
                  </a:path>
                </a:pathLst>
              </a:custGeom>
              <a:blipFill dpi="0" rotWithShape="0">
                <a:blip r:embed="rId7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29" name="Freeform 1625"/>
              <p:cNvSpPr>
                <a:spLocks/>
              </p:cNvSpPr>
              <p:nvPr/>
            </p:nvSpPr>
            <p:spPr bwMode="auto">
              <a:xfrm>
                <a:off x="2930" y="2469"/>
                <a:ext cx="31" cy="87"/>
              </a:xfrm>
              <a:custGeom>
                <a:avLst/>
                <a:gdLst/>
                <a:ahLst/>
                <a:cxnLst>
                  <a:cxn ang="0">
                    <a:pos x="31" y="71"/>
                  </a:cxn>
                  <a:cxn ang="0">
                    <a:pos x="0" y="87"/>
                  </a:cxn>
                  <a:cxn ang="0">
                    <a:pos x="0" y="8"/>
                  </a:cxn>
                  <a:cxn ang="0">
                    <a:pos x="31" y="0"/>
                  </a:cxn>
                  <a:cxn ang="0">
                    <a:pos x="31" y="71"/>
                  </a:cxn>
                </a:cxnLst>
                <a:rect l="0" t="0" r="r" b="b"/>
                <a:pathLst>
                  <a:path w="31" h="87">
                    <a:moveTo>
                      <a:pt x="31" y="71"/>
                    </a:moveTo>
                    <a:lnTo>
                      <a:pt x="0" y="87"/>
                    </a:lnTo>
                    <a:lnTo>
                      <a:pt x="0" y="8"/>
                    </a:lnTo>
                    <a:lnTo>
                      <a:pt x="31" y="0"/>
                    </a:lnTo>
                    <a:lnTo>
                      <a:pt x="31" y="71"/>
                    </a:lnTo>
                    <a:close/>
                  </a:path>
                </a:pathLst>
              </a:custGeom>
              <a:blipFill dpi="0" rotWithShape="0">
                <a:blip r:embed="rId7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30" name="Freeform 1626"/>
              <p:cNvSpPr>
                <a:spLocks/>
              </p:cNvSpPr>
              <p:nvPr/>
            </p:nvSpPr>
            <p:spPr bwMode="auto">
              <a:xfrm>
                <a:off x="2867" y="2461"/>
                <a:ext cx="63" cy="95"/>
              </a:xfrm>
              <a:custGeom>
                <a:avLst/>
                <a:gdLst/>
                <a:ahLst/>
                <a:cxnLst>
                  <a:cxn ang="0">
                    <a:pos x="63" y="16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95"/>
                  </a:cxn>
                  <a:cxn ang="0">
                    <a:pos x="63" y="16"/>
                  </a:cxn>
                </a:cxnLst>
                <a:rect l="0" t="0" r="r" b="b"/>
                <a:pathLst>
                  <a:path w="63" h="95">
                    <a:moveTo>
                      <a:pt x="63" y="16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95"/>
                    </a:lnTo>
                    <a:lnTo>
                      <a:pt x="63" y="16"/>
                    </a:lnTo>
                    <a:close/>
                  </a:path>
                </a:pathLst>
              </a:custGeom>
              <a:blipFill dpi="0" rotWithShape="0">
                <a:blip r:embed="rId7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31" name="Freeform 1627"/>
              <p:cNvSpPr>
                <a:spLocks/>
              </p:cNvSpPr>
              <p:nvPr/>
            </p:nvSpPr>
            <p:spPr bwMode="auto">
              <a:xfrm>
                <a:off x="2930" y="2485"/>
                <a:ext cx="94" cy="71"/>
              </a:xfrm>
              <a:custGeom>
                <a:avLst/>
                <a:gdLst/>
                <a:ahLst/>
                <a:cxnLst>
                  <a:cxn ang="0">
                    <a:pos x="31" y="55"/>
                  </a:cxn>
                  <a:cxn ang="0">
                    <a:pos x="94" y="0"/>
                  </a:cxn>
                  <a:cxn ang="0">
                    <a:pos x="71" y="16"/>
                  </a:cxn>
                  <a:cxn ang="0">
                    <a:pos x="0" y="71"/>
                  </a:cxn>
                  <a:cxn ang="0">
                    <a:pos x="31" y="55"/>
                  </a:cxn>
                </a:cxnLst>
                <a:rect l="0" t="0" r="r" b="b"/>
                <a:pathLst>
                  <a:path w="94" h="71">
                    <a:moveTo>
                      <a:pt x="31" y="55"/>
                    </a:moveTo>
                    <a:lnTo>
                      <a:pt x="94" y="0"/>
                    </a:lnTo>
                    <a:lnTo>
                      <a:pt x="71" y="16"/>
                    </a:lnTo>
                    <a:lnTo>
                      <a:pt x="0" y="71"/>
                    </a:lnTo>
                    <a:lnTo>
                      <a:pt x="31" y="55"/>
                    </a:lnTo>
                    <a:close/>
                  </a:path>
                </a:pathLst>
              </a:custGeom>
              <a:blipFill dpi="0" rotWithShape="0">
                <a:blip r:embed="rId7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32" name="Freeform 1628"/>
              <p:cNvSpPr>
                <a:spLocks/>
              </p:cNvSpPr>
              <p:nvPr/>
            </p:nvSpPr>
            <p:spPr bwMode="auto">
              <a:xfrm>
                <a:off x="3001" y="2414"/>
                <a:ext cx="23" cy="87"/>
              </a:xfrm>
              <a:custGeom>
                <a:avLst/>
                <a:gdLst/>
                <a:ahLst/>
                <a:cxnLst>
                  <a:cxn ang="0">
                    <a:pos x="23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23" y="0"/>
                  </a:cxn>
                  <a:cxn ang="0">
                    <a:pos x="23" y="71"/>
                  </a:cxn>
                </a:cxnLst>
                <a:rect l="0" t="0" r="r" b="b"/>
                <a:pathLst>
                  <a:path w="23" h="87">
                    <a:moveTo>
                      <a:pt x="23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23" y="0"/>
                    </a:lnTo>
                    <a:lnTo>
                      <a:pt x="23" y="71"/>
                    </a:lnTo>
                    <a:close/>
                  </a:path>
                </a:pathLst>
              </a:custGeom>
              <a:blipFill dpi="0" rotWithShape="0">
                <a:blip r:embed="rId7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33" name="Freeform 1629"/>
              <p:cNvSpPr>
                <a:spLocks/>
              </p:cNvSpPr>
              <p:nvPr/>
            </p:nvSpPr>
            <p:spPr bwMode="auto">
              <a:xfrm>
                <a:off x="2930" y="2430"/>
                <a:ext cx="71" cy="126"/>
              </a:xfrm>
              <a:custGeom>
                <a:avLst/>
                <a:gdLst/>
                <a:ahLst/>
                <a:cxnLst>
                  <a:cxn ang="0">
                    <a:pos x="71" y="0"/>
                  </a:cxn>
                  <a:cxn ang="0">
                    <a:pos x="0" y="47"/>
                  </a:cxn>
                  <a:cxn ang="0">
                    <a:pos x="0" y="126"/>
                  </a:cxn>
                  <a:cxn ang="0">
                    <a:pos x="71" y="71"/>
                  </a:cxn>
                  <a:cxn ang="0">
                    <a:pos x="71" y="0"/>
                  </a:cxn>
                </a:cxnLst>
                <a:rect l="0" t="0" r="r" b="b"/>
                <a:pathLst>
                  <a:path w="71" h="126">
                    <a:moveTo>
                      <a:pt x="71" y="0"/>
                    </a:moveTo>
                    <a:lnTo>
                      <a:pt x="0" y="47"/>
                    </a:lnTo>
                    <a:lnTo>
                      <a:pt x="0" y="126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</a:path>
                </a:pathLst>
              </a:custGeom>
              <a:blipFill dpi="0" rotWithShape="0">
                <a:blip r:embed="rId7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34" name="Freeform 1630"/>
              <p:cNvSpPr>
                <a:spLocks/>
              </p:cNvSpPr>
              <p:nvPr/>
            </p:nvSpPr>
            <p:spPr bwMode="auto">
              <a:xfrm>
                <a:off x="3001" y="2414"/>
                <a:ext cx="86" cy="39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86" y="24"/>
                  </a:cxn>
                  <a:cxn ang="0">
                    <a:pos x="63" y="39"/>
                  </a:cxn>
                  <a:cxn ang="0">
                    <a:pos x="0" y="16"/>
                  </a:cxn>
                  <a:cxn ang="0">
                    <a:pos x="23" y="0"/>
                  </a:cxn>
                </a:cxnLst>
                <a:rect l="0" t="0" r="r" b="b"/>
                <a:pathLst>
                  <a:path w="86" h="39">
                    <a:moveTo>
                      <a:pt x="23" y="0"/>
                    </a:moveTo>
                    <a:lnTo>
                      <a:pt x="86" y="24"/>
                    </a:lnTo>
                    <a:lnTo>
                      <a:pt x="63" y="39"/>
                    </a:lnTo>
                    <a:lnTo>
                      <a:pt x="0" y="16"/>
                    </a:lnTo>
                    <a:lnTo>
                      <a:pt x="23" y="0"/>
                    </a:lnTo>
                    <a:close/>
                  </a:path>
                </a:pathLst>
              </a:custGeom>
              <a:blipFill dpi="0" rotWithShape="0">
                <a:blip r:embed="rId7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35" name="Freeform 1631"/>
              <p:cNvSpPr>
                <a:spLocks/>
              </p:cNvSpPr>
              <p:nvPr/>
            </p:nvSpPr>
            <p:spPr bwMode="auto">
              <a:xfrm>
                <a:off x="3064" y="2438"/>
                <a:ext cx="23" cy="86"/>
              </a:xfrm>
              <a:custGeom>
                <a:avLst/>
                <a:gdLst/>
                <a:ahLst/>
                <a:cxnLst>
                  <a:cxn ang="0">
                    <a:pos x="23" y="71"/>
                  </a:cxn>
                  <a:cxn ang="0">
                    <a:pos x="0" y="86"/>
                  </a:cxn>
                  <a:cxn ang="0">
                    <a:pos x="0" y="15"/>
                  </a:cxn>
                  <a:cxn ang="0">
                    <a:pos x="23" y="0"/>
                  </a:cxn>
                  <a:cxn ang="0">
                    <a:pos x="23" y="71"/>
                  </a:cxn>
                </a:cxnLst>
                <a:rect l="0" t="0" r="r" b="b"/>
                <a:pathLst>
                  <a:path w="23" h="86">
                    <a:moveTo>
                      <a:pt x="23" y="71"/>
                    </a:moveTo>
                    <a:lnTo>
                      <a:pt x="0" y="86"/>
                    </a:lnTo>
                    <a:lnTo>
                      <a:pt x="0" y="15"/>
                    </a:lnTo>
                    <a:lnTo>
                      <a:pt x="23" y="0"/>
                    </a:lnTo>
                    <a:lnTo>
                      <a:pt x="23" y="71"/>
                    </a:lnTo>
                    <a:close/>
                  </a:path>
                </a:pathLst>
              </a:custGeom>
              <a:blipFill dpi="0" rotWithShape="0">
                <a:blip r:embed="rId7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36" name="Freeform 1632"/>
              <p:cNvSpPr>
                <a:spLocks/>
              </p:cNvSpPr>
              <p:nvPr/>
            </p:nvSpPr>
            <p:spPr bwMode="auto">
              <a:xfrm>
                <a:off x="3001" y="2430"/>
                <a:ext cx="63" cy="94"/>
              </a:xfrm>
              <a:custGeom>
                <a:avLst/>
                <a:gdLst/>
                <a:ahLst/>
                <a:cxnLst>
                  <a:cxn ang="0">
                    <a:pos x="63" y="23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94"/>
                  </a:cxn>
                  <a:cxn ang="0">
                    <a:pos x="63" y="23"/>
                  </a:cxn>
                </a:cxnLst>
                <a:rect l="0" t="0" r="r" b="b"/>
                <a:pathLst>
                  <a:path w="63" h="94">
                    <a:moveTo>
                      <a:pt x="63" y="23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94"/>
                    </a:lnTo>
                    <a:lnTo>
                      <a:pt x="63" y="23"/>
                    </a:lnTo>
                    <a:close/>
                  </a:path>
                </a:pathLst>
              </a:custGeom>
              <a:blipFill dpi="0" rotWithShape="0">
                <a:blip r:embed="rId7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37" name="Freeform 1633"/>
              <p:cNvSpPr>
                <a:spLocks/>
              </p:cNvSpPr>
              <p:nvPr/>
            </p:nvSpPr>
            <p:spPr bwMode="auto">
              <a:xfrm>
                <a:off x="3064" y="2438"/>
                <a:ext cx="94" cy="31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94" y="23"/>
                  </a:cxn>
                  <a:cxn ang="0">
                    <a:pos x="63" y="31"/>
                  </a:cxn>
                  <a:cxn ang="0">
                    <a:pos x="0" y="15"/>
                  </a:cxn>
                  <a:cxn ang="0">
                    <a:pos x="23" y="0"/>
                  </a:cxn>
                </a:cxnLst>
                <a:rect l="0" t="0" r="r" b="b"/>
                <a:pathLst>
                  <a:path w="94" h="31">
                    <a:moveTo>
                      <a:pt x="23" y="0"/>
                    </a:moveTo>
                    <a:lnTo>
                      <a:pt x="94" y="23"/>
                    </a:lnTo>
                    <a:lnTo>
                      <a:pt x="63" y="31"/>
                    </a:lnTo>
                    <a:lnTo>
                      <a:pt x="0" y="15"/>
                    </a:lnTo>
                    <a:lnTo>
                      <a:pt x="23" y="0"/>
                    </a:lnTo>
                    <a:close/>
                  </a:path>
                </a:pathLst>
              </a:custGeom>
              <a:blipFill dpi="0" rotWithShape="0">
                <a:blip r:embed="rId7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38" name="Freeform 1634"/>
              <p:cNvSpPr>
                <a:spLocks/>
              </p:cNvSpPr>
              <p:nvPr/>
            </p:nvSpPr>
            <p:spPr bwMode="auto">
              <a:xfrm>
                <a:off x="3127" y="2461"/>
                <a:ext cx="31" cy="87"/>
              </a:xfrm>
              <a:custGeom>
                <a:avLst/>
                <a:gdLst/>
                <a:ahLst/>
                <a:cxnLst>
                  <a:cxn ang="0">
                    <a:pos x="31" y="71"/>
                  </a:cxn>
                  <a:cxn ang="0">
                    <a:pos x="0" y="87"/>
                  </a:cxn>
                  <a:cxn ang="0">
                    <a:pos x="0" y="8"/>
                  </a:cxn>
                  <a:cxn ang="0">
                    <a:pos x="31" y="0"/>
                  </a:cxn>
                  <a:cxn ang="0">
                    <a:pos x="31" y="71"/>
                  </a:cxn>
                </a:cxnLst>
                <a:rect l="0" t="0" r="r" b="b"/>
                <a:pathLst>
                  <a:path w="31" h="87">
                    <a:moveTo>
                      <a:pt x="31" y="71"/>
                    </a:moveTo>
                    <a:lnTo>
                      <a:pt x="0" y="87"/>
                    </a:lnTo>
                    <a:lnTo>
                      <a:pt x="0" y="8"/>
                    </a:lnTo>
                    <a:lnTo>
                      <a:pt x="31" y="0"/>
                    </a:lnTo>
                    <a:lnTo>
                      <a:pt x="31" y="71"/>
                    </a:lnTo>
                    <a:close/>
                  </a:path>
                </a:pathLst>
              </a:custGeom>
              <a:blipFill dpi="0" rotWithShape="0">
                <a:blip r:embed="rId7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39" name="Freeform 1635"/>
              <p:cNvSpPr>
                <a:spLocks/>
              </p:cNvSpPr>
              <p:nvPr/>
            </p:nvSpPr>
            <p:spPr bwMode="auto">
              <a:xfrm>
                <a:off x="3064" y="2453"/>
                <a:ext cx="63" cy="95"/>
              </a:xfrm>
              <a:custGeom>
                <a:avLst/>
                <a:gdLst/>
                <a:ahLst/>
                <a:cxnLst>
                  <a:cxn ang="0">
                    <a:pos x="63" y="16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95"/>
                  </a:cxn>
                  <a:cxn ang="0">
                    <a:pos x="63" y="16"/>
                  </a:cxn>
                </a:cxnLst>
                <a:rect l="0" t="0" r="r" b="b"/>
                <a:pathLst>
                  <a:path w="63" h="95">
                    <a:moveTo>
                      <a:pt x="63" y="16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95"/>
                    </a:lnTo>
                    <a:lnTo>
                      <a:pt x="63" y="16"/>
                    </a:lnTo>
                    <a:close/>
                  </a:path>
                </a:pathLst>
              </a:custGeom>
              <a:blipFill dpi="0" rotWithShape="0">
                <a:blip r:embed="rId7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40" name="Freeform 1636"/>
              <p:cNvSpPr>
                <a:spLocks/>
              </p:cNvSpPr>
              <p:nvPr/>
            </p:nvSpPr>
            <p:spPr bwMode="auto">
              <a:xfrm>
                <a:off x="3127" y="2477"/>
                <a:ext cx="94" cy="71"/>
              </a:xfrm>
              <a:custGeom>
                <a:avLst/>
                <a:gdLst/>
                <a:ahLst/>
                <a:cxnLst>
                  <a:cxn ang="0">
                    <a:pos x="31" y="55"/>
                  </a:cxn>
                  <a:cxn ang="0">
                    <a:pos x="94" y="0"/>
                  </a:cxn>
                  <a:cxn ang="0">
                    <a:pos x="71" y="16"/>
                  </a:cxn>
                  <a:cxn ang="0">
                    <a:pos x="0" y="71"/>
                  </a:cxn>
                  <a:cxn ang="0">
                    <a:pos x="31" y="55"/>
                  </a:cxn>
                </a:cxnLst>
                <a:rect l="0" t="0" r="r" b="b"/>
                <a:pathLst>
                  <a:path w="94" h="71">
                    <a:moveTo>
                      <a:pt x="31" y="55"/>
                    </a:moveTo>
                    <a:lnTo>
                      <a:pt x="94" y="0"/>
                    </a:lnTo>
                    <a:lnTo>
                      <a:pt x="71" y="16"/>
                    </a:lnTo>
                    <a:lnTo>
                      <a:pt x="0" y="71"/>
                    </a:lnTo>
                    <a:lnTo>
                      <a:pt x="31" y="55"/>
                    </a:lnTo>
                    <a:close/>
                  </a:path>
                </a:pathLst>
              </a:custGeom>
              <a:blipFill dpi="0" rotWithShape="0">
                <a:blip r:embed="rId7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41" name="Freeform 1637"/>
              <p:cNvSpPr>
                <a:spLocks/>
              </p:cNvSpPr>
              <p:nvPr/>
            </p:nvSpPr>
            <p:spPr bwMode="auto">
              <a:xfrm>
                <a:off x="3198" y="2406"/>
                <a:ext cx="23" cy="87"/>
              </a:xfrm>
              <a:custGeom>
                <a:avLst/>
                <a:gdLst/>
                <a:ahLst/>
                <a:cxnLst>
                  <a:cxn ang="0">
                    <a:pos x="23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23" y="0"/>
                  </a:cxn>
                  <a:cxn ang="0">
                    <a:pos x="23" y="71"/>
                  </a:cxn>
                </a:cxnLst>
                <a:rect l="0" t="0" r="r" b="b"/>
                <a:pathLst>
                  <a:path w="23" h="87">
                    <a:moveTo>
                      <a:pt x="23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23" y="0"/>
                    </a:lnTo>
                    <a:lnTo>
                      <a:pt x="23" y="71"/>
                    </a:lnTo>
                    <a:close/>
                  </a:path>
                </a:pathLst>
              </a:custGeom>
              <a:blipFill dpi="0" rotWithShape="0">
                <a:blip r:embed="rId7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42" name="Freeform 1638"/>
              <p:cNvSpPr>
                <a:spLocks/>
              </p:cNvSpPr>
              <p:nvPr/>
            </p:nvSpPr>
            <p:spPr bwMode="auto">
              <a:xfrm>
                <a:off x="3127" y="2422"/>
                <a:ext cx="71" cy="126"/>
              </a:xfrm>
              <a:custGeom>
                <a:avLst/>
                <a:gdLst/>
                <a:ahLst/>
                <a:cxnLst>
                  <a:cxn ang="0">
                    <a:pos x="71" y="0"/>
                  </a:cxn>
                  <a:cxn ang="0">
                    <a:pos x="0" y="47"/>
                  </a:cxn>
                  <a:cxn ang="0">
                    <a:pos x="0" y="126"/>
                  </a:cxn>
                  <a:cxn ang="0">
                    <a:pos x="71" y="71"/>
                  </a:cxn>
                  <a:cxn ang="0">
                    <a:pos x="71" y="0"/>
                  </a:cxn>
                </a:cxnLst>
                <a:rect l="0" t="0" r="r" b="b"/>
                <a:pathLst>
                  <a:path w="71" h="126">
                    <a:moveTo>
                      <a:pt x="71" y="0"/>
                    </a:moveTo>
                    <a:lnTo>
                      <a:pt x="0" y="47"/>
                    </a:lnTo>
                    <a:lnTo>
                      <a:pt x="0" y="126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</a:path>
                </a:pathLst>
              </a:custGeom>
              <a:blipFill dpi="0" rotWithShape="0">
                <a:blip r:embed="rId7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43" name="Freeform 1639"/>
              <p:cNvSpPr>
                <a:spLocks/>
              </p:cNvSpPr>
              <p:nvPr/>
            </p:nvSpPr>
            <p:spPr bwMode="auto">
              <a:xfrm>
                <a:off x="3198" y="2406"/>
                <a:ext cx="86" cy="40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86" y="24"/>
                  </a:cxn>
                  <a:cxn ang="0">
                    <a:pos x="63" y="40"/>
                  </a:cxn>
                  <a:cxn ang="0">
                    <a:pos x="0" y="16"/>
                  </a:cxn>
                  <a:cxn ang="0">
                    <a:pos x="23" y="0"/>
                  </a:cxn>
                </a:cxnLst>
                <a:rect l="0" t="0" r="r" b="b"/>
                <a:pathLst>
                  <a:path w="86" h="40">
                    <a:moveTo>
                      <a:pt x="23" y="0"/>
                    </a:moveTo>
                    <a:lnTo>
                      <a:pt x="86" y="24"/>
                    </a:lnTo>
                    <a:lnTo>
                      <a:pt x="63" y="40"/>
                    </a:lnTo>
                    <a:lnTo>
                      <a:pt x="0" y="16"/>
                    </a:lnTo>
                    <a:lnTo>
                      <a:pt x="23" y="0"/>
                    </a:lnTo>
                    <a:close/>
                  </a:path>
                </a:pathLst>
              </a:custGeom>
              <a:blipFill dpi="0" rotWithShape="0">
                <a:blip r:embed="rId7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44" name="Freeform 1640"/>
              <p:cNvSpPr>
                <a:spLocks/>
              </p:cNvSpPr>
              <p:nvPr/>
            </p:nvSpPr>
            <p:spPr bwMode="auto">
              <a:xfrm>
                <a:off x="3261" y="2430"/>
                <a:ext cx="23" cy="86"/>
              </a:xfrm>
              <a:custGeom>
                <a:avLst/>
                <a:gdLst/>
                <a:ahLst/>
                <a:cxnLst>
                  <a:cxn ang="0">
                    <a:pos x="23" y="71"/>
                  </a:cxn>
                  <a:cxn ang="0">
                    <a:pos x="0" y="86"/>
                  </a:cxn>
                  <a:cxn ang="0">
                    <a:pos x="0" y="16"/>
                  </a:cxn>
                  <a:cxn ang="0">
                    <a:pos x="23" y="0"/>
                  </a:cxn>
                  <a:cxn ang="0">
                    <a:pos x="23" y="71"/>
                  </a:cxn>
                </a:cxnLst>
                <a:rect l="0" t="0" r="r" b="b"/>
                <a:pathLst>
                  <a:path w="23" h="86">
                    <a:moveTo>
                      <a:pt x="23" y="71"/>
                    </a:moveTo>
                    <a:lnTo>
                      <a:pt x="0" y="86"/>
                    </a:lnTo>
                    <a:lnTo>
                      <a:pt x="0" y="16"/>
                    </a:lnTo>
                    <a:lnTo>
                      <a:pt x="23" y="0"/>
                    </a:lnTo>
                    <a:lnTo>
                      <a:pt x="23" y="71"/>
                    </a:lnTo>
                    <a:close/>
                  </a:path>
                </a:pathLst>
              </a:custGeom>
              <a:blipFill dpi="0" rotWithShape="0">
                <a:blip r:embed="rId7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45" name="Freeform 1641"/>
              <p:cNvSpPr>
                <a:spLocks/>
              </p:cNvSpPr>
              <p:nvPr/>
            </p:nvSpPr>
            <p:spPr bwMode="auto">
              <a:xfrm>
                <a:off x="3198" y="2422"/>
                <a:ext cx="63" cy="94"/>
              </a:xfrm>
              <a:custGeom>
                <a:avLst/>
                <a:gdLst/>
                <a:ahLst/>
                <a:cxnLst>
                  <a:cxn ang="0">
                    <a:pos x="63" y="24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94"/>
                  </a:cxn>
                  <a:cxn ang="0">
                    <a:pos x="63" y="24"/>
                  </a:cxn>
                </a:cxnLst>
                <a:rect l="0" t="0" r="r" b="b"/>
                <a:pathLst>
                  <a:path w="63" h="94">
                    <a:moveTo>
                      <a:pt x="63" y="24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94"/>
                    </a:lnTo>
                    <a:lnTo>
                      <a:pt x="63" y="24"/>
                    </a:lnTo>
                    <a:close/>
                  </a:path>
                </a:pathLst>
              </a:custGeom>
              <a:blipFill dpi="0" rotWithShape="0">
                <a:blip r:embed="rId7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46" name="Freeform 1642"/>
              <p:cNvSpPr>
                <a:spLocks/>
              </p:cNvSpPr>
              <p:nvPr/>
            </p:nvSpPr>
            <p:spPr bwMode="auto">
              <a:xfrm>
                <a:off x="3261" y="2446"/>
                <a:ext cx="94" cy="70"/>
              </a:xfrm>
              <a:custGeom>
                <a:avLst/>
                <a:gdLst/>
                <a:ahLst/>
                <a:cxnLst>
                  <a:cxn ang="0">
                    <a:pos x="23" y="55"/>
                  </a:cxn>
                  <a:cxn ang="0">
                    <a:pos x="94" y="0"/>
                  </a:cxn>
                  <a:cxn ang="0">
                    <a:pos x="63" y="15"/>
                  </a:cxn>
                  <a:cxn ang="0">
                    <a:pos x="0" y="70"/>
                  </a:cxn>
                  <a:cxn ang="0">
                    <a:pos x="23" y="55"/>
                  </a:cxn>
                </a:cxnLst>
                <a:rect l="0" t="0" r="r" b="b"/>
                <a:pathLst>
                  <a:path w="94" h="70">
                    <a:moveTo>
                      <a:pt x="23" y="55"/>
                    </a:moveTo>
                    <a:lnTo>
                      <a:pt x="94" y="0"/>
                    </a:lnTo>
                    <a:lnTo>
                      <a:pt x="63" y="15"/>
                    </a:lnTo>
                    <a:lnTo>
                      <a:pt x="0" y="70"/>
                    </a:lnTo>
                    <a:lnTo>
                      <a:pt x="23" y="55"/>
                    </a:lnTo>
                    <a:close/>
                  </a:path>
                </a:pathLst>
              </a:custGeom>
              <a:blipFill dpi="0" rotWithShape="0">
                <a:blip r:embed="rId7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47" name="Freeform 1643"/>
              <p:cNvSpPr>
                <a:spLocks/>
              </p:cNvSpPr>
              <p:nvPr/>
            </p:nvSpPr>
            <p:spPr bwMode="auto">
              <a:xfrm>
                <a:off x="3324" y="2375"/>
                <a:ext cx="31" cy="86"/>
              </a:xfrm>
              <a:custGeom>
                <a:avLst/>
                <a:gdLst/>
                <a:ahLst/>
                <a:cxnLst>
                  <a:cxn ang="0">
                    <a:pos x="31" y="71"/>
                  </a:cxn>
                  <a:cxn ang="0">
                    <a:pos x="0" y="86"/>
                  </a:cxn>
                  <a:cxn ang="0">
                    <a:pos x="0" y="15"/>
                  </a:cxn>
                  <a:cxn ang="0">
                    <a:pos x="31" y="0"/>
                  </a:cxn>
                  <a:cxn ang="0">
                    <a:pos x="31" y="71"/>
                  </a:cxn>
                </a:cxnLst>
                <a:rect l="0" t="0" r="r" b="b"/>
                <a:pathLst>
                  <a:path w="31" h="86">
                    <a:moveTo>
                      <a:pt x="31" y="71"/>
                    </a:moveTo>
                    <a:lnTo>
                      <a:pt x="0" y="86"/>
                    </a:lnTo>
                    <a:lnTo>
                      <a:pt x="0" y="15"/>
                    </a:lnTo>
                    <a:lnTo>
                      <a:pt x="31" y="0"/>
                    </a:lnTo>
                    <a:lnTo>
                      <a:pt x="31" y="71"/>
                    </a:lnTo>
                    <a:close/>
                  </a:path>
                </a:pathLst>
              </a:custGeom>
              <a:blipFill dpi="0" rotWithShape="0">
                <a:blip r:embed="rId7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48" name="Freeform 1644"/>
              <p:cNvSpPr>
                <a:spLocks/>
              </p:cNvSpPr>
              <p:nvPr/>
            </p:nvSpPr>
            <p:spPr bwMode="auto">
              <a:xfrm>
                <a:off x="3261" y="2390"/>
                <a:ext cx="63" cy="126"/>
              </a:xfrm>
              <a:custGeom>
                <a:avLst/>
                <a:gdLst/>
                <a:ahLst/>
                <a:cxnLst>
                  <a:cxn ang="0">
                    <a:pos x="63" y="0"/>
                  </a:cxn>
                  <a:cxn ang="0">
                    <a:pos x="0" y="56"/>
                  </a:cxn>
                  <a:cxn ang="0">
                    <a:pos x="0" y="126"/>
                  </a:cxn>
                  <a:cxn ang="0">
                    <a:pos x="63" y="71"/>
                  </a:cxn>
                  <a:cxn ang="0">
                    <a:pos x="63" y="0"/>
                  </a:cxn>
                </a:cxnLst>
                <a:rect l="0" t="0" r="r" b="b"/>
                <a:pathLst>
                  <a:path w="63" h="126">
                    <a:moveTo>
                      <a:pt x="63" y="0"/>
                    </a:moveTo>
                    <a:lnTo>
                      <a:pt x="0" y="56"/>
                    </a:lnTo>
                    <a:lnTo>
                      <a:pt x="0" y="126"/>
                    </a:lnTo>
                    <a:lnTo>
                      <a:pt x="63" y="71"/>
                    </a:lnTo>
                    <a:lnTo>
                      <a:pt x="63" y="0"/>
                    </a:lnTo>
                    <a:close/>
                  </a:path>
                </a:pathLst>
              </a:custGeom>
              <a:blipFill dpi="0" rotWithShape="0">
                <a:blip r:embed="rId7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49" name="Freeform 1645"/>
              <p:cNvSpPr>
                <a:spLocks/>
              </p:cNvSpPr>
              <p:nvPr/>
            </p:nvSpPr>
            <p:spPr bwMode="auto">
              <a:xfrm>
                <a:off x="3324" y="2375"/>
                <a:ext cx="94" cy="39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94" y="23"/>
                  </a:cxn>
                  <a:cxn ang="0">
                    <a:pos x="63" y="39"/>
                  </a:cxn>
                  <a:cxn ang="0">
                    <a:pos x="0" y="15"/>
                  </a:cxn>
                  <a:cxn ang="0">
                    <a:pos x="31" y="0"/>
                  </a:cxn>
                </a:cxnLst>
                <a:rect l="0" t="0" r="r" b="b"/>
                <a:pathLst>
                  <a:path w="94" h="39">
                    <a:moveTo>
                      <a:pt x="31" y="0"/>
                    </a:moveTo>
                    <a:lnTo>
                      <a:pt x="94" y="23"/>
                    </a:lnTo>
                    <a:lnTo>
                      <a:pt x="63" y="39"/>
                    </a:lnTo>
                    <a:lnTo>
                      <a:pt x="0" y="15"/>
                    </a:lnTo>
                    <a:lnTo>
                      <a:pt x="31" y="0"/>
                    </a:lnTo>
                    <a:close/>
                  </a:path>
                </a:pathLst>
              </a:custGeom>
              <a:blipFill dpi="0" rotWithShape="0">
                <a:blip r:embed="rId7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50" name="Freeform 1646"/>
              <p:cNvSpPr>
                <a:spLocks/>
              </p:cNvSpPr>
              <p:nvPr/>
            </p:nvSpPr>
            <p:spPr bwMode="auto">
              <a:xfrm>
                <a:off x="3387" y="2398"/>
                <a:ext cx="31" cy="87"/>
              </a:xfrm>
              <a:custGeom>
                <a:avLst/>
                <a:gdLst/>
                <a:ahLst/>
                <a:cxnLst>
                  <a:cxn ang="0">
                    <a:pos x="31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31" y="0"/>
                  </a:cxn>
                  <a:cxn ang="0">
                    <a:pos x="31" y="71"/>
                  </a:cxn>
                </a:cxnLst>
                <a:rect l="0" t="0" r="r" b="b"/>
                <a:pathLst>
                  <a:path w="31" h="87">
                    <a:moveTo>
                      <a:pt x="31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31" y="0"/>
                    </a:lnTo>
                    <a:lnTo>
                      <a:pt x="31" y="71"/>
                    </a:lnTo>
                    <a:close/>
                  </a:path>
                </a:pathLst>
              </a:custGeom>
              <a:blipFill dpi="0" rotWithShape="0">
                <a:blip r:embed="rId7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51" name="Freeform 1647"/>
              <p:cNvSpPr>
                <a:spLocks/>
              </p:cNvSpPr>
              <p:nvPr/>
            </p:nvSpPr>
            <p:spPr bwMode="auto">
              <a:xfrm>
                <a:off x="3324" y="2390"/>
                <a:ext cx="63" cy="95"/>
              </a:xfrm>
              <a:custGeom>
                <a:avLst/>
                <a:gdLst/>
                <a:ahLst/>
                <a:cxnLst>
                  <a:cxn ang="0">
                    <a:pos x="63" y="24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95"/>
                  </a:cxn>
                  <a:cxn ang="0">
                    <a:pos x="63" y="24"/>
                  </a:cxn>
                </a:cxnLst>
                <a:rect l="0" t="0" r="r" b="b"/>
                <a:pathLst>
                  <a:path w="63" h="95">
                    <a:moveTo>
                      <a:pt x="63" y="24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95"/>
                    </a:lnTo>
                    <a:lnTo>
                      <a:pt x="63" y="24"/>
                    </a:lnTo>
                    <a:close/>
                  </a:path>
                </a:pathLst>
              </a:custGeom>
              <a:blipFill dpi="0" rotWithShape="0">
                <a:blip r:embed="rId7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52" name="Freeform 1648"/>
              <p:cNvSpPr>
                <a:spLocks/>
              </p:cNvSpPr>
              <p:nvPr/>
            </p:nvSpPr>
            <p:spPr bwMode="auto">
              <a:xfrm>
                <a:off x="3387" y="2414"/>
                <a:ext cx="94" cy="71"/>
              </a:xfrm>
              <a:custGeom>
                <a:avLst/>
                <a:gdLst/>
                <a:ahLst/>
                <a:cxnLst>
                  <a:cxn ang="0">
                    <a:pos x="31" y="55"/>
                  </a:cxn>
                  <a:cxn ang="0">
                    <a:pos x="94" y="0"/>
                  </a:cxn>
                  <a:cxn ang="0">
                    <a:pos x="71" y="16"/>
                  </a:cxn>
                  <a:cxn ang="0">
                    <a:pos x="0" y="71"/>
                  </a:cxn>
                  <a:cxn ang="0">
                    <a:pos x="31" y="55"/>
                  </a:cxn>
                </a:cxnLst>
                <a:rect l="0" t="0" r="r" b="b"/>
                <a:pathLst>
                  <a:path w="94" h="71">
                    <a:moveTo>
                      <a:pt x="31" y="55"/>
                    </a:moveTo>
                    <a:lnTo>
                      <a:pt x="94" y="0"/>
                    </a:lnTo>
                    <a:lnTo>
                      <a:pt x="71" y="16"/>
                    </a:lnTo>
                    <a:lnTo>
                      <a:pt x="0" y="71"/>
                    </a:lnTo>
                    <a:lnTo>
                      <a:pt x="31" y="55"/>
                    </a:lnTo>
                    <a:close/>
                  </a:path>
                </a:pathLst>
              </a:custGeom>
              <a:blipFill dpi="0" rotWithShape="0">
                <a:blip r:embed="rId7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53" name="Freeform 1649"/>
              <p:cNvSpPr>
                <a:spLocks/>
              </p:cNvSpPr>
              <p:nvPr/>
            </p:nvSpPr>
            <p:spPr bwMode="auto">
              <a:xfrm>
                <a:off x="3458" y="2343"/>
                <a:ext cx="23" cy="87"/>
              </a:xfrm>
              <a:custGeom>
                <a:avLst/>
                <a:gdLst/>
                <a:ahLst/>
                <a:cxnLst>
                  <a:cxn ang="0">
                    <a:pos x="23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23" y="0"/>
                  </a:cxn>
                  <a:cxn ang="0">
                    <a:pos x="23" y="71"/>
                  </a:cxn>
                </a:cxnLst>
                <a:rect l="0" t="0" r="r" b="b"/>
                <a:pathLst>
                  <a:path w="23" h="87">
                    <a:moveTo>
                      <a:pt x="23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23" y="0"/>
                    </a:lnTo>
                    <a:lnTo>
                      <a:pt x="23" y="71"/>
                    </a:lnTo>
                    <a:close/>
                  </a:path>
                </a:pathLst>
              </a:custGeom>
              <a:blipFill dpi="0" rotWithShape="0">
                <a:blip r:embed="rId7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54" name="Freeform 1650"/>
              <p:cNvSpPr>
                <a:spLocks/>
              </p:cNvSpPr>
              <p:nvPr/>
            </p:nvSpPr>
            <p:spPr bwMode="auto">
              <a:xfrm>
                <a:off x="3387" y="2359"/>
                <a:ext cx="71" cy="126"/>
              </a:xfrm>
              <a:custGeom>
                <a:avLst/>
                <a:gdLst/>
                <a:ahLst/>
                <a:cxnLst>
                  <a:cxn ang="0">
                    <a:pos x="71" y="0"/>
                  </a:cxn>
                  <a:cxn ang="0">
                    <a:pos x="0" y="55"/>
                  </a:cxn>
                  <a:cxn ang="0">
                    <a:pos x="0" y="126"/>
                  </a:cxn>
                  <a:cxn ang="0">
                    <a:pos x="71" y="71"/>
                  </a:cxn>
                  <a:cxn ang="0">
                    <a:pos x="71" y="0"/>
                  </a:cxn>
                </a:cxnLst>
                <a:rect l="0" t="0" r="r" b="b"/>
                <a:pathLst>
                  <a:path w="71" h="126">
                    <a:moveTo>
                      <a:pt x="71" y="0"/>
                    </a:moveTo>
                    <a:lnTo>
                      <a:pt x="0" y="55"/>
                    </a:lnTo>
                    <a:lnTo>
                      <a:pt x="0" y="126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</a:path>
                </a:pathLst>
              </a:custGeom>
              <a:blipFill dpi="0" rotWithShape="0">
                <a:blip r:embed="rId7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55" name="Freeform 1651"/>
              <p:cNvSpPr>
                <a:spLocks/>
              </p:cNvSpPr>
              <p:nvPr/>
            </p:nvSpPr>
            <p:spPr bwMode="auto">
              <a:xfrm>
                <a:off x="3458" y="2343"/>
                <a:ext cx="86" cy="39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86" y="24"/>
                  </a:cxn>
                  <a:cxn ang="0">
                    <a:pos x="63" y="39"/>
                  </a:cxn>
                  <a:cxn ang="0">
                    <a:pos x="0" y="16"/>
                  </a:cxn>
                  <a:cxn ang="0">
                    <a:pos x="23" y="0"/>
                  </a:cxn>
                </a:cxnLst>
                <a:rect l="0" t="0" r="r" b="b"/>
                <a:pathLst>
                  <a:path w="86" h="39">
                    <a:moveTo>
                      <a:pt x="23" y="0"/>
                    </a:moveTo>
                    <a:lnTo>
                      <a:pt x="86" y="24"/>
                    </a:lnTo>
                    <a:lnTo>
                      <a:pt x="63" y="39"/>
                    </a:lnTo>
                    <a:lnTo>
                      <a:pt x="0" y="16"/>
                    </a:lnTo>
                    <a:lnTo>
                      <a:pt x="23" y="0"/>
                    </a:lnTo>
                    <a:close/>
                  </a:path>
                </a:pathLst>
              </a:custGeom>
              <a:blipFill dpi="0" rotWithShape="0">
                <a:blip r:embed="rId7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56" name="Freeform 1652"/>
              <p:cNvSpPr>
                <a:spLocks/>
              </p:cNvSpPr>
              <p:nvPr/>
            </p:nvSpPr>
            <p:spPr bwMode="auto">
              <a:xfrm>
                <a:off x="3521" y="2367"/>
                <a:ext cx="23" cy="86"/>
              </a:xfrm>
              <a:custGeom>
                <a:avLst/>
                <a:gdLst/>
                <a:ahLst/>
                <a:cxnLst>
                  <a:cxn ang="0">
                    <a:pos x="23" y="71"/>
                  </a:cxn>
                  <a:cxn ang="0">
                    <a:pos x="0" y="86"/>
                  </a:cxn>
                  <a:cxn ang="0">
                    <a:pos x="0" y="15"/>
                  </a:cxn>
                  <a:cxn ang="0">
                    <a:pos x="23" y="0"/>
                  </a:cxn>
                  <a:cxn ang="0">
                    <a:pos x="23" y="71"/>
                  </a:cxn>
                </a:cxnLst>
                <a:rect l="0" t="0" r="r" b="b"/>
                <a:pathLst>
                  <a:path w="23" h="86">
                    <a:moveTo>
                      <a:pt x="23" y="71"/>
                    </a:moveTo>
                    <a:lnTo>
                      <a:pt x="0" y="86"/>
                    </a:lnTo>
                    <a:lnTo>
                      <a:pt x="0" y="15"/>
                    </a:lnTo>
                    <a:lnTo>
                      <a:pt x="23" y="0"/>
                    </a:lnTo>
                    <a:lnTo>
                      <a:pt x="23" y="71"/>
                    </a:lnTo>
                    <a:close/>
                  </a:path>
                </a:pathLst>
              </a:custGeom>
              <a:blipFill dpi="0" rotWithShape="0">
                <a:blip r:embed="rId7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57" name="Freeform 1653"/>
              <p:cNvSpPr>
                <a:spLocks/>
              </p:cNvSpPr>
              <p:nvPr/>
            </p:nvSpPr>
            <p:spPr bwMode="auto">
              <a:xfrm>
                <a:off x="3458" y="2359"/>
                <a:ext cx="63" cy="94"/>
              </a:xfrm>
              <a:custGeom>
                <a:avLst/>
                <a:gdLst/>
                <a:ahLst/>
                <a:cxnLst>
                  <a:cxn ang="0">
                    <a:pos x="63" y="23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94"/>
                  </a:cxn>
                  <a:cxn ang="0">
                    <a:pos x="63" y="23"/>
                  </a:cxn>
                </a:cxnLst>
                <a:rect l="0" t="0" r="r" b="b"/>
                <a:pathLst>
                  <a:path w="63" h="94">
                    <a:moveTo>
                      <a:pt x="63" y="23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94"/>
                    </a:lnTo>
                    <a:lnTo>
                      <a:pt x="63" y="23"/>
                    </a:lnTo>
                    <a:close/>
                  </a:path>
                </a:pathLst>
              </a:custGeom>
              <a:blipFill dpi="0" rotWithShape="0">
                <a:blip r:embed="rId7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58" name="Freeform 1654"/>
              <p:cNvSpPr>
                <a:spLocks/>
              </p:cNvSpPr>
              <p:nvPr/>
            </p:nvSpPr>
            <p:spPr bwMode="auto">
              <a:xfrm>
                <a:off x="3521" y="2382"/>
                <a:ext cx="94" cy="71"/>
              </a:xfrm>
              <a:custGeom>
                <a:avLst/>
                <a:gdLst/>
                <a:ahLst/>
                <a:cxnLst>
                  <a:cxn ang="0">
                    <a:pos x="23" y="56"/>
                  </a:cxn>
                  <a:cxn ang="0">
                    <a:pos x="94" y="0"/>
                  </a:cxn>
                  <a:cxn ang="0">
                    <a:pos x="63" y="16"/>
                  </a:cxn>
                  <a:cxn ang="0">
                    <a:pos x="0" y="71"/>
                  </a:cxn>
                  <a:cxn ang="0">
                    <a:pos x="23" y="56"/>
                  </a:cxn>
                </a:cxnLst>
                <a:rect l="0" t="0" r="r" b="b"/>
                <a:pathLst>
                  <a:path w="94" h="71">
                    <a:moveTo>
                      <a:pt x="23" y="56"/>
                    </a:moveTo>
                    <a:lnTo>
                      <a:pt x="94" y="0"/>
                    </a:lnTo>
                    <a:lnTo>
                      <a:pt x="63" y="16"/>
                    </a:lnTo>
                    <a:lnTo>
                      <a:pt x="0" y="71"/>
                    </a:lnTo>
                    <a:lnTo>
                      <a:pt x="23" y="56"/>
                    </a:lnTo>
                    <a:close/>
                  </a:path>
                </a:pathLst>
              </a:custGeom>
              <a:blipFill dpi="0" rotWithShape="0">
                <a:blip r:embed="rId7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59" name="Freeform 1655"/>
              <p:cNvSpPr>
                <a:spLocks/>
              </p:cNvSpPr>
              <p:nvPr/>
            </p:nvSpPr>
            <p:spPr bwMode="auto">
              <a:xfrm>
                <a:off x="3584" y="2312"/>
                <a:ext cx="31" cy="86"/>
              </a:xfrm>
              <a:custGeom>
                <a:avLst/>
                <a:gdLst/>
                <a:ahLst/>
                <a:cxnLst>
                  <a:cxn ang="0">
                    <a:pos x="31" y="70"/>
                  </a:cxn>
                  <a:cxn ang="0">
                    <a:pos x="0" y="86"/>
                  </a:cxn>
                  <a:cxn ang="0">
                    <a:pos x="0" y="15"/>
                  </a:cxn>
                  <a:cxn ang="0">
                    <a:pos x="31" y="0"/>
                  </a:cxn>
                  <a:cxn ang="0">
                    <a:pos x="31" y="70"/>
                  </a:cxn>
                </a:cxnLst>
                <a:rect l="0" t="0" r="r" b="b"/>
                <a:pathLst>
                  <a:path w="31" h="86">
                    <a:moveTo>
                      <a:pt x="31" y="70"/>
                    </a:moveTo>
                    <a:lnTo>
                      <a:pt x="0" y="86"/>
                    </a:lnTo>
                    <a:lnTo>
                      <a:pt x="0" y="15"/>
                    </a:lnTo>
                    <a:lnTo>
                      <a:pt x="31" y="0"/>
                    </a:lnTo>
                    <a:lnTo>
                      <a:pt x="31" y="70"/>
                    </a:lnTo>
                    <a:close/>
                  </a:path>
                </a:pathLst>
              </a:custGeom>
              <a:blipFill dpi="0" rotWithShape="0">
                <a:blip r:embed="rId7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60" name="Freeform 1656"/>
              <p:cNvSpPr>
                <a:spLocks/>
              </p:cNvSpPr>
              <p:nvPr/>
            </p:nvSpPr>
            <p:spPr bwMode="auto">
              <a:xfrm>
                <a:off x="3521" y="2327"/>
                <a:ext cx="63" cy="126"/>
              </a:xfrm>
              <a:custGeom>
                <a:avLst/>
                <a:gdLst/>
                <a:ahLst/>
                <a:cxnLst>
                  <a:cxn ang="0">
                    <a:pos x="63" y="0"/>
                  </a:cxn>
                  <a:cxn ang="0">
                    <a:pos x="0" y="55"/>
                  </a:cxn>
                  <a:cxn ang="0">
                    <a:pos x="0" y="126"/>
                  </a:cxn>
                  <a:cxn ang="0">
                    <a:pos x="63" y="71"/>
                  </a:cxn>
                  <a:cxn ang="0">
                    <a:pos x="63" y="0"/>
                  </a:cxn>
                </a:cxnLst>
                <a:rect l="0" t="0" r="r" b="b"/>
                <a:pathLst>
                  <a:path w="63" h="126">
                    <a:moveTo>
                      <a:pt x="63" y="0"/>
                    </a:moveTo>
                    <a:lnTo>
                      <a:pt x="0" y="55"/>
                    </a:lnTo>
                    <a:lnTo>
                      <a:pt x="0" y="126"/>
                    </a:lnTo>
                    <a:lnTo>
                      <a:pt x="63" y="71"/>
                    </a:lnTo>
                    <a:lnTo>
                      <a:pt x="63" y="0"/>
                    </a:lnTo>
                    <a:close/>
                  </a:path>
                </a:pathLst>
              </a:custGeom>
              <a:blipFill dpi="0" rotWithShape="0">
                <a:blip r:embed="rId7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61" name="Freeform 1657"/>
              <p:cNvSpPr>
                <a:spLocks/>
              </p:cNvSpPr>
              <p:nvPr/>
            </p:nvSpPr>
            <p:spPr bwMode="auto">
              <a:xfrm>
                <a:off x="3584" y="2312"/>
                <a:ext cx="94" cy="39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94" y="23"/>
                  </a:cxn>
                  <a:cxn ang="0">
                    <a:pos x="63" y="39"/>
                  </a:cxn>
                  <a:cxn ang="0">
                    <a:pos x="0" y="15"/>
                  </a:cxn>
                  <a:cxn ang="0">
                    <a:pos x="31" y="0"/>
                  </a:cxn>
                </a:cxnLst>
                <a:rect l="0" t="0" r="r" b="b"/>
                <a:pathLst>
                  <a:path w="94" h="39">
                    <a:moveTo>
                      <a:pt x="31" y="0"/>
                    </a:moveTo>
                    <a:lnTo>
                      <a:pt x="94" y="23"/>
                    </a:lnTo>
                    <a:lnTo>
                      <a:pt x="63" y="39"/>
                    </a:lnTo>
                    <a:lnTo>
                      <a:pt x="0" y="15"/>
                    </a:lnTo>
                    <a:lnTo>
                      <a:pt x="31" y="0"/>
                    </a:lnTo>
                    <a:close/>
                  </a:path>
                </a:pathLst>
              </a:custGeom>
              <a:blipFill dpi="0" rotWithShape="0">
                <a:blip r:embed="rId7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62" name="Freeform 1658"/>
              <p:cNvSpPr>
                <a:spLocks/>
              </p:cNvSpPr>
              <p:nvPr/>
            </p:nvSpPr>
            <p:spPr bwMode="auto">
              <a:xfrm>
                <a:off x="3647" y="2335"/>
                <a:ext cx="31" cy="87"/>
              </a:xfrm>
              <a:custGeom>
                <a:avLst/>
                <a:gdLst/>
                <a:ahLst/>
                <a:cxnLst>
                  <a:cxn ang="0">
                    <a:pos x="31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31" y="0"/>
                  </a:cxn>
                  <a:cxn ang="0">
                    <a:pos x="31" y="71"/>
                  </a:cxn>
                </a:cxnLst>
                <a:rect l="0" t="0" r="r" b="b"/>
                <a:pathLst>
                  <a:path w="31" h="87">
                    <a:moveTo>
                      <a:pt x="31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31" y="0"/>
                    </a:lnTo>
                    <a:lnTo>
                      <a:pt x="31" y="71"/>
                    </a:lnTo>
                    <a:close/>
                  </a:path>
                </a:pathLst>
              </a:custGeom>
              <a:blipFill dpi="0" rotWithShape="0">
                <a:blip r:embed="rId7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63" name="Freeform 1659"/>
              <p:cNvSpPr>
                <a:spLocks/>
              </p:cNvSpPr>
              <p:nvPr/>
            </p:nvSpPr>
            <p:spPr bwMode="auto">
              <a:xfrm>
                <a:off x="3584" y="2327"/>
                <a:ext cx="63" cy="95"/>
              </a:xfrm>
              <a:custGeom>
                <a:avLst/>
                <a:gdLst/>
                <a:ahLst/>
                <a:cxnLst>
                  <a:cxn ang="0">
                    <a:pos x="63" y="24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95"/>
                  </a:cxn>
                  <a:cxn ang="0">
                    <a:pos x="63" y="24"/>
                  </a:cxn>
                </a:cxnLst>
                <a:rect l="0" t="0" r="r" b="b"/>
                <a:pathLst>
                  <a:path w="63" h="95">
                    <a:moveTo>
                      <a:pt x="63" y="24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95"/>
                    </a:lnTo>
                    <a:lnTo>
                      <a:pt x="63" y="24"/>
                    </a:lnTo>
                    <a:close/>
                  </a:path>
                </a:pathLst>
              </a:custGeom>
              <a:blipFill dpi="0" rotWithShape="0">
                <a:blip r:embed="rId7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64" name="Freeform 1660"/>
              <p:cNvSpPr>
                <a:spLocks/>
              </p:cNvSpPr>
              <p:nvPr/>
            </p:nvSpPr>
            <p:spPr bwMode="auto">
              <a:xfrm>
                <a:off x="3647" y="2351"/>
                <a:ext cx="94" cy="71"/>
              </a:xfrm>
              <a:custGeom>
                <a:avLst/>
                <a:gdLst/>
                <a:ahLst/>
                <a:cxnLst>
                  <a:cxn ang="0">
                    <a:pos x="31" y="55"/>
                  </a:cxn>
                  <a:cxn ang="0">
                    <a:pos x="94" y="0"/>
                  </a:cxn>
                  <a:cxn ang="0">
                    <a:pos x="71" y="16"/>
                  </a:cxn>
                  <a:cxn ang="0">
                    <a:pos x="0" y="71"/>
                  </a:cxn>
                  <a:cxn ang="0">
                    <a:pos x="31" y="55"/>
                  </a:cxn>
                </a:cxnLst>
                <a:rect l="0" t="0" r="r" b="b"/>
                <a:pathLst>
                  <a:path w="94" h="71">
                    <a:moveTo>
                      <a:pt x="31" y="55"/>
                    </a:moveTo>
                    <a:lnTo>
                      <a:pt x="94" y="0"/>
                    </a:lnTo>
                    <a:lnTo>
                      <a:pt x="71" y="16"/>
                    </a:lnTo>
                    <a:lnTo>
                      <a:pt x="0" y="71"/>
                    </a:lnTo>
                    <a:lnTo>
                      <a:pt x="31" y="55"/>
                    </a:lnTo>
                    <a:close/>
                  </a:path>
                </a:pathLst>
              </a:custGeom>
              <a:blipFill dpi="0" rotWithShape="0">
                <a:blip r:embed="rId7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65" name="Freeform 1661"/>
              <p:cNvSpPr>
                <a:spLocks/>
              </p:cNvSpPr>
              <p:nvPr/>
            </p:nvSpPr>
            <p:spPr bwMode="auto">
              <a:xfrm>
                <a:off x="3718" y="2280"/>
                <a:ext cx="23" cy="87"/>
              </a:xfrm>
              <a:custGeom>
                <a:avLst/>
                <a:gdLst/>
                <a:ahLst/>
                <a:cxnLst>
                  <a:cxn ang="0">
                    <a:pos x="23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23" y="0"/>
                  </a:cxn>
                  <a:cxn ang="0">
                    <a:pos x="23" y="71"/>
                  </a:cxn>
                </a:cxnLst>
                <a:rect l="0" t="0" r="r" b="b"/>
                <a:pathLst>
                  <a:path w="23" h="87">
                    <a:moveTo>
                      <a:pt x="23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23" y="0"/>
                    </a:lnTo>
                    <a:lnTo>
                      <a:pt x="23" y="71"/>
                    </a:lnTo>
                    <a:close/>
                  </a:path>
                </a:pathLst>
              </a:custGeom>
              <a:blipFill dpi="0" rotWithShape="0">
                <a:blip r:embed="rId7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66" name="Freeform 1662"/>
              <p:cNvSpPr>
                <a:spLocks/>
              </p:cNvSpPr>
              <p:nvPr/>
            </p:nvSpPr>
            <p:spPr bwMode="auto">
              <a:xfrm>
                <a:off x="3647" y="2296"/>
                <a:ext cx="71" cy="126"/>
              </a:xfrm>
              <a:custGeom>
                <a:avLst/>
                <a:gdLst/>
                <a:ahLst/>
                <a:cxnLst>
                  <a:cxn ang="0">
                    <a:pos x="71" y="0"/>
                  </a:cxn>
                  <a:cxn ang="0">
                    <a:pos x="0" y="55"/>
                  </a:cxn>
                  <a:cxn ang="0">
                    <a:pos x="0" y="126"/>
                  </a:cxn>
                  <a:cxn ang="0">
                    <a:pos x="71" y="71"/>
                  </a:cxn>
                  <a:cxn ang="0">
                    <a:pos x="71" y="0"/>
                  </a:cxn>
                </a:cxnLst>
                <a:rect l="0" t="0" r="r" b="b"/>
                <a:pathLst>
                  <a:path w="71" h="126">
                    <a:moveTo>
                      <a:pt x="71" y="0"/>
                    </a:moveTo>
                    <a:lnTo>
                      <a:pt x="0" y="55"/>
                    </a:lnTo>
                    <a:lnTo>
                      <a:pt x="0" y="126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</a:path>
                </a:pathLst>
              </a:custGeom>
              <a:blipFill dpi="0" rotWithShape="0">
                <a:blip r:embed="rId7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67" name="Freeform 1663"/>
              <p:cNvSpPr>
                <a:spLocks/>
              </p:cNvSpPr>
              <p:nvPr/>
            </p:nvSpPr>
            <p:spPr bwMode="auto">
              <a:xfrm>
                <a:off x="2425" y="2485"/>
                <a:ext cx="87" cy="39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87" y="24"/>
                  </a:cxn>
                  <a:cxn ang="0">
                    <a:pos x="63" y="39"/>
                  </a:cxn>
                  <a:cxn ang="0">
                    <a:pos x="0" y="16"/>
                  </a:cxn>
                  <a:cxn ang="0">
                    <a:pos x="24" y="0"/>
                  </a:cxn>
                </a:cxnLst>
                <a:rect l="0" t="0" r="r" b="b"/>
                <a:pathLst>
                  <a:path w="87" h="39">
                    <a:moveTo>
                      <a:pt x="24" y="0"/>
                    </a:moveTo>
                    <a:lnTo>
                      <a:pt x="87" y="24"/>
                    </a:lnTo>
                    <a:lnTo>
                      <a:pt x="63" y="39"/>
                    </a:lnTo>
                    <a:lnTo>
                      <a:pt x="0" y="16"/>
                    </a:lnTo>
                    <a:lnTo>
                      <a:pt x="24" y="0"/>
                    </a:lnTo>
                    <a:close/>
                  </a:path>
                </a:pathLst>
              </a:custGeom>
              <a:blipFill dpi="0" rotWithShape="0">
                <a:blip r:embed="rId8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68" name="Freeform 1664"/>
              <p:cNvSpPr>
                <a:spLocks/>
              </p:cNvSpPr>
              <p:nvPr/>
            </p:nvSpPr>
            <p:spPr bwMode="auto">
              <a:xfrm>
                <a:off x="2488" y="2509"/>
                <a:ext cx="24" cy="86"/>
              </a:xfrm>
              <a:custGeom>
                <a:avLst/>
                <a:gdLst/>
                <a:ahLst/>
                <a:cxnLst>
                  <a:cxn ang="0">
                    <a:pos x="24" y="70"/>
                  </a:cxn>
                  <a:cxn ang="0">
                    <a:pos x="0" y="86"/>
                  </a:cxn>
                  <a:cxn ang="0">
                    <a:pos x="0" y="15"/>
                  </a:cxn>
                  <a:cxn ang="0">
                    <a:pos x="24" y="0"/>
                  </a:cxn>
                  <a:cxn ang="0">
                    <a:pos x="24" y="70"/>
                  </a:cxn>
                </a:cxnLst>
                <a:rect l="0" t="0" r="r" b="b"/>
                <a:pathLst>
                  <a:path w="24" h="86">
                    <a:moveTo>
                      <a:pt x="24" y="70"/>
                    </a:moveTo>
                    <a:lnTo>
                      <a:pt x="0" y="86"/>
                    </a:lnTo>
                    <a:lnTo>
                      <a:pt x="0" y="15"/>
                    </a:lnTo>
                    <a:lnTo>
                      <a:pt x="24" y="0"/>
                    </a:lnTo>
                    <a:lnTo>
                      <a:pt x="24" y="70"/>
                    </a:lnTo>
                    <a:close/>
                  </a:path>
                </a:pathLst>
              </a:custGeom>
              <a:blipFill dpi="0" rotWithShape="0">
                <a:blip r:embed="rId8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69" name="Freeform 1665"/>
              <p:cNvSpPr>
                <a:spLocks/>
              </p:cNvSpPr>
              <p:nvPr/>
            </p:nvSpPr>
            <p:spPr bwMode="auto">
              <a:xfrm>
                <a:off x="2425" y="2501"/>
                <a:ext cx="63" cy="94"/>
              </a:xfrm>
              <a:custGeom>
                <a:avLst/>
                <a:gdLst/>
                <a:ahLst/>
                <a:cxnLst>
                  <a:cxn ang="0">
                    <a:pos x="63" y="23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94"/>
                  </a:cxn>
                  <a:cxn ang="0">
                    <a:pos x="63" y="23"/>
                  </a:cxn>
                </a:cxnLst>
                <a:rect l="0" t="0" r="r" b="b"/>
                <a:pathLst>
                  <a:path w="63" h="94">
                    <a:moveTo>
                      <a:pt x="63" y="23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94"/>
                    </a:lnTo>
                    <a:lnTo>
                      <a:pt x="63" y="23"/>
                    </a:lnTo>
                    <a:close/>
                  </a:path>
                </a:pathLst>
              </a:custGeom>
              <a:blipFill dpi="0" rotWithShape="0">
                <a:blip r:embed="rId8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70" name="Freeform 1666"/>
              <p:cNvSpPr>
                <a:spLocks/>
              </p:cNvSpPr>
              <p:nvPr/>
            </p:nvSpPr>
            <p:spPr bwMode="auto">
              <a:xfrm>
                <a:off x="2488" y="2509"/>
                <a:ext cx="95" cy="39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95" y="23"/>
                  </a:cxn>
                  <a:cxn ang="0">
                    <a:pos x="64" y="39"/>
                  </a:cxn>
                  <a:cxn ang="0">
                    <a:pos x="0" y="15"/>
                  </a:cxn>
                  <a:cxn ang="0">
                    <a:pos x="24" y="0"/>
                  </a:cxn>
                </a:cxnLst>
                <a:rect l="0" t="0" r="r" b="b"/>
                <a:pathLst>
                  <a:path w="95" h="39">
                    <a:moveTo>
                      <a:pt x="24" y="0"/>
                    </a:moveTo>
                    <a:lnTo>
                      <a:pt x="95" y="23"/>
                    </a:lnTo>
                    <a:lnTo>
                      <a:pt x="64" y="39"/>
                    </a:lnTo>
                    <a:lnTo>
                      <a:pt x="0" y="15"/>
                    </a:lnTo>
                    <a:lnTo>
                      <a:pt x="24" y="0"/>
                    </a:lnTo>
                    <a:close/>
                  </a:path>
                </a:pathLst>
              </a:custGeom>
              <a:blipFill dpi="0" rotWithShape="0">
                <a:blip r:embed="rId8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71" name="Freeform 1667"/>
              <p:cNvSpPr>
                <a:spLocks/>
              </p:cNvSpPr>
              <p:nvPr/>
            </p:nvSpPr>
            <p:spPr bwMode="auto">
              <a:xfrm>
                <a:off x="2552" y="2532"/>
                <a:ext cx="31" cy="87"/>
              </a:xfrm>
              <a:custGeom>
                <a:avLst/>
                <a:gdLst/>
                <a:ahLst/>
                <a:cxnLst>
                  <a:cxn ang="0">
                    <a:pos x="31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31" y="0"/>
                  </a:cxn>
                  <a:cxn ang="0">
                    <a:pos x="31" y="71"/>
                  </a:cxn>
                </a:cxnLst>
                <a:rect l="0" t="0" r="r" b="b"/>
                <a:pathLst>
                  <a:path w="31" h="87">
                    <a:moveTo>
                      <a:pt x="31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31" y="0"/>
                    </a:lnTo>
                    <a:lnTo>
                      <a:pt x="31" y="71"/>
                    </a:lnTo>
                    <a:close/>
                  </a:path>
                </a:pathLst>
              </a:custGeom>
              <a:blipFill dpi="0" rotWithShape="0">
                <a:blip r:embed="rId8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72" name="Freeform 1668"/>
              <p:cNvSpPr>
                <a:spLocks/>
              </p:cNvSpPr>
              <p:nvPr/>
            </p:nvSpPr>
            <p:spPr bwMode="auto">
              <a:xfrm>
                <a:off x="2488" y="2524"/>
                <a:ext cx="64" cy="95"/>
              </a:xfrm>
              <a:custGeom>
                <a:avLst/>
                <a:gdLst/>
                <a:ahLst/>
                <a:cxnLst>
                  <a:cxn ang="0">
                    <a:pos x="64" y="24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4" y="95"/>
                  </a:cxn>
                  <a:cxn ang="0">
                    <a:pos x="64" y="24"/>
                  </a:cxn>
                </a:cxnLst>
                <a:rect l="0" t="0" r="r" b="b"/>
                <a:pathLst>
                  <a:path w="64" h="95">
                    <a:moveTo>
                      <a:pt x="64" y="24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4" y="95"/>
                    </a:lnTo>
                    <a:lnTo>
                      <a:pt x="64" y="24"/>
                    </a:lnTo>
                    <a:close/>
                  </a:path>
                </a:pathLst>
              </a:custGeom>
              <a:blipFill dpi="0" rotWithShape="0">
                <a:blip r:embed="rId8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73" name="Freeform 1669"/>
              <p:cNvSpPr>
                <a:spLocks/>
              </p:cNvSpPr>
              <p:nvPr/>
            </p:nvSpPr>
            <p:spPr bwMode="auto">
              <a:xfrm>
                <a:off x="2552" y="2548"/>
                <a:ext cx="94" cy="71"/>
              </a:xfrm>
              <a:custGeom>
                <a:avLst/>
                <a:gdLst/>
                <a:ahLst/>
                <a:cxnLst>
                  <a:cxn ang="0">
                    <a:pos x="31" y="55"/>
                  </a:cxn>
                  <a:cxn ang="0">
                    <a:pos x="94" y="0"/>
                  </a:cxn>
                  <a:cxn ang="0">
                    <a:pos x="63" y="16"/>
                  </a:cxn>
                  <a:cxn ang="0">
                    <a:pos x="0" y="71"/>
                  </a:cxn>
                  <a:cxn ang="0">
                    <a:pos x="31" y="55"/>
                  </a:cxn>
                </a:cxnLst>
                <a:rect l="0" t="0" r="r" b="b"/>
                <a:pathLst>
                  <a:path w="94" h="71">
                    <a:moveTo>
                      <a:pt x="31" y="55"/>
                    </a:moveTo>
                    <a:lnTo>
                      <a:pt x="94" y="0"/>
                    </a:lnTo>
                    <a:lnTo>
                      <a:pt x="63" y="16"/>
                    </a:lnTo>
                    <a:lnTo>
                      <a:pt x="0" y="71"/>
                    </a:lnTo>
                    <a:lnTo>
                      <a:pt x="31" y="55"/>
                    </a:lnTo>
                    <a:close/>
                  </a:path>
                </a:pathLst>
              </a:custGeom>
              <a:blipFill dpi="0" rotWithShape="0">
                <a:blip r:embed="rId8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74" name="Freeform 1670"/>
              <p:cNvSpPr>
                <a:spLocks/>
              </p:cNvSpPr>
              <p:nvPr/>
            </p:nvSpPr>
            <p:spPr bwMode="auto">
              <a:xfrm>
                <a:off x="2615" y="2477"/>
                <a:ext cx="31" cy="87"/>
              </a:xfrm>
              <a:custGeom>
                <a:avLst/>
                <a:gdLst/>
                <a:ahLst/>
                <a:cxnLst>
                  <a:cxn ang="0">
                    <a:pos x="31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31" y="0"/>
                  </a:cxn>
                  <a:cxn ang="0">
                    <a:pos x="31" y="71"/>
                  </a:cxn>
                </a:cxnLst>
                <a:rect l="0" t="0" r="r" b="b"/>
                <a:pathLst>
                  <a:path w="31" h="87">
                    <a:moveTo>
                      <a:pt x="31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31" y="0"/>
                    </a:lnTo>
                    <a:lnTo>
                      <a:pt x="31" y="71"/>
                    </a:lnTo>
                    <a:close/>
                  </a:path>
                </a:pathLst>
              </a:custGeom>
              <a:blipFill dpi="0" rotWithShape="0">
                <a:blip r:embed="rId8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75" name="Freeform 1671"/>
              <p:cNvSpPr>
                <a:spLocks/>
              </p:cNvSpPr>
              <p:nvPr/>
            </p:nvSpPr>
            <p:spPr bwMode="auto">
              <a:xfrm>
                <a:off x="2552" y="2493"/>
                <a:ext cx="63" cy="126"/>
              </a:xfrm>
              <a:custGeom>
                <a:avLst/>
                <a:gdLst/>
                <a:ahLst/>
                <a:cxnLst>
                  <a:cxn ang="0">
                    <a:pos x="63" y="0"/>
                  </a:cxn>
                  <a:cxn ang="0">
                    <a:pos x="0" y="55"/>
                  </a:cxn>
                  <a:cxn ang="0">
                    <a:pos x="0" y="126"/>
                  </a:cxn>
                  <a:cxn ang="0">
                    <a:pos x="63" y="71"/>
                  </a:cxn>
                  <a:cxn ang="0">
                    <a:pos x="63" y="0"/>
                  </a:cxn>
                </a:cxnLst>
                <a:rect l="0" t="0" r="r" b="b"/>
                <a:pathLst>
                  <a:path w="63" h="126">
                    <a:moveTo>
                      <a:pt x="63" y="0"/>
                    </a:moveTo>
                    <a:lnTo>
                      <a:pt x="0" y="55"/>
                    </a:lnTo>
                    <a:lnTo>
                      <a:pt x="0" y="126"/>
                    </a:lnTo>
                    <a:lnTo>
                      <a:pt x="63" y="71"/>
                    </a:lnTo>
                    <a:lnTo>
                      <a:pt x="63" y="0"/>
                    </a:lnTo>
                    <a:close/>
                  </a:path>
                </a:pathLst>
              </a:custGeom>
              <a:blipFill dpi="0" rotWithShape="0">
                <a:blip r:embed="rId8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76" name="Freeform 1672"/>
              <p:cNvSpPr>
                <a:spLocks/>
              </p:cNvSpPr>
              <p:nvPr/>
            </p:nvSpPr>
            <p:spPr bwMode="auto">
              <a:xfrm>
                <a:off x="2615" y="2477"/>
                <a:ext cx="94" cy="39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94" y="24"/>
                  </a:cxn>
                  <a:cxn ang="0">
                    <a:pos x="70" y="39"/>
                  </a:cxn>
                  <a:cxn ang="0">
                    <a:pos x="0" y="16"/>
                  </a:cxn>
                  <a:cxn ang="0">
                    <a:pos x="31" y="0"/>
                  </a:cxn>
                </a:cxnLst>
                <a:rect l="0" t="0" r="r" b="b"/>
                <a:pathLst>
                  <a:path w="94" h="39">
                    <a:moveTo>
                      <a:pt x="31" y="0"/>
                    </a:moveTo>
                    <a:lnTo>
                      <a:pt x="94" y="24"/>
                    </a:lnTo>
                    <a:lnTo>
                      <a:pt x="70" y="39"/>
                    </a:lnTo>
                    <a:lnTo>
                      <a:pt x="0" y="16"/>
                    </a:lnTo>
                    <a:lnTo>
                      <a:pt x="31" y="0"/>
                    </a:lnTo>
                    <a:close/>
                  </a:path>
                </a:pathLst>
              </a:custGeom>
              <a:blipFill dpi="0" rotWithShape="0">
                <a:blip r:embed="rId8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77" name="Freeform 1673"/>
              <p:cNvSpPr>
                <a:spLocks/>
              </p:cNvSpPr>
              <p:nvPr/>
            </p:nvSpPr>
            <p:spPr bwMode="auto">
              <a:xfrm>
                <a:off x="2685" y="2501"/>
                <a:ext cx="24" cy="86"/>
              </a:xfrm>
              <a:custGeom>
                <a:avLst/>
                <a:gdLst/>
                <a:ahLst/>
                <a:cxnLst>
                  <a:cxn ang="0">
                    <a:pos x="24" y="71"/>
                  </a:cxn>
                  <a:cxn ang="0">
                    <a:pos x="0" y="86"/>
                  </a:cxn>
                  <a:cxn ang="0">
                    <a:pos x="0" y="15"/>
                  </a:cxn>
                  <a:cxn ang="0">
                    <a:pos x="24" y="0"/>
                  </a:cxn>
                  <a:cxn ang="0">
                    <a:pos x="24" y="71"/>
                  </a:cxn>
                </a:cxnLst>
                <a:rect l="0" t="0" r="r" b="b"/>
                <a:pathLst>
                  <a:path w="24" h="86">
                    <a:moveTo>
                      <a:pt x="24" y="71"/>
                    </a:moveTo>
                    <a:lnTo>
                      <a:pt x="0" y="86"/>
                    </a:lnTo>
                    <a:lnTo>
                      <a:pt x="0" y="15"/>
                    </a:lnTo>
                    <a:lnTo>
                      <a:pt x="24" y="0"/>
                    </a:lnTo>
                    <a:lnTo>
                      <a:pt x="24" y="71"/>
                    </a:lnTo>
                    <a:close/>
                  </a:path>
                </a:pathLst>
              </a:custGeom>
              <a:blipFill dpi="0" rotWithShape="0">
                <a:blip r:embed="rId8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78" name="Freeform 1674"/>
              <p:cNvSpPr>
                <a:spLocks/>
              </p:cNvSpPr>
              <p:nvPr/>
            </p:nvSpPr>
            <p:spPr bwMode="auto">
              <a:xfrm>
                <a:off x="2615" y="2493"/>
                <a:ext cx="70" cy="94"/>
              </a:xfrm>
              <a:custGeom>
                <a:avLst/>
                <a:gdLst/>
                <a:ahLst/>
                <a:cxnLst>
                  <a:cxn ang="0">
                    <a:pos x="70" y="23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70" y="94"/>
                  </a:cxn>
                  <a:cxn ang="0">
                    <a:pos x="70" y="23"/>
                  </a:cxn>
                </a:cxnLst>
                <a:rect l="0" t="0" r="r" b="b"/>
                <a:pathLst>
                  <a:path w="70" h="94">
                    <a:moveTo>
                      <a:pt x="70" y="23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70" y="94"/>
                    </a:lnTo>
                    <a:lnTo>
                      <a:pt x="70" y="23"/>
                    </a:lnTo>
                    <a:close/>
                  </a:path>
                </a:pathLst>
              </a:custGeom>
              <a:blipFill dpi="0" rotWithShape="0">
                <a:blip r:embed="rId8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79" name="Freeform 1675"/>
              <p:cNvSpPr>
                <a:spLocks/>
              </p:cNvSpPr>
              <p:nvPr/>
            </p:nvSpPr>
            <p:spPr bwMode="auto">
              <a:xfrm>
                <a:off x="2685" y="2516"/>
                <a:ext cx="87" cy="71"/>
              </a:xfrm>
              <a:custGeom>
                <a:avLst/>
                <a:gdLst/>
                <a:ahLst/>
                <a:cxnLst>
                  <a:cxn ang="0">
                    <a:pos x="24" y="56"/>
                  </a:cxn>
                  <a:cxn ang="0">
                    <a:pos x="87" y="0"/>
                  </a:cxn>
                  <a:cxn ang="0">
                    <a:pos x="64" y="16"/>
                  </a:cxn>
                  <a:cxn ang="0">
                    <a:pos x="0" y="71"/>
                  </a:cxn>
                  <a:cxn ang="0">
                    <a:pos x="24" y="56"/>
                  </a:cxn>
                </a:cxnLst>
                <a:rect l="0" t="0" r="r" b="b"/>
                <a:pathLst>
                  <a:path w="87" h="71">
                    <a:moveTo>
                      <a:pt x="24" y="56"/>
                    </a:moveTo>
                    <a:lnTo>
                      <a:pt x="87" y="0"/>
                    </a:lnTo>
                    <a:lnTo>
                      <a:pt x="64" y="16"/>
                    </a:lnTo>
                    <a:lnTo>
                      <a:pt x="0" y="71"/>
                    </a:lnTo>
                    <a:lnTo>
                      <a:pt x="24" y="56"/>
                    </a:lnTo>
                    <a:close/>
                  </a:path>
                </a:pathLst>
              </a:custGeom>
              <a:blipFill dpi="0" rotWithShape="0">
                <a:blip r:embed="rId8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80" name="Freeform 1676"/>
              <p:cNvSpPr>
                <a:spLocks/>
              </p:cNvSpPr>
              <p:nvPr/>
            </p:nvSpPr>
            <p:spPr bwMode="auto">
              <a:xfrm>
                <a:off x="2749" y="2446"/>
                <a:ext cx="23" cy="86"/>
              </a:xfrm>
              <a:custGeom>
                <a:avLst/>
                <a:gdLst/>
                <a:ahLst/>
                <a:cxnLst>
                  <a:cxn ang="0">
                    <a:pos x="23" y="70"/>
                  </a:cxn>
                  <a:cxn ang="0">
                    <a:pos x="0" y="86"/>
                  </a:cxn>
                  <a:cxn ang="0">
                    <a:pos x="0" y="15"/>
                  </a:cxn>
                  <a:cxn ang="0">
                    <a:pos x="23" y="0"/>
                  </a:cxn>
                  <a:cxn ang="0">
                    <a:pos x="23" y="70"/>
                  </a:cxn>
                </a:cxnLst>
                <a:rect l="0" t="0" r="r" b="b"/>
                <a:pathLst>
                  <a:path w="23" h="86">
                    <a:moveTo>
                      <a:pt x="23" y="70"/>
                    </a:moveTo>
                    <a:lnTo>
                      <a:pt x="0" y="86"/>
                    </a:lnTo>
                    <a:lnTo>
                      <a:pt x="0" y="15"/>
                    </a:lnTo>
                    <a:lnTo>
                      <a:pt x="23" y="0"/>
                    </a:lnTo>
                    <a:lnTo>
                      <a:pt x="23" y="70"/>
                    </a:lnTo>
                    <a:close/>
                  </a:path>
                </a:pathLst>
              </a:custGeom>
              <a:blipFill dpi="0" rotWithShape="0">
                <a:blip r:embed="rId8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81" name="Freeform 1677"/>
              <p:cNvSpPr>
                <a:spLocks/>
              </p:cNvSpPr>
              <p:nvPr/>
            </p:nvSpPr>
            <p:spPr bwMode="auto">
              <a:xfrm>
                <a:off x="2685" y="2461"/>
                <a:ext cx="64" cy="126"/>
              </a:xfrm>
              <a:custGeom>
                <a:avLst/>
                <a:gdLst/>
                <a:ahLst/>
                <a:cxnLst>
                  <a:cxn ang="0">
                    <a:pos x="64" y="0"/>
                  </a:cxn>
                  <a:cxn ang="0">
                    <a:pos x="0" y="55"/>
                  </a:cxn>
                  <a:cxn ang="0">
                    <a:pos x="0" y="126"/>
                  </a:cxn>
                  <a:cxn ang="0">
                    <a:pos x="64" y="71"/>
                  </a:cxn>
                  <a:cxn ang="0">
                    <a:pos x="64" y="0"/>
                  </a:cxn>
                </a:cxnLst>
                <a:rect l="0" t="0" r="r" b="b"/>
                <a:pathLst>
                  <a:path w="64" h="126">
                    <a:moveTo>
                      <a:pt x="64" y="0"/>
                    </a:moveTo>
                    <a:lnTo>
                      <a:pt x="0" y="55"/>
                    </a:lnTo>
                    <a:lnTo>
                      <a:pt x="0" y="126"/>
                    </a:lnTo>
                    <a:lnTo>
                      <a:pt x="64" y="71"/>
                    </a:lnTo>
                    <a:lnTo>
                      <a:pt x="64" y="0"/>
                    </a:lnTo>
                    <a:close/>
                  </a:path>
                </a:pathLst>
              </a:custGeom>
              <a:blipFill dpi="0" rotWithShape="0">
                <a:blip r:embed="rId8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82" name="Freeform 1678"/>
              <p:cNvSpPr>
                <a:spLocks/>
              </p:cNvSpPr>
              <p:nvPr/>
            </p:nvSpPr>
            <p:spPr bwMode="auto">
              <a:xfrm>
                <a:off x="2749" y="2446"/>
                <a:ext cx="94" cy="39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94" y="23"/>
                  </a:cxn>
                  <a:cxn ang="0">
                    <a:pos x="63" y="39"/>
                  </a:cxn>
                  <a:cxn ang="0">
                    <a:pos x="0" y="15"/>
                  </a:cxn>
                  <a:cxn ang="0">
                    <a:pos x="23" y="0"/>
                  </a:cxn>
                </a:cxnLst>
                <a:rect l="0" t="0" r="r" b="b"/>
                <a:pathLst>
                  <a:path w="94" h="39">
                    <a:moveTo>
                      <a:pt x="23" y="0"/>
                    </a:moveTo>
                    <a:lnTo>
                      <a:pt x="94" y="23"/>
                    </a:lnTo>
                    <a:lnTo>
                      <a:pt x="63" y="39"/>
                    </a:lnTo>
                    <a:lnTo>
                      <a:pt x="0" y="15"/>
                    </a:lnTo>
                    <a:lnTo>
                      <a:pt x="23" y="0"/>
                    </a:lnTo>
                    <a:close/>
                  </a:path>
                </a:pathLst>
              </a:custGeom>
              <a:blipFill dpi="0" rotWithShape="0">
                <a:blip r:embed="rId8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83" name="Freeform 1679"/>
              <p:cNvSpPr>
                <a:spLocks/>
              </p:cNvSpPr>
              <p:nvPr/>
            </p:nvSpPr>
            <p:spPr bwMode="auto">
              <a:xfrm>
                <a:off x="2812" y="2469"/>
                <a:ext cx="31" cy="87"/>
              </a:xfrm>
              <a:custGeom>
                <a:avLst/>
                <a:gdLst/>
                <a:ahLst/>
                <a:cxnLst>
                  <a:cxn ang="0">
                    <a:pos x="31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31" y="0"/>
                  </a:cxn>
                  <a:cxn ang="0">
                    <a:pos x="31" y="71"/>
                  </a:cxn>
                </a:cxnLst>
                <a:rect l="0" t="0" r="r" b="b"/>
                <a:pathLst>
                  <a:path w="31" h="87">
                    <a:moveTo>
                      <a:pt x="31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31" y="0"/>
                    </a:lnTo>
                    <a:lnTo>
                      <a:pt x="31" y="71"/>
                    </a:lnTo>
                    <a:close/>
                  </a:path>
                </a:pathLst>
              </a:custGeom>
              <a:blipFill dpi="0" rotWithShape="0">
                <a:blip r:embed="rId8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84" name="Freeform 1680"/>
              <p:cNvSpPr>
                <a:spLocks/>
              </p:cNvSpPr>
              <p:nvPr/>
            </p:nvSpPr>
            <p:spPr bwMode="auto">
              <a:xfrm>
                <a:off x="2749" y="2461"/>
                <a:ext cx="63" cy="95"/>
              </a:xfrm>
              <a:custGeom>
                <a:avLst/>
                <a:gdLst/>
                <a:ahLst/>
                <a:cxnLst>
                  <a:cxn ang="0">
                    <a:pos x="63" y="24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95"/>
                  </a:cxn>
                  <a:cxn ang="0">
                    <a:pos x="63" y="24"/>
                  </a:cxn>
                </a:cxnLst>
                <a:rect l="0" t="0" r="r" b="b"/>
                <a:pathLst>
                  <a:path w="63" h="95">
                    <a:moveTo>
                      <a:pt x="63" y="24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95"/>
                    </a:lnTo>
                    <a:lnTo>
                      <a:pt x="63" y="24"/>
                    </a:lnTo>
                    <a:close/>
                  </a:path>
                </a:pathLst>
              </a:custGeom>
              <a:blipFill dpi="0" rotWithShape="0">
                <a:blip r:embed="rId8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85" name="Freeform 1681"/>
              <p:cNvSpPr>
                <a:spLocks/>
              </p:cNvSpPr>
              <p:nvPr/>
            </p:nvSpPr>
            <p:spPr bwMode="auto">
              <a:xfrm>
                <a:off x="2812" y="2493"/>
                <a:ext cx="94" cy="63"/>
              </a:xfrm>
              <a:custGeom>
                <a:avLst/>
                <a:gdLst/>
                <a:ahLst/>
                <a:cxnLst>
                  <a:cxn ang="0">
                    <a:pos x="31" y="47"/>
                  </a:cxn>
                  <a:cxn ang="0">
                    <a:pos x="94" y="0"/>
                  </a:cxn>
                  <a:cxn ang="0">
                    <a:pos x="71" y="8"/>
                  </a:cxn>
                  <a:cxn ang="0">
                    <a:pos x="0" y="63"/>
                  </a:cxn>
                  <a:cxn ang="0">
                    <a:pos x="31" y="47"/>
                  </a:cxn>
                </a:cxnLst>
                <a:rect l="0" t="0" r="r" b="b"/>
                <a:pathLst>
                  <a:path w="94" h="63">
                    <a:moveTo>
                      <a:pt x="31" y="47"/>
                    </a:moveTo>
                    <a:lnTo>
                      <a:pt x="94" y="0"/>
                    </a:lnTo>
                    <a:lnTo>
                      <a:pt x="71" y="8"/>
                    </a:lnTo>
                    <a:lnTo>
                      <a:pt x="0" y="63"/>
                    </a:lnTo>
                    <a:lnTo>
                      <a:pt x="31" y="47"/>
                    </a:lnTo>
                    <a:close/>
                  </a:path>
                </a:pathLst>
              </a:custGeom>
              <a:blipFill dpi="0" rotWithShape="0">
                <a:blip r:embed="rId8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86" name="Freeform 1682"/>
              <p:cNvSpPr>
                <a:spLocks/>
              </p:cNvSpPr>
              <p:nvPr/>
            </p:nvSpPr>
            <p:spPr bwMode="auto">
              <a:xfrm>
                <a:off x="2883" y="2414"/>
                <a:ext cx="23" cy="87"/>
              </a:xfrm>
              <a:custGeom>
                <a:avLst/>
                <a:gdLst/>
                <a:ahLst/>
                <a:cxnLst>
                  <a:cxn ang="0">
                    <a:pos x="23" y="79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23" y="0"/>
                  </a:cxn>
                  <a:cxn ang="0">
                    <a:pos x="23" y="79"/>
                  </a:cxn>
                </a:cxnLst>
                <a:rect l="0" t="0" r="r" b="b"/>
                <a:pathLst>
                  <a:path w="23" h="87">
                    <a:moveTo>
                      <a:pt x="23" y="79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23" y="0"/>
                    </a:lnTo>
                    <a:lnTo>
                      <a:pt x="23" y="79"/>
                    </a:lnTo>
                    <a:close/>
                  </a:path>
                </a:pathLst>
              </a:custGeom>
              <a:blipFill dpi="0" rotWithShape="0">
                <a:blip r:embed="rId8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87" name="Freeform 1683"/>
              <p:cNvSpPr>
                <a:spLocks/>
              </p:cNvSpPr>
              <p:nvPr/>
            </p:nvSpPr>
            <p:spPr bwMode="auto">
              <a:xfrm>
                <a:off x="2812" y="2430"/>
                <a:ext cx="71" cy="126"/>
              </a:xfrm>
              <a:custGeom>
                <a:avLst/>
                <a:gdLst/>
                <a:ahLst/>
                <a:cxnLst>
                  <a:cxn ang="0">
                    <a:pos x="71" y="0"/>
                  </a:cxn>
                  <a:cxn ang="0">
                    <a:pos x="0" y="55"/>
                  </a:cxn>
                  <a:cxn ang="0">
                    <a:pos x="0" y="126"/>
                  </a:cxn>
                  <a:cxn ang="0">
                    <a:pos x="71" y="71"/>
                  </a:cxn>
                  <a:cxn ang="0">
                    <a:pos x="71" y="0"/>
                  </a:cxn>
                </a:cxnLst>
                <a:rect l="0" t="0" r="r" b="b"/>
                <a:pathLst>
                  <a:path w="71" h="126">
                    <a:moveTo>
                      <a:pt x="71" y="0"/>
                    </a:moveTo>
                    <a:lnTo>
                      <a:pt x="0" y="55"/>
                    </a:lnTo>
                    <a:lnTo>
                      <a:pt x="0" y="126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</a:path>
                </a:pathLst>
              </a:custGeom>
              <a:blipFill dpi="0" rotWithShape="0">
                <a:blip r:embed="rId8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88" name="Freeform 1684"/>
              <p:cNvSpPr>
                <a:spLocks/>
              </p:cNvSpPr>
              <p:nvPr/>
            </p:nvSpPr>
            <p:spPr bwMode="auto">
              <a:xfrm>
                <a:off x="2883" y="2414"/>
                <a:ext cx="86" cy="39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86" y="24"/>
                  </a:cxn>
                  <a:cxn ang="0">
                    <a:pos x="63" y="39"/>
                  </a:cxn>
                  <a:cxn ang="0">
                    <a:pos x="0" y="16"/>
                  </a:cxn>
                  <a:cxn ang="0">
                    <a:pos x="23" y="0"/>
                  </a:cxn>
                </a:cxnLst>
                <a:rect l="0" t="0" r="r" b="b"/>
                <a:pathLst>
                  <a:path w="86" h="39">
                    <a:moveTo>
                      <a:pt x="23" y="0"/>
                    </a:moveTo>
                    <a:lnTo>
                      <a:pt x="86" y="24"/>
                    </a:lnTo>
                    <a:lnTo>
                      <a:pt x="63" y="39"/>
                    </a:lnTo>
                    <a:lnTo>
                      <a:pt x="0" y="16"/>
                    </a:lnTo>
                    <a:lnTo>
                      <a:pt x="23" y="0"/>
                    </a:lnTo>
                    <a:close/>
                  </a:path>
                </a:pathLst>
              </a:custGeom>
              <a:blipFill dpi="0" rotWithShape="0">
                <a:blip r:embed="rId8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3189" name="Group 1685"/>
            <p:cNvGrpSpPr>
              <a:grpSpLocks/>
            </p:cNvGrpSpPr>
            <p:nvPr/>
          </p:nvGrpSpPr>
          <p:grpSpPr bwMode="auto">
            <a:xfrm>
              <a:off x="2260" y="2335"/>
              <a:ext cx="1426" cy="410"/>
              <a:chOff x="2260" y="2335"/>
              <a:chExt cx="1426" cy="410"/>
            </a:xfrm>
          </p:grpSpPr>
          <p:sp>
            <p:nvSpPr>
              <p:cNvPr id="23190" name="Freeform 1686"/>
              <p:cNvSpPr>
                <a:spLocks/>
              </p:cNvSpPr>
              <p:nvPr/>
            </p:nvSpPr>
            <p:spPr bwMode="auto">
              <a:xfrm>
                <a:off x="2946" y="2438"/>
                <a:ext cx="23" cy="86"/>
              </a:xfrm>
              <a:custGeom>
                <a:avLst/>
                <a:gdLst/>
                <a:ahLst/>
                <a:cxnLst>
                  <a:cxn ang="0">
                    <a:pos x="23" y="71"/>
                  </a:cxn>
                  <a:cxn ang="0">
                    <a:pos x="0" y="86"/>
                  </a:cxn>
                  <a:cxn ang="0">
                    <a:pos x="0" y="15"/>
                  </a:cxn>
                  <a:cxn ang="0">
                    <a:pos x="23" y="0"/>
                  </a:cxn>
                  <a:cxn ang="0">
                    <a:pos x="23" y="71"/>
                  </a:cxn>
                </a:cxnLst>
                <a:rect l="0" t="0" r="r" b="b"/>
                <a:pathLst>
                  <a:path w="23" h="86">
                    <a:moveTo>
                      <a:pt x="23" y="71"/>
                    </a:moveTo>
                    <a:lnTo>
                      <a:pt x="0" y="86"/>
                    </a:lnTo>
                    <a:lnTo>
                      <a:pt x="0" y="15"/>
                    </a:lnTo>
                    <a:lnTo>
                      <a:pt x="23" y="0"/>
                    </a:lnTo>
                    <a:lnTo>
                      <a:pt x="23" y="71"/>
                    </a:lnTo>
                    <a:close/>
                  </a:path>
                </a:pathLst>
              </a:custGeom>
              <a:blipFill dpi="0" rotWithShape="0">
                <a:blip r:embed="rId8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91" name="Freeform 1687"/>
              <p:cNvSpPr>
                <a:spLocks/>
              </p:cNvSpPr>
              <p:nvPr/>
            </p:nvSpPr>
            <p:spPr bwMode="auto">
              <a:xfrm>
                <a:off x="2883" y="2430"/>
                <a:ext cx="63" cy="94"/>
              </a:xfrm>
              <a:custGeom>
                <a:avLst/>
                <a:gdLst/>
                <a:ahLst/>
                <a:cxnLst>
                  <a:cxn ang="0">
                    <a:pos x="63" y="23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94"/>
                  </a:cxn>
                  <a:cxn ang="0">
                    <a:pos x="63" y="23"/>
                  </a:cxn>
                </a:cxnLst>
                <a:rect l="0" t="0" r="r" b="b"/>
                <a:pathLst>
                  <a:path w="63" h="94">
                    <a:moveTo>
                      <a:pt x="63" y="23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94"/>
                    </a:lnTo>
                    <a:lnTo>
                      <a:pt x="63" y="23"/>
                    </a:lnTo>
                    <a:close/>
                  </a:path>
                </a:pathLst>
              </a:custGeom>
              <a:blipFill dpi="0" rotWithShape="0">
                <a:blip r:embed="rId8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92" name="Freeform 1688"/>
              <p:cNvSpPr>
                <a:spLocks/>
              </p:cNvSpPr>
              <p:nvPr/>
            </p:nvSpPr>
            <p:spPr bwMode="auto">
              <a:xfrm>
                <a:off x="2946" y="2438"/>
                <a:ext cx="94" cy="39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94" y="23"/>
                  </a:cxn>
                  <a:cxn ang="0">
                    <a:pos x="63" y="39"/>
                  </a:cxn>
                  <a:cxn ang="0">
                    <a:pos x="0" y="15"/>
                  </a:cxn>
                  <a:cxn ang="0">
                    <a:pos x="23" y="0"/>
                  </a:cxn>
                </a:cxnLst>
                <a:rect l="0" t="0" r="r" b="b"/>
                <a:pathLst>
                  <a:path w="94" h="39">
                    <a:moveTo>
                      <a:pt x="23" y="0"/>
                    </a:moveTo>
                    <a:lnTo>
                      <a:pt x="94" y="23"/>
                    </a:lnTo>
                    <a:lnTo>
                      <a:pt x="63" y="39"/>
                    </a:lnTo>
                    <a:lnTo>
                      <a:pt x="0" y="15"/>
                    </a:lnTo>
                    <a:lnTo>
                      <a:pt x="23" y="0"/>
                    </a:lnTo>
                    <a:close/>
                  </a:path>
                </a:pathLst>
              </a:custGeom>
              <a:blipFill dpi="0" rotWithShape="0">
                <a:blip r:embed="rId8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93" name="Freeform 1689"/>
              <p:cNvSpPr>
                <a:spLocks/>
              </p:cNvSpPr>
              <p:nvPr/>
            </p:nvSpPr>
            <p:spPr bwMode="auto">
              <a:xfrm>
                <a:off x="3009" y="2461"/>
                <a:ext cx="31" cy="87"/>
              </a:xfrm>
              <a:custGeom>
                <a:avLst/>
                <a:gdLst/>
                <a:ahLst/>
                <a:cxnLst>
                  <a:cxn ang="0">
                    <a:pos x="31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31" y="0"/>
                  </a:cxn>
                  <a:cxn ang="0">
                    <a:pos x="31" y="71"/>
                  </a:cxn>
                </a:cxnLst>
                <a:rect l="0" t="0" r="r" b="b"/>
                <a:pathLst>
                  <a:path w="31" h="87">
                    <a:moveTo>
                      <a:pt x="31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31" y="0"/>
                    </a:lnTo>
                    <a:lnTo>
                      <a:pt x="31" y="71"/>
                    </a:lnTo>
                    <a:close/>
                  </a:path>
                </a:pathLst>
              </a:custGeom>
              <a:blipFill dpi="0" rotWithShape="0">
                <a:blip r:embed="rId8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94" name="Freeform 1690"/>
              <p:cNvSpPr>
                <a:spLocks/>
              </p:cNvSpPr>
              <p:nvPr/>
            </p:nvSpPr>
            <p:spPr bwMode="auto">
              <a:xfrm>
                <a:off x="2946" y="2453"/>
                <a:ext cx="63" cy="95"/>
              </a:xfrm>
              <a:custGeom>
                <a:avLst/>
                <a:gdLst/>
                <a:ahLst/>
                <a:cxnLst>
                  <a:cxn ang="0">
                    <a:pos x="63" y="24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95"/>
                  </a:cxn>
                  <a:cxn ang="0">
                    <a:pos x="63" y="24"/>
                  </a:cxn>
                </a:cxnLst>
                <a:rect l="0" t="0" r="r" b="b"/>
                <a:pathLst>
                  <a:path w="63" h="95">
                    <a:moveTo>
                      <a:pt x="63" y="24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95"/>
                    </a:lnTo>
                    <a:lnTo>
                      <a:pt x="63" y="24"/>
                    </a:lnTo>
                    <a:close/>
                  </a:path>
                </a:pathLst>
              </a:custGeom>
              <a:blipFill dpi="0" rotWithShape="0">
                <a:blip r:embed="rId8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95" name="Freeform 1691"/>
              <p:cNvSpPr>
                <a:spLocks/>
              </p:cNvSpPr>
              <p:nvPr/>
            </p:nvSpPr>
            <p:spPr bwMode="auto">
              <a:xfrm>
                <a:off x="3009" y="2461"/>
                <a:ext cx="94" cy="40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94" y="24"/>
                  </a:cxn>
                  <a:cxn ang="0">
                    <a:pos x="63" y="40"/>
                  </a:cxn>
                  <a:cxn ang="0">
                    <a:pos x="0" y="16"/>
                  </a:cxn>
                  <a:cxn ang="0">
                    <a:pos x="31" y="0"/>
                  </a:cxn>
                </a:cxnLst>
                <a:rect l="0" t="0" r="r" b="b"/>
                <a:pathLst>
                  <a:path w="94" h="40">
                    <a:moveTo>
                      <a:pt x="31" y="0"/>
                    </a:moveTo>
                    <a:lnTo>
                      <a:pt x="94" y="24"/>
                    </a:lnTo>
                    <a:lnTo>
                      <a:pt x="63" y="40"/>
                    </a:lnTo>
                    <a:lnTo>
                      <a:pt x="0" y="16"/>
                    </a:lnTo>
                    <a:lnTo>
                      <a:pt x="31" y="0"/>
                    </a:lnTo>
                    <a:close/>
                  </a:path>
                </a:pathLst>
              </a:custGeom>
              <a:blipFill dpi="0" rotWithShape="0">
                <a:blip r:embed="rId8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96" name="Freeform 1692"/>
              <p:cNvSpPr>
                <a:spLocks/>
              </p:cNvSpPr>
              <p:nvPr/>
            </p:nvSpPr>
            <p:spPr bwMode="auto">
              <a:xfrm>
                <a:off x="3072" y="2485"/>
                <a:ext cx="31" cy="87"/>
              </a:xfrm>
              <a:custGeom>
                <a:avLst/>
                <a:gdLst/>
                <a:ahLst/>
                <a:cxnLst>
                  <a:cxn ang="0">
                    <a:pos x="31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31" y="0"/>
                  </a:cxn>
                  <a:cxn ang="0">
                    <a:pos x="31" y="71"/>
                  </a:cxn>
                </a:cxnLst>
                <a:rect l="0" t="0" r="r" b="b"/>
                <a:pathLst>
                  <a:path w="31" h="87">
                    <a:moveTo>
                      <a:pt x="31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31" y="0"/>
                    </a:lnTo>
                    <a:lnTo>
                      <a:pt x="31" y="71"/>
                    </a:lnTo>
                    <a:close/>
                  </a:path>
                </a:pathLst>
              </a:custGeom>
              <a:blipFill dpi="0" rotWithShape="0">
                <a:blip r:embed="rId8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97" name="Freeform 1693"/>
              <p:cNvSpPr>
                <a:spLocks/>
              </p:cNvSpPr>
              <p:nvPr/>
            </p:nvSpPr>
            <p:spPr bwMode="auto">
              <a:xfrm>
                <a:off x="3009" y="2477"/>
                <a:ext cx="63" cy="95"/>
              </a:xfrm>
              <a:custGeom>
                <a:avLst/>
                <a:gdLst/>
                <a:ahLst/>
                <a:cxnLst>
                  <a:cxn ang="0">
                    <a:pos x="63" y="24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95"/>
                  </a:cxn>
                  <a:cxn ang="0">
                    <a:pos x="63" y="24"/>
                  </a:cxn>
                </a:cxnLst>
                <a:rect l="0" t="0" r="r" b="b"/>
                <a:pathLst>
                  <a:path w="63" h="95">
                    <a:moveTo>
                      <a:pt x="63" y="24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95"/>
                    </a:lnTo>
                    <a:lnTo>
                      <a:pt x="63" y="24"/>
                    </a:lnTo>
                    <a:close/>
                  </a:path>
                </a:pathLst>
              </a:custGeom>
              <a:blipFill dpi="0" rotWithShape="0">
                <a:blip r:embed="rId8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98" name="Freeform 1694"/>
              <p:cNvSpPr>
                <a:spLocks/>
              </p:cNvSpPr>
              <p:nvPr/>
            </p:nvSpPr>
            <p:spPr bwMode="auto">
              <a:xfrm>
                <a:off x="3072" y="2485"/>
                <a:ext cx="94" cy="39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94" y="24"/>
                  </a:cxn>
                  <a:cxn ang="0">
                    <a:pos x="71" y="39"/>
                  </a:cxn>
                  <a:cxn ang="0">
                    <a:pos x="0" y="16"/>
                  </a:cxn>
                  <a:cxn ang="0">
                    <a:pos x="31" y="0"/>
                  </a:cxn>
                </a:cxnLst>
                <a:rect l="0" t="0" r="r" b="b"/>
                <a:pathLst>
                  <a:path w="94" h="39">
                    <a:moveTo>
                      <a:pt x="31" y="0"/>
                    </a:moveTo>
                    <a:lnTo>
                      <a:pt x="94" y="24"/>
                    </a:lnTo>
                    <a:lnTo>
                      <a:pt x="71" y="39"/>
                    </a:lnTo>
                    <a:lnTo>
                      <a:pt x="0" y="16"/>
                    </a:lnTo>
                    <a:lnTo>
                      <a:pt x="31" y="0"/>
                    </a:lnTo>
                    <a:close/>
                  </a:path>
                </a:pathLst>
              </a:custGeom>
              <a:blipFill dpi="0" rotWithShape="0">
                <a:blip r:embed="rId8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99" name="Freeform 1695"/>
              <p:cNvSpPr>
                <a:spLocks/>
              </p:cNvSpPr>
              <p:nvPr/>
            </p:nvSpPr>
            <p:spPr bwMode="auto">
              <a:xfrm>
                <a:off x="3143" y="2509"/>
                <a:ext cx="23" cy="86"/>
              </a:xfrm>
              <a:custGeom>
                <a:avLst/>
                <a:gdLst/>
                <a:ahLst/>
                <a:cxnLst>
                  <a:cxn ang="0">
                    <a:pos x="23" y="70"/>
                  </a:cxn>
                  <a:cxn ang="0">
                    <a:pos x="0" y="86"/>
                  </a:cxn>
                  <a:cxn ang="0">
                    <a:pos x="0" y="15"/>
                  </a:cxn>
                  <a:cxn ang="0">
                    <a:pos x="23" y="0"/>
                  </a:cxn>
                  <a:cxn ang="0">
                    <a:pos x="23" y="70"/>
                  </a:cxn>
                </a:cxnLst>
                <a:rect l="0" t="0" r="r" b="b"/>
                <a:pathLst>
                  <a:path w="23" h="86">
                    <a:moveTo>
                      <a:pt x="23" y="70"/>
                    </a:moveTo>
                    <a:lnTo>
                      <a:pt x="0" y="86"/>
                    </a:lnTo>
                    <a:lnTo>
                      <a:pt x="0" y="15"/>
                    </a:lnTo>
                    <a:lnTo>
                      <a:pt x="23" y="0"/>
                    </a:lnTo>
                    <a:lnTo>
                      <a:pt x="23" y="70"/>
                    </a:lnTo>
                    <a:close/>
                  </a:path>
                </a:pathLst>
              </a:custGeom>
              <a:blipFill dpi="0" rotWithShape="0">
                <a:blip r:embed="rId8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00" name="Freeform 1696"/>
              <p:cNvSpPr>
                <a:spLocks/>
              </p:cNvSpPr>
              <p:nvPr/>
            </p:nvSpPr>
            <p:spPr bwMode="auto">
              <a:xfrm>
                <a:off x="3072" y="2501"/>
                <a:ext cx="71" cy="94"/>
              </a:xfrm>
              <a:custGeom>
                <a:avLst/>
                <a:gdLst/>
                <a:ahLst/>
                <a:cxnLst>
                  <a:cxn ang="0">
                    <a:pos x="71" y="23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71" y="94"/>
                  </a:cxn>
                  <a:cxn ang="0">
                    <a:pos x="71" y="23"/>
                  </a:cxn>
                </a:cxnLst>
                <a:rect l="0" t="0" r="r" b="b"/>
                <a:pathLst>
                  <a:path w="71" h="94">
                    <a:moveTo>
                      <a:pt x="71" y="23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71" y="94"/>
                    </a:lnTo>
                    <a:lnTo>
                      <a:pt x="71" y="23"/>
                    </a:lnTo>
                    <a:close/>
                  </a:path>
                </a:pathLst>
              </a:custGeom>
              <a:blipFill dpi="0" rotWithShape="0">
                <a:blip r:embed="rId8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01" name="Freeform 1697"/>
              <p:cNvSpPr>
                <a:spLocks/>
              </p:cNvSpPr>
              <p:nvPr/>
            </p:nvSpPr>
            <p:spPr bwMode="auto">
              <a:xfrm>
                <a:off x="3143" y="2524"/>
                <a:ext cx="86" cy="71"/>
              </a:xfrm>
              <a:custGeom>
                <a:avLst/>
                <a:gdLst/>
                <a:ahLst/>
                <a:cxnLst>
                  <a:cxn ang="0">
                    <a:pos x="23" y="55"/>
                  </a:cxn>
                  <a:cxn ang="0">
                    <a:pos x="86" y="0"/>
                  </a:cxn>
                  <a:cxn ang="0">
                    <a:pos x="63" y="16"/>
                  </a:cxn>
                  <a:cxn ang="0">
                    <a:pos x="0" y="71"/>
                  </a:cxn>
                  <a:cxn ang="0">
                    <a:pos x="23" y="55"/>
                  </a:cxn>
                </a:cxnLst>
                <a:rect l="0" t="0" r="r" b="b"/>
                <a:pathLst>
                  <a:path w="86" h="71">
                    <a:moveTo>
                      <a:pt x="23" y="55"/>
                    </a:moveTo>
                    <a:lnTo>
                      <a:pt x="86" y="0"/>
                    </a:lnTo>
                    <a:lnTo>
                      <a:pt x="63" y="16"/>
                    </a:lnTo>
                    <a:lnTo>
                      <a:pt x="0" y="71"/>
                    </a:lnTo>
                    <a:lnTo>
                      <a:pt x="23" y="55"/>
                    </a:lnTo>
                    <a:close/>
                  </a:path>
                </a:pathLst>
              </a:custGeom>
              <a:blipFill dpi="0" rotWithShape="0">
                <a:blip r:embed="rId8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02" name="Freeform 1698"/>
              <p:cNvSpPr>
                <a:spLocks/>
              </p:cNvSpPr>
              <p:nvPr/>
            </p:nvSpPr>
            <p:spPr bwMode="auto">
              <a:xfrm>
                <a:off x="3206" y="2453"/>
                <a:ext cx="23" cy="87"/>
              </a:xfrm>
              <a:custGeom>
                <a:avLst/>
                <a:gdLst/>
                <a:ahLst/>
                <a:cxnLst>
                  <a:cxn ang="0">
                    <a:pos x="23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23" y="0"/>
                  </a:cxn>
                  <a:cxn ang="0">
                    <a:pos x="23" y="71"/>
                  </a:cxn>
                </a:cxnLst>
                <a:rect l="0" t="0" r="r" b="b"/>
                <a:pathLst>
                  <a:path w="23" h="87">
                    <a:moveTo>
                      <a:pt x="23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23" y="0"/>
                    </a:lnTo>
                    <a:lnTo>
                      <a:pt x="23" y="71"/>
                    </a:lnTo>
                    <a:close/>
                  </a:path>
                </a:pathLst>
              </a:custGeom>
              <a:blipFill dpi="0" rotWithShape="0">
                <a:blip r:embed="rId8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03" name="Freeform 1699"/>
              <p:cNvSpPr>
                <a:spLocks/>
              </p:cNvSpPr>
              <p:nvPr/>
            </p:nvSpPr>
            <p:spPr bwMode="auto">
              <a:xfrm>
                <a:off x="3143" y="2469"/>
                <a:ext cx="63" cy="126"/>
              </a:xfrm>
              <a:custGeom>
                <a:avLst/>
                <a:gdLst/>
                <a:ahLst/>
                <a:cxnLst>
                  <a:cxn ang="0">
                    <a:pos x="63" y="0"/>
                  </a:cxn>
                  <a:cxn ang="0">
                    <a:pos x="0" y="55"/>
                  </a:cxn>
                  <a:cxn ang="0">
                    <a:pos x="0" y="126"/>
                  </a:cxn>
                  <a:cxn ang="0">
                    <a:pos x="63" y="71"/>
                  </a:cxn>
                  <a:cxn ang="0">
                    <a:pos x="63" y="0"/>
                  </a:cxn>
                </a:cxnLst>
                <a:rect l="0" t="0" r="r" b="b"/>
                <a:pathLst>
                  <a:path w="63" h="126">
                    <a:moveTo>
                      <a:pt x="63" y="0"/>
                    </a:moveTo>
                    <a:lnTo>
                      <a:pt x="0" y="55"/>
                    </a:lnTo>
                    <a:lnTo>
                      <a:pt x="0" y="126"/>
                    </a:lnTo>
                    <a:lnTo>
                      <a:pt x="63" y="71"/>
                    </a:lnTo>
                    <a:lnTo>
                      <a:pt x="63" y="0"/>
                    </a:lnTo>
                    <a:close/>
                  </a:path>
                </a:pathLst>
              </a:custGeom>
              <a:blipFill dpi="0" rotWithShape="0">
                <a:blip r:embed="rId8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04" name="Freeform 1700"/>
              <p:cNvSpPr>
                <a:spLocks/>
              </p:cNvSpPr>
              <p:nvPr/>
            </p:nvSpPr>
            <p:spPr bwMode="auto">
              <a:xfrm>
                <a:off x="3206" y="2453"/>
                <a:ext cx="94" cy="40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94" y="24"/>
                  </a:cxn>
                  <a:cxn ang="0">
                    <a:pos x="63" y="40"/>
                  </a:cxn>
                  <a:cxn ang="0">
                    <a:pos x="0" y="16"/>
                  </a:cxn>
                  <a:cxn ang="0">
                    <a:pos x="23" y="0"/>
                  </a:cxn>
                </a:cxnLst>
                <a:rect l="0" t="0" r="r" b="b"/>
                <a:pathLst>
                  <a:path w="94" h="40">
                    <a:moveTo>
                      <a:pt x="23" y="0"/>
                    </a:moveTo>
                    <a:lnTo>
                      <a:pt x="94" y="24"/>
                    </a:lnTo>
                    <a:lnTo>
                      <a:pt x="63" y="40"/>
                    </a:lnTo>
                    <a:lnTo>
                      <a:pt x="0" y="16"/>
                    </a:lnTo>
                    <a:lnTo>
                      <a:pt x="23" y="0"/>
                    </a:lnTo>
                    <a:close/>
                  </a:path>
                </a:pathLst>
              </a:custGeom>
              <a:blipFill dpi="0" rotWithShape="0">
                <a:blip r:embed="rId8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05" name="Freeform 1701"/>
              <p:cNvSpPr>
                <a:spLocks/>
              </p:cNvSpPr>
              <p:nvPr/>
            </p:nvSpPr>
            <p:spPr bwMode="auto">
              <a:xfrm>
                <a:off x="3269" y="2477"/>
                <a:ext cx="31" cy="87"/>
              </a:xfrm>
              <a:custGeom>
                <a:avLst/>
                <a:gdLst/>
                <a:ahLst/>
                <a:cxnLst>
                  <a:cxn ang="0">
                    <a:pos x="31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31" y="0"/>
                  </a:cxn>
                  <a:cxn ang="0">
                    <a:pos x="31" y="71"/>
                  </a:cxn>
                </a:cxnLst>
                <a:rect l="0" t="0" r="r" b="b"/>
                <a:pathLst>
                  <a:path w="31" h="87">
                    <a:moveTo>
                      <a:pt x="31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31" y="0"/>
                    </a:lnTo>
                    <a:lnTo>
                      <a:pt x="31" y="71"/>
                    </a:lnTo>
                    <a:close/>
                  </a:path>
                </a:pathLst>
              </a:custGeom>
              <a:blipFill dpi="0" rotWithShape="0">
                <a:blip r:embed="rId8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06" name="Freeform 1702"/>
              <p:cNvSpPr>
                <a:spLocks/>
              </p:cNvSpPr>
              <p:nvPr/>
            </p:nvSpPr>
            <p:spPr bwMode="auto">
              <a:xfrm>
                <a:off x="3206" y="2469"/>
                <a:ext cx="63" cy="95"/>
              </a:xfrm>
              <a:custGeom>
                <a:avLst/>
                <a:gdLst/>
                <a:ahLst/>
                <a:cxnLst>
                  <a:cxn ang="0">
                    <a:pos x="63" y="24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95"/>
                  </a:cxn>
                  <a:cxn ang="0">
                    <a:pos x="63" y="24"/>
                  </a:cxn>
                </a:cxnLst>
                <a:rect l="0" t="0" r="r" b="b"/>
                <a:pathLst>
                  <a:path w="63" h="95">
                    <a:moveTo>
                      <a:pt x="63" y="24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95"/>
                    </a:lnTo>
                    <a:lnTo>
                      <a:pt x="63" y="24"/>
                    </a:lnTo>
                    <a:close/>
                  </a:path>
                </a:pathLst>
              </a:custGeom>
              <a:blipFill dpi="0" rotWithShape="0">
                <a:blip r:embed="rId8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07" name="Freeform 1703"/>
              <p:cNvSpPr>
                <a:spLocks/>
              </p:cNvSpPr>
              <p:nvPr/>
            </p:nvSpPr>
            <p:spPr bwMode="auto">
              <a:xfrm>
                <a:off x="3269" y="2493"/>
                <a:ext cx="94" cy="71"/>
              </a:xfrm>
              <a:custGeom>
                <a:avLst/>
                <a:gdLst/>
                <a:ahLst/>
                <a:cxnLst>
                  <a:cxn ang="0">
                    <a:pos x="31" y="55"/>
                  </a:cxn>
                  <a:cxn ang="0">
                    <a:pos x="94" y="0"/>
                  </a:cxn>
                  <a:cxn ang="0">
                    <a:pos x="63" y="16"/>
                  </a:cxn>
                  <a:cxn ang="0">
                    <a:pos x="0" y="71"/>
                  </a:cxn>
                  <a:cxn ang="0">
                    <a:pos x="31" y="55"/>
                  </a:cxn>
                </a:cxnLst>
                <a:rect l="0" t="0" r="r" b="b"/>
                <a:pathLst>
                  <a:path w="94" h="71">
                    <a:moveTo>
                      <a:pt x="31" y="55"/>
                    </a:moveTo>
                    <a:lnTo>
                      <a:pt x="94" y="0"/>
                    </a:lnTo>
                    <a:lnTo>
                      <a:pt x="63" y="16"/>
                    </a:lnTo>
                    <a:lnTo>
                      <a:pt x="0" y="71"/>
                    </a:lnTo>
                    <a:lnTo>
                      <a:pt x="31" y="55"/>
                    </a:lnTo>
                    <a:close/>
                  </a:path>
                </a:pathLst>
              </a:custGeom>
              <a:blipFill dpi="0" rotWithShape="0">
                <a:blip r:embed="rId8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08" name="Freeform 1704"/>
              <p:cNvSpPr>
                <a:spLocks/>
              </p:cNvSpPr>
              <p:nvPr/>
            </p:nvSpPr>
            <p:spPr bwMode="auto">
              <a:xfrm>
                <a:off x="3332" y="2422"/>
                <a:ext cx="31" cy="87"/>
              </a:xfrm>
              <a:custGeom>
                <a:avLst/>
                <a:gdLst/>
                <a:ahLst/>
                <a:cxnLst>
                  <a:cxn ang="0">
                    <a:pos x="31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31" y="0"/>
                  </a:cxn>
                  <a:cxn ang="0">
                    <a:pos x="31" y="71"/>
                  </a:cxn>
                </a:cxnLst>
                <a:rect l="0" t="0" r="r" b="b"/>
                <a:pathLst>
                  <a:path w="31" h="87">
                    <a:moveTo>
                      <a:pt x="31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31" y="0"/>
                    </a:lnTo>
                    <a:lnTo>
                      <a:pt x="31" y="71"/>
                    </a:lnTo>
                    <a:close/>
                  </a:path>
                </a:pathLst>
              </a:custGeom>
              <a:blipFill dpi="0" rotWithShape="0">
                <a:blip r:embed="rId8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09" name="Freeform 1705"/>
              <p:cNvSpPr>
                <a:spLocks/>
              </p:cNvSpPr>
              <p:nvPr/>
            </p:nvSpPr>
            <p:spPr bwMode="auto">
              <a:xfrm>
                <a:off x="3269" y="2438"/>
                <a:ext cx="63" cy="126"/>
              </a:xfrm>
              <a:custGeom>
                <a:avLst/>
                <a:gdLst/>
                <a:ahLst/>
                <a:cxnLst>
                  <a:cxn ang="0">
                    <a:pos x="63" y="0"/>
                  </a:cxn>
                  <a:cxn ang="0">
                    <a:pos x="0" y="55"/>
                  </a:cxn>
                  <a:cxn ang="0">
                    <a:pos x="0" y="126"/>
                  </a:cxn>
                  <a:cxn ang="0">
                    <a:pos x="63" y="71"/>
                  </a:cxn>
                  <a:cxn ang="0">
                    <a:pos x="63" y="0"/>
                  </a:cxn>
                </a:cxnLst>
                <a:rect l="0" t="0" r="r" b="b"/>
                <a:pathLst>
                  <a:path w="63" h="126">
                    <a:moveTo>
                      <a:pt x="63" y="0"/>
                    </a:moveTo>
                    <a:lnTo>
                      <a:pt x="0" y="55"/>
                    </a:lnTo>
                    <a:lnTo>
                      <a:pt x="0" y="126"/>
                    </a:lnTo>
                    <a:lnTo>
                      <a:pt x="63" y="71"/>
                    </a:lnTo>
                    <a:lnTo>
                      <a:pt x="63" y="0"/>
                    </a:lnTo>
                    <a:close/>
                  </a:path>
                </a:pathLst>
              </a:custGeom>
              <a:blipFill dpi="0" rotWithShape="0">
                <a:blip r:embed="rId8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10" name="Freeform 1706"/>
              <p:cNvSpPr>
                <a:spLocks/>
              </p:cNvSpPr>
              <p:nvPr/>
            </p:nvSpPr>
            <p:spPr bwMode="auto">
              <a:xfrm>
                <a:off x="3332" y="2422"/>
                <a:ext cx="94" cy="39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94" y="24"/>
                  </a:cxn>
                  <a:cxn ang="0">
                    <a:pos x="71" y="39"/>
                  </a:cxn>
                  <a:cxn ang="0">
                    <a:pos x="0" y="16"/>
                  </a:cxn>
                  <a:cxn ang="0">
                    <a:pos x="31" y="0"/>
                  </a:cxn>
                </a:cxnLst>
                <a:rect l="0" t="0" r="r" b="b"/>
                <a:pathLst>
                  <a:path w="94" h="39">
                    <a:moveTo>
                      <a:pt x="31" y="0"/>
                    </a:moveTo>
                    <a:lnTo>
                      <a:pt x="94" y="24"/>
                    </a:lnTo>
                    <a:lnTo>
                      <a:pt x="71" y="39"/>
                    </a:lnTo>
                    <a:lnTo>
                      <a:pt x="0" y="16"/>
                    </a:lnTo>
                    <a:lnTo>
                      <a:pt x="31" y="0"/>
                    </a:lnTo>
                    <a:close/>
                  </a:path>
                </a:pathLst>
              </a:custGeom>
              <a:blipFill dpi="0" rotWithShape="0">
                <a:blip r:embed="rId8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11" name="Freeform 1707"/>
              <p:cNvSpPr>
                <a:spLocks/>
              </p:cNvSpPr>
              <p:nvPr/>
            </p:nvSpPr>
            <p:spPr bwMode="auto">
              <a:xfrm>
                <a:off x="3403" y="2446"/>
                <a:ext cx="23" cy="86"/>
              </a:xfrm>
              <a:custGeom>
                <a:avLst/>
                <a:gdLst/>
                <a:ahLst/>
                <a:cxnLst>
                  <a:cxn ang="0">
                    <a:pos x="23" y="70"/>
                  </a:cxn>
                  <a:cxn ang="0">
                    <a:pos x="0" y="86"/>
                  </a:cxn>
                  <a:cxn ang="0">
                    <a:pos x="0" y="15"/>
                  </a:cxn>
                  <a:cxn ang="0">
                    <a:pos x="23" y="0"/>
                  </a:cxn>
                  <a:cxn ang="0">
                    <a:pos x="23" y="70"/>
                  </a:cxn>
                </a:cxnLst>
                <a:rect l="0" t="0" r="r" b="b"/>
                <a:pathLst>
                  <a:path w="23" h="86">
                    <a:moveTo>
                      <a:pt x="23" y="70"/>
                    </a:moveTo>
                    <a:lnTo>
                      <a:pt x="0" y="86"/>
                    </a:lnTo>
                    <a:lnTo>
                      <a:pt x="0" y="15"/>
                    </a:lnTo>
                    <a:lnTo>
                      <a:pt x="23" y="0"/>
                    </a:lnTo>
                    <a:lnTo>
                      <a:pt x="23" y="70"/>
                    </a:lnTo>
                    <a:close/>
                  </a:path>
                </a:pathLst>
              </a:custGeom>
              <a:blipFill dpi="0" rotWithShape="0">
                <a:blip r:embed="rId8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12" name="Freeform 1708"/>
              <p:cNvSpPr>
                <a:spLocks/>
              </p:cNvSpPr>
              <p:nvPr/>
            </p:nvSpPr>
            <p:spPr bwMode="auto">
              <a:xfrm>
                <a:off x="3332" y="2438"/>
                <a:ext cx="71" cy="94"/>
              </a:xfrm>
              <a:custGeom>
                <a:avLst/>
                <a:gdLst/>
                <a:ahLst/>
                <a:cxnLst>
                  <a:cxn ang="0">
                    <a:pos x="71" y="23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71" y="94"/>
                  </a:cxn>
                  <a:cxn ang="0">
                    <a:pos x="71" y="23"/>
                  </a:cxn>
                </a:cxnLst>
                <a:rect l="0" t="0" r="r" b="b"/>
                <a:pathLst>
                  <a:path w="71" h="94">
                    <a:moveTo>
                      <a:pt x="71" y="23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71" y="94"/>
                    </a:lnTo>
                    <a:lnTo>
                      <a:pt x="71" y="23"/>
                    </a:lnTo>
                    <a:close/>
                  </a:path>
                </a:pathLst>
              </a:custGeom>
              <a:blipFill dpi="0" rotWithShape="0">
                <a:blip r:embed="rId8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13" name="Freeform 1709"/>
              <p:cNvSpPr>
                <a:spLocks/>
              </p:cNvSpPr>
              <p:nvPr/>
            </p:nvSpPr>
            <p:spPr bwMode="auto">
              <a:xfrm>
                <a:off x="3403" y="2469"/>
                <a:ext cx="86" cy="63"/>
              </a:xfrm>
              <a:custGeom>
                <a:avLst/>
                <a:gdLst/>
                <a:ahLst/>
                <a:cxnLst>
                  <a:cxn ang="0">
                    <a:pos x="23" y="47"/>
                  </a:cxn>
                  <a:cxn ang="0">
                    <a:pos x="86" y="0"/>
                  </a:cxn>
                  <a:cxn ang="0">
                    <a:pos x="63" y="8"/>
                  </a:cxn>
                  <a:cxn ang="0">
                    <a:pos x="0" y="63"/>
                  </a:cxn>
                  <a:cxn ang="0">
                    <a:pos x="23" y="47"/>
                  </a:cxn>
                </a:cxnLst>
                <a:rect l="0" t="0" r="r" b="b"/>
                <a:pathLst>
                  <a:path w="86" h="63">
                    <a:moveTo>
                      <a:pt x="23" y="47"/>
                    </a:moveTo>
                    <a:lnTo>
                      <a:pt x="86" y="0"/>
                    </a:lnTo>
                    <a:lnTo>
                      <a:pt x="63" y="8"/>
                    </a:lnTo>
                    <a:lnTo>
                      <a:pt x="0" y="63"/>
                    </a:lnTo>
                    <a:lnTo>
                      <a:pt x="23" y="47"/>
                    </a:lnTo>
                    <a:close/>
                  </a:path>
                </a:pathLst>
              </a:custGeom>
              <a:blipFill dpi="0" rotWithShape="0">
                <a:blip r:embed="rId8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14" name="Freeform 1710"/>
              <p:cNvSpPr>
                <a:spLocks/>
              </p:cNvSpPr>
              <p:nvPr/>
            </p:nvSpPr>
            <p:spPr bwMode="auto">
              <a:xfrm>
                <a:off x="3466" y="2390"/>
                <a:ext cx="23" cy="87"/>
              </a:xfrm>
              <a:custGeom>
                <a:avLst/>
                <a:gdLst/>
                <a:ahLst/>
                <a:cxnLst>
                  <a:cxn ang="0">
                    <a:pos x="23" y="79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23" y="0"/>
                  </a:cxn>
                  <a:cxn ang="0">
                    <a:pos x="23" y="79"/>
                  </a:cxn>
                </a:cxnLst>
                <a:rect l="0" t="0" r="r" b="b"/>
                <a:pathLst>
                  <a:path w="23" h="87">
                    <a:moveTo>
                      <a:pt x="23" y="79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23" y="0"/>
                    </a:lnTo>
                    <a:lnTo>
                      <a:pt x="23" y="79"/>
                    </a:lnTo>
                    <a:close/>
                  </a:path>
                </a:pathLst>
              </a:custGeom>
              <a:blipFill dpi="0" rotWithShape="0">
                <a:blip r:embed="rId8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15" name="Freeform 1711"/>
              <p:cNvSpPr>
                <a:spLocks/>
              </p:cNvSpPr>
              <p:nvPr/>
            </p:nvSpPr>
            <p:spPr bwMode="auto">
              <a:xfrm>
                <a:off x="3403" y="2406"/>
                <a:ext cx="63" cy="126"/>
              </a:xfrm>
              <a:custGeom>
                <a:avLst/>
                <a:gdLst/>
                <a:ahLst/>
                <a:cxnLst>
                  <a:cxn ang="0">
                    <a:pos x="63" y="0"/>
                  </a:cxn>
                  <a:cxn ang="0">
                    <a:pos x="0" y="55"/>
                  </a:cxn>
                  <a:cxn ang="0">
                    <a:pos x="0" y="126"/>
                  </a:cxn>
                  <a:cxn ang="0">
                    <a:pos x="63" y="71"/>
                  </a:cxn>
                  <a:cxn ang="0">
                    <a:pos x="63" y="0"/>
                  </a:cxn>
                </a:cxnLst>
                <a:rect l="0" t="0" r="r" b="b"/>
                <a:pathLst>
                  <a:path w="63" h="126">
                    <a:moveTo>
                      <a:pt x="63" y="0"/>
                    </a:moveTo>
                    <a:lnTo>
                      <a:pt x="0" y="55"/>
                    </a:lnTo>
                    <a:lnTo>
                      <a:pt x="0" y="126"/>
                    </a:lnTo>
                    <a:lnTo>
                      <a:pt x="63" y="71"/>
                    </a:lnTo>
                    <a:lnTo>
                      <a:pt x="63" y="0"/>
                    </a:lnTo>
                    <a:close/>
                  </a:path>
                </a:pathLst>
              </a:custGeom>
              <a:blipFill dpi="0" rotWithShape="0">
                <a:blip r:embed="rId8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16" name="Freeform 1712"/>
              <p:cNvSpPr>
                <a:spLocks/>
              </p:cNvSpPr>
              <p:nvPr/>
            </p:nvSpPr>
            <p:spPr bwMode="auto">
              <a:xfrm>
                <a:off x="3466" y="2390"/>
                <a:ext cx="94" cy="40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94" y="24"/>
                  </a:cxn>
                  <a:cxn ang="0">
                    <a:pos x="63" y="40"/>
                  </a:cxn>
                  <a:cxn ang="0">
                    <a:pos x="0" y="16"/>
                  </a:cxn>
                  <a:cxn ang="0">
                    <a:pos x="23" y="0"/>
                  </a:cxn>
                </a:cxnLst>
                <a:rect l="0" t="0" r="r" b="b"/>
                <a:pathLst>
                  <a:path w="94" h="40">
                    <a:moveTo>
                      <a:pt x="23" y="0"/>
                    </a:moveTo>
                    <a:lnTo>
                      <a:pt x="94" y="24"/>
                    </a:lnTo>
                    <a:lnTo>
                      <a:pt x="63" y="40"/>
                    </a:lnTo>
                    <a:lnTo>
                      <a:pt x="0" y="16"/>
                    </a:lnTo>
                    <a:lnTo>
                      <a:pt x="23" y="0"/>
                    </a:lnTo>
                    <a:close/>
                  </a:path>
                </a:pathLst>
              </a:custGeom>
              <a:blipFill dpi="0" rotWithShape="0">
                <a:blip r:embed="rId8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17" name="Freeform 1713"/>
              <p:cNvSpPr>
                <a:spLocks/>
              </p:cNvSpPr>
              <p:nvPr/>
            </p:nvSpPr>
            <p:spPr bwMode="auto">
              <a:xfrm>
                <a:off x="3529" y="2414"/>
                <a:ext cx="31" cy="87"/>
              </a:xfrm>
              <a:custGeom>
                <a:avLst/>
                <a:gdLst/>
                <a:ahLst/>
                <a:cxnLst>
                  <a:cxn ang="0">
                    <a:pos x="31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31" y="0"/>
                  </a:cxn>
                  <a:cxn ang="0">
                    <a:pos x="31" y="71"/>
                  </a:cxn>
                </a:cxnLst>
                <a:rect l="0" t="0" r="r" b="b"/>
                <a:pathLst>
                  <a:path w="31" h="87">
                    <a:moveTo>
                      <a:pt x="31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31" y="0"/>
                    </a:lnTo>
                    <a:lnTo>
                      <a:pt x="31" y="71"/>
                    </a:lnTo>
                    <a:close/>
                  </a:path>
                </a:pathLst>
              </a:custGeom>
              <a:blipFill dpi="0" rotWithShape="0">
                <a:blip r:embed="rId8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18" name="Freeform 1714"/>
              <p:cNvSpPr>
                <a:spLocks/>
              </p:cNvSpPr>
              <p:nvPr/>
            </p:nvSpPr>
            <p:spPr bwMode="auto">
              <a:xfrm>
                <a:off x="3466" y="2406"/>
                <a:ext cx="63" cy="95"/>
              </a:xfrm>
              <a:custGeom>
                <a:avLst/>
                <a:gdLst/>
                <a:ahLst/>
                <a:cxnLst>
                  <a:cxn ang="0">
                    <a:pos x="63" y="24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95"/>
                  </a:cxn>
                  <a:cxn ang="0">
                    <a:pos x="63" y="24"/>
                  </a:cxn>
                </a:cxnLst>
                <a:rect l="0" t="0" r="r" b="b"/>
                <a:pathLst>
                  <a:path w="63" h="95">
                    <a:moveTo>
                      <a:pt x="63" y="24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95"/>
                    </a:lnTo>
                    <a:lnTo>
                      <a:pt x="63" y="24"/>
                    </a:lnTo>
                    <a:close/>
                  </a:path>
                </a:pathLst>
              </a:custGeom>
              <a:blipFill dpi="0" rotWithShape="0">
                <a:blip r:embed="rId8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19" name="Freeform 1715"/>
              <p:cNvSpPr>
                <a:spLocks/>
              </p:cNvSpPr>
              <p:nvPr/>
            </p:nvSpPr>
            <p:spPr bwMode="auto">
              <a:xfrm>
                <a:off x="3529" y="2438"/>
                <a:ext cx="94" cy="63"/>
              </a:xfrm>
              <a:custGeom>
                <a:avLst/>
                <a:gdLst/>
                <a:ahLst/>
                <a:cxnLst>
                  <a:cxn ang="0">
                    <a:pos x="31" y="47"/>
                  </a:cxn>
                  <a:cxn ang="0">
                    <a:pos x="94" y="0"/>
                  </a:cxn>
                  <a:cxn ang="0">
                    <a:pos x="71" y="8"/>
                  </a:cxn>
                  <a:cxn ang="0">
                    <a:pos x="0" y="63"/>
                  </a:cxn>
                  <a:cxn ang="0">
                    <a:pos x="31" y="47"/>
                  </a:cxn>
                </a:cxnLst>
                <a:rect l="0" t="0" r="r" b="b"/>
                <a:pathLst>
                  <a:path w="94" h="63">
                    <a:moveTo>
                      <a:pt x="31" y="47"/>
                    </a:moveTo>
                    <a:lnTo>
                      <a:pt x="94" y="0"/>
                    </a:lnTo>
                    <a:lnTo>
                      <a:pt x="71" y="8"/>
                    </a:lnTo>
                    <a:lnTo>
                      <a:pt x="0" y="63"/>
                    </a:lnTo>
                    <a:lnTo>
                      <a:pt x="31" y="47"/>
                    </a:lnTo>
                    <a:close/>
                  </a:path>
                </a:pathLst>
              </a:custGeom>
              <a:blipFill dpi="0" rotWithShape="0">
                <a:blip r:embed="rId8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20" name="Freeform 1716"/>
              <p:cNvSpPr>
                <a:spLocks/>
              </p:cNvSpPr>
              <p:nvPr/>
            </p:nvSpPr>
            <p:spPr bwMode="auto">
              <a:xfrm>
                <a:off x="3600" y="2367"/>
                <a:ext cx="23" cy="79"/>
              </a:xfrm>
              <a:custGeom>
                <a:avLst/>
                <a:gdLst/>
                <a:ahLst/>
                <a:cxnLst>
                  <a:cxn ang="0">
                    <a:pos x="23" y="71"/>
                  </a:cxn>
                  <a:cxn ang="0">
                    <a:pos x="0" y="79"/>
                  </a:cxn>
                  <a:cxn ang="0">
                    <a:pos x="0" y="8"/>
                  </a:cxn>
                  <a:cxn ang="0">
                    <a:pos x="23" y="0"/>
                  </a:cxn>
                  <a:cxn ang="0">
                    <a:pos x="23" y="71"/>
                  </a:cxn>
                </a:cxnLst>
                <a:rect l="0" t="0" r="r" b="b"/>
                <a:pathLst>
                  <a:path w="23" h="79">
                    <a:moveTo>
                      <a:pt x="23" y="71"/>
                    </a:moveTo>
                    <a:lnTo>
                      <a:pt x="0" y="79"/>
                    </a:lnTo>
                    <a:lnTo>
                      <a:pt x="0" y="8"/>
                    </a:lnTo>
                    <a:lnTo>
                      <a:pt x="23" y="0"/>
                    </a:lnTo>
                    <a:lnTo>
                      <a:pt x="23" y="71"/>
                    </a:lnTo>
                    <a:close/>
                  </a:path>
                </a:pathLst>
              </a:custGeom>
              <a:blipFill dpi="0" rotWithShape="0">
                <a:blip r:embed="rId8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21" name="Freeform 1717"/>
              <p:cNvSpPr>
                <a:spLocks/>
              </p:cNvSpPr>
              <p:nvPr/>
            </p:nvSpPr>
            <p:spPr bwMode="auto">
              <a:xfrm>
                <a:off x="3529" y="2375"/>
                <a:ext cx="71" cy="126"/>
              </a:xfrm>
              <a:custGeom>
                <a:avLst/>
                <a:gdLst/>
                <a:ahLst/>
                <a:cxnLst>
                  <a:cxn ang="0">
                    <a:pos x="71" y="0"/>
                  </a:cxn>
                  <a:cxn ang="0">
                    <a:pos x="0" y="55"/>
                  </a:cxn>
                  <a:cxn ang="0">
                    <a:pos x="0" y="126"/>
                  </a:cxn>
                  <a:cxn ang="0">
                    <a:pos x="71" y="71"/>
                  </a:cxn>
                  <a:cxn ang="0">
                    <a:pos x="71" y="0"/>
                  </a:cxn>
                </a:cxnLst>
                <a:rect l="0" t="0" r="r" b="b"/>
                <a:pathLst>
                  <a:path w="71" h="126">
                    <a:moveTo>
                      <a:pt x="71" y="0"/>
                    </a:moveTo>
                    <a:lnTo>
                      <a:pt x="0" y="55"/>
                    </a:lnTo>
                    <a:lnTo>
                      <a:pt x="0" y="126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</a:path>
                </a:pathLst>
              </a:custGeom>
              <a:blipFill dpi="0" rotWithShape="0">
                <a:blip r:embed="rId8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22" name="Freeform 1718"/>
              <p:cNvSpPr>
                <a:spLocks/>
              </p:cNvSpPr>
              <p:nvPr/>
            </p:nvSpPr>
            <p:spPr bwMode="auto">
              <a:xfrm>
                <a:off x="3600" y="2367"/>
                <a:ext cx="86" cy="31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86" y="15"/>
                  </a:cxn>
                  <a:cxn ang="0">
                    <a:pos x="63" y="31"/>
                  </a:cxn>
                  <a:cxn ang="0">
                    <a:pos x="0" y="8"/>
                  </a:cxn>
                  <a:cxn ang="0">
                    <a:pos x="23" y="0"/>
                  </a:cxn>
                </a:cxnLst>
                <a:rect l="0" t="0" r="r" b="b"/>
                <a:pathLst>
                  <a:path w="86" h="31">
                    <a:moveTo>
                      <a:pt x="23" y="0"/>
                    </a:moveTo>
                    <a:lnTo>
                      <a:pt x="86" y="15"/>
                    </a:lnTo>
                    <a:lnTo>
                      <a:pt x="63" y="31"/>
                    </a:lnTo>
                    <a:lnTo>
                      <a:pt x="0" y="8"/>
                    </a:lnTo>
                    <a:lnTo>
                      <a:pt x="23" y="0"/>
                    </a:lnTo>
                    <a:close/>
                  </a:path>
                </a:pathLst>
              </a:custGeom>
              <a:blipFill dpi="0" rotWithShape="0">
                <a:blip r:embed="rId8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23" name="Freeform 1719"/>
              <p:cNvSpPr>
                <a:spLocks/>
              </p:cNvSpPr>
              <p:nvPr/>
            </p:nvSpPr>
            <p:spPr bwMode="auto">
              <a:xfrm>
                <a:off x="3663" y="2382"/>
                <a:ext cx="23" cy="87"/>
              </a:xfrm>
              <a:custGeom>
                <a:avLst/>
                <a:gdLst/>
                <a:ahLst/>
                <a:cxnLst>
                  <a:cxn ang="0">
                    <a:pos x="23" y="79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23" y="0"/>
                  </a:cxn>
                  <a:cxn ang="0">
                    <a:pos x="23" y="79"/>
                  </a:cxn>
                </a:cxnLst>
                <a:rect l="0" t="0" r="r" b="b"/>
                <a:pathLst>
                  <a:path w="23" h="87">
                    <a:moveTo>
                      <a:pt x="23" y="79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23" y="0"/>
                    </a:lnTo>
                    <a:lnTo>
                      <a:pt x="23" y="79"/>
                    </a:lnTo>
                    <a:close/>
                  </a:path>
                </a:pathLst>
              </a:custGeom>
              <a:blipFill dpi="0" rotWithShape="0">
                <a:blip r:embed="rId8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24" name="Freeform 1720"/>
              <p:cNvSpPr>
                <a:spLocks/>
              </p:cNvSpPr>
              <p:nvPr/>
            </p:nvSpPr>
            <p:spPr bwMode="auto">
              <a:xfrm>
                <a:off x="3600" y="2375"/>
                <a:ext cx="63" cy="94"/>
              </a:xfrm>
              <a:custGeom>
                <a:avLst/>
                <a:gdLst/>
                <a:ahLst/>
                <a:cxnLst>
                  <a:cxn ang="0">
                    <a:pos x="63" y="23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94"/>
                  </a:cxn>
                  <a:cxn ang="0">
                    <a:pos x="63" y="23"/>
                  </a:cxn>
                </a:cxnLst>
                <a:rect l="0" t="0" r="r" b="b"/>
                <a:pathLst>
                  <a:path w="63" h="94">
                    <a:moveTo>
                      <a:pt x="63" y="23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94"/>
                    </a:lnTo>
                    <a:lnTo>
                      <a:pt x="63" y="23"/>
                    </a:lnTo>
                    <a:close/>
                  </a:path>
                </a:pathLst>
              </a:custGeom>
              <a:blipFill dpi="0" rotWithShape="0">
                <a:blip r:embed="rId8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25" name="Freeform 1721"/>
              <p:cNvSpPr>
                <a:spLocks/>
              </p:cNvSpPr>
              <p:nvPr/>
            </p:nvSpPr>
            <p:spPr bwMode="auto">
              <a:xfrm>
                <a:off x="2370" y="2438"/>
                <a:ext cx="87" cy="39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87" y="23"/>
                  </a:cxn>
                  <a:cxn ang="0">
                    <a:pos x="63" y="39"/>
                  </a:cxn>
                  <a:cxn ang="0">
                    <a:pos x="0" y="15"/>
                  </a:cxn>
                  <a:cxn ang="0">
                    <a:pos x="24" y="0"/>
                  </a:cxn>
                </a:cxnLst>
                <a:rect l="0" t="0" r="r" b="b"/>
                <a:pathLst>
                  <a:path w="87" h="39">
                    <a:moveTo>
                      <a:pt x="24" y="0"/>
                    </a:moveTo>
                    <a:lnTo>
                      <a:pt x="87" y="23"/>
                    </a:lnTo>
                    <a:lnTo>
                      <a:pt x="63" y="39"/>
                    </a:lnTo>
                    <a:lnTo>
                      <a:pt x="0" y="15"/>
                    </a:lnTo>
                    <a:lnTo>
                      <a:pt x="24" y="0"/>
                    </a:lnTo>
                    <a:close/>
                  </a:path>
                </a:pathLst>
              </a:custGeom>
              <a:blipFill dpi="0" rotWithShape="0">
                <a:blip r:embed="rId9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26" name="Freeform 1722"/>
              <p:cNvSpPr>
                <a:spLocks/>
              </p:cNvSpPr>
              <p:nvPr/>
            </p:nvSpPr>
            <p:spPr bwMode="auto">
              <a:xfrm>
                <a:off x="2433" y="2461"/>
                <a:ext cx="24" cy="87"/>
              </a:xfrm>
              <a:custGeom>
                <a:avLst/>
                <a:gdLst/>
                <a:ahLst/>
                <a:cxnLst>
                  <a:cxn ang="0">
                    <a:pos x="24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24" y="0"/>
                  </a:cxn>
                  <a:cxn ang="0">
                    <a:pos x="24" y="71"/>
                  </a:cxn>
                </a:cxnLst>
                <a:rect l="0" t="0" r="r" b="b"/>
                <a:pathLst>
                  <a:path w="24" h="87">
                    <a:moveTo>
                      <a:pt x="24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24" y="0"/>
                    </a:lnTo>
                    <a:lnTo>
                      <a:pt x="24" y="71"/>
                    </a:lnTo>
                    <a:close/>
                  </a:path>
                </a:pathLst>
              </a:custGeom>
              <a:blipFill dpi="0" rotWithShape="0">
                <a:blip r:embed="rId9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27" name="Freeform 1723"/>
              <p:cNvSpPr>
                <a:spLocks/>
              </p:cNvSpPr>
              <p:nvPr/>
            </p:nvSpPr>
            <p:spPr bwMode="auto">
              <a:xfrm>
                <a:off x="2370" y="2453"/>
                <a:ext cx="63" cy="95"/>
              </a:xfrm>
              <a:custGeom>
                <a:avLst/>
                <a:gdLst/>
                <a:ahLst/>
                <a:cxnLst>
                  <a:cxn ang="0">
                    <a:pos x="63" y="24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95"/>
                  </a:cxn>
                  <a:cxn ang="0">
                    <a:pos x="63" y="24"/>
                  </a:cxn>
                </a:cxnLst>
                <a:rect l="0" t="0" r="r" b="b"/>
                <a:pathLst>
                  <a:path w="63" h="95">
                    <a:moveTo>
                      <a:pt x="63" y="24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95"/>
                    </a:lnTo>
                    <a:lnTo>
                      <a:pt x="63" y="24"/>
                    </a:lnTo>
                    <a:close/>
                  </a:path>
                </a:pathLst>
              </a:custGeom>
              <a:blipFill dpi="0" rotWithShape="0">
                <a:blip r:embed="rId9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28" name="Freeform 1724"/>
              <p:cNvSpPr>
                <a:spLocks/>
              </p:cNvSpPr>
              <p:nvPr/>
            </p:nvSpPr>
            <p:spPr bwMode="auto">
              <a:xfrm>
                <a:off x="2433" y="2461"/>
                <a:ext cx="95" cy="40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95" y="24"/>
                  </a:cxn>
                  <a:cxn ang="0">
                    <a:pos x="63" y="40"/>
                  </a:cxn>
                  <a:cxn ang="0">
                    <a:pos x="0" y="16"/>
                  </a:cxn>
                  <a:cxn ang="0">
                    <a:pos x="24" y="0"/>
                  </a:cxn>
                </a:cxnLst>
                <a:rect l="0" t="0" r="r" b="b"/>
                <a:pathLst>
                  <a:path w="95" h="40">
                    <a:moveTo>
                      <a:pt x="24" y="0"/>
                    </a:moveTo>
                    <a:lnTo>
                      <a:pt x="95" y="24"/>
                    </a:lnTo>
                    <a:lnTo>
                      <a:pt x="63" y="40"/>
                    </a:lnTo>
                    <a:lnTo>
                      <a:pt x="0" y="16"/>
                    </a:lnTo>
                    <a:lnTo>
                      <a:pt x="24" y="0"/>
                    </a:lnTo>
                    <a:close/>
                  </a:path>
                </a:pathLst>
              </a:custGeom>
              <a:blipFill dpi="0" rotWithShape="0">
                <a:blip r:embed="rId9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29" name="Freeform 1725"/>
              <p:cNvSpPr>
                <a:spLocks/>
              </p:cNvSpPr>
              <p:nvPr/>
            </p:nvSpPr>
            <p:spPr bwMode="auto">
              <a:xfrm>
                <a:off x="2496" y="2485"/>
                <a:ext cx="32" cy="87"/>
              </a:xfrm>
              <a:custGeom>
                <a:avLst/>
                <a:gdLst/>
                <a:ahLst/>
                <a:cxnLst>
                  <a:cxn ang="0">
                    <a:pos x="32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32" y="0"/>
                  </a:cxn>
                  <a:cxn ang="0">
                    <a:pos x="32" y="71"/>
                  </a:cxn>
                </a:cxnLst>
                <a:rect l="0" t="0" r="r" b="b"/>
                <a:pathLst>
                  <a:path w="32" h="87">
                    <a:moveTo>
                      <a:pt x="32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32" y="0"/>
                    </a:lnTo>
                    <a:lnTo>
                      <a:pt x="32" y="71"/>
                    </a:lnTo>
                    <a:close/>
                  </a:path>
                </a:pathLst>
              </a:custGeom>
              <a:blipFill dpi="0" rotWithShape="0">
                <a:blip r:embed="rId9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30" name="Freeform 1726"/>
              <p:cNvSpPr>
                <a:spLocks/>
              </p:cNvSpPr>
              <p:nvPr/>
            </p:nvSpPr>
            <p:spPr bwMode="auto">
              <a:xfrm>
                <a:off x="2433" y="2477"/>
                <a:ext cx="63" cy="95"/>
              </a:xfrm>
              <a:custGeom>
                <a:avLst/>
                <a:gdLst/>
                <a:ahLst/>
                <a:cxnLst>
                  <a:cxn ang="0">
                    <a:pos x="63" y="24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95"/>
                  </a:cxn>
                  <a:cxn ang="0">
                    <a:pos x="63" y="24"/>
                  </a:cxn>
                </a:cxnLst>
                <a:rect l="0" t="0" r="r" b="b"/>
                <a:pathLst>
                  <a:path w="63" h="95">
                    <a:moveTo>
                      <a:pt x="63" y="24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95"/>
                    </a:lnTo>
                    <a:lnTo>
                      <a:pt x="63" y="24"/>
                    </a:lnTo>
                    <a:close/>
                  </a:path>
                </a:pathLst>
              </a:custGeom>
              <a:blipFill dpi="0" rotWithShape="0">
                <a:blip r:embed="rId9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31" name="Freeform 1727"/>
              <p:cNvSpPr>
                <a:spLocks/>
              </p:cNvSpPr>
              <p:nvPr/>
            </p:nvSpPr>
            <p:spPr bwMode="auto">
              <a:xfrm>
                <a:off x="2496" y="2485"/>
                <a:ext cx="95" cy="39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95" y="24"/>
                  </a:cxn>
                  <a:cxn ang="0">
                    <a:pos x="63" y="39"/>
                  </a:cxn>
                  <a:cxn ang="0">
                    <a:pos x="0" y="16"/>
                  </a:cxn>
                  <a:cxn ang="0">
                    <a:pos x="32" y="0"/>
                  </a:cxn>
                </a:cxnLst>
                <a:rect l="0" t="0" r="r" b="b"/>
                <a:pathLst>
                  <a:path w="95" h="39">
                    <a:moveTo>
                      <a:pt x="32" y="0"/>
                    </a:moveTo>
                    <a:lnTo>
                      <a:pt x="95" y="24"/>
                    </a:lnTo>
                    <a:lnTo>
                      <a:pt x="63" y="39"/>
                    </a:lnTo>
                    <a:lnTo>
                      <a:pt x="0" y="16"/>
                    </a:lnTo>
                    <a:lnTo>
                      <a:pt x="32" y="0"/>
                    </a:lnTo>
                    <a:close/>
                  </a:path>
                </a:pathLst>
              </a:custGeom>
              <a:blipFill dpi="0" rotWithShape="0">
                <a:blip r:embed="rId9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32" name="Freeform 1728"/>
              <p:cNvSpPr>
                <a:spLocks/>
              </p:cNvSpPr>
              <p:nvPr/>
            </p:nvSpPr>
            <p:spPr bwMode="auto">
              <a:xfrm>
                <a:off x="2559" y="2509"/>
                <a:ext cx="32" cy="86"/>
              </a:xfrm>
              <a:custGeom>
                <a:avLst/>
                <a:gdLst/>
                <a:ahLst/>
                <a:cxnLst>
                  <a:cxn ang="0">
                    <a:pos x="32" y="70"/>
                  </a:cxn>
                  <a:cxn ang="0">
                    <a:pos x="0" y="86"/>
                  </a:cxn>
                  <a:cxn ang="0">
                    <a:pos x="0" y="15"/>
                  </a:cxn>
                  <a:cxn ang="0">
                    <a:pos x="32" y="0"/>
                  </a:cxn>
                  <a:cxn ang="0">
                    <a:pos x="32" y="70"/>
                  </a:cxn>
                </a:cxnLst>
                <a:rect l="0" t="0" r="r" b="b"/>
                <a:pathLst>
                  <a:path w="32" h="86">
                    <a:moveTo>
                      <a:pt x="32" y="70"/>
                    </a:moveTo>
                    <a:lnTo>
                      <a:pt x="0" y="86"/>
                    </a:lnTo>
                    <a:lnTo>
                      <a:pt x="0" y="15"/>
                    </a:lnTo>
                    <a:lnTo>
                      <a:pt x="32" y="0"/>
                    </a:lnTo>
                    <a:lnTo>
                      <a:pt x="32" y="70"/>
                    </a:lnTo>
                    <a:close/>
                  </a:path>
                </a:pathLst>
              </a:custGeom>
              <a:blipFill dpi="0" rotWithShape="0">
                <a:blip r:embed="rId9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33" name="Freeform 1729"/>
              <p:cNvSpPr>
                <a:spLocks/>
              </p:cNvSpPr>
              <p:nvPr/>
            </p:nvSpPr>
            <p:spPr bwMode="auto">
              <a:xfrm>
                <a:off x="2496" y="2501"/>
                <a:ext cx="63" cy="94"/>
              </a:xfrm>
              <a:custGeom>
                <a:avLst/>
                <a:gdLst/>
                <a:ahLst/>
                <a:cxnLst>
                  <a:cxn ang="0">
                    <a:pos x="63" y="23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94"/>
                  </a:cxn>
                  <a:cxn ang="0">
                    <a:pos x="63" y="23"/>
                  </a:cxn>
                </a:cxnLst>
                <a:rect l="0" t="0" r="r" b="b"/>
                <a:pathLst>
                  <a:path w="63" h="94">
                    <a:moveTo>
                      <a:pt x="63" y="23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94"/>
                    </a:lnTo>
                    <a:lnTo>
                      <a:pt x="63" y="23"/>
                    </a:lnTo>
                    <a:close/>
                  </a:path>
                </a:pathLst>
              </a:custGeom>
              <a:blipFill dpi="0" rotWithShape="0">
                <a:blip r:embed="rId9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34" name="Freeform 1730"/>
              <p:cNvSpPr>
                <a:spLocks/>
              </p:cNvSpPr>
              <p:nvPr/>
            </p:nvSpPr>
            <p:spPr bwMode="auto">
              <a:xfrm>
                <a:off x="2559" y="2524"/>
                <a:ext cx="95" cy="71"/>
              </a:xfrm>
              <a:custGeom>
                <a:avLst/>
                <a:gdLst/>
                <a:ahLst/>
                <a:cxnLst>
                  <a:cxn ang="0">
                    <a:pos x="32" y="55"/>
                  </a:cxn>
                  <a:cxn ang="0">
                    <a:pos x="95" y="0"/>
                  </a:cxn>
                  <a:cxn ang="0">
                    <a:pos x="71" y="16"/>
                  </a:cxn>
                  <a:cxn ang="0">
                    <a:pos x="0" y="71"/>
                  </a:cxn>
                  <a:cxn ang="0">
                    <a:pos x="32" y="55"/>
                  </a:cxn>
                </a:cxnLst>
                <a:rect l="0" t="0" r="r" b="b"/>
                <a:pathLst>
                  <a:path w="95" h="71">
                    <a:moveTo>
                      <a:pt x="32" y="55"/>
                    </a:moveTo>
                    <a:lnTo>
                      <a:pt x="95" y="0"/>
                    </a:lnTo>
                    <a:lnTo>
                      <a:pt x="71" y="16"/>
                    </a:lnTo>
                    <a:lnTo>
                      <a:pt x="0" y="71"/>
                    </a:lnTo>
                    <a:lnTo>
                      <a:pt x="32" y="55"/>
                    </a:lnTo>
                    <a:close/>
                  </a:path>
                </a:pathLst>
              </a:custGeom>
              <a:blipFill dpi="0" rotWithShape="0">
                <a:blip r:embed="rId9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35" name="Freeform 1731"/>
              <p:cNvSpPr>
                <a:spLocks/>
              </p:cNvSpPr>
              <p:nvPr/>
            </p:nvSpPr>
            <p:spPr bwMode="auto">
              <a:xfrm>
                <a:off x="2630" y="2453"/>
                <a:ext cx="24" cy="87"/>
              </a:xfrm>
              <a:custGeom>
                <a:avLst/>
                <a:gdLst/>
                <a:ahLst/>
                <a:cxnLst>
                  <a:cxn ang="0">
                    <a:pos x="24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24" y="0"/>
                  </a:cxn>
                  <a:cxn ang="0">
                    <a:pos x="24" y="71"/>
                  </a:cxn>
                </a:cxnLst>
                <a:rect l="0" t="0" r="r" b="b"/>
                <a:pathLst>
                  <a:path w="24" h="87">
                    <a:moveTo>
                      <a:pt x="24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24" y="0"/>
                    </a:lnTo>
                    <a:lnTo>
                      <a:pt x="24" y="71"/>
                    </a:lnTo>
                    <a:close/>
                  </a:path>
                </a:pathLst>
              </a:custGeom>
              <a:blipFill dpi="0" rotWithShape="0">
                <a:blip r:embed="rId9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36" name="Freeform 1732"/>
              <p:cNvSpPr>
                <a:spLocks/>
              </p:cNvSpPr>
              <p:nvPr/>
            </p:nvSpPr>
            <p:spPr bwMode="auto">
              <a:xfrm>
                <a:off x="2559" y="2469"/>
                <a:ext cx="71" cy="126"/>
              </a:xfrm>
              <a:custGeom>
                <a:avLst/>
                <a:gdLst/>
                <a:ahLst/>
                <a:cxnLst>
                  <a:cxn ang="0">
                    <a:pos x="71" y="0"/>
                  </a:cxn>
                  <a:cxn ang="0">
                    <a:pos x="0" y="55"/>
                  </a:cxn>
                  <a:cxn ang="0">
                    <a:pos x="0" y="126"/>
                  </a:cxn>
                  <a:cxn ang="0">
                    <a:pos x="71" y="71"/>
                  </a:cxn>
                  <a:cxn ang="0">
                    <a:pos x="71" y="0"/>
                  </a:cxn>
                </a:cxnLst>
                <a:rect l="0" t="0" r="r" b="b"/>
                <a:pathLst>
                  <a:path w="71" h="126">
                    <a:moveTo>
                      <a:pt x="71" y="0"/>
                    </a:moveTo>
                    <a:lnTo>
                      <a:pt x="0" y="55"/>
                    </a:lnTo>
                    <a:lnTo>
                      <a:pt x="0" y="126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</a:path>
                </a:pathLst>
              </a:custGeom>
              <a:blipFill dpi="0" rotWithShape="0">
                <a:blip r:embed="rId9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37" name="Freeform 1733"/>
              <p:cNvSpPr>
                <a:spLocks/>
              </p:cNvSpPr>
              <p:nvPr/>
            </p:nvSpPr>
            <p:spPr bwMode="auto">
              <a:xfrm>
                <a:off x="2630" y="2453"/>
                <a:ext cx="87" cy="40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87" y="24"/>
                  </a:cxn>
                  <a:cxn ang="0">
                    <a:pos x="63" y="40"/>
                  </a:cxn>
                  <a:cxn ang="0">
                    <a:pos x="0" y="16"/>
                  </a:cxn>
                  <a:cxn ang="0">
                    <a:pos x="24" y="0"/>
                  </a:cxn>
                </a:cxnLst>
                <a:rect l="0" t="0" r="r" b="b"/>
                <a:pathLst>
                  <a:path w="87" h="40">
                    <a:moveTo>
                      <a:pt x="24" y="0"/>
                    </a:moveTo>
                    <a:lnTo>
                      <a:pt x="87" y="24"/>
                    </a:lnTo>
                    <a:lnTo>
                      <a:pt x="63" y="40"/>
                    </a:lnTo>
                    <a:lnTo>
                      <a:pt x="0" y="16"/>
                    </a:lnTo>
                    <a:lnTo>
                      <a:pt x="24" y="0"/>
                    </a:lnTo>
                    <a:close/>
                  </a:path>
                </a:pathLst>
              </a:custGeom>
              <a:blipFill dpi="0" rotWithShape="0">
                <a:blip r:embed="rId9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38" name="Freeform 1734"/>
              <p:cNvSpPr>
                <a:spLocks/>
              </p:cNvSpPr>
              <p:nvPr/>
            </p:nvSpPr>
            <p:spPr bwMode="auto">
              <a:xfrm>
                <a:off x="2693" y="2477"/>
                <a:ext cx="24" cy="87"/>
              </a:xfrm>
              <a:custGeom>
                <a:avLst/>
                <a:gdLst/>
                <a:ahLst/>
                <a:cxnLst>
                  <a:cxn ang="0">
                    <a:pos x="24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24" y="0"/>
                  </a:cxn>
                  <a:cxn ang="0">
                    <a:pos x="24" y="71"/>
                  </a:cxn>
                </a:cxnLst>
                <a:rect l="0" t="0" r="r" b="b"/>
                <a:pathLst>
                  <a:path w="24" h="87">
                    <a:moveTo>
                      <a:pt x="24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24" y="0"/>
                    </a:lnTo>
                    <a:lnTo>
                      <a:pt x="24" y="71"/>
                    </a:lnTo>
                    <a:close/>
                  </a:path>
                </a:pathLst>
              </a:custGeom>
              <a:blipFill dpi="0" rotWithShape="0">
                <a:blip r:embed="rId9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39" name="Freeform 1735"/>
              <p:cNvSpPr>
                <a:spLocks/>
              </p:cNvSpPr>
              <p:nvPr/>
            </p:nvSpPr>
            <p:spPr bwMode="auto">
              <a:xfrm>
                <a:off x="2630" y="2469"/>
                <a:ext cx="63" cy="95"/>
              </a:xfrm>
              <a:custGeom>
                <a:avLst/>
                <a:gdLst/>
                <a:ahLst/>
                <a:cxnLst>
                  <a:cxn ang="0">
                    <a:pos x="63" y="24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95"/>
                  </a:cxn>
                  <a:cxn ang="0">
                    <a:pos x="63" y="24"/>
                  </a:cxn>
                </a:cxnLst>
                <a:rect l="0" t="0" r="r" b="b"/>
                <a:pathLst>
                  <a:path w="63" h="95">
                    <a:moveTo>
                      <a:pt x="63" y="24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95"/>
                    </a:lnTo>
                    <a:lnTo>
                      <a:pt x="63" y="24"/>
                    </a:lnTo>
                    <a:close/>
                  </a:path>
                </a:pathLst>
              </a:custGeom>
              <a:blipFill dpi="0" rotWithShape="0">
                <a:blip r:embed="rId9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40" name="Freeform 1736"/>
              <p:cNvSpPr>
                <a:spLocks/>
              </p:cNvSpPr>
              <p:nvPr/>
            </p:nvSpPr>
            <p:spPr bwMode="auto">
              <a:xfrm>
                <a:off x="2693" y="2493"/>
                <a:ext cx="95" cy="71"/>
              </a:xfrm>
              <a:custGeom>
                <a:avLst/>
                <a:gdLst/>
                <a:ahLst/>
                <a:cxnLst>
                  <a:cxn ang="0">
                    <a:pos x="24" y="55"/>
                  </a:cxn>
                  <a:cxn ang="0">
                    <a:pos x="95" y="0"/>
                  </a:cxn>
                  <a:cxn ang="0">
                    <a:pos x="63" y="16"/>
                  </a:cxn>
                  <a:cxn ang="0">
                    <a:pos x="0" y="71"/>
                  </a:cxn>
                  <a:cxn ang="0">
                    <a:pos x="24" y="55"/>
                  </a:cxn>
                </a:cxnLst>
                <a:rect l="0" t="0" r="r" b="b"/>
                <a:pathLst>
                  <a:path w="95" h="71">
                    <a:moveTo>
                      <a:pt x="24" y="55"/>
                    </a:moveTo>
                    <a:lnTo>
                      <a:pt x="95" y="0"/>
                    </a:lnTo>
                    <a:lnTo>
                      <a:pt x="63" y="16"/>
                    </a:lnTo>
                    <a:lnTo>
                      <a:pt x="0" y="71"/>
                    </a:lnTo>
                    <a:lnTo>
                      <a:pt x="24" y="55"/>
                    </a:lnTo>
                    <a:close/>
                  </a:path>
                </a:pathLst>
              </a:custGeom>
              <a:blipFill dpi="0" rotWithShape="0">
                <a:blip r:embed="rId9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41" name="Freeform 1737"/>
              <p:cNvSpPr>
                <a:spLocks/>
              </p:cNvSpPr>
              <p:nvPr/>
            </p:nvSpPr>
            <p:spPr bwMode="auto">
              <a:xfrm>
                <a:off x="2756" y="2422"/>
                <a:ext cx="32" cy="87"/>
              </a:xfrm>
              <a:custGeom>
                <a:avLst/>
                <a:gdLst/>
                <a:ahLst/>
                <a:cxnLst>
                  <a:cxn ang="0">
                    <a:pos x="32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32" y="0"/>
                  </a:cxn>
                  <a:cxn ang="0">
                    <a:pos x="32" y="71"/>
                  </a:cxn>
                </a:cxnLst>
                <a:rect l="0" t="0" r="r" b="b"/>
                <a:pathLst>
                  <a:path w="32" h="87">
                    <a:moveTo>
                      <a:pt x="32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32" y="0"/>
                    </a:lnTo>
                    <a:lnTo>
                      <a:pt x="32" y="71"/>
                    </a:lnTo>
                    <a:close/>
                  </a:path>
                </a:pathLst>
              </a:custGeom>
              <a:blipFill dpi="0" rotWithShape="0">
                <a:blip r:embed="rId9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42" name="Freeform 1738"/>
              <p:cNvSpPr>
                <a:spLocks/>
              </p:cNvSpPr>
              <p:nvPr/>
            </p:nvSpPr>
            <p:spPr bwMode="auto">
              <a:xfrm>
                <a:off x="2693" y="2438"/>
                <a:ext cx="63" cy="126"/>
              </a:xfrm>
              <a:custGeom>
                <a:avLst/>
                <a:gdLst/>
                <a:ahLst/>
                <a:cxnLst>
                  <a:cxn ang="0">
                    <a:pos x="63" y="0"/>
                  </a:cxn>
                  <a:cxn ang="0">
                    <a:pos x="0" y="55"/>
                  </a:cxn>
                  <a:cxn ang="0">
                    <a:pos x="0" y="126"/>
                  </a:cxn>
                  <a:cxn ang="0">
                    <a:pos x="63" y="71"/>
                  </a:cxn>
                  <a:cxn ang="0">
                    <a:pos x="63" y="0"/>
                  </a:cxn>
                </a:cxnLst>
                <a:rect l="0" t="0" r="r" b="b"/>
                <a:pathLst>
                  <a:path w="63" h="126">
                    <a:moveTo>
                      <a:pt x="63" y="0"/>
                    </a:moveTo>
                    <a:lnTo>
                      <a:pt x="0" y="55"/>
                    </a:lnTo>
                    <a:lnTo>
                      <a:pt x="0" y="126"/>
                    </a:lnTo>
                    <a:lnTo>
                      <a:pt x="63" y="71"/>
                    </a:lnTo>
                    <a:lnTo>
                      <a:pt x="63" y="0"/>
                    </a:lnTo>
                    <a:close/>
                  </a:path>
                </a:pathLst>
              </a:custGeom>
              <a:blipFill dpi="0" rotWithShape="0">
                <a:blip r:embed="rId9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43" name="Freeform 1739"/>
              <p:cNvSpPr>
                <a:spLocks/>
              </p:cNvSpPr>
              <p:nvPr/>
            </p:nvSpPr>
            <p:spPr bwMode="auto">
              <a:xfrm>
                <a:off x="2756" y="2422"/>
                <a:ext cx="95" cy="39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95" y="24"/>
                  </a:cxn>
                  <a:cxn ang="0">
                    <a:pos x="71" y="39"/>
                  </a:cxn>
                  <a:cxn ang="0">
                    <a:pos x="0" y="16"/>
                  </a:cxn>
                  <a:cxn ang="0">
                    <a:pos x="32" y="0"/>
                  </a:cxn>
                </a:cxnLst>
                <a:rect l="0" t="0" r="r" b="b"/>
                <a:pathLst>
                  <a:path w="95" h="39">
                    <a:moveTo>
                      <a:pt x="32" y="0"/>
                    </a:moveTo>
                    <a:lnTo>
                      <a:pt x="95" y="24"/>
                    </a:lnTo>
                    <a:lnTo>
                      <a:pt x="71" y="39"/>
                    </a:lnTo>
                    <a:lnTo>
                      <a:pt x="0" y="16"/>
                    </a:lnTo>
                    <a:lnTo>
                      <a:pt x="32" y="0"/>
                    </a:lnTo>
                    <a:close/>
                  </a:path>
                </a:pathLst>
              </a:custGeom>
              <a:blipFill dpi="0" rotWithShape="0">
                <a:blip r:embed="rId9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44" name="Freeform 1740"/>
              <p:cNvSpPr>
                <a:spLocks/>
              </p:cNvSpPr>
              <p:nvPr/>
            </p:nvSpPr>
            <p:spPr bwMode="auto">
              <a:xfrm>
                <a:off x="2827" y="2446"/>
                <a:ext cx="24" cy="86"/>
              </a:xfrm>
              <a:custGeom>
                <a:avLst/>
                <a:gdLst/>
                <a:ahLst/>
                <a:cxnLst>
                  <a:cxn ang="0">
                    <a:pos x="24" y="70"/>
                  </a:cxn>
                  <a:cxn ang="0">
                    <a:pos x="0" y="86"/>
                  </a:cxn>
                  <a:cxn ang="0">
                    <a:pos x="0" y="15"/>
                  </a:cxn>
                  <a:cxn ang="0">
                    <a:pos x="24" y="0"/>
                  </a:cxn>
                  <a:cxn ang="0">
                    <a:pos x="24" y="70"/>
                  </a:cxn>
                </a:cxnLst>
                <a:rect l="0" t="0" r="r" b="b"/>
                <a:pathLst>
                  <a:path w="24" h="86">
                    <a:moveTo>
                      <a:pt x="24" y="70"/>
                    </a:moveTo>
                    <a:lnTo>
                      <a:pt x="0" y="86"/>
                    </a:lnTo>
                    <a:lnTo>
                      <a:pt x="0" y="15"/>
                    </a:lnTo>
                    <a:lnTo>
                      <a:pt x="24" y="0"/>
                    </a:lnTo>
                    <a:lnTo>
                      <a:pt x="24" y="70"/>
                    </a:lnTo>
                    <a:close/>
                  </a:path>
                </a:pathLst>
              </a:custGeom>
              <a:blipFill dpi="0" rotWithShape="0">
                <a:blip r:embed="rId9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45" name="Freeform 1741"/>
              <p:cNvSpPr>
                <a:spLocks/>
              </p:cNvSpPr>
              <p:nvPr/>
            </p:nvSpPr>
            <p:spPr bwMode="auto">
              <a:xfrm>
                <a:off x="2756" y="2438"/>
                <a:ext cx="71" cy="94"/>
              </a:xfrm>
              <a:custGeom>
                <a:avLst/>
                <a:gdLst/>
                <a:ahLst/>
                <a:cxnLst>
                  <a:cxn ang="0">
                    <a:pos x="71" y="23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71" y="94"/>
                  </a:cxn>
                  <a:cxn ang="0">
                    <a:pos x="71" y="23"/>
                  </a:cxn>
                </a:cxnLst>
                <a:rect l="0" t="0" r="r" b="b"/>
                <a:pathLst>
                  <a:path w="71" h="94">
                    <a:moveTo>
                      <a:pt x="71" y="23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71" y="94"/>
                    </a:lnTo>
                    <a:lnTo>
                      <a:pt x="71" y="23"/>
                    </a:lnTo>
                    <a:close/>
                  </a:path>
                </a:pathLst>
              </a:custGeom>
              <a:blipFill dpi="0" rotWithShape="0">
                <a:blip r:embed="rId9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46" name="Freeform 1742"/>
              <p:cNvSpPr>
                <a:spLocks/>
              </p:cNvSpPr>
              <p:nvPr/>
            </p:nvSpPr>
            <p:spPr bwMode="auto">
              <a:xfrm>
                <a:off x="2827" y="2446"/>
                <a:ext cx="87" cy="39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87" y="23"/>
                  </a:cxn>
                  <a:cxn ang="0">
                    <a:pos x="63" y="39"/>
                  </a:cxn>
                  <a:cxn ang="0">
                    <a:pos x="0" y="15"/>
                  </a:cxn>
                  <a:cxn ang="0">
                    <a:pos x="24" y="0"/>
                  </a:cxn>
                </a:cxnLst>
                <a:rect l="0" t="0" r="r" b="b"/>
                <a:pathLst>
                  <a:path w="87" h="39">
                    <a:moveTo>
                      <a:pt x="24" y="0"/>
                    </a:moveTo>
                    <a:lnTo>
                      <a:pt x="87" y="23"/>
                    </a:lnTo>
                    <a:lnTo>
                      <a:pt x="63" y="39"/>
                    </a:lnTo>
                    <a:lnTo>
                      <a:pt x="0" y="15"/>
                    </a:lnTo>
                    <a:lnTo>
                      <a:pt x="24" y="0"/>
                    </a:lnTo>
                    <a:close/>
                  </a:path>
                </a:pathLst>
              </a:custGeom>
              <a:blipFill dpi="0" rotWithShape="0">
                <a:blip r:embed="rId9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47" name="Freeform 1743"/>
              <p:cNvSpPr>
                <a:spLocks/>
              </p:cNvSpPr>
              <p:nvPr/>
            </p:nvSpPr>
            <p:spPr bwMode="auto">
              <a:xfrm>
                <a:off x="2890" y="2469"/>
                <a:ext cx="24" cy="87"/>
              </a:xfrm>
              <a:custGeom>
                <a:avLst/>
                <a:gdLst/>
                <a:ahLst/>
                <a:cxnLst>
                  <a:cxn ang="0">
                    <a:pos x="24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24" y="0"/>
                  </a:cxn>
                  <a:cxn ang="0">
                    <a:pos x="24" y="71"/>
                  </a:cxn>
                </a:cxnLst>
                <a:rect l="0" t="0" r="r" b="b"/>
                <a:pathLst>
                  <a:path w="24" h="87">
                    <a:moveTo>
                      <a:pt x="24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24" y="0"/>
                    </a:lnTo>
                    <a:lnTo>
                      <a:pt x="24" y="71"/>
                    </a:lnTo>
                    <a:close/>
                  </a:path>
                </a:pathLst>
              </a:custGeom>
              <a:blipFill dpi="0" rotWithShape="0">
                <a:blip r:embed="rId9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48" name="Freeform 1744"/>
              <p:cNvSpPr>
                <a:spLocks/>
              </p:cNvSpPr>
              <p:nvPr/>
            </p:nvSpPr>
            <p:spPr bwMode="auto">
              <a:xfrm>
                <a:off x="2827" y="2461"/>
                <a:ext cx="63" cy="95"/>
              </a:xfrm>
              <a:custGeom>
                <a:avLst/>
                <a:gdLst/>
                <a:ahLst/>
                <a:cxnLst>
                  <a:cxn ang="0">
                    <a:pos x="63" y="24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95"/>
                  </a:cxn>
                  <a:cxn ang="0">
                    <a:pos x="63" y="24"/>
                  </a:cxn>
                </a:cxnLst>
                <a:rect l="0" t="0" r="r" b="b"/>
                <a:pathLst>
                  <a:path w="63" h="95">
                    <a:moveTo>
                      <a:pt x="63" y="24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95"/>
                    </a:lnTo>
                    <a:lnTo>
                      <a:pt x="63" y="24"/>
                    </a:lnTo>
                    <a:close/>
                  </a:path>
                </a:pathLst>
              </a:custGeom>
              <a:blipFill dpi="0" rotWithShape="0">
                <a:blip r:embed="rId9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49" name="Freeform 1745"/>
              <p:cNvSpPr>
                <a:spLocks/>
              </p:cNvSpPr>
              <p:nvPr/>
            </p:nvSpPr>
            <p:spPr bwMode="auto">
              <a:xfrm>
                <a:off x="2890" y="2469"/>
                <a:ext cx="95" cy="40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95" y="24"/>
                  </a:cxn>
                  <a:cxn ang="0">
                    <a:pos x="63" y="40"/>
                  </a:cxn>
                  <a:cxn ang="0">
                    <a:pos x="0" y="16"/>
                  </a:cxn>
                  <a:cxn ang="0">
                    <a:pos x="24" y="0"/>
                  </a:cxn>
                </a:cxnLst>
                <a:rect l="0" t="0" r="r" b="b"/>
                <a:pathLst>
                  <a:path w="95" h="40">
                    <a:moveTo>
                      <a:pt x="24" y="0"/>
                    </a:moveTo>
                    <a:lnTo>
                      <a:pt x="95" y="24"/>
                    </a:lnTo>
                    <a:lnTo>
                      <a:pt x="63" y="40"/>
                    </a:lnTo>
                    <a:lnTo>
                      <a:pt x="0" y="16"/>
                    </a:lnTo>
                    <a:lnTo>
                      <a:pt x="24" y="0"/>
                    </a:lnTo>
                    <a:close/>
                  </a:path>
                </a:pathLst>
              </a:custGeom>
              <a:blipFill dpi="0" rotWithShape="0">
                <a:blip r:embed="rId9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50" name="Freeform 1746"/>
              <p:cNvSpPr>
                <a:spLocks/>
              </p:cNvSpPr>
              <p:nvPr/>
            </p:nvSpPr>
            <p:spPr bwMode="auto">
              <a:xfrm>
                <a:off x="2953" y="2493"/>
                <a:ext cx="32" cy="86"/>
              </a:xfrm>
              <a:custGeom>
                <a:avLst/>
                <a:gdLst/>
                <a:ahLst/>
                <a:cxnLst>
                  <a:cxn ang="0">
                    <a:pos x="32" y="71"/>
                  </a:cxn>
                  <a:cxn ang="0">
                    <a:pos x="0" y="86"/>
                  </a:cxn>
                  <a:cxn ang="0">
                    <a:pos x="0" y="16"/>
                  </a:cxn>
                  <a:cxn ang="0">
                    <a:pos x="32" y="0"/>
                  </a:cxn>
                  <a:cxn ang="0">
                    <a:pos x="32" y="71"/>
                  </a:cxn>
                </a:cxnLst>
                <a:rect l="0" t="0" r="r" b="b"/>
                <a:pathLst>
                  <a:path w="32" h="86">
                    <a:moveTo>
                      <a:pt x="32" y="71"/>
                    </a:moveTo>
                    <a:lnTo>
                      <a:pt x="0" y="86"/>
                    </a:lnTo>
                    <a:lnTo>
                      <a:pt x="0" y="16"/>
                    </a:lnTo>
                    <a:lnTo>
                      <a:pt x="32" y="0"/>
                    </a:lnTo>
                    <a:lnTo>
                      <a:pt x="32" y="71"/>
                    </a:lnTo>
                    <a:close/>
                  </a:path>
                </a:pathLst>
              </a:custGeom>
              <a:blipFill dpi="0" rotWithShape="0">
                <a:blip r:embed="rId9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51" name="Freeform 1747"/>
              <p:cNvSpPr>
                <a:spLocks/>
              </p:cNvSpPr>
              <p:nvPr/>
            </p:nvSpPr>
            <p:spPr bwMode="auto">
              <a:xfrm>
                <a:off x="2890" y="2485"/>
                <a:ext cx="63" cy="94"/>
              </a:xfrm>
              <a:custGeom>
                <a:avLst/>
                <a:gdLst/>
                <a:ahLst/>
                <a:cxnLst>
                  <a:cxn ang="0">
                    <a:pos x="63" y="24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94"/>
                  </a:cxn>
                  <a:cxn ang="0">
                    <a:pos x="63" y="24"/>
                  </a:cxn>
                </a:cxnLst>
                <a:rect l="0" t="0" r="r" b="b"/>
                <a:pathLst>
                  <a:path w="63" h="94">
                    <a:moveTo>
                      <a:pt x="63" y="24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94"/>
                    </a:lnTo>
                    <a:lnTo>
                      <a:pt x="63" y="24"/>
                    </a:lnTo>
                    <a:close/>
                  </a:path>
                </a:pathLst>
              </a:custGeom>
              <a:blipFill dpi="0" rotWithShape="0">
                <a:blip r:embed="rId9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52" name="Freeform 1748"/>
              <p:cNvSpPr>
                <a:spLocks/>
              </p:cNvSpPr>
              <p:nvPr/>
            </p:nvSpPr>
            <p:spPr bwMode="auto">
              <a:xfrm>
                <a:off x="2953" y="2493"/>
                <a:ext cx="95" cy="31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95" y="23"/>
                  </a:cxn>
                  <a:cxn ang="0">
                    <a:pos x="63" y="31"/>
                  </a:cxn>
                  <a:cxn ang="0">
                    <a:pos x="0" y="16"/>
                  </a:cxn>
                  <a:cxn ang="0">
                    <a:pos x="32" y="0"/>
                  </a:cxn>
                </a:cxnLst>
                <a:rect l="0" t="0" r="r" b="b"/>
                <a:pathLst>
                  <a:path w="95" h="31">
                    <a:moveTo>
                      <a:pt x="32" y="0"/>
                    </a:moveTo>
                    <a:lnTo>
                      <a:pt x="95" y="23"/>
                    </a:lnTo>
                    <a:lnTo>
                      <a:pt x="63" y="31"/>
                    </a:lnTo>
                    <a:lnTo>
                      <a:pt x="0" y="16"/>
                    </a:lnTo>
                    <a:lnTo>
                      <a:pt x="32" y="0"/>
                    </a:lnTo>
                    <a:close/>
                  </a:path>
                </a:pathLst>
              </a:custGeom>
              <a:blipFill dpi="0" rotWithShape="0">
                <a:blip r:embed="rId9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53" name="Freeform 1749"/>
              <p:cNvSpPr>
                <a:spLocks/>
              </p:cNvSpPr>
              <p:nvPr/>
            </p:nvSpPr>
            <p:spPr bwMode="auto">
              <a:xfrm>
                <a:off x="3016" y="2516"/>
                <a:ext cx="32" cy="87"/>
              </a:xfrm>
              <a:custGeom>
                <a:avLst/>
                <a:gdLst/>
                <a:ahLst/>
                <a:cxnLst>
                  <a:cxn ang="0">
                    <a:pos x="32" y="71"/>
                  </a:cxn>
                  <a:cxn ang="0">
                    <a:pos x="0" y="87"/>
                  </a:cxn>
                  <a:cxn ang="0">
                    <a:pos x="0" y="8"/>
                  </a:cxn>
                  <a:cxn ang="0">
                    <a:pos x="32" y="0"/>
                  </a:cxn>
                  <a:cxn ang="0">
                    <a:pos x="32" y="71"/>
                  </a:cxn>
                </a:cxnLst>
                <a:rect l="0" t="0" r="r" b="b"/>
                <a:pathLst>
                  <a:path w="32" h="87">
                    <a:moveTo>
                      <a:pt x="32" y="71"/>
                    </a:moveTo>
                    <a:lnTo>
                      <a:pt x="0" y="87"/>
                    </a:lnTo>
                    <a:lnTo>
                      <a:pt x="0" y="8"/>
                    </a:lnTo>
                    <a:lnTo>
                      <a:pt x="32" y="0"/>
                    </a:lnTo>
                    <a:lnTo>
                      <a:pt x="32" y="71"/>
                    </a:lnTo>
                    <a:close/>
                  </a:path>
                </a:pathLst>
              </a:custGeom>
              <a:blipFill dpi="0" rotWithShape="0">
                <a:blip r:embed="rId9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54" name="Freeform 1750"/>
              <p:cNvSpPr>
                <a:spLocks/>
              </p:cNvSpPr>
              <p:nvPr/>
            </p:nvSpPr>
            <p:spPr bwMode="auto">
              <a:xfrm>
                <a:off x="2953" y="2509"/>
                <a:ext cx="63" cy="94"/>
              </a:xfrm>
              <a:custGeom>
                <a:avLst/>
                <a:gdLst/>
                <a:ahLst/>
                <a:cxnLst>
                  <a:cxn ang="0">
                    <a:pos x="63" y="15"/>
                  </a:cxn>
                  <a:cxn ang="0">
                    <a:pos x="0" y="0"/>
                  </a:cxn>
                  <a:cxn ang="0">
                    <a:pos x="0" y="70"/>
                  </a:cxn>
                  <a:cxn ang="0">
                    <a:pos x="63" y="94"/>
                  </a:cxn>
                  <a:cxn ang="0">
                    <a:pos x="63" y="15"/>
                  </a:cxn>
                </a:cxnLst>
                <a:rect l="0" t="0" r="r" b="b"/>
                <a:pathLst>
                  <a:path w="63" h="94">
                    <a:moveTo>
                      <a:pt x="63" y="15"/>
                    </a:moveTo>
                    <a:lnTo>
                      <a:pt x="0" y="0"/>
                    </a:lnTo>
                    <a:lnTo>
                      <a:pt x="0" y="70"/>
                    </a:lnTo>
                    <a:lnTo>
                      <a:pt x="63" y="94"/>
                    </a:lnTo>
                    <a:lnTo>
                      <a:pt x="63" y="15"/>
                    </a:lnTo>
                    <a:close/>
                  </a:path>
                </a:pathLst>
              </a:custGeom>
              <a:blipFill dpi="0" rotWithShape="0">
                <a:blip r:embed="rId9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55" name="Freeform 1751"/>
              <p:cNvSpPr>
                <a:spLocks/>
              </p:cNvSpPr>
              <p:nvPr/>
            </p:nvSpPr>
            <p:spPr bwMode="auto">
              <a:xfrm>
                <a:off x="3016" y="2516"/>
                <a:ext cx="95" cy="32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95" y="24"/>
                  </a:cxn>
                  <a:cxn ang="0">
                    <a:pos x="71" y="32"/>
                  </a:cxn>
                  <a:cxn ang="0">
                    <a:pos x="0" y="8"/>
                  </a:cxn>
                  <a:cxn ang="0">
                    <a:pos x="32" y="0"/>
                  </a:cxn>
                </a:cxnLst>
                <a:rect l="0" t="0" r="r" b="b"/>
                <a:pathLst>
                  <a:path w="95" h="32">
                    <a:moveTo>
                      <a:pt x="32" y="0"/>
                    </a:moveTo>
                    <a:lnTo>
                      <a:pt x="95" y="24"/>
                    </a:lnTo>
                    <a:lnTo>
                      <a:pt x="71" y="32"/>
                    </a:lnTo>
                    <a:lnTo>
                      <a:pt x="0" y="8"/>
                    </a:lnTo>
                    <a:lnTo>
                      <a:pt x="32" y="0"/>
                    </a:lnTo>
                    <a:close/>
                  </a:path>
                </a:pathLst>
              </a:custGeom>
              <a:blipFill dpi="0" rotWithShape="0">
                <a:blip r:embed="rId9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56" name="Freeform 1752"/>
              <p:cNvSpPr>
                <a:spLocks/>
              </p:cNvSpPr>
              <p:nvPr/>
            </p:nvSpPr>
            <p:spPr bwMode="auto">
              <a:xfrm>
                <a:off x="3087" y="2540"/>
                <a:ext cx="24" cy="79"/>
              </a:xfrm>
              <a:custGeom>
                <a:avLst/>
                <a:gdLst/>
                <a:ahLst/>
                <a:cxnLst>
                  <a:cxn ang="0">
                    <a:pos x="24" y="71"/>
                  </a:cxn>
                  <a:cxn ang="0">
                    <a:pos x="0" y="79"/>
                  </a:cxn>
                  <a:cxn ang="0">
                    <a:pos x="0" y="8"/>
                  </a:cxn>
                  <a:cxn ang="0">
                    <a:pos x="24" y="0"/>
                  </a:cxn>
                  <a:cxn ang="0">
                    <a:pos x="24" y="71"/>
                  </a:cxn>
                </a:cxnLst>
                <a:rect l="0" t="0" r="r" b="b"/>
                <a:pathLst>
                  <a:path w="24" h="79">
                    <a:moveTo>
                      <a:pt x="24" y="71"/>
                    </a:moveTo>
                    <a:lnTo>
                      <a:pt x="0" y="79"/>
                    </a:lnTo>
                    <a:lnTo>
                      <a:pt x="0" y="8"/>
                    </a:lnTo>
                    <a:lnTo>
                      <a:pt x="24" y="0"/>
                    </a:lnTo>
                    <a:lnTo>
                      <a:pt x="24" y="71"/>
                    </a:lnTo>
                    <a:close/>
                  </a:path>
                </a:pathLst>
              </a:custGeom>
              <a:blipFill dpi="0" rotWithShape="0">
                <a:blip r:embed="rId9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57" name="Freeform 1753"/>
              <p:cNvSpPr>
                <a:spLocks/>
              </p:cNvSpPr>
              <p:nvPr/>
            </p:nvSpPr>
            <p:spPr bwMode="auto">
              <a:xfrm>
                <a:off x="3016" y="2524"/>
                <a:ext cx="71" cy="95"/>
              </a:xfrm>
              <a:custGeom>
                <a:avLst/>
                <a:gdLst/>
                <a:ahLst/>
                <a:cxnLst>
                  <a:cxn ang="0">
                    <a:pos x="71" y="24"/>
                  </a:cxn>
                  <a:cxn ang="0">
                    <a:pos x="0" y="0"/>
                  </a:cxn>
                  <a:cxn ang="0">
                    <a:pos x="0" y="79"/>
                  </a:cxn>
                  <a:cxn ang="0">
                    <a:pos x="71" y="95"/>
                  </a:cxn>
                  <a:cxn ang="0">
                    <a:pos x="71" y="24"/>
                  </a:cxn>
                </a:cxnLst>
                <a:rect l="0" t="0" r="r" b="b"/>
                <a:pathLst>
                  <a:path w="71" h="95">
                    <a:moveTo>
                      <a:pt x="71" y="24"/>
                    </a:moveTo>
                    <a:lnTo>
                      <a:pt x="0" y="0"/>
                    </a:lnTo>
                    <a:lnTo>
                      <a:pt x="0" y="79"/>
                    </a:lnTo>
                    <a:lnTo>
                      <a:pt x="71" y="95"/>
                    </a:lnTo>
                    <a:lnTo>
                      <a:pt x="71" y="24"/>
                    </a:lnTo>
                    <a:close/>
                  </a:path>
                </a:pathLst>
              </a:custGeom>
              <a:blipFill dpi="0" rotWithShape="0">
                <a:blip r:embed="rId9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58" name="Freeform 1754"/>
              <p:cNvSpPr>
                <a:spLocks/>
              </p:cNvSpPr>
              <p:nvPr/>
            </p:nvSpPr>
            <p:spPr bwMode="auto">
              <a:xfrm>
                <a:off x="3087" y="2540"/>
                <a:ext cx="87" cy="32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87" y="24"/>
                  </a:cxn>
                  <a:cxn ang="0">
                    <a:pos x="63" y="32"/>
                  </a:cxn>
                  <a:cxn ang="0">
                    <a:pos x="0" y="8"/>
                  </a:cxn>
                  <a:cxn ang="0">
                    <a:pos x="24" y="0"/>
                  </a:cxn>
                </a:cxnLst>
                <a:rect l="0" t="0" r="r" b="b"/>
                <a:pathLst>
                  <a:path w="87" h="32">
                    <a:moveTo>
                      <a:pt x="24" y="0"/>
                    </a:moveTo>
                    <a:lnTo>
                      <a:pt x="87" y="24"/>
                    </a:lnTo>
                    <a:lnTo>
                      <a:pt x="63" y="32"/>
                    </a:lnTo>
                    <a:lnTo>
                      <a:pt x="0" y="8"/>
                    </a:lnTo>
                    <a:lnTo>
                      <a:pt x="24" y="0"/>
                    </a:lnTo>
                    <a:close/>
                  </a:path>
                </a:pathLst>
              </a:custGeom>
              <a:blipFill dpi="0" rotWithShape="0">
                <a:blip r:embed="rId9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59" name="Freeform 1755"/>
              <p:cNvSpPr>
                <a:spLocks/>
              </p:cNvSpPr>
              <p:nvPr/>
            </p:nvSpPr>
            <p:spPr bwMode="auto">
              <a:xfrm>
                <a:off x="3150" y="2564"/>
                <a:ext cx="24" cy="78"/>
              </a:xfrm>
              <a:custGeom>
                <a:avLst/>
                <a:gdLst/>
                <a:ahLst/>
                <a:cxnLst>
                  <a:cxn ang="0">
                    <a:pos x="24" y="71"/>
                  </a:cxn>
                  <a:cxn ang="0">
                    <a:pos x="0" y="78"/>
                  </a:cxn>
                  <a:cxn ang="0">
                    <a:pos x="0" y="8"/>
                  </a:cxn>
                  <a:cxn ang="0">
                    <a:pos x="24" y="0"/>
                  </a:cxn>
                  <a:cxn ang="0">
                    <a:pos x="24" y="71"/>
                  </a:cxn>
                </a:cxnLst>
                <a:rect l="0" t="0" r="r" b="b"/>
                <a:pathLst>
                  <a:path w="24" h="78">
                    <a:moveTo>
                      <a:pt x="24" y="71"/>
                    </a:moveTo>
                    <a:lnTo>
                      <a:pt x="0" y="78"/>
                    </a:lnTo>
                    <a:lnTo>
                      <a:pt x="0" y="8"/>
                    </a:lnTo>
                    <a:lnTo>
                      <a:pt x="24" y="0"/>
                    </a:lnTo>
                    <a:lnTo>
                      <a:pt x="24" y="71"/>
                    </a:lnTo>
                    <a:close/>
                  </a:path>
                </a:pathLst>
              </a:custGeom>
              <a:blipFill dpi="0" rotWithShape="0">
                <a:blip r:embed="rId9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60" name="Freeform 1756"/>
              <p:cNvSpPr>
                <a:spLocks/>
              </p:cNvSpPr>
              <p:nvPr/>
            </p:nvSpPr>
            <p:spPr bwMode="auto">
              <a:xfrm>
                <a:off x="3087" y="2548"/>
                <a:ext cx="63" cy="94"/>
              </a:xfrm>
              <a:custGeom>
                <a:avLst/>
                <a:gdLst/>
                <a:ahLst/>
                <a:cxnLst>
                  <a:cxn ang="0">
                    <a:pos x="63" y="24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94"/>
                  </a:cxn>
                  <a:cxn ang="0">
                    <a:pos x="63" y="24"/>
                  </a:cxn>
                </a:cxnLst>
                <a:rect l="0" t="0" r="r" b="b"/>
                <a:pathLst>
                  <a:path w="63" h="94">
                    <a:moveTo>
                      <a:pt x="63" y="24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94"/>
                    </a:lnTo>
                    <a:lnTo>
                      <a:pt x="63" y="24"/>
                    </a:lnTo>
                    <a:close/>
                  </a:path>
                </a:pathLst>
              </a:custGeom>
              <a:blipFill dpi="0" rotWithShape="0">
                <a:blip r:embed="rId9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61" name="Freeform 1757"/>
              <p:cNvSpPr>
                <a:spLocks/>
              </p:cNvSpPr>
              <p:nvPr/>
            </p:nvSpPr>
            <p:spPr bwMode="auto">
              <a:xfrm>
                <a:off x="3150" y="2579"/>
                <a:ext cx="95" cy="63"/>
              </a:xfrm>
              <a:custGeom>
                <a:avLst/>
                <a:gdLst/>
                <a:ahLst/>
                <a:cxnLst>
                  <a:cxn ang="0">
                    <a:pos x="24" y="56"/>
                  </a:cxn>
                  <a:cxn ang="0">
                    <a:pos x="95" y="0"/>
                  </a:cxn>
                  <a:cxn ang="0">
                    <a:pos x="63" y="16"/>
                  </a:cxn>
                  <a:cxn ang="0">
                    <a:pos x="0" y="63"/>
                  </a:cxn>
                  <a:cxn ang="0">
                    <a:pos x="24" y="56"/>
                  </a:cxn>
                </a:cxnLst>
                <a:rect l="0" t="0" r="r" b="b"/>
                <a:pathLst>
                  <a:path w="95" h="63">
                    <a:moveTo>
                      <a:pt x="24" y="56"/>
                    </a:moveTo>
                    <a:lnTo>
                      <a:pt x="95" y="0"/>
                    </a:lnTo>
                    <a:lnTo>
                      <a:pt x="63" y="16"/>
                    </a:lnTo>
                    <a:lnTo>
                      <a:pt x="0" y="63"/>
                    </a:lnTo>
                    <a:lnTo>
                      <a:pt x="24" y="56"/>
                    </a:lnTo>
                    <a:close/>
                  </a:path>
                </a:pathLst>
              </a:custGeom>
              <a:blipFill dpi="0" rotWithShape="0">
                <a:blip r:embed="rId9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62" name="Freeform 1758"/>
              <p:cNvSpPr>
                <a:spLocks/>
              </p:cNvSpPr>
              <p:nvPr/>
            </p:nvSpPr>
            <p:spPr bwMode="auto">
              <a:xfrm>
                <a:off x="3213" y="2509"/>
                <a:ext cx="32" cy="86"/>
              </a:xfrm>
              <a:custGeom>
                <a:avLst/>
                <a:gdLst/>
                <a:ahLst/>
                <a:cxnLst>
                  <a:cxn ang="0">
                    <a:pos x="32" y="70"/>
                  </a:cxn>
                  <a:cxn ang="0">
                    <a:pos x="0" y="86"/>
                  </a:cxn>
                  <a:cxn ang="0">
                    <a:pos x="0" y="7"/>
                  </a:cxn>
                  <a:cxn ang="0">
                    <a:pos x="32" y="0"/>
                  </a:cxn>
                  <a:cxn ang="0">
                    <a:pos x="32" y="70"/>
                  </a:cxn>
                </a:cxnLst>
                <a:rect l="0" t="0" r="r" b="b"/>
                <a:pathLst>
                  <a:path w="32" h="86">
                    <a:moveTo>
                      <a:pt x="32" y="70"/>
                    </a:moveTo>
                    <a:lnTo>
                      <a:pt x="0" y="86"/>
                    </a:lnTo>
                    <a:lnTo>
                      <a:pt x="0" y="7"/>
                    </a:lnTo>
                    <a:lnTo>
                      <a:pt x="32" y="0"/>
                    </a:lnTo>
                    <a:lnTo>
                      <a:pt x="32" y="70"/>
                    </a:lnTo>
                    <a:close/>
                  </a:path>
                </a:pathLst>
              </a:custGeom>
              <a:blipFill dpi="0" rotWithShape="0">
                <a:blip r:embed="rId9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63" name="Freeform 1759"/>
              <p:cNvSpPr>
                <a:spLocks/>
              </p:cNvSpPr>
              <p:nvPr/>
            </p:nvSpPr>
            <p:spPr bwMode="auto">
              <a:xfrm>
                <a:off x="3150" y="2516"/>
                <a:ext cx="63" cy="126"/>
              </a:xfrm>
              <a:custGeom>
                <a:avLst/>
                <a:gdLst/>
                <a:ahLst/>
                <a:cxnLst>
                  <a:cxn ang="0">
                    <a:pos x="63" y="0"/>
                  </a:cxn>
                  <a:cxn ang="0">
                    <a:pos x="0" y="56"/>
                  </a:cxn>
                  <a:cxn ang="0">
                    <a:pos x="0" y="126"/>
                  </a:cxn>
                  <a:cxn ang="0">
                    <a:pos x="63" y="79"/>
                  </a:cxn>
                  <a:cxn ang="0">
                    <a:pos x="63" y="0"/>
                  </a:cxn>
                </a:cxnLst>
                <a:rect l="0" t="0" r="r" b="b"/>
                <a:pathLst>
                  <a:path w="63" h="126">
                    <a:moveTo>
                      <a:pt x="63" y="0"/>
                    </a:moveTo>
                    <a:lnTo>
                      <a:pt x="0" y="56"/>
                    </a:lnTo>
                    <a:lnTo>
                      <a:pt x="0" y="126"/>
                    </a:lnTo>
                    <a:lnTo>
                      <a:pt x="63" y="79"/>
                    </a:lnTo>
                    <a:lnTo>
                      <a:pt x="63" y="0"/>
                    </a:lnTo>
                    <a:close/>
                  </a:path>
                </a:pathLst>
              </a:custGeom>
              <a:blipFill dpi="0" rotWithShape="0">
                <a:blip r:embed="rId9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64" name="Freeform 1760"/>
              <p:cNvSpPr>
                <a:spLocks/>
              </p:cNvSpPr>
              <p:nvPr/>
            </p:nvSpPr>
            <p:spPr bwMode="auto">
              <a:xfrm>
                <a:off x="3213" y="2509"/>
                <a:ext cx="95" cy="31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95" y="23"/>
                  </a:cxn>
                  <a:cxn ang="0">
                    <a:pos x="64" y="31"/>
                  </a:cxn>
                  <a:cxn ang="0">
                    <a:pos x="0" y="7"/>
                  </a:cxn>
                  <a:cxn ang="0">
                    <a:pos x="32" y="0"/>
                  </a:cxn>
                </a:cxnLst>
                <a:rect l="0" t="0" r="r" b="b"/>
                <a:pathLst>
                  <a:path w="95" h="31">
                    <a:moveTo>
                      <a:pt x="32" y="0"/>
                    </a:moveTo>
                    <a:lnTo>
                      <a:pt x="95" y="23"/>
                    </a:lnTo>
                    <a:lnTo>
                      <a:pt x="64" y="31"/>
                    </a:lnTo>
                    <a:lnTo>
                      <a:pt x="0" y="7"/>
                    </a:lnTo>
                    <a:lnTo>
                      <a:pt x="32" y="0"/>
                    </a:lnTo>
                    <a:close/>
                  </a:path>
                </a:pathLst>
              </a:custGeom>
              <a:blipFill dpi="0" rotWithShape="0">
                <a:blip r:embed="rId9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65" name="Freeform 1761"/>
              <p:cNvSpPr>
                <a:spLocks/>
              </p:cNvSpPr>
              <p:nvPr/>
            </p:nvSpPr>
            <p:spPr bwMode="auto">
              <a:xfrm>
                <a:off x="3277" y="2532"/>
                <a:ext cx="31" cy="79"/>
              </a:xfrm>
              <a:custGeom>
                <a:avLst/>
                <a:gdLst/>
                <a:ahLst/>
                <a:cxnLst>
                  <a:cxn ang="0">
                    <a:pos x="31" y="71"/>
                  </a:cxn>
                  <a:cxn ang="0">
                    <a:pos x="0" y="79"/>
                  </a:cxn>
                  <a:cxn ang="0">
                    <a:pos x="0" y="8"/>
                  </a:cxn>
                  <a:cxn ang="0">
                    <a:pos x="31" y="0"/>
                  </a:cxn>
                  <a:cxn ang="0">
                    <a:pos x="31" y="71"/>
                  </a:cxn>
                </a:cxnLst>
                <a:rect l="0" t="0" r="r" b="b"/>
                <a:pathLst>
                  <a:path w="31" h="79">
                    <a:moveTo>
                      <a:pt x="31" y="71"/>
                    </a:moveTo>
                    <a:lnTo>
                      <a:pt x="0" y="79"/>
                    </a:lnTo>
                    <a:lnTo>
                      <a:pt x="0" y="8"/>
                    </a:lnTo>
                    <a:lnTo>
                      <a:pt x="31" y="0"/>
                    </a:lnTo>
                    <a:lnTo>
                      <a:pt x="31" y="71"/>
                    </a:lnTo>
                    <a:close/>
                  </a:path>
                </a:pathLst>
              </a:custGeom>
              <a:blipFill dpi="0" rotWithShape="0">
                <a:blip r:embed="rId9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66" name="Freeform 1762"/>
              <p:cNvSpPr>
                <a:spLocks/>
              </p:cNvSpPr>
              <p:nvPr/>
            </p:nvSpPr>
            <p:spPr bwMode="auto">
              <a:xfrm>
                <a:off x="3213" y="2516"/>
                <a:ext cx="64" cy="95"/>
              </a:xfrm>
              <a:custGeom>
                <a:avLst/>
                <a:gdLst/>
                <a:ahLst/>
                <a:cxnLst>
                  <a:cxn ang="0">
                    <a:pos x="64" y="24"/>
                  </a:cxn>
                  <a:cxn ang="0">
                    <a:pos x="0" y="0"/>
                  </a:cxn>
                  <a:cxn ang="0">
                    <a:pos x="0" y="79"/>
                  </a:cxn>
                  <a:cxn ang="0">
                    <a:pos x="64" y="95"/>
                  </a:cxn>
                  <a:cxn ang="0">
                    <a:pos x="64" y="24"/>
                  </a:cxn>
                </a:cxnLst>
                <a:rect l="0" t="0" r="r" b="b"/>
                <a:pathLst>
                  <a:path w="64" h="95">
                    <a:moveTo>
                      <a:pt x="64" y="24"/>
                    </a:moveTo>
                    <a:lnTo>
                      <a:pt x="0" y="0"/>
                    </a:lnTo>
                    <a:lnTo>
                      <a:pt x="0" y="79"/>
                    </a:lnTo>
                    <a:lnTo>
                      <a:pt x="64" y="95"/>
                    </a:lnTo>
                    <a:lnTo>
                      <a:pt x="64" y="24"/>
                    </a:lnTo>
                    <a:close/>
                  </a:path>
                </a:pathLst>
              </a:custGeom>
              <a:blipFill dpi="0" rotWithShape="0">
                <a:blip r:embed="rId9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67" name="Freeform 1763"/>
              <p:cNvSpPr>
                <a:spLocks/>
              </p:cNvSpPr>
              <p:nvPr/>
            </p:nvSpPr>
            <p:spPr bwMode="auto">
              <a:xfrm>
                <a:off x="3277" y="2548"/>
                <a:ext cx="94" cy="63"/>
              </a:xfrm>
              <a:custGeom>
                <a:avLst/>
                <a:gdLst/>
                <a:ahLst/>
                <a:cxnLst>
                  <a:cxn ang="0">
                    <a:pos x="31" y="55"/>
                  </a:cxn>
                  <a:cxn ang="0">
                    <a:pos x="94" y="0"/>
                  </a:cxn>
                  <a:cxn ang="0">
                    <a:pos x="70" y="16"/>
                  </a:cxn>
                  <a:cxn ang="0">
                    <a:pos x="0" y="63"/>
                  </a:cxn>
                  <a:cxn ang="0">
                    <a:pos x="31" y="55"/>
                  </a:cxn>
                </a:cxnLst>
                <a:rect l="0" t="0" r="r" b="b"/>
                <a:pathLst>
                  <a:path w="94" h="63">
                    <a:moveTo>
                      <a:pt x="31" y="55"/>
                    </a:moveTo>
                    <a:lnTo>
                      <a:pt x="94" y="0"/>
                    </a:lnTo>
                    <a:lnTo>
                      <a:pt x="70" y="16"/>
                    </a:lnTo>
                    <a:lnTo>
                      <a:pt x="0" y="63"/>
                    </a:lnTo>
                    <a:lnTo>
                      <a:pt x="31" y="55"/>
                    </a:lnTo>
                    <a:close/>
                  </a:path>
                </a:pathLst>
              </a:custGeom>
              <a:blipFill dpi="0" rotWithShape="0">
                <a:blip r:embed="rId9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68" name="Freeform 1764"/>
              <p:cNvSpPr>
                <a:spLocks/>
              </p:cNvSpPr>
              <p:nvPr/>
            </p:nvSpPr>
            <p:spPr bwMode="auto">
              <a:xfrm>
                <a:off x="3347" y="2477"/>
                <a:ext cx="24" cy="87"/>
              </a:xfrm>
              <a:custGeom>
                <a:avLst/>
                <a:gdLst/>
                <a:ahLst/>
                <a:cxnLst>
                  <a:cxn ang="0">
                    <a:pos x="24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24" y="0"/>
                  </a:cxn>
                  <a:cxn ang="0">
                    <a:pos x="24" y="71"/>
                  </a:cxn>
                </a:cxnLst>
                <a:rect l="0" t="0" r="r" b="b"/>
                <a:pathLst>
                  <a:path w="24" h="87">
                    <a:moveTo>
                      <a:pt x="24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24" y="0"/>
                    </a:lnTo>
                    <a:lnTo>
                      <a:pt x="24" y="71"/>
                    </a:lnTo>
                    <a:close/>
                  </a:path>
                </a:pathLst>
              </a:custGeom>
              <a:blipFill dpi="0" rotWithShape="0">
                <a:blip r:embed="rId9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69" name="Freeform 1765"/>
              <p:cNvSpPr>
                <a:spLocks/>
              </p:cNvSpPr>
              <p:nvPr/>
            </p:nvSpPr>
            <p:spPr bwMode="auto">
              <a:xfrm>
                <a:off x="3277" y="2493"/>
                <a:ext cx="70" cy="118"/>
              </a:xfrm>
              <a:custGeom>
                <a:avLst/>
                <a:gdLst/>
                <a:ahLst/>
                <a:cxnLst>
                  <a:cxn ang="0">
                    <a:pos x="70" y="0"/>
                  </a:cxn>
                  <a:cxn ang="0">
                    <a:pos x="0" y="47"/>
                  </a:cxn>
                  <a:cxn ang="0">
                    <a:pos x="0" y="118"/>
                  </a:cxn>
                  <a:cxn ang="0">
                    <a:pos x="70" y="71"/>
                  </a:cxn>
                  <a:cxn ang="0">
                    <a:pos x="70" y="0"/>
                  </a:cxn>
                </a:cxnLst>
                <a:rect l="0" t="0" r="r" b="b"/>
                <a:pathLst>
                  <a:path w="70" h="118">
                    <a:moveTo>
                      <a:pt x="70" y="0"/>
                    </a:moveTo>
                    <a:lnTo>
                      <a:pt x="0" y="47"/>
                    </a:lnTo>
                    <a:lnTo>
                      <a:pt x="0" y="118"/>
                    </a:lnTo>
                    <a:lnTo>
                      <a:pt x="70" y="71"/>
                    </a:lnTo>
                    <a:lnTo>
                      <a:pt x="70" y="0"/>
                    </a:lnTo>
                    <a:close/>
                  </a:path>
                </a:pathLst>
              </a:custGeom>
              <a:blipFill dpi="0" rotWithShape="0">
                <a:blip r:embed="rId9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70" name="Freeform 1766"/>
              <p:cNvSpPr>
                <a:spLocks/>
              </p:cNvSpPr>
              <p:nvPr/>
            </p:nvSpPr>
            <p:spPr bwMode="auto">
              <a:xfrm>
                <a:off x="3347" y="2477"/>
                <a:ext cx="87" cy="39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87" y="24"/>
                  </a:cxn>
                  <a:cxn ang="0">
                    <a:pos x="63" y="39"/>
                  </a:cxn>
                  <a:cxn ang="0">
                    <a:pos x="0" y="16"/>
                  </a:cxn>
                  <a:cxn ang="0">
                    <a:pos x="24" y="0"/>
                  </a:cxn>
                </a:cxnLst>
                <a:rect l="0" t="0" r="r" b="b"/>
                <a:pathLst>
                  <a:path w="87" h="39">
                    <a:moveTo>
                      <a:pt x="24" y="0"/>
                    </a:moveTo>
                    <a:lnTo>
                      <a:pt x="87" y="24"/>
                    </a:lnTo>
                    <a:lnTo>
                      <a:pt x="63" y="39"/>
                    </a:lnTo>
                    <a:lnTo>
                      <a:pt x="0" y="16"/>
                    </a:lnTo>
                    <a:lnTo>
                      <a:pt x="24" y="0"/>
                    </a:lnTo>
                    <a:close/>
                  </a:path>
                </a:pathLst>
              </a:custGeom>
              <a:blipFill dpi="0" rotWithShape="0">
                <a:blip r:embed="rId9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71" name="Freeform 1767"/>
              <p:cNvSpPr>
                <a:spLocks/>
              </p:cNvSpPr>
              <p:nvPr/>
            </p:nvSpPr>
            <p:spPr bwMode="auto">
              <a:xfrm>
                <a:off x="3410" y="2501"/>
                <a:ext cx="24" cy="86"/>
              </a:xfrm>
              <a:custGeom>
                <a:avLst/>
                <a:gdLst/>
                <a:ahLst/>
                <a:cxnLst>
                  <a:cxn ang="0">
                    <a:pos x="24" y="71"/>
                  </a:cxn>
                  <a:cxn ang="0">
                    <a:pos x="0" y="86"/>
                  </a:cxn>
                  <a:cxn ang="0">
                    <a:pos x="0" y="15"/>
                  </a:cxn>
                  <a:cxn ang="0">
                    <a:pos x="24" y="0"/>
                  </a:cxn>
                  <a:cxn ang="0">
                    <a:pos x="24" y="71"/>
                  </a:cxn>
                </a:cxnLst>
                <a:rect l="0" t="0" r="r" b="b"/>
                <a:pathLst>
                  <a:path w="24" h="86">
                    <a:moveTo>
                      <a:pt x="24" y="71"/>
                    </a:moveTo>
                    <a:lnTo>
                      <a:pt x="0" y="86"/>
                    </a:lnTo>
                    <a:lnTo>
                      <a:pt x="0" y="15"/>
                    </a:lnTo>
                    <a:lnTo>
                      <a:pt x="24" y="0"/>
                    </a:lnTo>
                    <a:lnTo>
                      <a:pt x="24" y="71"/>
                    </a:lnTo>
                    <a:close/>
                  </a:path>
                </a:pathLst>
              </a:custGeom>
              <a:blipFill dpi="0" rotWithShape="0">
                <a:blip r:embed="rId9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72" name="Freeform 1768"/>
              <p:cNvSpPr>
                <a:spLocks/>
              </p:cNvSpPr>
              <p:nvPr/>
            </p:nvSpPr>
            <p:spPr bwMode="auto">
              <a:xfrm>
                <a:off x="3347" y="2493"/>
                <a:ext cx="63" cy="94"/>
              </a:xfrm>
              <a:custGeom>
                <a:avLst/>
                <a:gdLst/>
                <a:ahLst/>
                <a:cxnLst>
                  <a:cxn ang="0">
                    <a:pos x="63" y="23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94"/>
                  </a:cxn>
                  <a:cxn ang="0">
                    <a:pos x="63" y="23"/>
                  </a:cxn>
                </a:cxnLst>
                <a:rect l="0" t="0" r="r" b="b"/>
                <a:pathLst>
                  <a:path w="63" h="94">
                    <a:moveTo>
                      <a:pt x="63" y="23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94"/>
                    </a:lnTo>
                    <a:lnTo>
                      <a:pt x="63" y="23"/>
                    </a:lnTo>
                    <a:close/>
                  </a:path>
                </a:pathLst>
              </a:custGeom>
              <a:blipFill dpi="0" rotWithShape="0">
                <a:blip r:embed="rId9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73" name="Freeform 1769"/>
              <p:cNvSpPr>
                <a:spLocks/>
              </p:cNvSpPr>
              <p:nvPr/>
            </p:nvSpPr>
            <p:spPr bwMode="auto">
              <a:xfrm>
                <a:off x="3410" y="2516"/>
                <a:ext cx="95" cy="71"/>
              </a:xfrm>
              <a:custGeom>
                <a:avLst/>
                <a:gdLst/>
                <a:ahLst/>
                <a:cxnLst>
                  <a:cxn ang="0">
                    <a:pos x="24" y="56"/>
                  </a:cxn>
                  <a:cxn ang="0">
                    <a:pos x="95" y="0"/>
                  </a:cxn>
                  <a:cxn ang="0">
                    <a:pos x="64" y="16"/>
                  </a:cxn>
                  <a:cxn ang="0">
                    <a:pos x="0" y="71"/>
                  </a:cxn>
                  <a:cxn ang="0">
                    <a:pos x="24" y="56"/>
                  </a:cxn>
                </a:cxnLst>
                <a:rect l="0" t="0" r="r" b="b"/>
                <a:pathLst>
                  <a:path w="95" h="71">
                    <a:moveTo>
                      <a:pt x="24" y="56"/>
                    </a:moveTo>
                    <a:lnTo>
                      <a:pt x="95" y="0"/>
                    </a:lnTo>
                    <a:lnTo>
                      <a:pt x="64" y="16"/>
                    </a:lnTo>
                    <a:lnTo>
                      <a:pt x="0" y="71"/>
                    </a:lnTo>
                    <a:lnTo>
                      <a:pt x="24" y="56"/>
                    </a:lnTo>
                    <a:close/>
                  </a:path>
                </a:pathLst>
              </a:custGeom>
              <a:blipFill dpi="0" rotWithShape="0">
                <a:blip r:embed="rId9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74" name="Freeform 1770"/>
              <p:cNvSpPr>
                <a:spLocks/>
              </p:cNvSpPr>
              <p:nvPr/>
            </p:nvSpPr>
            <p:spPr bwMode="auto">
              <a:xfrm>
                <a:off x="3474" y="2446"/>
                <a:ext cx="31" cy="86"/>
              </a:xfrm>
              <a:custGeom>
                <a:avLst/>
                <a:gdLst/>
                <a:ahLst/>
                <a:cxnLst>
                  <a:cxn ang="0">
                    <a:pos x="31" y="70"/>
                  </a:cxn>
                  <a:cxn ang="0">
                    <a:pos x="0" y="86"/>
                  </a:cxn>
                  <a:cxn ang="0">
                    <a:pos x="0" y="15"/>
                  </a:cxn>
                  <a:cxn ang="0">
                    <a:pos x="31" y="0"/>
                  </a:cxn>
                  <a:cxn ang="0">
                    <a:pos x="31" y="70"/>
                  </a:cxn>
                </a:cxnLst>
                <a:rect l="0" t="0" r="r" b="b"/>
                <a:pathLst>
                  <a:path w="31" h="86">
                    <a:moveTo>
                      <a:pt x="31" y="70"/>
                    </a:moveTo>
                    <a:lnTo>
                      <a:pt x="0" y="86"/>
                    </a:lnTo>
                    <a:lnTo>
                      <a:pt x="0" y="15"/>
                    </a:lnTo>
                    <a:lnTo>
                      <a:pt x="31" y="0"/>
                    </a:lnTo>
                    <a:lnTo>
                      <a:pt x="31" y="70"/>
                    </a:lnTo>
                    <a:close/>
                  </a:path>
                </a:pathLst>
              </a:custGeom>
              <a:blipFill dpi="0" rotWithShape="0">
                <a:blip r:embed="rId9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75" name="Freeform 1771"/>
              <p:cNvSpPr>
                <a:spLocks/>
              </p:cNvSpPr>
              <p:nvPr/>
            </p:nvSpPr>
            <p:spPr bwMode="auto">
              <a:xfrm>
                <a:off x="3410" y="2461"/>
                <a:ext cx="64" cy="126"/>
              </a:xfrm>
              <a:custGeom>
                <a:avLst/>
                <a:gdLst/>
                <a:ahLst/>
                <a:cxnLst>
                  <a:cxn ang="0">
                    <a:pos x="64" y="0"/>
                  </a:cxn>
                  <a:cxn ang="0">
                    <a:pos x="0" y="55"/>
                  </a:cxn>
                  <a:cxn ang="0">
                    <a:pos x="0" y="126"/>
                  </a:cxn>
                  <a:cxn ang="0">
                    <a:pos x="64" y="71"/>
                  </a:cxn>
                  <a:cxn ang="0">
                    <a:pos x="64" y="0"/>
                  </a:cxn>
                </a:cxnLst>
                <a:rect l="0" t="0" r="r" b="b"/>
                <a:pathLst>
                  <a:path w="64" h="126">
                    <a:moveTo>
                      <a:pt x="64" y="0"/>
                    </a:moveTo>
                    <a:lnTo>
                      <a:pt x="0" y="55"/>
                    </a:lnTo>
                    <a:lnTo>
                      <a:pt x="0" y="126"/>
                    </a:lnTo>
                    <a:lnTo>
                      <a:pt x="64" y="71"/>
                    </a:lnTo>
                    <a:lnTo>
                      <a:pt x="64" y="0"/>
                    </a:lnTo>
                    <a:close/>
                  </a:path>
                </a:pathLst>
              </a:custGeom>
              <a:blipFill dpi="0" rotWithShape="0">
                <a:blip r:embed="rId9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76" name="Freeform 1772"/>
              <p:cNvSpPr>
                <a:spLocks/>
              </p:cNvSpPr>
              <p:nvPr/>
            </p:nvSpPr>
            <p:spPr bwMode="auto">
              <a:xfrm>
                <a:off x="3474" y="2446"/>
                <a:ext cx="94" cy="39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94" y="23"/>
                  </a:cxn>
                  <a:cxn ang="0">
                    <a:pos x="70" y="39"/>
                  </a:cxn>
                  <a:cxn ang="0">
                    <a:pos x="0" y="15"/>
                  </a:cxn>
                  <a:cxn ang="0">
                    <a:pos x="31" y="0"/>
                  </a:cxn>
                </a:cxnLst>
                <a:rect l="0" t="0" r="r" b="b"/>
                <a:pathLst>
                  <a:path w="94" h="39">
                    <a:moveTo>
                      <a:pt x="31" y="0"/>
                    </a:moveTo>
                    <a:lnTo>
                      <a:pt x="94" y="23"/>
                    </a:lnTo>
                    <a:lnTo>
                      <a:pt x="70" y="39"/>
                    </a:lnTo>
                    <a:lnTo>
                      <a:pt x="0" y="15"/>
                    </a:lnTo>
                    <a:lnTo>
                      <a:pt x="31" y="0"/>
                    </a:lnTo>
                    <a:close/>
                  </a:path>
                </a:pathLst>
              </a:custGeom>
              <a:blipFill dpi="0" rotWithShape="0">
                <a:blip r:embed="rId9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77" name="Freeform 1773"/>
              <p:cNvSpPr>
                <a:spLocks/>
              </p:cNvSpPr>
              <p:nvPr/>
            </p:nvSpPr>
            <p:spPr bwMode="auto">
              <a:xfrm>
                <a:off x="3544" y="2469"/>
                <a:ext cx="24" cy="87"/>
              </a:xfrm>
              <a:custGeom>
                <a:avLst/>
                <a:gdLst/>
                <a:ahLst/>
                <a:cxnLst>
                  <a:cxn ang="0">
                    <a:pos x="24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24" y="0"/>
                  </a:cxn>
                  <a:cxn ang="0">
                    <a:pos x="24" y="71"/>
                  </a:cxn>
                </a:cxnLst>
                <a:rect l="0" t="0" r="r" b="b"/>
                <a:pathLst>
                  <a:path w="24" h="87">
                    <a:moveTo>
                      <a:pt x="24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24" y="0"/>
                    </a:lnTo>
                    <a:lnTo>
                      <a:pt x="24" y="71"/>
                    </a:lnTo>
                    <a:close/>
                  </a:path>
                </a:pathLst>
              </a:custGeom>
              <a:blipFill dpi="0" rotWithShape="0">
                <a:blip r:embed="rId9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78" name="Freeform 1774"/>
              <p:cNvSpPr>
                <a:spLocks/>
              </p:cNvSpPr>
              <p:nvPr/>
            </p:nvSpPr>
            <p:spPr bwMode="auto">
              <a:xfrm>
                <a:off x="3474" y="2461"/>
                <a:ext cx="70" cy="95"/>
              </a:xfrm>
              <a:custGeom>
                <a:avLst/>
                <a:gdLst/>
                <a:ahLst/>
                <a:cxnLst>
                  <a:cxn ang="0">
                    <a:pos x="70" y="24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70" y="95"/>
                  </a:cxn>
                  <a:cxn ang="0">
                    <a:pos x="70" y="24"/>
                  </a:cxn>
                </a:cxnLst>
                <a:rect l="0" t="0" r="r" b="b"/>
                <a:pathLst>
                  <a:path w="70" h="95">
                    <a:moveTo>
                      <a:pt x="70" y="24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70" y="95"/>
                    </a:lnTo>
                    <a:lnTo>
                      <a:pt x="70" y="24"/>
                    </a:lnTo>
                    <a:close/>
                  </a:path>
                </a:pathLst>
              </a:custGeom>
              <a:blipFill dpi="0" rotWithShape="0">
                <a:blip r:embed="rId9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79" name="Freeform 1775"/>
              <p:cNvSpPr>
                <a:spLocks/>
              </p:cNvSpPr>
              <p:nvPr/>
            </p:nvSpPr>
            <p:spPr bwMode="auto">
              <a:xfrm>
                <a:off x="3544" y="2469"/>
                <a:ext cx="87" cy="40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87" y="24"/>
                  </a:cxn>
                  <a:cxn ang="0">
                    <a:pos x="63" y="40"/>
                  </a:cxn>
                  <a:cxn ang="0">
                    <a:pos x="0" y="16"/>
                  </a:cxn>
                  <a:cxn ang="0">
                    <a:pos x="24" y="0"/>
                  </a:cxn>
                </a:cxnLst>
                <a:rect l="0" t="0" r="r" b="b"/>
                <a:pathLst>
                  <a:path w="87" h="40">
                    <a:moveTo>
                      <a:pt x="24" y="0"/>
                    </a:moveTo>
                    <a:lnTo>
                      <a:pt x="87" y="24"/>
                    </a:lnTo>
                    <a:lnTo>
                      <a:pt x="63" y="40"/>
                    </a:lnTo>
                    <a:lnTo>
                      <a:pt x="0" y="16"/>
                    </a:lnTo>
                    <a:lnTo>
                      <a:pt x="24" y="0"/>
                    </a:lnTo>
                    <a:close/>
                  </a:path>
                </a:pathLst>
              </a:custGeom>
              <a:blipFill dpi="0" rotWithShape="0">
                <a:blip r:embed="rId9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80" name="Freeform 1776"/>
              <p:cNvSpPr>
                <a:spLocks/>
              </p:cNvSpPr>
              <p:nvPr/>
            </p:nvSpPr>
            <p:spPr bwMode="auto">
              <a:xfrm>
                <a:off x="3607" y="2493"/>
                <a:ext cx="24" cy="86"/>
              </a:xfrm>
              <a:custGeom>
                <a:avLst/>
                <a:gdLst/>
                <a:ahLst/>
                <a:cxnLst>
                  <a:cxn ang="0">
                    <a:pos x="24" y="71"/>
                  </a:cxn>
                  <a:cxn ang="0">
                    <a:pos x="0" y="86"/>
                  </a:cxn>
                  <a:cxn ang="0">
                    <a:pos x="0" y="16"/>
                  </a:cxn>
                  <a:cxn ang="0">
                    <a:pos x="24" y="0"/>
                  </a:cxn>
                  <a:cxn ang="0">
                    <a:pos x="24" y="71"/>
                  </a:cxn>
                </a:cxnLst>
                <a:rect l="0" t="0" r="r" b="b"/>
                <a:pathLst>
                  <a:path w="24" h="86">
                    <a:moveTo>
                      <a:pt x="24" y="71"/>
                    </a:moveTo>
                    <a:lnTo>
                      <a:pt x="0" y="86"/>
                    </a:lnTo>
                    <a:lnTo>
                      <a:pt x="0" y="16"/>
                    </a:lnTo>
                    <a:lnTo>
                      <a:pt x="24" y="0"/>
                    </a:lnTo>
                    <a:lnTo>
                      <a:pt x="24" y="71"/>
                    </a:lnTo>
                    <a:close/>
                  </a:path>
                </a:pathLst>
              </a:custGeom>
              <a:blipFill dpi="0" rotWithShape="0">
                <a:blip r:embed="rId9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81" name="Freeform 1777"/>
              <p:cNvSpPr>
                <a:spLocks/>
              </p:cNvSpPr>
              <p:nvPr/>
            </p:nvSpPr>
            <p:spPr bwMode="auto">
              <a:xfrm>
                <a:off x="3544" y="2485"/>
                <a:ext cx="63" cy="94"/>
              </a:xfrm>
              <a:custGeom>
                <a:avLst/>
                <a:gdLst/>
                <a:ahLst/>
                <a:cxnLst>
                  <a:cxn ang="0">
                    <a:pos x="63" y="24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94"/>
                  </a:cxn>
                  <a:cxn ang="0">
                    <a:pos x="63" y="24"/>
                  </a:cxn>
                </a:cxnLst>
                <a:rect l="0" t="0" r="r" b="b"/>
                <a:pathLst>
                  <a:path w="63" h="94">
                    <a:moveTo>
                      <a:pt x="63" y="24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94"/>
                    </a:lnTo>
                    <a:lnTo>
                      <a:pt x="63" y="24"/>
                    </a:lnTo>
                    <a:close/>
                  </a:path>
                </a:pathLst>
              </a:custGeom>
              <a:blipFill dpi="0" rotWithShape="0">
                <a:blip r:embed="rId9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82" name="Freeform 1778"/>
              <p:cNvSpPr>
                <a:spLocks/>
              </p:cNvSpPr>
              <p:nvPr/>
            </p:nvSpPr>
            <p:spPr bwMode="auto">
              <a:xfrm>
                <a:off x="2315" y="2390"/>
                <a:ext cx="87" cy="32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87" y="24"/>
                  </a:cxn>
                  <a:cxn ang="0">
                    <a:pos x="63" y="32"/>
                  </a:cxn>
                  <a:cxn ang="0">
                    <a:pos x="0" y="8"/>
                  </a:cxn>
                  <a:cxn ang="0">
                    <a:pos x="24" y="0"/>
                  </a:cxn>
                </a:cxnLst>
                <a:rect l="0" t="0" r="r" b="b"/>
                <a:pathLst>
                  <a:path w="87" h="32">
                    <a:moveTo>
                      <a:pt x="24" y="0"/>
                    </a:moveTo>
                    <a:lnTo>
                      <a:pt x="87" y="24"/>
                    </a:lnTo>
                    <a:lnTo>
                      <a:pt x="63" y="32"/>
                    </a:lnTo>
                    <a:lnTo>
                      <a:pt x="0" y="8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2ABEA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83" name="Freeform 1779"/>
              <p:cNvSpPr>
                <a:spLocks/>
              </p:cNvSpPr>
              <p:nvPr/>
            </p:nvSpPr>
            <p:spPr bwMode="auto">
              <a:xfrm>
                <a:off x="2378" y="2414"/>
                <a:ext cx="24" cy="79"/>
              </a:xfrm>
              <a:custGeom>
                <a:avLst/>
                <a:gdLst/>
                <a:ahLst/>
                <a:cxnLst>
                  <a:cxn ang="0">
                    <a:pos x="24" y="71"/>
                  </a:cxn>
                  <a:cxn ang="0">
                    <a:pos x="0" y="79"/>
                  </a:cxn>
                  <a:cxn ang="0">
                    <a:pos x="0" y="8"/>
                  </a:cxn>
                  <a:cxn ang="0">
                    <a:pos x="24" y="0"/>
                  </a:cxn>
                  <a:cxn ang="0">
                    <a:pos x="24" y="71"/>
                  </a:cxn>
                </a:cxnLst>
                <a:rect l="0" t="0" r="r" b="b"/>
                <a:pathLst>
                  <a:path w="24" h="79">
                    <a:moveTo>
                      <a:pt x="24" y="71"/>
                    </a:moveTo>
                    <a:lnTo>
                      <a:pt x="0" y="79"/>
                    </a:lnTo>
                    <a:lnTo>
                      <a:pt x="0" y="8"/>
                    </a:lnTo>
                    <a:lnTo>
                      <a:pt x="24" y="0"/>
                    </a:lnTo>
                    <a:lnTo>
                      <a:pt x="24" y="71"/>
                    </a:lnTo>
                    <a:close/>
                  </a:path>
                </a:pathLst>
              </a:custGeom>
              <a:solidFill>
                <a:srgbClr val="02ABEA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84" name="Freeform 1780"/>
              <p:cNvSpPr>
                <a:spLocks/>
              </p:cNvSpPr>
              <p:nvPr/>
            </p:nvSpPr>
            <p:spPr bwMode="auto">
              <a:xfrm>
                <a:off x="2315" y="2398"/>
                <a:ext cx="63" cy="95"/>
              </a:xfrm>
              <a:custGeom>
                <a:avLst/>
                <a:gdLst/>
                <a:ahLst/>
                <a:cxnLst>
                  <a:cxn ang="0">
                    <a:pos x="63" y="24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95"/>
                  </a:cxn>
                  <a:cxn ang="0">
                    <a:pos x="63" y="24"/>
                  </a:cxn>
                </a:cxnLst>
                <a:rect l="0" t="0" r="r" b="b"/>
                <a:pathLst>
                  <a:path w="63" h="95">
                    <a:moveTo>
                      <a:pt x="63" y="24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95"/>
                    </a:lnTo>
                    <a:lnTo>
                      <a:pt x="63" y="24"/>
                    </a:lnTo>
                    <a:close/>
                  </a:path>
                </a:pathLst>
              </a:custGeom>
              <a:solidFill>
                <a:srgbClr val="02ABEA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85" name="Freeform 1781"/>
              <p:cNvSpPr>
                <a:spLocks/>
              </p:cNvSpPr>
              <p:nvPr/>
            </p:nvSpPr>
            <p:spPr bwMode="auto">
              <a:xfrm>
                <a:off x="2378" y="2414"/>
                <a:ext cx="95" cy="32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95" y="24"/>
                  </a:cxn>
                  <a:cxn ang="0">
                    <a:pos x="63" y="32"/>
                  </a:cxn>
                  <a:cxn ang="0">
                    <a:pos x="0" y="8"/>
                  </a:cxn>
                  <a:cxn ang="0">
                    <a:pos x="24" y="0"/>
                  </a:cxn>
                </a:cxnLst>
                <a:rect l="0" t="0" r="r" b="b"/>
                <a:pathLst>
                  <a:path w="95" h="32">
                    <a:moveTo>
                      <a:pt x="24" y="0"/>
                    </a:moveTo>
                    <a:lnTo>
                      <a:pt x="95" y="24"/>
                    </a:lnTo>
                    <a:lnTo>
                      <a:pt x="63" y="32"/>
                    </a:lnTo>
                    <a:lnTo>
                      <a:pt x="0" y="8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2ABEA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86" name="Freeform 1782"/>
              <p:cNvSpPr>
                <a:spLocks/>
              </p:cNvSpPr>
              <p:nvPr/>
            </p:nvSpPr>
            <p:spPr bwMode="auto">
              <a:xfrm>
                <a:off x="2441" y="2438"/>
                <a:ext cx="32" cy="78"/>
              </a:xfrm>
              <a:custGeom>
                <a:avLst/>
                <a:gdLst/>
                <a:ahLst/>
                <a:cxnLst>
                  <a:cxn ang="0">
                    <a:pos x="32" y="71"/>
                  </a:cxn>
                  <a:cxn ang="0">
                    <a:pos x="0" y="78"/>
                  </a:cxn>
                  <a:cxn ang="0">
                    <a:pos x="0" y="8"/>
                  </a:cxn>
                  <a:cxn ang="0">
                    <a:pos x="32" y="0"/>
                  </a:cxn>
                  <a:cxn ang="0">
                    <a:pos x="32" y="71"/>
                  </a:cxn>
                </a:cxnLst>
                <a:rect l="0" t="0" r="r" b="b"/>
                <a:pathLst>
                  <a:path w="32" h="78">
                    <a:moveTo>
                      <a:pt x="32" y="71"/>
                    </a:moveTo>
                    <a:lnTo>
                      <a:pt x="0" y="78"/>
                    </a:lnTo>
                    <a:lnTo>
                      <a:pt x="0" y="8"/>
                    </a:lnTo>
                    <a:lnTo>
                      <a:pt x="32" y="0"/>
                    </a:lnTo>
                    <a:lnTo>
                      <a:pt x="32" y="71"/>
                    </a:lnTo>
                    <a:close/>
                  </a:path>
                </a:pathLst>
              </a:custGeom>
              <a:solidFill>
                <a:srgbClr val="02ABEA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87" name="Freeform 1783"/>
              <p:cNvSpPr>
                <a:spLocks/>
              </p:cNvSpPr>
              <p:nvPr/>
            </p:nvSpPr>
            <p:spPr bwMode="auto">
              <a:xfrm>
                <a:off x="2378" y="2422"/>
                <a:ext cx="63" cy="94"/>
              </a:xfrm>
              <a:custGeom>
                <a:avLst/>
                <a:gdLst/>
                <a:ahLst/>
                <a:cxnLst>
                  <a:cxn ang="0">
                    <a:pos x="63" y="24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94"/>
                  </a:cxn>
                  <a:cxn ang="0">
                    <a:pos x="63" y="24"/>
                  </a:cxn>
                </a:cxnLst>
                <a:rect l="0" t="0" r="r" b="b"/>
                <a:pathLst>
                  <a:path w="63" h="94">
                    <a:moveTo>
                      <a:pt x="63" y="24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94"/>
                    </a:lnTo>
                    <a:lnTo>
                      <a:pt x="63" y="24"/>
                    </a:lnTo>
                    <a:close/>
                  </a:path>
                </a:pathLst>
              </a:custGeom>
              <a:solidFill>
                <a:srgbClr val="02ABEA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88" name="Freeform 1784"/>
              <p:cNvSpPr>
                <a:spLocks/>
              </p:cNvSpPr>
              <p:nvPr/>
            </p:nvSpPr>
            <p:spPr bwMode="auto">
              <a:xfrm>
                <a:off x="2441" y="2438"/>
                <a:ext cx="95" cy="31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95" y="15"/>
                  </a:cxn>
                  <a:cxn ang="0">
                    <a:pos x="71" y="31"/>
                  </a:cxn>
                  <a:cxn ang="0">
                    <a:pos x="0" y="8"/>
                  </a:cxn>
                  <a:cxn ang="0">
                    <a:pos x="32" y="0"/>
                  </a:cxn>
                </a:cxnLst>
                <a:rect l="0" t="0" r="r" b="b"/>
                <a:pathLst>
                  <a:path w="95" h="31">
                    <a:moveTo>
                      <a:pt x="32" y="0"/>
                    </a:moveTo>
                    <a:lnTo>
                      <a:pt x="95" y="15"/>
                    </a:lnTo>
                    <a:lnTo>
                      <a:pt x="71" y="31"/>
                    </a:lnTo>
                    <a:lnTo>
                      <a:pt x="0" y="8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02ABEA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89" name="Freeform 1785"/>
              <p:cNvSpPr>
                <a:spLocks/>
              </p:cNvSpPr>
              <p:nvPr/>
            </p:nvSpPr>
            <p:spPr bwMode="auto">
              <a:xfrm>
                <a:off x="2512" y="2453"/>
                <a:ext cx="24" cy="87"/>
              </a:xfrm>
              <a:custGeom>
                <a:avLst/>
                <a:gdLst/>
                <a:ahLst/>
                <a:cxnLst>
                  <a:cxn ang="0">
                    <a:pos x="24" y="79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24" y="0"/>
                  </a:cxn>
                  <a:cxn ang="0">
                    <a:pos x="24" y="79"/>
                  </a:cxn>
                </a:cxnLst>
                <a:rect l="0" t="0" r="r" b="b"/>
                <a:pathLst>
                  <a:path w="24" h="87">
                    <a:moveTo>
                      <a:pt x="24" y="79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24" y="0"/>
                    </a:lnTo>
                    <a:lnTo>
                      <a:pt x="24" y="79"/>
                    </a:lnTo>
                    <a:close/>
                  </a:path>
                </a:pathLst>
              </a:custGeom>
              <a:solidFill>
                <a:srgbClr val="02ABEA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90" name="Freeform 1786"/>
              <p:cNvSpPr>
                <a:spLocks/>
              </p:cNvSpPr>
              <p:nvPr/>
            </p:nvSpPr>
            <p:spPr bwMode="auto">
              <a:xfrm>
                <a:off x="2441" y="2446"/>
                <a:ext cx="71" cy="94"/>
              </a:xfrm>
              <a:custGeom>
                <a:avLst/>
                <a:gdLst/>
                <a:ahLst/>
                <a:cxnLst>
                  <a:cxn ang="0">
                    <a:pos x="71" y="23"/>
                  </a:cxn>
                  <a:cxn ang="0">
                    <a:pos x="0" y="0"/>
                  </a:cxn>
                  <a:cxn ang="0">
                    <a:pos x="0" y="70"/>
                  </a:cxn>
                  <a:cxn ang="0">
                    <a:pos x="71" y="94"/>
                  </a:cxn>
                  <a:cxn ang="0">
                    <a:pos x="71" y="23"/>
                  </a:cxn>
                </a:cxnLst>
                <a:rect l="0" t="0" r="r" b="b"/>
                <a:pathLst>
                  <a:path w="71" h="94">
                    <a:moveTo>
                      <a:pt x="71" y="23"/>
                    </a:moveTo>
                    <a:lnTo>
                      <a:pt x="0" y="0"/>
                    </a:lnTo>
                    <a:lnTo>
                      <a:pt x="0" y="70"/>
                    </a:lnTo>
                    <a:lnTo>
                      <a:pt x="71" y="94"/>
                    </a:lnTo>
                    <a:lnTo>
                      <a:pt x="71" y="23"/>
                    </a:lnTo>
                    <a:close/>
                  </a:path>
                </a:pathLst>
              </a:custGeom>
              <a:solidFill>
                <a:srgbClr val="02ABEA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91" name="Freeform 1787"/>
              <p:cNvSpPr>
                <a:spLocks/>
              </p:cNvSpPr>
              <p:nvPr/>
            </p:nvSpPr>
            <p:spPr bwMode="auto">
              <a:xfrm>
                <a:off x="2512" y="2453"/>
                <a:ext cx="87" cy="40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87" y="24"/>
                  </a:cxn>
                  <a:cxn ang="0">
                    <a:pos x="63" y="40"/>
                  </a:cxn>
                  <a:cxn ang="0">
                    <a:pos x="0" y="16"/>
                  </a:cxn>
                  <a:cxn ang="0">
                    <a:pos x="24" y="0"/>
                  </a:cxn>
                </a:cxnLst>
                <a:rect l="0" t="0" r="r" b="b"/>
                <a:pathLst>
                  <a:path w="87" h="40">
                    <a:moveTo>
                      <a:pt x="24" y="0"/>
                    </a:moveTo>
                    <a:lnTo>
                      <a:pt x="87" y="24"/>
                    </a:lnTo>
                    <a:lnTo>
                      <a:pt x="63" y="40"/>
                    </a:lnTo>
                    <a:lnTo>
                      <a:pt x="0" y="16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2ABEA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92" name="Freeform 1788"/>
              <p:cNvSpPr>
                <a:spLocks/>
              </p:cNvSpPr>
              <p:nvPr/>
            </p:nvSpPr>
            <p:spPr bwMode="auto">
              <a:xfrm>
                <a:off x="2575" y="2477"/>
                <a:ext cx="24" cy="87"/>
              </a:xfrm>
              <a:custGeom>
                <a:avLst/>
                <a:gdLst/>
                <a:ahLst/>
                <a:cxnLst>
                  <a:cxn ang="0">
                    <a:pos x="24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24" y="0"/>
                  </a:cxn>
                  <a:cxn ang="0">
                    <a:pos x="24" y="71"/>
                  </a:cxn>
                </a:cxnLst>
                <a:rect l="0" t="0" r="r" b="b"/>
                <a:pathLst>
                  <a:path w="24" h="87">
                    <a:moveTo>
                      <a:pt x="24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24" y="0"/>
                    </a:lnTo>
                    <a:lnTo>
                      <a:pt x="24" y="71"/>
                    </a:lnTo>
                    <a:close/>
                  </a:path>
                </a:pathLst>
              </a:custGeom>
              <a:solidFill>
                <a:srgbClr val="02ABEA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93" name="Freeform 1789"/>
              <p:cNvSpPr>
                <a:spLocks/>
              </p:cNvSpPr>
              <p:nvPr/>
            </p:nvSpPr>
            <p:spPr bwMode="auto">
              <a:xfrm>
                <a:off x="2512" y="2469"/>
                <a:ext cx="63" cy="95"/>
              </a:xfrm>
              <a:custGeom>
                <a:avLst/>
                <a:gdLst/>
                <a:ahLst/>
                <a:cxnLst>
                  <a:cxn ang="0">
                    <a:pos x="63" y="24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95"/>
                  </a:cxn>
                  <a:cxn ang="0">
                    <a:pos x="63" y="24"/>
                  </a:cxn>
                </a:cxnLst>
                <a:rect l="0" t="0" r="r" b="b"/>
                <a:pathLst>
                  <a:path w="63" h="95">
                    <a:moveTo>
                      <a:pt x="63" y="24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95"/>
                    </a:lnTo>
                    <a:lnTo>
                      <a:pt x="63" y="24"/>
                    </a:lnTo>
                    <a:close/>
                  </a:path>
                </a:pathLst>
              </a:custGeom>
              <a:solidFill>
                <a:srgbClr val="02ABEA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94" name="Freeform 1790"/>
              <p:cNvSpPr>
                <a:spLocks/>
              </p:cNvSpPr>
              <p:nvPr/>
            </p:nvSpPr>
            <p:spPr bwMode="auto">
              <a:xfrm>
                <a:off x="2575" y="2501"/>
                <a:ext cx="95" cy="63"/>
              </a:xfrm>
              <a:custGeom>
                <a:avLst/>
                <a:gdLst/>
                <a:ahLst/>
                <a:cxnLst>
                  <a:cxn ang="0">
                    <a:pos x="24" y="47"/>
                  </a:cxn>
                  <a:cxn ang="0">
                    <a:pos x="95" y="0"/>
                  </a:cxn>
                  <a:cxn ang="0">
                    <a:pos x="63" y="8"/>
                  </a:cxn>
                  <a:cxn ang="0">
                    <a:pos x="0" y="63"/>
                  </a:cxn>
                  <a:cxn ang="0">
                    <a:pos x="24" y="47"/>
                  </a:cxn>
                </a:cxnLst>
                <a:rect l="0" t="0" r="r" b="b"/>
                <a:pathLst>
                  <a:path w="95" h="63">
                    <a:moveTo>
                      <a:pt x="24" y="47"/>
                    </a:moveTo>
                    <a:lnTo>
                      <a:pt x="95" y="0"/>
                    </a:lnTo>
                    <a:lnTo>
                      <a:pt x="63" y="8"/>
                    </a:lnTo>
                    <a:lnTo>
                      <a:pt x="0" y="63"/>
                    </a:lnTo>
                    <a:lnTo>
                      <a:pt x="24" y="47"/>
                    </a:lnTo>
                    <a:close/>
                  </a:path>
                </a:pathLst>
              </a:custGeom>
              <a:solidFill>
                <a:srgbClr val="02ABEA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95" name="Freeform 1791"/>
              <p:cNvSpPr>
                <a:spLocks/>
              </p:cNvSpPr>
              <p:nvPr/>
            </p:nvSpPr>
            <p:spPr bwMode="auto">
              <a:xfrm>
                <a:off x="2638" y="2430"/>
                <a:ext cx="32" cy="79"/>
              </a:xfrm>
              <a:custGeom>
                <a:avLst/>
                <a:gdLst/>
                <a:ahLst/>
                <a:cxnLst>
                  <a:cxn ang="0">
                    <a:pos x="32" y="71"/>
                  </a:cxn>
                  <a:cxn ang="0">
                    <a:pos x="0" y="79"/>
                  </a:cxn>
                  <a:cxn ang="0">
                    <a:pos x="0" y="8"/>
                  </a:cxn>
                  <a:cxn ang="0">
                    <a:pos x="32" y="0"/>
                  </a:cxn>
                  <a:cxn ang="0">
                    <a:pos x="32" y="71"/>
                  </a:cxn>
                </a:cxnLst>
                <a:rect l="0" t="0" r="r" b="b"/>
                <a:pathLst>
                  <a:path w="32" h="79">
                    <a:moveTo>
                      <a:pt x="32" y="71"/>
                    </a:moveTo>
                    <a:lnTo>
                      <a:pt x="0" y="79"/>
                    </a:lnTo>
                    <a:lnTo>
                      <a:pt x="0" y="8"/>
                    </a:lnTo>
                    <a:lnTo>
                      <a:pt x="32" y="0"/>
                    </a:lnTo>
                    <a:lnTo>
                      <a:pt x="32" y="71"/>
                    </a:lnTo>
                    <a:close/>
                  </a:path>
                </a:pathLst>
              </a:custGeom>
              <a:solidFill>
                <a:srgbClr val="02ABEA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96" name="Freeform 1792"/>
              <p:cNvSpPr>
                <a:spLocks/>
              </p:cNvSpPr>
              <p:nvPr/>
            </p:nvSpPr>
            <p:spPr bwMode="auto">
              <a:xfrm>
                <a:off x="2575" y="2438"/>
                <a:ext cx="63" cy="126"/>
              </a:xfrm>
              <a:custGeom>
                <a:avLst/>
                <a:gdLst/>
                <a:ahLst/>
                <a:cxnLst>
                  <a:cxn ang="0">
                    <a:pos x="63" y="0"/>
                  </a:cxn>
                  <a:cxn ang="0">
                    <a:pos x="0" y="55"/>
                  </a:cxn>
                  <a:cxn ang="0">
                    <a:pos x="0" y="126"/>
                  </a:cxn>
                  <a:cxn ang="0">
                    <a:pos x="63" y="71"/>
                  </a:cxn>
                  <a:cxn ang="0">
                    <a:pos x="63" y="0"/>
                  </a:cxn>
                </a:cxnLst>
                <a:rect l="0" t="0" r="r" b="b"/>
                <a:pathLst>
                  <a:path w="63" h="126">
                    <a:moveTo>
                      <a:pt x="63" y="0"/>
                    </a:moveTo>
                    <a:lnTo>
                      <a:pt x="0" y="55"/>
                    </a:lnTo>
                    <a:lnTo>
                      <a:pt x="0" y="126"/>
                    </a:lnTo>
                    <a:lnTo>
                      <a:pt x="63" y="71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02ABEA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97" name="Freeform 1793"/>
              <p:cNvSpPr>
                <a:spLocks/>
              </p:cNvSpPr>
              <p:nvPr/>
            </p:nvSpPr>
            <p:spPr bwMode="auto">
              <a:xfrm>
                <a:off x="2638" y="2430"/>
                <a:ext cx="95" cy="31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95" y="16"/>
                  </a:cxn>
                  <a:cxn ang="0">
                    <a:pos x="63" y="31"/>
                  </a:cxn>
                  <a:cxn ang="0">
                    <a:pos x="0" y="8"/>
                  </a:cxn>
                  <a:cxn ang="0">
                    <a:pos x="32" y="0"/>
                  </a:cxn>
                </a:cxnLst>
                <a:rect l="0" t="0" r="r" b="b"/>
                <a:pathLst>
                  <a:path w="95" h="31">
                    <a:moveTo>
                      <a:pt x="32" y="0"/>
                    </a:moveTo>
                    <a:lnTo>
                      <a:pt x="95" y="16"/>
                    </a:lnTo>
                    <a:lnTo>
                      <a:pt x="63" y="31"/>
                    </a:lnTo>
                    <a:lnTo>
                      <a:pt x="0" y="8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02ABEA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98" name="Freeform 1794"/>
              <p:cNvSpPr>
                <a:spLocks/>
              </p:cNvSpPr>
              <p:nvPr/>
            </p:nvSpPr>
            <p:spPr bwMode="auto">
              <a:xfrm>
                <a:off x="2701" y="2446"/>
                <a:ext cx="32" cy="86"/>
              </a:xfrm>
              <a:custGeom>
                <a:avLst/>
                <a:gdLst/>
                <a:ahLst/>
                <a:cxnLst>
                  <a:cxn ang="0">
                    <a:pos x="32" y="78"/>
                  </a:cxn>
                  <a:cxn ang="0">
                    <a:pos x="0" y="86"/>
                  </a:cxn>
                  <a:cxn ang="0">
                    <a:pos x="0" y="15"/>
                  </a:cxn>
                  <a:cxn ang="0">
                    <a:pos x="32" y="0"/>
                  </a:cxn>
                  <a:cxn ang="0">
                    <a:pos x="32" y="78"/>
                  </a:cxn>
                </a:cxnLst>
                <a:rect l="0" t="0" r="r" b="b"/>
                <a:pathLst>
                  <a:path w="32" h="86">
                    <a:moveTo>
                      <a:pt x="32" y="78"/>
                    </a:moveTo>
                    <a:lnTo>
                      <a:pt x="0" y="86"/>
                    </a:lnTo>
                    <a:lnTo>
                      <a:pt x="0" y="15"/>
                    </a:lnTo>
                    <a:lnTo>
                      <a:pt x="32" y="0"/>
                    </a:lnTo>
                    <a:lnTo>
                      <a:pt x="32" y="78"/>
                    </a:lnTo>
                    <a:close/>
                  </a:path>
                </a:pathLst>
              </a:custGeom>
              <a:solidFill>
                <a:srgbClr val="02ABEA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99" name="Freeform 1795"/>
              <p:cNvSpPr>
                <a:spLocks/>
              </p:cNvSpPr>
              <p:nvPr/>
            </p:nvSpPr>
            <p:spPr bwMode="auto">
              <a:xfrm>
                <a:off x="2638" y="2438"/>
                <a:ext cx="63" cy="94"/>
              </a:xfrm>
              <a:custGeom>
                <a:avLst/>
                <a:gdLst/>
                <a:ahLst/>
                <a:cxnLst>
                  <a:cxn ang="0">
                    <a:pos x="63" y="23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94"/>
                  </a:cxn>
                  <a:cxn ang="0">
                    <a:pos x="63" y="23"/>
                  </a:cxn>
                </a:cxnLst>
                <a:rect l="0" t="0" r="r" b="b"/>
                <a:pathLst>
                  <a:path w="63" h="94">
                    <a:moveTo>
                      <a:pt x="63" y="23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94"/>
                    </a:lnTo>
                    <a:lnTo>
                      <a:pt x="63" y="23"/>
                    </a:lnTo>
                    <a:close/>
                  </a:path>
                </a:pathLst>
              </a:custGeom>
              <a:solidFill>
                <a:srgbClr val="02ABEA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00" name="Freeform 1796"/>
              <p:cNvSpPr>
                <a:spLocks/>
              </p:cNvSpPr>
              <p:nvPr/>
            </p:nvSpPr>
            <p:spPr bwMode="auto">
              <a:xfrm>
                <a:off x="2701" y="2446"/>
                <a:ext cx="95" cy="39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95" y="23"/>
                  </a:cxn>
                  <a:cxn ang="0">
                    <a:pos x="71" y="39"/>
                  </a:cxn>
                  <a:cxn ang="0">
                    <a:pos x="0" y="15"/>
                  </a:cxn>
                  <a:cxn ang="0">
                    <a:pos x="32" y="0"/>
                  </a:cxn>
                </a:cxnLst>
                <a:rect l="0" t="0" r="r" b="b"/>
                <a:pathLst>
                  <a:path w="95" h="39">
                    <a:moveTo>
                      <a:pt x="32" y="0"/>
                    </a:moveTo>
                    <a:lnTo>
                      <a:pt x="95" y="23"/>
                    </a:lnTo>
                    <a:lnTo>
                      <a:pt x="71" y="39"/>
                    </a:lnTo>
                    <a:lnTo>
                      <a:pt x="0" y="15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02ABEA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01" name="Freeform 1797"/>
              <p:cNvSpPr>
                <a:spLocks/>
              </p:cNvSpPr>
              <p:nvPr/>
            </p:nvSpPr>
            <p:spPr bwMode="auto">
              <a:xfrm>
                <a:off x="2772" y="2469"/>
                <a:ext cx="24" cy="87"/>
              </a:xfrm>
              <a:custGeom>
                <a:avLst/>
                <a:gdLst/>
                <a:ahLst/>
                <a:cxnLst>
                  <a:cxn ang="0">
                    <a:pos x="24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24" y="0"/>
                  </a:cxn>
                  <a:cxn ang="0">
                    <a:pos x="24" y="71"/>
                  </a:cxn>
                </a:cxnLst>
                <a:rect l="0" t="0" r="r" b="b"/>
                <a:pathLst>
                  <a:path w="24" h="87">
                    <a:moveTo>
                      <a:pt x="24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24" y="0"/>
                    </a:lnTo>
                    <a:lnTo>
                      <a:pt x="24" y="71"/>
                    </a:lnTo>
                    <a:close/>
                  </a:path>
                </a:pathLst>
              </a:custGeom>
              <a:solidFill>
                <a:srgbClr val="02ABEA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02" name="Freeform 1798"/>
              <p:cNvSpPr>
                <a:spLocks/>
              </p:cNvSpPr>
              <p:nvPr/>
            </p:nvSpPr>
            <p:spPr bwMode="auto">
              <a:xfrm>
                <a:off x="2701" y="2461"/>
                <a:ext cx="71" cy="95"/>
              </a:xfrm>
              <a:custGeom>
                <a:avLst/>
                <a:gdLst/>
                <a:ahLst/>
                <a:cxnLst>
                  <a:cxn ang="0">
                    <a:pos x="71" y="24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71" y="95"/>
                  </a:cxn>
                  <a:cxn ang="0">
                    <a:pos x="71" y="24"/>
                  </a:cxn>
                </a:cxnLst>
                <a:rect l="0" t="0" r="r" b="b"/>
                <a:pathLst>
                  <a:path w="71" h="95">
                    <a:moveTo>
                      <a:pt x="71" y="24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71" y="95"/>
                    </a:lnTo>
                    <a:lnTo>
                      <a:pt x="71" y="24"/>
                    </a:lnTo>
                    <a:close/>
                  </a:path>
                </a:pathLst>
              </a:custGeom>
              <a:solidFill>
                <a:srgbClr val="02ABEA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03" name="Freeform 1799"/>
              <p:cNvSpPr>
                <a:spLocks/>
              </p:cNvSpPr>
              <p:nvPr/>
            </p:nvSpPr>
            <p:spPr bwMode="auto">
              <a:xfrm>
                <a:off x="2772" y="2469"/>
                <a:ext cx="87" cy="40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87" y="24"/>
                  </a:cxn>
                  <a:cxn ang="0">
                    <a:pos x="63" y="40"/>
                  </a:cxn>
                  <a:cxn ang="0">
                    <a:pos x="0" y="16"/>
                  </a:cxn>
                  <a:cxn ang="0">
                    <a:pos x="24" y="0"/>
                  </a:cxn>
                </a:cxnLst>
                <a:rect l="0" t="0" r="r" b="b"/>
                <a:pathLst>
                  <a:path w="87" h="40">
                    <a:moveTo>
                      <a:pt x="24" y="0"/>
                    </a:moveTo>
                    <a:lnTo>
                      <a:pt x="87" y="24"/>
                    </a:lnTo>
                    <a:lnTo>
                      <a:pt x="63" y="40"/>
                    </a:lnTo>
                    <a:lnTo>
                      <a:pt x="0" y="16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2ABEA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04" name="Freeform 1800"/>
              <p:cNvSpPr>
                <a:spLocks/>
              </p:cNvSpPr>
              <p:nvPr/>
            </p:nvSpPr>
            <p:spPr bwMode="auto">
              <a:xfrm>
                <a:off x="2835" y="2493"/>
                <a:ext cx="24" cy="86"/>
              </a:xfrm>
              <a:custGeom>
                <a:avLst/>
                <a:gdLst/>
                <a:ahLst/>
                <a:cxnLst>
                  <a:cxn ang="0">
                    <a:pos x="24" y="71"/>
                  </a:cxn>
                  <a:cxn ang="0">
                    <a:pos x="0" y="86"/>
                  </a:cxn>
                  <a:cxn ang="0">
                    <a:pos x="0" y="16"/>
                  </a:cxn>
                  <a:cxn ang="0">
                    <a:pos x="24" y="0"/>
                  </a:cxn>
                  <a:cxn ang="0">
                    <a:pos x="24" y="71"/>
                  </a:cxn>
                </a:cxnLst>
                <a:rect l="0" t="0" r="r" b="b"/>
                <a:pathLst>
                  <a:path w="24" h="86">
                    <a:moveTo>
                      <a:pt x="24" y="71"/>
                    </a:moveTo>
                    <a:lnTo>
                      <a:pt x="0" y="86"/>
                    </a:lnTo>
                    <a:lnTo>
                      <a:pt x="0" y="16"/>
                    </a:lnTo>
                    <a:lnTo>
                      <a:pt x="24" y="0"/>
                    </a:lnTo>
                    <a:lnTo>
                      <a:pt x="24" y="71"/>
                    </a:lnTo>
                    <a:close/>
                  </a:path>
                </a:pathLst>
              </a:custGeom>
              <a:solidFill>
                <a:srgbClr val="02ABEA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05" name="Freeform 1801"/>
              <p:cNvSpPr>
                <a:spLocks/>
              </p:cNvSpPr>
              <p:nvPr/>
            </p:nvSpPr>
            <p:spPr bwMode="auto">
              <a:xfrm>
                <a:off x="2772" y="2485"/>
                <a:ext cx="63" cy="94"/>
              </a:xfrm>
              <a:custGeom>
                <a:avLst/>
                <a:gdLst/>
                <a:ahLst/>
                <a:cxnLst>
                  <a:cxn ang="0">
                    <a:pos x="63" y="24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94"/>
                  </a:cxn>
                  <a:cxn ang="0">
                    <a:pos x="63" y="24"/>
                  </a:cxn>
                </a:cxnLst>
                <a:rect l="0" t="0" r="r" b="b"/>
                <a:pathLst>
                  <a:path w="63" h="94">
                    <a:moveTo>
                      <a:pt x="63" y="24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94"/>
                    </a:lnTo>
                    <a:lnTo>
                      <a:pt x="63" y="24"/>
                    </a:lnTo>
                    <a:close/>
                  </a:path>
                </a:pathLst>
              </a:custGeom>
              <a:solidFill>
                <a:srgbClr val="02ABEA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06" name="Freeform 1802"/>
              <p:cNvSpPr>
                <a:spLocks/>
              </p:cNvSpPr>
              <p:nvPr/>
            </p:nvSpPr>
            <p:spPr bwMode="auto">
              <a:xfrm>
                <a:off x="2835" y="2493"/>
                <a:ext cx="95" cy="39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95" y="23"/>
                  </a:cxn>
                  <a:cxn ang="0">
                    <a:pos x="63" y="39"/>
                  </a:cxn>
                  <a:cxn ang="0">
                    <a:pos x="0" y="16"/>
                  </a:cxn>
                  <a:cxn ang="0">
                    <a:pos x="24" y="0"/>
                  </a:cxn>
                </a:cxnLst>
                <a:rect l="0" t="0" r="r" b="b"/>
                <a:pathLst>
                  <a:path w="95" h="39">
                    <a:moveTo>
                      <a:pt x="24" y="0"/>
                    </a:moveTo>
                    <a:lnTo>
                      <a:pt x="95" y="23"/>
                    </a:lnTo>
                    <a:lnTo>
                      <a:pt x="63" y="39"/>
                    </a:lnTo>
                    <a:lnTo>
                      <a:pt x="0" y="16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2ABEA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07" name="Freeform 1803"/>
              <p:cNvSpPr>
                <a:spLocks/>
              </p:cNvSpPr>
              <p:nvPr/>
            </p:nvSpPr>
            <p:spPr bwMode="auto">
              <a:xfrm>
                <a:off x="2898" y="2516"/>
                <a:ext cx="32" cy="87"/>
              </a:xfrm>
              <a:custGeom>
                <a:avLst/>
                <a:gdLst/>
                <a:ahLst/>
                <a:cxnLst>
                  <a:cxn ang="0">
                    <a:pos x="32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32" y="0"/>
                  </a:cxn>
                  <a:cxn ang="0">
                    <a:pos x="32" y="71"/>
                  </a:cxn>
                </a:cxnLst>
                <a:rect l="0" t="0" r="r" b="b"/>
                <a:pathLst>
                  <a:path w="32" h="87">
                    <a:moveTo>
                      <a:pt x="32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32" y="0"/>
                    </a:lnTo>
                    <a:lnTo>
                      <a:pt x="32" y="71"/>
                    </a:lnTo>
                    <a:close/>
                  </a:path>
                </a:pathLst>
              </a:custGeom>
              <a:solidFill>
                <a:srgbClr val="02ABEA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08" name="Freeform 1804"/>
              <p:cNvSpPr>
                <a:spLocks/>
              </p:cNvSpPr>
              <p:nvPr/>
            </p:nvSpPr>
            <p:spPr bwMode="auto">
              <a:xfrm>
                <a:off x="2835" y="2509"/>
                <a:ext cx="63" cy="94"/>
              </a:xfrm>
              <a:custGeom>
                <a:avLst/>
                <a:gdLst/>
                <a:ahLst/>
                <a:cxnLst>
                  <a:cxn ang="0">
                    <a:pos x="63" y="23"/>
                  </a:cxn>
                  <a:cxn ang="0">
                    <a:pos x="0" y="0"/>
                  </a:cxn>
                  <a:cxn ang="0">
                    <a:pos x="0" y="70"/>
                  </a:cxn>
                  <a:cxn ang="0">
                    <a:pos x="63" y="94"/>
                  </a:cxn>
                  <a:cxn ang="0">
                    <a:pos x="63" y="23"/>
                  </a:cxn>
                </a:cxnLst>
                <a:rect l="0" t="0" r="r" b="b"/>
                <a:pathLst>
                  <a:path w="63" h="94">
                    <a:moveTo>
                      <a:pt x="63" y="23"/>
                    </a:moveTo>
                    <a:lnTo>
                      <a:pt x="0" y="0"/>
                    </a:lnTo>
                    <a:lnTo>
                      <a:pt x="0" y="70"/>
                    </a:lnTo>
                    <a:lnTo>
                      <a:pt x="63" y="94"/>
                    </a:lnTo>
                    <a:lnTo>
                      <a:pt x="63" y="23"/>
                    </a:lnTo>
                    <a:close/>
                  </a:path>
                </a:pathLst>
              </a:custGeom>
              <a:solidFill>
                <a:srgbClr val="02ABEA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09" name="Freeform 1805"/>
              <p:cNvSpPr>
                <a:spLocks/>
              </p:cNvSpPr>
              <p:nvPr/>
            </p:nvSpPr>
            <p:spPr bwMode="auto">
              <a:xfrm>
                <a:off x="2898" y="2516"/>
                <a:ext cx="95" cy="40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95" y="24"/>
                  </a:cxn>
                  <a:cxn ang="0">
                    <a:pos x="63" y="40"/>
                  </a:cxn>
                  <a:cxn ang="0">
                    <a:pos x="0" y="16"/>
                  </a:cxn>
                  <a:cxn ang="0">
                    <a:pos x="32" y="0"/>
                  </a:cxn>
                </a:cxnLst>
                <a:rect l="0" t="0" r="r" b="b"/>
                <a:pathLst>
                  <a:path w="95" h="40">
                    <a:moveTo>
                      <a:pt x="32" y="0"/>
                    </a:moveTo>
                    <a:lnTo>
                      <a:pt x="95" y="24"/>
                    </a:lnTo>
                    <a:lnTo>
                      <a:pt x="63" y="40"/>
                    </a:lnTo>
                    <a:lnTo>
                      <a:pt x="0" y="16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02ABEA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10" name="Freeform 1806"/>
              <p:cNvSpPr>
                <a:spLocks/>
              </p:cNvSpPr>
              <p:nvPr/>
            </p:nvSpPr>
            <p:spPr bwMode="auto">
              <a:xfrm>
                <a:off x="2961" y="2540"/>
                <a:ext cx="32" cy="87"/>
              </a:xfrm>
              <a:custGeom>
                <a:avLst/>
                <a:gdLst/>
                <a:ahLst/>
                <a:cxnLst>
                  <a:cxn ang="0">
                    <a:pos x="32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32" y="0"/>
                  </a:cxn>
                  <a:cxn ang="0">
                    <a:pos x="32" y="71"/>
                  </a:cxn>
                </a:cxnLst>
                <a:rect l="0" t="0" r="r" b="b"/>
                <a:pathLst>
                  <a:path w="32" h="87">
                    <a:moveTo>
                      <a:pt x="32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32" y="0"/>
                    </a:lnTo>
                    <a:lnTo>
                      <a:pt x="32" y="71"/>
                    </a:lnTo>
                    <a:close/>
                  </a:path>
                </a:pathLst>
              </a:custGeom>
              <a:solidFill>
                <a:srgbClr val="02ABEA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11" name="Freeform 1807"/>
              <p:cNvSpPr>
                <a:spLocks/>
              </p:cNvSpPr>
              <p:nvPr/>
            </p:nvSpPr>
            <p:spPr bwMode="auto">
              <a:xfrm>
                <a:off x="2898" y="2532"/>
                <a:ext cx="63" cy="95"/>
              </a:xfrm>
              <a:custGeom>
                <a:avLst/>
                <a:gdLst/>
                <a:ahLst/>
                <a:cxnLst>
                  <a:cxn ang="0">
                    <a:pos x="63" y="24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95"/>
                  </a:cxn>
                  <a:cxn ang="0">
                    <a:pos x="63" y="24"/>
                  </a:cxn>
                </a:cxnLst>
                <a:rect l="0" t="0" r="r" b="b"/>
                <a:pathLst>
                  <a:path w="63" h="95">
                    <a:moveTo>
                      <a:pt x="63" y="24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95"/>
                    </a:lnTo>
                    <a:lnTo>
                      <a:pt x="63" y="24"/>
                    </a:lnTo>
                    <a:close/>
                  </a:path>
                </a:pathLst>
              </a:custGeom>
              <a:solidFill>
                <a:srgbClr val="02ABEA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12" name="Freeform 1808"/>
              <p:cNvSpPr>
                <a:spLocks/>
              </p:cNvSpPr>
              <p:nvPr/>
            </p:nvSpPr>
            <p:spPr bwMode="auto">
              <a:xfrm>
                <a:off x="2961" y="2540"/>
                <a:ext cx="95" cy="39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95" y="24"/>
                  </a:cxn>
                  <a:cxn ang="0">
                    <a:pos x="71" y="39"/>
                  </a:cxn>
                  <a:cxn ang="0">
                    <a:pos x="0" y="16"/>
                  </a:cxn>
                  <a:cxn ang="0">
                    <a:pos x="32" y="0"/>
                  </a:cxn>
                </a:cxnLst>
                <a:rect l="0" t="0" r="r" b="b"/>
                <a:pathLst>
                  <a:path w="95" h="39">
                    <a:moveTo>
                      <a:pt x="32" y="0"/>
                    </a:moveTo>
                    <a:lnTo>
                      <a:pt x="95" y="24"/>
                    </a:lnTo>
                    <a:lnTo>
                      <a:pt x="71" y="39"/>
                    </a:lnTo>
                    <a:lnTo>
                      <a:pt x="0" y="16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02ABEA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13" name="Freeform 1809"/>
              <p:cNvSpPr>
                <a:spLocks/>
              </p:cNvSpPr>
              <p:nvPr/>
            </p:nvSpPr>
            <p:spPr bwMode="auto">
              <a:xfrm>
                <a:off x="3032" y="2564"/>
                <a:ext cx="24" cy="86"/>
              </a:xfrm>
              <a:custGeom>
                <a:avLst/>
                <a:gdLst/>
                <a:ahLst/>
                <a:cxnLst>
                  <a:cxn ang="0">
                    <a:pos x="24" y="71"/>
                  </a:cxn>
                  <a:cxn ang="0">
                    <a:pos x="0" y="86"/>
                  </a:cxn>
                  <a:cxn ang="0">
                    <a:pos x="0" y="15"/>
                  </a:cxn>
                  <a:cxn ang="0">
                    <a:pos x="24" y="0"/>
                  </a:cxn>
                  <a:cxn ang="0">
                    <a:pos x="24" y="71"/>
                  </a:cxn>
                </a:cxnLst>
                <a:rect l="0" t="0" r="r" b="b"/>
                <a:pathLst>
                  <a:path w="24" h="86">
                    <a:moveTo>
                      <a:pt x="24" y="71"/>
                    </a:moveTo>
                    <a:lnTo>
                      <a:pt x="0" y="86"/>
                    </a:lnTo>
                    <a:lnTo>
                      <a:pt x="0" y="15"/>
                    </a:lnTo>
                    <a:lnTo>
                      <a:pt x="24" y="0"/>
                    </a:lnTo>
                    <a:lnTo>
                      <a:pt x="24" y="71"/>
                    </a:lnTo>
                    <a:close/>
                  </a:path>
                </a:pathLst>
              </a:custGeom>
              <a:solidFill>
                <a:srgbClr val="02ABEA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14" name="Freeform 1810"/>
              <p:cNvSpPr>
                <a:spLocks/>
              </p:cNvSpPr>
              <p:nvPr/>
            </p:nvSpPr>
            <p:spPr bwMode="auto">
              <a:xfrm>
                <a:off x="2961" y="2556"/>
                <a:ext cx="71" cy="94"/>
              </a:xfrm>
              <a:custGeom>
                <a:avLst/>
                <a:gdLst/>
                <a:ahLst/>
                <a:cxnLst>
                  <a:cxn ang="0">
                    <a:pos x="71" y="23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71" y="94"/>
                  </a:cxn>
                  <a:cxn ang="0">
                    <a:pos x="71" y="23"/>
                  </a:cxn>
                </a:cxnLst>
                <a:rect l="0" t="0" r="r" b="b"/>
                <a:pathLst>
                  <a:path w="71" h="94">
                    <a:moveTo>
                      <a:pt x="71" y="23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71" y="94"/>
                    </a:lnTo>
                    <a:lnTo>
                      <a:pt x="71" y="23"/>
                    </a:lnTo>
                    <a:close/>
                  </a:path>
                </a:pathLst>
              </a:custGeom>
              <a:solidFill>
                <a:srgbClr val="02ABEA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15" name="Freeform 1811"/>
              <p:cNvSpPr>
                <a:spLocks/>
              </p:cNvSpPr>
              <p:nvPr/>
            </p:nvSpPr>
            <p:spPr bwMode="auto">
              <a:xfrm>
                <a:off x="3032" y="2564"/>
                <a:ext cx="87" cy="39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87" y="23"/>
                  </a:cxn>
                  <a:cxn ang="0">
                    <a:pos x="63" y="39"/>
                  </a:cxn>
                  <a:cxn ang="0">
                    <a:pos x="0" y="15"/>
                  </a:cxn>
                  <a:cxn ang="0">
                    <a:pos x="24" y="0"/>
                  </a:cxn>
                </a:cxnLst>
                <a:rect l="0" t="0" r="r" b="b"/>
                <a:pathLst>
                  <a:path w="87" h="39">
                    <a:moveTo>
                      <a:pt x="24" y="0"/>
                    </a:moveTo>
                    <a:lnTo>
                      <a:pt x="87" y="23"/>
                    </a:lnTo>
                    <a:lnTo>
                      <a:pt x="63" y="39"/>
                    </a:lnTo>
                    <a:lnTo>
                      <a:pt x="0" y="15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2ABEA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16" name="Freeform 1812"/>
              <p:cNvSpPr>
                <a:spLocks/>
              </p:cNvSpPr>
              <p:nvPr/>
            </p:nvSpPr>
            <p:spPr bwMode="auto">
              <a:xfrm>
                <a:off x="3095" y="2587"/>
                <a:ext cx="24" cy="87"/>
              </a:xfrm>
              <a:custGeom>
                <a:avLst/>
                <a:gdLst/>
                <a:ahLst/>
                <a:cxnLst>
                  <a:cxn ang="0">
                    <a:pos x="24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24" y="0"/>
                  </a:cxn>
                  <a:cxn ang="0">
                    <a:pos x="24" y="71"/>
                  </a:cxn>
                </a:cxnLst>
                <a:rect l="0" t="0" r="r" b="b"/>
                <a:pathLst>
                  <a:path w="24" h="87">
                    <a:moveTo>
                      <a:pt x="24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24" y="0"/>
                    </a:lnTo>
                    <a:lnTo>
                      <a:pt x="24" y="71"/>
                    </a:lnTo>
                    <a:close/>
                  </a:path>
                </a:pathLst>
              </a:custGeom>
              <a:solidFill>
                <a:srgbClr val="02ABEA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17" name="Freeform 1813"/>
              <p:cNvSpPr>
                <a:spLocks/>
              </p:cNvSpPr>
              <p:nvPr/>
            </p:nvSpPr>
            <p:spPr bwMode="auto">
              <a:xfrm>
                <a:off x="3032" y="2579"/>
                <a:ext cx="63" cy="95"/>
              </a:xfrm>
              <a:custGeom>
                <a:avLst/>
                <a:gdLst/>
                <a:ahLst/>
                <a:cxnLst>
                  <a:cxn ang="0">
                    <a:pos x="63" y="24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95"/>
                  </a:cxn>
                  <a:cxn ang="0">
                    <a:pos x="63" y="24"/>
                  </a:cxn>
                </a:cxnLst>
                <a:rect l="0" t="0" r="r" b="b"/>
                <a:pathLst>
                  <a:path w="63" h="95">
                    <a:moveTo>
                      <a:pt x="63" y="24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95"/>
                    </a:lnTo>
                    <a:lnTo>
                      <a:pt x="63" y="24"/>
                    </a:lnTo>
                    <a:close/>
                  </a:path>
                </a:pathLst>
              </a:custGeom>
              <a:solidFill>
                <a:srgbClr val="02ABEA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18" name="Freeform 1814"/>
              <p:cNvSpPr>
                <a:spLocks/>
              </p:cNvSpPr>
              <p:nvPr/>
            </p:nvSpPr>
            <p:spPr bwMode="auto">
              <a:xfrm>
                <a:off x="3095" y="2587"/>
                <a:ext cx="95" cy="40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95" y="24"/>
                  </a:cxn>
                  <a:cxn ang="0">
                    <a:pos x="63" y="40"/>
                  </a:cxn>
                  <a:cxn ang="0">
                    <a:pos x="0" y="16"/>
                  </a:cxn>
                  <a:cxn ang="0">
                    <a:pos x="24" y="0"/>
                  </a:cxn>
                </a:cxnLst>
                <a:rect l="0" t="0" r="r" b="b"/>
                <a:pathLst>
                  <a:path w="95" h="40">
                    <a:moveTo>
                      <a:pt x="24" y="0"/>
                    </a:moveTo>
                    <a:lnTo>
                      <a:pt x="95" y="24"/>
                    </a:lnTo>
                    <a:lnTo>
                      <a:pt x="63" y="40"/>
                    </a:lnTo>
                    <a:lnTo>
                      <a:pt x="0" y="16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2ABEA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19" name="Freeform 1815"/>
              <p:cNvSpPr>
                <a:spLocks/>
              </p:cNvSpPr>
              <p:nvPr/>
            </p:nvSpPr>
            <p:spPr bwMode="auto">
              <a:xfrm>
                <a:off x="3158" y="2611"/>
                <a:ext cx="32" cy="87"/>
              </a:xfrm>
              <a:custGeom>
                <a:avLst/>
                <a:gdLst/>
                <a:ahLst/>
                <a:cxnLst>
                  <a:cxn ang="0">
                    <a:pos x="32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32" y="0"/>
                  </a:cxn>
                  <a:cxn ang="0">
                    <a:pos x="32" y="71"/>
                  </a:cxn>
                </a:cxnLst>
                <a:rect l="0" t="0" r="r" b="b"/>
                <a:pathLst>
                  <a:path w="32" h="87">
                    <a:moveTo>
                      <a:pt x="32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32" y="0"/>
                    </a:lnTo>
                    <a:lnTo>
                      <a:pt x="32" y="71"/>
                    </a:lnTo>
                    <a:close/>
                  </a:path>
                </a:pathLst>
              </a:custGeom>
              <a:solidFill>
                <a:srgbClr val="02ABEA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20" name="Freeform 1816"/>
              <p:cNvSpPr>
                <a:spLocks/>
              </p:cNvSpPr>
              <p:nvPr/>
            </p:nvSpPr>
            <p:spPr bwMode="auto">
              <a:xfrm>
                <a:off x="3095" y="2603"/>
                <a:ext cx="63" cy="95"/>
              </a:xfrm>
              <a:custGeom>
                <a:avLst/>
                <a:gdLst/>
                <a:ahLst/>
                <a:cxnLst>
                  <a:cxn ang="0">
                    <a:pos x="63" y="24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95"/>
                  </a:cxn>
                  <a:cxn ang="0">
                    <a:pos x="63" y="24"/>
                  </a:cxn>
                </a:cxnLst>
                <a:rect l="0" t="0" r="r" b="b"/>
                <a:pathLst>
                  <a:path w="63" h="95">
                    <a:moveTo>
                      <a:pt x="63" y="24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95"/>
                    </a:lnTo>
                    <a:lnTo>
                      <a:pt x="63" y="24"/>
                    </a:lnTo>
                    <a:close/>
                  </a:path>
                </a:pathLst>
              </a:custGeom>
              <a:solidFill>
                <a:srgbClr val="02ABEA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21" name="Freeform 1817"/>
              <p:cNvSpPr>
                <a:spLocks/>
              </p:cNvSpPr>
              <p:nvPr/>
            </p:nvSpPr>
            <p:spPr bwMode="auto">
              <a:xfrm>
                <a:off x="3158" y="2627"/>
                <a:ext cx="95" cy="71"/>
              </a:xfrm>
              <a:custGeom>
                <a:avLst/>
                <a:gdLst/>
                <a:ahLst/>
                <a:cxnLst>
                  <a:cxn ang="0">
                    <a:pos x="32" y="55"/>
                  </a:cxn>
                  <a:cxn ang="0">
                    <a:pos x="95" y="0"/>
                  </a:cxn>
                  <a:cxn ang="0">
                    <a:pos x="71" y="15"/>
                  </a:cxn>
                  <a:cxn ang="0">
                    <a:pos x="0" y="71"/>
                  </a:cxn>
                  <a:cxn ang="0">
                    <a:pos x="32" y="55"/>
                  </a:cxn>
                </a:cxnLst>
                <a:rect l="0" t="0" r="r" b="b"/>
                <a:pathLst>
                  <a:path w="95" h="71">
                    <a:moveTo>
                      <a:pt x="32" y="55"/>
                    </a:moveTo>
                    <a:lnTo>
                      <a:pt x="95" y="0"/>
                    </a:lnTo>
                    <a:lnTo>
                      <a:pt x="71" y="15"/>
                    </a:lnTo>
                    <a:lnTo>
                      <a:pt x="0" y="71"/>
                    </a:lnTo>
                    <a:lnTo>
                      <a:pt x="32" y="55"/>
                    </a:lnTo>
                    <a:close/>
                  </a:path>
                </a:pathLst>
              </a:custGeom>
              <a:solidFill>
                <a:srgbClr val="02ABEA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22" name="Freeform 1818"/>
              <p:cNvSpPr>
                <a:spLocks/>
              </p:cNvSpPr>
              <p:nvPr/>
            </p:nvSpPr>
            <p:spPr bwMode="auto">
              <a:xfrm>
                <a:off x="3229" y="2556"/>
                <a:ext cx="24" cy="86"/>
              </a:xfrm>
              <a:custGeom>
                <a:avLst/>
                <a:gdLst/>
                <a:ahLst/>
                <a:cxnLst>
                  <a:cxn ang="0">
                    <a:pos x="24" y="71"/>
                  </a:cxn>
                  <a:cxn ang="0">
                    <a:pos x="0" y="86"/>
                  </a:cxn>
                  <a:cxn ang="0">
                    <a:pos x="0" y="16"/>
                  </a:cxn>
                  <a:cxn ang="0">
                    <a:pos x="24" y="0"/>
                  </a:cxn>
                  <a:cxn ang="0">
                    <a:pos x="24" y="71"/>
                  </a:cxn>
                </a:cxnLst>
                <a:rect l="0" t="0" r="r" b="b"/>
                <a:pathLst>
                  <a:path w="24" h="86">
                    <a:moveTo>
                      <a:pt x="24" y="71"/>
                    </a:moveTo>
                    <a:lnTo>
                      <a:pt x="0" y="86"/>
                    </a:lnTo>
                    <a:lnTo>
                      <a:pt x="0" y="16"/>
                    </a:lnTo>
                    <a:lnTo>
                      <a:pt x="24" y="0"/>
                    </a:lnTo>
                    <a:lnTo>
                      <a:pt x="24" y="71"/>
                    </a:lnTo>
                    <a:close/>
                  </a:path>
                </a:pathLst>
              </a:custGeom>
              <a:solidFill>
                <a:srgbClr val="02ABEA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23" name="Freeform 1819"/>
              <p:cNvSpPr>
                <a:spLocks/>
              </p:cNvSpPr>
              <p:nvPr/>
            </p:nvSpPr>
            <p:spPr bwMode="auto">
              <a:xfrm>
                <a:off x="3158" y="2572"/>
                <a:ext cx="71" cy="126"/>
              </a:xfrm>
              <a:custGeom>
                <a:avLst/>
                <a:gdLst/>
                <a:ahLst/>
                <a:cxnLst>
                  <a:cxn ang="0">
                    <a:pos x="71" y="0"/>
                  </a:cxn>
                  <a:cxn ang="0">
                    <a:pos x="0" y="55"/>
                  </a:cxn>
                  <a:cxn ang="0">
                    <a:pos x="0" y="126"/>
                  </a:cxn>
                  <a:cxn ang="0">
                    <a:pos x="71" y="70"/>
                  </a:cxn>
                  <a:cxn ang="0">
                    <a:pos x="71" y="0"/>
                  </a:cxn>
                </a:cxnLst>
                <a:rect l="0" t="0" r="r" b="b"/>
                <a:pathLst>
                  <a:path w="71" h="126">
                    <a:moveTo>
                      <a:pt x="71" y="0"/>
                    </a:moveTo>
                    <a:lnTo>
                      <a:pt x="0" y="55"/>
                    </a:lnTo>
                    <a:lnTo>
                      <a:pt x="0" y="126"/>
                    </a:lnTo>
                    <a:lnTo>
                      <a:pt x="71" y="70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02ABEA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24" name="Freeform 1820"/>
              <p:cNvSpPr>
                <a:spLocks/>
              </p:cNvSpPr>
              <p:nvPr/>
            </p:nvSpPr>
            <p:spPr bwMode="auto">
              <a:xfrm>
                <a:off x="3229" y="2556"/>
                <a:ext cx="87" cy="39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87" y="23"/>
                  </a:cxn>
                  <a:cxn ang="0">
                    <a:pos x="63" y="39"/>
                  </a:cxn>
                  <a:cxn ang="0">
                    <a:pos x="0" y="16"/>
                  </a:cxn>
                  <a:cxn ang="0">
                    <a:pos x="24" y="0"/>
                  </a:cxn>
                </a:cxnLst>
                <a:rect l="0" t="0" r="r" b="b"/>
                <a:pathLst>
                  <a:path w="87" h="39">
                    <a:moveTo>
                      <a:pt x="24" y="0"/>
                    </a:moveTo>
                    <a:lnTo>
                      <a:pt x="87" y="23"/>
                    </a:lnTo>
                    <a:lnTo>
                      <a:pt x="63" y="39"/>
                    </a:lnTo>
                    <a:lnTo>
                      <a:pt x="0" y="16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2ABEA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25" name="Freeform 1821"/>
              <p:cNvSpPr>
                <a:spLocks/>
              </p:cNvSpPr>
              <p:nvPr/>
            </p:nvSpPr>
            <p:spPr bwMode="auto">
              <a:xfrm>
                <a:off x="3292" y="2579"/>
                <a:ext cx="24" cy="87"/>
              </a:xfrm>
              <a:custGeom>
                <a:avLst/>
                <a:gdLst/>
                <a:ahLst/>
                <a:cxnLst>
                  <a:cxn ang="0">
                    <a:pos x="24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24" y="0"/>
                  </a:cxn>
                  <a:cxn ang="0">
                    <a:pos x="24" y="71"/>
                  </a:cxn>
                </a:cxnLst>
                <a:rect l="0" t="0" r="r" b="b"/>
                <a:pathLst>
                  <a:path w="24" h="87">
                    <a:moveTo>
                      <a:pt x="24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24" y="0"/>
                    </a:lnTo>
                    <a:lnTo>
                      <a:pt x="24" y="71"/>
                    </a:lnTo>
                    <a:close/>
                  </a:path>
                </a:pathLst>
              </a:custGeom>
              <a:solidFill>
                <a:srgbClr val="02ABEA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26" name="Freeform 1822"/>
              <p:cNvSpPr>
                <a:spLocks/>
              </p:cNvSpPr>
              <p:nvPr/>
            </p:nvSpPr>
            <p:spPr bwMode="auto">
              <a:xfrm>
                <a:off x="3229" y="2572"/>
                <a:ext cx="63" cy="94"/>
              </a:xfrm>
              <a:custGeom>
                <a:avLst/>
                <a:gdLst/>
                <a:ahLst/>
                <a:cxnLst>
                  <a:cxn ang="0">
                    <a:pos x="63" y="23"/>
                  </a:cxn>
                  <a:cxn ang="0">
                    <a:pos x="0" y="0"/>
                  </a:cxn>
                  <a:cxn ang="0">
                    <a:pos x="0" y="70"/>
                  </a:cxn>
                  <a:cxn ang="0">
                    <a:pos x="63" y="94"/>
                  </a:cxn>
                  <a:cxn ang="0">
                    <a:pos x="63" y="23"/>
                  </a:cxn>
                </a:cxnLst>
                <a:rect l="0" t="0" r="r" b="b"/>
                <a:pathLst>
                  <a:path w="63" h="94">
                    <a:moveTo>
                      <a:pt x="63" y="23"/>
                    </a:moveTo>
                    <a:lnTo>
                      <a:pt x="0" y="0"/>
                    </a:lnTo>
                    <a:lnTo>
                      <a:pt x="0" y="70"/>
                    </a:lnTo>
                    <a:lnTo>
                      <a:pt x="63" y="94"/>
                    </a:lnTo>
                    <a:lnTo>
                      <a:pt x="63" y="23"/>
                    </a:lnTo>
                    <a:close/>
                  </a:path>
                </a:pathLst>
              </a:custGeom>
              <a:solidFill>
                <a:srgbClr val="02ABEA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27" name="Freeform 1823"/>
              <p:cNvSpPr>
                <a:spLocks/>
              </p:cNvSpPr>
              <p:nvPr/>
            </p:nvSpPr>
            <p:spPr bwMode="auto">
              <a:xfrm>
                <a:off x="3292" y="2595"/>
                <a:ext cx="95" cy="71"/>
              </a:xfrm>
              <a:custGeom>
                <a:avLst/>
                <a:gdLst/>
                <a:ahLst/>
                <a:cxnLst>
                  <a:cxn ang="0">
                    <a:pos x="24" y="55"/>
                  </a:cxn>
                  <a:cxn ang="0">
                    <a:pos x="95" y="0"/>
                  </a:cxn>
                  <a:cxn ang="0">
                    <a:pos x="63" y="16"/>
                  </a:cxn>
                  <a:cxn ang="0">
                    <a:pos x="0" y="71"/>
                  </a:cxn>
                  <a:cxn ang="0">
                    <a:pos x="24" y="55"/>
                  </a:cxn>
                </a:cxnLst>
                <a:rect l="0" t="0" r="r" b="b"/>
                <a:pathLst>
                  <a:path w="95" h="71">
                    <a:moveTo>
                      <a:pt x="24" y="55"/>
                    </a:moveTo>
                    <a:lnTo>
                      <a:pt x="95" y="0"/>
                    </a:lnTo>
                    <a:lnTo>
                      <a:pt x="63" y="16"/>
                    </a:lnTo>
                    <a:lnTo>
                      <a:pt x="0" y="71"/>
                    </a:lnTo>
                    <a:lnTo>
                      <a:pt x="24" y="55"/>
                    </a:lnTo>
                    <a:close/>
                  </a:path>
                </a:pathLst>
              </a:custGeom>
              <a:solidFill>
                <a:srgbClr val="02ABEA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28" name="Freeform 1824"/>
              <p:cNvSpPr>
                <a:spLocks/>
              </p:cNvSpPr>
              <p:nvPr/>
            </p:nvSpPr>
            <p:spPr bwMode="auto">
              <a:xfrm>
                <a:off x="3355" y="2524"/>
                <a:ext cx="32" cy="87"/>
              </a:xfrm>
              <a:custGeom>
                <a:avLst/>
                <a:gdLst/>
                <a:ahLst/>
                <a:cxnLst>
                  <a:cxn ang="0">
                    <a:pos x="32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32" y="0"/>
                  </a:cxn>
                  <a:cxn ang="0">
                    <a:pos x="32" y="71"/>
                  </a:cxn>
                </a:cxnLst>
                <a:rect l="0" t="0" r="r" b="b"/>
                <a:pathLst>
                  <a:path w="32" h="87">
                    <a:moveTo>
                      <a:pt x="32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32" y="0"/>
                    </a:lnTo>
                    <a:lnTo>
                      <a:pt x="32" y="71"/>
                    </a:lnTo>
                    <a:close/>
                  </a:path>
                </a:pathLst>
              </a:custGeom>
              <a:solidFill>
                <a:srgbClr val="02ABEA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29" name="Freeform 1825"/>
              <p:cNvSpPr>
                <a:spLocks/>
              </p:cNvSpPr>
              <p:nvPr/>
            </p:nvSpPr>
            <p:spPr bwMode="auto">
              <a:xfrm>
                <a:off x="3292" y="2540"/>
                <a:ext cx="63" cy="126"/>
              </a:xfrm>
              <a:custGeom>
                <a:avLst/>
                <a:gdLst/>
                <a:ahLst/>
                <a:cxnLst>
                  <a:cxn ang="0">
                    <a:pos x="63" y="0"/>
                  </a:cxn>
                  <a:cxn ang="0">
                    <a:pos x="0" y="55"/>
                  </a:cxn>
                  <a:cxn ang="0">
                    <a:pos x="0" y="126"/>
                  </a:cxn>
                  <a:cxn ang="0">
                    <a:pos x="63" y="71"/>
                  </a:cxn>
                  <a:cxn ang="0">
                    <a:pos x="63" y="0"/>
                  </a:cxn>
                </a:cxnLst>
                <a:rect l="0" t="0" r="r" b="b"/>
                <a:pathLst>
                  <a:path w="63" h="126">
                    <a:moveTo>
                      <a:pt x="63" y="0"/>
                    </a:moveTo>
                    <a:lnTo>
                      <a:pt x="0" y="55"/>
                    </a:lnTo>
                    <a:lnTo>
                      <a:pt x="0" y="126"/>
                    </a:lnTo>
                    <a:lnTo>
                      <a:pt x="63" y="71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02ABEA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30" name="Freeform 1826"/>
              <p:cNvSpPr>
                <a:spLocks/>
              </p:cNvSpPr>
              <p:nvPr/>
            </p:nvSpPr>
            <p:spPr bwMode="auto">
              <a:xfrm>
                <a:off x="3355" y="2524"/>
                <a:ext cx="95" cy="40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95" y="24"/>
                  </a:cxn>
                  <a:cxn ang="0">
                    <a:pos x="63" y="40"/>
                  </a:cxn>
                  <a:cxn ang="0">
                    <a:pos x="0" y="16"/>
                  </a:cxn>
                  <a:cxn ang="0">
                    <a:pos x="32" y="0"/>
                  </a:cxn>
                </a:cxnLst>
                <a:rect l="0" t="0" r="r" b="b"/>
                <a:pathLst>
                  <a:path w="95" h="40">
                    <a:moveTo>
                      <a:pt x="32" y="0"/>
                    </a:moveTo>
                    <a:lnTo>
                      <a:pt x="95" y="24"/>
                    </a:lnTo>
                    <a:lnTo>
                      <a:pt x="63" y="40"/>
                    </a:lnTo>
                    <a:lnTo>
                      <a:pt x="0" y="16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02ABEA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31" name="Freeform 1827"/>
              <p:cNvSpPr>
                <a:spLocks/>
              </p:cNvSpPr>
              <p:nvPr/>
            </p:nvSpPr>
            <p:spPr bwMode="auto">
              <a:xfrm>
                <a:off x="3418" y="2548"/>
                <a:ext cx="32" cy="87"/>
              </a:xfrm>
              <a:custGeom>
                <a:avLst/>
                <a:gdLst/>
                <a:ahLst/>
                <a:cxnLst>
                  <a:cxn ang="0">
                    <a:pos x="32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32" y="0"/>
                  </a:cxn>
                  <a:cxn ang="0">
                    <a:pos x="32" y="71"/>
                  </a:cxn>
                </a:cxnLst>
                <a:rect l="0" t="0" r="r" b="b"/>
                <a:pathLst>
                  <a:path w="32" h="87">
                    <a:moveTo>
                      <a:pt x="32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32" y="0"/>
                    </a:lnTo>
                    <a:lnTo>
                      <a:pt x="32" y="71"/>
                    </a:lnTo>
                    <a:close/>
                  </a:path>
                </a:pathLst>
              </a:custGeom>
              <a:solidFill>
                <a:srgbClr val="02ABEA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32" name="Freeform 1828"/>
              <p:cNvSpPr>
                <a:spLocks/>
              </p:cNvSpPr>
              <p:nvPr/>
            </p:nvSpPr>
            <p:spPr bwMode="auto">
              <a:xfrm>
                <a:off x="3355" y="2540"/>
                <a:ext cx="63" cy="95"/>
              </a:xfrm>
              <a:custGeom>
                <a:avLst/>
                <a:gdLst/>
                <a:ahLst/>
                <a:cxnLst>
                  <a:cxn ang="0">
                    <a:pos x="63" y="24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95"/>
                  </a:cxn>
                  <a:cxn ang="0">
                    <a:pos x="63" y="24"/>
                  </a:cxn>
                </a:cxnLst>
                <a:rect l="0" t="0" r="r" b="b"/>
                <a:pathLst>
                  <a:path w="63" h="95">
                    <a:moveTo>
                      <a:pt x="63" y="24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95"/>
                    </a:lnTo>
                    <a:lnTo>
                      <a:pt x="63" y="24"/>
                    </a:lnTo>
                    <a:close/>
                  </a:path>
                </a:pathLst>
              </a:custGeom>
              <a:solidFill>
                <a:srgbClr val="02ABEA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33" name="Freeform 1829"/>
              <p:cNvSpPr>
                <a:spLocks/>
              </p:cNvSpPr>
              <p:nvPr/>
            </p:nvSpPr>
            <p:spPr bwMode="auto">
              <a:xfrm>
                <a:off x="3418" y="2548"/>
                <a:ext cx="95" cy="39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95" y="24"/>
                  </a:cxn>
                  <a:cxn ang="0">
                    <a:pos x="71" y="39"/>
                  </a:cxn>
                  <a:cxn ang="0">
                    <a:pos x="0" y="16"/>
                  </a:cxn>
                  <a:cxn ang="0">
                    <a:pos x="32" y="0"/>
                  </a:cxn>
                </a:cxnLst>
                <a:rect l="0" t="0" r="r" b="b"/>
                <a:pathLst>
                  <a:path w="95" h="39">
                    <a:moveTo>
                      <a:pt x="32" y="0"/>
                    </a:moveTo>
                    <a:lnTo>
                      <a:pt x="95" y="24"/>
                    </a:lnTo>
                    <a:lnTo>
                      <a:pt x="71" y="39"/>
                    </a:lnTo>
                    <a:lnTo>
                      <a:pt x="0" y="16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02ABEA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34" name="Freeform 1830"/>
              <p:cNvSpPr>
                <a:spLocks/>
              </p:cNvSpPr>
              <p:nvPr/>
            </p:nvSpPr>
            <p:spPr bwMode="auto">
              <a:xfrm>
                <a:off x="3489" y="2572"/>
                <a:ext cx="24" cy="86"/>
              </a:xfrm>
              <a:custGeom>
                <a:avLst/>
                <a:gdLst/>
                <a:ahLst/>
                <a:cxnLst>
                  <a:cxn ang="0">
                    <a:pos x="24" y="70"/>
                  </a:cxn>
                  <a:cxn ang="0">
                    <a:pos x="0" y="86"/>
                  </a:cxn>
                  <a:cxn ang="0">
                    <a:pos x="0" y="15"/>
                  </a:cxn>
                  <a:cxn ang="0">
                    <a:pos x="24" y="0"/>
                  </a:cxn>
                  <a:cxn ang="0">
                    <a:pos x="24" y="70"/>
                  </a:cxn>
                </a:cxnLst>
                <a:rect l="0" t="0" r="r" b="b"/>
                <a:pathLst>
                  <a:path w="24" h="86">
                    <a:moveTo>
                      <a:pt x="24" y="70"/>
                    </a:moveTo>
                    <a:lnTo>
                      <a:pt x="0" y="86"/>
                    </a:lnTo>
                    <a:lnTo>
                      <a:pt x="0" y="15"/>
                    </a:lnTo>
                    <a:lnTo>
                      <a:pt x="24" y="0"/>
                    </a:lnTo>
                    <a:lnTo>
                      <a:pt x="24" y="70"/>
                    </a:lnTo>
                    <a:close/>
                  </a:path>
                </a:pathLst>
              </a:custGeom>
              <a:solidFill>
                <a:srgbClr val="02ABEA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35" name="Freeform 1831"/>
              <p:cNvSpPr>
                <a:spLocks/>
              </p:cNvSpPr>
              <p:nvPr/>
            </p:nvSpPr>
            <p:spPr bwMode="auto">
              <a:xfrm>
                <a:off x="3418" y="2564"/>
                <a:ext cx="71" cy="94"/>
              </a:xfrm>
              <a:custGeom>
                <a:avLst/>
                <a:gdLst/>
                <a:ahLst/>
                <a:cxnLst>
                  <a:cxn ang="0">
                    <a:pos x="71" y="23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71" y="94"/>
                  </a:cxn>
                  <a:cxn ang="0">
                    <a:pos x="71" y="23"/>
                  </a:cxn>
                </a:cxnLst>
                <a:rect l="0" t="0" r="r" b="b"/>
                <a:pathLst>
                  <a:path w="71" h="94">
                    <a:moveTo>
                      <a:pt x="71" y="23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71" y="94"/>
                    </a:lnTo>
                    <a:lnTo>
                      <a:pt x="71" y="23"/>
                    </a:lnTo>
                    <a:close/>
                  </a:path>
                </a:pathLst>
              </a:custGeom>
              <a:solidFill>
                <a:srgbClr val="02ABEA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36" name="Freeform 1832"/>
              <p:cNvSpPr>
                <a:spLocks/>
              </p:cNvSpPr>
              <p:nvPr/>
            </p:nvSpPr>
            <p:spPr bwMode="auto">
              <a:xfrm>
                <a:off x="3489" y="2572"/>
                <a:ext cx="87" cy="39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87" y="23"/>
                  </a:cxn>
                  <a:cxn ang="0">
                    <a:pos x="63" y="39"/>
                  </a:cxn>
                  <a:cxn ang="0">
                    <a:pos x="0" y="15"/>
                  </a:cxn>
                  <a:cxn ang="0">
                    <a:pos x="24" y="0"/>
                  </a:cxn>
                </a:cxnLst>
                <a:rect l="0" t="0" r="r" b="b"/>
                <a:pathLst>
                  <a:path w="87" h="39">
                    <a:moveTo>
                      <a:pt x="24" y="0"/>
                    </a:moveTo>
                    <a:lnTo>
                      <a:pt x="87" y="23"/>
                    </a:lnTo>
                    <a:lnTo>
                      <a:pt x="63" y="39"/>
                    </a:lnTo>
                    <a:lnTo>
                      <a:pt x="0" y="15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2ABEA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37" name="Freeform 1833"/>
              <p:cNvSpPr>
                <a:spLocks/>
              </p:cNvSpPr>
              <p:nvPr/>
            </p:nvSpPr>
            <p:spPr bwMode="auto">
              <a:xfrm>
                <a:off x="3552" y="2595"/>
                <a:ext cx="24" cy="87"/>
              </a:xfrm>
              <a:custGeom>
                <a:avLst/>
                <a:gdLst/>
                <a:ahLst/>
                <a:cxnLst>
                  <a:cxn ang="0">
                    <a:pos x="24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24" y="0"/>
                  </a:cxn>
                  <a:cxn ang="0">
                    <a:pos x="24" y="71"/>
                  </a:cxn>
                </a:cxnLst>
                <a:rect l="0" t="0" r="r" b="b"/>
                <a:pathLst>
                  <a:path w="24" h="87">
                    <a:moveTo>
                      <a:pt x="24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24" y="0"/>
                    </a:lnTo>
                    <a:lnTo>
                      <a:pt x="24" y="71"/>
                    </a:lnTo>
                    <a:close/>
                  </a:path>
                </a:pathLst>
              </a:custGeom>
              <a:solidFill>
                <a:srgbClr val="02ABEA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38" name="Freeform 1834"/>
              <p:cNvSpPr>
                <a:spLocks/>
              </p:cNvSpPr>
              <p:nvPr/>
            </p:nvSpPr>
            <p:spPr bwMode="auto">
              <a:xfrm>
                <a:off x="3489" y="2587"/>
                <a:ext cx="63" cy="95"/>
              </a:xfrm>
              <a:custGeom>
                <a:avLst/>
                <a:gdLst/>
                <a:ahLst/>
                <a:cxnLst>
                  <a:cxn ang="0">
                    <a:pos x="63" y="24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95"/>
                  </a:cxn>
                  <a:cxn ang="0">
                    <a:pos x="63" y="24"/>
                  </a:cxn>
                </a:cxnLst>
                <a:rect l="0" t="0" r="r" b="b"/>
                <a:pathLst>
                  <a:path w="63" h="95">
                    <a:moveTo>
                      <a:pt x="63" y="24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95"/>
                    </a:lnTo>
                    <a:lnTo>
                      <a:pt x="63" y="24"/>
                    </a:lnTo>
                    <a:close/>
                  </a:path>
                </a:pathLst>
              </a:custGeom>
              <a:solidFill>
                <a:srgbClr val="02ABEA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39" name="Freeform 1835"/>
              <p:cNvSpPr>
                <a:spLocks/>
              </p:cNvSpPr>
              <p:nvPr/>
            </p:nvSpPr>
            <p:spPr bwMode="auto">
              <a:xfrm>
                <a:off x="2260" y="2335"/>
                <a:ext cx="95" cy="40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95" y="24"/>
                  </a:cxn>
                  <a:cxn ang="0">
                    <a:pos x="63" y="40"/>
                  </a:cxn>
                  <a:cxn ang="0">
                    <a:pos x="0" y="16"/>
                  </a:cxn>
                  <a:cxn ang="0">
                    <a:pos x="24" y="0"/>
                  </a:cxn>
                </a:cxnLst>
                <a:rect l="0" t="0" r="r" b="b"/>
                <a:pathLst>
                  <a:path w="95" h="40">
                    <a:moveTo>
                      <a:pt x="24" y="0"/>
                    </a:moveTo>
                    <a:lnTo>
                      <a:pt x="95" y="24"/>
                    </a:lnTo>
                    <a:lnTo>
                      <a:pt x="63" y="40"/>
                    </a:lnTo>
                    <a:lnTo>
                      <a:pt x="0" y="16"/>
                    </a:lnTo>
                    <a:lnTo>
                      <a:pt x="24" y="0"/>
                    </a:lnTo>
                    <a:close/>
                  </a:path>
                </a:pathLst>
              </a:custGeom>
              <a:blipFill dpi="0" rotWithShape="0">
                <a:blip r:embed="rId10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40" name="Freeform 1836"/>
              <p:cNvSpPr>
                <a:spLocks/>
              </p:cNvSpPr>
              <p:nvPr/>
            </p:nvSpPr>
            <p:spPr bwMode="auto">
              <a:xfrm>
                <a:off x="2323" y="2359"/>
                <a:ext cx="32" cy="87"/>
              </a:xfrm>
              <a:custGeom>
                <a:avLst/>
                <a:gdLst/>
                <a:ahLst/>
                <a:cxnLst>
                  <a:cxn ang="0">
                    <a:pos x="32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32" y="0"/>
                  </a:cxn>
                  <a:cxn ang="0">
                    <a:pos x="32" y="71"/>
                  </a:cxn>
                </a:cxnLst>
                <a:rect l="0" t="0" r="r" b="b"/>
                <a:pathLst>
                  <a:path w="32" h="87">
                    <a:moveTo>
                      <a:pt x="32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32" y="0"/>
                    </a:lnTo>
                    <a:lnTo>
                      <a:pt x="32" y="71"/>
                    </a:lnTo>
                    <a:close/>
                  </a:path>
                </a:pathLst>
              </a:custGeom>
              <a:blipFill dpi="0" rotWithShape="0">
                <a:blip r:embed="rId10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41" name="Freeform 1837"/>
              <p:cNvSpPr>
                <a:spLocks/>
              </p:cNvSpPr>
              <p:nvPr/>
            </p:nvSpPr>
            <p:spPr bwMode="auto">
              <a:xfrm>
                <a:off x="2260" y="2351"/>
                <a:ext cx="63" cy="95"/>
              </a:xfrm>
              <a:custGeom>
                <a:avLst/>
                <a:gdLst/>
                <a:ahLst/>
                <a:cxnLst>
                  <a:cxn ang="0">
                    <a:pos x="63" y="24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95"/>
                  </a:cxn>
                  <a:cxn ang="0">
                    <a:pos x="63" y="24"/>
                  </a:cxn>
                </a:cxnLst>
                <a:rect l="0" t="0" r="r" b="b"/>
                <a:pathLst>
                  <a:path w="63" h="95">
                    <a:moveTo>
                      <a:pt x="63" y="24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95"/>
                    </a:lnTo>
                    <a:lnTo>
                      <a:pt x="63" y="24"/>
                    </a:lnTo>
                    <a:close/>
                  </a:path>
                </a:pathLst>
              </a:custGeom>
              <a:blipFill dpi="0" rotWithShape="0">
                <a:blip r:embed="rId10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42" name="Freeform 1838"/>
              <p:cNvSpPr>
                <a:spLocks/>
              </p:cNvSpPr>
              <p:nvPr/>
            </p:nvSpPr>
            <p:spPr bwMode="auto">
              <a:xfrm>
                <a:off x="2323" y="2359"/>
                <a:ext cx="95" cy="39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95" y="23"/>
                  </a:cxn>
                  <a:cxn ang="0">
                    <a:pos x="63" y="39"/>
                  </a:cxn>
                  <a:cxn ang="0">
                    <a:pos x="0" y="16"/>
                  </a:cxn>
                  <a:cxn ang="0">
                    <a:pos x="32" y="0"/>
                  </a:cxn>
                </a:cxnLst>
                <a:rect l="0" t="0" r="r" b="b"/>
                <a:pathLst>
                  <a:path w="95" h="39">
                    <a:moveTo>
                      <a:pt x="32" y="0"/>
                    </a:moveTo>
                    <a:lnTo>
                      <a:pt x="95" y="23"/>
                    </a:lnTo>
                    <a:lnTo>
                      <a:pt x="63" y="39"/>
                    </a:lnTo>
                    <a:lnTo>
                      <a:pt x="0" y="16"/>
                    </a:lnTo>
                    <a:lnTo>
                      <a:pt x="32" y="0"/>
                    </a:lnTo>
                    <a:close/>
                  </a:path>
                </a:pathLst>
              </a:custGeom>
              <a:blipFill dpi="0" rotWithShape="0">
                <a:blip r:embed="rId10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43" name="Freeform 1839"/>
              <p:cNvSpPr>
                <a:spLocks/>
              </p:cNvSpPr>
              <p:nvPr/>
            </p:nvSpPr>
            <p:spPr bwMode="auto">
              <a:xfrm>
                <a:off x="2386" y="2382"/>
                <a:ext cx="32" cy="87"/>
              </a:xfrm>
              <a:custGeom>
                <a:avLst/>
                <a:gdLst/>
                <a:ahLst/>
                <a:cxnLst>
                  <a:cxn ang="0">
                    <a:pos x="32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32" y="0"/>
                  </a:cxn>
                  <a:cxn ang="0">
                    <a:pos x="32" y="71"/>
                  </a:cxn>
                </a:cxnLst>
                <a:rect l="0" t="0" r="r" b="b"/>
                <a:pathLst>
                  <a:path w="32" h="87">
                    <a:moveTo>
                      <a:pt x="32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32" y="0"/>
                    </a:lnTo>
                    <a:lnTo>
                      <a:pt x="32" y="71"/>
                    </a:lnTo>
                    <a:close/>
                  </a:path>
                </a:pathLst>
              </a:custGeom>
              <a:blipFill dpi="0" rotWithShape="0">
                <a:blip r:embed="rId10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44" name="Freeform 1840"/>
              <p:cNvSpPr>
                <a:spLocks/>
              </p:cNvSpPr>
              <p:nvPr/>
            </p:nvSpPr>
            <p:spPr bwMode="auto">
              <a:xfrm>
                <a:off x="2323" y="2375"/>
                <a:ext cx="63" cy="94"/>
              </a:xfrm>
              <a:custGeom>
                <a:avLst/>
                <a:gdLst/>
                <a:ahLst/>
                <a:cxnLst>
                  <a:cxn ang="0">
                    <a:pos x="63" y="23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94"/>
                  </a:cxn>
                  <a:cxn ang="0">
                    <a:pos x="63" y="23"/>
                  </a:cxn>
                </a:cxnLst>
                <a:rect l="0" t="0" r="r" b="b"/>
                <a:pathLst>
                  <a:path w="63" h="94">
                    <a:moveTo>
                      <a:pt x="63" y="23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94"/>
                    </a:lnTo>
                    <a:lnTo>
                      <a:pt x="63" y="23"/>
                    </a:lnTo>
                    <a:close/>
                  </a:path>
                </a:pathLst>
              </a:custGeom>
              <a:blipFill dpi="0" rotWithShape="0">
                <a:blip r:embed="rId10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45" name="Freeform 1841"/>
              <p:cNvSpPr>
                <a:spLocks/>
              </p:cNvSpPr>
              <p:nvPr/>
            </p:nvSpPr>
            <p:spPr bwMode="auto">
              <a:xfrm>
                <a:off x="2386" y="2382"/>
                <a:ext cx="95" cy="40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95" y="24"/>
                  </a:cxn>
                  <a:cxn ang="0">
                    <a:pos x="71" y="40"/>
                  </a:cxn>
                  <a:cxn ang="0">
                    <a:pos x="0" y="16"/>
                  </a:cxn>
                  <a:cxn ang="0">
                    <a:pos x="32" y="0"/>
                  </a:cxn>
                </a:cxnLst>
                <a:rect l="0" t="0" r="r" b="b"/>
                <a:pathLst>
                  <a:path w="95" h="40">
                    <a:moveTo>
                      <a:pt x="32" y="0"/>
                    </a:moveTo>
                    <a:lnTo>
                      <a:pt x="95" y="24"/>
                    </a:lnTo>
                    <a:lnTo>
                      <a:pt x="71" y="40"/>
                    </a:lnTo>
                    <a:lnTo>
                      <a:pt x="0" y="16"/>
                    </a:lnTo>
                    <a:lnTo>
                      <a:pt x="32" y="0"/>
                    </a:lnTo>
                    <a:close/>
                  </a:path>
                </a:pathLst>
              </a:custGeom>
              <a:blipFill dpi="0" rotWithShape="0">
                <a:blip r:embed="rId10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46" name="Freeform 1842"/>
              <p:cNvSpPr>
                <a:spLocks/>
              </p:cNvSpPr>
              <p:nvPr/>
            </p:nvSpPr>
            <p:spPr bwMode="auto">
              <a:xfrm>
                <a:off x="2457" y="2406"/>
                <a:ext cx="24" cy="87"/>
              </a:xfrm>
              <a:custGeom>
                <a:avLst/>
                <a:gdLst/>
                <a:ahLst/>
                <a:cxnLst>
                  <a:cxn ang="0">
                    <a:pos x="24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24" y="0"/>
                  </a:cxn>
                  <a:cxn ang="0">
                    <a:pos x="24" y="71"/>
                  </a:cxn>
                </a:cxnLst>
                <a:rect l="0" t="0" r="r" b="b"/>
                <a:pathLst>
                  <a:path w="24" h="87">
                    <a:moveTo>
                      <a:pt x="24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24" y="0"/>
                    </a:lnTo>
                    <a:lnTo>
                      <a:pt x="24" y="71"/>
                    </a:lnTo>
                    <a:close/>
                  </a:path>
                </a:pathLst>
              </a:custGeom>
              <a:blipFill dpi="0" rotWithShape="0">
                <a:blip r:embed="rId10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47" name="Freeform 1843"/>
              <p:cNvSpPr>
                <a:spLocks/>
              </p:cNvSpPr>
              <p:nvPr/>
            </p:nvSpPr>
            <p:spPr bwMode="auto">
              <a:xfrm>
                <a:off x="2386" y="2398"/>
                <a:ext cx="71" cy="95"/>
              </a:xfrm>
              <a:custGeom>
                <a:avLst/>
                <a:gdLst/>
                <a:ahLst/>
                <a:cxnLst>
                  <a:cxn ang="0">
                    <a:pos x="71" y="24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71" y="95"/>
                  </a:cxn>
                  <a:cxn ang="0">
                    <a:pos x="71" y="24"/>
                  </a:cxn>
                </a:cxnLst>
                <a:rect l="0" t="0" r="r" b="b"/>
                <a:pathLst>
                  <a:path w="71" h="95">
                    <a:moveTo>
                      <a:pt x="71" y="24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71" y="95"/>
                    </a:lnTo>
                    <a:lnTo>
                      <a:pt x="71" y="24"/>
                    </a:lnTo>
                    <a:close/>
                  </a:path>
                </a:pathLst>
              </a:custGeom>
              <a:blipFill dpi="0" rotWithShape="0">
                <a:blip r:embed="rId10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48" name="Freeform 1844"/>
              <p:cNvSpPr>
                <a:spLocks/>
              </p:cNvSpPr>
              <p:nvPr/>
            </p:nvSpPr>
            <p:spPr bwMode="auto">
              <a:xfrm>
                <a:off x="2457" y="2406"/>
                <a:ext cx="87" cy="40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87" y="24"/>
                  </a:cxn>
                  <a:cxn ang="0">
                    <a:pos x="63" y="40"/>
                  </a:cxn>
                  <a:cxn ang="0">
                    <a:pos x="0" y="16"/>
                  </a:cxn>
                  <a:cxn ang="0">
                    <a:pos x="24" y="0"/>
                  </a:cxn>
                </a:cxnLst>
                <a:rect l="0" t="0" r="r" b="b"/>
                <a:pathLst>
                  <a:path w="87" h="40">
                    <a:moveTo>
                      <a:pt x="24" y="0"/>
                    </a:moveTo>
                    <a:lnTo>
                      <a:pt x="87" y="24"/>
                    </a:lnTo>
                    <a:lnTo>
                      <a:pt x="63" y="40"/>
                    </a:lnTo>
                    <a:lnTo>
                      <a:pt x="0" y="16"/>
                    </a:lnTo>
                    <a:lnTo>
                      <a:pt x="24" y="0"/>
                    </a:lnTo>
                    <a:close/>
                  </a:path>
                </a:pathLst>
              </a:custGeom>
              <a:blipFill dpi="0" rotWithShape="0">
                <a:blip r:embed="rId10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49" name="Freeform 1845"/>
              <p:cNvSpPr>
                <a:spLocks/>
              </p:cNvSpPr>
              <p:nvPr/>
            </p:nvSpPr>
            <p:spPr bwMode="auto">
              <a:xfrm>
                <a:off x="2520" y="2430"/>
                <a:ext cx="24" cy="86"/>
              </a:xfrm>
              <a:custGeom>
                <a:avLst/>
                <a:gdLst/>
                <a:ahLst/>
                <a:cxnLst>
                  <a:cxn ang="0">
                    <a:pos x="24" y="71"/>
                  </a:cxn>
                  <a:cxn ang="0">
                    <a:pos x="0" y="86"/>
                  </a:cxn>
                  <a:cxn ang="0">
                    <a:pos x="0" y="16"/>
                  </a:cxn>
                  <a:cxn ang="0">
                    <a:pos x="24" y="0"/>
                  </a:cxn>
                  <a:cxn ang="0">
                    <a:pos x="24" y="71"/>
                  </a:cxn>
                </a:cxnLst>
                <a:rect l="0" t="0" r="r" b="b"/>
                <a:pathLst>
                  <a:path w="24" h="86">
                    <a:moveTo>
                      <a:pt x="24" y="71"/>
                    </a:moveTo>
                    <a:lnTo>
                      <a:pt x="0" y="86"/>
                    </a:lnTo>
                    <a:lnTo>
                      <a:pt x="0" y="16"/>
                    </a:lnTo>
                    <a:lnTo>
                      <a:pt x="24" y="0"/>
                    </a:lnTo>
                    <a:lnTo>
                      <a:pt x="24" y="71"/>
                    </a:lnTo>
                    <a:close/>
                  </a:path>
                </a:pathLst>
              </a:custGeom>
              <a:blipFill dpi="0" rotWithShape="0">
                <a:blip r:embed="rId10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50" name="Freeform 1846"/>
              <p:cNvSpPr>
                <a:spLocks/>
              </p:cNvSpPr>
              <p:nvPr/>
            </p:nvSpPr>
            <p:spPr bwMode="auto">
              <a:xfrm>
                <a:off x="2457" y="2422"/>
                <a:ext cx="63" cy="94"/>
              </a:xfrm>
              <a:custGeom>
                <a:avLst/>
                <a:gdLst/>
                <a:ahLst/>
                <a:cxnLst>
                  <a:cxn ang="0">
                    <a:pos x="63" y="24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94"/>
                  </a:cxn>
                  <a:cxn ang="0">
                    <a:pos x="63" y="24"/>
                  </a:cxn>
                </a:cxnLst>
                <a:rect l="0" t="0" r="r" b="b"/>
                <a:pathLst>
                  <a:path w="63" h="94">
                    <a:moveTo>
                      <a:pt x="63" y="24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94"/>
                    </a:lnTo>
                    <a:lnTo>
                      <a:pt x="63" y="24"/>
                    </a:lnTo>
                    <a:close/>
                  </a:path>
                </a:pathLst>
              </a:custGeom>
              <a:blipFill dpi="0" rotWithShape="0">
                <a:blip r:embed="rId10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51" name="Freeform 1847"/>
              <p:cNvSpPr>
                <a:spLocks/>
              </p:cNvSpPr>
              <p:nvPr/>
            </p:nvSpPr>
            <p:spPr bwMode="auto">
              <a:xfrm>
                <a:off x="2520" y="2430"/>
                <a:ext cx="95" cy="39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95" y="23"/>
                  </a:cxn>
                  <a:cxn ang="0">
                    <a:pos x="63" y="39"/>
                  </a:cxn>
                  <a:cxn ang="0">
                    <a:pos x="0" y="16"/>
                  </a:cxn>
                  <a:cxn ang="0">
                    <a:pos x="24" y="0"/>
                  </a:cxn>
                </a:cxnLst>
                <a:rect l="0" t="0" r="r" b="b"/>
                <a:pathLst>
                  <a:path w="95" h="39">
                    <a:moveTo>
                      <a:pt x="24" y="0"/>
                    </a:moveTo>
                    <a:lnTo>
                      <a:pt x="95" y="23"/>
                    </a:lnTo>
                    <a:lnTo>
                      <a:pt x="63" y="39"/>
                    </a:lnTo>
                    <a:lnTo>
                      <a:pt x="0" y="16"/>
                    </a:lnTo>
                    <a:lnTo>
                      <a:pt x="24" y="0"/>
                    </a:lnTo>
                    <a:close/>
                  </a:path>
                </a:pathLst>
              </a:custGeom>
              <a:blipFill dpi="0" rotWithShape="0">
                <a:blip r:embed="rId10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52" name="Freeform 1848"/>
              <p:cNvSpPr>
                <a:spLocks/>
              </p:cNvSpPr>
              <p:nvPr/>
            </p:nvSpPr>
            <p:spPr bwMode="auto">
              <a:xfrm>
                <a:off x="2583" y="2453"/>
                <a:ext cx="32" cy="87"/>
              </a:xfrm>
              <a:custGeom>
                <a:avLst/>
                <a:gdLst/>
                <a:ahLst/>
                <a:cxnLst>
                  <a:cxn ang="0">
                    <a:pos x="32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32" y="0"/>
                  </a:cxn>
                  <a:cxn ang="0">
                    <a:pos x="32" y="71"/>
                  </a:cxn>
                </a:cxnLst>
                <a:rect l="0" t="0" r="r" b="b"/>
                <a:pathLst>
                  <a:path w="32" h="87">
                    <a:moveTo>
                      <a:pt x="32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32" y="0"/>
                    </a:lnTo>
                    <a:lnTo>
                      <a:pt x="32" y="71"/>
                    </a:lnTo>
                    <a:close/>
                  </a:path>
                </a:pathLst>
              </a:custGeom>
              <a:blipFill dpi="0" rotWithShape="0">
                <a:blip r:embed="rId10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53" name="Freeform 1849"/>
              <p:cNvSpPr>
                <a:spLocks/>
              </p:cNvSpPr>
              <p:nvPr/>
            </p:nvSpPr>
            <p:spPr bwMode="auto">
              <a:xfrm>
                <a:off x="2520" y="2446"/>
                <a:ext cx="63" cy="94"/>
              </a:xfrm>
              <a:custGeom>
                <a:avLst/>
                <a:gdLst/>
                <a:ahLst/>
                <a:cxnLst>
                  <a:cxn ang="0">
                    <a:pos x="63" y="23"/>
                  </a:cxn>
                  <a:cxn ang="0">
                    <a:pos x="0" y="0"/>
                  </a:cxn>
                  <a:cxn ang="0">
                    <a:pos x="0" y="70"/>
                  </a:cxn>
                  <a:cxn ang="0">
                    <a:pos x="63" y="94"/>
                  </a:cxn>
                  <a:cxn ang="0">
                    <a:pos x="63" y="23"/>
                  </a:cxn>
                </a:cxnLst>
                <a:rect l="0" t="0" r="r" b="b"/>
                <a:pathLst>
                  <a:path w="63" h="94">
                    <a:moveTo>
                      <a:pt x="63" y="23"/>
                    </a:moveTo>
                    <a:lnTo>
                      <a:pt x="0" y="0"/>
                    </a:lnTo>
                    <a:lnTo>
                      <a:pt x="0" y="70"/>
                    </a:lnTo>
                    <a:lnTo>
                      <a:pt x="63" y="94"/>
                    </a:lnTo>
                    <a:lnTo>
                      <a:pt x="63" y="23"/>
                    </a:lnTo>
                    <a:close/>
                  </a:path>
                </a:pathLst>
              </a:custGeom>
              <a:blipFill dpi="0" rotWithShape="0">
                <a:blip r:embed="rId10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54" name="Freeform 1850"/>
              <p:cNvSpPr>
                <a:spLocks/>
              </p:cNvSpPr>
              <p:nvPr/>
            </p:nvSpPr>
            <p:spPr bwMode="auto">
              <a:xfrm>
                <a:off x="2583" y="2453"/>
                <a:ext cx="95" cy="40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95" y="24"/>
                  </a:cxn>
                  <a:cxn ang="0">
                    <a:pos x="63" y="40"/>
                  </a:cxn>
                  <a:cxn ang="0">
                    <a:pos x="0" y="16"/>
                  </a:cxn>
                  <a:cxn ang="0">
                    <a:pos x="32" y="0"/>
                  </a:cxn>
                </a:cxnLst>
                <a:rect l="0" t="0" r="r" b="b"/>
                <a:pathLst>
                  <a:path w="95" h="40">
                    <a:moveTo>
                      <a:pt x="32" y="0"/>
                    </a:moveTo>
                    <a:lnTo>
                      <a:pt x="95" y="24"/>
                    </a:lnTo>
                    <a:lnTo>
                      <a:pt x="63" y="40"/>
                    </a:lnTo>
                    <a:lnTo>
                      <a:pt x="0" y="16"/>
                    </a:lnTo>
                    <a:lnTo>
                      <a:pt x="32" y="0"/>
                    </a:lnTo>
                    <a:close/>
                  </a:path>
                </a:pathLst>
              </a:custGeom>
              <a:blipFill dpi="0" rotWithShape="0">
                <a:blip r:embed="rId10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55" name="Freeform 1851"/>
              <p:cNvSpPr>
                <a:spLocks/>
              </p:cNvSpPr>
              <p:nvPr/>
            </p:nvSpPr>
            <p:spPr bwMode="auto">
              <a:xfrm>
                <a:off x="2646" y="2477"/>
                <a:ext cx="32" cy="87"/>
              </a:xfrm>
              <a:custGeom>
                <a:avLst/>
                <a:gdLst/>
                <a:ahLst/>
                <a:cxnLst>
                  <a:cxn ang="0">
                    <a:pos x="32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32" y="0"/>
                  </a:cxn>
                  <a:cxn ang="0">
                    <a:pos x="32" y="71"/>
                  </a:cxn>
                </a:cxnLst>
                <a:rect l="0" t="0" r="r" b="b"/>
                <a:pathLst>
                  <a:path w="32" h="87">
                    <a:moveTo>
                      <a:pt x="32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32" y="0"/>
                    </a:lnTo>
                    <a:lnTo>
                      <a:pt x="32" y="71"/>
                    </a:lnTo>
                    <a:close/>
                  </a:path>
                </a:pathLst>
              </a:custGeom>
              <a:blipFill dpi="0" rotWithShape="0">
                <a:blip r:embed="rId10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56" name="Freeform 1852"/>
              <p:cNvSpPr>
                <a:spLocks/>
              </p:cNvSpPr>
              <p:nvPr/>
            </p:nvSpPr>
            <p:spPr bwMode="auto">
              <a:xfrm>
                <a:off x="2583" y="2469"/>
                <a:ext cx="63" cy="95"/>
              </a:xfrm>
              <a:custGeom>
                <a:avLst/>
                <a:gdLst/>
                <a:ahLst/>
                <a:cxnLst>
                  <a:cxn ang="0">
                    <a:pos x="63" y="24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95"/>
                  </a:cxn>
                  <a:cxn ang="0">
                    <a:pos x="63" y="24"/>
                  </a:cxn>
                </a:cxnLst>
                <a:rect l="0" t="0" r="r" b="b"/>
                <a:pathLst>
                  <a:path w="63" h="95">
                    <a:moveTo>
                      <a:pt x="63" y="24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95"/>
                    </a:lnTo>
                    <a:lnTo>
                      <a:pt x="63" y="24"/>
                    </a:lnTo>
                    <a:close/>
                  </a:path>
                </a:pathLst>
              </a:custGeom>
              <a:blipFill dpi="0" rotWithShape="0">
                <a:blip r:embed="rId10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57" name="Freeform 1853"/>
              <p:cNvSpPr>
                <a:spLocks/>
              </p:cNvSpPr>
              <p:nvPr/>
            </p:nvSpPr>
            <p:spPr bwMode="auto">
              <a:xfrm>
                <a:off x="2646" y="2477"/>
                <a:ext cx="95" cy="39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95" y="24"/>
                  </a:cxn>
                  <a:cxn ang="0">
                    <a:pos x="71" y="39"/>
                  </a:cxn>
                  <a:cxn ang="0">
                    <a:pos x="0" y="16"/>
                  </a:cxn>
                  <a:cxn ang="0">
                    <a:pos x="32" y="0"/>
                  </a:cxn>
                </a:cxnLst>
                <a:rect l="0" t="0" r="r" b="b"/>
                <a:pathLst>
                  <a:path w="95" h="39">
                    <a:moveTo>
                      <a:pt x="32" y="0"/>
                    </a:moveTo>
                    <a:lnTo>
                      <a:pt x="95" y="24"/>
                    </a:lnTo>
                    <a:lnTo>
                      <a:pt x="71" y="39"/>
                    </a:lnTo>
                    <a:lnTo>
                      <a:pt x="0" y="16"/>
                    </a:lnTo>
                    <a:lnTo>
                      <a:pt x="32" y="0"/>
                    </a:lnTo>
                    <a:close/>
                  </a:path>
                </a:pathLst>
              </a:custGeom>
              <a:blipFill dpi="0" rotWithShape="0">
                <a:blip r:embed="rId10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58" name="Freeform 1854"/>
              <p:cNvSpPr>
                <a:spLocks/>
              </p:cNvSpPr>
              <p:nvPr/>
            </p:nvSpPr>
            <p:spPr bwMode="auto">
              <a:xfrm>
                <a:off x="2717" y="2501"/>
                <a:ext cx="24" cy="86"/>
              </a:xfrm>
              <a:custGeom>
                <a:avLst/>
                <a:gdLst/>
                <a:ahLst/>
                <a:cxnLst>
                  <a:cxn ang="0">
                    <a:pos x="24" y="71"/>
                  </a:cxn>
                  <a:cxn ang="0">
                    <a:pos x="0" y="86"/>
                  </a:cxn>
                  <a:cxn ang="0">
                    <a:pos x="0" y="15"/>
                  </a:cxn>
                  <a:cxn ang="0">
                    <a:pos x="24" y="0"/>
                  </a:cxn>
                  <a:cxn ang="0">
                    <a:pos x="24" y="71"/>
                  </a:cxn>
                </a:cxnLst>
                <a:rect l="0" t="0" r="r" b="b"/>
                <a:pathLst>
                  <a:path w="24" h="86">
                    <a:moveTo>
                      <a:pt x="24" y="71"/>
                    </a:moveTo>
                    <a:lnTo>
                      <a:pt x="0" y="86"/>
                    </a:lnTo>
                    <a:lnTo>
                      <a:pt x="0" y="15"/>
                    </a:lnTo>
                    <a:lnTo>
                      <a:pt x="24" y="0"/>
                    </a:lnTo>
                    <a:lnTo>
                      <a:pt x="24" y="71"/>
                    </a:lnTo>
                    <a:close/>
                  </a:path>
                </a:pathLst>
              </a:custGeom>
              <a:blipFill dpi="0" rotWithShape="0">
                <a:blip r:embed="rId10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59" name="Freeform 1855"/>
              <p:cNvSpPr>
                <a:spLocks/>
              </p:cNvSpPr>
              <p:nvPr/>
            </p:nvSpPr>
            <p:spPr bwMode="auto">
              <a:xfrm>
                <a:off x="2646" y="2493"/>
                <a:ext cx="71" cy="94"/>
              </a:xfrm>
              <a:custGeom>
                <a:avLst/>
                <a:gdLst/>
                <a:ahLst/>
                <a:cxnLst>
                  <a:cxn ang="0">
                    <a:pos x="71" y="23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71" y="94"/>
                  </a:cxn>
                  <a:cxn ang="0">
                    <a:pos x="71" y="23"/>
                  </a:cxn>
                </a:cxnLst>
                <a:rect l="0" t="0" r="r" b="b"/>
                <a:pathLst>
                  <a:path w="71" h="94">
                    <a:moveTo>
                      <a:pt x="71" y="23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71" y="94"/>
                    </a:lnTo>
                    <a:lnTo>
                      <a:pt x="71" y="23"/>
                    </a:lnTo>
                    <a:close/>
                  </a:path>
                </a:pathLst>
              </a:custGeom>
              <a:blipFill dpi="0" rotWithShape="0">
                <a:blip r:embed="rId10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60" name="Freeform 1856"/>
              <p:cNvSpPr>
                <a:spLocks/>
              </p:cNvSpPr>
              <p:nvPr/>
            </p:nvSpPr>
            <p:spPr bwMode="auto">
              <a:xfrm>
                <a:off x="2717" y="2501"/>
                <a:ext cx="87" cy="39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87" y="23"/>
                  </a:cxn>
                  <a:cxn ang="0">
                    <a:pos x="63" y="39"/>
                  </a:cxn>
                  <a:cxn ang="0">
                    <a:pos x="0" y="15"/>
                  </a:cxn>
                  <a:cxn ang="0">
                    <a:pos x="24" y="0"/>
                  </a:cxn>
                </a:cxnLst>
                <a:rect l="0" t="0" r="r" b="b"/>
                <a:pathLst>
                  <a:path w="87" h="39">
                    <a:moveTo>
                      <a:pt x="24" y="0"/>
                    </a:moveTo>
                    <a:lnTo>
                      <a:pt x="87" y="23"/>
                    </a:lnTo>
                    <a:lnTo>
                      <a:pt x="63" y="39"/>
                    </a:lnTo>
                    <a:lnTo>
                      <a:pt x="0" y="15"/>
                    </a:lnTo>
                    <a:lnTo>
                      <a:pt x="24" y="0"/>
                    </a:lnTo>
                    <a:close/>
                  </a:path>
                </a:pathLst>
              </a:custGeom>
              <a:blipFill dpi="0" rotWithShape="0">
                <a:blip r:embed="rId10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61" name="Freeform 1857"/>
              <p:cNvSpPr>
                <a:spLocks/>
              </p:cNvSpPr>
              <p:nvPr/>
            </p:nvSpPr>
            <p:spPr bwMode="auto">
              <a:xfrm>
                <a:off x="2780" y="2524"/>
                <a:ext cx="24" cy="87"/>
              </a:xfrm>
              <a:custGeom>
                <a:avLst/>
                <a:gdLst/>
                <a:ahLst/>
                <a:cxnLst>
                  <a:cxn ang="0">
                    <a:pos x="24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24" y="0"/>
                  </a:cxn>
                  <a:cxn ang="0">
                    <a:pos x="24" y="71"/>
                  </a:cxn>
                </a:cxnLst>
                <a:rect l="0" t="0" r="r" b="b"/>
                <a:pathLst>
                  <a:path w="24" h="87">
                    <a:moveTo>
                      <a:pt x="24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24" y="0"/>
                    </a:lnTo>
                    <a:lnTo>
                      <a:pt x="24" y="71"/>
                    </a:lnTo>
                    <a:close/>
                  </a:path>
                </a:pathLst>
              </a:custGeom>
              <a:blipFill dpi="0" rotWithShape="0">
                <a:blip r:embed="rId10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62" name="Freeform 1858"/>
              <p:cNvSpPr>
                <a:spLocks/>
              </p:cNvSpPr>
              <p:nvPr/>
            </p:nvSpPr>
            <p:spPr bwMode="auto">
              <a:xfrm>
                <a:off x="2717" y="2516"/>
                <a:ext cx="63" cy="95"/>
              </a:xfrm>
              <a:custGeom>
                <a:avLst/>
                <a:gdLst/>
                <a:ahLst/>
                <a:cxnLst>
                  <a:cxn ang="0">
                    <a:pos x="63" y="24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95"/>
                  </a:cxn>
                  <a:cxn ang="0">
                    <a:pos x="63" y="24"/>
                  </a:cxn>
                </a:cxnLst>
                <a:rect l="0" t="0" r="r" b="b"/>
                <a:pathLst>
                  <a:path w="63" h="95">
                    <a:moveTo>
                      <a:pt x="63" y="24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95"/>
                    </a:lnTo>
                    <a:lnTo>
                      <a:pt x="63" y="24"/>
                    </a:lnTo>
                    <a:close/>
                  </a:path>
                </a:pathLst>
              </a:custGeom>
              <a:blipFill dpi="0" rotWithShape="0">
                <a:blip r:embed="rId10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63" name="Freeform 1859"/>
              <p:cNvSpPr>
                <a:spLocks/>
              </p:cNvSpPr>
              <p:nvPr/>
            </p:nvSpPr>
            <p:spPr bwMode="auto">
              <a:xfrm>
                <a:off x="2780" y="2524"/>
                <a:ext cx="95" cy="40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95" y="24"/>
                  </a:cxn>
                  <a:cxn ang="0">
                    <a:pos x="63" y="40"/>
                  </a:cxn>
                  <a:cxn ang="0">
                    <a:pos x="0" y="16"/>
                  </a:cxn>
                  <a:cxn ang="0">
                    <a:pos x="24" y="0"/>
                  </a:cxn>
                </a:cxnLst>
                <a:rect l="0" t="0" r="r" b="b"/>
                <a:pathLst>
                  <a:path w="95" h="40">
                    <a:moveTo>
                      <a:pt x="24" y="0"/>
                    </a:moveTo>
                    <a:lnTo>
                      <a:pt x="95" y="24"/>
                    </a:lnTo>
                    <a:lnTo>
                      <a:pt x="63" y="40"/>
                    </a:lnTo>
                    <a:lnTo>
                      <a:pt x="0" y="16"/>
                    </a:lnTo>
                    <a:lnTo>
                      <a:pt x="24" y="0"/>
                    </a:lnTo>
                    <a:close/>
                  </a:path>
                </a:pathLst>
              </a:custGeom>
              <a:blipFill dpi="0" rotWithShape="0">
                <a:blip r:embed="rId10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64" name="Freeform 1860"/>
              <p:cNvSpPr>
                <a:spLocks/>
              </p:cNvSpPr>
              <p:nvPr/>
            </p:nvSpPr>
            <p:spPr bwMode="auto">
              <a:xfrm>
                <a:off x="2843" y="2548"/>
                <a:ext cx="32" cy="87"/>
              </a:xfrm>
              <a:custGeom>
                <a:avLst/>
                <a:gdLst/>
                <a:ahLst/>
                <a:cxnLst>
                  <a:cxn ang="0">
                    <a:pos x="32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32" y="0"/>
                  </a:cxn>
                  <a:cxn ang="0">
                    <a:pos x="32" y="71"/>
                  </a:cxn>
                </a:cxnLst>
                <a:rect l="0" t="0" r="r" b="b"/>
                <a:pathLst>
                  <a:path w="32" h="87">
                    <a:moveTo>
                      <a:pt x="32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32" y="0"/>
                    </a:lnTo>
                    <a:lnTo>
                      <a:pt x="32" y="71"/>
                    </a:lnTo>
                    <a:close/>
                  </a:path>
                </a:pathLst>
              </a:custGeom>
              <a:blipFill dpi="0" rotWithShape="0">
                <a:blip r:embed="rId10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65" name="Freeform 1861"/>
              <p:cNvSpPr>
                <a:spLocks/>
              </p:cNvSpPr>
              <p:nvPr/>
            </p:nvSpPr>
            <p:spPr bwMode="auto">
              <a:xfrm>
                <a:off x="2780" y="2540"/>
                <a:ext cx="63" cy="95"/>
              </a:xfrm>
              <a:custGeom>
                <a:avLst/>
                <a:gdLst/>
                <a:ahLst/>
                <a:cxnLst>
                  <a:cxn ang="0">
                    <a:pos x="63" y="24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95"/>
                  </a:cxn>
                  <a:cxn ang="0">
                    <a:pos x="63" y="24"/>
                  </a:cxn>
                </a:cxnLst>
                <a:rect l="0" t="0" r="r" b="b"/>
                <a:pathLst>
                  <a:path w="63" h="95">
                    <a:moveTo>
                      <a:pt x="63" y="24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95"/>
                    </a:lnTo>
                    <a:lnTo>
                      <a:pt x="63" y="24"/>
                    </a:lnTo>
                    <a:close/>
                  </a:path>
                </a:pathLst>
              </a:custGeom>
              <a:blipFill dpi="0" rotWithShape="0">
                <a:blip r:embed="rId10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66" name="Freeform 1862"/>
              <p:cNvSpPr>
                <a:spLocks/>
              </p:cNvSpPr>
              <p:nvPr/>
            </p:nvSpPr>
            <p:spPr bwMode="auto">
              <a:xfrm>
                <a:off x="2843" y="2548"/>
                <a:ext cx="95" cy="31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95" y="24"/>
                  </a:cxn>
                  <a:cxn ang="0">
                    <a:pos x="63" y="31"/>
                  </a:cxn>
                  <a:cxn ang="0">
                    <a:pos x="0" y="16"/>
                  </a:cxn>
                  <a:cxn ang="0">
                    <a:pos x="32" y="0"/>
                  </a:cxn>
                </a:cxnLst>
                <a:rect l="0" t="0" r="r" b="b"/>
                <a:pathLst>
                  <a:path w="95" h="31">
                    <a:moveTo>
                      <a:pt x="32" y="0"/>
                    </a:moveTo>
                    <a:lnTo>
                      <a:pt x="95" y="24"/>
                    </a:lnTo>
                    <a:lnTo>
                      <a:pt x="63" y="31"/>
                    </a:lnTo>
                    <a:lnTo>
                      <a:pt x="0" y="16"/>
                    </a:lnTo>
                    <a:lnTo>
                      <a:pt x="32" y="0"/>
                    </a:lnTo>
                    <a:close/>
                  </a:path>
                </a:pathLst>
              </a:custGeom>
              <a:blipFill dpi="0" rotWithShape="0">
                <a:blip r:embed="rId10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67" name="Freeform 1863"/>
              <p:cNvSpPr>
                <a:spLocks/>
              </p:cNvSpPr>
              <p:nvPr/>
            </p:nvSpPr>
            <p:spPr bwMode="auto">
              <a:xfrm>
                <a:off x="2906" y="2572"/>
                <a:ext cx="32" cy="86"/>
              </a:xfrm>
              <a:custGeom>
                <a:avLst/>
                <a:gdLst/>
                <a:ahLst/>
                <a:cxnLst>
                  <a:cxn ang="0">
                    <a:pos x="32" y="70"/>
                  </a:cxn>
                  <a:cxn ang="0">
                    <a:pos x="0" y="86"/>
                  </a:cxn>
                  <a:cxn ang="0">
                    <a:pos x="0" y="7"/>
                  </a:cxn>
                  <a:cxn ang="0">
                    <a:pos x="32" y="0"/>
                  </a:cxn>
                  <a:cxn ang="0">
                    <a:pos x="32" y="70"/>
                  </a:cxn>
                </a:cxnLst>
                <a:rect l="0" t="0" r="r" b="b"/>
                <a:pathLst>
                  <a:path w="32" h="86">
                    <a:moveTo>
                      <a:pt x="32" y="70"/>
                    </a:moveTo>
                    <a:lnTo>
                      <a:pt x="0" y="86"/>
                    </a:lnTo>
                    <a:lnTo>
                      <a:pt x="0" y="7"/>
                    </a:lnTo>
                    <a:lnTo>
                      <a:pt x="32" y="0"/>
                    </a:lnTo>
                    <a:lnTo>
                      <a:pt x="32" y="70"/>
                    </a:lnTo>
                    <a:close/>
                  </a:path>
                </a:pathLst>
              </a:custGeom>
              <a:blipFill dpi="0" rotWithShape="0">
                <a:blip r:embed="rId10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68" name="Freeform 1864"/>
              <p:cNvSpPr>
                <a:spLocks/>
              </p:cNvSpPr>
              <p:nvPr/>
            </p:nvSpPr>
            <p:spPr bwMode="auto">
              <a:xfrm>
                <a:off x="2843" y="2564"/>
                <a:ext cx="63" cy="94"/>
              </a:xfrm>
              <a:custGeom>
                <a:avLst/>
                <a:gdLst/>
                <a:ahLst/>
                <a:cxnLst>
                  <a:cxn ang="0">
                    <a:pos x="63" y="15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94"/>
                  </a:cxn>
                  <a:cxn ang="0">
                    <a:pos x="63" y="15"/>
                  </a:cxn>
                </a:cxnLst>
                <a:rect l="0" t="0" r="r" b="b"/>
                <a:pathLst>
                  <a:path w="63" h="94">
                    <a:moveTo>
                      <a:pt x="63" y="15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94"/>
                    </a:lnTo>
                    <a:lnTo>
                      <a:pt x="63" y="15"/>
                    </a:lnTo>
                    <a:close/>
                  </a:path>
                </a:pathLst>
              </a:custGeom>
              <a:blipFill dpi="0" rotWithShape="0">
                <a:blip r:embed="rId10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69" name="Freeform 1865"/>
              <p:cNvSpPr>
                <a:spLocks/>
              </p:cNvSpPr>
              <p:nvPr/>
            </p:nvSpPr>
            <p:spPr bwMode="auto">
              <a:xfrm>
                <a:off x="2906" y="2572"/>
                <a:ext cx="95" cy="31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95" y="23"/>
                  </a:cxn>
                  <a:cxn ang="0">
                    <a:pos x="71" y="31"/>
                  </a:cxn>
                  <a:cxn ang="0">
                    <a:pos x="0" y="7"/>
                  </a:cxn>
                  <a:cxn ang="0">
                    <a:pos x="32" y="0"/>
                  </a:cxn>
                </a:cxnLst>
                <a:rect l="0" t="0" r="r" b="b"/>
                <a:pathLst>
                  <a:path w="95" h="31">
                    <a:moveTo>
                      <a:pt x="32" y="0"/>
                    </a:moveTo>
                    <a:lnTo>
                      <a:pt x="95" y="23"/>
                    </a:lnTo>
                    <a:lnTo>
                      <a:pt x="71" y="31"/>
                    </a:lnTo>
                    <a:lnTo>
                      <a:pt x="0" y="7"/>
                    </a:lnTo>
                    <a:lnTo>
                      <a:pt x="32" y="0"/>
                    </a:lnTo>
                    <a:close/>
                  </a:path>
                </a:pathLst>
              </a:custGeom>
              <a:blipFill dpi="0" rotWithShape="0">
                <a:blip r:embed="rId10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70" name="Freeform 1866"/>
              <p:cNvSpPr>
                <a:spLocks/>
              </p:cNvSpPr>
              <p:nvPr/>
            </p:nvSpPr>
            <p:spPr bwMode="auto">
              <a:xfrm>
                <a:off x="2977" y="2595"/>
                <a:ext cx="24" cy="79"/>
              </a:xfrm>
              <a:custGeom>
                <a:avLst/>
                <a:gdLst/>
                <a:ahLst/>
                <a:cxnLst>
                  <a:cxn ang="0">
                    <a:pos x="24" y="71"/>
                  </a:cxn>
                  <a:cxn ang="0">
                    <a:pos x="0" y="79"/>
                  </a:cxn>
                  <a:cxn ang="0">
                    <a:pos x="0" y="8"/>
                  </a:cxn>
                  <a:cxn ang="0">
                    <a:pos x="24" y="0"/>
                  </a:cxn>
                  <a:cxn ang="0">
                    <a:pos x="24" y="71"/>
                  </a:cxn>
                </a:cxnLst>
                <a:rect l="0" t="0" r="r" b="b"/>
                <a:pathLst>
                  <a:path w="24" h="79">
                    <a:moveTo>
                      <a:pt x="24" y="71"/>
                    </a:moveTo>
                    <a:lnTo>
                      <a:pt x="0" y="79"/>
                    </a:lnTo>
                    <a:lnTo>
                      <a:pt x="0" y="8"/>
                    </a:lnTo>
                    <a:lnTo>
                      <a:pt x="24" y="0"/>
                    </a:lnTo>
                    <a:lnTo>
                      <a:pt x="24" y="71"/>
                    </a:lnTo>
                    <a:close/>
                  </a:path>
                </a:pathLst>
              </a:custGeom>
              <a:blipFill dpi="0" rotWithShape="0">
                <a:blip r:embed="rId10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71" name="Freeform 1867"/>
              <p:cNvSpPr>
                <a:spLocks/>
              </p:cNvSpPr>
              <p:nvPr/>
            </p:nvSpPr>
            <p:spPr bwMode="auto">
              <a:xfrm>
                <a:off x="2906" y="2579"/>
                <a:ext cx="71" cy="95"/>
              </a:xfrm>
              <a:custGeom>
                <a:avLst/>
                <a:gdLst/>
                <a:ahLst/>
                <a:cxnLst>
                  <a:cxn ang="0">
                    <a:pos x="71" y="24"/>
                  </a:cxn>
                  <a:cxn ang="0">
                    <a:pos x="0" y="0"/>
                  </a:cxn>
                  <a:cxn ang="0">
                    <a:pos x="0" y="79"/>
                  </a:cxn>
                  <a:cxn ang="0">
                    <a:pos x="71" y="95"/>
                  </a:cxn>
                  <a:cxn ang="0">
                    <a:pos x="71" y="24"/>
                  </a:cxn>
                </a:cxnLst>
                <a:rect l="0" t="0" r="r" b="b"/>
                <a:pathLst>
                  <a:path w="71" h="95">
                    <a:moveTo>
                      <a:pt x="71" y="24"/>
                    </a:moveTo>
                    <a:lnTo>
                      <a:pt x="0" y="0"/>
                    </a:lnTo>
                    <a:lnTo>
                      <a:pt x="0" y="79"/>
                    </a:lnTo>
                    <a:lnTo>
                      <a:pt x="71" y="95"/>
                    </a:lnTo>
                    <a:lnTo>
                      <a:pt x="71" y="24"/>
                    </a:lnTo>
                    <a:close/>
                  </a:path>
                </a:pathLst>
              </a:custGeom>
              <a:blipFill dpi="0" rotWithShape="0">
                <a:blip r:embed="rId10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72" name="Freeform 1868"/>
              <p:cNvSpPr>
                <a:spLocks/>
              </p:cNvSpPr>
              <p:nvPr/>
            </p:nvSpPr>
            <p:spPr bwMode="auto">
              <a:xfrm>
                <a:off x="2977" y="2595"/>
                <a:ext cx="95" cy="32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95" y="24"/>
                  </a:cxn>
                  <a:cxn ang="0">
                    <a:pos x="63" y="32"/>
                  </a:cxn>
                  <a:cxn ang="0">
                    <a:pos x="0" y="8"/>
                  </a:cxn>
                  <a:cxn ang="0">
                    <a:pos x="24" y="0"/>
                  </a:cxn>
                </a:cxnLst>
                <a:rect l="0" t="0" r="r" b="b"/>
                <a:pathLst>
                  <a:path w="95" h="32">
                    <a:moveTo>
                      <a:pt x="24" y="0"/>
                    </a:moveTo>
                    <a:lnTo>
                      <a:pt x="95" y="24"/>
                    </a:lnTo>
                    <a:lnTo>
                      <a:pt x="63" y="32"/>
                    </a:lnTo>
                    <a:lnTo>
                      <a:pt x="0" y="8"/>
                    </a:lnTo>
                    <a:lnTo>
                      <a:pt x="24" y="0"/>
                    </a:lnTo>
                    <a:close/>
                  </a:path>
                </a:pathLst>
              </a:custGeom>
              <a:blipFill dpi="0" rotWithShape="0">
                <a:blip r:embed="rId10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73" name="Freeform 1869"/>
              <p:cNvSpPr>
                <a:spLocks/>
              </p:cNvSpPr>
              <p:nvPr/>
            </p:nvSpPr>
            <p:spPr bwMode="auto">
              <a:xfrm>
                <a:off x="3040" y="2619"/>
                <a:ext cx="32" cy="79"/>
              </a:xfrm>
              <a:custGeom>
                <a:avLst/>
                <a:gdLst/>
                <a:ahLst/>
                <a:cxnLst>
                  <a:cxn ang="0">
                    <a:pos x="32" y="71"/>
                  </a:cxn>
                  <a:cxn ang="0">
                    <a:pos x="0" y="79"/>
                  </a:cxn>
                  <a:cxn ang="0">
                    <a:pos x="0" y="8"/>
                  </a:cxn>
                  <a:cxn ang="0">
                    <a:pos x="32" y="0"/>
                  </a:cxn>
                  <a:cxn ang="0">
                    <a:pos x="32" y="71"/>
                  </a:cxn>
                </a:cxnLst>
                <a:rect l="0" t="0" r="r" b="b"/>
                <a:pathLst>
                  <a:path w="32" h="79">
                    <a:moveTo>
                      <a:pt x="32" y="71"/>
                    </a:moveTo>
                    <a:lnTo>
                      <a:pt x="0" y="79"/>
                    </a:lnTo>
                    <a:lnTo>
                      <a:pt x="0" y="8"/>
                    </a:lnTo>
                    <a:lnTo>
                      <a:pt x="32" y="0"/>
                    </a:lnTo>
                    <a:lnTo>
                      <a:pt x="32" y="71"/>
                    </a:lnTo>
                    <a:close/>
                  </a:path>
                </a:pathLst>
              </a:custGeom>
              <a:blipFill dpi="0" rotWithShape="0">
                <a:blip r:embed="rId10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74" name="Freeform 1870"/>
              <p:cNvSpPr>
                <a:spLocks/>
              </p:cNvSpPr>
              <p:nvPr/>
            </p:nvSpPr>
            <p:spPr bwMode="auto">
              <a:xfrm>
                <a:off x="2977" y="2603"/>
                <a:ext cx="63" cy="95"/>
              </a:xfrm>
              <a:custGeom>
                <a:avLst/>
                <a:gdLst/>
                <a:ahLst/>
                <a:cxnLst>
                  <a:cxn ang="0">
                    <a:pos x="63" y="24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95"/>
                  </a:cxn>
                  <a:cxn ang="0">
                    <a:pos x="63" y="24"/>
                  </a:cxn>
                </a:cxnLst>
                <a:rect l="0" t="0" r="r" b="b"/>
                <a:pathLst>
                  <a:path w="63" h="95">
                    <a:moveTo>
                      <a:pt x="63" y="24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95"/>
                    </a:lnTo>
                    <a:lnTo>
                      <a:pt x="63" y="24"/>
                    </a:lnTo>
                    <a:close/>
                  </a:path>
                </a:pathLst>
              </a:custGeom>
              <a:blipFill dpi="0" rotWithShape="0">
                <a:blip r:embed="rId10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75" name="Freeform 1871"/>
              <p:cNvSpPr>
                <a:spLocks/>
              </p:cNvSpPr>
              <p:nvPr/>
            </p:nvSpPr>
            <p:spPr bwMode="auto">
              <a:xfrm>
                <a:off x="3040" y="2619"/>
                <a:ext cx="95" cy="31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95" y="23"/>
                  </a:cxn>
                  <a:cxn ang="0">
                    <a:pos x="63" y="31"/>
                  </a:cxn>
                  <a:cxn ang="0">
                    <a:pos x="0" y="8"/>
                  </a:cxn>
                  <a:cxn ang="0">
                    <a:pos x="32" y="0"/>
                  </a:cxn>
                </a:cxnLst>
                <a:rect l="0" t="0" r="r" b="b"/>
                <a:pathLst>
                  <a:path w="95" h="31">
                    <a:moveTo>
                      <a:pt x="32" y="0"/>
                    </a:moveTo>
                    <a:lnTo>
                      <a:pt x="95" y="23"/>
                    </a:lnTo>
                    <a:lnTo>
                      <a:pt x="63" y="31"/>
                    </a:lnTo>
                    <a:lnTo>
                      <a:pt x="0" y="8"/>
                    </a:lnTo>
                    <a:lnTo>
                      <a:pt x="32" y="0"/>
                    </a:lnTo>
                    <a:close/>
                  </a:path>
                </a:pathLst>
              </a:custGeom>
              <a:blipFill dpi="0" rotWithShape="0">
                <a:blip r:embed="rId10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76" name="Freeform 1872"/>
              <p:cNvSpPr>
                <a:spLocks/>
              </p:cNvSpPr>
              <p:nvPr/>
            </p:nvSpPr>
            <p:spPr bwMode="auto">
              <a:xfrm>
                <a:off x="3103" y="2642"/>
                <a:ext cx="32" cy="79"/>
              </a:xfrm>
              <a:custGeom>
                <a:avLst/>
                <a:gdLst/>
                <a:ahLst/>
                <a:cxnLst>
                  <a:cxn ang="0">
                    <a:pos x="32" y="71"/>
                  </a:cxn>
                  <a:cxn ang="0">
                    <a:pos x="0" y="79"/>
                  </a:cxn>
                  <a:cxn ang="0">
                    <a:pos x="0" y="8"/>
                  </a:cxn>
                  <a:cxn ang="0">
                    <a:pos x="32" y="0"/>
                  </a:cxn>
                  <a:cxn ang="0">
                    <a:pos x="32" y="71"/>
                  </a:cxn>
                </a:cxnLst>
                <a:rect l="0" t="0" r="r" b="b"/>
                <a:pathLst>
                  <a:path w="32" h="79">
                    <a:moveTo>
                      <a:pt x="32" y="71"/>
                    </a:moveTo>
                    <a:lnTo>
                      <a:pt x="0" y="79"/>
                    </a:lnTo>
                    <a:lnTo>
                      <a:pt x="0" y="8"/>
                    </a:lnTo>
                    <a:lnTo>
                      <a:pt x="32" y="0"/>
                    </a:lnTo>
                    <a:lnTo>
                      <a:pt x="32" y="71"/>
                    </a:lnTo>
                    <a:close/>
                  </a:path>
                </a:pathLst>
              </a:custGeom>
              <a:blipFill dpi="0" rotWithShape="0">
                <a:blip r:embed="rId10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77" name="Freeform 1873"/>
              <p:cNvSpPr>
                <a:spLocks/>
              </p:cNvSpPr>
              <p:nvPr/>
            </p:nvSpPr>
            <p:spPr bwMode="auto">
              <a:xfrm>
                <a:off x="3040" y="2627"/>
                <a:ext cx="63" cy="94"/>
              </a:xfrm>
              <a:custGeom>
                <a:avLst/>
                <a:gdLst/>
                <a:ahLst/>
                <a:cxnLst>
                  <a:cxn ang="0">
                    <a:pos x="63" y="23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94"/>
                  </a:cxn>
                  <a:cxn ang="0">
                    <a:pos x="63" y="23"/>
                  </a:cxn>
                </a:cxnLst>
                <a:rect l="0" t="0" r="r" b="b"/>
                <a:pathLst>
                  <a:path w="63" h="94">
                    <a:moveTo>
                      <a:pt x="63" y="23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94"/>
                    </a:lnTo>
                    <a:lnTo>
                      <a:pt x="63" y="23"/>
                    </a:lnTo>
                    <a:close/>
                  </a:path>
                </a:pathLst>
              </a:custGeom>
              <a:blipFill dpi="0" rotWithShape="0">
                <a:blip r:embed="rId10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78" name="Freeform 1874"/>
              <p:cNvSpPr>
                <a:spLocks/>
              </p:cNvSpPr>
              <p:nvPr/>
            </p:nvSpPr>
            <p:spPr bwMode="auto">
              <a:xfrm>
                <a:off x="3103" y="2642"/>
                <a:ext cx="95" cy="32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95" y="16"/>
                  </a:cxn>
                  <a:cxn ang="0">
                    <a:pos x="71" y="32"/>
                  </a:cxn>
                  <a:cxn ang="0">
                    <a:pos x="0" y="8"/>
                  </a:cxn>
                  <a:cxn ang="0">
                    <a:pos x="32" y="0"/>
                  </a:cxn>
                </a:cxnLst>
                <a:rect l="0" t="0" r="r" b="b"/>
                <a:pathLst>
                  <a:path w="95" h="32">
                    <a:moveTo>
                      <a:pt x="32" y="0"/>
                    </a:moveTo>
                    <a:lnTo>
                      <a:pt x="95" y="16"/>
                    </a:lnTo>
                    <a:lnTo>
                      <a:pt x="71" y="32"/>
                    </a:lnTo>
                    <a:lnTo>
                      <a:pt x="0" y="8"/>
                    </a:lnTo>
                    <a:lnTo>
                      <a:pt x="32" y="0"/>
                    </a:lnTo>
                    <a:close/>
                  </a:path>
                </a:pathLst>
              </a:custGeom>
              <a:blipFill dpi="0" rotWithShape="0">
                <a:blip r:embed="rId10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79" name="Freeform 1875"/>
              <p:cNvSpPr>
                <a:spLocks/>
              </p:cNvSpPr>
              <p:nvPr/>
            </p:nvSpPr>
            <p:spPr bwMode="auto">
              <a:xfrm>
                <a:off x="3174" y="2658"/>
                <a:ext cx="24" cy="87"/>
              </a:xfrm>
              <a:custGeom>
                <a:avLst/>
                <a:gdLst/>
                <a:ahLst/>
                <a:cxnLst>
                  <a:cxn ang="0">
                    <a:pos x="24" y="79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24" y="0"/>
                  </a:cxn>
                  <a:cxn ang="0">
                    <a:pos x="24" y="79"/>
                  </a:cxn>
                </a:cxnLst>
                <a:rect l="0" t="0" r="r" b="b"/>
                <a:pathLst>
                  <a:path w="24" h="87">
                    <a:moveTo>
                      <a:pt x="24" y="79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24" y="0"/>
                    </a:lnTo>
                    <a:lnTo>
                      <a:pt x="24" y="79"/>
                    </a:lnTo>
                    <a:close/>
                  </a:path>
                </a:pathLst>
              </a:custGeom>
              <a:blipFill dpi="0" rotWithShape="0">
                <a:blip r:embed="rId10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80" name="Freeform 1876"/>
              <p:cNvSpPr>
                <a:spLocks/>
              </p:cNvSpPr>
              <p:nvPr/>
            </p:nvSpPr>
            <p:spPr bwMode="auto">
              <a:xfrm>
                <a:off x="3103" y="2650"/>
                <a:ext cx="71" cy="95"/>
              </a:xfrm>
              <a:custGeom>
                <a:avLst/>
                <a:gdLst/>
                <a:ahLst/>
                <a:cxnLst>
                  <a:cxn ang="0">
                    <a:pos x="71" y="24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71" y="95"/>
                  </a:cxn>
                  <a:cxn ang="0">
                    <a:pos x="71" y="24"/>
                  </a:cxn>
                </a:cxnLst>
                <a:rect l="0" t="0" r="r" b="b"/>
                <a:pathLst>
                  <a:path w="71" h="95">
                    <a:moveTo>
                      <a:pt x="71" y="24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71" y="95"/>
                    </a:lnTo>
                    <a:lnTo>
                      <a:pt x="71" y="24"/>
                    </a:lnTo>
                    <a:close/>
                  </a:path>
                </a:pathLst>
              </a:custGeom>
              <a:blipFill dpi="0" rotWithShape="0">
                <a:blip r:embed="rId10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81" name="Freeform 1877"/>
              <p:cNvSpPr>
                <a:spLocks/>
              </p:cNvSpPr>
              <p:nvPr/>
            </p:nvSpPr>
            <p:spPr bwMode="auto">
              <a:xfrm>
                <a:off x="3174" y="2682"/>
                <a:ext cx="87" cy="63"/>
              </a:xfrm>
              <a:custGeom>
                <a:avLst/>
                <a:gdLst/>
                <a:ahLst/>
                <a:cxnLst>
                  <a:cxn ang="0">
                    <a:pos x="24" y="55"/>
                  </a:cxn>
                  <a:cxn ang="0">
                    <a:pos x="87" y="0"/>
                  </a:cxn>
                  <a:cxn ang="0">
                    <a:pos x="63" y="8"/>
                  </a:cxn>
                  <a:cxn ang="0">
                    <a:pos x="0" y="63"/>
                  </a:cxn>
                  <a:cxn ang="0">
                    <a:pos x="24" y="55"/>
                  </a:cxn>
                </a:cxnLst>
                <a:rect l="0" t="0" r="r" b="b"/>
                <a:pathLst>
                  <a:path w="87" h="63">
                    <a:moveTo>
                      <a:pt x="24" y="55"/>
                    </a:moveTo>
                    <a:lnTo>
                      <a:pt x="87" y="0"/>
                    </a:lnTo>
                    <a:lnTo>
                      <a:pt x="63" y="8"/>
                    </a:lnTo>
                    <a:lnTo>
                      <a:pt x="0" y="63"/>
                    </a:lnTo>
                    <a:lnTo>
                      <a:pt x="24" y="55"/>
                    </a:lnTo>
                    <a:close/>
                  </a:path>
                </a:pathLst>
              </a:custGeom>
              <a:blipFill dpi="0" rotWithShape="0">
                <a:blip r:embed="rId10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82" name="Freeform 1878"/>
              <p:cNvSpPr>
                <a:spLocks/>
              </p:cNvSpPr>
              <p:nvPr/>
            </p:nvSpPr>
            <p:spPr bwMode="auto">
              <a:xfrm>
                <a:off x="3237" y="2611"/>
                <a:ext cx="24" cy="79"/>
              </a:xfrm>
              <a:custGeom>
                <a:avLst/>
                <a:gdLst/>
                <a:ahLst/>
                <a:cxnLst>
                  <a:cxn ang="0">
                    <a:pos x="24" y="71"/>
                  </a:cxn>
                  <a:cxn ang="0">
                    <a:pos x="0" y="79"/>
                  </a:cxn>
                  <a:cxn ang="0">
                    <a:pos x="0" y="8"/>
                  </a:cxn>
                  <a:cxn ang="0">
                    <a:pos x="24" y="0"/>
                  </a:cxn>
                  <a:cxn ang="0">
                    <a:pos x="24" y="71"/>
                  </a:cxn>
                </a:cxnLst>
                <a:rect l="0" t="0" r="r" b="b"/>
                <a:pathLst>
                  <a:path w="24" h="79">
                    <a:moveTo>
                      <a:pt x="24" y="71"/>
                    </a:moveTo>
                    <a:lnTo>
                      <a:pt x="0" y="79"/>
                    </a:lnTo>
                    <a:lnTo>
                      <a:pt x="0" y="8"/>
                    </a:lnTo>
                    <a:lnTo>
                      <a:pt x="24" y="0"/>
                    </a:lnTo>
                    <a:lnTo>
                      <a:pt x="24" y="71"/>
                    </a:lnTo>
                    <a:close/>
                  </a:path>
                </a:pathLst>
              </a:custGeom>
              <a:blipFill dpi="0" rotWithShape="0">
                <a:blip r:embed="rId10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83" name="Freeform 1879"/>
              <p:cNvSpPr>
                <a:spLocks/>
              </p:cNvSpPr>
              <p:nvPr/>
            </p:nvSpPr>
            <p:spPr bwMode="auto">
              <a:xfrm>
                <a:off x="3174" y="2619"/>
                <a:ext cx="63" cy="126"/>
              </a:xfrm>
              <a:custGeom>
                <a:avLst/>
                <a:gdLst/>
                <a:ahLst/>
                <a:cxnLst>
                  <a:cxn ang="0">
                    <a:pos x="63" y="0"/>
                  </a:cxn>
                  <a:cxn ang="0">
                    <a:pos x="0" y="55"/>
                  </a:cxn>
                  <a:cxn ang="0">
                    <a:pos x="0" y="126"/>
                  </a:cxn>
                  <a:cxn ang="0">
                    <a:pos x="63" y="71"/>
                  </a:cxn>
                  <a:cxn ang="0">
                    <a:pos x="63" y="0"/>
                  </a:cxn>
                </a:cxnLst>
                <a:rect l="0" t="0" r="r" b="b"/>
                <a:pathLst>
                  <a:path w="63" h="126">
                    <a:moveTo>
                      <a:pt x="63" y="0"/>
                    </a:moveTo>
                    <a:lnTo>
                      <a:pt x="0" y="55"/>
                    </a:lnTo>
                    <a:lnTo>
                      <a:pt x="0" y="126"/>
                    </a:lnTo>
                    <a:lnTo>
                      <a:pt x="63" y="71"/>
                    </a:lnTo>
                    <a:lnTo>
                      <a:pt x="63" y="0"/>
                    </a:lnTo>
                    <a:close/>
                  </a:path>
                </a:pathLst>
              </a:custGeom>
              <a:blipFill dpi="0" rotWithShape="0">
                <a:blip r:embed="rId10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84" name="Freeform 1880"/>
              <p:cNvSpPr>
                <a:spLocks/>
              </p:cNvSpPr>
              <p:nvPr/>
            </p:nvSpPr>
            <p:spPr bwMode="auto">
              <a:xfrm>
                <a:off x="3237" y="2611"/>
                <a:ext cx="95" cy="31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95" y="24"/>
                  </a:cxn>
                  <a:cxn ang="0">
                    <a:pos x="63" y="31"/>
                  </a:cxn>
                  <a:cxn ang="0">
                    <a:pos x="0" y="8"/>
                  </a:cxn>
                  <a:cxn ang="0">
                    <a:pos x="24" y="0"/>
                  </a:cxn>
                </a:cxnLst>
                <a:rect l="0" t="0" r="r" b="b"/>
                <a:pathLst>
                  <a:path w="95" h="31">
                    <a:moveTo>
                      <a:pt x="24" y="0"/>
                    </a:moveTo>
                    <a:lnTo>
                      <a:pt x="95" y="24"/>
                    </a:lnTo>
                    <a:lnTo>
                      <a:pt x="63" y="31"/>
                    </a:lnTo>
                    <a:lnTo>
                      <a:pt x="0" y="8"/>
                    </a:lnTo>
                    <a:lnTo>
                      <a:pt x="24" y="0"/>
                    </a:lnTo>
                    <a:close/>
                  </a:path>
                </a:pathLst>
              </a:custGeom>
              <a:blipFill dpi="0" rotWithShape="0">
                <a:blip r:embed="rId10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85" name="Freeform 1881"/>
              <p:cNvSpPr>
                <a:spLocks/>
              </p:cNvSpPr>
              <p:nvPr/>
            </p:nvSpPr>
            <p:spPr bwMode="auto">
              <a:xfrm>
                <a:off x="3300" y="2635"/>
                <a:ext cx="32" cy="78"/>
              </a:xfrm>
              <a:custGeom>
                <a:avLst/>
                <a:gdLst/>
                <a:ahLst/>
                <a:cxnLst>
                  <a:cxn ang="0">
                    <a:pos x="32" y="71"/>
                  </a:cxn>
                  <a:cxn ang="0">
                    <a:pos x="0" y="78"/>
                  </a:cxn>
                  <a:cxn ang="0">
                    <a:pos x="0" y="7"/>
                  </a:cxn>
                  <a:cxn ang="0">
                    <a:pos x="32" y="0"/>
                  </a:cxn>
                  <a:cxn ang="0">
                    <a:pos x="32" y="71"/>
                  </a:cxn>
                </a:cxnLst>
                <a:rect l="0" t="0" r="r" b="b"/>
                <a:pathLst>
                  <a:path w="32" h="78">
                    <a:moveTo>
                      <a:pt x="32" y="71"/>
                    </a:moveTo>
                    <a:lnTo>
                      <a:pt x="0" y="78"/>
                    </a:lnTo>
                    <a:lnTo>
                      <a:pt x="0" y="7"/>
                    </a:lnTo>
                    <a:lnTo>
                      <a:pt x="32" y="0"/>
                    </a:lnTo>
                    <a:lnTo>
                      <a:pt x="32" y="71"/>
                    </a:lnTo>
                    <a:close/>
                  </a:path>
                </a:pathLst>
              </a:custGeom>
              <a:blipFill dpi="0" rotWithShape="0">
                <a:blip r:embed="rId10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86" name="Freeform 1882"/>
              <p:cNvSpPr>
                <a:spLocks/>
              </p:cNvSpPr>
              <p:nvPr/>
            </p:nvSpPr>
            <p:spPr bwMode="auto">
              <a:xfrm>
                <a:off x="3237" y="2619"/>
                <a:ext cx="63" cy="94"/>
              </a:xfrm>
              <a:custGeom>
                <a:avLst/>
                <a:gdLst/>
                <a:ahLst/>
                <a:cxnLst>
                  <a:cxn ang="0">
                    <a:pos x="63" y="23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94"/>
                  </a:cxn>
                  <a:cxn ang="0">
                    <a:pos x="63" y="23"/>
                  </a:cxn>
                </a:cxnLst>
                <a:rect l="0" t="0" r="r" b="b"/>
                <a:pathLst>
                  <a:path w="63" h="94">
                    <a:moveTo>
                      <a:pt x="63" y="23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94"/>
                    </a:lnTo>
                    <a:lnTo>
                      <a:pt x="63" y="23"/>
                    </a:lnTo>
                    <a:close/>
                  </a:path>
                </a:pathLst>
              </a:custGeom>
              <a:blipFill dpi="0" rotWithShape="0">
                <a:blip r:embed="rId10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87" name="Freeform 1883"/>
              <p:cNvSpPr>
                <a:spLocks/>
              </p:cNvSpPr>
              <p:nvPr/>
            </p:nvSpPr>
            <p:spPr bwMode="auto">
              <a:xfrm>
                <a:off x="3300" y="2635"/>
                <a:ext cx="95" cy="31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95" y="15"/>
                  </a:cxn>
                  <a:cxn ang="0">
                    <a:pos x="63" y="31"/>
                  </a:cxn>
                  <a:cxn ang="0">
                    <a:pos x="0" y="7"/>
                  </a:cxn>
                  <a:cxn ang="0">
                    <a:pos x="32" y="0"/>
                  </a:cxn>
                </a:cxnLst>
                <a:rect l="0" t="0" r="r" b="b"/>
                <a:pathLst>
                  <a:path w="95" h="31">
                    <a:moveTo>
                      <a:pt x="32" y="0"/>
                    </a:moveTo>
                    <a:lnTo>
                      <a:pt x="95" y="15"/>
                    </a:lnTo>
                    <a:lnTo>
                      <a:pt x="63" y="31"/>
                    </a:lnTo>
                    <a:lnTo>
                      <a:pt x="0" y="7"/>
                    </a:lnTo>
                    <a:lnTo>
                      <a:pt x="32" y="0"/>
                    </a:lnTo>
                    <a:close/>
                  </a:path>
                </a:pathLst>
              </a:custGeom>
              <a:blipFill dpi="0" rotWithShape="0">
                <a:blip r:embed="rId10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88" name="Freeform 1884"/>
              <p:cNvSpPr>
                <a:spLocks/>
              </p:cNvSpPr>
              <p:nvPr/>
            </p:nvSpPr>
            <p:spPr bwMode="auto">
              <a:xfrm>
                <a:off x="3363" y="2650"/>
                <a:ext cx="32" cy="87"/>
              </a:xfrm>
              <a:custGeom>
                <a:avLst/>
                <a:gdLst/>
                <a:ahLst/>
                <a:cxnLst>
                  <a:cxn ang="0">
                    <a:pos x="32" y="79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32" y="0"/>
                  </a:cxn>
                  <a:cxn ang="0">
                    <a:pos x="32" y="79"/>
                  </a:cxn>
                </a:cxnLst>
                <a:rect l="0" t="0" r="r" b="b"/>
                <a:pathLst>
                  <a:path w="32" h="87">
                    <a:moveTo>
                      <a:pt x="32" y="79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32" y="0"/>
                    </a:lnTo>
                    <a:lnTo>
                      <a:pt x="32" y="79"/>
                    </a:lnTo>
                    <a:close/>
                  </a:path>
                </a:pathLst>
              </a:custGeom>
              <a:blipFill dpi="0" rotWithShape="0">
                <a:blip r:embed="rId10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89" name="Freeform 1885"/>
              <p:cNvSpPr>
                <a:spLocks/>
              </p:cNvSpPr>
              <p:nvPr/>
            </p:nvSpPr>
            <p:spPr bwMode="auto">
              <a:xfrm>
                <a:off x="3300" y="2642"/>
                <a:ext cx="63" cy="95"/>
              </a:xfrm>
              <a:custGeom>
                <a:avLst/>
                <a:gdLst/>
                <a:ahLst/>
                <a:cxnLst>
                  <a:cxn ang="0">
                    <a:pos x="63" y="24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95"/>
                  </a:cxn>
                  <a:cxn ang="0">
                    <a:pos x="63" y="24"/>
                  </a:cxn>
                </a:cxnLst>
                <a:rect l="0" t="0" r="r" b="b"/>
                <a:pathLst>
                  <a:path w="63" h="95">
                    <a:moveTo>
                      <a:pt x="63" y="24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95"/>
                    </a:lnTo>
                    <a:lnTo>
                      <a:pt x="63" y="24"/>
                    </a:lnTo>
                    <a:close/>
                  </a:path>
                </a:pathLst>
              </a:custGeom>
              <a:blipFill dpi="0" rotWithShape="0">
                <a:blip r:embed="rId10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3390" name="Group 1886"/>
            <p:cNvGrpSpPr>
              <a:grpSpLocks/>
            </p:cNvGrpSpPr>
            <p:nvPr/>
          </p:nvGrpSpPr>
          <p:grpSpPr bwMode="auto">
            <a:xfrm>
              <a:off x="2039" y="2138"/>
              <a:ext cx="1482" cy="961"/>
              <a:chOff x="2039" y="2138"/>
              <a:chExt cx="1482" cy="961"/>
            </a:xfrm>
          </p:grpSpPr>
          <p:sp>
            <p:nvSpPr>
              <p:cNvPr id="23391" name="Freeform 1887"/>
              <p:cNvSpPr>
                <a:spLocks/>
              </p:cNvSpPr>
              <p:nvPr/>
            </p:nvSpPr>
            <p:spPr bwMode="auto">
              <a:xfrm>
                <a:off x="3363" y="2650"/>
                <a:ext cx="95" cy="40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95" y="24"/>
                  </a:cxn>
                  <a:cxn ang="0">
                    <a:pos x="71" y="40"/>
                  </a:cxn>
                  <a:cxn ang="0">
                    <a:pos x="0" y="16"/>
                  </a:cxn>
                  <a:cxn ang="0">
                    <a:pos x="32" y="0"/>
                  </a:cxn>
                </a:cxnLst>
                <a:rect l="0" t="0" r="r" b="b"/>
                <a:pathLst>
                  <a:path w="95" h="40">
                    <a:moveTo>
                      <a:pt x="32" y="0"/>
                    </a:moveTo>
                    <a:lnTo>
                      <a:pt x="95" y="24"/>
                    </a:lnTo>
                    <a:lnTo>
                      <a:pt x="71" y="40"/>
                    </a:lnTo>
                    <a:lnTo>
                      <a:pt x="0" y="16"/>
                    </a:lnTo>
                    <a:lnTo>
                      <a:pt x="32" y="0"/>
                    </a:lnTo>
                    <a:close/>
                  </a:path>
                </a:pathLst>
              </a:custGeom>
              <a:blipFill dpi="0" rotWithShape="0">
                <a:blip r:embed="rId10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92" name="Freeform 1888"/>
              <p:cNvSpPr>
                <a:spLocks/>
              </p:cNvSpPr>
              <p:nvPr/>
            </p:nvSpPr>
            <p:spPr bwMode="auto">
              <a:xfrm>
                <a:off x="3434" y="2674"/>
                <a:ext cx="24" cy="87"/>
              </a:xfrm>
              <a:custGeom>
                <a:avLst/>
                <a:gdLst/>
                <a:ahLst/>
                <a:cxnLst>
                  <a:cxn ang="0">
                    <a:pos x="24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24" y="0"/>
                  </a:cxn>
                  <a:cxn ang="0">
                    <a:pos x="24" y="71"/>
                  </a:cxn>
                </a:cxnLst>
                <a:rect l="0" t="0" r="r" b="b"/>
                <a:pathLst>
                  <a:path w="24" h="87">
                    <a:moveTo>
                      <a:pt x="24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24" y="0"/>
                    </a:lnTo>
                    <a:lnTo>
                      <a:pt x="24" y="71"/>
                    </a:lnTo>
                    <a:close/>
                  </a:path>
                </a:pathLst>
              </a:custGeom>
              <a:blipFill dpi="0" rotWithShape="0">
                <a:blip r:embed="rId10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93" name="Freeform 1889"/>
              <p:cNvSpPr>
                <a:spLocks/>
              </p:cNvSpPr>
              <p:nvPr/>
            </p:nvSpPr>
            <p:spPr bwMode="auto">
              <a:xfrm>
                <a:off x="3363" y="2666"/>
                <a:ext cx="71" cy="95"/>
              </a:xfrm>
              <a:custGeom>
                <a:avLst/>
                <a:gdLst/>
                <a:ahLst/>
                <a:cxnLst>
                  <a:cxn ang="0">
                    <a:pos x="71" y="24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71" y="95"/>
                  </a:cxn>
                  <a:cxn ang="0">
                    <a:pos x="71" y="24"/>
                  </a:cxn>
                </a:cxnLst>
                <a:rect l="0" t="0" r="r" b="b"/>
                <a:pathLst>
                  <a:path w="71" h="95">
                    <a:moveTo>
                      <a:pt x="71" y="24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71" y="95"/>
                    </a:lnTo>
                    <a:lnTo>
                      <a:pt x="71" y="24"/>
                    </a:lnTo>
                    <a:close/>
                  </a:path>
                </a:pathLst>
              </a:custGeom>
              <a:blipFill dpi="0" rotWithShape="0">
                <a:blip r:embed="rId10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94" name="Freeform 1890"/>
              <p:cNvSpPr>
                <a:spLocks/>
              </p:cNvSpPr>
              <p:nvPr/>
            </p:nvSpPr>
            <p:spPr bwMode="auto">
              <a:xfrm>
                <a:off x="3434" y="2674"/>
                <a:ext cx="87" cy="39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87" y="24"/>
                  </a:cxn>
                  <a:cxn ang="0">
                    <a:pos x="63" y="39"/>
                  </a:cxn>
                  <a:cxn ang="0">
                    <a:pos x="0" y="16"/>
                  </a:cxn>
                  <a:cxn ang="0">
                    <a:pos x="24" y="0"/>
                  </a:cxn>
                </a:cxnLst>
                <a:rect l="0" t="0" r="r" b="b"/>
                <a:pathLst>
                  <a:path w="87" h="39">
                    <a:moveTo>
                      <a:pt x="24" y="0"/>
                    </a:moveTo>
                    <a:lnTo>
                      <a:pt x="87" y="24"/>
                    </a:lnTo>
                    <a:lnTo>
                      <a:pt x="63" y="39"/>
                    </a:lnTo>
                    <a:lnTo>
                      <a:pt x="0" y="16"/>
                    </a:lnTo>
                    <a:lnTo>
                      <a:pt x="24" y="0"/>
                    </a:lnTo>
                    <a:close/>
                  </a:path>
                </a:pathLst>
              </a:custGeom>
              <a:blipFill dpi="0" rotWithShape="0">
                <a:blip r:embed="rId10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95" name="Freeform 1891"/>
              <p:cNvSpPr>
                <a:spLocks/>
              </p:cNvSpPr>
              <p:nvPr/>
            </p:nvSpPr>
            <p:spPr bwMode="auto">
              <a:xfrm>
                <a:off x="3497" y="2698"/>
                <a:ext cx="24" cy="86"/>
              </a:xfrm>
              <a:custGeom>
                <a:avLst/>
                <a:gdLst/>
                <a:ahLst/>
                <a:cxnLst>
                  <a:cxn ang="0">
                    <a:pos x="24" y="71"/>
                  </a:cxn>
                  <a:cxn ang="0">
                    <a:pos x="0" y="86"/>
                  </a:cxn>
                  <a:cxn ang="0">
                    <a:pos x="0" y="15"/>
                  </a:cxn>
                  <a:cxn ang="0">
                    <a:pos x="24" y="0"/>
                  </a:cxn>
                  <a:cxn ang="0">
                    <a:pos x="24" y="71"/>
                  </a:cxn>
                </a:cxnLst>
                <a:rect l="0" t="0" r="r" b="b"/>
                <a:pathLst>
                  <a:path w="24" h="86">
                    <a:moveTo>
                      <a:pt x="24" y="71"/>
                    </a:moveTo>
                    <a:lnTo>
                      <a:pt x="0" y="86"/>
                    </a:lnTo>
                    <a:lnTo>
                      <a:pt x="0" y="15"/>
                    </a:lnTo>
                    <a:lnTo>
                      <a:pt x="24" y="0"/>
                    </a:lnTo>
                    <a:lnTo>
                      <a:pt x="24" y="71"/>
                    </a:lnTo>
                    <a:close/>
                  </a:path>
                </a:pathLst>
              </a:custGeom>
              <a:blipFill dpi="0" rotWithShape="0">
                <a:blip r:embed="rId10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96" name="Freeform 1892"/>
              <p:cNvSpPr>
                <a:spLocks/>
              </p:cNvSpPr>
              <p:nvPr/>
            </p:nvSpPr>
            <p:spPr bwMode="auto">
              <a:xfrm>
                <a:off x="3434" y="2690"/>
                <a:ext cx="63" cy="94"/>
              </a:xfrm>
              <a:custGeom>
                <a:avLst/>
                <a:gdLst/>
                <a:ahLst/>
                <a:cxnLst>
                  <a:cxn ang="0">
                    <a:pos x="63" y="23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94"/>
                  </a:cxn>
                  <a:cxn ang="0">
                    <a:pos x="63" y="23"/>
                  </a:cxn>
                </a:cxnLst>
                <a:rect l="0" t="0" r="r" b="b"/>
                <a:pathLst>
                  <a:path w="63" h="94">
                    <a:moveTo>
                      <a:pt x="63" y="23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94"/>
                    </a:lnTo>
                    <a:lnTo>
                      <a:pt x="63" y="23"/>
                    </a:lnTo>
                    <a:close/>
                  </a:path>
                </a:pathLst>
              </a:custGeom>
              <a:blipFill dpi="0" rotWithShape="0">
                <a:blip r:embed="rId10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97" name="Freeform 1893"/>
              <p:cNvSpPr>
                <a:spLocks/>
              </p:cNvSpPr>
              <p:nvPr/>
            </p:nvSpPr>
            <p:spPr bwMode="auto">
              <a:xfrm>
                <a:off x="2205" y="2288"/>
                <a:ext cx="94" cy="39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94" y="24"/>
                  </a:cxn>
                  <a:cxn ang="0">
                    <a:pos x="63" y="39"/>
                  </a:cxn>
                  <a:cxn ang="0">
                    <a:pos x="0" y="16"/>
                  </a:cxn>
                  <a:cxn ang="0">
                    <a:pos x="23" y="0"/>
                  </a:cxn>
                </a:cxnLst>
                <a:rect l="0" t="0" r="r" b="b"/>
                <a:pathLst>
                  <a:path w="94" h="39">
                    <a:moveTo>
                      <a:pt x="23" y="0"/>
                    </a:moveTo>
                    <a:lnTo>
                      <a:pt x="94" y="24"/>
                    </a:lnTo>
                    <a:lnTo>
                      <a:pt x="63" y="39"/>
                    </a:lnTo>
                    <a:lnTo>
                      <a:pt x="0" y="16"/>
                    </a:lnTo>
                    <a:lnTo>
                      <a:pt x="23" y="0"/>
                    </a:lnTo>
                    <a:close/>
                  </a:path>
                </a:pathLst>
              </a:cu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98" name="Freeform 1894"/>
              <p:cNvSpPr>
                <a:spLocks/>
              </p:cNvSpPr>
              <p:nvPr/>
            </p:nvSpPr>
            <p:spPr bwMode="auto">
              <a:xfrm>
                <a:off x="2268" y="2312"/>
                <a:ext cx="31" cy="86"/>
              </a:xfrm>
              <a:custGeom>
                <a:avLst/>
                <a:gdLst/>
                <a:ahLst/>
                <a:cxnLst>
                  <a:cxn ang="0">
                    <a:pos x="31" y="70"/>
                  </a:cxn>
                  <a:cxn ang="0">
                    <a:pos x="0" y="86"/>
                  </a:cxn>
                  <a:cxn ang="0">
                    <a:pos x="0" y="15"/>
                  </a:cxn>
                  <a:cxn ang="0">
                    <a:pos x="31" y="0"/>
                  </a:cxn>
                  <a:cxn ang="0">
                    <a:pos x="31" y="70"/>
                  </a:cxn>
                </a:cxnLst>
                <a:rect l="0" t="0" r="r" b="b"/>
                <a:pathLst>
                  <a:path w="31" h="86">
                    <a:moveTo>
                      <a:pt x="31" y="70"/>
                    </a:moveTo>
                    <a:lnTo>
                      <a:pt x="0" y="86"/>
                    </a:lnTo>
                    <a:lnTo>
                      <a:pt x="0" y="15"/>
                    </a:lnTo>
                    <a:lnTo>
                      <a:pt x="31" y="0"/>
                    </a:lnTo>
                    <a:lnTo>
                      <a:pt x="31" y="70"/>
                    </a:lnTo>
                    <a:close/>
                  </a:path>
                </a:pathLst>
              </a:cu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99" name="Freeform 1895"/>
              <p:cNvSpPr>
                <a:spLocks/>
              </p:cNvSpPr>
              <p:nvPr/>
            </p:nvSpPr>
            <p:spPr bwMode="auto">
              <a:xfrm>
                <a:off x="2205" y="2304"/>
                <a:ext cx="63" cy="94"/>
              </a:xfrm>
              <a:custGeom>
                <a:avLst/>
                <a:gdLst/>
                <a:ahLst/>
                <a:cxnLst>
                  <a:cxn ang="0">
                    <a:pos x="63" y="23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94"/>
                  </a:cxn>
                  <a:cxn ang="0">
                    <a:pos x="63" y="23"/>
                  </a:cxn>
                </a:cxnLst>
                <a:rect l="0" t="0" r="r" b="b"/>
                <a:pathLst>
                  <a:path w="63" h="94">
                    <a:moveTo>
                      <a:pt x="63" y="23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94"/>
                    </a:lnTo>
                    <a:lnTo>
                      <a:pt x="63" y="23"/>
                    </a:lnTo>
                    <a:close/>
                  </a:path>
                </a:pathLst>
              </a:cu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00" name="Freeform 1896"/>
              <p:cNvSpPr>
                <a:spLocks/>
              </p:cNvSpPr>
              <p:nvPr/>
            </p:nvSpPr>
            <p:spPr bwMode="auto">
              <a:xfrm>
                <a:off x="2268" y="2312"/>
                <a:ext cx="94" cy="39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94" y="23"/>
                  </a:cxn>
                  <a:cxn ang="0">
                    <a:pos x="63" y="39"/>
                  </a:cxn>
                  <a:cxn ang="0">
                    <a:pos x="0" y="15"/>
                  </a:cxn>
                  <a:cxn ang="0">
                    <a:pos x="31" y="0"/>
                  </a:cxn>
                </a:cxnLst>
                <a:rect l="0" t="0" r="r" b="b"/>
                <a:pathLst>
                  <a:path w="94" h="39">
                    <a:moveTo>
                      <a:pt x="31" y="0"/>
                    </a:moveTo>
                    <a:lnTo>
                      <a:pt x="94" y="23"/>
                    </a:lnTo>
                    <a:lnTo>
                      <a:pt x="63" y="39"/>
                    </a:lnTo>
                    <a:lnTo>
                      <a:pt x="0" y="15"/>
                    </a:lnTo>
                    <a:lnTo>
                      <a:pt x="31" y="0"/>
                    </a:lnTo>
                    <a:close/>
                  </a:path>
                </a:pathLst>
              </a:cu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01" name="Freeform 1897"/>
              <p:cNvSpPr>
                <a:spLocks/>
              </p:cNvSpPr>
              <p:nvPr/>
            </p:nvSpPr>
            <p:spPr bwMode="auto">
              <a:xfrm>
                <a:off x="2331" y="2335"/>
                <a:ext cx="31" cy="87"/>
              </a:xfrm>
              <a:custGeom>
                <a:avLst/>
                <a:gdLst/>
                <a:ahLst/>
                <a:cxnLst>
                  <a:cxn ang="0">
                    <a:pos x="31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31" y="0"/>
                  </a:cxn>
                  <a:cxn ang="0">
                    <a:pos x="31" y="71"/>
                  </a:cxn>
                </a:cxnLst>
                <a:rect l="0" t="0" r="r" b="b"/>
                <a:pathLst>
                  <a:path w="31" h="87">
                    <a:moveTo>
                      <a:pt x="31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31" y="0"/>
                    </a:lnTo>
                    <a:lnTo>
                      <a:pt x="31" y="71"/>
                    </a:lnTo>
                    <a:close/>
                  </a:path>
                </a:pathLst>
              </a:cu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02" name="Freeform 1898"/>
              <p:cNvSpPr>
                <a:spLocks/>
              </p:cNvSpPr>
              <p:nvPr/>
            </p:nvSpPr>
            <p:spPr bwMode="auto">
              <a:xfrm>
                <a:off x="2268" y="2327"/>
                <a:ext cx="63" cy="95"/>
              </a:xfrm>
              <a:custGeom>
                <a:avLst/>
                <a:gdLst/>
                <a:ahLst/>
                <a:cxnLst>
                  <a:cxn ang="0">
                    <a:pos x="63" y="24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95"/>
                  </a:cxn>
                  <a:cxn ang="0">
                    <a:pos x="63" y="24"/>
                  </a:cxn>
                </a:cxnLst>
                <a:rect l="0" t="0" r="r" b="b"/>
                <a:pathLst>
                  <a:path w="63" h="95">
                    <a:moveTo>
                      <a:pt x="63" y="24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95"/>
                    </a:lnTo>
                    <a:lnTo>
                      <a:pt x="63" y="24"/>
                    </a:lnTo>
                    <a:close/>
                  </a:path>
                </a:pathLst>
              </a:cu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03" name="Freeform 1899"/>
              <p:cNvSpPr>
                <a:spLocks/>
              </p:cNvSpPr>
              <p:nvPr/>
            </p:nvSpPr>
            <p:spPr bwMode="auto">
              <a:xfrm>
                <a:off x="2331" y="2335"/>
                <a:ext cx="94" cy="40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94" y="24"/>
                  </a:cxn>
                  <a:cxn ang="0">
                    <a:pos x="71" y="40"/>
                  </a:cxn>
                  <a:cxn ang="0">
                    <a:pos x="0" y="16"/>
                  </a:cxn>
                  <a:cxn ang="0">
                    <a:pos x="31" y="0"/>
                  </a:cxn>
                </a:cxnLst>
                <a:rect l="0" t="0" r="r" b="b"/>
                <a:pathLst>
                  <a:path w="94" h="40">
                    <a:moveTo>
                      <a:pt x="31" y="0"/>
                    </a:moveTo>
                    <a:lnTo>
                      <a:pt x="94" y="24"/>
                    </a:lnTo>
                    <a:lnTo>
                      <a:pt x="71" y="40"/>
                    </a:lnTo>
                    <a:lnTo>
                      <a:pt x="0" y="16"/>
                    </a:lnTo>
                    <a:lnTo>
                      <a:pt x="31" y="0"/>
                    </a:lnTo>
                    <a:close/>
                  </a:path>
                </a:pathLst>
              </a:cu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04" name="Freeform 1900"/>
              <p:cNvSpPr>
                <a:spLocks/>
              </p:cNvSpPr>
              <p:nvPr/>
            </p:nvSpPr>
            <p:spPr bwMode="auto">
              <a:xfrm>
                <a:off x="2402" y="2359"/>
                <a:ext cx="23" cy="87"/>
              </a:xfrm>
              <a:custGeom>
                <a:avLst/>
                <a:gdLst/>
                <a:ahLst/>
                <a:cxnLst>
                  <a:cxn ang="0">
                    <a:pos x="23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23" y="0"/>
                  </a:cxn>
                  <a:cxn ang="0">
                    <a:pos x="23" y="71"/>
                  </a:cxn>
                </a:cxnLst>
                <a:rect l="0" t="0" r="r" b="b"/>
                <a:pathLst>
                  <a:path w="23" h="87">
                    <a:moveTo>
                      <a:pt x="23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23" y="0"/>
                    </a:lnTo>
                    <a:lnTo>
                      <a:pt x="23" y="71"/>
                    </a:lnTo>
                    <a:close/>
                  </a:path>
                </a:pathLst>
              </a:cu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05" name="Freeform 1901"/>
              <p:cNvSpPr>
                <a:spLocks/>
              </p:cNvSpPr>
              <p:nvPr/>
            </p:nvSpPr>
            <p:spPr bwMode="auto">
              <a:xfrm>
                <a:off x="2331" y="2351"/>
                <a:ext cx="71" cy="95"/>
              </a:xfrm>
              <a:custGeom>
                <a:avLst/>
                <a:gdLst/>
                <a:ahLst/>
                <a:cxnLst>
                  <a:cxn ang="0">
                    <a:pos x="71" y="24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71" y="95"/>
                  </a:cxn>
                  <a:cxn ang="0">
                    <a:pos x="71" y="24"/>
                  </a:cxn>
                </a:cxnLst>
                <a:rect l="0" t="0" r="r" b="b"/>
                <a:pathLst>
                  <a:path w="71" h="95">
                    <a:moveTo>
                      <a:pt x="71" y="24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71" y="95"/>
                    </a:lnTo>
                    <a:lnTo>
                      <a:pt x="71" y="24"/>
                    </a:lnTo>
                    <a:close/>
                  </a:path>
                </a:pathLst>
              </a:cu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06" name="Freeform 1902"/>
              <p:cNvSpPr>
                <a:spLocks/>
              </p:cNvSpPr>
              <p:nvPr/>
            </p:nvSpPr>
            <p:spPr bwMode="auto">
              <a:xfrm>
                <a:off x="2402" y="2359"/>
                <a:ext cx="86" cy="39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86" y="23"/>
                  </a:cxn>
                  <a:cxn ang="0">
                    <a:pos x="63" y="39"/>
                  </a:cxn>
                  <a:cxn ang="0">
                    <a:pos x="0" y="16"/>
                  </a:cxn>
                  <a:cxn ang="0">
                    <a:pos x="23" y="0"/>
                  </a:cxn>
                </a:cxnLst>
                <a:rect l="0" t="0" r="r" b="b"/>
                <a:pathLst>
                  <a:path w="86" h="39">
                    <a:moveTo>
                      <a:pt x="23" y="0"/>
                    </a:moveTo>
                    <a:lnTo>
                      <a:pt x="86" y="23"/>
                    </a:lnTo>
                    <a:lnTo>
                      <a:pt x="63" y="39"/>
                    </a:lnTo>
                    <a:lnTo>
                      <a:pt x="0" y="16"/>
                    </a:lnTo>
                    <a:lnTo>
                      <a:pt x="23" y="0"/>
                    </a:lnTo>
                    <a:close/>
                  </a:path>
                </a:pathLst>
              </a:cu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07" name="Freeform 1903"/>
              <p:cNvSpPr>
                <a:spLocks/>
              </p:cNvSpPr>
              <p:nvPr/>
            </p:nvSpPr>
            <p:spPr bwMode="auto">
              <a:xfrm>
                <a:off x="2465" y="2382"/>
                <a:ext cx="23" cy="87"/>
              </a:xfrm>
              <a:custGeom>
                <a:avLst/>
                <a:gdLst/>
                <a:ahLst/>
                <a:cxnLst>
                  <a:cxn ang="0">
                    <a:pos x="23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23" y="0"/>
                  </a:cxn>
                  <a:cxn ang="0">
                    <a:pos x="23" y="71"/>
                  </a:cxn>
                </a:cxnLst>
                <a:rect l="0" t="0" r="r" b="b"/>
                <a:pathLst>
                  <a:path w="23" h="87">
                    <a:moveTo>
                      <a:pt x="23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23" y="0"/>
                    </a:lnTo>
                    <a:lnTo>
                      <a:pt x="23" y="71"/>
                    </a:lnTo>
                    <a:close/>
                  </a:path>
                </a:pathLst>
              </a:cu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08" name="Freeform 1904"/>
              <p:cNvSpPr>
                <a:spLocks/>
              </p:cNvSpPr>
              <p:nvPr/>
            </p:nvSpPr>
            <p:spPr bwMode="auto">
              <a:xfrm>
                <a:off x="2402" y="2375"/>
                <a:ext cx="63" cy="94"/>
              </a:xfrm>
              <a:custGeom>
                <a:avLst/>
                <a:gdLst/>
                <a:ahLst/>
                <a:cxnLst>
                  <a:cxn ang="0">
                    <a:pos x="63" y="23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94"/>
                  </a:cxn>
                  <a:cxn ang="0">
                    <a:pos x="63" y="23"/>
                  </a:cxn>
                </a:cxnLst>
                <a:rect l="0" t="0" r="r" b="b"/>
                <a:pathLst>
                  <a:path w="63" h="94">
                    <a:moveTo>
                      <a:pt x="63" y="23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94"/>
                    </a:lnTo>
                    <a:lnTo>
                      <a:pt x="63" y="23"/>
                    </a:lnTo>
                    <a:close/>
                  </a:path>
                </a:pathLst>
              </a:cu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09" name="Freeform 1905"/>
              <p:cNvSpPr>
                <a:spLocks/>
              </p:cNvSpPr>
              <p:nvPr/>
            </p:nvSpPr>
            <p:spPr bwMode="auto">
              <a:xfrm>
                <a:off x="2465" y="2382"/>
                <a:ext cx="94" cy="111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94" y="103"/>
                  </a:cxn>
                  <a:cxn ang="0">
                    <a:pos x="63" y="111"/>
                  </a:cxn>
                  <a:cxn ang="0">
                    <a:pos x="0" y="16"/>
                  </a:cxn>
                  <a:cxn ang="0">
                    <a:pos x="23" y="0"/>
                  </a:cxn>
                </a:cxnLst>
                <a:rect l="0" t="0" r="r" b="b"/>
                <a:pathLst>
                  <a:path w="94" h="111">
                    <a:moveTo>
                      <a:pt x="23" y="0"/>
                    </a:moveTo>
                    <a:lnTo>
                      <a:pt x="94" y="103"/>
                    </a:lnTo>
                    <a:lnTo>
                      <a:pt x="63" y="111"/>
                    </a:lnTo>
                    <a:lnTo>
                      <a:pt x="0" y="16"/>
                    </a:lnTo>
                    <a:lnTo>
                      <a:pt x="23" y="0"/>
                    </a:lnTo>
                    <a:close/>
                  </a:path>
                </a:pathLst>
              </a:cu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10" name="Freeform 1906"/>
              <p:cNvSpPr>
                <a:spLocks/>
              </p:cNvSpPr>
              <p:nvPr/>
            </p:nvSpPr>
            <p:spPr bwMode="auto">
              <a:xfrm>
                <a:off x="2528" y="2485"/>
                <a:ext cx="31" cy="79"/>
              </a:xfrm>
              <a:custGeom>
                <a:avLst/>
                <a:gdLst/>
                <a:ahLst/>
                <a:cxnLst>
                  <a:cxn ang="0">
                    <a:pos x="31" y="71"/>
                  </a:cxn>
                  <a:cxn ang="0">
                    <a:pos x="0" y="79"/>
                  </a:cxn>
                  <a:cxn ang="0">
                    <a:pos x="0" y="8"/>
                  </a:cxn>
                  <a:cxn ang="0">
                    <a:pos x="31" y="0"/>
                  </a:cxn>
                  <a:cxn ang="0">
                    <a:pos x="31" y="71"/>
                  </a:cxn>
                </a:cxnLst>
                <a:rect l="0" t="0" r="r" b="b"/>
                <a:pathLst>
                  <a:path w="31" h="79">
                    <a:moveTo>
                      <a:pt x="31" y="71"/>
                    </a:moveTo>
                    <a:lnTo>
                      <a:pt x="0" y="79"/>
                    </a:lnTo>
                    <a:lnTo>
                      <a:pt x="0" y="8"/>
                    </a:lnTo>
                    <a:lnTo>
                      <a:pt x="31" y="0"/>
                    </a:lnTo>
                    <a:lnTo>
                      <a:pt x="31" y="71"/>
                    </a:lnTo>
                    <a:close/>
                  </a:path>
                </a:pathLst>
              </a:cu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11" name="Freeform 1907"/>
              <p:cNvSpPr>
                <a:spLocks/>
              </p:cNvSpPr>
              <p:nvPr/>
            </p:nvSpPr>
            <p:spPr bwMode="auto">
              <a:xfrm>
                <a:off x="2465" y="2398"/>
                <a:ext cx="63" cy="166"/>
              </a:xfrm>
              <a:custGeom>
                <a:avLst/>
                <a:gdLst/>
                <a:ahLst/>
                <a:cxnLst>
                  <a:cxn ang="0">
                    <a:pos x="63" y="95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166"/>
                  </a:cxn>
                  <a:cxn ang="0">
                    <a:pos x="63" y="95"/>
                  </a:cxn>
                </a:cxnLst>
                <a:rect l="0" t="0" r="r" b="b"/>
                <a:pathLst>
                  <a:path w="63" h="166">
                    <a:moveTo>
                      <a:pt x="63" y="95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166"/>
                    </a:lnTo>
                    <a:lnTo>
                      <a:pt x="63" y="95"/>
                    </a:lnTo>
                    <a:close/>
                  </a:path>
                </a:pathLst>
              </a:cu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12" name="Freeform 1908"/>
              <p:cNvSpPr>
                <a:spLocks/>
              </p:cNvSpPr>
              <p:nvPr/>
            </p:nvSpPr>
            <p:spPr bwMode="auto">
              <a:xfrm>
                <a:off x="2528" y="2485"/>
                <a:ext cx="94" cy="31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94" y="16"/>
                  </a:cxn>
                  <a:cxn ang="0">
                    <a:pos x="63" y="31"/>
                  </a:cxn>
                  <a:cxn ang="0">
                    <a:pos x="0" y="8"/>
                  </a:cxn>
                  <a:cxn ang="0">
                    <a:pos x="31" y="0"/>
                  </a:cxn>
                </a:cxnLst>
                <a:rect l="0" t="0" r="r" b="b"/>
                <a:pathLst>
                  <a:path w="94" h="31">
                    <a:moveTo>
                      <a:pt x="31" y="0"/>
                    </a:moveTo>
                    <a:lnTo>
                      <a:pt x="94" y="16"/>
                    </a:lnTo>
                    <a:lnTo>
                      <a:pt x="63" y="31"/>
                    </a:lnTo>
                    <a:lnTo>
                      <a:pt x="0" y="8"/>
                    </a:lnTo>
                    <a:lnTo>
                      <a:pt x="31" y="0"/>
                    </a:lnTo>
                    <a:close/>
                  </a:path>
                </a:pathLst>
              </a:cu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13" name="Freeform 1909"/>
              <p:cNvSpPr>
                <a:spLocks/>
              </p:cNvSpPr>
              <p:nvPr/>
            </p:nvSpPr>
            <p:spPr bwMode="auto">
              <a:xfrm>
                <a:off x="2591" y="2501"/>
                <a:ext cx="31" cy="86"/>
              </a:xfrm>
              <a:custGeom>
                <a:avLst/>
                <a:gdLst/>
                <a:ahLst/>
                <a:cxnLst>
                  <a:cxn ang="0">
                    <a:pos x="31" y="78"/>
                  </a:cxn>
                  <a:cxn ang="0">
                    <a:pos x="0" y="86"/>
                  </a:cxn>
                  <a:cxn ang="0">
                    <a:pos x="0" y="15"/>
                  </a:cxn>
                  <a:cxn ang="0">
                    <a:pos x="31" y="0"/>
                  </a:cxn>
                  <a:cxn ang="0">
                    <a:pos x="31" y="78"/>
                  </a:cxn>
                </a:cxnLst>
                <a:rect l="0" t="0" r="r" b="b"/>
                <a:pathLst>
                  <a:path w="31" h="86">
                    <a:moveTo>
                      <a:pt x="31" y="78"/>
                    </a:moveTo>
                    <a:lnTo>
                      <a:pt x="0" y="86"/>
                    </a:lnTo>
                    <a:lnTo>
                      <a:pt x="0" y="15"/>
                    </a:lnTo>
                    <a:lnTo>
                      <a:pt x="31" y="0"/>
                    </a:lnTo>
                    <a:lnTo>
                      <a:pt x="31" y="78"/>
                    </a:lnTo>
                    <a:close/>
                  </a:path>
                </a:pathLst>
              </a:cu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14" name="Freeform 1910"/>
              <p:cNvSpPr>
                <a:spLocks/>
              </p:cNvSpPr>
              <p:nvPr/>
            </p:nvSpPr>
            <p:spPr bwMode="auto">
              <a:xfrm>
                <a:off x="2528" y="2493"/>
                <a:ext cx="63" cy="94"/>
              </a:xfrm>
              <a:custGeom>
                <a:avLst/>
                <a:gdLst/>
                <a:ahLst/>
                <a:cxnLst>
                  <a:cxn ang="0">
                    <a:pos x="63" y="23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94"/>
                  </a:cxn>
                  <a:cxn ang="0">
                    <a:pos x="63" y="23"/>
                  </a:cxn>
                </a:cxnLst>
                <a:rect l="0" t="0" r="r" b="b"/>
                <a:pathLst>
                  <a:path w="63" h="94">
                    <a:moveTo>
                      <a:pt x="63" y="23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94"/>
                    </a:lnTo>
                    <a:lnTo>
                      <a:pt x="63" y="23"/>
                    </a:lnTo>
                    <a:close/>
                  </a:path>
                </a:pathLst>
              </a:cu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15" name="Freeform 1911"/>
              <p:cNvSpPr>
                <a:spLocks/>
              </p:cNvSpPr>
              <p:nvPr/>
            </p:nvSpPr>
            <p:spPr bwMode="auto">
              <a:xfrm>
                <a:off x="2591" y="2501"/>
                <a:ext cx="94" cy="39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94" y="23"/>
                  </a:cxn>
                  <a:cxn ang="0">
                    <a:pos x="71" y="39"/>
                  </a:cxn>
                  <a:cxn ang="0">
                    <a:pos x="0" y="15"/>
                  </a:cxn>
                  <a:cxn ang="0">
                    <a:pos x="31" y="0"/>
                  </a:cxn>
                </a:cxnLst>
                <a:rect l="0" t="0" r="r" b="b"/>
                <a:pathLst>
                  <a:path w="94" h="39">
                    <a:moveTo>
                      <a:pt x="31" y="0"/>
                    </a:moveTo>
                    <a:lnTo>
                      <a:pt x="94" y="23"/>
                    </a:lnTo>
                    <a:lnTo>
                      <a:pt x="71" y="39"/>
                    </a:lnTo>
                    <a:lnTo>
                      <a:pt x="0" y="15"/>
                    </a:lnTo>
                    <a:lnTo>
                      <a:pt x="31" y="0"/>
                    </a:lnTo>
                    <a:close/>
                  </a:path>
                </a:pathLst>
              </a:cu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16" name="Freeform 1912"/>
              <p:cNvSpPr>
                <a:spLocks/>
              </p:cNvSpPr>
              <p:nvPr/>
            </p:nvSpPr>
            <p:spPr bwMode="auto">
              <a:xfrm>
                <a:off x="2662" y="2524"/>
                <a:ext cx="23" cy="87"/>
              </a:xfrm>
              <a:custGeom>
                <a:avLst/>
                <a:gdLst/>
                <a:ahLst/>
                <a:cxnLst>
                  <a:cxn ang="0">
                    <a:pos x="23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23" y="0"/>
                  </a:cxn>
                  <a:cxn ang="0">
                    <a:pos x="23" y="71"/>
                  </a:cxn>
                </a:cxnLst>
                <a:rect l="0" t="0" r="r" b="b"/>
                <a:pathLst>
                  <a:path w="23" h="87">
                    <a:moveTo>
                      <a:pt x="23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23" y="0"/>
                    </a:lnTo>
                    <a:lnTo>
                      <a:pt x="23" y="71"/>
                    </a:lnTo>
                    <a:close/>
                  </a:path>
                </a:pathLst>
              </a:cu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17" name="Freeform 1913"/>
              <p:cNvSpPr>
                <a:spLocks/>
              </p:cNvSpPr>
              <p:nvPr/>
            </p:nvSpPr>
            <p:spPr bwMode="auto">
              <a:xfrm>
                <a:off x="2591" y="2516"/>
                <a:ext cx="71" cy="95"/>
              </a:xfrm>
              <a:custGeom>
                <a:avLst/>
                <a:gdLst/>
                <a:ahLst/>
                <a:cxnLst>
                  <a:cxn ang="0">
                    <a:pos x="71" y="24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71" y="95"/>
                  </a:cxn>
                  <a:cxn ang="0">
                    <a:pos x="71" y="24"/>
                  </a:cxn>
                </a:cxnLst>
                <a:rect l="0" t="0" r="r" b="b"/>
                <a:pathLst>
                  <a:path w="71" h="95">
                    <a:moveTo>
                      <a:pt x="71" y="24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71" y="95"/>
                    </a:lnTo>
                    <a:lnTo>
                      <a:pt x="71" y="24"/>
                    </a:lnTo>
                    <a:close/>
                  </a:path>
                </a:pathLst>
              </a:cu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18" name="Freeform 1914"/>
              <p:cNvSpPr>
                <a:spLocks/>
              </p:cNvSpPr>
              <p:nvPr/>
            </p:nvSpPr>
            <p:spPr bwMode="auto">
              <a:xfrm>
                <a:off x="2662" y="2524"/>
                <a:ext cx="87" cy="40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87" y="24"/>
                  </a:cxn>
                  <a:cxn ang="0">
                    <a:pos x="63" y="40"/>
                  </a:cxn>
                  <a:cxn ang="0">
                    <a:pos x="0" y="16"/>
                  </a:cxn>
                  <a:cxn ang="0">
                    <a:pos x="23" y="0"/>
                  </a:cxn>
                </a:cxnLst>
                <a:rect l="0" t="0" r="r" b="b"/>
                <a:pathLst>
                  <a:path w="87" h="40">
                    <a:moveTo>
                      <a:pt x="23" y="0"/>
                    </a:moveTo>
                    <a:lnTo>
                      <a:pt x="87" y="24"/>
                    </a:lnTo>
                    <a:lnTo>
                      <a:pt x="63" y="40"/>
                    </a:lnTo>
                    <a:lnTo>
                      <a:pt x="0" y="16"/>
                    </a:lnTo>
                    <a:lnTo>
                      <a:pt x="23" y="0"/>
                    </a:lnTo>
                    <a:close/>
                  </a:path>
                </a:pathLst>
              </a:cu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19" name="Freeform 1915"/>
              <p:cNvSpPr>
                <a:spLocks/>
              </p:cNvSpPr>
              <p:nvPr/>
            </p:nvSpPr>
            <p:spPr bwMode="auto">
              <a:xfrm>
                <a:off x="2725" y="2548"/>
                <a:ext cx="24" cy="87"/>
              </a:xfrm>
              <a:custGeom>
                <a:avLst/>
                <a:gdLst/>
                <a:ahLst/>
                <a:cxnLst>
                  <a:cxn ang="0">
                    <a:pos x="24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24" y="0"/>
                  </a:cxn>
                  <a:cxn ang="0">
                    <a:pos x="24" y="71"/>
                  </a:cxn>
                </a:cxnLst>
                <a:rect l="0" t="0" r="r" b="b"/>
                <a:pathLst>
                  <a:path w="24" h="87">
                    <a:moveTo>
                      <a:pt x="24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24" y="0"/>
                    </a:lnTo>
                    <a:lnTo>
                      <a:pt x="24" y="71"/>
                    </a:lnTo>
                    <a:close/>
                  </a:path>
                </a:pathLst>
              </a:cu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20" name="Freeform 1916"/>
              <p:cNvSpPr>
                <a:spLocks/>
              </p:cNvSpPr>
              <p:nvPr/>
            </p:nvSpPr>
            <p:spPr bwMode="auto">
              <a:xfrm>
                <a:off x="2662" y="2540"/>
                <a:ext cx="63" cy="95"/>
              </a:xfrm>
              <a:custGeom>
                <a:avLst/>
                <a:gdLst/>
                <a:ahLst/>
                <a:cxnLst>
                  <a:cxn ang="0">
                    <a:pos x="63" y="24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95"/>
                  </a:cxn>
                  <a:cxn ang="0">
                    <a:pos x="63" y="24"/>
                  </a:cxn>
                </a:cxnLst>
                <a:rect l="0" t="0" r="r" b="b"/>
                <a:pathLst>
                  <a:path w="63" h="95">
                    <a:moveTo>
                      <a:pt x="63" y="24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95"/>
                    </a:lnTo>
                    <a:lnTo>
                      <a:pt x="63" y="24"/>
                    </a:lnTo>
                    <a:close/>
                  </a:path>
                </a:pathLst>
              </a:cu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21" name="Freeform 1917"/>
              <p:cNvSpPr>
                <a:spLocks/>
              </p:cNvSpPr>
              <p:nvPr/>
            </p:nvSpPr>
            <p:spPr bwMode="auto">
              <a:xfrm>
                <a:off x="2725" y="2548"/>
                <a:ext cx="94" cy="39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94" y="24"/>
                  </a:cxn>
                  <a:cxn ang="0">
                    <a:pos x="63" y="39"/>
                  </a:cxn>
                  <a:cxn ang="0">
                    <a:pos x="0" y="16"/>
                  </a:cxn>
                  <a:cxn ang="0">
                    <a:pos x="24" y="0"/>
                  </a:cxn>
                </a:cxnLst>
                <a:rect l="0" t="0" r="r" b="b"/>
                <a:pathLst>
                  <a:path w="94" h="39">
                    <a:moveTo>
                      <a:pt x="24" y="0"/>
                    </a:moveTo>
                    <a:lnTo>
                      <a:pt x="94" y="24"/>
                    </a:lnTo>
                    <a:lnTo>
                      <a:pt x="63" y="39"/>
                    </a:lnTo>
                    <a:lnTo>
                      <a:pt x="0" y="16"/>
                    </a:lnTo>
                    <a:lnTo>
                      <a:pt x="24" y="0"/>
                    </a:lnTo>
                    <a:close/>
                  </a:path>
                </a:pathLst>
              </a:cu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22" name="Freeform 1918"/>
              <p:cNvSpPr>
                <a:spLocks/>
              </p:cNvSpPr>
              <p:nvPr/>
            </p:nvSpPr>
            <p:spPr bwMode="auto">
              <a:xfrm>
                <a:off x="2788" y="2572"/>
                <a:ext cx="31" cy="86"/>
              </a:xfrm>
              <a:custGeom>
                <a:avLst/>
                <a:gdLst/>
                <a:ahLst/>
                <a:cxnLst>
                  <a:cxn ang="0">
                    <a:pos x="31" y="70"/>
                  </a:cxn>
                  <a:cxn ang="0">
                    <a:pos x="0" y="86"/>
                  </a:cxn>
                  <a:cxn ang="0">
                    <a:pos x="0" y="15"/>
                  </a:cxn>
                  <a:cxn ang="0">
                    <a:pos x="31" y="0"/>
                  </a:cxn>
                  <a:cxn ang="0">
                    <a:pos x="31" y="70"/>
                  </a:cxn>
                </a:cxnLst>
                <a:rect l="0" t="0" r="r" b="b"/>
                <a:pathLst>
                  <a:path w="31" h="86">
                    <a:moveTo>
                      <a:pt x="31" y="70"/>
                    </a:moveTo>
                    <a:lnTo>
                      <a:pt x="0" y="86"/>
                    </a:lnTo>
                    <a:lnTo>
                      <a:pt x="0" y="15"/>
                    </a:lnTo>
                    <a:lnTo>
                      <a:pt x="31" y="0"/>
                    </a:lnTo>
                    <a:lnTo>
                      <a:pt x="31" y="70"/>
                    </a:lnTo>
                    <a:close/>
                  </a:path>
                </a:pathLst>
              </a:cu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23" name="Freeform 1919"/>
              <p:cNvSpPr>
                <a:spLocks/>
              </p:cNvSpPr>
              <p:nvPr/>
            </p:nvSpPr>
            <p:spPr bwMode="auto">
              <a:xfrm>
                <a:off x="2725" y="2564"/>
                <a:ext cx="63" cy="94"/>
              </a:xfrm>
              <a:custGeom>
                <a:avLst/>
                <a:gdLst/>
                <a:ahLst/>
                <a:cxnLst>
                  <a:cxn ang="0">
                    <a:pos x="63" y="23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94"/>
                  </a:cxn>
                  <a:cxn ang="0">
                    <a:pos x="63" y="23"/>
                  </a:cxn>
                </a:cxnLst>
                <a:rect l="0" t="0" r="r" b="b"/>
                <a:pathLst>
                  <a:path w="63" h="94">
                    <a:moveTo>
                      <a:pt x="63" y="23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94"/>
                    </a:lnTo>
                    <a:lnTo>
                      <a:pt x="63" y="23"/>
                    </a:lnTo>
                    <a:close/>
                  </a:path>
                </a:pathLst>
              </a:cu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24" name="Freeform 1920"/>
              <p:cNvSpPr>
                <a:spLocks/>
              </p:cNvSpPr>
              <p:nvPr/>
            </p:nvSpPr>
            <p:spPr bwMode="auto">
              <a:xfrm>
                <a:off x="2788" y="2572"/>
                <a:ext cx="95" cy="39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95" y="23"/>
                  </a:cxn>
                  <a:cxn ang="0">
                    <a:pos x="71" y="39"/>
                  </a:cxn>
                  <a:cxn ang="0">
                    <a:pos x="0" y="15"/>
                  </a:cxn>
                  <a:cxn ang="0">
                    <a:pos x="31" y="0"/>
                  </a:cxn>
                </a:cxnLst>
                <a:rect l="0" t="0" r="r" b="b"/>
                <a:pathLst>
                  <a:path w="95" h="39">
                    <a:moveTo>
                      <a:pt x="31" y="0"/>
                    </a:moveTo>
                    <a:lnTo>
                      <a:pt x="95" y="23"/>
                    </a:lnTo>
                    <a:lnTo>
                      <a:pt x="71" y="39"/>
                    </a:lnTo>
                    <a:lnTo>
                      <a:pt x="0" y="15"/>
                    </a:lnTo>
                    <a:lnTo>
                      <a:pt x="31" y="0"/>
                    </a:lnTo>
                    <a:close/>
                  </a:path>
                </a:pathLst>
              </a:cu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25" name="Freeform 1921"/>
              <p:cNvSpPr>
                <a:spLocks/>
              </p:cNvSpPr>
              <p:nvPr/>
            </p:nvSpPr>
            <p:spPr bwMode="auto">
              <a:xfrm>
                <a:off x="2859" y="2595"/>
                <a:ext cx="24" cy="87"/>
              </a:xfrm>
              <a:custGeom>
                <a:avLst/>
                <a:gdLst/>
                <a:ahLst/>
                <a:cxnLst>
                  <a:cxn ang="0">
                    <a:pos x="24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24" y="0"/>
                  </a:cxn>
                  <a:cxn ang="0">
                    <a:pos x="24" y="71"/>
                  </a:cxn>
                </a:cxnLst>
                <a:rect l="0" t="0" r="r" b="b"/>
                <a:pathLst>
                  <a:path w="24" h="87">
                    <a:moveTo>
                      <a:pt x="24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24" y="0"/>
                    </a:lnTo>
                    <a:lnTo>
                      <a:pt x="24" y="71"/>
                    </a:lnTo>
                    <a:close/>
                  </a:path>
                </a:pathLst>
              </a:cu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26" name="Freeform 1922"/>
              <p:cNvSpPr>
                <a:spLocks/>
              </p:cNvSpPr>
              <p:nvPr/>
            </p:nvSpPr>
            <p:spPr bwMode="auto">
              <a:xfrm>
                <a:off x="2788" y="2587"/>
                <a:ext cx="71" cy="95"/>
              </a:xfrm>
              <a:custGeom>
                <a:avLst/>
                <a:gdLst/>
                <a:ahLst/>
                <a:cxnLst>
                  <a:cxn ang="0">
                    <a:pos x="71" y="24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71" y="95"/>
                  </a:cxn>
                  <a:cxn ang="0">
                    <a:pos x="71" y="24"/>
                  </a:cxn>
                </a:cxnLst>
                <a:rect l="0" t="0" r="r" b="b"/>
                <a:pathLst>
                  <a:path w="71" h="95">
                    <a:moveTo>
                      <a:pt x="71" y="24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71" y="95"/>
                    </a:lnTo>
                    <a:lnTo>
                      <a:pt x="71" y="24"/>
                    </a:lnTo>
                    <a:close/>
                  </a:path>
                </a:pathLst>
              </a:cu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27" name="Freeform 1923"/>
              <p:cNvSpPr>
                <a:spLocks/>
              </p:cNvSpPr>
              <p:nvPr/>
            </p:nvSpPr>
            <p:spPr bwMode="auto">
              <a:xfrm>
                <a:off x="2859" y="2595"/>
                <a:ext cx="87" cy="40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87" y="24"/>
                  </a:cxn>
                  <a:cxn ang="0">
                    <a:pos x="63" y="40"/>
                  </a:cxn>
                  <a:cxn ang="0">
                    <a:pos x="0" y="16"/>
                  </a:cxn>
                  <a:cxn ang="0">
                    <a:pos x="24" y="0"/>
                  </a:cxn>
                </a:cxnLst>
                <a:rect l="0" t="0" r="r" b="b"/>
                <a:pathLst>
                  <a:path w="87" h="40">
                    <a:moveTo>
                      <a:pt x="24" y="0"/>
                    </a:moveTo>
                    <a:lnTo>
                      <a:pt x="87" y="24"/>
                    </a:lnTo>
                    <a:lnTo>
                      <a:pt x="63" y="40"/>
                    </a:lnTo>
                    <a:lnTo>
                      <a:pt x="0" y="16"/>
                    </a:lnTo>
                    <a:lnTo>
                      <a:pt x="24" y="0"/>
                    </a:lnTo>
                    <a:close/>
                  </a:path>
                </a:pathLst>
              </a:cu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28" name="Freeform 1924"/>
              <p:cNvSpPr>
                <a:spLocks/>
              </p:cNvSpPr>
              <p:nvPr/>
            </p:nvSpPr>
            <p:spPr bwMode="auto">
              <a:xfrm>
                <a:off x="2922" y="2619"/>
                <a:ext cx="24" cy="87"/>
              </a:xfrm>
              <a:custGeom>
                <a:avLst/>
                <a:gdLst/>
                <a:ahLst/>
                <a:cxnLst>
                  <a:cxn ang="0">
                    <a:pos x="24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24" y="0"/>
                  </a:cxn>
                  <a:cxn ang="0">
                    <a:pos x="24" y="71"/>
                  </a:cxn>
                </a:cxnLst>
                <a:rect l="0" t="0" r="r" b="b"/>
                <a:pathLst>
                  <a:path w="24" h="87">
                    <a:moveTo>
                      <a:pt x="24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24" y="0"/>
                    </a:lnTo>
                    <a:lnTo>
                      <a:pt x="24" y="71"/>
                    </a:lnTo>
                    <a:close/>
                  </a:path>
                </a:pathLst>
              </a:cu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29" name="Freeform 1925"/>
              <p:cNvSpPr>
                <a:spLocks/>
              </p:cNvSpPr>
              <p:nvPr/>
            </p:nvSpPr>
            <p:spPr bwMode="auto">
              <a:xfrm>
                <a:off x="2859" y="2611"/>
                <a:ext cx="63" cy="95"/>
              </a:xfrm>
              <a:custGeom>
                <a:avLst/>
                <a:gdLst/>
                <a:ahLst/>
                <a:cxnLst>
                  <a:cxn ang="0">
                    <a:pos x="63" y="24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95"/>
                  </a:cxn>
                  <a:cxn ang="0">
                    <a:pos x="63" y="24"/>
                  </a:cxn>
                </a:cxnLst>
                <a:rect l="0" t="0" r="r" b="b"/>
                <a:pathLst>
                  <a:path w="63" h="95">
                    <a:moveTo>
                      <a:pt x="63" y="24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95"/>
                    </a:lnTo>
                    <a:lnTo>
                      <a:pt x="63" y="24"/>
                    </a:lnTo>
                    <a:close/>
                  </a:path>
                </a:pathLst>
              </a:cu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30" name="Freeform 1926"/>
              <p:cNvSpPr>
                <a:spLocks/>
              </p:cNvSpPr>
              <p:nvPr/>
            </p:nvSpPr>
            <p:spPr bwMode="auto">
              <a:xfrm>
                <a:off x="2922" y="2619"/>
                <a:ext cx="94" cy="39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94" y="23"/>
                  </a:cxn>
                  <a:cxn ang="0">
                    <a:pos x="63" y="39"/>
                  </a:cxn>
                  <a:cxn ang="0">
                    <a:pos x="0" y="16"/>
                  </a:cxn>
                  <a:cxn ang="0">
                    <a:pos x="24" y="0"/>
                  </a:cxn>
                </a:cxnLst>
                <a:rect l="0" t="0" r="r" b="b"/>
                <a:pathLst>
                  <a:path w="94" h="39">
                    <a:moveTo>
                      <a:pt x="24" y="0"/>
                    </a:moveTo>
                    <a:lnTo>
                      <a:pt x="94" y="23"/>
                    </a:lnTo>
                    <a:lnTo>
                      <a:pt x="63" y="39"/>
                    </a:lnTo>
                    <a:lnTo>
                      <a:pt x="0" y="16"/>
                    </a:lnTo>
                    <a:lnTo>
                      <a:pt x="24" y="0"/>
                    </a:lnTo>
                    <a:close/>
                  </a:path>
                </a:pathLst>
              </a:cu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31" name="Freeform 1927"/>
              <p:cNvSpPr>
                <a:spLocks/>
              </p:cNvSpPr>
              <p:nvPr/>
            </p:nvSpPr>
            <p:spPr bwMode="auto">
              <a:xfrm>
                <a:off x="2985" y="2642"/>
                <a:ext cx="31" cy="87"/>
              </a:xfrm>
              <a:custGeom>
                <a:avLst/>
                <a:gdLst/>
                <a:ahLst/>
                <a:cxnLst>
                  <a:cxn ang="0">
                    <a:pos x="31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31" y="0"/>
                  </a:cxn>
                  <a:cxn ang="0">
                    <a:pos x="31" y="71"/>
                  </a:cxn>
                </a:cxnLst>
                <a:rect l="0" t="0" r="r" b="b"/>
                <a:pathLst>
                  <a:path w="31" h="87">
                    <a:moveTo>
                      <a:pt x="31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31" y="0"/>
                    </a:lnTo>
                    <a:lnTo>
                      <a:pt x="31" y="71"/>
                    </a:lnTo>
                    <a:close/>
                  </a:path>
                </a:pathLst>
              </a:cu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32" name="Freeform 1928"/>
              <p:cNvSpPr>
                <a:spLocks/>
              </p:cNvSpPr>
              <p:nvPr/>
            </p:nvSpPr>
            <p:spPr bwMode="auto">
              <a:xfrm>
                <a:off x="2922" y="2635"/>
                <a:ext cx="63" cy="94"/>
              </a:xfrm>
              <a:custGeom>
                <a:avLst/>
                <a:gdLst/>
                <a:ahLst/>
                <a:cxnLst>
                  <a:cxn ang="0">
                    <a:pos x="63" y="23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94"/>
                  </a:cxn>
                  <a:cxn ang="0">
                    <a:pos x="63" y="23"/>
                  </a:cxn>
                </a:cxnLst>
                <a:rect l="0" t="0" r="r" b="b"/>
                <a:pathLst>
                  <a:path w="63" h="94">
                    <a:moveTo>
                      <a:pt x="63" y="23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94"/>
                    </a:lnTo>
                    <a:lnTo>
                      <a:pt x="63" y="23"/>
                    </a:lnTo>
                    <a:close/>
                  </a:path>
                </a:pathLst>
              </a:cu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33" name="Freeform 1929"/>
              <p:cNvSpPr>
                <a:spLocks/>
              </p:cNvSpPr>
              <p:nvPr/>
            </p:nvSpPr>
            <p:spPr bwMode="auto">
              <a:xfrm>
                <a:off x="2985" y="2642"/>
                <a:ext cx="95" cy="40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95" y="24"/>
                  </a:cxn>
                  <a:cxn ang="0">
                    <a:pos x="63" y="40"/>
                  </a:cxn>
                  <a:cxn ang="0">
                    <a:pos x="0" y="16"/>
                  </a:cxn>
                  <a:cxn ang="0">
                    <a:pos x="31" y="0"/>
                  </a:cxn>
                </a:cxnLst>
                <a:rect l="0" t="0" r="r" b="b"/>
                <a:pathLst>
                  <a:path w="95" h="40">
                    <a:moveTo>
                      <a:pt x="31" y="0"/>
                    </a:moveTo>
                    <a:lnTo>
                      <a:pt x="95" y="24"/>
                    </a:lnTo>
                    <a:lnTo>
                      <a:pt x="63" y="40"/>
                    </a:lnTo>
                    <a:lnTo>
                      <a:pt x="0" y="16"/>
                    </a:lnTo>
                    <a:lnTo>
                      <a:pt x="31" y="0"/>
                    </a:lnTo>
                    <a:close/>
                  </a:path>
                </a:pathLst>
              </a:cu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34" name="Freeform 1930"/>
              <p:cNvSpPr>
                <a:spLocks/>
              </p:cNvSpPr>
              <p:nvPr/>
            </p:nvSpPr>
            <p:spPr bwMode="auto">
              <a:xfrm>
                <a:off x="3048" y="2666"/>
                <a:ext cx="32" cy="87"/>
              </a:xfrm>
              <a:custGeom>
                <a:avLst/>
                <a:gdLst/>
                <a:ahLst/>
                <a:cxnLst>
                  <a:cxn ang="0">
                    <a:pos x="32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32" y="0"/>
                  </a:cxn>
                  <a:cxn ang="0">
                    <a:pos x="32" y="71"/>
                  </a:cxn>
                </a:cxnLst>
                <a:rect l="0" t="0" r="r" b="b"/>
                <a:pathLst>
                  <a:path w="32" h="87">
                    <a:moveTo>
                      <a:pt x="32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32" y="0"/>
                    </a:lnTo>
                    <a:lnTo>
                      <a:pt x="32" y="71"/>
                    </a:lnTo>
                    <a:close/>
                  </a:path>
                </a:pathLst>
              </a:cu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35" name="Freeform 1931"/>
              <p:cNvSpPr>
                <a:spLocks/>
              </p:cNvSpPr>
              <p:nvPr/>
            </p:nvSpPr>
            <p:spPr bwMode="auto">
              <a:xfrm>
                <a:off x="2985" y="2658"/>
                <a:ext cx="63" cy="95"/>
              </a:xfrm>
              <a:custGeom>
                <a:avLst/>
                <a:gdLst/>
                <a:ahLst/>
                <a:cxnLst>
                  <a:cxn ang="0">
                    <a:pos x="63" y="24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95"/>
                  </a:cxn>
                  <a:cxn ang="0">
                    <a:pos x="63" y="24"/>
                  </a:cxn>
                </a:cxnLst>
                <a:rect l="0" t="0" r="r" b="b"/>
                <a:pathLst>
                  <a:path w="63" h="95">
                    <a:moveTo>
                      <a:pt x="63" y="24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95"/>
                    </a:lnTo>
                    <a:lnTo>
                      <a:pt x="63" y="24"/>
                    </a:lnTo>
                    <a:close/>
                  </a:path>
                </a:pathLst>
              </a:cu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36" name="Freeform 1932"/>
              <p:cNvSpPr>
                <a:spLocks/>
              </p:cNvSpPr>
              <p:nvPr/>
            </p:nvSpPr>
            <p:spPr bwMode="auto">
              <a:xfrm>
                <a:off x="3048" y="2666"/>
                <a:ext cx="95" cy="40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95" y="24"/>
                  </a:cxn>
                  <a:cxn ang="0">
                    <a:pos x="71" y="40"/>
                  </a:cxn>
                  <a:cxn ang="0">
                    <a:pos x="0" y="16"/>
                  </a:cxn>
                  <a:cxn ang="0">
                    <a:pos x="32" y="0"/>
                  </a:cxn>
                </a:cxnLst>
                <a:rect l="0" t="0" r="r" b="b"/>
                <a:pathLst>
                  <a:path w="95" h="40">
                    <a:moveTo>
                      <a:pt x="32" y="0"/>
                    </a:moveTo>
                    <a:lnTo>
                      <a:pt x="95" y="24"/>
                    </a:lnTo>
                    <a:lnTo>
                      <a:pt x="71" y="40"/>
                    </a:lnTo>
                    <a:lnTo>
                      <a:pt x="0" y="16"/>
                    </a:lnTo>
                    <a:lnTo>
                      <a:pt x="32" y="0"/>
                    </a:lnTo>
                    <a:close/>
                  </a:path>
                </a:pathLst>
              </a:cu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37" name="Freeform 1933"/>
              <p:cNvSpPr>
                <a:spLocks/>
              </p:cNvSpPr>
              <p:nvPr/>
            </p:nvSpPr>
            <p:spPr bwMode="auto">
              <a:xfrm>
                <a:off x="3119" y="2690"/>
                <a:ext cx="24" cy="86"/>
              </a:xfrm>
              <a:custGeom>
                <a:avLst/>
                <a:gdLst/>
                <a:ahLst/>
                <a:cxnLst>
                  <a:cxn ang="0">
                    <a:pos x="24" y="71"/>
                  </a:cxn>
                  <a:cxn ang="0">
                    <a:pos x="0" y="86"/>
                  </a:cxn>
                  <a:cxn ang="0">
                    <a:pos x="0" y="16"/>
                  </a:cxn>
                  <a:cxn ang="0">
                    <a:pos x="24" y="0"/>
                  </a:cxn>
                  <a:cxn ang="0">
                    <a:pos x="24" y="71"/>
                  </a:cxn>
                </a:cxnLst>
                <a:rect l="0" t="0" r="r" b="b"/>
                <a:pathLst>
                  <a:path w="24" h="86">
                    <a:moveTo>
                      <a:pt x="24" y="71"/>
                    </a:moveTo>
                    <a:lnTo>
                      <a:pt x="0" y="86"/>
                    </a:lnTo>
                    <a:lnTo>
                      <a:pt x="0" y="16"/>
                    </a:lnTo>
                    <a:lnTo>
                      <a:pt x="24" y="0"/>
                    </a:lnTo>
                    <a:lnTo>
                      <a:pt x="24" y="71"/>
                    </a:lnTo>
                    <a:close/>
                  </a:path>
                </a:pathLst>
              </a:cu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38" name="Freeform 1934"/>
              <p:cNvSpPr>
                <a:spLocks/>
              </p:cNvSpPr>
              <p:nvPr/>
            </p:nvSpPr>
            <p:spPr bwMode="auto">
              <a:xfrm>
                <a:off x="3048" y="2682"/>
                <a:ext cx="71" cy="94"/>
              </a:xfrm>
              <a:custGeom>
                <a:avLst/>
                <a:gdLst/>
                <a:ahLst/>
                <a:cxnLst>
                  <a:cxn ang="0">
                    <a:pos x="71" y="24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71" y="94"/>
                  </a:cxn>
                  <a:cxn ang="0">
                    <a:pos x="71" y="24"/>
                  </a:cxn>
                </a:cxnLst>
                <a:rect l="0" t="0" r="r" b="b"/>
                <a:pathLst>
                  <a:path w="71" h="94">
                    <a:moveTo>
                      <a:pt x="71" y="24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71" y="94"/>
                    </a:lnTo>
                    <a:lnTo>
                      <a:pt x="71" y="24"/>
                    </a:lnTo>
                    <a:close/>
                  </a:path>
                </a:pathLst>
              </a:cu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39" name="Freeform 1935"/>
              <p:cNvSpPr>
                <a:spLocks/>
              </p:cNvSpPr>
              <p:nvPr/>
            </p:nvSpPr>
            <p:spPr bwMode="auto">
              <a:xfrm>
                <a:off x="3119" y="2690"/>
                <a:ext cx="87" cy="39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87" y="23"/>
                  </a:cxn>
                  <a:cxn ang="0">
                    <a:pos x="63" y="39"/>
                  </a:cxn>
                  <a:cxn ang="0">
                    <a:pos x="0" y="16"/>
                  </a:cxn>
                  <a:cxn ang="0">
                    <a:pos x="24" y="0"/>
                  </a:cxn>
                </a:cxnLst>
                <a:rect l="0" t="0" r="r" b="b"/>
                <a:pathLst>
                  <a:path w="87" h="39">
                    <a:moveTo>
                      <a:pt x="24" y="0"/>
                    </a:moveTo>
                    <a:lnTo>
                      <a:pt x="87" y="23"/>
                    </a:lnTo>
                    <a:lnTo>
                      <a:pt x="63" y="39"/>
                    </a:lnTo>
                    <a:lnTo>
                      <a:pt x="0" y="16"/>
                    </a:lnTo>
                    <a:lnTo>
                      <a:pt x="24" y="0"/>
                    </a:lnTo>
                    <a:close/>
                  </a:path>
                </a:pathLst>
              </a:cu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40" name="Freeform 1936"/>
              <p:cNvSpPr>
                <a:spLocks/>
              </p:cNvSpPr>
              <p:nvPr/>
            </p:nvSpPr>
            <p:spPr bwMode="auto">
              <a:xfrm>
                <a:off x="3182" y="2713"/>
                <a:ext cx="24" cy="87"/>
              </a:xfrm>
              <a:custGeom>
                <a:avLst/>
                <a:gdLst/>
                <a:ahLst/>
                <a:cxnLst>
                  <a:cxn ang="0">
                    <a:pos x="24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24" y="0"/>
                  </a:cxn>
                  <a:cxn ang="0">
                    <a:pos x="24" y="71"/>
                  </a:cxn>
                </a:cxnLst>
                <a:rect l="0" t="0" r="r" b="b"/>
                <a:pathLst>
                  <a:path w="24" h="87">
                    <a:moveTo>
                      <a:pt x="24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24" y="0"/>
                    </a:lnTo>
                    <a:lnTo>
                      <a:pt x="24" y="71"/>
                    </a:lnTo>
                    <a:close/>
                  </a:path>
                </a:pathLst>
              </a:cu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41" name="Freeform 1937"/>
              <p:cNvSpPr>
                <a:spLocks/>
              </p:cNvSpPr>
              <p:nvPr/>
            </p:nvSpPr>
            <p:spPr bwMode="auto">
              <a:xfrm>
                <a:off x="3119" y="2706"/>
                <a:ext cx="63" cy="94"/>
              </a:xfrm>
              <a:custGeom>
                <a:avLst/>
                <a:gdLst/>
                <a:ahLst/>
                <a:cxnLst>
                  <a:cxn ang="0">
                    <a:pos x="63" y="23"/>
                  </a:cxn>
                  <a:cxn ang="0">
                    <a:pos x="0" y="0"/>
                  </a:cxn>
                  <a:cxn ang="0">
                    <a:pos x="0" y="70"/>
                  </a:cxn>
                  <a:cxn ang="0">
                    <a:pos x="63" y="94"/>
                  </a:cxn>
                  <a:cxn ang="0">
                    <a:pos x="63" y="23"/>
                  </a:cxn>
                </a:cxnLst>
                <a:rect l="0" t="0" r="r" b="b"/>
                <a:pathLst>
                  <a:path w="63" h="94">
                    <a:moveTo>
                      <a:pt x="63" y="23"/>
                    </a:moveTo>
                    <a:lnTo>
                      <a:pt x="0" y="0"/>
                    </a:lnTo>
                    <a:lnTo>
                      <a:pt x="0" y="70"/>
                    </a:lnTo>
                    <a:lnTo>
                      <a:pt x="63" y="94"/>
                    </a:lnTo>
                    <a:lnTo>
                      <a:pt x="63" y="23"/>
                    </a:lnTo>
                    <a:close/>
                  </a:path>
                </a:pathLst>
              </a:cu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42" name="Freeform 1938"/>
              <p:cNvSpPr>
                <a:spLocks/>
              </p:cNvSpPr>
              <p:nvPr/>
            </p:nvSpPr>
            <p:spPr bwMode="auto">
              <a:xfrm>
                <a:off x="3182" y="2713"/>
                <a:ext cx="95" cy="40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95" y="24"/>
                  </a:cxn>
                  <a:cxn ang="0">
                    <a:pos x="63" y="40"/>
                  </a:cxn>
                  <a:cxn ang="0">
                    <a:pos x="0" y="16"/>
                  </a:cxn>
                  <a:cxn ang="0">
                    <a:pos x="24" y="0"/>
                  </a:cxn>
                </a:cxnLst>
                <a:rect l="0" t="0" r="r" b="b"/>
                <a:pathLst>
                  <a:path w="95" h="40">
                    <a:moveTo>
                      <a:pt x="24" y="0"/>
                    </a:moveTo>
                    <a:lnTo>
                      <a:pt x="95" y="24"/>
                    </a:lnTo>
                    <a:lnTo>
                      <a:pt x="63" y="40"/>
                    </a:lnTo>
                    <a:lnTo>
                      <a:pt x="0" y="16"/>
                    </a:lnTo>
                    <a:lnTo>
                      <a:pt x="24" y="0"/>
                    </a:lnTo>
                    <a:close/>
                  </a:path>
                </a:pathLst>
              </a:cu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43" name="Freeform 1939"/>
              <p:cNvSpPr>
                <a:spLocks/>
              </p:cNvSpPr>
              <p:nvPr/>
            </p:nvSpPr>
            <p:spPr bwMode="auto">
              <a:xfrm>
                <a:off x="3245" y="2737"/>
                <a:ext cx="32" cy="87"/>
              </a:xfrm>
              <a:custGeom>
                <a:avLst/>
                <a:gdLst/>
                <a:ahLst/>
                <a:cxnLst>
                  <a:cxn ang="0">
                    <a:pos x="32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32" y="0"/>
                  </a:cxn>
                  <a:cxn ang="0">
                    <a:pos x="32" y="71"/>
                  </a:cxn>
                </a:cxnLst>
                <a:rect l="0" t="0" r="r" b="b"/>
                <a:pathLst>
                  <a:path w="32" h="87">
                    <a:moveTo>
                      <a:pt x="32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32" y="0"/>
                    </a:lnTo>
                    <a:lnTo>
                      <a:pt x="32" y="71"/>
                    </a:lnTo>
                    <a:close/>
                  </a:path>
                </a:pathLst>
              </a:cu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44" name="Freeform 1940"/>
              <p:cNvSpPr>
                <a:spLocks/>
              </p:cNvSpPr>
              <p:nvPr/>
            </p:nvSpPr>
            <p:spPr bwMode="auto">
              <a:xfrm>
                <a:off x="3182" y="2729"/>
                <a:ext cx="63" cy="95"/>
              </a:xfrm>
              <a:custGeom>
                <a:avLst/>
                <a:gdLst/>
                <a:ahLst/>
                <a:cxnLst>
                  <a:cxn ang="0">
                    <a:pos x="63" y="24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95"/>
                  </a:cxn>
                  <a:cxn ang="0">
                    <a:pos x="63" y="24"/>
                  </a:cxn>
                </a:cxnLst>
                <a:rect l="0" t="0" r="r" b="b"/>
                <a:pathLst>
                  <a:path w="63" h="95">
                    <a:moveTo>
                      <a:pt x="63" y="24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95"/>
                    </a:lnTo>
                    <a:lnTo>
                      <a:pt x="63" y="24"/>
                    </a:lnTo>
                    <a:close/>
                  </a:path>
                </a:pathLst>
              </a:cu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45" name="Freeform 1941"/>
              <p:cNvSpPr>
                <a:spLocks/>
              </p:cNvSpPr>
              <p:nvPr/>
            </p:nvSpPr>
            <p:spPr bwMode="auto">
              <a:xfrm>
                <a:off x="3245" y="2737"/>
                <a:ext cx="95" cy="39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95" y="24"/>
                  </a:cxn>
                  <a:cxn ang="0">
                    <a:pos x="63" y="39"/>
                  </a:cxn>
                  <a:cxn ang="0">
                    <a:pos x="0" y="16"/>
                  </a:cxn>
                  <a:cxn ang="0">
                    <a:pos x="32" y="0"/>
                  </a:cxn>
                </a:cxnLst>
                <a:rect l="0" t="0" r="r" b="b"/>
                <a:pathLst>
                  <a:path w="95" h="39">
                    <a:moveTo>
                      <a:pt x="32" y="0"/>
                    </a:moveTo>
                    <a:lnTo>
                      <a:pt x="95" y="24"/>
                    </a:lnTo>
                    <a:lnTo>
                      <a:pt x="63" y="39"/>
                    </a:lnTo>
                    <a:lnTo>
                      <a:pt x="0" y="16"/>
                    </a:lnTo>
                    <a:lnTo>
                      <a:pt x="32" y="0"/>
                    </a:lnTo>
                    <a:close/>
                  </a:path>
                </a:pathLst>
              </a:cu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46" name="Freeform 1942"/>
              <p:cNvSpPr>
                <a:spLocks/>
              </p:cNvSpPr>
              <p:nvPr/>
            </p:nvSpPr>
            <p:spPr bwMode="auto">
              <a:xfrm>
                <a:off x="3308" y="2761"/>
                <a:ext cx="32" cy="86"/>
              </a:xfrm>
              <a:custGeom>
                <a:avLst/>
                <a:gdLst/>
                <a:ahLst/>
                <a:cxnLst>
                  <a:cxn ang="0">
                    <a:pos x="32" y="71"/>
                  </a:cxn>
                  <a:cxn ang="0">
                    <a:pos x="0" y="86"/>
                  </a:cxn>
                  <a:cxn ang="0">
                    <a:pos x="0" y="15"/>
                  </a:cxn>
                  <a:cxn ang="0">
                    <a:pos x="32" y="0"/>
                  </a:cxn>
                  <a:cxn ang="0">
                    <a:pos x="32" y="71"/>
                  </a:cxn>
                </a:cxnLst>
                <a:rect l="0" t="0" r="r" b="b"/>
                <a:pathLst>
                  <a:path w="32" h="86">
                    <a:moveTo>
                      <a:pt x="32" y="71"/>
                    </a:moveTo>
                    <a:lnTo>
                      <a:pt x="0" y="86"/>
                    </a:lnTo>
                    <a:lnTo>
                      <a:pt x="0" y="15"/>
                    </a:lnTo>
                    <a:lnTo>
                      <a:pt x="32" y="0"/>
                    </a:lnTo>
                    <a:lnTo>
                      <a:pt x="32" y="71"/>
                    </a:lnTo>
                    <a:close/>
                  </a:path>
                </a:pathLst>
              </a:cu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47" name="Freeform 1943"/>
              <p:cNvSpPr>
                <a:spLocks/>
              </p:cNvSpPr>
              <p:nvPr/>
            </p:nvSpPr>
            <p:spPr bwMode="auto">
              <a:xfrm>
                <a:off x="3245" y="2753"/>
                <a:ext cx="63" cy="94"/>
              </a:xfrm>
              <a:custGeom>
                <a:avLst/>
                <a:gdLst/>
                <a:ahLst/>
                <a:cxnLst>
                  <a:cxn ang="0">
                    <a:pos x="63" y="23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94"/>
                  </a:cxn>
                  <a:cxn ang="0">
                    <a:pos x="63" y="23"/>
                  </a:cxn>
                </a:cxnLst>
                <a:rect l="0" t="0" r="r" b="b"/>
                <a:pathLst>
                  <a:path w="63" h="94">
                    <a:moveTo>
                      <a:pt x="63" y="23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94"/>
                    </a:lnTo>
                    <a:lnTo>
                      <a:pt x="63" y="23"/>
                    </a:lnTo>
                    <a:close/>
                  </a:path>
                </a:pathLst>
              </a:cu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48" name="Freeform 1944"/>
              <p:cNvSpPr>
                <a:spLocks/>
              </p:cNvSpPr>
              <p:nvPr/>
            </p:nvSpPr>
            <p:spPr bwMode="auto">
              <a:xfrm>
                <a:off x="3308" y="2761"/>
                <a:ext cx="95" cy="31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95" y="23"/>
                  </a:cxn>
                  <a:cxn ang="0">
                    <a:pos x="71" y="31"/>
                  </a:cxn>
                  <a:cxn ang="0">
                    <a:pos x="0" y="15"/>
                  </a:cxn>
                  <a:cxn ang="0">
                    <a:pos x="32" y="0"/>
                  </a:cxn>
                </a:cxnLst>
                <a:rect l="0" t="0" r="r" b="b"/>
                <a:pathLst>
                  <a:path w="95" h="31">
                    <a:moveTo>
                      <a:pt x="32" y="0"/>
                    </a:moveTo>
                    <a:lnTo>
                      <a:pt x="95" y="23"/>
                    </a:lnTo>
                    <a:lnTo>
                      <a:pt x="71" y="31"/>
                    </a:lnTo>
                    <a:lnTo>
                      <a:pt x="0" y="15"/>
                    </a:lnTo>
                    <a:lnTo>
                      <a:pt x="32" y="0"/>
                    </a:lnTo>
                    <a:close/>
                  </a:path>
                </a:pathLst>
              </a:cu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49" name="Freeform 1945"/>
              <p:cNvSpPr>
                <a:spLocks/>
              </p:cNvSpPr>
              <p:nvPr/>
            </p:nvSpPr>
            <p:spPr bwMode="auto">
              <a:xfrm>
                <a:off x="3379" y="2784"/>
                <a:ext cx="24" cy="87"/>
              </a:xfrm>
              <a:custGeom>
                <a:avLst/>
                <a:gdLst/>
                <a:ahLst/>
                <a:cxnLst>
                  <a:cxn ang="0">
                    <a:pos x="24" y="71"/>
                  </a:cxn>
                  <a:cxn ang="0">
                    <a:pos x="0" y="87"/>
                  </a:cxn>
                  <a:cxn ang="0">
                    <a:pos x="0" y="8"/>
                  </a:cxn>
                  <a:cxn ang="0">
                    <a:pos x="24" y="0"/>
                  </a:cxn>
                  <a:cxn ang="0">
                    <a:pos x="24" y="71"/>
                  </a:cxn>
                </a:cxnLst>
                <a:rect l="0" t="0" r="r" b="b"/>
                <a:pathLst>
                  <a:path w="24" h="87">
                    <a:moveTo>
                      <a:pt x="24" y="71"/>
                    </a:moveTo>
                    <a:lnTo>
                      <a:pt x="0" y="87"/>
                    </a:lnTo>
                    <a:lnTo>
                      <a:pt x="0" y="8"/>
                    </a:lnTo>
                    <a:lnTo>
                      <a:pt x="24" y="0"/>
                    </a:lnTo>
                    <a:lnTo>
                      <a:pt x="24" y="71"/>
                    </a:lnTo>
                    <a:close/>
                  </a:path>
                </a:pathLst>
              </a:cu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50" name="Freeform 1946"/>
              <p:cNvSpPr>
                <a:spLocks/>
              </p:cNvSpPr>
              <p:nvPr/>
            </p:nvSpPr>
            <p:spPr bwMode="auto">
              <a:xfrm>
                <a:off x="3308" y="2776"/>
                <a:ext cx="71" cy="95"/>
              </a:xfrm>
              <a:custGeom>
                <a:avLst/>
                <a:gdLst/>
                <a:ahLst/>
                <a:cxnLst>
                  <a:cxn ang="0">
                    <a:pos x="71" y="16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71" y="95"/>
                  </a:cxn>
                  <a:cxn ang="0">
                    <a:pos x="71" y="16"/>
                  </a:cxn>
                </a:cxnLst>
                <a:rect l="0" t="0" r="r" b="b"/>
                <a:pathLst>
                  <a:path w="71" h="95">
                    <a:moveTo>
                      <a:pt x="71" y="16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71" y="95"/>
                    </a:lnTo>
                    <a:lnTo>
                      <a:pt x="71" y="16"/>
                    </a:lnTo>
                    <a:close/>
                  </a:path>
                </a:pathLst>
              </a:cu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51" name="Freeform 1947"/>
              <p:cNvSpPr>
                <a:spLocks/>
              </p:cNvSpPr>
              <p:nvPr/>
            </p:nvSpPr>
            <p:spPr bwMode="auto">
              <a:xfrm>
                <a:off x="3379" y="2784"/>
                <a:ext cx="87" cy="32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87" y="24"/>
                  </a:cxn>
                  <a:cxn ang="0">
                    <a:pos x="63" y="32"/>
                  </a:cxn>
                  <a:cxn ang="0">
                    <a:pos x="0" y="8"/>
                  </a:cxn>
                  <a:cxn ang="0">
                    <a:pos x="24" y="0"/>
                  </a:cxn>
                </a:cxnLst>
                <a:rect l="0" t="0" r="r" b="b"/>
                <a:pathLst>
                  <a:path w="87" h="32">
                    <a:moveTo>
                      <a:pt x="24" y="0"/>
                    </a:moveTo>
                    <a:lnTo>
                      <a:pt x="87" y="24"/>
                    </a:lnTo>
                    <a:lnTo>
                      <a:pt x="63" y="32"/>
                    </a:lnTo>
                    <a:lnTo>
                      <a:pt x="0" y="8"/>
                    </a:lnTo>
                    <a:lnTo>
                      <a:pt x="24" y="0"/>
                    </a:lnTo>
                    <a:close/>
                  </a:path>
                </a:pathLst>
              </a:cu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52" name="Freeform 1948"/>
              <p:cNvSpPr>
                <a:spLocks/>
              </p:cNvSpPr>
              <p:nvPr/>
            </p:nvSpPr>
            <p:spPr bwMode="auto">
              <a:xfrm>
                <a:off x="3442" y="2808"/>
                <a:ext cx="24" cy="79"/>
              </a:xfrm>
              <a:custGeom>
                <a:avLst/>
                <a:gdLst/>
                <a:ahLst/>
                <a:cxnLst>
                  <a:cxn ang="0">
                    <a:pos x="24" y="71"/>
                  </a:cxn>
                  <a:cxn ang="0">
                    <a:pos x="0" y="79"/>
                  </a:cxn>
                  <a:cxn ang="0">
                    <a:pos x="0" y="8"/>
                  </a:cxn>
                  <a:cxn ang="0">
                    <a:pos x="24" y="0"/>
                  </a:cxn>
                  <a:cxn ang="0">
                    <a:pos x="24" y="71"/>
                  </a:cxn>
                </a:cxnLst>
                <a:rect l="0" t="0" r="r" b="b"/>
                <a:pathLst>
                  <a:path w="24" h="79">
                    <a:moveTo>
                      <a:pt x="24" y="71"/>
                    </a:moveTo>
                    <a:lnTo>
                      <a:pt x="0" y="79"/>
                    </a:lnTo>
                    <a:lnTo>
                      <a:pt x="0" y="8"/>
                    </a:lnTo>
                    <a:lnTo>
                      <a:pt x="24" y="0"/>
                    </a:lnTo>
                    <a:lnTo>
                      <a:pt x="24" y="71"/>
                    </a:lnTo>
                    <a:close/>
                  </a:path>
                </a:pathLst>
              </a:cu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53" name="Freeform 1949"/>
              <p:cNvSpPr>
                <a:spLocks/>
              </p:cNvSpPr>
              <p:nvPr/>
            </p:nvSpPr>
            <p:spPr bwMode="auto">
              <a:xfrm>
                <a:off x="3379" y="2792"/>
                <a:ext cx="63" cy="95"/>
              </a:xfrm>
              <a:custGeom>
                <a:avLst/>
                <a:gdLst/>
                <a:ahLst/>
                <a:cxnLst>
                  <a:cxn ang="0">
                    <a:pos x="63" y="24"/>
                  </a:cxn>
                  <a:cxn ang="0">
                    <a:pos x="0" y="0"/>
                  </a:cxn>
                  <a:cxn ang="0">
                    <a:pos x="0" y="79"/>
                  </a:cxn>
                  <a:cxn ang="0">
                    <a:pos x="63" y="95"/>
                  </a:cxn>
                  <a:cxn ang="0">
                    <a:pos x="63" y="24"/>
                  </a:cxn>
                </a:cxnLst>
                <a:rect l="0" t="0" r="r" b="b"/>
                <a:pathLst>
                  <a:path w="63" h="95">
                    <a:moveTo>
                      <a:pt x="63" y="24"/>
                    </a:moveTo>
                    <a:lnTo>
                      <a:pt x="0" y="0"/>
                    </a:lnTo>
                    <a:lnTo>
                      <a:pt x="0" y="79"/>
                    </a:lnTo>
                    <a:lnTo>
                      <a:pt x="63" y="95"/>
                    </a:lnTo>
                    <a:lnTo>
                      <a:pt x="63" y="24"/>
                    </a:lnTo>
                    <a:close/>
                  </a:path>
                </a:pathLst>
              </a:cu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54" name="Freeform 1950"/>
              <p:cNvSpPr>
                <a:spLocks/>
              </p:cNvSpPr>
              <p:nvPr/>
            </p:nvSpPr>
            <p:spPr bwMode="auto">
              <a:xfrm>
                <a:off x="2150" y="2241"/>
                <a:ext cx="94" cy="31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94" y="23"/>
                  </a:cxn>
                  <a:cxn ang="0">
                    <a:pos x="63" y="31"/>
                  </a:cxn>
                  <a:cxn ang="0">
                    <a:pos x="0" y="15"/>
                  </a:cxn>
                  <a:cxn ang="0">
                    <a:pos x="23" y="0"/>
                  </a:cxn>
                </a:cxnLst>
                <a:rect l="0" t="0" r="r" b="b"/>
                <a:pathLst>
                  <a:path w="94" h="31">
                    <a:moveTo>
                      <a:pt x="23" y="0"/>
                    </a:moveTo>
                    <a:lnTo>
                      <a:pt x="94" y="23"/>
                    </a:lnTo>
                    <a:lnTo>
                      <a:pt x="63" y="31"/>
                    </a:lnTo>
                    <a:lnTo>
                      <a:pt x="0" y="15"/>
                    </a:lnTo>
                    <a:lnTo>
                      <a:pt x="23" y="0"/>
                    </a:lnTo>
                    <a:close/>
                  </a:path>
                </a:pathLst>
              </a:custGeom>
              <a:blipFill dpi="0" rotWithShape="0">
                <a:blip r:embed="rId11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55" name="Freeform 1951"/>
              <p:cNvSpPr>
                <a:spLocks/>
              </p:cNvSpPr>
              <p:nvPr/>
            </p:nvSpPr>
            <p:spPr bwMode="auto">
              <a:xfrm>
                <a:off x="2213" y="2264"/>
                <a:ext cx="31" cy="87"/>
              </a:xfrm>
              <a:custGeom>
                <a:avLst/>
                <a:gdLst/>
                <a:ahLst/>
                <a:cxnLst>
                  <a:cxn ang="0">
                    <a:pos x="31" y="71"/>
                  </a:cxn>
                  <a:cxn ang="0">
                    <a:pos x="0" y="87"/>
                  </a:cxn>
                  <a:cxn ang="0">
                    <a:pos x="0" y="8"/>
                  </a:cxn>
                  <a:cxn ang="0">
                    <a:pos x="31" y="0"/>
                  </a:cxn>
                  <a:cxn ang="0">
                    <a:pos x="31" y="71"/>
                  </a:cxn>
                </a:cxnLst>
                <a:rect l="0" t="0" r="r" b="b"/>
                <a:pathLst>
                  <a:path w="31" h="87">
                    <a:moveTo>
                      <a:pt x="31" y="71"/>
                    </a:moveTo>
                    <a:lnTo>
                      <a:pt x="0" y="87"/>
                    </a:lnTo>
                    <a:lnTo>
                      <a:pt x="0" y="8"/>
                    </a:lnTo>
                    <a:lnTo>
                      <a:pt x="31" y="0"/>
                    </a:lnTo>
                    <a:lnTo>
                      <a:pt x="31" y="71"/>
                    </a:lnTo>
                    <a:close/>
                  </a:path>
                </a:pathLst>
              </a:custGeom>
              <a:blipFill dpi="0" rotWithShape="0">
                <a:blip r:embed="rId11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56" name="Freeform 1952"/>
              <p:cNvSpPr>
                <a:spLocks/>
              </p:cNvSpPr>
              <p:nvPr/>
            </p:nvSpPr>
            <p:spPr bwMode="auto">
              <a:xfrm>
                <a:off x="2150" y="2256"/>
                <a:ext cx="63" cy="95"/>
              </a:xfrm>
              <a:custGeom>
                <a:avLst/>
                <a:gdLst/>
                <a:ahLst/>
                <a:cxnLst>
                  <a:cxn ang="0">
                    <a:pos x="63" y="16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95"/>
                  </a:cxn>
                  <a:cxn ang="0">
                    <a:pos x="63" y="16"/>
                  </a:cxn>
                </a:cxnLst>
                <a:rect l="0" t="0" r="r" b="b"/>
                <a:pathLst>
                  <a:path w="63" h="95">
                    <a:moveTo>
                      <a:pt x="63" y="16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95"/>
                    </a:lnTo>
                    <a:lnTo>
                      <a:pt x="63" y="16"/>
                    </a:lnTo>
                    <a:close/>
                  </a:path>
                </a:pathLst>
              </a:custGeom>
              <a:blipFill dpi="0" rotWithShape="0">
                <a:blip r:embed="rId11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57" name="Freeform 1953"/>
              <p:cNvSpPr>
                <a:spLocks/>
              </p:cNvSpPr>
              <p:nvPr/>
            </p:nvSpPr>
            <p:spPr bwMode="auto">
              <a:xfrm>
                <a:off x="2213" y="2264"/>
                <a:ext cx="94" cy="32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94" y="24"/>
                  </a:cxn>
                  <a:cxn ang="0">
                    <a:pos x="63" y="32"/>
                  </a:cxn>
                  <a:cxn ang="0">
                    <a:pos x="0" y="8"/>
                  </a:cxn>
                  <a:cxn ang="0">
                    <a:pos x="31" y="0"/>
                  </a:cxn>
                </a:cxnLst>
                <a:rect l="0" t="0" r="r" b="b"/>
                <a:pathLst>
                  <a:path w="94" h="32">
                    <a:moveTo>
                      <a:pt x="31" y="0"/>
                    </a:moveTo>
                    <a:lnTo>
                      <a:pt x="94" y="24"/>
                    </a:lnTo>
                    <a:lnTo>
                      <a:pt x="63" y="32"/>
                    </a:lnTo>
                    <a:lnTo>
                      <a:pt x="0" y="8"/>
                    </a:lnTo>
                    <a:lnTo>
                      <a:pt x="31" y="0"/>
                    </a:lnTo>
                    <a:close/>
                  </a:path>
                </a:pathLst>
              </a:custGeom>
              <a:blipFill dpi="0" rotWithShape="0">
                <a:blip r:embed="rId11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58" name="Freeform 1954"/>
              <p:cNvSpPr>
                <a:spLocks/>
              </p:cNvSpPr>
              <p:nvPr/>
            </p:nvSpPr>
            <p:spPr bwMode="auto">
              <a:xfrm>
                <a:off x="2276" y="2288"/>
                <a:ext cx="31" cy="79"/>
              </a:xfrm>
              <a:custGeom>
                <a:avLst/>
                <a:gdLst/>
                <a:ahLst/>
                <a:cxnLst>
                  <a:cxn ang="0">
                    <a:pos x="31" y="71"/>
                  </a:cxn>
                  <a:cxn ang="0">
                    <a:pos x="0" y="79"/>
                  </a:cxn>
                  <a:cxn ang="0">
                    <a:pos x="0" y="8"/>
                  </a:cxn>
                  <a:cxn ang="0">
                    <a:pos x="31" y="0"/>
                  </a:cxn>
                  <a:cxn ang="0">
                    <a:pos x="31" y="71"/>
                  </a:cxn>
                </a:cxnLst>
                <a:rect l="0" t="0" r="r" b="b"/>
                <a:pathLst>
                  <a:path w="31" h="79">
                    <a:moveTo>
                      <a:pt x="31" y="71"/>
                    </a:moveTo>
                    <a:lnTo>
                      <a:pt x="0" y="79"/>
                    </a:lnTo>
                    <a:lnTo>
                      <a:pt x="0" y="8"/>
                    </a:lnTo>
                    <a:lnTo>
                      <a:pt x="31" y="0"/>
                    </a:lnTo>
                    <a:lnTo>
                      <a:pt x="31" y="71"/>
                    </a:lnTo>
                    <a:close/>
                  </a:path>
                </a:pathLst>
              </a:custGeom>
              <a:blipFill dpi="0" rotWithShape="0">
                <a:blip r:embed="rId11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59" name="Freeform 1955"/>
              <p:cNvSpPr>
                <a:spLocks/>
              </p:cNvSpPr>
              <p:nvPr/>
            </p:nvSpPr>
            <p:spPr bwMode="auto">
              <a:xfrm>
                <a:off x="2213" y="2272"/>
                <a:ext cx="63" cy="95"/>
              </a:xfrm>
              <a:custGeom>
                <a:avLst/>
                <a:gdLst/>
                <a:ahLst/>
                <a:cxnLst>
                  <a:cxn ang="0">
                    <a:pos x="63" y="24"/>
                  </a:cxn>
                  <a:cxn ang="0">
                    <a:pos x="0" y="0"/>
                  </a:cxn>
                  <a:cxn ang="0">
                    <a:pos x="0" y="79"/>
                  </a:cxn>
                  <a:cxn ang="0">
                    <a:pos x="63" y="95"/>
                  </a:cxn>
                  <a:cxn ang="0">
                    <a:pos x="63" y="24"/>
                  </a:cxn>
                </a:cxnLst>
                <a:rect l="0" t="0" r="r" b="b"/>
                <a:pathLst>
                  <a:path w="63" h="95">
                    <a:moveTo>
                      <a:pt x="63" y="24"/>
                    </a:moveTo>
                    <a:lnTo>
                      <a:pt x="0" y="0"/>
                    </a:lnTo>
                    <a:lnTo>
                      <a:pt x="0" y="79"/>
                    </a:lnTo>
                    <a:lnTo>
                      <a:pt x="63" y="95"/>
                    </a:lnTo>
                    <a:lnTo>
                      <a:pt x="63" y="24"/>
                    </a:lnTo>
                    <a:close/>
                  </a:path>
                </a:pathLst>
              </a:custGeom>
              <a:blipFill dpi="0" rotWithShape="0">
                <a:blip r:embed="rId11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60" name="Freeform 1956"/>
              <p:cNvSpPr>
                <a:spLocks/>
              </p:cNvSpPr>
              <p:nvPr/>
            </p:nvSpPr>
            <p:spPr bwMode="auto">
              <a:xfrm>
                <a:off x="2276" y="2288"/>
                <a:ext cx="94" cy="31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94" y="24"/>
                  </a:cxn>
                  <a:cxn ang="0">
                    <a:pos x="71" y="31"/>
                  </a:cxn>
                  <a:cxn ang="0">
                    <a:pos x="0" y="8"/>
                  </a:cxn>
                  <a:cxn ang="0">
                    <a:pos x="31" y="0"/>
                  </a:cxn>
                </a:cxnLst>
                <a:rect l="0" t="0" r="r" b="b"/>
                <a:pathLst>
                  <a:path w="94" h="31">
                    <a:moveTo>
                      <a:pt x="31" y="0"/>
                    </a:moveTo>
                    <a:lnTo>
                      <a:pt x="94" y="24"/>
                    </a:lnTo>
                    <a:lnTo>
                      <a:pt x="71" y="31"/>
                    </a:lnTo>
                    <a:lnTo>
                      <a:pt x="0" y="8"/>
                    </a:lnTo>
                    <a:lnTo>
                      <a:pt x="31" y="0"/>
                    </a:lnTo>
                    <a:close/>
                  </a:path>
                </a:pathLst>
              </a:custGeom>
              <a:blipFill dpi="0" rotWithShape="0">
                <a:blip r:embed="rId11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61" name="Freeform 1957"/>
              <p:cNvSpPr>
                <a:spLocks/>
              </p:cNvSpPr>
              <p:nvPr/>
            </p:nvSpPr>
            <p:spPr bwMode="auto">
              <a:xfrm>
                <a:off x="2347" y="2312"/>
                <a:ext cx="23" cy="78"/>
              </a:xfrm>
              <a:custGeom>
                <a:avLst/>
                <a:gdLst/>
                <a:ahLst/>
                <a:cxnLst>
                  <a:cxn ang="0">
                    <a:pos x="23" y="70"/>
                  </a:cxn>
                  <a:cxn ang="0">
                    <a:pos x="0" y="78"/>
                  </a:cxn>
                  <a:cxn ang="0">
                    <a:pos x="0" y="7"/>
                  </a:cxn>
                  <a:cxn ang="0">
                    <a:pos x="23" y="0"/>
                  </a:cxn>
                  <a:cxn ang="0">
                    <a:pos x="23" y="70"/>
                  </a:cxn>
                </a:cxnLst>
                <a:rect l="0" t="0" r="r" b="b"/>
                <a:pathLst>
                  <a:path w="23" h="78">
                    <a:moveTo>
                      <a:pt x="23" y="70"/>
                    </a:moveTo>
                    <a:lnTo>
                      <a:pt x="0" y="78"/>
                    </a:lnTo>
                    <a:lnTo>
                      <a:pt x="0" y="7"/>
                    </a:lnTo>
                    <a:lnTo>
                      <a:pt x="23" y="0"/>
                    </a:lnTo>
                    <a:lnTo>
                      <a:pt x="23" y="70"/>
                    </a:lnTo>
                    <a:close/>
                  </a:path>
                </a:pathLst>
              </a:custGeom>
              <a:blipFill dpi="0" rotWithShape="0">
                <a:blip r:embed="rId11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62" name="Freeform 1958"/>
              <p:cNvSpPr>
                <a:spLocks/>
              </p:cNvSpPr>
              <p:nvPr/>
            </p:nvSpPr>
            <p:spPr bwMode="auto">
              <a:xfrm>
                <a:off x="2276" y="2296"/>
                <a:ext cx="71" cy="94"/>
              </a:xfrm>
              <a:custGeom>
                <a:avLst/>
                <a:gdLst/>
                <a:ahLst/>
                <a:cxnLst>
                  <a:cxn ang="0">
                    <a:pos x="71" y="23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71" y="94"/>
                  </a:cxn>
                  <a:cxn ang="0">
                    <a:pos x="71" y="23"/>
                  </a:cxn>
                </a:cxnLst>
                <a:rect l="0" t="0" r="r" b="b"/>
                <a:pathLst>
                  <a:path w="71" h="94">
                    <a:moveTo>
                      <a:pt x="71" y="23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71" y="94"/>
                    </a:lnTo>
                    <a:lnTo>
                      <a:pt x="71" y="23"/>
                    </a:lnTo>
                    <a:close/>
                  </a:path>
                </a:pathLst>
              </a:custGeom>
              <a:blipFill dpi="0" rotWithShape="0">
                <a:blip r:embed="rId11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63" name="Freeform 1959"/>
              <p:cNvSpPr>
                <a:spLocks/>
              </p:cNvSpPr>
              <p:nvPr/>
            </p:nvSpPr>
            <p:spPr bwMode="auto">
              <a:xfrm>
                <a:off x="2347" y="2312"/>
                <a:ext cx="86" cy="110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86" y="94"/>
                  </a:cxn>
                  <a:cxn ang="0">
                    <a:pos x="63" y="110"/>
                  </a:cxn>
                  <a:cxn ang="0">
                    <a:pos x="0" y="7"/>
                  </a:cxn>
                  <a:cxn ang="0">
                    <a:pos x="23" y="0"/>
                  </a:cxn>
                </a:cxnLst>
                <a:rect l="0" t="0" r="r" b="b"/>
                <a:pathLst>
                  <a:path w="86" h="110">
                    <a:moveTo>
                      <a:pt x="23" y="0"/>
                    </a:moveTo>
                    <a:lnTo>
                      <a:pt x="86" y="94"/>
                    </a:lnTo>
                    <a:lnTo>
                      <a:pt x="63" y="110"/>
                    </a:lnTo>
                    <a:lnTo>
                      <a:pt x="0" y="7"/>
                    </a:lnTo>
                    <a:lnTo>
                      <a:pt x="23" y="0"/>
                    </a:lnTo>
                    <a:close/>
                  </a:path>
                </a:pathLst>
              </a:custGeom>
              <a:blipFill dpi="0" rotWithShape="0">
                <a:blip r:embed="rId11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64" name="Freeform 1960"/>
              <p:cNvSpPr>
                <a:spLocks/>
              </p:cNvSpPr>
              <p:nvPr/>
            </p:nvSpPr>
            <p:spPr bwMode="auto">
              <a:xfrm>
                <a:off x="2410" y="2406"/>
                <a:ext cx="23" cy="87"/>
              </a:xfrm>
              <a:custGeom>
                <a:avLst/>
                <a:gdLst/>
                <a:ahLst/>
                <a:cxnLst>
                  <a:cxn ang="0">
                    <a:pos x="23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23" y="0"/>
                  </a:cxn>
                  <a:cxn ang="0">
                    <a:pos x="23" y="71"/>
                  </a:cxn>
                </a:cxnLst>
                <a:rect l="0" t="0" r="r" b="b"/>
                <a:pathLst>
                  <a:path w="23" h="87">
                    <a:moveTo>
                      <a:pt x="23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23" y="0"/>
                    </a:lnTo>
                    <a:lnTo>
                      <a:pt x="23" y="71"/>
                    </a:lnTo>
                    <a:close/>
                  </a:path>
                </a:pathLst>
              </a:custGeom>
              <a:blipFill dpi="0" rotWithShape="0">
                <a:blip r:embed="rId11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65" name="Freeform 1961"/>
              <p:cNvSpPr>
                <a:spLocks/>
              </p:cNvSpPr>
              <p:nvPr/>
            </p:nvSpPr>
            <p:spPr bwMode="auto">
              <a:xfrm>
                <a:off x="2347" y="2319"/>
                <a:ext cx="63" cy="174"/>
              </a:xfrm>
              <a:custGeom>
                <a:avLst/>
                <a:gdLst/>
                <a:ahLst/>
                <a:cxnLst>
                  <a:cxn ang="0">
                    <a:pos x="63" y="103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174"/>
                  </a:cxn>
                  <a:cxn ang="0">
                    <a:pos x="63" y="103"/>
                  </a:cxn>
                </a:cxnLst>
                <a:rect l="0" t="0" r="r" b="b"/>
                <a:pathLst>
                  <a:path w="63" h="174">
                    <a:moveTo>
                      <a:pt x="63" y="103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174"/>
                    </a:lnTo>
                    <a:lnTo>
                      <a:pt x="63" y="103"/>
                    </a:lnTo>
                    <a:close/>
                  </a:path>
                </a:pathLst>
              </a:custGeom>
              <a:blipFill dpi="0" rotWithShape="0">
                <a:blip r:embed="rId11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66" name="Freeform 1962"/>
              <p:cNvSpPr>
                <a:spLocks/>
              </p:cNvSpPr>
              <p:nvPr/>
            </p:nvSpPr>
            <p:spPr bwMode="auto">
              <a:xfrm>
                <a:off x="2410" y="2406"/>
                <a:ext cx="94" cy="40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94" y="24"/>
                  </a:cxn>
                  <a:cxn ang="0">
                    <a:pos x="63" y="40"/>
                  </a:cxn>
                  <a:cxn ang="0">
                    <a:pos x="0" y="16"/>
                  </a:cxn>
                  <a:cxn ang="0">
                    <a:pos x="23" y="0"/>
                  </a:cxn>
                </a:cxnLst>
                <a:rect l="0" t="0" r="r" b="b"/>
                <a:pathLst>
                  <a:path w="94" h="40">
                    <a:moveTo>
                      <a:pt x="23" y="0"/>
                    </a:moveTo>
                    <a:lnTo>
                      <a:pt x="94" y="24"/>
                    </a:lnTo>
                    <a:lnTo>
                      <a:pt x="63" y="40"/>
                    </a:lnTo>
                    <a:lnTo>
                      <a:pt x="0" y="16"/>
                    </a:lnTo>
                    <a:lnTo>
                      <a:pt x="23" y="0"/>
                    </a:lnTo>
                    <a:close/>
                  </a:path>
                </a:pathLst>
              </a:custGeom>
              <a:blipFill dpi="0" rotWithShape="0">
                <a:blip r:embed="rId11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67" name="Freeform 1963"/>
              <p:cNvSpPr>
                <a:spLocks/>
              </p:cNvSpPr>
              <p:nvPr/>
            </p:nvSpPr>
            <p:spPr bwMode="auto">
              <a:xfrm>
                <a:off x="2473" y="2430"/>
                <a:ext cx="31" cy="86"/>
              </a:xfrm>
              <a:custGeom>
                <a:avLst/>
                <a:gdLst/>
                <a:ahLst/>
                <a:cxnLst>
                  <a:cxn ang="0">
                    <a:pos x="31" y="71"/>
                  </a:cxn>
                  <a:cxn ang="0">
                    <a:pos x="0" y="86"/>
                  </a:cxn>
                  <a:cxn ang="0">
                    <a:pos x="0" y="16"/>
                  </a:cxn>
                  <a:cxn ang="0">
                    <a:pos x="31" y="0"/>
                  </a:cxn>
                  <a:cxn ang="0">
                    <a:pos x="31" y="71"/>
                  </a:cxn>
                </a:cxnLst>
                <a:rect l="0" t="0" r="r" b="b"/>
                <a:pathLst>
                  <a:path w="31" h="86">
                    <a:moveTo>
                      <a:pt x="31" y="71"/>
                    </a:moveTo>
                    <a:lnTo>
                      <a:pt x="0" y="86"/>
                    </a:lnTo>
                    <a:lnTo>
                      <a:pt x="0" y="16"/>
                    </a:lnTo>
                    <a:lnTo>
                      <a:pt x="31" y="0"/>
                    </a:lnTo>
                    <a:lnTo>
                      <a:pt x="31" y="71"/>
                    </a:lnTo>
                    <a:close/>
                  </a:path>
                </a:pathLst>
              </a:custGeom>
              <a:blipFill dpi="0" rotWithShape="0">
                <a:blip r:embed="rId11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68" name="Freeform 1964"/>
              <p:cNvSpPr>
                <a:spLocks/>
              </p:cNvSpPr>
              <p:nvPr/>
            </p:nvSpPr>
            <p:spPr bwMode="auto">
              <a:xfrm>
                <a:off x="2410" y="2422"/>
                <a:ext cx="63" cy="94"/>
              </a:xfrm>
              <a:custGeom>
                <a:avLst/>
                <a:gdLst/>
                <a:ahLst/>
                <a:cxnLst>
                  <a:cxn ang="0">
                    <a:pos x="63" y="24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94"/>
                  </a:cxn>
                  <a:cxn ang="0">
                    <a:pos x="63" y="24"/>
                  </a:cxn>
                </a:cxnLst>
                <a:rect l="0" t="0" r="r" b="b"/>
                <a:pathLst>
                  <a:path w="63" h="94">
                    <a:moveTo>
                      <a:pt x="63" y="24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94"/>
                    </a:lnTo>
                    <a:lnTo>
                      <a:pt x="63" y="24"/>
                    </a:lnTo>
                    <a:close/>
                  </a:path>
                </a:pathLst>
              </a:custGeom>
              <a:blipFill dpi="0" rotWithShape="0">
                <a:blip r:embed="rId11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69" name="Freeform 1965"/>
              <p:cNvSpPr>
                <a:spLocks/>
              </p:cNvSpPr>
              <p:nvPr/>
            </p:nvSpPr>
            <p:spPr bwMode="auto">
              <a:xfrm>
                <a:off x="2473" y="2430"/>
                <a:ext cx="94" cy="118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94" y="102"/>
                  </a:cxn>
                  <a:cxn ang="0">
                    <a:pos x="71" y="118"/>
                  </a:cxn>
                  <a:cxn ang="0">
                    <a:pos x="0" y="16"/>
                  </a:cxn>
                  <a:cxn ang="0">
                    <a:pos x="31" y="0"/>
                  </a:cxn>
                </a:cxnLst>
                <a:rect l="0" t="0" r="r" b="b"/>
                <a:pathLst>
                  <a:path w="94" h="118">
                    <a:moveTo>
                      <a:pt x="31" y="0"/>
                    </a:moveTo>
                    <a:lnTo>
                      <a:pt x="94" y="102"/>
                    </a:lnTo>
                    <a:lnTo>
                      <a:pt x="71" y="118"/>
                    </a:lnTo>
                    <a:lnTo>
                      <a:pt x="0" y="16"/>
                    </a:lnTo>
                    <a:lnTo>
                      <a:pt x="31" y="0"/>
                    </a:lnTo>
                    <a:close/>
                  </a:path>
                </a:pathLst>
              </a:custGeom>
              <a:blipFill dpi="0" rotWithShape="0">
                <a:blip r:embed="rId11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70" name="Freeform 1966"/>
              <p:cNvSpPr>
                <a:spLocks/>
              </p:cNvSpPr>
              <p:nvPr/>
            </p:nvSpPr>
            <p:spPr bwMode="auto">
              <a:xfrm>
                <a:off x="2544" y="2532"/>
                <a:ext cx="23" cy="87"/>
              </a:xfrm>
              <a:custGeom>
                <a:avLst/>
                <a:gdLst/>
                <a:ahLst/>
                <a:cxnLst>
                  <a:cxn ang="0">
                    <a:pos x="23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23" y="0"/>
                  </a:cxn>
                  <a:cxn ang="0">
                    <a:pos x="23" y="71"/>
                  </a:cxn>
                </a:cxnLst>
                <a:rect l="0" t="0" r="r" b="b"/>
                <a:pathLst>
                  <a:path w="23" h="87">
                    <a:moveTo>
                      <a:pt x="23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23" y="0"/>
                    </a:lnTo>
                    <a:lnTo>
                      <a:pt x="23" y="71"/>
                    </a:lnTo>
                    <a:close/>
                  </a:path>
                </a:pathLst>
              </a:custGeom>
              <a:blipFill dpi="0" rotWithShape="0">
                <a:blip r:embed="rId11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71" name="Freeform 1967"/>
              <p:cNvSpPr>
                <a:spLocks/>
              </p:cNvSpPr>
              <p:nvPr/>
            </p:nvSpPr>
            <p:spPr bwMode="auto">
              <a:xfrm>
                <a:off x="2473" y="2446"/>
                <a:ext cx="71" cy="173"/>
              </a:xfrm>
              <a:custGeom>
                <a:avLst/>
                <a:gdLst/>
                <a:ahLst/>
                <a:cxnLst>
                  <a:cxn ang="0">
                    <a:pos x="71" y="102"/>
                  </a:cxn>
                  <a:cxn ang="0">
                    <a:pos x="0" y="0"/>
                  </a:cxn>
                  <a:cxn ang="0">
                    <a:pos x="0" y="70"/>
                  </a:cxn>
                  <a:cxn ang="0">
                    <a:pos x="71" y="173"/>
                  </a:cxn>
                  <a:cxn ang="0">
                    <a:pos x="71" y="102"/>
                  </a:cxn>
                </a:cxnLst>
                <a:rect l="0" t="0" r="r" b="b"/>
                <a:pathLst>
                  <a:path w="71" h="173">
                    <a:moveTo>
                      <a:pt x="71" y="102"/>
                    </a:moveTo>
                    <a:lnTo>
                      <a:pt x="0" y="0"/>
                    </a:lnTo>
                    <a:lnTo>
                      <a:pt x="0" y="70"/>
                    </a:lnTo>
                    <a:lnTo>
                      <a:pt x="71" y="173"/>
                    </a:lnTo>
                    <a:lnTo>
                      <a:pt x="71" y="102"/>
                    </a:lnTo>
                    <a:close/>
                  </a:path>
                </a:pathLst>
              </a:custGeom>
              <a:blipFill dpi="0" rotWithShape="0">
                <a:blip r:embed="rId11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72" name="Freeform 1968"/>
              <p:cNvSpPr>
                <a:spLocks/>
              </p:cNvSpPr>
              <p:nvPr/>
            </p:nvSpPr>
            <p:spPr bwMode="auto">
              <a:xfrm>
                <a:off x="2544" y="2532"/>
                <a:ext cx="86" cy="40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86" y="24"/>
                  </a:cxn>
                  <a:cxn ang="0">
                    <a:pos x="63" y="40"/>
                  </a:cxn>
                  <a:cxn ang="0">
                    <a:pos x="0" y="16"/>
                  </a:cxn>
                  <a:cxn ang="0">
                    <a:pos x="23" y="0"/>
                  </a:cxn>
                </a:cxnLst>
                <a:rect l="0" t="0" r="r" b="b"/>
                <a:pathLst>
                  <a:path w="86" h="40">
                    <a:moveTo>
                      <a:pt x="23" y="0"/>
                    </a:moveTo>
                    <a:lnTo>
                      <a:pt x="86" y="24"/>
                    </a:lnTo>
                    <a:lnTo>
                      <a:pt x="63" y="40"/>
                    </a:lnTo>
                    <a:lnTo>
                      <a:pt x="0" y="16"/>
                    </a:lnTo>
                    <a:lnTo>
                      <a:pt x="23" y="0"/>
                    </a:lnTo>
                    <a:close/>
                  </a:path>
                </a:pathLst>
              </a:custGeom>
              <a:blipFill dpi="0" rotWithShape="0">
                <a:blip r:embed="rId11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73" name="Freeform 1969"/>
              <p:cNvSpPr>
                <a:spLocks/>
              </p:cNvSpPr>
              <p:nvPr/>
            </p:nvSpPr>
            <p:spPr bwMode="auto">
              <a:xfrm>
                <a:off x="2607" y="2556"/>
                <a:ext cx="23" cy="86"/>
              </a:xfrm>
              <a:custGeom>
                <a:avLst/>
                <a:gdLst/>
                <a:ahLst/>
                <a:cxnLst>
                  <a:cxn ang="0">
                    <a:pos x="23" y="71"/>
                  </a:cxn>
                  <a:cxn ang="0">
                    <a:pos x="0" y="86"/>
                  </a:cxn>
                  <a:cxn ang="0">
                    <a:pos x="0" y="16"/>
                  </a:cxn>
                  <a:cxn ang="0">
                    <a:pos x="23" y="0"/>
                  </a:cxn>
                  <a:cxn ang="0">
                    <a:pos x="23" y="71"/>
                  </a:cxn>
                </a:cxnLst>
                <a:rect l="0" t="0" r="r" b="b"/>
                <a:pathLst>
                  <a:path w="23" h="86">
                    <a:moveTo>
                      <a:pt x="23" y="71"/>
                    </a:moveTo>
                    <a:lnTo>
                      <a:pt x="0" y="86"/>
                    </a:lnTo>
                    <a:lnTo>
                      <a:pt x="0" y="16"/>
                    </a:lnTo>
                    <a:lnTo>
                      <a:pt x="23" y="0"/>
                    </a:lnTo>
                    <a:lnTo>
                      <a:pt x="23" y="71"/>
                    </a:lnTo>
                    <a:close/>
                  </a:path>
                </a:pathLst>
              </a:custGeom>
              <a:blipFill dpi="0" rotWithShape="0">
                <a:blip r:embed="rId11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74" name="Freeform 1970"/>
              <p:cNvSpPr>
                <a:spLocks/>
              </p:cNvSpPr>
              <p:nvPr/>
            </p:nvSpPr>
            <p:spPr bwMode="auto">
              <a:xfrm>
                <a:off x="2544" y="2548"/>
                <a:ext cx="63" cy="94"/>
              </a:xfrm>
              <a:custGeom>
                <a:avLst/>
                <a:gdLst/>
                <a:ahLst/>
                <a:cxnLst>
                  <a:cxn ang="0">
                    <a:pos x="63" y="24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94"/>
                  </a:cxn>
                  <a:cxn ang="0">
                    <a:pos x="63" y="24"/>
                  </a:cxn>
                </a:cxnLst>
                <a:rect l="0" t="0" r="r" b="b"/>
                <a:pathLst>
                  <a:path w="63" h="94">
                    <a:moveTo>
                      <a:pt x="63" y="24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94"/>
                    </a:lnTo>
                    <a:lnTo>
                      <a:pt x="63" y="24"/>
                    </a:lnTo>
                    <a:close/>
                  </a:path>
                </a:pathLst>
              </a:custGeom>
              <a:blipFill dpi="0" rotWithShape="0">
                <a:blip r:embed="rId11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75" name="Freeform 1971"/>
              <p:cNvSpPr>
                <a:spLocks/>
              </p:cNvSpPr>
              <p:nvPr/>
            </p:nvSpPr>
            <p:spPr bwMode="auto">
              <a:xfrm>
                <a:off x="2607" y="2556"/>
                <a:ext cx="94" cy="39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94" y="23"/>
                  </a:cxn>
                  <a:cxn ang="0">
                    <a:pos x="63" y="39"/>
                  </a:cxn>
                  <a:cxn ang="0">
                    <a:pos x="0" y="16"/>
                  </a:cxn>
                  <a:cxn ang="0">
                    <a:pos x="23" y="0"/>
                  </a:cxn>
                </a:cxnLst>
                <a:rect l="0" t="0" r="r" b="b"/>
                <a:pathLst>
                  <a:path w="94" h="39">
                    <a:moveTo>
                      <a:pt x="23" y="0"/>
                    </a:moveTo>
                    <a:lnTo>
                      <a:pt x="94" y="23"/>
                    </a:lnTo>
                    <a:lnTo>
                      <a:pt x="63" y="39"/>
                    </a:lnTo>
                    <a:lnTo>
                      <a:pt x="0" y="16"/>
                    </a:lnTo>
                    <a:lnTo>
                      <a:pt x="23" y="0"/>
                    </a:lnTo>
                    <a:close/>
                  </a:path>
                </a:pathLst>
              </a:custGeom>
              <a:blipFill dpi="0" rotWithShape="0">
                <a:blip r:embed="rId11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76" name="Freeform 1972"/>
              <p:cNvSpPr>
                <a:spLocks/>
              </p:cNvSpPr>
              <p:nvPr/>
            </p:nvSpPr>
            <p:spPr bwMode="auto">
              <a:xfrm>
                <a:off x="2670" y="2579"/>
                <a:ext cx="31" cy="87"/>
              </a:xfrm>
              <a:custGeom>
                <a:avLst/>
                <a:gdLst/>
                <a:ahLst/>
                <a:cxnLst>
                  <a:cxn ang="0">
                    <a:pos x="31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31" y="0"/>
                  </a:cxn>
                  <a:cxn ang="0">
                    <a:pos x="31" y="71"/>
                  </a:cxn>
                </a:cxnLst>
                <a:rect l="0" t="0" r="r" b="b"/>
                <a:pathLst>
                  <a:path w="31" h="87">
                    <a:moveTo>
                      <a:pt x="31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31" y="0"/>
                    </a:lnTo>
                    <a:lnTo>
                      <a:pt x="31" y="71"/>
                    </a:lnTo>
                    <a:close/>
                  </a:path>
                </a:pathLst>
              </a:custGeom>
              <a:blipFill dpi="0" rotWithShape="0">
                <a:blip r:embed="rId11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77" name="Freeform 1973"/>
              <p:cNvSpPr>
                <a:spLocks/>
              </p:cNvSpPr>
              <p:nvPr/>
            </p:nvSpPr>
            <p:spPr bwMode="auto">
              <a:xfrm>
                <a:off x="2607" y="2572"/>
                <a:ext cx="63" cy="94"/>
              </a:xfrm>
              <a:custGeom>
                <a:avLst/>
                <a:gdLst/>
                <a:ahLst/>
                <a:cxnLst>
                  <a:cxn ang="0">
                    <a:pos x="63" y="23"/>
                  </a:cxn>
                  <a:cxn ang="0">
                    <a:pos x="0" y="0"/>
                  </a:cxn>
                  <a:cxn ang="0">
                    <a:pos x="0" y="70"/>
                  </a:cxn>
                  <a:cxn ang="0">
                    <a:pos x="63" y="94"/>
                  </a:cxn>
                  <a:cxn ang="0">
                    <a:pos x="63" y="23"/>
                  </a:cxn>
                </a:cxnLst>
                <a:rect l="0" t="0" r="r" b="b"/>
                <a:pathLst>
                  <a:path w="63" h="94">
                    <a:moveTo>
                      <a:pt x="63" y="23"/>
                    </a:moveTo>
                    <a:lnTo>
                      <a:pt x="0" y="0"/>
                    </a:lnTo>
                    <a:lnTo>
                      <a:pt x="0" y="70"/>
                    </a:lnTo>
                    <a:lnTo>
                      <a:pt x="63" y="94"/>
                    </a:lnTo>
                    <a:lnTo>
                      <a:pt x="63" y="23"/>
                    </a:lnTo>
                    <a:close/>
                  </a:path>
                </a:pathLst>
              </a:custGeom>
              <a:blipFill dpi="0" rotWithShape="0">
                <a:blip r:embed="rId11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78" name="Freeform 1974"/>
              <p:cNvSpPr>
                <a:spLocks/>
              </p:cNvSpPr>
              <p:nvPr/>
            </p:nvSpPr>
            <p:spPr bwMode="auto">
              <a:xfrm>
                <a:off x="2670" y="2579"/>
                <a:ext cx="94" cy="40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94" y="24"/>
                  </a:cxn>
                  <a:cxn ang="0">
                    <a:pos x="63" y="40"/>
                  </a:cxn>
                  <a:cxn ang="0">
                    <a:pos x="0" y="16"/>
                  </a:cxn>
                  <a:cxn ang="0">
                    <a:pos x="31" y="0"/>
                  </a:cxn>
                </a:cxnLst>
                <a:rect l="0" t="0" r="r" b="b"/>
                <a:pathLst>
                  <a:path w="94" h="40">
                    <a:moveTo>
                      <a:pt x="31" y="0"/>
                    </a:moveTo>
                    <a:lnTo>
                      <a:pt x="94" y="24"/>
                    </a:lnTo>
                    <a:lnTo>
                      <a:pt x="63" y="40"/>
                    </a:lnTo>
                    <a:lnTo>
                      <a:pt x="0" y="16"/>
                    </a:lnTo>
                    <a:lnTo>
                      <a:pt x="31" y="0"/>
                    </a:lnTo>
                    <a:close/>
                  </a:path>
                </a:pathLst>
              </a:custGeom>
              <a:blipFill dpi="0" rotWithShape="0">
                <a:blip r:embed="rId11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79" name="Freeform 1975"/>
              <p:cNvSpPr>
                <a:spLocks/>
              </p:cNvSpPr>
              <p:nvPr/>
            </p:nvSpPr>
            <p:spPr bwMode="auto">
              <a:xfrm>
                <a:off x="2733" y="2603"/>
                <a:ext cx="31" cy="87"/>
              </a:xfrm>
              <a:custGeom>
                <a:avLst/>
                <a:gdLst/>
                <a:ahLst/>
                <a:cxnLst>
                  <a:cxn ang="0">
                    <a:pos x="31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31" y="0"/>
                  </a:cxn>
                  <a:cxn ang="0">
                    <a:pos x="31" y="71"/>
                  </a:cxn>
                </a:cxnLst>
                <a:rect l="0" t="0" r="r" b="b"/>
                <a:pathLst>
                  <a:path w="31" h="87">
                    <a:moveTo>
                      <a:pt x="31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31" y="0"/>
                    </a:lnTo>
                    <a:lnTo>
                      <a:pt x="31" y="71"/>
                    </a:lnTo>
                    <a:close/>
                  </a:path>
                </a:pathLst>
              </a:custGeom>
              <a:blipFill dpi="0" rotWithShape="0">
                <a:blip r:embed="rId11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80" name="Freeform 1976"/>
              <p:cNvSpPr>
                <a:spLocks/>
              </p:cNvSpPr>
              <p:nvPr/>
            </p:nvSpPr>
            <p:spPr bwMode="auto">
              <a:xfrm>
                <a:off x="2670" y="2595"/>
                <a:ext cx="63" cy="95"/>
              </a:xfrm>
              <a:custGeom>
                <a:avLst/>
                <a:gdLst/>
                <a:ahLst/>
                <a:cxnLst>
                  <a:cxn ang="0">
                    <a:pos x="63" y="24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95"/>
                  </a:cxn>
                  <a:cxn ang="0">
                    <a:pos x="63" y="24"/>
                  </a:cxn>
                </a:cxnLst>
                <a:rect l="0" t="0" r="r" b="b"/>
                <a:pathLst>
                  <a:path w="63" h="95">
                    <a:moveTo>
                      <a:pt x="63" y="24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95"/>
                    </a:lnTo>
                    <a:lnTo>
                      <a:pt x="63" y="24"/>
                    </a:lnTo>
                    <a:close/>
                  </a:path>
                </a:pathLst>
              </a:custGeom>
              <a:blipFill dpi="0" rotWithShape="0">
                <a:blip r:embed="rId11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81" name="Freeform 1977"/>
              <p:cNvSpPr>
                <a:spLocks/>
              </p:cNvSpPr>
              <p:nvPr/>
            </p:nvSpPr>
            <p:spPr bwMode="auto">
              <a:xfrm>
                <a:off x="2733" y="2603"/>
                <a:ext cx="94" cy="32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94" y="24"/>
                  </a:cxn>
                  <a:cxn ang="0">
                    <a:pos x="71" y="32"/>
                  </a:cxn>
                  <a:cxn ang="0">
                    <a:pos x="0" y="16"/>
                  </a:cxn>
                  <a:cxn ang="0">
                    <a:pos x="31" y="0"/>
                  </a:cxn>
                </a:cxnLst>
                <a:rect l="0" t="0" r="r" b="b"/>
                <a:pathLst>
                  <a:path w="94" h="32">
                    <a:moveTo>
                      <a:pt x="31" y="0"/>
                    </a:moveTo>
                    <a:lnTo>
                      <a:pt x="94" y="24"/>
                    </a:lnTo>
                    <a:lnTo>
                      <a:pt x="71" y="32"/>
                    </a:lnTo>
                    <a:lnTo>
                      <a:pt x="0" y="16"/>
                    </a:lnTo>
                    <a:lnTo>
                      <a:pt x="31" y="0"/>
                    </a:lnTo>
                    <a:close/>
                  </a:path>
                </a:pathLst>
              </a:custGeom>
              <a:blipFill dpi="0" rotWithShape="0">
                <a:blip r:embed="rId11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82" name="Freeform 1978"/>
              <p:cNvSpPr>
                <a:spLocks/>
              </p:cNvSpPr>
              <p:nvPr/>
            </p:nvSpPr>
            <p:spPr bwMode="auto">
              <a:xfrm>
                <a:off x="2804" y="2627"/>
                <a:ext cx="23" cy="86"/>
              </a:xfrm>
              <a:custGeom>
                <a:avLst/>
                <a:gdLst/>
                <a:ahLst/>
                <a:cxnLst>
                  <a:cxn ang="0">
                    <a:pos x="23" y="71"/>
                  </a:cxn>
                  <a:cxn ang="0">
                    <a:pos x="0" y="86"/>
                  </a:cxn>
                  <a:cxn ang="0">
                    <a:pos x="0" y="8"/>
                  </a:cxn>
                  <a:cxn ang="0">
                    <a:pos x="23" y="0"/>
                  </a:cxn>
                  <a:cxn ang="0">
                    <a:pos x="23" y="71"/>
                  </a:cxn>
                </a:cxnLst>
                <a:rect l="0" t="0" r="r" b="b"/>
                <a:pathLst>
                  <a:path w="23" h="86">
                    <a:moveTo>
                      <a:pt x="23" y="71"/>
                    </a:moveTo>
                    <a:lnTo>
                      <a:pt x="0" y="86"/>
                    </a:lnTo>
                    <a:lnTo>
                      <a:pt x="0" y="8"/>
                    </a:lnTo>
                    <a:lnTo>
                      <a:pt x="23" y="0"/>
                    </a:lnTo>
                    <a:lnTo>
                      <a:pt x="23" y="71"/>
                    </a:lnTo>
                    <a:close/>
                  </a:path>
                </a:pathLst>
              </a:custGeom>
              <a:blipFill dpi="0" rotWithShape="0">
                <a:blip r:embed="rId11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83" name="Freeform 1979"/>
              <p:cNvSpPr>
                <a:spLocks/>
              </p:cNvSpPr>
              <p:nvPr/>
            </p:nvSpPr>
            <p:spPr bwMode="auto">
              <a:xfrm>
                <a:off x="2733" y="2619"/>
                <a:ext cx="71" cy="94"/>
              </a:xfrm>
              <a:custGeom>
                <a:avLst/>
                <a:gdLst/>
                <a:ahLst/>
                <a:cxnLst>
                  <a:cxn ang="0">
                    <a:pos x="71" y="16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71" y="94"/>
                  </a:cxn>
                  <a:cxn ang="0">
                    <a:pos x="71" y="16"/>
                  </a:cxn>
                </a:cxnLst>
                <a:rect l="0" t="0" r="r" b="b"/>
                <a:pathLst>
                  <a:path w="71" h="94">
                    <a:moveTo>
                      <a:pt x="71" y="16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71" y="94"/>
                    </a:lnTo>
                    <a:lnTo>
                      <a:pt x="71" y="16"/>
                    </a:lnTo>
                    <a:close/>
                  </a:path>
                </a:pathLst>
              </a:custGeom>
              <a:blipFill dpi="0" rotWithShape="0">
                <a:blip r:embed="rId11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84" name="Freeform 1980"/>
              <p:cNvSpPr>
                <a:spLocks/>
              </p:cNvSpPr>
              <p:nvPr/>
            </p:nvSpPr>
            <p:spPr bwMode="auto">
              <a:xfrm>
                <a:off x="2804" y="2627"/>
                <a:ext cx="86" cy="31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86" y="23"/>
                  </a:cxn>
                  <a:cxn ang="0">
                    <a:pos x="63" y="31"/>
                  </a:cxn>
                  <a:cxn ang="0">
                    <a:pos x="0" y="8"/>
                  </a:cxn>
                  <a:cxn ang="0">
                    <a:pos x="23" y="0"/>
                  </a:cxn>
                </a:cxnLst>
                <a:rect l="0" t="0" r="r" b="b"/>
                <a:pathLst>
                  <a:path w="86" h="31">
                    <a:moveTo>
                      <a:pt x="23" y="0"/>
                    </a:moveTo>
                    <a:lnTo>
                      <a:pt x="86" y="23"/>
                    </a:lnTo>
                    <a:lnTo>
                      <a:pt x="63" y="31"/>
                    </a:lnTo>
                    <a:lnTo>
                      <a:pt x="0" y="8"/>
                    </a:lnTo>
                    <a:lnTo>
                      <a:pt x="23" y="0"/>
                    </a:lnTo>
                    <a:close/>
                  </a:path>
                </a:pathLst>
              </a:custGeom>
              <a:blipFill dpi="0" rotWithShape="0">
                <a:blip r:embed="rId11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85" name="Freeform 1981"/>
              <p:cNvSpPr>
                <a:spLocks/>
              </p:cNvSpPr>
              <p:nvPr/>
            </p:nvSpPr>
            <p:spPr bwMode="auto">
              <a:xfrm>
                <a:off x="2867" y="2650"/>
                <a:ext cx="23" cy="79"/>
              </a:xfrm>
              <a:custGeom>
                <a:avLst/>
                <a:gdLst/>
                <a:ahLst/>
                <a:cxnLst>
                  <a:cxn ang="0">
                    <a:pos x="23" y="71"/>
                  </a:cxn>
                  <a:cxn ang="0">
                    <a:pos x="0" y="79"/>
                  </a:cxn>
                  <a:cxn ang="0">
                    <a:pos x="0" y="8"/>
                  </a:cxn>
                  <a:cxn ang="0">
                    <a:pos x="23" y="0"/>
                  </a:cxn>
                  <a:cxn ang="0">
                    <a:pos x="23" y="71"/>
                  </a:cxn>
                </a:cxnLst>
                <a:rect l="0" t="0" r="r" b="b"/>
                <a:pathLst>
                  <a:path w="23" h="79">
                    <a:moveTo>
                      <a:pt x="23" y="71"/>
                    </a:moveTo>
                    <a:lnTo>
                      <a:pt x="0" y="79"/>
                    </a:lnTo>
                    <a:lnTo>
                      <a:pt x="0" y="8"/>
                    </a:lnTo>
                    <a:lnTo>
                      <a:pt x="23" y="0"/>
                    </a:lnTo>
                    <a:lnTo>
                      <a:pt x="23" y="71"/>
                    </a:lnTo>
                    <a:close/>
                  </a:path>
                </a:pathLst>
              </a:custGeom>
              <a:blipFill dpi="0" rotWithShape="0">
                <a:blip r:embed="rId11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86" name="Freeform 1982"/>
              <p:cNvSpPr>
                <a:spLocks/>
              </p:cNvSpPr>
              <p:nvPr/>
            </p:nvSpPr>
            <p:spPr bwMode="auto">
              <a:xfrm>
                <a:off x="2804" y="2635"/>
                <a:ext cx="63" cy="94"/>
              </a:xfrm>
              <a:custGeom>
                <a:avLst/>
                <a:gdLst/>
                <a:ahLst/>
                <a:cxnLst>
                  <a:cxn ang="0">
                    <a:pos x="63" y="23"/>
                  </a:cxn>
                  <a:cxn ang="0">
                    <a:pos x="0" y="0"/>
                  </a:cxn>
                  <a:cxn ang="0">
                    <a:pos x="0" y="78"/>
                  </a:cxn>
                  <a:cxn ang="0">
                    <a:pos x="63" y="94"/>
                  </a:cxn>
                  <a:cxn ang="0">
                    <a:pos x="63" y="23"/>
                  </a:cxn>
                </a:cxnLst>
                <a:rect l="0" t="0" r="r" b="b"/>
                <a:pathLst>
                  <a:path w="63" h="94">
                    <a:moveTo>
                      <a:pt x="63" y="23"/>
                    </a:moveTo>
                    <a:lnTo>
                      <a:pt x="0" y="0"/>
                    </a:lnTo>
                    <a:lnTo>
                      <a:pt x="0" y="78"/>
                    </a:lnTo>
                    <a:lnTo>
                      <a:pt x="63" y="94"/>
                    </a:lnTo>
                    <a:lnTo>
                      <a:pt x="63" y="23"/>
                    </a:lnTo>
                    <a:close/>
                  </a:path>
                </a:pathLst>
              </a:custGeom>
              <a:blipFill dpi="0" rotWithShape="0">
                <a:blip r:embed="rId11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87" name="Freeform 1983"/>
              <p:cNvSpPr>
                <a:spLocks/>
              </p:cNvSpPr>
              <p:nvPr/>
            </p:nvSpPr>
            <p:spPr bwMode="auto">
              <a:xfrm>
                <a:off x="2867" y="2650"/>
                <a:ext cx="94" cy="32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94" y="24"/>
                  </a:cxn>
                  <a:cxn ang="0">
                    <a:pos x="63" y="32"/>
                  </a:cxn>
                  <a:cxn ang="0">
                    <a:pos x="0" y="8"/>
                  </a:cxn>
                  <a:cxn ang="0">
                    <a:pos x="23" y="0"/>
                  </a:cxn>
                </a:cxnLst>
                <a:rect l="0" t="0" r="r" b="b"/>
                <a:pathLst>
                  <a:path w="94" h="32">
                    <a:moveTo>
                      <a:pt x="23" y="0"/>
                    </a:moveTo>
                    <a:lnTo>
                      <a:pt x="94" y="24"/>
                    </a:lnTo>
                    <a:lnTo>
                      <a:pt x="63" y="32"/>
                    </a:lnTo>
                    <a:lnTo>
                      <a:pt x="0" y="8"/>
                    </a:lnTo>
                    <a:lnTo>
                      <a:pt x="23" y="0"/>
                    </a:lnTo>
                    <a:close/>
                  </a:path>
                </a:pathLst>
              </a:custGeom>
              <a:blipFill dpi="0" rotWithShape="0">
                <a:blip r:embed="rId11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88" name="Freeform 1984"/>
              <p:cNvSpPr>
                <a:spLocks/>
              </p:cNvSpPr>
              <p:nvPr/>
            </p:nvSpPr>
            <p:spPr bwMode="auto">
              <a:xfrm>
                <a:off x="2930" y="2674"/>
                <a:ext cx="31" cy="79"/>
              </a:xfrm>
              <a:custGeom>
                <a:avLst/>
                <a:gdLst/>
                <a:ahLst/>
                <a:cxnLst>
                  <a:cxn ang="0">
                    <a:pos x="31" y="71"/>
                  </a:cxn>
                  <a:cxn ang="0">
                    <a:pos x="0" y="79"/>
                  </a:cxn>
                  <a:cxn ang="0">
                    <a:pos x="0" y="8"/>
                  </a:cxn>
                  <a:cxn ang="0">
                    <a:pos x="31" y="0"/>
                  </a:cxn>
                  <a:cxn ang="0">
                    <a:pos x="31" y="71"/>
                  </a:cxn>
                </a:cxnLst>
                <a:rect l="0" t="0" r="r" b="b"/>
                <a:pathLst>
                  <a:path w="31" h="79">
                    <a:moveTo>
                      <a:pt x="31" y="71"/>
                    </a:moveTo>
                    <a:lnTo>
                      <a:pt x="0" y="79"/>
                    </a:lnTo>
                    <a:lnTo>
                      <a:pt x="0" y="8"/>
                    </a:lnTo>
                    <a:lnTo>
                      <a:pt x="31" y="0"/>
                    </a:lnTo>
                    <a:lnTo>
                      <a:pt x="31" y="71"/>
                    </a:lnTo>
                    <a:close/>
                  </a:path>
                </a:pathLst>
              </a:custGeom>
              <a:blipFill dpi="0" rotWithShape="0">
                <a:blip r:embed="rId11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89" name="Freeform 1985"/>
              <p:cNvSpPr>
                <a:spLocks/>
              </p:cNvSpPr>
              <p:nvPr/>
            </p:nvSpPr>
            <p:spPr bwMode="auto">
              <a:xfrm>
                <a:off x="2867" y="2658"/>
                <a:ext cx="63" cy="95"/>
              </a:xfrm>
              <a:custGeom>
                <a:avLst/>
                <a:gdLst/>
                <a:ahLst/>
                <a:cxnLst>
                  <a:cxn ang="0">
                    <a:pos x="63" y="24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95"/>
                  </a:cxn>
                  <a:cxn ang="0">
                    <a:pos x="63" y="24"/>
                  </a:cxn>
                </a:cxnLst>
                <a:rect l="0" t="0" r="r" b="b"/>
                <a:pathLst>
                  <a:path w="63" h="95">
                    <a:moveTo>
                      <a:pt x="63" y="24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95"/>
                    </a:lnTo>
                    <a:lnTo>
                      <a:pt x="63" y="24"/>
                    </a:lnTo>
                    <a:close/>
                  </a:path>
                </a:pathLst>
              </a:custGeom>
              <a:blipFill dpi="0" rotWithShape="0">
                <a:blip r:embed="rId11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90" name="Freeform 1986"/>
              <p:cNvSpPr>
                <a:spLocks/>
              </p:cNvSpPr>
              <p:nvPr/>
            </p:nvSpPr>
            <p:spPr bwMode="auto">
              <a:xfrm>
                <a:off x="2930" y="2674"/>
                <a:ext cx="94" cy="32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94" y="24"/>
                  </a:cxn>
                  <a:cxn ang="0">
                    <a:pos x="63" y="32"/>
                  </a:cxn>
                  <a:cxn ang="0">
                    <a:pos x="0" y="8"/>
                  </a:cxn>
                  <a:cxn ang="0">
                    <a:pos x="31" y="0"/>
                  </a:cxn>
                </a:cxnLst>
                <a:rect l="0" t="0" r="r" b="b"/>
                <a:pathLst>
                  <a:path w="94" h="32">
                    <a:moveTo>
                      <a:pt x="31" y="0"/>
                    </a:moveTo>
                    <a:lnTo>
                      <a:pt x="94" y="24"/>
                    </a:lnTo>
                    <a:lnTo>
                      <a:pt x="63" y="32"/>
                    </a:lnTo>
                    <a:lnTo>
                      <a:pt x="0" y="8"/>
                    </a:lnTo>
                    <a:lnTo>
                      <a:pt x="31" y="0"/>
                    </a:lnTo>
                    <a:close/>
                  </a:path>
                </a:pathLst>
              </a:custGeom>
              <a:blipFill dpi="0" rotWithShape="0">
                <a:blip r:embed="rId11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91" name="Freeform 1987"/>
              <p:cNvSpPr>
                <a:spLocks/>
              </p:cNvSpPr>
              <p:nvPr/>
            </p:nvSpPr>
            <p:spPr bwMode="auto">
              <a:xfrm>
                <a:off x="2993" y="2698"/>
                <a:ext cx="31" cy="78"/>
              </a:xfrm>
              <a:custGeom>
                <a:avLst/>
                <a:gdLst/>
                <a:ahLst/>
                <a:cxnLst>
                  <a:cxn ang="0">
                    <a:pos x="31" y="71"/>
                  </a:cxn>
                  <a:cxn ang="0">
                    <a:pos x="0" y="78"/>
                  </a:cxn>
                  <a:cxn ang="0">
                    <a:pos x="0" y="8"/>
                  </a:cxn>
                  <a:cxn ang="0">
                    <a:pos x="31" y="0"/>
                  </a:cxn>
                  <a:cxn ang="0">
                    <a:pos x="31" y="71"/>
                  </a:cxn>
                </a:cxnLst>
                <a:rect l="0" t="0" r="r" b="b"/>
                <a:pathLst>
                  <a:path w="31" h="78">
                    <a:moveTo>
                      <a:pt x="31" y="71"/>
                    </a:moveTo>
                    <a:lnTo>
                      <a:pt x="0" y="78"/>
                    </a:lnTo>
                    <a:lnTo>
                      <a:pt x="0" y="8"/>
                    </a:lnTo>
                    <a:lnTo>
                      <a:pt x="31" y="0"/>
                    </a:lnTo>
                    <a:lnTo>
                      <a:pt x="31" y="71"/>
                    </a:lnTo>
                    <a:close/>
                  </a:path>
                </a:pathLst>
              </a:custGeom>
              <a:blipFill dpi="0" rotWithShape="0">
                <a:blip r:embed="rId11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92" name="Freeform 1988"/>
              <p:cNvSpPr>
                <a:spLocks/>
              </p:cNvSpPr>
              <p:nvPr/>
            </p:nvSpPr>
            <p:spPr bwMode="auto">
              <a:xfrm>
                <a:off x="2930" y="2682"/>
                <a:ext cx="63" cy="94"/>
              </a:xfrm>
              <a:custGeom>
                <a:avLst/>
                <a:gdLst/>
                <a:ahLst/>
                <a:cxnLst>
                  <a:cxn ang="0">
                    <a:pos x="63" y="24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94"/>
                  </a:cxn>
                  <a:cxn ang="0">
                    <a:pos x="63" y="24"/>
                  </a:cxn>
                </a:cxnLst>
                <a:rect l="0" t="0" r="r" b="b"/>
                <a:pathLst>
                  <a:path w="63" h="94">
                    <a:moveTo>
                      <a:pt x="63" y="24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94"/>
                    </a:lnTo>
                    <a:lnTo>
                      <a:pt x="63" y="24"/>
                    </a:lnTo>
                    <a:close/>
                  </a:path>
                </a:pathLst>
              </a:custGeom>
              <a:blipFill dpi="0" rotWithShape="0">
                <a:blip r:embed="rId11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93" name="Freeform 1989"/>
              <p:cNvSpPr>
                <a:spLocks/>
              </p:cNvSpPr>
              <p:nvPr/>
            </p:nvSpPr>
            <p:spPr bwMode="auto">
              <a:xfrm>
                <a:off x="2993" y="2698"/>
                <a:ext cx="94" cy="31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94" y="15"/>
                  </a:cxn>
                  <a:cxn ang="0">
                    <a:pos x="71" y="31"/>
                  </a:cxn>
                  <a:cxn ang="0">
                    <a:pos x="0" y="8"/>
                  </a:cxn>
                  <a:cxn ang="0">
                    <a:pos x="31" y="0"/>
                  </a:cxn>
                </a:cxnLst>
                <a:rect l="0" t="0" r="r" b="b"/>
                <a:pathLst>
                  <a:path w="94" h="31">
                    <a:moveTo>
                      <a:pt x="31" y="0"/>
                    </a:moveTo>
                    <a:lnTo>
                      <a:pt x="94" y="15"/>
                    </a:lnTo>
                    <a:lnTo>
                      <a:pt x="71" y="31"/>
                    </a:lnTo>
                    <a:lnTo>
                      <a:pt x="0" y="8"/>
                    </a:lnTo>
                    <a:lnTo>
                      <a:pt x="31" y="0"/>
                    </a:lnTo>
                    <a:close/>
                  </a:path>
                </a:pathLst>
              </a:custGeom>
              <a:blipFill dpi="0" rotWithShape="0">
                <a:blip r:embed="rId11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94" name="Freeform 1990"/>
              <p:cNvSpPr>
                <a:spLocks/>
              </p:cNvSpPr>
              <p:nvPr/>
            </p:nvSpPr>
            <p:spPr bwMode="auto">
              <a:xfrm>
                <a:off x="3064" y="2713"/>
                <a:ext cx="23" cy="87"/>
              </a:xfrm>
              <a:custGeom>
                <a:avLst/>
                <a:gdLst/>
                <a:ahLst/>
                <a:cxnLst>
                  <a:cxn ang="0">
                    <a:pos x="23" y="79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23" y="0"/>
                  </a:cxn>
                  <a:cxn ang="0">
                    <a:pos x="23" y="79"/>
                  </a:cxn>
                </a:cxnLst>
                <a:rect l="0" t="0" r="r" b="b"/>
                <a:pathLst>
                  <a:path w="23" h="87">
                    <a:moveTo>
                      <a:pt x="23" y="79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23" y="0"/>
                    </a:lnTo>
                    <a:lnTo>
                      <a:pt x="23" y="79"/>
                    </a:lnTo>
                    <a:close/>
                  </a:path>
                </a:pathLst>
              </a:custGeom>
              <a:blipFill dpi="0" rotWithShape="0">
                <a:blip r:embed="rId11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95" name="Freeform 1991"/>
              <p:cNvSpPr>
                <a:spLocks/>
              </p:cNvSpPr>
              <p:nvPr/>
            </p:nvSpPr>
            <p:spPr bwMode="auto">
              <a:xfrm>
                <a:off x="2993" y="2706"/>
                <a:ext cx="71" cy="94"/>
              </a:xfrm>
              <a:custGeom>
                <a:avLst/>
                <a:gdLst/>
                <a:ahLst/>
                <a:cxnLst>
                  <a:cxn ang="0">
                    <a:pos x="71" y="23"/>
                  </a:cxn>
                  <a:cxn ang="0">
                    <a:pos x="0" y="0"/>
                  </a:cxn>
                  <a:cxn ang="0">
                    <a:pos x="0" y="70"/>
                  </a:cxn>
                  <a:cxn ang="0">
                    <a:pos x="71" y="94"/>
                  </a:cxn>
                  <a:cxn ang="0">
                    <a:pos x="71" y="23"/>
                  </a:cxn>
                </a:cxnLst>
                <a:rect l="0" t="0" r="r" b="b"/>
                <a:pathLst>
                  <a:path w="71" h="94">
                    <a:moveTo>
                      <a:pt x="71" y="23"/>
                    </a:moveTo>
                    <a:lnTo>
                      <a:pt x="0" y="0"/>
                    </a:lnTo>
                    <a:lnTo>
                      <a:pt x="0" y="70"/>
                    </a:lnTo>
                    <a:lnTo>
                      <a:pt x="71" y="94"/>
                    </a:lnTo>
                    <a:lnTo>
                      <a:pt x="71" y="23"/>
                    </a:lnTo>
                    <a:close/>
                  </a:path>
                </a:pathLst>
              </a:custGeom>
              <a:blipFill dpi="0" rotWithShape="0">
                <a:blip r:embed="rId11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96" name="Freeform 1992"/>
              <p:cNvSpPr>
                <a:spLocks/>
              </p:cNvSpPr>
              <p:nvPr/>
            </p:nvSpPr>
            <p:spPr bwMode="auto">
              <a:xfrm>
                <a:off x="3064" y="2713"/>
                <a:ext cx="86" cy="119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86" y="103"/>
                  </a:cxn>
                  <a:cxn ang="0">
                    <a:pos x="63" y="119"/>
                  </a:cxn>
                  <a:cxn ang="0">
                    <a:pos x="0" y="16"/>
                  </a:cxn>
                  <a:cxn ang="0">
                    <a:pos x="23" y="0"/>
                  </a:cxn>
                </a:cxnLst>
                <a:rect l="0" t="0" r="r" b="b"/>
                <a:pathLst>
                  <a:path w="86" h="119">
                    <a:moveTo>
                      <a:pt x="23" y="0"/>
                    </a:moveTo>
                    <a:lnTo>
                      <a:pt x="86" y="103"/>
                    </a:lnTo>
                    <a:lnTo>
                      <a:pt x="63" y="119"/>
                    </a:lnTo>
                    <a:lnTo>
                      <a:pt x="0" y="16"/>
                    </a:lnTo>
                    <a:lnTo>
                      <a:pt x="23" y="0"/>
                    </a:lnTo>
                    <a:close/>
                  </a:path>
                </a:pathLst>
              </a:custGeom>
              <a:blipFill dpi="0" rotWithShape="0">
                <a:blip r:embed="rId11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97" name="Freeform 1993"/>
              <p:cNvSpPr>
                <a:spLocks/>
              </p:cNvSpPr>
              <p:nvPr/>
            </p:nvSpPr>
            <p:spPr bwMode="auto">
              <a:xfrm>
                <a:off x="3127" y="2816"/>
                <a:ext cx="23" cy="86"/>
              </a:xfrm>
              <a:custGeom>
                <a:avLst/>
                <a:gdLst/>
                <a:ahLst/>
                <a:cxnLst>
                  <a:cxn ang="0">
                    <a:pos x="23" y="71"/>
                  </a:cxn>
                  <a:cxn ang="0">
                    <a:pos x="0" y="86"/>
                  </a:cxn>
                  <a:cxn ang="0">
                    <a:pos x="0" y="16"/>
                  </a:cxn>
                  <a:cxn ang="0">
                    <a:pos x="23" y="0"/>
                  </a:cxn>
                  <a:cxn ang="0">
                    <a:pos x="23" y="71"/>
                  </a:cxn>
                </a:cxnLst>
                <a:rect l="0" t="0" r="r" b="b"/>
                <a:pathLst>
                  <a:path w="23" h="86">
                    <a:moveTo>
                      <a:pt x="23" y="71"/>
                    </a:moveTo>
                    <a:lnTo>
                      <a:pt x="0" y="86"/>
                    </a:lnTo>
                    <a:lnTo>
                      <a:pt x="0" y="16"/>
                    </a:lnTo>
                    <a:lnTo>
                      <a:pt x="23" y="0"/>
                    </a:lnTo>
                    <a:lnTo>
                      <a:pt x="23" y="71"/>
                    </a:lnTo>
                    <a:close/>
                  </a:path>
                </a:pathLst>
              </a:custGeom>
              <a:blipFill dpi="0" rotWithShape="0">
                <a:blip r:embed="rId11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98" name="Freeform 1994"/>
              <p:cNvSpPr>
                <a:spLocks/>
              </p:cNvSpPr>
              <p:nvPr/>
            </p:nvSpPr>
            <p:spPr bwMode="auto">
              <a:xfrm>
                <a:off x="3064" y="2729"/>
                <a:ext cx="63" cy="173"/>
              </a:xfrm>
              <a:custGeom>
                <a:avLst/>
                <a:gdLst/>
                <a:ahLst/>
                <a:cxnLst>
                  <a:cxn ang="0">
                    <a:pos x="63" y="103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173"/>
                  </a:cxn>
                  <a:cxn ang="0">
                    <a:pos x="63" y="103"/>
                  </a:cxn>
                </a:cxnLst>
                <a:rect l="0" t="0" r="r" b="b"/>
                <a:pathLst>
                  <a:path w="63" h="173">
                    <a:moveTo>
                      <a:pt x="63" y="103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173"/>
                    </a:lnTo>
                    <a:lnTo>
                      <a:pt x="63" y="103"/>
                    </a:lnTo>
                    <a:close/>
                  </a:path>
                </a:pathLst>
              </a:custGeom>
              <a:blipFill dpi="0" rotWithShape="0">
                <a:blip r:embed="rId11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99" name="Freeform 1995"/>
              <p:cNvSpPr>
                <a:spLocks/>
              </p:cNvSpPr>
              <p:nvPr/>
            </p:nvSpPr>
            <p:spPr bwMode="auto">
              <a:xfrm>
                <a:off x="3127" y="2816"/>
                <a:ext cx="94" cy="39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94" y="23"/>
                  </a:cxn>
                  <a:cxn ang="0">
                    <a:pos x="63" y="39"/>
                  </a:cxn>
                  <a:cxn ang="0">
                    <a:pos x="0" y="16"/>
                  </a:cxn>
                  <a:cxn ang="0">
                    <a:pos x="23" y="0"/>
                  </a:cxn>
                </a:cxnLst>
                <a:rect l="0" t="0" r="r" b="b"/>
                <a:pathLst>
                  <a:path w="94" h="39">
                    <a:moveTo>
                      <a:pt x="23" y="0"/>
                    </a:moveTo>
                    <a:lnTo>
                      <a:pt x="94" y="23"/>
                    </a:lnTo>
                    <a:lnTo>
                      <a:pt x="63" y="39"/>
                    </a:lnTo>
                    <a:lnTo>
                      <a:pt x="0" y="16"/>
                    </a:lnTo>
                    <a:lnTo>
                      <a:pt x="23" y="0"/>
                    </a:lnTo>
                    <a:close/>
                  </a:path>
                </a:pathLst>
              </a:custGeom>
              <a:blipFill dpi="0" rotWithShape="0">
                <a:blip r:embed="rId11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00" name="Freeform 1996"/>
              <p:cNvSpPr>
                <a:spLocks/>
              </p:cNvSpPr>
              <p:nvPr/>
            </p:nvSpPr>
            <p:spPr bwMode="auto">
              <a:xfrm>
                <a:off x="3190" y="2839"/>
                <a:ext cx="31" cy="87"/>
              </a:xfrm>
              <a:custGeom>
                <a:avLst/>
                <a:gdLst/>
                <a:ahLst/>
                <a:cxnLst>
                  <a:cxn ang="0">
                    <a:pos x="31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31" y="0"/>
                  </a:cxn>
                  <a:cxn ang="0">
                    <a:pos x="31" y="71"/>
                  </a:cxn>
                </a:cxnLst>
                <a:rect l="0" t="0" r="r" b="b"/>
                <a:pathLst>
                  <a:path w="31" h="87">
                    <a:moveTo>
                      <a:pt x="31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31" y="0"/>
                    </a:lnTo>
                    <a:lnTo>
                      <a:pt x="31" y="71"/>
                    </a:lnTo>
                    <a:close/>
                  </a:path>
                </a:pathLst>
              </a:custGeom>
              <a:blipFill dpi="0" rotWithShape="0">
                <a:blip r:embed="rId11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01" name="Freeform 1997"/>
              <p:cNvSpPr>
                <a:spLocks/>
              </p:cNvSpPr>
              <p:nvPr/>
            </p:nvSpPr>
            <p:spPr bwMode="auto">
              <a:xfrm>
                <a:off x="3127" y="2832"/>
                <a:ext cx="63" cy="94"/>
              </a:xfrm>
              <a:custGeom>
                <a:avLst/>
                <a:gdLst/>
                <a:ahLst/>
                <a:cxnLst>
                  <a:cxn ang="0">
                    <a:pos x="63" y="23"/>
                  </a:cxn>
                  <a:cxn ang="0">
                    <a:pos x="0" y="0"/>
                  </a:cxn>
                  <a:cxn ang="0">
                    <a:pos x="0" y="70"/>
                  </a:cxn>
                  <a:cxn ang="0">
                    <a:pos x="63" y="94"/>
                  </a:cxn>
                  <a:cxn ang="0">
                    <a:pos x="63" y="23"/>
                  </a:cxn>
                </a:cxnLst>
                <a:rect l="0" t="0" r="r" b="b"/>
                <a:pathLst>
                  <a:path w="63" h="94">
                    <a:moveTo>
                      <a:pt x="63" y="23"/>
                    </a:moveTo>
                    <a:lnTo>
                      <a:pt x="0" y="0"/>
                    </a:lnTo>
                    <a:lnTo>
                      <a:pt x="0" y="70"/>
                    </a:lnTo>
                    <a:lnTo>
                      <a:pt x="63" y="94"/>
                    </a:lnTo>
                    <a:lnTo>
                      <a:pt x="63" y="23"/>
                    </a:lnTo>
                    <a:close/>
                  </a:path>
                </a:pathLst>
              </a:custGeom>
              <a:blipFill dpi="0" rotWithShape="0">
                <a:blip r:embed="rId11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02" name="Freeform 1998"/>
              <p:cNvSpPr>
                <a:spLocks/>
              </p:cNvSpPr>
              <p:nvPr/>
            </p:nvSpPr>
            <p:spPr bwMode="auto">
              <a:xfrm>
                <a:off x="3190" y="2839"/>
                <a:ext cx="94" cy="40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94" y="24"/>
                  </a:cxn>
                  <a:cxn ang="0">
                    <a:pos x="71" y="40"/>
                  </a:cxn>
                  <a:cxn ang="0">
                    <a:pos x="0" y="16"/>
                  </a:cxn>
                  <a:cxn ang="0">
                    <a:pos x="31" y="0"/>
                  </a:cxn>
                </a:cxnLst>
                <a:rect l="0" t="0" r="r" b="b"/>
                <a:pathLst>
                  <a:path w="94" h="40">
                    <a:moveTo>
                      <a:pt x="31" y="0"/>
                    </a:moveTo>
                    <a:lnTo>
                      <a:pt x="94" y="24"/>
                    </a:lnTo>
                    <a:lnTo>
                      <a:pt x="71" y="40"/>
                    </a:lnTo>
                    <a:lnTo>
                      <a:pt x="0" y="16"/>
                    </a:lnTo>
                    <a:lnTo>
                      <a:pt x="31" y="0"/>
                    </a:lnTo>
                    <a:close/>
                  </a:path>
                </a:pathLst>
              </a:custGeom>
              <a:blipFill dpi="0" rotWithShape="0">
                <a:blip r:embed="rId11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03" name="Freeform 1999"/>
              <p:cNvSpPr>
                <a:spLocks/>
              </p:cNvSpPr>
              <p:nvPr/>
            </p:nvSpPr>
            <p:spPr bwMode="auto">
              <a:xfrm>
                <a:off x="3261" y="2863"/>
                <a:ext cx="23" cy="87"/>
              </a:xfrm>
              <a:custGeom>
                <a:avLst/>
                <a:gdLst/>
                <a:ahLst/>
                <a:cxnLst>
                  <a:cxn ang="0">
                    <a:pos x="23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23" y="0"/>
                  </a:cxn>
                  <a:cxn ang="0">
                    <a:pos x="23" y="71"/>
                  </a:cxn>
                </a:cxnLst>
                <a:rect l="0" t="0" r="r" b="b"/>
                <a:pathLst>
                  <a:path w="23" h="87">
                    <a:moveTo>
                      <a:pt x="23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23" y="0"/>
                    </a:lnTo>
                    <a:lnTo>
                      <a:pt x="23" y="71"/>
                    </a:lnTo>
                    <a:close/>
                  </a:path>
                </a:pathLst>
              </a:custGeom>
              <a:blipFill dpi="0" rotWithShape="0">
                <a:blip r:embed="rId11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04" name="Freeform 2000"/>
              <p:cNvSpPr>
                <a:spLocks/>
              </p:cNvSpPr>
              <p:nvPr/>
            </p:nvSpPr>
            <p:spPr bwMode="auto">
              <a:xfrm>
                <a:off x="3190" y="2855"/>
                <a:ext cx="71" cy="95"/>
              </a:xfrm>
              <a:custGeom>
                <a:avLst/>
                <a:gdLst/>
                <a:ahLst/>
                <a:cxnLst>
                  <a:cxn ang="0">
                    <a:pos x="71" y="24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71" y="95"/>
                  </a:cxn>
                  <a:cxn ang="0">
                    <a:pos x="71" y="24"/>
                  </a:cxn>
                </a:cxnLst>
                <a:rect l="0" t="0" r="r" b="b"/>
                <a:pathLst>
                  <a:path w="71" h="95">
                    <a:moveTo>
                      <a:pt x="71" y="24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71" y="95"/>
                    </a:lnTo>
                    <a:lnTo>
                      <a:pt x="71" y="24"/>
                    </a:lnTo>
                    <a:close/>
                  </a:path>
                </a:pathLst>
              </a:custGeom>
              <a:blipFill dpi="0" rotWithShape="0">
                <a:blip r:embed="rId11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05" name="Freeform 2001"/>
              <p:cNvSpPr>
                <a:spLocks/>
              </p:cNvSpPr>
              <p:nvPr/>
            </p:nvSpPr>
            <p:spPr bwMode="auto">
              <a:xfrm>
                <a:off x="3261" y="2863"/>
                <a:ext cx="86" cy="39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86" y="24"/>
                  </a:cxn>
                  <a:cxn ang="0">
                    <a:pos x="63" y="39"/>
                  </a:cxn>
                  <a:cxn ang="0">
                    <a:pos x="0" y="16"/>
                  </a:cxn>
                  <a:cxn ang="0">
                    <a:pos x="23" y="0"/>
                  </a:cxn>
                </a:cxnLst>
                <a:rect l="0" t="0" r="r" b="b"/>
                <a:pathLst>
                  <a:path w="86" h="39">
                    <a:moveTo>
                      <a:pt x="23" y="0"/>
                    </a:moveTo>
                    <a:lnTo>
                      <a:pt x="86" y="24"/>
                    </a:lnTo>
                    <a:lnTo>
                      <a:pt x="63" y="39"/>
                    </a:lnTo>
                    <a:lnTo>
                      <a:pt x="0" y="16"/>
                    </a:lnTo>
                    <a:lnTo>
                      <a:pt x="23" y="0"/>
                    </a:lnTo>
                    <a:close/>
                  </a:path>
                </a:pathLst>
              </a:custGeom>
              <a:blipFill dpi="0" rotWithShape="0">
                <a:blip r:embed="rId11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06" name="Freeform 2002"/>
              <p:cNvSpPr>
                <a:spLocks/>
              </p:cNvSpPr>
              <p:nvPr/>
            </p:nvSpPr>
            <p:spPr bwMode="auto">
              <a:xfrm>
                <a:off x="3324" y="2887"/>
                <a:ext cx="23" cy="86"/>
              </a:xfrm>
              <a:custGeom>
                <a:avLst/>
                <a:gdLst/>
                <a:ahLst/>
                <a:cxnLst>
                  <a:cxn ang="0">
                    <a:pos x="23" y="71"/>
                  </a:cxn>
                  <a:cxn ang="0">
                    <a:pos x="0" y="86"/>
                  </a:cxn>
                  <a:cxn ang="0">
                    <a:pos x="0" y="15"/>
                  </a:cxn>
                  <a:cxn ang="0">
                    <a:pos x="23" y="0"/>
                  </a:cxn>
                  <a:cxn ang="0">
                    <a:pos x="23" y="71"/>
                  </a:cxn>
                </a:cxnLst>
                <a:rect l="0" t="0" r="r" b="b"/>
                <a:pathLst>
                  <a:path w="23" h="86">
                    <a:moveTo>
                      <a:pt x="23" y="71"/>
                    </a:moveTo>
                    <a:lnTo>
                      <a:pt x="0" y="86"/>
                    </a:lnTo>
                    <a:lnTo>
                      <a:pt x="0" y="15"/>
                    </a:lnTo>
                    <a:lnTo>
                      <a:pt x="23" y="0"/>
                    </a:lnTo>
                    <a:lnTo>
                      <a:pt x="23" y="71"/>
                    </a:lnTo>
                    <a:close/>
                  </a:path>
                </a:pathLst>
              </a:custGeom>
              <a:blipFill dpi="0" rotWithShape="0">
                <a:blip r:embed="rId11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07" name="Freeform 2003"/>
              <p:cNvSpPr>
                <a:spLocks/>
              </p:cNvSpPr>
              <p:nvPr/>
            </p:nvSpPr>
            <p:spPr bwMode="auto">
              <a:xfrm>
                <a:off x="3261" y="2879"/>
                <a:ext cx="63" cy="94"/>
              </a:xfrm>
              <a:custGeom>
                <a:avLst/>
                <a:gdLst/>
                <a:ahLst/>
                <a:cxnLst>
                  <a:cxn ang="0">
                    <a:pos x="63" y="23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94"/>
                  </a:cxn>
                  <a:cxn ang="0">
                    <a:pos x="63" y="23"/>
                  </a:cxn>
                </a:cxnLst>
                <a:rect l="0" t="0" r="r" b="b"/>
                <a:pathLst>
                  <a:path w="63" h="94">
                    <a:moveTo>
                      <a:pt x="63" y="23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94"/>
                    </a:lnTo>
                    <a:lnTo>
                      <a:pt x="63" y="23"/>
                    </a:lnTo>
                    <a:close/>
                  </a:path>
                </a:pathLst>
              </a:custGeom>
              <a:blipFill dpi="0" rotWithShape="0">
                <a:blip r:embed="rId11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08" name="Freeform 2004"/>
              <p:cNvSpPr>
                <a:spLocks/>
              </p:cNvSpPr>
              <p:nvPr/>
            </p:nvSpPr>
            <p:spPr bwMode="auto">
              <a:xfrm>
                <a:off x="3324" y="2887"/>
                <a:ext cx="94" cy="39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94" y="23"/>
                  </a:cxn>
                  <a:cxn ang="0">
                    <a:pos x="63" y="39"/>
                  </a:cxn>
                  <a:cxn ang="0">
                    <a:pos x="0" y="15"/>
                  </a:cxn>
                  <a:cxn ang="0">
                    <a:pos x="23" y="0"/>
                  </a:cxn>
                </a:cxnLst>
                <a:rect l="0" t="0" r="r" b="b"/>
                <a:pathLst>
                  <a:path w="94" h="39">
                    <a:moveTo>
                      <a:pt x="23" y="0"/>
                    </a:moveTo>
                    <a:lnTo>
                      <a:pt x="94" y="23"/>
                    </a:lnTo>
                    <a:lnTo>
                      <a:pt x="63" y="39"/>
                    </a:lnTo>
                    <a:lnTo>
                      <a:pt x="0" y="15"/>
                    </a:lnTo>
                    <a:lnTo>
                      <a:pt x="23" y="0"/>
                    </a:lnTo>
                    <a:close/>
                  </a:path>
                </a:pathLst>
              </a:custGeom>
              <a:blipFill dpi="0" rotWithShape="0">
                <a:blip r:embed="rId11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09" name="Freeform 2005"/>
              <p:cNvSpPr>
                <a:spLocks/>
              </p:cNvSpPr>
              <p:nvPr/>
            </p:nvSpPr>
            <p:spPr bwMode="auto">
              <a:xfrm>
                <a:off x="3387" y="2910"/>
                <a:ext cx="31" cy="87"/>
              </a:xfrm>
              <a:custGeom>
                <a:avLst/>
                <a:gdLst/>
                <a:ahLst/>
                <a:cxnLst>
                  <a:cxn ang="0">
                    <a:pos x="31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31" y="0"/>
                  </a:cxn>
                  <a:cxn ang="0">
                    <a:pos x="31" y="71"/>
                  </a:cxn>
                </a:cxnLst>
                <a:rect l="0" t="0" r="r" b="b"/>
                <a:pathLst>
                  <a:path w="31" h="87">
                    <a:moveTo>
                      <a:pt x="31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31" y="0"/>
                    </a:lnTo>
                    <a:lnTo>
                      <a:pt x="31" y="71"/>
                    </a:lnTo>
                    <a:close/>
                  </a:path>
                </a:pathLst>
              </a:custGeom>
              <a:blipFill dpi="0" rotWithShape="0">
                <a:blip r:embed="rId11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10" name="Freeform 2006"/>
              <p:cNvSpPr>
                <a:spLocks/>
              </p:cNvSpPr>
              <p:nvPr/>
            </p:nvSpPr>
            <p:spPr bwMode="auto">
              <a:xfrm>
                <a:off x="3324" y="2902"/>
                <a:ext cx="63" cy="95"/>
              </a:xfrm>
              <a:custGeom>
                <a:avLst/>
                <a:gdLst/>
                <a:ahLst/>
                <a:cxnLst>
                  <a:cxn ang="0">
                    <a:pos x="63" y="24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95"/>
                  </a:cxn>
                  <a:cxn ang="0">
                    <a:pos x="63" y="24"/>
                  </a:cxn>
                </a:cxnLst>
                <a:rect l="0" t="0" r="r" b="b"/>
                <a:pathLst>
                  <a:path w="63" h="95">
                    <a:moveTo>
                      <a:pt x="63" y="24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95"/>
                    </a:lnTo>
                    <a:lnTo>
                      <a:pt x="63" y="24"/>
                    </a:lnTo>
                    <a:close/>
                  </a:path>
                </a:pathLst>
              </a:custGeom>
              <a:blipFill dpi="0" rotWithShape="0">
                <a:blip r:embed="rId11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11" name="Freeform 2007"/>
              <p:cNvSpPr>
                <a:spLocks/>
              </p:cNvSpPr>
              <p:nvPr/>
            </p:nvSpPr>
            <p:spPr bwMode="auto">
              <a:xfrm>
                <a:off x="2094" y="2193"/>
                <a:ext cx="95" cy="32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95" y="16"/>
                  </a:cxn>
                  <a:cxn ang="0">
                    <a:pos x="64" y="32"/>
                  </a:cxn>
                  <a:cxn ang="0">
                    <a:pos x="0" y="8"/>
                  </a:cxn>
                  <a:cxn ang="0">
                    <a:pos x="24" y="0"/>
                  </a:cxn>
                </a:cxnLst>
                <a:rect l="0" t="0" r="r" b="b"/>
                <a:pathLst>
                  <a:path w="95" h="32">
                    <a:moveTo>
                      <a:pt x="24" y="0"/>
                    </a:moveTo>
                    <a:lnTo>
                      <a:pt x="95" y="16"/>
                    </a:lnTo>
                    <a:lnTo>
                      <a:pt x="64" y="32"/>
                    </a:lnTo>
                    <a:lnTo>
                      <a:pt x="0" y="8"/>
                    </a:lnTo>
                    <a:lnTo>
                      <a:pt x="24" y="0"/>
                    </a:lnTo>
                    <a:close/>
                  </a:path>
                </a:pathLst>
              </a:custGeom>
              <a:blipFill dpi="0" rotWithShape="0">
                <a:blip r:embed="rId12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12" name="Freeform 2008"/>
              <p:cNvSpPr>
                <a:spLocks/>
              </p:cNvSpPr>
              <p:nvPr/>
            </p:nvSpPr>
            <p:spPr bwMode="auto">
              <a:xfrm>
                <a:off x="2158" y="2209"/>
                <a:ext cx="31" cy="87"/>
              </a:xfrm>
              <a:custGeom>
                <a:avLst/>
                <a:gdLst/>
                <a:ahLst/>
                <a:cxnLst>
                  <a:cxn ang="0">
                    <a:pos x="31" y="79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31" y="0"/>
                  </a:cxn>
                  <a:cxn ang="0">
                    <a:pos x="31" y="79"/>
                  </a:cxn>
                </a:cxnLst>
                <a:rect l="0" t="0" r="r" b="b"/>
                <a:pathLst>
                  <a:path w="31" h="87">
                    <a:moveTo>
                      <a:pt x="31" y="79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31" y="0"/>
                    </a:lnTo>
                    <a:lnTo>
                      <a:pt x="31" y="79"/>
                    </a:lnTo>
                    <a:close/>
                  </a:path>
                </a:pathLst>
              </a:custGeom>
              <a:blipFill dpi="0" rotWithShape="0">
                <a:blip r:embed="rId12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13" name="Freeform 2009"/>
              <p:cNvSpPr>
                <a:spLocks/>
              </p:cNvSpPr>
              <p:nvPr/>
            </p:nvSpPr>
            <p:spPr bwMode="auto">
              <a:xfrm>
                <a:off x="2094" y="2201"/>
                <a:ext cx="64" cy="95"/>
              </a:xfrm>
              <a:custGeom>
                <a:avLst/>
                <a:gdLst/>
                <a:ahLst/>
                <a:cxnLst>
                  <a:cxn ang="0">
                    <a:pos x="64" y="24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4" y="95"/>
                  </a:cxn>
                  <a:cxn ang="0">
                    <a:pos x="64" y="24"/>
                  </a:cxn>
                </a:cxnLst>
                <a:rect l="0" t="0" r="r" b="b"/>
                <a:pathLst>
                  <a:path w="64" h="95">
                    <a:moveTo>
                      <a:pt x="64" y="24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4" y="95"/>
                    </a:lnTo>
                    <a:lnTo>
                      <a:pt x="64" y="24"/>
                    </a:lnTo>
                    <a:close/>
                  </a:path>
                </a:pathLst>
              </a:custGeom>
              <a:blipFill dpi="0" rotWithShape="0">
                <a:blip r:embed="rId12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14" name="Freeform 2010"/>
              <p:cNvSpPr>
                <a:spLocks/>
              </p:cNvSpPr>
              <p:nvPr/>
            </p:nvSpPr>
            <p:spPr bwMode="auto">
              <a:xfrm>
                <a:off x="2158" y="2209"/>
                <a:ext cx="94" cy="40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94" y="24"/>
                  </a:cxn>
                  <a:cxn ang="0">
                    <a:pos x="63" y="40"/>
                  </a:cxn>
                  <a:cxn ang="0">
                    <a:pos x="0" y="16"/>
                  </a:cxn>
                  <a:cxn ang="0">
                    <a:pos x="31" y="0"/>
                  </a:cxn>
                </a:cxnLst>
                <a:rect l="0" t="0" r="r" b="b"/>
                <a:pathLst>
                  <a:path w="94" h="40">
                    <a:moveTo>
                      <a:pt x="31" y="0"/>
                    </a:moveTo>
                    <a:lnTo>
                      <a:pt x="94" y="24"/>
                    </a:lnTo>
                    <a:lnTo>
                      <a:pt x="63" y="40"/>
                    </a:lnTo>
                    <a:lnTo>
                      <a:pt x="0" y="16"/>
                    </a:lnTo>
                    <a:lnTo>
                      <a:pt x="31" y="0"/>
                    </a:lnTo>
                    <a:close/>
                  </a:path>
                </a:pathLst>
              </a:custGeom>
              <a:blipFill dpi="0" rotWithShape="0">
                <a:blip r:embed="rId12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15" name="Freeform 2011"/>
              <p:cNvSpPr>
                <a:spLocks/>
              </p:cNvSpPr>
              <p:nvPr/>
            </p:nvSpPr>
            <p:spPr bwMode="auto">
              <a:xfrm>
                <a:off x="2221" y="2233"/>
                <a:ext cx="31" cy="86"/>
              </a:xfrm>
              <a:custGeom>
                <a:avLst/>
                <a:gdLst/>
                <a:ahLst/>
                <a:cxnLst>
                  <a:cxn ang="0">
                    <a:pos x="31" y="71"/>
                  </a:cxn>
                  <a:cxn ang="0">
                    <a:pos x="0" y="86"/>
                  </a:cxn>
                  <a:cxn ang="0">
                    <a:pos x="0" y="16"/>
                  </a:cxn>
                  <a:cxn ang="0">
                    <a:pos x="31" y="0"/>
                  </a:cxn>
                  <a:cxn ang="0">
                    <a:pos x="31" y="71"/>
                  </a:cxn>
                </a:cxnLst>
                <a:rect l="0" t="0" r="r" b="b"/>
                <a:pathLst>
                  <a:path w="31" h="86">
                    <a:moveTo>
                      <a:pt x="31" y="71"/>
                    </a:moveTo>
                    <a:lnTo>
                      <a:pt x="0" y="86"/>
                    </a:lnTo>
                    <a:lnTo>
                      <a:pt x="0" y="16"/>
                    </a:lnTo>
                    <a:lnTo>
                      <a:pt x="31" y="0"/>
                    </a:lnTo>
                    <a:lnTo>
                      <a:pt x="31" y="71"/>
                    </a:lnTo>
                    <a:close/>
                  </a:path>
                </a:pathLst>
              </a:custGeom>
              <a:blipFill dpi="0" rotWithShape="0">
                <a:blip r:embed="rId12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16" name="Freeform 2012"/>
              <p:cNvSpPr>
                <a:spLocks/>
              </p:cNvSpPr>
              <p:nvPr/>
            </p:nvSpPr>
            <p:spPr bwMode="auto">
              <a:xfrm>
                <a:off x="2158" y="2225"/>
                <a:ext cx="63" cy="94"/>
              </a:xfrm>
              <a:custGeom>
                <a:avLst/>
                <a:gdLst/>
                <a:ahLst/>
                <a:cxnLst>
                  <a:cxn ang="0">
                    <a:pos x="63" y="24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94"/>
                  </a:cxn>
                  <a:cxn ang="0">
                    <a:pos x="63" y="24"/>
                  </a:cxn>
                </a:cxnLst>
                <a:rect l="0" t="0" r="r" b="b"/>
                <a:pathLst>
                  <a:path w="63" h="94">
                    <a:moveTo>
                      <a:pt x="63" y="24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94"/>
                    </a:lnTo>
                    <a:lnTo>
                      <a:pt x="63" y="24"/>
                    </a:lnTo>
                    <a:close/>
                  </a:path>
                </a:pathLst>
              </a:custGeom>
              <a:blipFill dpi="0" rotWithShape="0">
                <a:blip r:embed="rId12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17" name="Freeform 2013"/>
              <p:cNvSpPr>
                <a:spLocks/>
              </p:cNvSpPr>
              <p:nvPr/>
            </p:nvSpPr>
            <p:spPr bwMode="auto">
              <a:xfrm>
                <a:off x="2221" y="2233"/>
                <a:ext cx="94" cy="118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94" y="102"/>
                  </a:cxn>
                  <a:cxn ang="0">
                    <a:pos x="70" y="118"/>
                  </a:cxn>
                  <a:cxn ang="0">
                    <a:pos x="0" y="16"/>
                  </a:cxn>
                  <a:cxn ang="0">
                    <a:pos x="31" y="0"/>
                  </a:cxn>
                </a:cxnLst>
                <a:rect l="0" t="0" r="r" b="b"/>
                <a:pathLst>
                  <a:path w="94" h="118">
                    <a:moveTo>
                      <a:pt x="31" y="0"/>
                    </a:moveTo>
                    <a:lnTo>
                      <a:pt x="94" y="102"/>
                    </a:lnTo>
                    <a:lnTo>
                      <a:pt x="70" y="118"/>
                    </a:lnTo>
                    <a:lnTo>
                      <a:pt x="0" y="16"/>
                    </a:lnTo>
                    <a:lnTo>
                      <a:pt x="31" y="0"/>
                    </a:lnTo>
                    <a:close/>
                  </a:path>
                </a:pathLst>
              </a:custGeom>
              <a:blipFill dpi="0" rotWithShape="0">
                <a:blip r:embed="rId12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18" name="Freeform 2014"/>
              <p:cNvSpPr>
                <a:spLocks/>
              </p:cNvSpPr>
              <p:nvPr/>
            </p:nvSpPr>
            <p:spPr bwMode="auto">
              <a:xfrm>
                <a:off x="2291" y="2335"/>
                <a:ext cx="24" cy="87"/>
              </a:xfrm>
              <a:custGeom>
                <a:avLst/>
                <a:gdLst/>
                <a:ahLst/>
                <a:cxnLst>
                  <a:cxn ang="0">
                    <a:pos x="24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24" y="0"/>
                  </a:cxn>
                  <a:cxn ang="0">
                    <a:pos x="24" y="71"/>
                  </a:cxn>
                </a:cxnLst>
                <a:rect l="0" t="0" r="r" b="b"/>
                <a:pathLst>
                  <a:path w="24" h="87">
                    <a:moveTo>
                      <a:pt x="24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24" y="0"/>
                    </a:lnTo>
                    <a:lnTo>
                      <a:pt x="24" y="71"/>
                    </a:lnTo>
                    <a:close/>
                  </a:path>
                </a:pathLst>
              </a:custGeom>
              <a:blipFill dpi="0" rotWithShape="0">
                <a:blip r:embed="rId12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19" name="Freeform 2015"/>
              <p:cNvSpPr>
                <a:spLocks/>
              </p:cNvSpPr>
              <p:nvPr/>
            </p:nvSpPr>
            <p:spPr bwMode="auto">
              <a:xfrm>
                <a:off x="2221" y="2249"/>
                <a:ext cx="70" cy="173"/>
              </a:xfrm>
              <a:custGeom>
                <a:avLst/>
                <a:gdLst/>
                <a:ahLst/>
                <a:cxnLst>
                  <a:cxn ang="0">
                    <a:pos x="70" y="102"/>
                  </a:cxn>
                  <a:cxn ang="0">
                    <a:pos x="0" y="0"/>
                  </a:cxn>
                  <a:cxn ang="0">
                    <a:pos x="0" y="70"/>
                  </a:cxn>
                  <a:cxn ang="0">
                    <a:pos x="70" y="173"/>
                  </a:cxn>
                  <a:cxn ang="0">
                    <a:pos x="70" y="102"/>
                  </a:cxn>
                </a:cxnLst>
                <a:rect l="0" t="0" r="r" b="b"/>
                <a:pathLst>
                  <a:path w="70" h="173">
                    <a:moveTo>
                      <a:pt x="70" y="102"/>
                    </a:moveTo>
                    <a:lnTo>
                      <a:pt x="0" y="0"/>
                    </a:lnTo>
                    <a:lnTo>
                      <a:pt x="0" y="70"/>
                    </a:lnTo>
                    <a:lnTo>
                      <a:pt x="70" y="173"/>
                    </a:lnTo>
                    <a:lnTo>
                      <a:pt x="70" y="102"/>
                    </a:lnTo>
                    <a:close/>
                  </a:path>
                </a:pathLst>
              </a:custGeom>
              <a:blipFill dpi="0" rotWithShape="0">
                <a:blip r:embed="rId12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20" name="Freeform 2016"/>
              <p:cNvSpPr>
                <a:spLocks/>
              </p:cNvSpPr>
              <p:nvPr/>
            </p:nvSpPr>
            <p:spPr bwMode="auto">
              <a:xfrm>
                <a:off x="2291" y="2335"/>
                <a:ext cx="95" cy="40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95" y="24"/>
                  </a:cxn>
                  <a:cxn ang="0">
                    <a:pos x="64" y="40"/>
                  </a:cxn>
                  <a:cxn ang="0">
                    <a:pos x="0" y="16"/>
                  </a:cxn>
                  <a:cxn ang="0">
                    <a:pos x="24" y="0"/>
                  </a:cxn>
                </a:cxnLst>
                <a:rect l="0" t="0" r="r" b="b"/>
                <a:pathLst>
                  <a:path w="95" h="40">
                    <a:moveTo>
                      <a:pt x="24" y="0"/>
                    </a:moveTo>
                    <a:lnTo>
                      <a:pt x="95" y="24"/>
                    </a:lnTo>
                    <a:lnTo>
                      <a:pt x="64" y="40"/>
                    </a:lnTo>
                    <a:lnTo>
                      <a:pt x="0" y="16"/>
                    </a:lnTo>
                    <a:lnTo>
                      <a:pt x="24" y="0"/>
                    </a:lnTo>
                    <a:close/>
                  </a:path>
                </a:pathLst>
              </a:custGeom>
              <a:blipFill dpi="0" rotWithShape="0">
                <a:blip r:embed="rId12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21" name="Freeform 2017"/>
              <p:cNvSpPr>
                <a:spLocks/>
              </p:cNvSpPr>
              <p:nvPr/>
            </p:nvSpPr>
            <p:spPr bwMode="auto">
              <a:xfrm>
                <a:off x="2355" y="2359"/>
                <a:ext cx="31" cy="87"/>
              </a:xfrm>
              <a:custGeom>
                <a:avLst/>
                <a:gdLst/>
                <a:ahLst/>
                <a:cxnLst>
                  <a:cxn ang="0">
                    <a:pos x="31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31" y="0"/>
                  </a:cxn>
                  <a:cxn ang="0">
                    <a:pos x="31" y="71"/>
                  </a:cxn>
                </a:cxnLst>
                <a:rect l="0" t="0" r="r" b="b"/>
                <a:pathLst>
                  <a:path w="31" h="87">
                    <a:moveTo>
                      <a:pt x="31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31" y="0"/>
                    </a:lnTo>
                    <a:lnTo>
                      <a:pt x="31" y="71"/>
                    </a:lnTo>
                    <a:close/>
                  </a:path>
                </a:pathLst>
              </a:custGeom>
              <a:blipFill dpi="0" rotWithShape="0">
                <a:blip r:embed="rId12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22" name="Freeform 2018"/>
              <p:cNvSpPr>
                <a:spLocks/>
              </p:cNvSpPr>
              <p:nvPr/>
            </p:nvSpPr>
            <p:spPr bwMode="auto">
              <a:xfrm>
                <a:off x="2291" y="2351"/>
                <a:ext cx="64" cy="95"/>
              </a:xfrm>
              <a:custGeom>
                <a:avLst/>
                <a:gdLst/>
                <a:ahLst/>
                <a:cxnLst>
                  <a:cxn ang="0">
                    <a:pos x="64" y="24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4" y="95"/>
                  </a:cxn>
                  <a:cxn ang="0">
                    <a:pos x="64" y="24"/>
                  </a:cxn>
                </a:cxnLst>
                <a:rect l="0" t="0" r="r" b="b"/>
                <a:pathLst>
                  <a:path w="64" h="95">
                    <a:moveTo>
                      <a:pt x="64" y="24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4" y="95"/>
                    </a:lnTo>
                    <a:lnTo>
                      <a:pt x="64" y="24"/>
                    </a:lnTo>
                    <a:close/>
                  </a:path>
                </a:pathLst>
              </a:custGeom>
              <a:blipFill dpi="0" rotWithShape="0">
                <a:blip r:embed="rId12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23" name="Freeform 2019"/>
              <p:cNvSpPr>
                <a:spLocks/>
              </p:cNvSpPr>
              <p:nvPr/>
            </p:nvSpPr>
            <p:spPr bwMode="auto">
              <a:xfrm>
                <a:off x="2355" y="2359"/>
                <a:ext cx="94" cy="118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94" y="102"/>
                  </a:cxn>
                  <a:cxn ang="0">
                    <a:pos x="63" y="118"/>
                  </a:cxn>
                  <a:cxn ang="0">
                    <a:pos x="0" y="16"/>
                  </a:cxn>
                  <a:cxn ang="0">
                    <a:pos x="31" y="0"/>
                  </a:cxn>
                </a:cxnLst>
                <a:rect l="0" t="0" r="r" b="b"/>
                <a:pathLst>
                  <a:path w="94" h="118">
                    <a:moveTo>
                      <a:pt x="31" y="0"/>
                    </a:moveTo>
                    <a:lnTo>
                      <a:pt x="94" y="102"/>
                    </a:lnTo>
                    <a:lnTo>
                      <a:pt x="63" y="118"/>
                    </a:lnTo>
                    <a:lnTo>
                      <a:pt x="0" y="16"/>
                    </a:lnTo>
                    <a:lnTo>
                      <a:pt x="31" y="0"/>
                    </a:lnTo>
                    <a:close/>
                  </a:path>
                </a:pathLst>
              </a:custGeom>
              <a:blipFill dpi="0" rotWithShape="0">
                <a:blip r:embed="rId12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24" name="Freeform 2020"/>
              <p:cNvSpPr>
                <a:spLocks/>
              </p:cNvSpPr>
              <p:nvPr/>
            </p:nvSpPr>
            <p:spPr bwMode="auto">
              <a:xfrm>
                <a:off x="2418" y="2461"/>
                <a:ext cx="31" cy="87"/>
              </a:xfrm>
              <a:custGeom>
                <a:avLst/>
                <a:gdLst/>
                <a:ahLst/>
                <a:cxnLst>
                  <a:cxn ang="0">
                    <a:pos x="31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31" y="0"/>
                  </a:cxn>
                  <a:cxn ang="0">
                    <a:pos x="31" y="71"/>
                  </a:cxn>
                </a:cxnLst>
                <a:rect l="0" t="0" r="r" b="b"/>
                <a:pathLst>
                  <a:path w="31" h="87">
                    <a:moveTo>
                      <a:pt x="31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31" y="0"/>
                    </a:lnTo>
                    <a:lnTo>
                      <a:pt x="31" y="71"/>
                    </a:lnTo>
                    <a:close/>
                  </a:path>
                </a:pathLst>
              </a:custGeom>
              <a:blipFill dpi="0" rotWithShape="0">
                <a:blip r:embed="rId12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25" name="Freeform 2021"/>
              <p:cNvSpPr>
                <a:spLocks/>
              </p:cNvSpPr>
              <p:nvPr/>
            </p:nvSpPr>
            <p:spPr bwMode="auto">
              <a:xfrm>
                <a:off x="2355" y="2375"/>
                <a:ext cx="63" cy="173"/>
              </a:xfrm>
              <a:custGeom>
                <a:avLst/>
                <a:gdLst/>
                <a:ahLst/>
                <a:cxnLst>
                  <a:cxn ang="0">
                    <a:pos x="63" y="102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173"/>
                  </a:cxn>
                  <a:cxn ang="0">
                    <a:pos x="63" y="102"/>
                  </a:cxn>
                </a:cxnLst>
                <a:rect l="0" t="0" r="r" b="b"/>
                <a:pathLst>
                  <a:path w="63" h="173">
                    <a:moveTo>
                      <a:pt x="63" y="102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173"/>
                    </a:lnTo>
                    <a:lnTo>
                      <a:pt x="63" y="102"/>
                    </a:lnTo>
                    <a:close/>
                  </a:path>
                </a:pathLst>
              </a:custGeom>
              <a:blipFill dpi="0" rotWithShape="0">
                <a:blip r:embed="rId12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26" name="Freeform 2022"/>
              <p:cNvSpPr>
                <a:spLocks/>
              </p:cNvSpPr>
              <p:nvPr/>
            </p:nvSpPr>
            <p:spPr bwMode="auto">
              <a:xfrm>
                <a:off x="2418" y="2461"/>
                <a:ext cx="94" cy="32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94" y="24"/>
                  </a:cxn>
                  <a:cxn ang="0">
                    <a:pos x="70" y="32"/>
                  </a:cxn>
                  <a:cxn ang="0">
                    <a:pos x="0" y="16"/>
                  </a:cxn>
                  <a:cxn ang="0">
                    <a:pos x="31" y="0"/>
                  </a:cxn>
                </a:cxnLst>
                <a:rect l="0" t="0" r="r" b="b"/>
                <a:pathLst>
                  <a:path w="94" h="32">
                    <a:moveTo>
                      <a:pt x="31" y="0"/>
                    </a:moveTo>
                    <a:lnTo>
                      <a:pt x="94" y="24"/>
                    </a:lnTo>
                    <a:lnTo>
                      <a:pt x="70" y="32"/>
                    </a:lnTo>
                    <a:lnTo>
                      <a:pt x="0" y="16"/>
                    </a:lnTo>
                    <a:lnTo>
                      <a:pt x="31" y="0"/>
                    </a:lnTo>
                    <a:close/>
                  </a:path>
                </a:pathLst>
              </a:custGeom>
              <a:blipFill dpi="0" rotWithShape="0">
                <a:blip r:embed="rId12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27" name="Freeform 2023"/>
              <p:cNvSpPr>
                <a:spLocks/>
              </p:cNvSpPr>
              <p:nvPr/>
            </p:nvSpPr>
            <p:spPr bwMode="auto">
              <a:xfrm>
                <a:off x="2488" y="2485"/>
                <a:ext cx="24" cy="87"/>
              </a:xfrm>
              <a:custGeom>
                <a:avLst/>
                <a:gdLst/>
                <a:ahLst/>
                <a:cxnLst>
                  <a:cxn ang="0">
                    <a:pos x="24" y="71"/>
                  </a:cxn>
                  <a:cxn ang="0">
                    <a:pos x="0" y="87"/>
                  </a:cxn>
                  <a:cxn ang="0">
                    <a:pos x="0" y="8"/>
                  </a:cxn>
                  <a:cxn ang="0">
                    <a:pos x="24" y="0"/>
                  </a:cxn>
                  <a:cxn ang="0">
                    <a:pos x="24" y="71"/>
                  </a:cxn>
                </a:cxnLst>
                <a:rect l="0" t="0" r="r" b="b"/>
                <a:pathLst>
                  <a:path w="24" h="87">
                    <a:moveTo>
                      <a:pt x="24" y="71"/>
                    </a:moveTo>
                    <a:lnTo>
                      <a:pt x="0" y="87"/>
                    </a:lnTo>
                    <a:lnTo>
                      <a:pt x="0" y="8"/>
                    </a:lnTo>
                    <a:lnTo>
                      <a:pt x="24" y="0"/>
                    </a:lnTo>
                    <a:lnTo>
                      <a:pt x="24" y="71"/>
                    </a:lnTo>
                    <a:close/>
                  </a:path>
                </a:pathLst>
              </a:custGeom>
              <a:blipFill dpi="0" rotWithShape="0">
                <a:blip r:embed="rId12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28" name="Freeform 2024"/>
              <p:cNvSpPr>
                <a:spLocks/>
              </p:cNvSpPr>
              <p:nvPr/>
            </p:nvSpPr>
            <p:spPr bwMode="auto">
              <a:xfrm>
                <a:off x="2418" y="2477"/>
                <a:ext cx="70" cy="95"/>
              </a:xfrm>
              <a:custGeom>
                <a:avLst/>
                <a:gdLst/>
                <a:ahLst/>
                <a:cxnLst>
                  <a:cxn ang="0">
                    <a:pos x="70" y="16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70" y="95"/>
                  </a:cxn>
                  <a:cxn ang="0">
                    <a:pos x="70" y="16"/>
                  </a:cxn>
                </a:cxnLst>
                <a:rect l="0" t="0" r="r" b="b"/>
                <a:pathLst>
                  <a:path w="70" h="95">
                    <a:moveTo>
                      <a:pt x="70" y="16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70" y="95"/>
                    </a:lnTo>
                    <a:lnTo>
                      <a:pt x="70" y="16"/>
                    </a:lnTo>
                    <a:close/>
                  </a:path>
                </a:pathLst>
              </a:custGeom>
              <a:blipFill dpi="0" rotWithShape="0">
                <a:blip r:embed="rId12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29" name="Freeform 2025"/>
              <p:cNvSpPr>
                <a:spLocks/>
              </p:cNvSpPr>
              <p:nvPr/>
            </p:nvSpPr>
            <p:spPr bwMode="auto">
              <a:xfrm>
                <a:off x="2488" y="2485"/>
                <a:ext cx="87" cy="110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87" y="94"/>
                  </a:cxn>
                  <a:cxn ang="0">
                    <a:pos x="64" y="110"/>
                  </a:cxn>
                  <a:cxn ang="0">
                    <a:pos x="0" y="8"/>
                  </a:cxn>
                  <a:cxn ang="0">
                    <a:pos x="24" y="0"/>
                  </a:cxn>
                </a:cxnLst>
                <a:rect l="0" t="0" r="r" b="b"/>
                <a:pathLst>
                  <a:path w="87" h="110">
                    <a:moveTo>
                      <a:pt x="24" y="0"/>
                    </a:moveTo>
                    <a:lnTo>
                      <a:pt x="87" y="94"/>
                    </a:lnTo>
                    <a:lnTo>
                      <a:pt x="64" y="110"/>
                    </a:lnTo>
                    <a:lnTo>
                      <a:pt x="0" y="8"/>
                    </a:lnTo>
                    <a:lnTo>
                      <a:pt x="24" y="0"/>
                    </a:lnTo>
                    <a:close/>
                  </a:path>
                </a:pathLst>
              </a:custGeom>
              <a:blipFill dpi="0" rotWithShape="0">
                <a:blip r:embed="rId12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30" name="Freeform 2026"/>
              <p:cNvSpPr>
                <a:spLocks/>
              </p:cNvSpPr>
              <p:nvPr/>
            </p:nvSpPr>
            <p:spPr bwMode="auto">
              <a:xfrm>
                <a:off x="2552" y="2579"/>
                <a:ext cx="23" cy="87"/>
              </a:xfrm>
              <a:custGeom>
                <a:avLst/>
                <a:gdLst/>
                <a:ahLst/>
                <a:cxnLst>
                  <a:cxn ang="0">
                    <a:pos x="23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23" y="0"/>
                  </a:cxn>
                  <a:cxn ang="0">
                    <a:pos x="23" y="71"/>
                  </a:cxn>
                </a:cxnLst>
                <a:rect l="0" t="0" r="r" b="b"/>
                <a:pathLst>
                  <a:path w="23" h="87">
                    <a:moveTo>
                      <a:pt x="23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23" y="0"/>
                    </a:lnTo>
                    <a:lnTo>
                      <a:pt x="23" y="71"/>
                    </a:lnTo>
                    <a:close/>
                  </a:path>
                </a:pathLst>
              </a:custGeom>
              <a:blipFill dpi="0" rotWithShape="0">
                <a:blip r:embed="rId12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31" name="Freeform 2027"/>
              <p:cNvSpPr>
                <a:spLocks/>
              </p:cNvSpPr>
              <p:nvPr/>
            </p:nvSpPr>
            <p:spPr bwMode="auto">
              <a:xfrm>
                <a:off x="2488" y="2493"/>
                <a:ext cx="64" cy="173"/>
              </a:xfrm>
              <a:custGeom>
                <a:avLst/>
                <a:gdLst/>
                <a:ahLst/>
                <a:cxnLst>
                  <a:cxn ang="0">
                    <a:pos x="64" y="102"/>
                  </a:cxn>
                  <a:cxn ang="0">
                    <a:pos x="0" y="0"/>
                  </a:cxn>
                  <a:cxn ang="0">
                    <a:pos x="0" y="79"/>
                  </a:cxn>
                  <a:cxn ang="0">
                    <a:pos x="64" y="173"/>
                  </a:cxn>
                  <a:cxn ang="0">
                    <a:pos x="64" y="102"/>
                  </a:cxn>
                </a:cxnLst>
                <a:rect l="0" t="0" r="r" b="b"/>
                <a:pathLst>
                  <a:path w="64" h="173">
                    <a:moveTo>
                      <a:pt x="64" y="102"/>
                    </a:moveTo>
                    <a:lnTo>
                      <a:pt x="0" y="0"/>
                    </a:lnTo>
                    <a:lnTo>
                      <a:pt x="0" y="79"/>
                    </a:lnTo>
                    <a:lnTo>
                      <a:pt x="64" y="173"/>
                    </a:lnTo>
                    <a:lnTo>
                      <a:pt x="64" y="102"/>
                    </a:lnTo>
                    <a:close/>
                  </a:path>
                </a:pathLst>
              </a:custGeom>
              <a:blipFill dpi="0" rotWithShape="0">
                <a:blip r:embed="rId12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32" name="Freeform 2028"/>
              <p:cNvSpPr>
                <a:spLocks/>
              </p:cNvSpPr>
              <p:nvPr/>
            </p:nvSpPr>
            <p:spPr bwMode="auto">
              <a:xfrm>
                <a:off x="2552" y="2579"/>
                <a:ext cx="94" cy="40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94" y="24"/>
                  </a:cxn>
                  <a:cxn ang="0">
                    <a:pos x="63" y="40"/>
                  </a:cxn>
                  <a:cxn ang="0">
                    <a:pos x="0" y="16"/>
                  </a:cxn>
                  <a:cxn ang="0">
                    <a:pos x="23" y="0"/>
                  </a:cxn>
                </a:cxnLst>
                <a:rect l="0" t="0" r="r" b="b"/>
                <a:pathLst>
                  <a:path w="94" h="40">
                    <a:moveTo>
                      <a:pt x="23" y="0"/>
                    </a:moveTo>
                    <a:lnTo>
                      <a:pt x="94" y="24"/>
                    </a:lnTo>
                    <a:lnTo>
                      <a:pt x="63" y="40"/>
                    </a:lnTo>
                    <a:lnTo>
                      <a:pt x="0" y="16"/>
                    </a:lnTo>
                    <a:lnTo>
                      <a:pt x="23" y="0"/>
                    </a:lnTo>
                    <a:close/>
                  </a:path>
                </a:pathLst>
              </a:custGeom>
              <a:blipFill dpi="0" rotWithShape="0">
                <a:blip r:embed="rId12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33" name="Freeform 2029"/>
              <p:cNvSpPr>
                <a:spLocks/>
              </p:cNvSpPr>
              <p:nvPr/>
            </p:nvSpPr>
            <p:spPr bwMode="auto">
              <a:xfrm>
                <a:off x="2615" y="2603"/>
                <a:ext cx="31" cy="87"/>
              </a:xfrm>
              <a:custGeom>
                <a:avLst/>
                <a:gdLst/>
                <a:ahLst/>
                <a:cxnLst>
                  <a:cxn ang="0">
                    <a:pos x="31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31" y="0"/>
                  </a:cxn>
                  <a:cxn ang="0">
                    <a:pos x="31" y="71"/>
                  </a:cxn>
                </a:cxnLst>
                <a:rect l="0" t="0" r="r" b="b"/>
                <a:pathLst>
                  <a:path w="31" h="87">
                    <a:moveTo>
                      <a:pt x="31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31" y="0"/>
                    </a:lnTo>
                    <a:lnTo>
                      <a:pt x="31" y="71"/>
                    </a:lnTo>
                    <a:close/>
                  </a:path>
                </a:pathLst>
              </a:custGeom>
              <a:blipFill dpi="0" rotWithShape="0">
                <a:blip r:embed="rId12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34" name="Freeform 2030"/>
              <p:cNvSpPr>
                <a:spLocks/>
              </p:cNvSpPr>
              <p:nvPr/>
            </p:nvSpPr>
            <p:spPr bwMode="auto">
              <a:xfrm>
                <a:off x="2552" y="2595"/>
                <a:ext cx="63" cy="95"/>
              </a:xfrm>
              <a:custGeom>
                <a:avLst/>
                <a:gdLst/>
                <a:ahLst/>
                <a:cxnLst>
                  <a:cxn ang="0">
                    <a:pos x="63" y="24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95"/>
                  </a:cxn>
                  <a:cxn ang="0">
                    <a:pos x="63" y="24"/>
                  </a:cxn>
                </a:cxnLst>
                <a:rect l="0" t="0" r="r" b="b"/>
                <a:pathLst>
                  <a:path w="63" h="95">
                    <a:moveTo>
                      <a:pt x="63" y="24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95"/>
                    </a:lnTo>
                    <a:lnTo>
                      <a:pt x="63" y="24"/>
                    </a:lnTo>
                    <a:close/>
                  </a:path>
                </a:pathLst>
              </a:custGeom>
              <a:blipFill dpi="0" rotWithShape="0">
                <a:blip r:embed="rId12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35" name="Freeform 2031"/>
              <p:cNvSpPr>
                <a:spLocks/>
              </p:cNvSpPr>
              <p:nvPr/>
            </p:nvSpPr>
            <p:spPr bwMode="auto">
              <a:xfrm>
                <a:off x="2615" y="2603"/>
                <a:ext cx="94" cy="39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94" y="24"/>
                  </a:cxn>
                  <a:cxn ang="0">
                    <a:pos x="63" y="39"/>
                  </a:cxn>
                  <a:cxn ang="0">
                    <a:pos x="0" y="16"/>
                  </a:cxn>
                  <a:cxn ang="0">
                    <a:pos x="31" y="0"/>
                  </a:cxn>
                </a:cxnLst>
                <a:rect l="0" t="0" r="r" b="b"/>
                <a:pathLst>
                  <a:path w="94" h="39">
                    <a:moveTo>
                      <a:pt x="31" y="0"/>
                    </a:moveTo>
                    <a:lnTo>
                      <a:pt x="94" y="24"/>
                    </a:lnTo>
                    <a:lnTo>
                      <a:pt x="63" y="39"/>
                    </a:lnTo>
                    <a:lnTo>
                      <a:pt x="0" y="16"/>
                    </a:lnTo>
                    <a:lnTo>
                      <a:pt x="31" y="0"/>
                    </a:lnTo>
                    <a:close/>
                  </a:path>
                </a:pathLst>
              </a:custGeom>
              <a:blipFill dpi="0" rotWithShape="0">
                <a:blip r:embed="rId12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36" name="Freeform 2032"/>
              <p:cNvSpPr>
                <a:spLocks/>
              </p:cNvSpPr>
              <p:nvPr/>
            </p:nvSpPr>
            <p:spPr bwMode="auto">
              <a:xfrm>
                <a:off x="2678" y="2627"/>
                <a:ext cx="31" cy="86"/>
              </a:xfrm>
              <a:custGeom>
                <a:avLst/>
                <a:gdLst/>
                <a:ahLst/>
                <a:cxnLst>
                  <a:cxn ang="0">
                    <a:pos x="31" y="71"/>
                  </a:cxn>
                  <a:cxn ang="0">
                    <a:pos x="0" y="86"/>
                  </a:cxn>
                  <a:cxn ang="0">
                    <a:pos x="0" y="15"/>
                  </a:cxn>
                  <a:cxn ang="0">
                    <a:pos x="31" y="0"/>
                  </a:cxn>
                  <a:cxn ang="0">
                    <a:pos x="31" y="71"/>
                  </a:cxn>
                </a:cxnLst>
                <a:rect l="0" t="0" r="r" b="b"/>
                <a:pathLst>
                  <a:path w="31" h="86">
                    <a:moveTo>
                      <a:pt x="31" y="71"/>
                    </a:moveTo>
                    <a:lnTo>
                      <a:pt x="0" y="86"/>
                    </a:lnTo>
                    <a:lnTo>
                      <a:pt x="0" y="15"/>
                    </a:lnTo>
                    <a:lnTo>
                      <a:pt x="31" y="0"/>
                    </a:lnTo>
                    <a:lnTo>
                      <a:pt x="31" y="71"/>
                    </a:lnTo>
                    <a:close/>
                  </a:path>
                </a:pathLst>
              </a:custGeom>
              <a:blipFill dpi="0" rotWithShape="0">
                <a:blip r:embed="rId12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37" name="Freeform 2033"/>
              <p:cNvSpPr>
                <a:spLocks/>
              </p:cNvSpPr>
              <p:nvPr/>
            </p:nvSpPr>
            <p:spPr bwMode="auto">
              <a:xfrm>
                <a:off x="2615" y="2619"/>
                <a:ext cx="63" cy="94"/>
              </a:xfrm>
              <a:custGeom>
                <a:avLst/>
                <a:gdLst/>
                <a:ahLst/>
                <a:cxnLst>
                  <a:cxn ang="0">
                    <a:pos x="63" y="23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94"/>
                  </a:cxn>
                  <a:cxn ang="0">
                    <a:pos x="63" y="23"/>
                  </a:cxn>
                </a:cxnLst>
                <a:rect l="0" t="0" r="r" b="b"/>
                <a:pathLst>
                  <a:path w="63" h="94">
                    <a:moveTo>
                      <a:pt x="63" y="23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94"/>
                    </a:lnTo>
                    <a:lnTo>
                      <a:pt x="63" y="23"/>
                    </a:lnTo>
                    <a:close/>
                  </a:path>
                </a:pathLst>
              </a:custGeom>
              <a:blipFill dpi="0" rotWithShape="0">
                <a:blip r:embed="rId12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38" name="Freeform 2034"/>
              <p:cNvSpPr>
                <a:spLocks/>
              </p:cNvSpPr>
              <p:nvPr/>
            </p:nvSpPr>
            <p:spPr bwMode="auto">
              <a:xfrm>
                <a:off x="2678" y="2627"/>
                <a:ext cx="94" cy="39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94" y="23"/>
                  </a:cxn>
                  <a:cxn ang="0">
                    <a:pos x="71" y="39"/>
                  </a:cxn>
                  <a:cxn ang="0">
                    <a:pos x="0" y="15"/>
                  </a:cxn>
                  <a:cxn ang="0">
                    <a:pos x="31" y="0"/>
                  </a:cxn>
                </a:cxnLst>
                <a:rect l="0" t="0" r="r" b="b"/>
                <a:pathLst>
                  <a:path w="94" h="39">
                    <a:moveTo>
                      <a:pt x="31" y="0"/>
                    </a:moveTo>
                    <a:lnTo>
                      <a:pt x="94" y="23"/>
                    </a:lnTo>
                    <a:lnTo>
                      <a:pt x="71" y="39"/>
                    </a:lnTo>
                    <a:lnTo>
                      <a:pt x="0" y="15"/>
                    </a:lnTo>
                    <a:lnTo>
                      <a:pt x="31" y="0"/>
                    </a:lnTo>
                    <a:close/>
                  </a:path>
                </a:pathLst>
              </a:custGeom>
              <a:blipFill dpi="0" rotWithShape="0">
                <a:blip r:embed="rId12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39" name="Freeform 2035"/>
              <p:cNvSpPr>
                <a:spLocks/>
              </p:cNvSpPr>
              <p:nvPr/>
            </p:nvSpPr>
            <p:spPr bwMode="auto">
              <a:xfrm>
                <a:off x="2749" y="2650"/>
                <a:ext cx="23" cy="87"/>
              </a:xfrm>
              <a:custGeom>
                <a:avLst/>
                <a:gdLst/>
                <a:ahLst/>
                <a:cxnLst>
                  <a:cxn ang="0">
                    <a:pos x="23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23" y="0"/>
                  </a:cxn>
                  <a:cxn ang="0">
                    <a:pos x="23" y="71"/>
                  </a:cxn>
                </a:cxnLst>
                <a:rect l="0" t="0" r="r" b="b"/>
                <a:pathLst>
                  <a:path w="23" h="87">
                    <a:moveTo>
                      <a:pt x="23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23" y="0"/>
                    </a:lnTo>
                    <a:lnTo>
                      <a:pt x="23" y="71"/>
                    </a:lnTo>
                    <a:close/>
                  </a:path>
                </a:pathLst>
              </a:custGeom>
              <a:blipFill dpi="0" rotWithShape="0">
                <a:blip r:embed="rId12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40" name="Freeform 2036"/>
              <p:cNvSpPr>
                <a:spLocks/>
              </p:cNvSpPr>
              <p:nvPr/>
            </p:nvSpPr>
            <p:spPr bwMode="auto">
              <a:xfrm>
                <a:off x="2678" y="2642"/>
                <a:ext cx="71" cy="95"/>
              </a:xfrm>
              <a:custGeom>
                <a:avLst/>
                <a:gdLst/>
                <a:ahLst/>
                <a:cxnLst>
                  <a:cxn ang="0">
                    <a:pos x="71" y="24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71" y="95"/>
                  </a:cxn>
                  <a:cxn ang="0">
                    <a:pos x="71" y="24"/>
                  </a:cxn>
                </a:cxnLst>
                <a:rect l="0" t="0" r="r" b="b"/>
                <a:pathLst>
                  <a:path w="71" h="95">
                    <a:moveTo>
                      <a:pt x="71" y="24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71" y="95"/>
                    </a:lnTo>
                    <a:lnTo>
                      <a:pt x="71" y="24"/>
                    </a:lnTo>
                    <a:close/>
                  </a:path>
                </a:pathLst>
              </a:custGeom>
              <a:blipFill dpi="0" rotWithShape="0">
                <a:blip r:embed="rId12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41" name="Freeform 2037"/>
              <p:cNvSpPr>
                <a:spLocks/>
              </p:cNvSpPr>
              <p:nvPr/>
            </p:nvSpPr>
            <p:spPr bwMode="auto">
              <a:xfrm>
                <a:off x="2749" y="2650"/>
                <a:ext cx="86" cy="40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86" y="24"/>
                  </a:cxn>
                  <a:cxn ang="0">
                    <a:pos x="63" y="40"/>
                  </a:cxn>
                  <a:cxn ang="0">
                    <a:pos x="0" y="16"/>
                  </a:cxn>
                  <a:cxn ang="0">
                    <a:pos x="23" y="0"/>
                  </a:cxn>
                </a:cxnLst>
                <a:rect l="0" t="0" r="r" b="b"/>
                <a:pathLst>
                  <a:path w="86" h="40">
                    <a:moveTo>
                      <a:pt x="23" y="0"/>
                    </a:moveTo>
                    <a:lnTo>
                      <a:pt x="86" y="24"/>
                    </a:lnTo>
                    <a:lnTo>
                      <a:pt x="63" y="40"/>
                    </a:lnTo>
                    <a:lnTo>
                      <a:pt x="0" y="16"/>
                    </a:lnTo>
                    <a:lnTo>
                      <a:pt x="23" y="0"/>
                    </a:lnTo>
                    <a:close/>
                  </a:path>
                </a:pathLst>
              </a:custGeom>
              <a:blipFill dpi="0" rotWithShape="0">
                <a:blip r:embed="rId12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42" name="Freeform 2038"/>
              <p:cNvSpPr>
                <a:spLocks/>
              </p:cNvSpPr>
              <p:nvPr/>
            </p:nvSpPr>
            <p:spPr bwMode="auto">
              <a:xfrm>
                <a:off x="2812" y="2674"/>
                <a:ext cx="23" cy="87"/>
              </a:xfrm>
              <a:custGeom>
                <a:avLst/>
                <a:gdLst/>
                <a:ahLst/>
                <a:cxnLst>
                  <a:cxn ang="0">
                    <a:pos x="23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23" y="0"/>
                  </a:cxn>
                  <a:cxn ang="0">
                    <a:pos x="23" y="71"/>
                  </a:cxn>
                </a:cxnLst>
                <a:rect l="0" t="0" r="r" b="b"/>
                <a:pathLst>
                  <a:path w="23" h="87">
                    <a:moveTo>
                      <a:pt x="23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23" y="0"/>
                    </a:lnTo>
                    <a:lnTo>
                      <a:pt x="23" y="71"/>
                    </a:lnTo>
                    <a:close/>
                  </a:path>
                </a:pathLst>
              </a:custGeom>
              <a:blipFill dpi="0" rotWithShape="0">
                <a:blip r:embed="rId12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43" name="Freeform 2039"/>
              <p:cNvSpPr>
                <a:spLocks/>
              </p:cNvSpPr>
              <p:nvPr/>
            </p:nvSpPr>
            <p:spPr bwMode="auto">
              <a:xfrm>
                <a:off x="2749" y="2666"/>
                <a:ext cx="63" cy="95"/>
              </a:xfrm>
              <a:custGeom>
                <a:avLst/>
                <a:gdLst/>
                <a:ahLst/>
                <a:cxnLst>
                  <a:cxn ang="0">
                    <a:pos x="63" y="24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95"/>
                  </a:cxn>
                  <a:cxn ang="0">
                    <a:pos x="63" y="24"/>
                  </a:cxn>
                </a:cxnLst>
                <a:rect l="0" t="0" r="r" b="b"/>
                <a:pathLst>
                  <a:path w="63" h="95">
                    <a:moveTo>
                      <a:pt x="63" y="24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95"/>
                    </a:lnTo>
                    <a:lnTo>
                      <a:pt x="63" y="24"/>
                    </a:lnTo>
                    <a:close/>
                  </a:path>
                </a:pathLst>
              </a:custGeom>
              <a:blipFill dpi="0" rotWithShape="0">
                <a:blip r:embed="rId12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44" name="Freeform 2040"/>
              <p:cNvSpPr>
                <a:spLocks/>
              </p:cNvSpPr>
              <p:nvPr/>
            </p:nvSpPr>
            <p:spPr bwMode="auto">
              <a:xfrm>
                <a:off x="2812" y="2674"/>
                <a:ext cx="94" cy="39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94" y="24"/>
                  </a:cxn>
                  <a:cxn ang="0">
                    <a:pos x="63" y="39"/>
                  </a:cxn>
                  <a:cxn ang="0">
                    <a:pos x="0" y="16"/>
                  </a:cxn>
                  <a:cxn ang="0">
                    <a:pos x="23" y="0"/>
                  </a:cxn>
                </a:cxnLst>
                <a:rect l="0" t="0" r="r" b="b"/>
                <a:pathLst>
                  <a:path w="94" h="39">
                    <a:moveTo>
                      <a:pt x="23" y="0"/>
                    </a:moveTo>
                    <a:lnTo>
                      <a:pt x="94" y="24"/>
                    </a:lnTo>
                    <a:lnTo>
                      <a:pt x="63" y="39"/>
                    </a:lnTo>
                    <a:lnTo>
                      <a:pt x="0" y="16"/>
                    </a:lnTo>
                    <a:lnTo>
                      <a:pt x="23" y="0"/>
                    </a:lnTo>
                    <a:close/>
                  </a:path>
                </a:pathLst>
              </a:custGeom>
              <a:blipFill dpi="0" rotWithShape="0">
                <a:blip r:embed="rId12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45" name="Freeform 2041"/>
              <p:cNvSpPr>
                <a:spLocks/>
              </p:cNvSpPr>
              <p:nvPr/>
            </p:nvSpPr>
            <p:spPr bwMode="auto">
              <a:xfrm>
                <a:off x="2875" y="2698"/>
                <a:ext cx="31" cy="86"/>
              </a:xfrm>
              <a:custGeom>
                <a:avLst/>
                <a:gdLst/>
                <a:ahLst/>
                <a:cxnLst>
                  <a:cxn ang="0">
                    <a:pos x="31" y="71"/>
                  </a:cxn>
                  <a:cxn ang="0">
                    <a:pos x="0" y="86"/>
                  </a:cxn>
                  <a:cxn ang="0">
                    <a:pos x="0" y="15"/>
                  </a:cxn>
                  <a:cxn ang="0">
                    <a:pos x="31" y="0"/>
                  </a:cxn>
                  <a:cxn ang="0">
                    <a:pos x="31" y="71"/>
                  </a:cxn>
                </a:cxnLst>
                <a:rect l="0" t="0" r="r" b="b"/>
                <a:pathLst>
                  <a:path w="31" h="86">
                    <a:moveTo>
                      <a:pt x="31" y="71"/>
                    </a:moveTo>
                    <a:lnTo>
                      <a:pt x="0" y="86"/>
                    </a:lnTo>
                    <a:lnTo>
                      <a:pt x="0" y="15"/>
                    </a:lnTo>
                    <a:lnTo>
                      <a:pt x="31" y="0"/>
                    </a:lnTo>
                    <a:lnTo>
                      <a:pt x="31" y="71"/>
                    </a:lnTo>
                    <a:close/>
                  </a:path>
                </a:pathLst>
              </a:custGeom>
              <a:blipFill dpi="0" rotWithShape="0">
                <a:blip r:embed="rId12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46" name="Freeform 2042"/>
              <p:cNvSpPr>
                <a:spLocks/>
              </p:cNvSpPr>
              <p:nvPr/>
            </p:nvSpPr>
            <p:spPr bwMode="auto">
              <a:xfrm>
                <a:off x="2812" y="2690"/>
                <a:ext cx="63" cy="94"/>
              </a:xfrm>
              <a:custGeom>
                <a:avLst/>
                <a:gdLst/>
                <a:ahLst/>
                <a:cxnLst>
                  <a:cxn ang="0">
                    <a:pos x="63" y="23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94"/>
                  </a:cxn>
                  <a:cxn ang="0">
                    <a:pos x="63" y="23"/>
                  </a:cxn>
                </a:cxnLst>
                <a:rect l="0" t="0" r="r" b="b"/>
                <a:pathLst>
                  <a:path w="63" h="94">
                    <a:moveTo>
                      <a:pt x="63" y="23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94"/>
                    </a:lnTo>
                    <a:lnTo>
                      <a:pt x="63" y="23"/>
                    </a:lnTo>
                    <a:close/>
                  </a:path>
                </a:pathLst>
              </a:custGeom>
              <a:blipFill dpi="0" rotWithShape="0">
                <a:blip r:embed="rId12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47" name="Freeform 2043"/>
              <p:cNvSpPr>
                <a:spLocks/>
              </p:cNvSpPr>
              <p:nvPr/>
            </p:nvSpPr>
            <p:spPr bwMode="auto">
              <a:xfrm>
                <a:off x="2875" y="2698"/>
                <a:ext cx="94" cy="39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94" y="23"/>
                  </a:cxn>
                  <a:cxn ang="0">
                    <a:pos x="63" y="39"/>
                  </a:cxn>
                  <a:cxn ang="0">
                    <a:pos x="0" y="15"/>
                  </a:cxn>
                  <a:cxn ang="0">
                    <a:pos x="31" y="0"/>
                  </a:cxn>
                </a:cxnLst>
                <a:rect l="0" t="0" r="r" b="b"/>
                <a:pathLst>
                  <a:path w="94" h="39">
                    <a:moveTo>
                      <a:pt x="31" y="0"/>
                    </a:moveTo>
                    <a:lnTo>
                      <a:pt x="94" y="23"/>
                    </a:lnTo>
                    <a:lnTo>
                      <a:pt x="63" y="39"/>
                    </a:lnTo>
                    <a:lnTo>
                      <a:pt x="0" y="15"/>
                    </a:lnTo>
                    <a:lnTo>
                      <a:pt x="31" y="0"/>
                    </a:lnTo>
                    <a:close/>
                  </a:path>
                </a:pathLst>
              </a:custGeom>
              <a:blipFill dpi="0" rotWithShape="0">
                <a:blip r:embed="rId12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48" name="Freeform 2044"/>
              <p:cNvSpPr>
                <a:spLocks/>
              </p:cNvSpPr>
              <p:nvPr/>
            </p:nvSpPr>
            <p:spPr bwMode="auto">
              <a:xfrm>
                <a:off x="2938" y="2721"/>
                <a:ext cx="31" cy="87"/>
              </a:xfrm>
              <a:custGeom>
                <a:avLst/>
                <a:gdLst/>
                <a:ahLst/>
                <a:cxnLst>
                  <a:cxn ang="0">
                    <a:pos x="31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31" y="0"/>
                  </a:cxn>
                  <a:cxn ang="0">
                    <a:pos x="31" y="71"/>
                  </a:cxn>
                </a:cxnLst>
                <a:rect l="0" t="0" r="r" b="b"/>
                <a:pathLst>
                  <a:path w="31" h="87">
                    <a:moveTo>
                      <a:pt x="31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31" y="0"/>
                    </a:lnTo>
                    <a:lnTo>
                      <a:pt x="31" y="71"/>
                    </a:lnTo>
                    <a:close/>
                  </a:path>
                </a:pathLst>
              </a:custGeom>
              <a:blipFill dpi="0" rotWithShape="0">
                <a:blip r:embed="rId12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49" name="Freeform 2045"/>
              <p:cNvSpPr>
                <a:spLocks/>
              </p:cNvSpPr>
              <p:nvPr/>
            </p:nvSpPr>
            <p:spPr bwMode="auto">
              <a:xfrm>
                <a:off x="2875" y="2713"/>
                <a:ext cx="63" cy="95"/>
              </a:xfrm>
              <a:custGeom>
                <a:avLst/>
                <a:gdLst/>
                <a:ahLst/>
                <a:cxnLst>
                  <a:cxn ang="0">
                    <a:pos x="63" y="24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95"/>
                  </a:cxn>
                  <a:cxn ang="0">
                    <a:pos x="63" y="24"/>
                  </a:cxn>
                </a:cxnLst>
                <a:rect l="0" t="0" r="r" b="b"/>
                <a:pathLst>
                  <a:path w="63" h="95">
                    <a:moveTo>
                      <a:pt x="63" y="24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95"/>
                    </a:lnTo>
                    <a:lnTo>
                      <a:pt x="63" y="24"/>
                    </a:lnTo>
                    <a:close/>
                  </a:path>
                </a:pathLst>
              </a:custGeom>
              <a:blipFill dpi="0" rotWithShape="0">
                <a:blip r:embed="rId12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50" name="Freeform 2046"/>
              <p:cNvSpPr>
                <a:spLocks/>
              </p:cNvSpPr>
              <p:nvPr/>
            </p:nvSpPr>
            <p:spPr bwMode="auto">
              <a:xfrm>
                <a:off x="2938" y="2721"/>
                <a:ext cx="94" cy="111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94" y="103"/>
                  </a:cxn>
                  <a:cxn ang="0">
                    <a:pos x="71" y="111"/>
                  </a:cxn>
                  <a:cxn ang="0">
                    <a:pos x="0" y="16"/>
                  </a:cxn>
                  <a:cxn ang="0">
                    <a:pos x="31" y="0"/>
                  </a:cxn>
                </a:cxnLst>
                <a:rect l="0" t="0" r="r" b="b"/>
                <a:pathLst>
                  <a:path w="94" h="111">
                    <a:moveTo>
                      <a:pt x="31" y="0"/>
                    </a:moveTo>
                    <a:lnTo>
                      <a:pt x="94" y="103"/>
                    </a:lnTo>
                    <a:lnTo>
                      <a:pt x="71" y="111"/>
                    </a:lnTo>
                    <a:lnTo>
                      <a:pt x="0" y="16"/>
                    </a:lnTo>
                    <a:lnTo>
                      <a:pt x="31" y="0"/>
                    </a:lnTo>
                    <a:close/>
                  </a:path>
                </a:pathLst>
              </a:custGeom>
              <a:blipFill dpi="0" rotWithShape="0">
                <a:blip r:embed="rId12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51" name="Freeform 2047"/>
              <p:cNvSpPr>
                <a:spLocks/>
              </p:cNvSpPr>
              <p:nvPr/>
            </p:nvSpPr>
            <p:spPr bwMode="auto">
              <a:xfrm>
                <a:off x="3009" y="2824"/>
                <a:ext cx="23" cy="86"/>
              </a:xfrm>
              <a:custGeom>
                <a:avLst/>
                <a:gdLst/>
                <a:ahLst/>
                <a:cxnLst>
                  <a:cxn ang="0">
                    <a:pos x="23" y="71"/>
                  </a:cxn>
                  <a:cxn ang="0">
                    <a:pos x="0" y="86"/>
                  </a:cxn>
                  <a:cxn ang="0">
                    <a:pos x="0" y="8"/>
                  </a:cxn>
                  <a:cxn ang="0">
                    <a:pos x="23" y="0"/>
                  </a:cxn>
                  <a:cxn ang="0">
                    <a:pos x="23" y="71"/>
                  </a:cxn>
                </a:cxnLst>
                <a:rect l="0" t="0" r="r" b="b"/>
                <a:pathLst>
                  <a:path w="23" h="86">
                    <a:moveTo>
                      <a:pt x="23" y="71"/>
                    </a:moveTo>
                    <a:lnTo>
                      <a:pt x="0" y="86"/>
                    </a:lnTo>
                    <a:lnTo>
                      <a:pt x="0" y="8"/>
                    </a:lnTo>
                    <a:lnTo>
                      <a:pt x="23" y="0"/>
                    </a:lnTo>
                    <a:lnTo>
                      <a:pt x="23" y="71"/>
                    </a:lnTo>
                    <a:close/>
                  </a:path>
                </a:pathLst>
              </a:custGeom>
              <a:blipFill dpi="0" rotWithShape="0">
                <a:blip r:embed="rId12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00" name="Freeform 2048"/>
              <p:cNvSpPr>
                <a:spLocks/>
              </p:cNvSpPr>
              <p:nvPr/>
            </p:nvSpPr>
            <p:spPr bwMode="auto">
              <a:xfrm>
                <a:off x="2938" y="2737"/>
                <a:ext cx="71" cy="173"/>
              </a:xfrm>
              <a:custGeom>
                <a:avLst/>
                <a:gdLst/>
                <a:ahLst/>
                <a:cxnLst>
                  <a:cxn ang="0">
                    <a:pos x="71" y="95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71" y="173"/>
                  </a:cxn>
                  <a:cxn ang="0">
                    <a:pos x="71" y="95"/>
                  </a:cxn>
                </a:cxnLst>
                <a:rect l="0" t="0" r="r" b="b"/>
                <a:pathLst>
                  <a:path w="71" h="173">
                    <a:moveTo>
                      <a:pt x="71" y="95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71" y="173"/>
                    </a:lnTo>
                    <a:lnTo>
                      <a:pt x="71" y="95"/>
                    </a:lnTo>
                    <a:close/>
                  </a:path>
                </a:pathLst>
              </a:custGeom>
              <a:blipFill dpi="0" rotWithShape="0">
                <a:blip r:embed="rId12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01" name="Freeform 2049"/>
              <p:cNvSpPr>
                <a:spLocks/>
              </p:cNvSpPr>
              <p:nvPr/>
            </p:nvSpPr>
            <p:spPr bwMode="auto">
              <a:xfrm>
                <a:off x="3009" y="2824"/>
                <a:ext cx="94" cy="31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94" y="23"/>
                  </a:cxn>
                  <a:cxn ang="0">
                    <a:pos x="63" y="31"/>
                  </a:cxn>
                  <a:cxn ang="0">
                    <a:pos x="0" y="8"/>
                  </a:cxn>
                  <a:cxn ang="0">
                    <a:pos x="23" y="0"/>
                  </a:cxn>
                </a:cxnLst>
                <a:rect l="0" t="0" r="r" b="b"/>
                <a:pathLst>
                  <a:path w="94" h="31">
                    <a:moveTo>
                      <a:pt x="23" y="0"/>
                    </a:moveTo>
                    <a:lnTo>
                      <a:pt x="94" y="23"/>
                    </a:lnTo>
                    <a:lnTo>
                      <a:pt x="63" y="31"/>
                    </a:lnTo>
                    <a:lnTo>
                      <a:pt x="0" y="8"/>
                    </a:lnTo>
                    <a:lnTo>
                      <a:pt x="23" y="0"/>
                    </a:lnTo>
                    <a:close/>
                  </a:path>
                </a:pathLst>
              </a:custGeom>
              <a:blipFill dpi="0" rotWithShape="0">
                <a:blip r:embed="rId12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02" name="Freeform 2050"/>
              <p:cNvSpPr>
                <a:spLocks/>
              </p:cNvSpPr>
              <p:nvPr/>
            </p:nvSpPr>
            <p:spPr bwMode="auto">
              <a:xfrm>
                <a:off x="3072" y="2847"/>
                <a:ext cx="31" cy="79"/>
              </a:xfrm>
              <a:custGeom>
                <a:avLst/>
                <a:gdLst/>
                <a:ahLst/>
                <a:cxnLst>
                  <a:cxn ang="0">
                    <a:pos x="31" y="71"/>
                  </a:cxn>
                  <a:cxn ang="0">
                    <a:pos x="0" y="79"/>
                  </a:cxn>
                  <a:cxn ang="0">
                    <a:pos x="0" y="8"/>
                  </a:cxn>
                  <a:cxn ang="0">
                    <a:pos x="31" y="0"/>
                  </a:cxn>
                  <a:cxn ang="0">
                    <a:pos x="31" y="71"/>
                  </a:cxn>
                </a:cxnLst>
                <a:rect l="0" t="0" r="r" b="b"/>
                <a:pathLst>
                  <a:path w="31" h="79">
                    <a:moveTo>
                      <a:pt x="31" y="71"/>
                    </a:moveTo>
                    <a:lnTo>
                      <a:pt x="0" y="79"/>
                    </a:lnTo>
                    <a:lnTo>
                      <a:pt x="0" y="8"/>
                    </a:lnTo>
                    <a:lnTo>
                      <a:pt x="31" y="0"/>
                    </a:lnTo>
                    <a:lnTo>
                      <a:pt x="31" y="71"/>
                    </a:lnTo>
                    <a:close/>
                  </a:path>
                </a:pathLst>
              </a:custGeom>
              <a:blipFill dpi="0" rotWithShape="0">
                <a:blip r:embed="rId12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03" name="Freeform 2051"/>
              <p:cNvSpPr>
                <a:spLocks/>
              </p:cNvSpPr>
              <p:nvPr/>
            </p:nvSpPr>
            <p:spPr bwMode="auto">
              <a:xfrm>
                <a:off x="3009" y="2832"/>
                <a:ext cx="63" cy="94"/>
              </a:xfrm>
              <a:custGeom>
                <a:avLst/>
                <a:gdLst/>
                <a:ahLst/>
                <a:cxnLst>
                  <a:cxn ang="0">
                    <a:pos x="63" y="23"/>
                  </a:cxn>
                  <a:cxn ang="0">
                    <a:pos x="0" y="0"/>
                  </a:cxn>
                  <a:cxn ang="0">
                    <a:pos x="0" y="78"/>
                  </a:cxn>
                  <a:cxn ang="0">
                    <a:pos x="63" y="94"/>
                  </a:cxn>
                  <a:cxn ang="0">
                    <a:pos x="63" y="23"/>
                  </a:cxn>
                </a:cxnLst>
                <a:rect l="0" t="0" r="r" b="b"/>
                <a:pathLst>
                  <a:path w="63" h="94">
                    <a:moveTo>
                      <a:pt x="63" y="23"/>
                    </a:moveTo>
                    <a:lnTo>
                      <a:pt x="0" y="0"/>
                    </a:lnTo>
                    <a:lnTo>
                      <a:pt x="0" y="78"/>
                    </a:lnTo>
                    <a:lnTo>
                      <a:pt x="63" y="94"/>
                    </a:lnTo>
                    <a:lnTo>
                      <a:pt x="63" y="23"/>
                    </a:lnTo>
                    <a:close/>
                  </a:path>
                </a:pathLst>
              </a:custGeom>
              <a:blipFill dpi="0" rotWithShape="0">
                <a:blip r:embed="rId12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04" name="Freeform 2052"/>
              <p:cNvSpPr>
                <a:spLocks/>
              </p:cNvSpPr>
              <p:nvPr/>
            </p:nvSpPr>
            <p:spPr bwMode="auto">
              <a:xfrm>
                <a:off x="3072" y="2847"/>
                <a:ext cx="94" cy="111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94" y="95"/>
                  </a:cxn>
                  <a:cxn ang="0">
                    <a:pos x="63" y="111"/>
                  </a:cxn>
                  <a:cxn ang="0">
                    <a:pos x="0" y="8"/>
                  </a:cxn>
                  <a:cxn ang="0">
                    <a:pos x="31" y="0"/>
                  </a:cxn>
                </a:cxnLst>
                <a:rect l="0" t="0" r="r" b="b"/>
                <a:pathLst>
                  <a:path w="94" h="111">
                    <a:moveTo>
                      <a:pt x="31" y="0"/>
                    </a:moveTo>
                    <a:lnTo>
                      <a:pt x="94" y="95"/>
                    </a:lnTo>
                    <a:lnTo>
                      <a:pt x="63" y="111"/>
                    </a:lnTo>
                    <a:lnTo>
                      <a:pt x="0" y="8"/>
                    </a:lnTo>
                    <a:lnTo>
                      <a:pt x="31" y="0"/>
                    </a:lnTo>
                    <a:close/>
                  </a:path>
                </a:pathLst>
              </a:custGeom>
              <a:blipFill dpi="0" rotWithShape="0">
                <a:blip r:embed="rId12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05" name="Freeform 2053"/>
              <p:cNvSpPr>
                <a:spLocks/>
              </p:cNvSpPr>
              <p:nvPr/>
            </p:nvSpPr>
            <p:spPr bwMode="auto">
              <a:xfrm>
                <a:off x="3135" y="2942"/>
                <a:ext cx="31" cy="87"/>
              </a:xfrm>
              <a:custGeom>
                <a:avLst/>
                <a:gdLst/>
                <a:ahLst/>
                <a:cxnLst>
                  <a:cxn ang="0">
                    <a:pos x="31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31" y="0"/>
                  </a:cxn>
                  <a:cxn ang="0">
                    <a:pos x="31" y="71"/>
                  </a:cxn>
                </a:cxnLst>
                <a:rect l="0" t="0" r="r" b="b"/>
                <a:pathLst>
                  <a:path w="31" h="87">
                    <a:moveTo>
                      <a:pt x="31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31" y="0"/>
                    </a:lnTo>
                    <a:lnTo>
                      <a:pt x="31" y="71"/>
                    </a:lnTo>
                    <a:close/>
                  </a:path>
                </a:pathLst>
              </a:custGeom>
              <a:blipFill dpi="0" rotWithShape="0">
                <a:blip r:embed="rId12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06" name="Freeform 2054"/>
              <p:cNvSpPr>
                <a:spLocks/>
              </p:cNvSpPr>
              <p:nvPr/>
            </p:nvSpPr>
            <p:spPr bwMode="auto">
              <a:xfrm>
                <a:off x="3072" y="2855"/>
                <a:ext cx="63" cy="174"/>
              </a:xfrm>
              <a:custGeom>
                <a:avLst/>
                <a:gdLst/>
                <a:ahLst/>
                <a:cxnLst>
                  <a:cxn ang="0">
                    <a:pos x="63" y="103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174"/>
                  </a:cxn>
                  <a:cxn ang="0">
                    <a:pos x="63" y="103"/>
                  </a:cxn>
                </a:cxnLst>
                <a:rect l="0" t="0" r="r" b="b"/>
                <a:pathLst>
                  <a:path w="63" h="174">
                    <a:moveTo>
                      <a:pt x="63" y="103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174"/>
                    </a:lnTo>
                    <a:lnTo>
                      <a:pt x="63" y="103"/>
                    </a:lnTo>
                    <a:close/>
                  </a:path>
                </a:pathLst>
              </a:custGeom>
              <a:blipFill dpi="0" rotWithShape="0">
                <a:blip r:embed="rId12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07" name="Freeform 2055"/>
              <p:cNvSpPr>
                <a:spLocks/>
              </p:cNvSpPr>
              <p:nvPr/>
            </p:nvSpPr>
            <p:spPr bwMode="auto">
              <a:xfrm>
                <a:off x="3135" y="2942"/>
                <a:ext cx="94" cy="39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94" y="23"/>
                  </a:cxn>
                  <a:cxn ang="0">
                    <a:pos x="71" y="39"/>
                  </a:cxn>
                  <a:cxn ang="0">
                    <a:pos x="0" y="16"/>
                  </a:cxn>
                  <a:cxn ang="0">
                    <a:pos x="31" y="0"/>
                  </a:cxn>
                </a:cxnLst>
                <a:rect l="0" t="0" r="r" b="b"/>
                <a:pathLst>
                  <a:path w="94" h="39">
                    <a:moveTo>
                      <a:pt x="31" y="0"/>
                    </a:moveTo>
                    <a:lnTo>
                      <a:pt x="94" y="23"/>
                    </a:lnTo>
                    <a:lnTo>
                      <a:pt x="71" y="39"/>
                    </a:lnTo>
                    <a:lnTo>
                      <a:pt x="0" y="16"/>
                    </a:lnTo>
                    <a:lnTo>
                      <a:pt x="31" y="0"/>
                    </a:lnTo>
                    <a:close/>
                  </a:path>
                </a:pathLst>
              </a:custGeom>
              <a:blipFill dpi="0" rotWithShape="0">
                <a:blip r:embed="rId12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08" name="Freeform 2056"/>
              <p:cNvSpPr>
                <a:spLocks/>
              </p:cNvSpPr>
              <p:nvPr/>
            </p:nvSpPr>
            <p:spPr bwMode="auto">
              <a:xfrm>
                <a:off x="3206" y="2965"/>
                <a:ext cx="23" cy="87"/>
              </a:xfrm>
              <a:custGeom>
                <a:avLst/>
                <a:gdLst/>
                <a:ahLst/>
                <a:cxnLst>
                  <a:cxn ang="0">
                    <a:pos x="23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23" y="0"/>
                  </a:cxn>
                  <a:cxn ang="0">
                    <a:pos x="23" y="71"/>
                  </a:cxn>
                </a:cxnLst>
                <a:rect l="0" t="0" r="r" b="b"/>
                <a:pathLst>
                  <a:path w="23" h="87">
                    <a:moveTo>
                      <a:pt x="23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23" y="0"/>
                    </a:lnTo>
                    <a:lnTo>
                      <a:pt x="23" y="71"/>
                    </a:lnTo>
                    <a:close/>
                  </a:path>
                </a:pathLst>
              </a:custGeom>
              <a:blipFill dpi="0" rotWithShape="0">
                <a:blip r:embed="rId12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09" name="Freeform 2057"/>
              <p:cNvSpPr>
                <a:spLocks/>
              </p:cNvSpPr>
              <p:nvPr/>
            </p:nvSpPr>
            <p:spPr bwMode="auto">
              <a:xfrm>
                <a:off x="3135" y="2958"/>
                <a:ext cx="71" cy="94"/>
              </a:xfrm>
              <a:custGeom>
                <a:avLst/>
                <a:gdLst/>
                <a:ahLst/>
                <a:cxnLst>
                  <a:cxn ang="0">
                    <a:pos x="71" y="23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71" y="94"/>
                  </a:cxn>
                  <a:cxn ang="0">
                    <a:pos x="71" y="23"/>
                  </a:cxn>
                </a:cxnLst>
                <a:rect l="0" t="0" r="r" b="b"/>
                <a:pathLst>
                  <a:path w="71" h="94">
                    <a:moveTo>
                      <a:pt x="71" y="23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71" y="94"/>
                    </a:lnTo>
                    <a:lnTo>
                      <a:pt x="71" y="23"/>
                    </a:lnTo>
                    <a:close/>
                  </a:path>
                </a:pathLst>
              </a:custGeom>
              <a:blipFill dpi="0" rotWithShape="0">
                <a:blip r:embed="rId12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10" name="Freeform 2058"/>
              <p:cNvSpPr>
                <a:spLocks/>
              </p:cNvSpPr>
              <p:nvPr/>
            </p:nvSpPr>
            <p:spPr bwMode="auto">
              <a:xfrm>
                <a:off x="3206" y="2965"/>
                <a:ext cx="86" cy="40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86" y="24"/>
                  </a:cxn>
                  <a:cxn ang="0">
                    <a:pos x="63" y="40"/>
                  </a:cxn>
                  <a:cxn ang="0">
                    <a:pos x="0" y="16"/>
                  </a:cxn>
                  <a:cxn ang="0">
                    <a:pos x="23" y="0"/>
                  </a:cxn>
                </a:cxnLst>
                <a:rect l="0" t="0" r="r" b="b"/>
                <a:pathLst>
                  <a:path w="86" h="40">
                    <a:moveTo>
                      <a:pt x="23" y="0"/>
                    </a:moveTo>
                    <a:lnTo>
                      <a:pt x="86" y="24"/>
                    </a:lnTo>
                    <a:lnTo>
                      <a:pt x="63" y="40"/>
                    </a:lnTo>
                    <a:lnTo>
                      <a:pt x="0" y="16"/>
                    </a:lnTo>
                    <a:lnTo>
                      <a:pt x="23" y="0"/>
                    </a:lnTo>
                    <a:close/>
                  </a:path>
                </a:pathLst>
              </a:custGeom>
              <a:blipFill dpi="0" rotWithShape="0">
                <a:blip r:embed="rId12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11" name="Freeform 2059"/>
              <p:cNvSpPr>
                <a:spLocks/>
              </p:cNvSpPr>
              <p:nvPr/>
            </p:nvSpPr>
            <p:spPr bwMode="auto">
              <a:xfrm>
                <a:off x="3269" y="2989"/>
                <a:ext cx="23" cy="87"/>
              </a:xfrm>
              <a:custGeom>
                <a:avLst/>
                <a:gdLst/>
                <a:ahLst/>
                <a:cxnLst>
                  <a:cxn ang="0">
                    <a:pos x="23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23" y="0"/>
                  </a:cxn>
                  <a:cxn ang="0">
                    <a:pos x="23" y="71"/>
                  </a:cxn>
                </a:cxnLst>
                <a:rect l="0" t="0" r="r" b="b"/>
                <a:pathLst>
                  <a:path w="23" h="87">
                    <a:moveTo>
                      <a:pt x="23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23" y="0"/>
                    </a:lnTo>
                    <a:lnTo>
                      <a:pt x="23" y="71"/>
                    </a:lnTo>
                    <a:close/>
                  </a:path>
                </a:pathLst>
              </a:custGeom>
              <a:blipFill dpi="0" rotWithShape="0">
                <a:blip r:embed="rId12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12" name="Freeform 2060"/>
              <p:cNvSpPr>
                <a:spLocks/>
              </p:cNvSpPr>
              <p:nvPr/>
            </p:nvSpPr>
            <p:spPr bwMode="auto">
              <a:xfrm>
                <a:off x="3206" y="2981"/>
                <a:ext cx="63" cy="95"/>
              </a:xfrm>
              <a:custGeom>
                <a:avLst/>
                <a:gdLst/>
                <a:ahLst/>
                <a:cxnLst>
                  <a:cxn ang="0">
                    <a:pos x="63" y="24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95"/>
                  </a:cxn>
                  <a:cxn ang="0">
                    <a:pos x="63" y="24"/>
                  </a:cxn>
                </a:cxnLst>
                <a:rect l="0" t="0" r="r" b="b"/>
                <a:pathLst>
                  <a:path w="63" h="95">
                    <a:moveTo>
                      <a:pt x="63" y="24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95"/>
                    </a:lnTo>
                    <a:lnTo>
                      <a:pt x="63" y="24"/>
                    </a:lnTo>
                    <a:close/>
                  </a:path>
                </a:pathLst>
              </a:custGeom>
              <a:blipFill dpi="0" rotWithShape="0">
                <a:blip r:embed="rId12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13" name="Freeform 2061"/>
              <p:cNvSpPr>
                <a:spLocks/>
              </p:cNvSpPr>
              <p:nvPr/>
            </p:nvSpPr>
            <p:spPr bwMode="auto">
              <a:xfrm>
                <a:off x="3269" y="2989"/>
                <a:ext cx="94" cy="40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94" y="24"/>
                  </a:cxn>
                  <a:cxn ang="0">
                    <a:pos x="63" y="40"/>
                  </a:cxn>
                  <a:cxn ang="0">
                    <a:pos x="0" y="16"/>
                  </a:cxn>
                  <a:cxn ang="0">
                    <a:pos x="23" y="0"/>
                  </a:cxn>
                </a:cxnLst>
                <a:rect l="0" t="0" r="r" b="b"/>
                <a:pathLst>
                  <a:path w="94" h="40">
                    <a:moveTo>
                      <a:pt x="23" y="0"/>
                    </a:moveTo>
                    <a:lnTo>
                      <a:pt x="94" y="24"/>
                    </a:lnTo>
                    <a:lnTo>
                      <a:pt x="63" y="40"/>
                    </a:lnTo>
                    <a:lnTo>
                      <a:pt x="0" y="16"/>
                    </a:lnTo>
                    <a:lnTo>
                      <a:pt x="23" y="0"/>
                    </a:lnTo>
                    <a:close/>
                  </a:path>
                </a:pathLst>
              </a:custGeom>
              <a:blipFill dpi="0" rotWithShape="0">
                <a:blip r:embed="rId12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14" name="Freeform 2062"/>
              <p:cNvSpPr>
                <a:spLocks/>
              </p:cNvSpPr>
              <p:nvPr/>
            </p:nvSpPr>
            <p:spPr bwMode="auto">
              <a:xfrm>
                <a:off x="3332" y="3013"/>
                <a:ext cx="31" cy="86"/>
              </a:xfrm>
              <a:custGeom>
                <a:avLst/>
                <a:gdLst/>
                <a:ahLst/>
                <a:cxnLst>
                  <a:cxn ang="0">
                    <a:pos x="31" y="71"/>
                  </a:cxn>
                  <a:cxn ang="0">
                    <a:pos x="0" y="86"/>
                  </a:cxn>
                  <a:cxn ang="0">
                    <a:pos x="0" y="16"/>
                  </a:cxn>
                  <a:cxn ang="0">
                    <a:pos x="31" y="0"/>
                  </a:cxn>
                  <a:cxn ang="0">
                    <a:pos x="31" y="71"/>
                  </a:cxn>
                </a:cxnLst>
                <a:rect l="0" t="0" r="r" b="b"/>
                <a:pathLst>
                  <a:path w="31" h="86">
                    <a:moveTo>
                      <a:pt x="31" y="71"/>
                    </a:moveTo>
                    <a:lnTo>
                      <a:pt x="0" y="86"/>
                    </a:lnTo>
                    <a:lnTo>
                      <a:pt x="0" y="16"/>
                    </a:lnTo>
                    <a:lnTo>
                      <a:pt x="31" y="0"/>
                    </a:lnTo>
                    <a:lnTo>
                      <a:pt x="31" y="71"/>
                    </a:lnTo>
                    <a:close/>
                  </a:path>
                </a:pathLst>
              </a:custGeom>
              <a:blipFill dpi="0" rotWithShape="0">
                <a:blip r:embed="rId12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15" name="Freeform 2063"/>
              <p:cNvSpPr>
                <a:spLocks/>
              </p:cNvSpPr>
              <p:nvPr/>
            </p:nvSpPr>
            <p:spPr bwMode="auto">
              <a:xfrm>
                <a:off x="3269" y="3005"/>
                <a:ext cx="63" cy="94"/>
              </a:xfrm>
              <a:custGeom>
                <a:avLst/>
                <a:gdLst/>
                <a:ahLst/>
                <a:cxnLst>
                  <a:cxn ang="0">
                    <a:pos x="63" y="24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94"/>
                  </a:cxn>
                  <a:cxn ang="0">
                    <a:pos x="63" y="24"/>
                  </a:cxn>
                </a:cxnLst>
                <a:rect l="0" t="0" r="r" b="b"/>
                <a:pathLst>
                  <a:path w="63" h="94">
                    <a:moveTo>
                      <a:pt x="63" y="24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94"/>
                    </a:lnTo>
                    <a:lnTo>
                      <a:pt x="63" y="24"/>
                    </a:lnTo>
                    <a:close/>
                  </a:path>
                </a:pathLst>
              </a:custGeom>
              <a:blipFill dpi="0" rotWithShape="0">
                <a:blip r:embed="rId12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16" name="Freeform 2064"/>
              <p:cNvSpPr>
                <a:spLocks/>
              </p:cNvSpPr>
              <p:nvPr/>
            </p:nvSpPr>
            <p:spPr bwMode="auto">
              <a:xfrm>
                <a:off x="2039" y="2138"/>
                <a:ext cx="95" cy="40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95" y="24"/>
                  </a:cxn>
                  <a:cxn ang="0">
                    <a:pos x="63" y="40"/>
                  </a:cxn>
                  <a:cxn ang="0">
                    <a:pos x="0" y="16"/>
                  </a:cxn>
                  <a:cxn ang="0">
                    <a:pos x="24" y="0"/>
                  </a:cxn>
                </a:cxnLst>
                <a:rect l="0" t="0" r="r" b="b"/>
                <a:pathLst>
                  <a:path w="95" h="40">
                    <a:moveTo>
                      <a:pt x="24" y="0"/>
                    </a:moveTo>
                    <a:lnTo>
                      <a:pt x="95" y="24"/>
                    </a:lnTo>
                    <a:lnTo>
                      <a:pt x="63" y="40"/>
                    </a:lnTo>
                    <a:lnTo>
                      <a:pt x="0" y="16"/>
                    </a:lnTo>
                    <a:lnTo>
                      <a:pt x="24" y="0"/>
                    </a:lnTo>
                    <a:close/>
                  </a:path>
                </a:pathLst>
              </a:custGeom>
              <a:blipFill dpi="0" rotWithShape="0">
                <a:blip r:embed="rId13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17" name="Freeform 2065"/>
              <p:cNvSpPr>
                <a:spLocks/>
              </p:cNvSpPr>
              <p:nvPr/>
            </p:nvSpPr>
            <p:spPr bwMode="auto">
              <a:xfrm>
                <a:off x="2102" y="2162"/>
                <a:ext cx="32" cy="87"/>
              </a:xfrm>
              <a:custGeom>
                <a:avLst/>
                <a:gdLst/>
                <a:ahLst/>
                <a:cxnLst>
                  <a:cxn ang="0">
                    <a:pos x="32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32" y="0"/>
                  </a:cxn>
                  <a:cxn ang="0">
                    <a:pos x="32" y="71"/>
                  </a:cxn>
                </a:cxnLst>
                <a:rect l="0" t="0" r="r" b="b"/>
                <a:pathLst>
                  <a:path w="32" h="87">
                    <a:moveTo>
                      <a:pt x="32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32" y="0"/>
                    </a:lnTo>
                    <a:lnTo>
                      <a:pt x="32" y="71"/>
                    </a:lnTo>
                    <a:close/>
                  </a:path>
                </a:pathLst>
              </a:custGeom>
              <a:blipFill dpi="0" rotWithShape="0">
                <a:blip r:embed="rId13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18" name="Freeform 2066"/>
              <p:cNvSpPr>
                <a:spLocks/>
              </p:cNvSpPr>
              <p:nvPr/>
            </p:nvSpPr>
            <p:spPr bwMode="auto">
              <a:xfrm>
                <a:off x="2039" y="2154"/>
                <a:ext cx="63" cy="95"/>
              </a:xfrm>
              <a:custGeom>
                <a:avLst/>
                <a:gdLst/>
                <a:ahLst/>
                <a:cxnLst>
                  <a:cxn ang="0">
                    <a:pos x="63" y="24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95"/>
                  </a:cxn>
                  <a:cxn ang="0">
                    <a:pos x="63" y="24"/>
                  </a:cxn>
                </a:cxnLst>
                <a:rect l="0" t="0" r="r" b="b"/>
                <a:pathLst>
                  <a:path w="63" h="95">
                    <a:moveTo>
                      <a:pt x="63" y="24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95"/>
                    </a:lnTo>
                    <a:lnTo>
                      <a:pt x="63" y="24"/>
                    </a:lnTo>
                    <a:close/>
                  </a:path>
                </a:pathLst>
              </a:custGeom>
              <a:blipFill dpi="0" rotWithShape="0">
                <a:blip r:embed="rId13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19" name="Freeform 2067"/>
              <p:cNvSpPr>
                <a:spLocks/>
              </p:cNvSpPr>
              <p:nvPr/>
            </p:nvSpPr>
            <p:spPr bwMode="auto">
              <a:xfrm>
                <a:off x="2102" y="2162"/>
                <a:ext cx="95" cy="118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95" y="102"/>
                  </a:cxn>
                  <a:cxn ang="0">
                    <a:pos x="71" y="118"/>
                  </a:cxn>
                  <a:cxn ang="0">
                    <a:pos x="0" y="16"/>
                  </a:cxn>
                  <a:cxn ang="0">
                    <a:pos x="32" y="0"/>
                  </a:cxn>
                </a:cxnLst>
                <a:rect l="0" t="0" r="r" b="b"/>
                <a:pathLst>
                  <a:path w="95" h="118">
                    <a:moveTo>
                      <a:pt x="32" y="0"/>
                    </a:moveTo>
                    <a:lnTo>
                      <a:pt x="95" y="102"/>
                    </a:lnTo>
                    <a:lnTo>
                      <a:pt x="71" y="118"/>
                    </a:lnTo>
                    <a:lnTo>
                      <a:pt x="0" y="16"/>
                    </a:lnTo>
                    <a:lnTo>
                      <a:pt x="32" y="0"/>
                    </a:lnTo>
                    <a:close/>
                  </a:path>
                </a:pathLst>
              </a:custGeom>
              <a:blipFill dpi="0" rotWithShape="0">
                <a:blip r:embed="rId13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20" name="Freeform 2068"/>
              <p:cNvSpPr>
                <a:spLocks/>
              </p:cNvSpPr>
              <p:nvPr/>
            </p:nvSpPr>
            <p:spPr bwMode="auto">
              <a:xfrm>
                <a:off x="2173" y="2264"/>
                <a:ext cx="24" cy="87"/>
              </a:xfrm>
              <a:custGeom>
                <a:avLst/>
                <a:gdLst/>
                <a:ahLst/>
                <a:cxnLst>
                  <a:cxn ang="0">
                    <a:pos x="24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24" y="0"/>
                  </a:cxn>
                  <a:cxn ang="0">
                    <a:pos x="24" y="71"/>
                  </a:cxn>
                </a:cxnLst>
                <a:rect l="0" t="0" r="r" b="b"/>
                <a:pathLst>
                  <a:path w="24" h="87">
                    <a:moveTo>
                      <a:pt x="24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24" y="0"/>
                    </a:lnTo>
                    <a:lnTo>
                      <a:pt x="24" y="71"/>
                    </a:lnTo>
                    <a:close/>
                  </a:path>
                </a:pathLst>
              </a:custGeom>
              <a:blipFill dpi="0" rotWithShape="0">
                <a:blip r:embed="rId13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21" name="Freeform 2069"/>
              <p:cNvSpPr>
                <a:spLocks/>
              </p:cNvSpPr>
              <p:nvPr/>
            </p:nvSpPr>
            <p:spPr bwMode="auto">
              <a:xfrm>
                <a:off x="2102" y="2178"/>
                <a:ext cx="71" cy="173"/>
              </a:xfrm>
              <a:custGeom>
                <a:avLst/>
                <a:gdLst/>
                <a:ahLst/>
                <a:cxnLst>
                  <a:cxn ang="0">
                    <a:pos x="71" y="102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71" y="173"/>
                  </a:cxn>
                  <a:cxn ang="0">
                    <a:pos x="71" y="102"/>
                  </a:cxn>
                </a:cxnLst>
                <a:rect l="0" t="0" r="r" b="b"/>
                <a:pathLst>
                  <a:path w="71" h="173">
                    <a:moveTo>
                      <a:pt x="71" y="102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71" y="173"/>
                    </a:lnTo>
                    <a:lnTo>
                      <a:pt x="71" y="102"/>
                    </a:lnTo>
                    <a:close/>
                  </a:path>
                </a:pathLst>
              </a:custGeom>
              <a:blipFill dpi="0" rotWithShape="0">
                <a:blip r:embed="rId13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22" name="Freeform 2070"/>
              <p:cNvSpPr>
                <a:spLocks/>
              </p:cNvSpPr>
              <p:nvPr/>
            </p:nvSpPr>
            <p:spPr bwMode="auto">
              <a:xfrm>
                <a:off x="2173" y="2264"/>
                <a:ext cx="87" cy="40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87" y="24"/>
                  </a:cxn>
                  <a:cxn ang="0">
                    <a:pos x="63" y="40"/>
                  </a:cxn>
                  <a:cxn ang="0">
                    <a:pos x="0" y="16"/>
                  </a:cxn>
                  <a:cxn ang="0">
                    <a:pos x="24" y="0"/>
                  </a:cxn>
                </a:cxnLst>
                <a:rect l="0" t="0" r="r" b="b"/>
                <a:pathLst>
                  <a:path w="87" h="40">
                    <a:moveTo>
                      <a:pt x="24" y="0"/>
                    </a:moveTo>
                    <a:lnTo>
                      <a:pt x="87" y="24"/>
                    </a:lnTo>
                    <a:lnTo>
                      <a:pt x="63" y="40"/>
                    </a:lnTo>
                    <a:lnTo>
                      <a:pt x="0" y="16"/>
                    </a:lnTo>
                    <a:lnTo>
                      <a:pt x="24" y="0"/>
                    </a:lnTo>
                    <a:close/>
                  </a:path>
                </a:pathLst>
              </a:custGeom>
              <a:blipFill dpi="0" rotWithShape="0">
                <a:blip r:embed="rId13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23" name="Freeform 2071"/>
              <p:cNvSpPr>
                <a:spLocks/>
              </p:cNvSpPr>
              <p:nvPr/>
            </p:nvSpPr>
            <p:spPr bwMode="auto">
              <a:xfrm>
                <a:off x="2236" y="2288"/>
                <a:ext cx="24" cy="87"/>
              </a:xfrm>
              <a:custGeom>
                <a:avLst/>
                <a:gdLst/>
                <a:ahLst/>
                <a:cxnLst>
                  <a:cxn ang="0">
                    <a:pos x="24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24" y="0"/>
                  </a:cxn>
                  <a:cxn ang="0">
                    <a:pos x="24" y="71"/>
                  </a:cxn>
                </a:cxnLst>
                <a:rect l="0" t="0" r="r" b="b"/>
                <a:pathLst>
                  <a:path w="24" h="87">
                    <a:moveTo>
                      <a:pt x="24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24" y="0"/>
                    </a:lnTo>
                    <a:lnTo>
                      <a:pt x="24" y="71"/>
                    </a:lnTo>
                    <a:close/>
                  </a:path>
                </a:pathLst>
              </a:custGeom>
              <a:blipFill dpi="0" rotWithShape="0">
                <a:blip r:embed="rId13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24" name="Freeform 2072"/>
              <p:cNvSpPr>
                <a:spLocks/>
              </p:cNvSpPr>
              <p:nvPr/>
            </p:nvSpPr>
            <p:spPr bwMode="auto">
              <a:xfrm>
                <a:off x="2173" y="2280"/>
                <a:ext cx="63" cy="95"/>
              </a:xfrm>
              <a:custGeom>
                <a:avLst/>
                <a:gdLst/>
                <a:ahLst/>
                <a:cxnLst>
                  <a:cxn ang="0">
                    <a:pos x="63" y="24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95"/>
                  </a:cxn>
                  <a:cxn ang="0">
                    <a:pos x="63" y="24"/>
                  </a:cxn>
                </a:cxnLst>
                <a:rect l="0" t="0" r="r" b="b"/>
                <a:pathLst>
                  <a:path w="63" h="95">
                    <a:moveTo>
                      <a:pt x="63" y="24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95"/>
                    </a:lnTo>
                    <a:lnTo>
                      <a:pt x="63" y="24"/>
                    </a:lnTo>
                    <a:close/>
                  </a:path>
                </a:pathLst>
              </a:custGeom>
              <a:blipFill dpi="0" rotWithShape="0">
                <a:blip r:embed="rId13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25" name="Freeform 2073"/>
              <p:cNvSpPr>
                <a:spLocks/>
              </p:cNvSpPr>
              <p:nvPr/>
            </p:nvSpPr>
            <p:spPr bwMode="auto">
              <a:xfrm>
                <a:off x="2236" y="2288"/>
                <a:ext cx="95" cy="110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95" y="102"/>
                  </a:cxn>
                  <a:cxn ang="0">
                    <a:pos x="63" y="110"/>
                  </a:cxn>
                  <a:cxn ang="0">
                    <a:pos x="0" y="16"/>
                  </a:cxn>
                  <a:cxn ang="0">
                    <a:pos x="24" y="0"/>
                  </a:cxn>
                </a:cxnLst>
                <a:rect l="0" t="0" r="r" b="b"/>
                <a:pathLst>
                  <a:path w="95" h="110">
                    <a:moveTo>
                      <a:pt x="24" y="0"/>
                    </a:moveTo>
                    <a:lnTo>
                      <a:pt x="95" y="102"/>
                    </a:lnTo>
                    <a:lnTo>
                      <a:pt x="63" y="110"/>
                    </a:lnTo>
                    <a:lnTo>
                      <a:pt x="0" y="16"/>
                    </a:lnTo>
                    <a:lnTo>
                      <a:pt x="24" y="0"/>
                    </a:lnTo>
                    <a:close/>
                  </a:path>
                </a:pathLst>
              </a:custGeom>
              <a:blipFill dpi="0" rotWithShape="0">
                <a:blip r:embed="rId13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26" name="Freeform 2074"/>
              <p:cNvSpPr>
                <a:spLocks/>
              </p:cNvSpPr>
              <p:nvPr/>
            </p:nvSpPr>
            <p:spPr bwMode="auto">
              <a:xfrm>
                <a:off x="2299" y="2390"/>
                <a:ext cx="32" cy="79"/>
              </a:xfrm>
              <a:custGeom>
                <a:avLst/>
                <a:gdLst/>
                <a:ahLst/>
                <a:cxnLst>
                  <a:cxn ang="0">
                    <a:pos x="32" y="71"/>
                  </a:cxn>
                  <a:cxn ang="0">
                    <a:pos x="0" y="79"/>
                  </a:cxn>
                  <a:cxn ang="0">
                    <a:pos x="0" y="8"/>
                  </a:cxn>
                  <a:cxn ang="0">
                    <a:pos x="32" y="0"/>
                  </a:cxn>
                  <a:cxn ang="0">
                    <a:pos x="32" y="71"/>
                  </a:cxn>
                </a:cxnLst>
                <a:rect l="0" t="0" r="r" b="b"/>
                <a:pathLst>
                  <a:path w="32" h="79">
                    <a:moveTo>
                      <a:pt x="32" y="71"/>
                    </a:moveTo>
                    <a:lnTo>
                      <a:pt x="0" y="79"/>
                    </a:lnTo>
                    <a:lnTo>
                      <a:pt x="0" y="8"/>
                    </a:lnTo>
                    <a:lnTo>
                      <a:pt x="32" y="0"/>
                    </a:lnTo>
                    <a:lnTo>
                      <a:pt x="32" y="71"/>
                    </a:lnTo>
                    <a:close/>
                  </a:path>
                </a:pathLst>
              </a:custGeom>
              <a:blipFill dpi="0" rotWithShape="0">
                <a:blip r:embed="rId13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27" name="Freeform 2075"/>
              <p:cNvSpPr>
                <a:spLocks/>
              </p:cNvSpPr>
              <p:nvPr/>
            </p:nvSpPr>
            <p:spPr bwMode="auto">
              <a:xfrm>
                <a:off x="2236" y="2304"/>
                <a:ext cx="63" cy="165"/>
              </a:xfrm>
              <a:custGeom>
                <a:avLst/>
                <a:gdLst/>
                <a:ahLst/>
                <a:cxnLst>
                  <a:cxn ang="0">
                    <a:pos x="63" y="94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165"/>
                  </a:cxn>
                  <a:cxn ang="0">
                    <a:pos x="63" y="94"/>
                  </a:cxn>
                </a:cxnLst>
                <a:rect l="0" t="0" r="r" b="b"/>
                <a:pathLst>
                  <a:path w="63" h="165">
                    <a:moveTo>
                      <a:pt x="63" y="94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165"/>
                    </a:lnTo>
                    <a:lnTo>
                      <a:pt x="63" y="94"/>
                    </a:lnTo>
                    <a:close/>
                  </a:path>
                </a:pathLst>
              </a:custGeom>
              <a:blipFill dpi="0" rotWithShape="0">
                <a:blip r:embed="rId13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28" name="Freeform 2076"/>
              <p:cNvSpPr>
                <a:spLocks/>
              </p:cNvSpPr>
              <p:nvPr/>
            </p:nvSpPr>
            <p:spPr bwMode="auto">
              <a:xfrm>
                <a:off x="2299" y="2390"/>
                <a:ext cx="95" cy="32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95" y="16"/>
                  </a:cxn>
                  <a:cxn ang="0">
                    <a:pos x="63" y="32"/>
                  </a:cxn>
                  <a:cxn ang="0">
                    <a:pos x="0" y="8"/>
                  </a:cxn>
                  <a:cxn ang="0">
                    <a:pos x="32" y="0"/>
                  </a:cxn>
                </a:cxnLst>
                <a:rect l="0" t="0" r="r" b="b"/>
                <a:pathLst>
                  <a:path w="95" h="32">
                    <a:moveTo>
                      <a:pt x="32" y="0"/>
                    </a:moveTo>
                    <a:lnTo>
                      <a:pt x="95" y="16"/>
                    </a:lnTo>
                    <a:lnTo>
                      <a:pt x="63" y="32"/>
                    </a:lnTo>
                    <a:lnTo>
                      <a:pt x="0" y="8"/>
                    </a:lnTo>
                    <a:lnTo>
                      <a:pt x="32" y="0"/>
                    </a:lnTo>
                    <a:close/>
                  </a:path>
                </a:pathLst>
              </a:custGeom>
              <a:blipFill dpi="0" rotWithShape="0">
                <a:blip r:embed="rId13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29" name="Freeform 2077"/>
              <p:cNvSpPr>
                <a:spLocks/>
              </p:cNvSpPr>
              <p:nvPr/>
            </p:nvSpPr>
            <p:spPr bwMode="auto">
              <a:xfrm>
                <a:off x="2362" y="2406"/>
                <a:ext cx="32" cy="87"/>
              </a:xfrm>
              <a:custGeom>
                <a:avLst/>
                <a:gdLst/>
                <a:ahLst/>
                <a:cxnLst>
                  <a:cxn ang="0">
                    <a:pos x="32" y="79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32" y="0"/>
                  </a:cxn>
                  <a:cxn ang="0">
                    <a:pos x="32" y="79"/>
                  </a:cxn>
                </a:cxnLst>
                <a:rect l="0" t="0" r="r" b="b"/>
                <a:pathLst>
                  <a:path w="32" h="87">
                    <a:moveTo>
                      <a:pt x="32" y="79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32" y="0"/>
                    </a:lnTo>
                    <a:lnTo>
                      <a:pt x="32" y="79"/>
                    </a:lnTo>
                    <a:close/>
                  </a:path>
                </a:pathLst>
              </a:custGeom>
              <a:blipFill dpi="0" rotWithShape="0">
                <a:blip r:embed="rId13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30" name="Freeform 2078"/>
              <p:cNvSpPr>
                <a:spLocks/>
              </p:cNvSpPr>
              <p:nvPr/>
            </p:nvSpPr>
            <p:spPr bwMode="auto">
              <a:xfrm>
                <a:off x="2299" y="2398"/>
                <a:ext cx="63" cy="95"/>
              </a:xfrm>
              <a:custGeom>
                <a:avLst/>
                <a:gdLst/>
                <a:ahLst/>
                <a:cxnLst>
                  <a:cxn ang="0">
                    <a:pos x="63" y="24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95"/>
                  </a:cxn>
                  <a:cxn ang="0">
                    <a:pos x="63" y="24"/>
                  </a:cxn>
                </a:cxnLst>
                <a:rect l="0" t="0" r="r" b="b"/>
                <a:pathLst>
                  <a:path w="63" h="95">
                    <a:moveTo>
                      <a:pt x="63" y="24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95"/>
                    </a:lnTo>
                    <a:lnTo>
                      <a:pt x="63" y="24"/>
                    </a:lnTo>
                    <a:close/>
                  </a:path>
                </a:pathLst>
              </a:custGeom>
              <a:blipFill dpi="0" rotWithShape="0">
                <a:blip r:embed="rId13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31" name="Freeform 2079"/>
              <p:cNvSpPr>
                <a:spLocks/>
              </p:cNvSpPr>
              <p:nvPr/>
            </p:nvSpPr>
            <p:spPr bwMode="auto">
              <a:xfrm>
                <a:off x="2362" y="2406"/>
                <a:ext cx="95" cy="118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95" y="103"/>
                  </a:cxn>
                  <a:cxn ang="0">
                    <a:pos x="71" y="118"/>
                  </a:cxn>
                  <a:cxn ang="0">
                    <a:pos x="0" y="16"/>
                  </a:cxn>
                  <a:cxn ang="0">
                    <a:pos x="32" y="0"/>
                  </a:cxn>
                </a:cxnLst>
                <a:rect l="0" t="0" r="r" b="b"/>
                <a:pathLst>
                  <a:path w="95" h="118">
                    <a:moveTo>
                      <a:pt x="32" y="0"/>
                    </a:moveTo>
                    <a:lnTo>
                      <a:pt x="95" y="103"/>
                    </a:lnTo>
                    <a:lnTo>
                      <a:pt x="71" y="118"/>
                    </a:lnTo>
                    <a:lnTo>
                      <a:pt x="0" y="16"/>
                    </a:lnTo>
                    <a:lnTo>
                      <a:pt x="32" y="0"/>
                    </a:lnTo>
                    <a:close/>
                  </a:path>
                </a:pathLst>
              </a:custGeom>
              <a:blipFill dpi="0" rotWithShape="0">
                <a:blip r:embed="rId13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32" name="Freeform 2080"/>
              <p:cNvSpPr>
                <a:spLocks/>
              </p:cNvSpPr>
              <p:nvPr/>
            </p:nvSpPr>
            <p:spPr bwMode="auto">
              <a:xfrm>
                <a:off x="2433" y="2509"/>
                <a:ext cx="24" cy="86"/>
              </a:xfrm>
              <a:custGeom>
                <a:avLst/>
                <a:gdLst/>
                <a:ahLst/>
                <a:cxnLst>
                  <a:cxn ang="0">
                    <a:pos x="24" y="70"/>
                  </a:cxn>
                  <a:cxn ang="0">
                    <a:pos x="0" y="86"/>
                  </a:cxn>
                  <a:cxn ang="0">
                    <a:pos x="0" y="15"/>
                  </a:cxn>
                  <a:cxn ang="0">
                    <a:pos x="24" y="0"/>
                  </a:cxn>
                  <a:cxn ang="0">
                    <a:pos x="24" y="70"/>
                  </a:cxn>
                </a:cxnLst>
                <a:rect l="0" t="0" r="r" b="b"/>
                <a:pathLst>
                  <a:path w="24" h="86">
                    <a:moveTo>
                      <a:pt x="24" y="70"/>
                    </a:moveTo>
                    <a:lnTo>
                      <a:pt x="0" y="86"/>
                    </a:lnTo>
                    <a:lnTo>
                      <a:pt x="0" y="15"/>
                    </a:lnTo>
                    <a:lnTo>
                      <a:pt x="24" y="0"/>
                    </a:lnTo>
                    <a:lnTo>
                      <a:pt x="24" y="70"/>
                    </a:lnTo>
                    <a:close/>
                  </a:path>
                </a:pathLst>
              </a:custGeom>
              <a:blipFill dpi="0" rotWithShape="0">
                <a:blip r:embed="rId13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33" name="Freeform 2081"/>
              <p:cNvSpPr>
                <a:spLocks/>
              </p:cNvSpPr>
              <p:nvPr/>
            </p:nvSpPr>
            <p:spPr bwMode="auto">
              <a:xfrm>
                <a:off x="2362" y="2422"/>
                <a:ext cx="71" cy="173"/>
              </a:xfrm>
              <a:custGeom>
                <a:avLst/>
                <a:gdLst/>
                <a:ahLst/>
                <a:cxnLst>
                  <a:cxn ang="0">
                    <a:pos x="71" y="102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71" y="173"/>
                  </a:cxn>
                  <a:cxn ang="0">
                    <a:pos x="71" y="102"/>
                  </a:cxn>
                </a:cxnLst>
                <a:rect l="0" t="0" r="r" b="b"/>
                <a:pathLst>
                  <a:path w="71" h="173">
                    <a:moveTo>
                      <a:pt x="71" y="102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71" y="173"/>
                    </a:lnTo>
                    <a:lnTo>
                      <a:pt x="71" y="102"/>
                    </a:lnTo>
                    <a:close/>
                  </a:path>
                </a:pathLst>
              </a:custGeom>
              <a:blipFill dpi="0" rotWithShape="0">
                <a:blip r:embed="rId13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34" name="Freeform 2082"/>
              <p:cNvSpPr>
                <a:spLocks/>
              </p:cNvSpPr>
              <p:nvPr/>
            </p:nvSpPr>
            <p:spPr bwMode="auto">
              <a:xfrm>
                <a:off x="2433" y="2509"/>
                <a:ext cx="87" cy="39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87" y="23"/>
                  </a:cxn>
                  <a:cxn ang="0">
                    <a:pos x="63" y="39"/>
                  </a:cxn>
                  <a:cxn ang="0">
                    <a:pos x="0" y="15"/>
                  </a:cxn>
                  <a:cxn ang="0">
                    <a:pos x="24" y="0"/>
                  </a:cxn>
                </a:cxnLst>
                <a:rect l="0" t="0" r="r" b="b"/>
                <a:pathLst>
                  <a:path w="87" h="39">
                    <a:moveTo>
                      <a:pt x="24" y="0"/>
                    </a:moveTo>
                    <a:lnTo>
                      <a:pt x="87" y="23"/>
                    </a:lnTo>
                    <a:lnTo>
                      <a:pt x="63" y="39"/>
                    </a:lnTo>
                    <a:lnTo>
                      <a:pt x="0" y="15"/>
                    </a:lnTo>
                    <a:lnTo>
                      <a:pt x="24" y="0"/>
                    </a:lnTo>
                    <a:close/>
                  </a:path>
                </a:pathLst>
              </a:custGeom>
              <a:blipFill dpi="0" rotWithShape="0">
                <a:blip r:embed="rId13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35" name="Freeform 2083"/>
              <p:cNvSpPr>
                <a:spLocks/>
              </p:cNvSpPr>
              <p:nvPr/>
            </p:nvSpPr>
            <p:spPr bwMode="auto">
              <a:xfrm>
                <a:off x="2496" y="2532"/>
                <a:ext cx="24" cy="87"/>
              </a:xfrm>
              <a:custGeom>
                <a:avLst/>
                <a:gdLst/>
                <a:ahLst/>
                <a:cxnLst>
                  <a:cxn ang="0">
                    <a:pos x="24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24" y="0"/>
                  </a:cxn>
                  <a:cxn ang="0">
                    <a:pos x="24" y="71"/>
                  </a:cxn>
                </a:cxnLst>
                <a:rect l="0" t="0" r="r" b="b"/>
                <a:pathLst>
                  <a:path w="24" h="87">
                    <a:moveTo>
                      <a:pt x="24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24" y="0"/>
                    </a:lnTo>
                    <a:lnTo>
                      <a:pt x="24" y="71"/>
                    </a:lnTo>
                    <a:close/>
                  </a:path>
                </a:pathLst>
              </a:custGeom>
              <a:blipFill dpi="0" rotWithShape="0">
                <a:blip r:embed="rId13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36" name="Freeform 2084"/>
              <p:cNvSpPr>
                <a:spLocks/>
              </p:cNvSpPr>
              <p:nvPr/>
            </p:nvSpPr>
            <p:spPr bwMode="auto">
              <a:xfrm>
                <a:off x="2433" y="2524"/>
                <a:ext cx="63" cy="95"/>
              </a:xfrm>
              <a:custGeom>
                <a:avLst/>
                <a:gdLst/>
                <a:ahLst/>
                <a:cxnLst>
                  <a:cxn ang="0">
                    <a:pos x="63" y="24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95"/>
                  </a:cxn>
                  <a:cxn ang="0">
                    <a:pos x="63" y="24"/>
                  </a:cxn>
                </a:cxnLst>
                <a:rect l="0" t="0" r="r" b="b"/>
                <a:pathLst>
                  <a:path w="63" h="95">
                    <a:moveTo>
                      <a:pt x="63" y="24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95"/>
                    </a:lnTo>
                    <a:lnTo>
                      <a:pt x="63" y="24"/>
                    </a:lnTo>
                    <a:close/>
                  </a:path>
                </a:pathLst>
              </a:custGeom>
              <a:blipFill dpi="0" rotWithShape="0">
                <a:blip r:embed="rId13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37" name="Freeform 2085"/>
              <p:cNvSpPr>
                <a:spLocks/>
              </p:cNvSpPr>
              <p:nvPr/>
            </p:nvSpPr>
            <p:spPr bwMode="auto">
              <a:xfrm>
                <a:off x="2496" y="2532"/>
                <a:ext cx="95" cy="118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95" y="103"/>
                  </a:cxn>
                  <a:cxn ang="0">
                    <a:pos x="63" y="118"/>
                  </a:cxn>
                  <a:cxn ang="0">
                    <a:pos x="0" y="16"/>
                  </a:cxn>
                  <a:cxn ang="0">
                    <a:pos x="24" y="0"/>
                  </a:cxn>
                </a:cxnLst>
                <a:rect l="0" t="0" r="r" b="b"/>
                <a:pathLst>
                  <a:path w="95" h="118">
                    <a:moveTo>
                      <a:pt x="24" y="0"/>
                    </a:moveTo>
                    <a:lnTo>
                      <a:pt x="95" y="103"/>
                    </a:lnTo>
                    <a:lnTo>
                      <a:pt x="63" y="118"/>
                    </a:lnTo>
                    <a:lnTo>
                      <a:pt x="0" y="16"/>
                    </a:lnTo>
                    <a:lnTo>
                      <a:pt x="24" y="0"/>
                    </a:lnTo>
                    <a:close/>
                  </a:path>
                </a:pathLst>
              </a:custGeom>
              <a:blipFill dpi="0" rotWithShape="0">
                <a:blip r:embed="rId13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38" name="Freeform 2086"/>
              <p:cNvSpPr>
                <a:spLocks/>
              </p:cNvSpPr>
              <p:nvPr/>
            </p:nvSpPr>
            <p:spPr bwMode="auto">
              <a:xfrm>
                <a:off x="2559" y="2635"/>
                <a:ext cx="32" cy="86"/>
              </a:xfrm>
              <a:custGeom>
                <a:avLst/>
                <a:gdLst/>
                <a:ahLst/>
                <a:cxnLst>
                  <a:cxn ang="0">
                    <a:pos x="32" y="71"/>
                  </a:cxn>
                  <a:cxn ang="0">
                    <a:pos x="0" y="86"/>
                  </a:cxn>
                  <a:cxn ang="0">
                    <a:pos x="0" y="15"/>
                  </a:cxn>
                  <a:cxn ang="0">
                    <a:pos x="32" y="0"/>
                  </a:cxn>
                  <a:cxn ang="0">
                    <a:pos x="32" y="71"/>
                  </a:cxn>
                </a:cxnLst>
                <a:rect l="0" t="0" r="r" b="b"/>
                <a:pathLst>
                  <a:path w="32" h="86">
                    <a:moveTo>
                      <a:pt x="32" y="71"/>
                    </a:moveTo>
                    <a:lnTo>
                      <a:pt x="0" y="86"/>
                    </a:lnTo>
                    <a:lnTo>
                      <a:pt x="0" y="15"/>
                    </a:lnTo>
                    <a:lnTo>
                      <a:pt x="32" y="0"/>
                    </a:lnTo>
                    <a:lnTo>
                      <a:pt x="32" y="71"/>
                    </a:lnTo>
                    <a:close/>
                  </a:path>
                </a:pathLst>
              </a:custGeom>
              <a:blipFill dpi="0" rotWithShape="0">
                <a:blip r:embed="rId13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5639" name="Group 2087"/>
            <p:cNvGrpSpPr>
              <a:grpSpLocks/>
            </p:cNvGrpSpPr>
            <p:nvPr/>
          </p:nvGrpSpPr>
          <p:grpSpPr bwMode="auto">
            <a:xfrm>
              <a:off x="1874" y="1989"/>
              <a:ext cx="1434" cy="1426"/>
              <a:chOff x="1874" y="1989"/>
              <a:chExt cx="1434" cy="1426"/>
            </a:xfrm>
          </p:grpSpPr>
          <p:sp>
            <p:nvSpPr>
              <p:cNvPr id="25640" name="Freeform 2088"/>
              <p:cNvSpPr>
                <a:spLocks/>
              </p:cNvSpPr>
              <p:nvPr/>
            </p:nvSpPr>
            <p:spPr bwMode="auto">
              <a:xfrm>
                <a:off x="2496" y="2548"/>
                <a:ext cx="63" cy="173"/>
              </a:xfrm>
              <a:custGeom>
                <a:avLst/>
                <a:gdLst/>
                <a:ahLst/>
                <a:cxnLst>
                  <a:cxn ang="0">
                    <a:pos x="63" y="102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173"/>
                  </a:cxn>
                  <a:cxn ang="0">
                    <a:pos x="63" y="102"/>
                  </a:cxn>
                </a:cxnLst>
                <a:rect l="0" t="0" r="r" b="b"/>
                <a:pathLst>
                  <a:path w="63" h="173">
                    <a:moveTo>
                      <a:pt x="63" y="102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173"/>
                    </a:lnTo>
                    <a:lnTo>
                      <a:pt x="63" y="102"/>
                    </a:lnTo>
                    <a:close/>
                  </a:path>
                </a:pathLst>
              </a:custGeom>
              <a:blipFill dpi="0" rotWithShape="0">
                <a:blip r:embed="rId13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41" name="Freeform 2089"/>
              <p:cNvSpPr>
                <a:spLocks/>
              </p:cNvSpPr>
              <p:nvPr/>
            </p:nvSpPr>
            <p:spPr bwMode="auto">
              <a:xfrm>
                <a:off x="2559" y="2635"/>
                <a:ext cx="95" cy="39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95" y="23"/>
                  </a:cxn>
                  <a:cxn ang="0">
                    <a:pos x="63" y="39"/>
                  </a:cxn>
                  <a:cxn ang="0">
                    <a:pos x="0" y="15"/>
                  </a:cxn>
                  <a:cxn ang="0">
                    <a:pos x="32" y="0"/>
                  </a:cxn>
                </a:cxnLst>
                <a:rect l="0" t="0" r="r" b="b"/>
                <a:pathLst>
                  <a:path w="95" h="39">
                    <a:moveTo>
                      <a:pt x="32" y="0"/>
                    </a:moveTo>
                    <a:lnTo>
                      <a:pt x="95" y="23"/>
                    </a:lnTo>
                    <a:lnTo>
                      <a:pt x="63" y="39"/>
                    </a:lnTo>
                    <a:lnTo>
                      <a:pt x="0" y="15"/>
                    </a:lnTo>
                    <a:lnTo>
                      <a:pt x="32" y="0"/>
                    </a:lnTo>
                    <a:close/>
                  </a:path>
                </a:pathLst>
              </a:custGeom>
              <a:blipFill dpi="0" rotWithShape="0">
                <a:blip r:embed="rId13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42" name="Freeform 2090"/>
              <p:cNvSpPr>
                <a:spLocks/>
              </p:cNvSpPr>
              <p:nvPr/>
            </p:nvSpPr>
            <p:spPr bwMode="auto">
              <a:xfrm>
                <a:off x="2622" y="2658"/>
                <a:ext cx="32" cy="87"/>
              </a:xfrm>
              <a:custGeom>
                <a:avLst/>
                <a:gdLst/>
                <a:ahLst/>
                <a:cxnLst>
                  <a:cxn ang="0">
                    <a:pos x="32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32" y="0"/>
                  </a:cxn>
                  <a:cxn ang="0">
                    <a:pos x="32" y="71"/>
                  </a:cxn>
                </a:cxnLst>
                <a:rect l="0" t="0" r="r" b="b"/>
                <a:pathLst>
                  <a:path w="32" h="87">
                    <a:moveTo>
                      <a:pt x="32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32" y="0"/>
                    </a:lnTo>
                    <a:lnTo>
                      <a:pt x="32" y="71"/>
                    </a:lnTo>
                    <a:close/>
                  </a:path>
                </a:pathLst>
              </a:custGeom>
              <a:blipFill dpi="0" rotWithShape="0">
                <a:blip r:embed="rId13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43" name="Freeform 2091"/>
              <p:cNvSpPr>
                <a:spLocks/>
              </p:cNvSpPr>
              <p:nvPr/>
            </p:nvSpPr>
            <p:spPr bwMode="auto">
              <a:xfrm>
                <a:off x="2559" y="2650"/>
                <a:ext cx="63" cy="95"/>
              </a:xfrm>
              <a:custGeom>
                <a:avLst/>
                <a:gdLst/>
                <a:ahLst/>
                <a:cxnLst>
                  <a:cxn ang="0">
                    <a:pos x="63" y="24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95"/>
                  </a:cxn>
                  <a:cxn ang="0">
                    <a:pos x="63" y="24"/>
                  </a:cxn>
                </a:cxnLst>
                <a:rect l="0" t="0" r="r" b="b"/>
                <a:pathLst>
                  <a:path w="63" h="95">
                    <a:moveTo>
                      <a:pt x="63" y="24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95"/>
                    </a:lnTo>
                    <a:lnTo>
                      <a:pt x="63" y="24"/>
                    </a:lnTo>
                    <a:close/>
                  </a:path>
                </a:pathLst>
              </a:custGeom>
              <a:blipFill dpi="0" rotWithShape="0">
                <a:blip r:embed="rId13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44" name="Freeform 2092"/>
              <p:cNvSpPr>
                <a:spLocks/>
              </p:cNvSpPr>
              <p:nvPr/>
            </p:nvSpPr>
            <p:spPr bwMode="auto">
              <a:xfrm>
                <a:off x="2622" y="2658"/>
                <a:ext cx="95" cy="32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95" y="24"/>
                  </a:cxn>
                  <a:cxn ang="0">
                    <a:pos x="71" y="32"/>
                  </a:cxn>
                  <a:cxn ang="0">
                    <a:pos x="0" y="16"/>
                  </a:cxn>
                  <a:cxn ang="0">
                    <a:pos x="32" y="0"/>
                  </a:cxn>
                </a:cxnLst>
                <a:rect l="0" t="0" r="r" b="b"/>
                <a:pathLst>
                  <a:path w="95" h="32">
                    <a:moveTo>
                      <a:pt x="32" y="0"/>
                    </a:moveTo>
                    <a:lnTo>
                      <a:pt x="95" y="24"/>
                    </a:lnTo>
                    <a:lnTo>
                      <a:pt x="71" y="32"/>
                    </a:lnTo>
                    <a:lnTo>
                      <a:pt x="0" y="16"/>
                    </a:lnTo>
                    <a:lnTo>
                      <a:pt x="32" y="0"/>
                    </a:lnTo>
                    <a:close/>
                  </a:path>
                </a:pathLst>
              </a:custGeom>
              <a:blipFill dpi="0" rotWithShape="0">
                <a:blip r:embed="rId13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45" name="Freeform 2093"/>
              <p:cNvSpPr>
                <a:spLocks/>
              </p:cNvSpPr>
              <p:nvPr/>
            </p:nvSpPr>
            <p:spPr bwMode="auto">
              <a:xfrm>
                <a:off x="2693" y="2682"/>
                <a:ext cx="24" cy="87"/>
              </a:xfrm>
              <a:custGeom>
                <a:avLst/>
                <a:gdLst/>
                <a:ahLst/>
                <a:cxnLst>
                  <a:cxn ang="0">
                    <a:pos x="24" y="71"/>
                  </a:cxn>
                  <a:cxn ang="0">
                    <a:pos x="0" y="87"/>
                  </a:cxn>
                  <a:cxn ang="0">
                    <a:pos x="0" y="8"/>
                  </a:cxn>
                  <a:cxn ang="0">
                    <a:pos x="24" y="0"/>
                  </a:cxn>
                  <a:cxn ang="0">
                    <a:pos x="24" y="71"/>
                  </a:cxn>
                </a:cxnLst>
                <a:rect l="0" t="0" r="r" b="b"/>
                <a:pathLst>
                  <a:path w="24" h="87">
                    <a:moveTo>
                      <a:pt x="24" y="71"/>
                    </a:moveTo>
                    <a:lnTo>
                      <a:pt x="0" y="87"/>
                    </a:lnTo>
                    <a:lnTo>
                      <a:pt x="0" y="8"/>
                    </a:lnTo>
                    <a:lnTo>
                      <a:pt x="24" y="0"/>
                    </a:lnTo>
                    <a:lnTo>
                      <a:pt x="24" y="71"/>
                    </a:lnTo>
                    <a:close/>
                  </a:path>
                </a:pathLst>
              </a:custGeom>
              <a:blipFill dpi="0" rotWithShape="0">
                <a:blip r:embed="rId13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46" name="Freeform 2094"/>
              <p:cNvSpPr>
                <a:spLocks/>
              </p:cNvSpPr>
              <p:nvPr/>
            </p:nvSpPr>
            <p:spPr bwMode="auto">
              <a:xfrm>
                <a:off x="2622" y="2674"/>
                <a:ext cx="71" cy="95"/>
              </a:xfrm>
              <a:custGeom>
                <a:avLst/>
                <a:gdLst/>
                <a:ahLst/>
                <a:cxnLst>
                  <a:cxn ang="0">
                    <a:pos x="71" y="16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71" y="95"/>
                  </a:cxn>
                  <a:cxn ang="0">
                    <a:pos x="71" y="16"/>
                  </a:cxn>
                </a:cxnLst>
                <a:rect l="0" t="0" r="r" b="b"/>
                <a:pathLst>
                  <a:path w="71" h="95">
                    <a:moveTo>
                      <a:pt x="71" y="16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71" y="95"/>
                    </a:lnTo>
                    <a:lnTo>
                      <a:pt x="71" y="16"/>
                    </a:lnTo>
                    <a:close/>
                  </a:path>
                </a:pathLst>
              </a:custGeom>
              <a:blipFill dpi="0" rotWithShape="0">
                <a:blip r:embed="rId13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47" name="Freeform 2095"/>
              <p:cNvSpPr>
                <a:spLocks/>
              </p:cNvSpPr>
              <p:nvPr/>
            </p:nvSpPr>
            <p:spPr bwMode="auto">
              <a:xfrm>
                <a:off x="2693" y="2682"/>
                <a:ext cx="87" cy="31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87" y="24"/>
                  </a:cxn>
                  <a:cxn ang="0">
                    <a:pos x="63" y="31"/>
                  </a:cxn>
                  <a:cxn ang="0">
                    <a:pos x="0" y="8"/>
                  </a:cxn>
                  <a:cxn ang="0">
                    <a:pos x="24" y="0"/>
                  </a:cxn>
                </a:cxnLst>
                <a:rect l="0" t="0" r="r" b="b"/>
                <a:pathLst>
                  <a:path w="87" h="31">
                    <a:moveTo>
                      <a:pt x="24" y="0"/>
                    </a:moveTo>
                    <a:lnTo>
                      <a:pt x="87" y="24"/>
                    </a:lnTo>
                    <a:lnTo>
                      <a:pt x="63" y="31"/>
                    </a:lnTo>
                    <a:lnTo>
                      <a:pt x="0" y="8"/>
                    </a:lnTo>
                    <a:lnTo>
                      <a:pt x="24" y="0"/>
                    </a:lnTo>
                    <a:close/>
                  </a:path>
                </a:pathLst>
              </a:custGeom>
              <a:blipFill dpi="0" rotWithShape="0">
                <a:blip r:embed="rId13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48" name="Freeform 2096"/>
              <p:cNvSpPr>
                <a:spLocks/>
              </p:cNvSpPr>
              <p:nvPr/>
            </p:nvSpPr>
            <p:spPr bwMode="auto">
              <a:xfrm>
                <a:off x="2756" y="2706"/>
                <a:ext cx="24" cy="78"/>
              </a:xfrm>
              <a:custGeom>
                <a:avLst/>
                <a:gdLst/>
                <a:ahLst/>
                <a:cxnLst>
                  <a:cxn ang="0">
                    <a:pos x="24" y="70"/>
                  </a:cxn>
                  <a:cxn ang="0">
                    <a:pos x="0" y="78"/>
                  </a:cxn>
                  <a:cxn ang="0">
                    <a:pos x="0" y="7"/>
                  </a:cxn>
                  <a:cxn ang="0">
                    <a:pos x="24" y="0"/>
                  </a:cxn>
                  <a:cxn ang="0">
                    <a:pos x="24" y="70"/>
                  </a:cxn>
                </a:cxnLst>
                <a:rect l="0" t="0" r="r" b="b"/>
                <a:pathLst>
                  <a:path w="24" h="78">
                    <a:moveTo>
                      <a:pt x="24" y="70"/>
                    </a:moveTo>
                    <a:lnTo>
                      <a:pt x="0" y="78"/>
                    </a:lnTo>
                    <a:lnTo>
                      <a:pt x="0" y="7"/>
                    </a:lnTo>
                    <a:lnTo>
                      <a:pt x="24" y="0"/>
                    </a:lnTo>
                    <a:lnTo>
                      <a:pt x="24" y="70"/>
                    </a:lnTo>
                    <a:close/>
                  </a:path>
                </a:pathLst>
              </a:custGeom>
              <a:blipFill dpi="0" rotWithShape="0">
                <a:blip r:embed="rId13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49" name="Freeform 2097"/>
              <p:cNvSpPr>
                <a:spLocks/>
              </p:cNvSpPr>
              <p:nvPr/>
            </p:nvSpPr>
            <p:spPr bwMode="auto">
              <a:xfrm>
                <a:off x="2693" y="2690"/>
                <a:ext cx="63" cy="94"/>
              </a:xfrm>
              <a:custGeom>
                <a:avLst/>
                <a:gdLst/>
                <a:ahLst/>
                <a:cxnLst>
                  <a:cxn ang="0">
                    <a:pos x="63" y="23"/>
                  </a:cxn>
                  <a:cxn ang="0">
                    <a:pos x="0" y="0"/>
                  </a:cxn>
                  <a:cxn ang="0">
                    <a:pos x="0" y="79"/>
                  </a:cxn>
                  <a:cxn ang="0">
                    <a:pos x="63" y="94"/>
                  </a:cxn>
                  <a:cxn ang="0">
                    <a:pos x="63" y="23"/>
                  </a:cxn>
                </a:cxnLst>
                <a:rect l="0" t="0" r="r" b="b"/>
                <a:pathLst>
                  <a:path w="63" h="94">
                    <a:moveTo>
                      <a:pt x="63" y="23"/>
                    </a:moveTo>
                    <a:lnTo>
                      <a:pt x="0" y="0"/>
                    </a:lnTo>
                    <a:lnTo>
                      <a:pt x="0" y="79"/>
                    </a:lnTo>
                    <a:lnTo>
                      <a:pt x="63" y="94"/>
                    </a:lnTo>
                    <a:lnTo>
                      <a:pt x="63" y="23"/>
                    </a:lnTo>
                    <a:close/>
                  </a:path>
                </a:pathLst>
              </a:custGeom>
              <a:blipFill dpi="0" rotWithShape="0">
                <a:blip r:embed="rId13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50" name="Freeform 2098"/>
              <p:cNvSpPr>
                <a:spLocks/>
              </p:cNvSpPr>
              <p:nvPr/>
            </p:nvSpPr>
            <p:spPr bwMode="auto">
              <a:xfrm>
                <a:off x="2756" y="2706"/>
                <a:ext cx="95" cy="31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95" y="23"/>
                  </a:cxn>
                  <a:cxn ang="0">
                    <a:pos x="63" y="31"/>
                  </a:cxn>
                  <a:cxn ang="0">
                    <a:pos x="0" y="7"/>
                  </a:cxn>
                  <a:cxn ang="0">
                    <a:pos x="24" y="0"/>
                  </a:cxn>
                </a:cxnLst>
                <a:rect l="0" t="0" r="r" b="b"/>
                <a:pathLst>
                  <a:path w="95" h="31">
                    <a:moveTo>
                      <a:pt x="24" y="0"/>
                    </a:moveTo>
                    <a:lnTo>
                      <a:pt x="95" y="23"/>
                    </a:lnTo>
                    <a:lnTo>
                      <a:pt x="63" y="31"/>
                    </a:lnTo>
                    <a:lnTo>
                      <a:pt x="0" y="7"/>
                    </a:lnTo>
                    <a:lnTo>
                      <a:pt x="24" y="0"/>
                    </a:lnTo>
                    <a:close/>
                  </a:path>
                </a:pathLst>
              </a:custGeom>
              <a:blipFill dpi="0" rotWithShape="0">
                <a:blip r:embed="rId13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51" name="Freeform 2099"/>
              <p:cNvSpPr>
                <a:spLocks/>
              </p:cNvSpPr>
              <p:nvPr/>
            </p:nvSpPr>
            <p:spPr bwMode="auto">
              <a:xfrm>
                <a:off x="2819" y="2729"/>
                <a:ext cx="32" cy="79"/>
              </a:xfrm>
              <a:custGeom>
                <a:avLst/>
                <a:gdLst/>
                <a:ahLst/>
                <a:cxnLst>
                  <a:cxn ang="0">
                    <a:pos x="32" y="71"/>
                  </a:cxn>
                  <a:cxn ang="0">
                    <a:pos x="0" y="79"/>
                  </a:cxn>
                  <a:cxn ang="0">
                    <a:pos x="0" y="8"/>
                  </a:cxn>
                  <a:cxn ang="0">
                    <a:pos x="32" y="0"/>
                  </a:cxn>
                  <a:cxn ang="0">
                    <a:pos x="32" y="71"/>
                  </a:cxn>
                </a:cxnLst>
                <a:rect l="0" t="0" r="r" b="b"/>
                <a:pathLst>
                  <a:path w="32" h="79">
                    <a:moveTo>
                      <a:pt x="32" y="71"/>
                    </a:moveTo>
                    <a:lnTo>
                      <a:pt x="0" y="79"/>
                    </a:lnTo>
                    <a:lnTo>
                      <a:pt x="0" y="8"/>
                    </a:lnTo>
                    <a:lnTo>
                      <a:pt x="32" y="0"/>
                    </a:lnTo>
                    <a:lnTo>
                      <a:pt x="32" y="71"/>
                    </a:lnTo>
                    <a:close/>
                  </a:path>
                </a:pathLst>
              </a:custGeom>
              <a:blipFill dpi="0" rotWithShape="0">
                <a:blip r:embed="rId13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52" name="Freeform 2100"/>
              <p:cNvSpPr>
                <a:spLocks/>
              </p:cNvSpPr>
              <p:nvPr/>
            </p:nvSpPr>
            <p:spPr bwMode="auto">
              <a:xfrm>
                <a:off x="2756" y="2713"/>
                <a:ext cx="63" cy="95"/>
              </a:xfrm>
              <a:custGeom>
                <a:avLst/>
                <a:gdLst/>
                <a:ahLst/>
                <a:cxnLst>
                  <a:cxn ang="0">
                    <a:pos x="63" y="24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95"/>
                  </a:cxn>
                  <a:cxn ang="0">
                    <a:pos x="63" y="24"/>
                  </a:cxn>
                </a:cxnLst>
                <a:rect l="0" t="0" r="r" b="b"/>
                <a:pathLst>
                  <a:path w="63" h="95">
                    <a:moveTo>
                      <a:pt x="63" y="24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95"/>
                    </a:lnTo>
                    <a:lnTo>
                      <a:pt x="63" y="24"/>
                    </a:lnTo>
                    <a:close/>
                  </a:path>
                </a:pathLst>
              </a:custGeom>
              <a:blipFill dpi="0" rotWithShape="0">
                <a:blip r:embed="rId13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53" name="Freeform 2101"/>
              <p:cNvSpPr>
                <a:spLocks/>
              </p:cNvSpPr>
              <p:nvPr/>
            </p:nvSpPr>
            <p:spPr bwMode="auto">
              <a:xfrm>
                <a:off x="2819" y="2729"/>
                <a:ext cx="95" cy="110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95" y="95"/>
                  </a:cxn>
                  <a:cxn ang="0">
                    <a:pos x="71" y="110"/>
                  </a:cxn>
                  <a:cxn ang="0">
                    <a:pos x="0" y="8"/>
                  </a:cxn>
                  <a:cxn ang="0">
                    <a:pos x="32" y="0"/>
                  </a:cxn>
                </a:cxnLst>
                <a:rect l="0" t="0" r="r" b="b"/>
                <a:pathLst>
                  <a:path w="95" h="110">
                    <a:moveTo>
                      <a:pt x="32" y="0"/>
                    </a:moveTo>
                    <a:lnTo>
                      <a:pt x="95" y="95"/>
                    </a:lnTo>
                    <a:lnTo>
                      <a:pt x="71" y="110"/>
                    </a:lnTo>
                    <a:lnTo>
                      <a:pt x="0" y="8"/>
                    </a:lnTo>
                    <a:lnTo>
                      <a:pt x="32" y="0"/>
                    </a:lnTo>
                    <a:close/>
                  </a:path>
                </a:pathLst>
              </a:custGeom>
              <a:blipFill dpi="0" rotWithShape="0">
                <a:blip r:embed="rId13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54" name="Freeform 2102"/>
              <p:cNvSpPr>
                <a:spLocks/>
              </p:cNvSpPr>
              <p:nvPr/>
            </p:nvSpPr>
            <p:spPr bwMode="auto">
              <a:xfrm>
                <a:off x="2890" y="2824"/>
                <a:ext cx="24" cy="86"/>
              </a:xfrm>
              <a:custGeom>
                <a:avLst/>
                <a:gdLst/>
                <a:ahLst/>
                <a:cxnLst>
                  <a:cxn ang="0">
                    <a:pos x="24" y="71"/>
                  </a:cxn>
                  <a:cxn ang="0">
                    <a:pos x="0" y="86"/>
                  </a:cxn>
                  <a:cxn ang="0">
                    <a:pos x="0" y="15"/>
                  </a:cxn>
                  <a:cxn ang="0">
                    <a:pos x="24" y="0"/>
                  </a:cxn>
                  <a:cxn ang="0">
                    <a:pos x="24" y="71"/>
                  </a:cxn>
                </a:cxnLst>
                <a:rect l="0" t="0" r="r" b="b"/>
                <a:pathLst>
                  <a:path w="24" h="86">
                    <a:moveTo>
                      <a:pt x="24" y="71"/>
                    </a:moveTo>
                    <a:lnTo>
                      <a:pt x="0" y="86"/>
                    </a:lnTo>
                    <a:lnTo>
                      <a:pt x="0" y="15"/>
                    </a:lnTo>
                    <a:lnTo>
                      <a:pt x="24" y="0"/>
                    </a:lnTo>
                    <a:lnTo>
                      <a:pt x="24" y="71"/>
                    </a:lnTo>
                    <a:close/>
                  </a:path>
                </a:pathLst>
              </a:custGeom>
              <a:blipFill dpi="0" rotWithShape="0">
                <a:blip r:embed="rId13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55" name="Freeform 2103"/>
              <p:cNvSpPr>
                <a:spLocks/>
              </p:cNvSpPr>
              <p:nvPr/>
            </p:nvSpPr>
            <p:spPr bwMode="auto">
              <a:xfrm>
                <a:off x="2819" y="2737"/>
                <a:ext cx="71" cy="173"/>
              </a:xfrm>
              <a:custGeom>
                <a:avLst/>
                <a:gdLst/>
                <a:ahLst/>
                <a:cxnLst>
                  <a:cxn ang="0">
                    <a:pos x="71" y="102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71" y="173"/>
                  </a:cxn>
                  <a:cxn ang="0">
                    <a:pos x="71" y="102"/>
                  </a:cxn>
                </a:cxnLst>
                <a:rect l="0" t="0" r="r" b="b"/>
                <a:pathLst>
                  <a:path w="71" h="173">
                    <a:moveTo>
                      <a:pt x="71" y="102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71" y="173"/>
                    </a:lnTo>
                    <a:lnTo>
                      <a:pt x="71" y="102"/>
                    </a:lnTo>
                    <a:close/>
                  </a:path>
                </a:pathLst>
              </a:custGeom>
              <a:blipFill dpi="0" rotWithShape="0">
                <a:blip r:embed="rId13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56" name="Freeform 2104"/>
              <p:cNvSpPr>
                <a:spLocks/>
              </p:cNvSpPr>
              <p:nvPr/>
            </p:nvSpPr>
            <p:spPr bwMode="auto">
              <a:xfrm>
                <a:off x="2890" y="2824"/>
                <a:ext cx="87" cy="39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87" y="23"/>
                  </a:cxn>
                  <a:cxn ang="0">
                    <a:pos x="63" y="39"/>
                  </a:cxn>
                  <a:cxn ang="0">
                    <a:pos x="0" y="15"/>
                  </a:cxn>
                  <a:cxn ang="0">
                    <a:pos x="24" y="0"/>
                  </a:cxn>
                </a:cxnLst>
                <a:rect l="0" t="0" r="r" b="b"/>
                <a:pathLst>
                  <a:path w="87" h="39">
                    <a:moveTo>
                      <a:pt x="24" y="0"/>
                    </a:moveTo>
                    <a:lnTo>
                      <a:pt x="87" y="23"/>
                    </a:lnTo>
                    <a:lnTo>
                      <a:pt x="63" y="39"/>
                    </a:lnTo>
                    <a:lnTo>
                      <a:pt x="0" y="15"/>
                    </a:lnTo>
                    <a:lnTo>
                      <a:pt x="24" y="0"/>
                    </a:lnTo>
                    <a:close/>
                  </a:path>
                </a:pathLst>
              </a:custGeom>
              <a:blipFill dpi="0" rotWithShape="0">
                <a:blip r:embed="rId13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57" name="Freeform 2105"/>
              <p:cNvSpPr>
                <a:spLocks/>
              </p:cNvSpPr>
              <p:nvPr/>
            </p:nvSpPr>
            <p:spPr bwMode="auto">
              <a:xfrm>
                <a:off x="2953" y="2847"/>
                <a:ext cx="24" cy="87"/>
              </a:xfrm>
              <a:custGeom>
                <a:avLst/>
                <a:gdLst/>
                <a:ahLst/>
                <a:cxnLst>
                  <a:cxn ang="0">
                    <a:pos x="24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24" y="0"/>
                  </a:cxn>
                  <a:cxn ang="0">
                    <a:pos x="24" y="71"/>
                  </a:cxn>
                </a:cxnLst>
                <a:rect l="0" t="0" r="r" b="b"/>
                <a:pathLst>
                  <a:path w="24" h="87">
                    <a:moveTo>
                      <a:pt x="24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24" y="0"/>
                    </a:lnTo>
                    <a:lnTo>
                      <a:pt x="24" y="71"/>
                    </a:lnTo>
                    <a:close/>
                  </a:path>
                </a:pathLst>
              </a:custGeom>
              <a:blipFill dpi="0" rotWithShape="0">
                <a:blip r:embed="rId13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58" name="Freeform 2106"/>
              <p:cNvSpPr>
                <a:spLocks/>
              </p:cNvSpPr>
              <p:nvPr/>
            </p:nvSpPr>
            <p:spPr bwMode="auto">
              <a:xfrm>
                <a:off x="2890" y="2839"/>
                <a:ext cx="63" cy="95"/>
              </a:xfrm>
              <a:custGeom>
                <a:avLst/>
                <a:gdLst/>
                <a:ahLst/>
                <a:cxnLst>
                  <a:cxn ang="0">
                    <a:pos x="63" y="24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95"/>
                  </a:cxn>
                  <a:cxn ang="0">
                    <a:pos x="63" y="24"/>
                  </a:cxn>
                </a:cxnLst>
                <a:rect l="0" t="0" r="r" b="b"/>
                <a:pathLst>
                  <a:path w="63" h="95">
                    <a:moveTo>
                      <a:pt x="63" y="24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95"/>
                    </a:lnTo>
                    <a:lnTo>
                      <a:pt x="63" y="24"/>
                    </a:lnTo>
                    <a:close/>
                  </a:path>
                </a:pathLst>
              </a:custGeom>
              <a:blipFill dpi="0" rotWithShape="0">
                <a:blip r:embed="rId13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59" name="Freeform 2107"/>
              <p:cNvSpPr>
                <a:spLocks/>
              </p:cNvSpPr>
              <p:nvPr/>
            </p:nvSpPr>
            <p:spPr bwMode="auto">
              <a:xfrm>
                <a:off x="2953" y="2847"/>
                <a:ext cx="95" cy="118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95" y="103"/>
                  </a:cxn>
                  <a:cxn ang="0">
                    <a:pos x="63" y="118"/>
                  </a:cxn>
                  <a:cxn ang="0">
                    <a:pos x="0" y="16"/>
                  </a:cxn>
                  <a:cxn ang="0">
                    <a:pos x="24" y="0"/>
                  </a:cxn>
                </a:cxnLst>
                <a:rect l="0" t="0" r="r" b="b"/>
                <a:pathLst>
                  <a:path w="95" h="118">
                    <a:moveTo>
                      <a:pt x="24" y="0"/>
                    </a:moveTo>
                    <a:lnTo>
                      <a:pt x="95" y="103"/>
                    </a:lnTo>
                    <a:lnTo>
                      <a:pt x="63" y="118"/>
                    </a:lnTo>
                    <a:lnTo>
                      <a:pt x="0" y="16"/>
                    </a:lnTo>
                    <a:lnTo>
                      <a:pt x="24" y="0"/>
                    </a:lnTo>
                    <a:close/>
                  </a:path>
                </a:pathLst>
              </a:custGeom>
              <a:blipFill dpi="0" rotWithShape="0">
                <a:blip r:embed="rId13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60" name="Freeform 2108"/>
              <p:cNvSpPr>
                <a:spLocks/>
              </p:cNvSpPr>
              <p:nvPr/>
            </p:nvSpPr>
            <p:spPr bwMode="auto">
              <a:xfrm>
                <a:off x="3016" y="2950"/>
                <a:ext cx="32" cy="86"/>
              </a:xfrm>
              <a:custGeom>
                <a:avLst/>
                <a:gdLst/>
                <a:ahLst/>
                <a:cxnLst>
                  <a:cxn ang="0">
                    <a:pos x="32" y="71"/>
                  </a:cxn>
                  <a:cxn ang="0">
                    <a:pos x="0" y="86"/>
                  </a:cxn>
                  <a:cxn ang="0">
                    <a:pos x="0" y="15"/>
                  </a:cxn>
                  <a:cxn ang="0">
                    <a:pos x="32" y="0"/>
                  </a:cxn>
                  <a:cxn ang="0">
                    <a:pos x="32" y="71"/>
                  </a:cxn>
                </a:cxnLst>
                <a:rect l="0" t="0" r="r" b="b"/>
                <a:pathLst>
                  <a:path w="32" h="86">
                    <a:moveTo>
                      <a:pt x="32" y="71"/>
                    </a:moveTo>
                    <a:lnTo>
                      <a:pt x="0" y="86"/>
                    </a:lnTo>
                    <a:lnTo>
                      <a:pt x="0" y="15"/>
                    </a:lnTo>
                    <a:lnTo>
                      <a:pt x="32" y="0"/>
                    </a:lnTo>
                    <a:lnTo>
                      <a:pt x="32" y="71"/>
                    </a:lnTo>
                    <a:close/>
                  </a:path>
                </a:pathLst>
              </a:custGeom>
              <a:blipFill dpi="0" rotWithShape="0">
                <a:blip r:embed="rId13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61" name="Freeform 2109"/>
              <p:cNvSpPr>
                <a:spLocks/>
              </p:cNvSpPr>
              <p:nvPr/>
            </p:nvSpPr>
            <p:spPr bwMode="auto">
              <a:xfrm>
                <a:off x="2953" y="2863"/>
                <a:ext cx="63" cy="173"/>
              </a:xfrm>
              <a:custGeom>
                <a:avLst/>
                <a:gdLst/>
                <a:ahLst/>
                <a:cxnLst>
                  <a:cxn ang="0">
                    <a:pos x="63" y="102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173"/>
                  </a:cxn>
                  <a:cxn ang="0">
                    <a:pos x="63" y="102"/>
                  </a:cxn>
                </a:cxnLst>
                <a:rect l="0" t="0" r="r" b="b"/>
                <a:pathLst>
                  <a:path w="63" h="173">
                    <a:moveTo>
                      <a:pt x="63" y="102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173"/>
                    </a:lnTo>
                    <a:lnTo>
                      <a:pt x="63" y="102"/>
                    </a:lnTo>
                    <a:close/>
                  </a:path>
                </a:pathLst>
              </a:custGeom>
              <a:blipFill dpi="0" rotWithShape="0">
                <a:blip r:embed="rId13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62" name="Freeform 2110"/>
              <p:cNvSpPr>
                <a:spLocks/>
              </p:cNvSpPr>
              <p:nvPr/>
            </p:nvSpPr>
            <p:spPr bwMode="auto">
              <a:xfrm>
                <a:off x="3016" y="2950"/>
                <a:ext cx="95" cy="39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95" y="23"/>
                  </a:cxn>
                  <a:cxn ang="0">
                    <a:pos x="64" y="39"/>
                  </a:cxn>
                  <a:cxn ang="0">
                    <a:pos x="0" y="15"/>
                  </a:cxn>
                  <a:cxn ang="0">
                    <a:pos x="32" y="0"/>
                  </a:cxn>
                </a:cxnLst>
                <a:rect l="0" t="0" r="r" b="b"/>
                <a:pathLst>
                  <a:path w="95" h="39">
                    <a:moveTo>
                      <a:pt x="32" y="0"/>
                    </a:moveTo>
                    <a:lnTo>
                      <a:pt x="95" y="23"/>
                    </a:lnTo>
                    <a:lnTo>
                      <a:pt x="64" y="39"/>
                    </a:lnTo>
                    <a:lnTo>
                      <a:pt x="0" y="15"/>
                    </a:lnTo>
                    <a:lnTo>
                      <a:pt x="32" y="0"/>
                    </a:lnTo>
                    <a:close/>
                  </a:path>
                </a:pathLst>
              </a:custGeom>
              <a:blipFill dpi="0" rotWithShape="0">
                <a:blip r:embed="rId13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63" name="Freeform 2111"/>
              <p:cNvSpPr>
                <a:spLocks/>
              </p:cNvSpPr>
              <p:nvPr/>
            </p:nvSpPr>
            <p:spPr bwMode="auto">
              <a:xfrm>
                <a:off x="3080" y="2973"/>
                <a:ext cx="31" cy="87"/>
              </a:xfrm>
              <a:custGeom>
                <a:avLst/>
                <a:gdLst/>
                <a:ahLst/>
                <a:cxnLst>
                  <a:cxn ang="0">
                    <a:pos x="31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31" y="0"/>
                  </a:cxn>
                  <a:cxn ang="0">
                    <a:pos x="31" y="71"/>
                  </a:cxn>
                </a:cxnLst>
                <a:rect l="0" t="0" r="r" b="b"/>
                <a:pathLst>
                  <a:path w="31" h="87">
                    <a:moveTo>
                      <a:pt x="31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31" y="0"/>
                    </a:lnTo>
                    <a:lnTo>
                      <a:pt x="31" y="71"/>
                    </a:lnTo>
                    <a:close/>
                  </a:path>
                </a:pathLst>
              </a:custGeom>
              <a:blipFill dpi="0" rotWithShape="0">
                <a:blip r:embed="rId13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64" name="Freeform 2112"/>
              <p:cNvSpPr>
                <a:spLocks/>
              </p:cNvSpPr>
              <p:nvPr/>
            </p:nvSpPr>
            <p:spPr bwMode="auto">
              <a:xfrm>
                <a:off x="3016" y="2965"/>
                <a:ext cx="64" cy="95"/>
              </a:xfrm>
              <a:custGeom>
                <a:avLst/>
                <a:gdLst/>
                <a:ahLst/>
                <a:cxnLst>
                  <a:cxn ang="0">
                    <a:pos x="64" y="24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4" y="95"/>
                  </a:cxn>
                  <a:cxn ang="0">
                    <a:pos x="64" y="24"/>
                  </a:cxn>
                </a:cxnLst>
                <a:rect l="0" t="0" r="r" b="b"/>
                <a:pathLst>
                  <a:path w="64" h="95">
                    <a:moveTo>
                      <a:pt x="64" y="24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4" y="95"/>
                    </a:lnTo>
                    <a:lnTo>
                      <a:pt x="64" y="24"/>
                    </a:lnTo>
                    <a:close/>
                  </a:path>
                </a:pathLst>
              </a:custGeom>
              <a:blipFill dpi="0" rotWithShape="0">
                <a:blip r:embed="rId13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65" name="Freeform 2113"/>
              <p:cNvSpPr>
                <a:spLocks/>
              </p:cNvSpPr>
              <p:nvPr/>
            </p:nvSpPr>
            <p:spPr bwMode="auto">
              <a:xfrm>
                <a:off x="3080" y="2973"/>
                <a:ext cx="94" cy="111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94" y="103"/>
                  </a:cxn>
                  <a:cxn ang="0">
                    <a:pos x="70" y="111"/>
                  </a:cxn>
                  <a:cxn ang="0">
                    <a:pos x="0" y="16"/>
                  </a:cxn>
                  <a:cxn ang="0">
                    <a:pos x="31" y="0"/>
                  </a:cxn>
                </a:cxnLst>
                <a:rect l="0" t="0" r="r" b="b"/>
                <a:pathLst>
                  <a:path w="94" h="111">
                    <a:moveTo>
                      <a:pt x="31" y="0"/>
                    </a:moveTo>
                    <a:lnTo>
                      <a:pt x="94" y="103"/>
                    </a:lnTo>
                    <a:lnTo>
                      <a:pt x="70" y="111"/>
                    </a:lnTo>
                    <a:lnTo>
                      <a:pt x="0" y="16"/>
                    </a:lnTo>
                    <a:lnTo>
                      <a:pt x="31" y="0"/>
                    </a:lnTo>
                    <a:close/>
                  </a:path>
                </a:pathLst>
              </a:custGeom>
              <a:blipFill dpi="0" rotWithShape="0">
                <a:blip r:embed="rId13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66" name="Freeform 2114"/>
              <p:cNvSpPr>
                <a:spLocks/>
              </p:cNvSpPr>
              <p:nvPr/>
            </p:nvSpPr>
            <p:spPr bwMode="auto">
              <a:xfrm>
                <a:off x="3150" y="3076"/>
                <a:ext cx="24" cy="79"/>
              </a:xfrm>
              <a:custGeom>
                <a:avLst/>
                <a:gdLst/>
                <a:ahLst/>
                <a:cxnLst>
                  <a:cxn ang="0">
                    <a:pos x="24" y="71"/>
                  </a:cxn>
                  <a:cxn ang="0">
                    <a:pos x="0" y="79"/>
                  </a:cxn>
                  <a:cxn ang="0">
                    <a:pos x="0" y="8"/>
                  </a:cxn>
                  <a:cxn ang="0">
                    <a:pos x="24" y="0"/>
                  </a:cxn>
                  <a:cxn ang="0">
                    <a:pos x="24" y="71"/>
                  </a:cxn>
                </a:cxnLst>
                <a:rect l="0" t="0" r="r" b="b"/>
                <a:pathLst>
                  <a:path w="24" h="79">
                    <a:moveTo>
                      <a:pt x="24" y="71"/>
                    </a:moveTo>
                    <a:lnTo>
                      <a:pt x="0" y="79"/>
                    </a:lnTo>
                    <a:lnTo>
                      <a:pt x="0" y="8"/>
                    </a:lnTo>
                    <a:lnTo>
                      <a:pt x="24" y="0"/>
                    </a:lnTo>
                    <a:lnTo>
                      <a:pt x="24" y="71"/>
                    </a:lnTo>
                    <a:close/>
                  </a:path>
                </a:pathLst>
              </a:custGeom>
              <a:blipFill dpi="0" rotWithShape="0">
                <a:blip r:embed="rId13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67" name="Freeform 2115"/>
              <p:cNvSpPr>
                <a:spLocks/>
              </p:cNvSpPr>
              <p:nvPr/>
            </p:nvSpPr>
            <p:spPr bwMode="auto">
              <a:xfrm>
                <a:off x="3080" y="2989"/>
                <a:ext cx="70" cy="166"/>
              </a:xfrm>
              <a:custGeom>
                <a:avLst/>
                <a:gdLst/>
                <a:ahLst/>
                <a:cxnLst>
                  <a:cxn ang="0">
                    <a:pos x="70" y="95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70" y="166"/>
                  </a:cxn>
                  <a:cxn ang="0">
                    <a:pos x="70" y="95"/>
                  </a:cxn>
                </a:cxnLst>
                <a:rect l="0" t="0" r="r" b="b"/>
                <a:pathLst>
                  <a:path w="70" h="166">
                    <a:moveTo>
                      <a:pt x="70" y="95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70" y="166"/>
                    </a:lnTo>
                    <a:lnTo>
                      <a:pt x="70" y="95"/>
                    </a:lnTo>
                    <a:close/>
                  </a:path>
                </a:pathLst>
              </a:custGeom>
              <a:blipFill dpi="0" rotWithShape="0">
                <a:blip r:embed="rId13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68" name="Freeform 2116"/>
              <p:cNvSpPr>
                <a:spLocks/>
              </p:cNvSpPr>
              <p:nvPr/>
            </p:nvSpPr>
            <p:spPr bwMode="auto">
              <a:xfrm>
                <a:off x="3150" y="3076"/>
                <a:ext cx="87" cy="31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87" y="23"/>
                  </a:cxn>
                  <a:cxn ang="0">
                    <a:pos x="63" y="31"/>
                  </a:cxn>
                  <a:cxn ang="0">
                    <a:pos x="0" y="8"/>
                  </a:cxn>
                  <a:cxn ang="0">
                    <a:pos x="24" y="0"/>
                  </a:cxn>
                </a:cxnLst>
                <a:rect l="0" t="0" r="r" b="b"/>
                <a:pathLst>
                  <a:path w="87" h="31">
                    <a:moveTo>
                      <a:pt x="24" y="0"/>
                    </a:moveTo>
                    <a:lnTo>
                      <a:pt x="87" y="23"/>
                    </a:lnTo>
                    <a:lnTo>
                      <a:pt x="63" y="31"/>
                    </a:lnTo>
                    <a:lnTo>
                      <a:pt x="0" y="8"/>
                    </a:lnTo>
                    <a:lnTo>
                      <a:pt x="24" y="0"/>
                    </a:lnTo>
                    <a:close/>
                  </a:path>
                </a:pathLst>
              </a:custGeom>
              <a:blipFill dpi="0" rotWithShape="0">
                <a:blip r:embed="rId13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69" name="Freeform 2117"/>
              <p:cNvSpPr>
                <a:spLocks/>
              </p:cNvSpPr>
              <p:nvPr/>
            </p:nvSpPr>
            <p:spPr bwMode="auto">
              <a:xfrm>
                <a:off x="3213" y="3099"/>
                <a:ext cx="24" cy="79"/>
              </a:xfrm>
              <a:custGeom>
                <a:avLst/>
                <a:gdLst/>
                <a:ahLst/>
                <a:cxnLst>
                  <a:cxn ang="0">
                    <a:pos x="24" y="71"/>
                  </a:cxn>
                  <a:cxn ang="0">
                    <a:pos x="0" y="79"/>
                  </a:cxn>
                  <a:cxn ang="0">
                    <a:pos x="0" y="8"/>
                  </a:cxn>
                  <a:cxn ang="0">
                    <a:pos x="24" y="0"/>
                  </a:cxn>
                  <a:cxn ang="0">
                    <a:pos x="24" y="71"/>
                  </a:cxn>
                </a:cxnLst>
                <a:rect l="0" t="0" r="r" b="b"/>
                <a:pathLst>
                  <a:path w="24" h="79">
                    <a:moveTo>
                      <a:pt x="24" y="71"/>
                    </a:moveTo>
                    <a:lnTo>
                      <a:pt x="0" y="79"/>
                    </a:lnTo>
                    <a:lnTo>
                      <a:pt x="0" y="8"/>
                    </a:lnTo>
                    <a:lnTo>
                      <a:pt x="24" y="0"/>
                    </a:lnTo>
                    <a:lnTo>
                      <a:pt x="24" y="71"/>
                    </a:lnTo>
                    <a:close/>
                  </a:path>
                </a:pathLst>
              </a:custGeom>
              <a:blipFill dpi="0" rotWithShape="0">
                <a:blip r:embed="rId13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70" name="Freeform 2118"/>
              <p:cNvSpPr>
                <a:spLocks/>
              </p:cNvSpPr>
              <p:nvPr/>
            </p:nvSpPr>
            <p:spPr bwMode="auto">
              <a:xfrm>
                <a:off x="3150" y="3084"/>
                <a:ext cx="63" cy="94"/>
              </a:xfrm>
              <a:custGeom>
                <a:avLst/>
                <a:gdLst/>
                <a:ahLst/>
                <a:cxnLst>
                  <a:cxn ang="0">
                    <a:pos x="63" y="23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94"/>
                  </a:cxn>
                  <a:cxn ang="0">
                    <a:pos x="63" y="23"/>
                  </a:cxn>
                </a:cxnLst>
                <a:rect l="0" t="0" r="r" b="b"/>
                <a:pathLst>
                  <a:path w="63" h="94">
                    <a:moveTo>
                      <a:pt x="63" y="23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94"/>
                    </a:lnTo>
                    <a:lnTo>
                      <a:pt x="63" y="23"/>
                    </a:lnTo>
                    <a:close/>
                  </a:path>
                </a:pathLst>
              </a:custGeom>
              <a:blipFill dpi="0" rotWithShape="0">
                <a:blip r:embed="rId13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71" name="Freeform 2119"/>
              <p:cNvSpPr>
                <a:spLocks/>
              </p:cNvSpPr>
              <p:nvPr/>
            </p:nvSpPr>
            <p:spPr bwMode="auto">
              <a:xfrm>
                <a:off x="3213" y="3099"/>
                <a:ext cx="95" cy="32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95" y="16"/>
                  </a:cxn>
                  <a:cxn ang="0">
                    <a:pos x="64" y="32"/>
                  </a:cxn>
                  <a:cxn ang="0">
                    <a:pos x="0" y="8"/>
                  </a:cxn>
                  <a:cxn ang="0">
                    <a:pos x="24" y="0"/>
                  </a:cxn>
                </a:cxnLst>
                <a:rect l="0" t="0" r="r" b="b"/>
                <a:pathLst>
                  <a:path w="95" h="32">
                    <a:moveTo>
                      <a:pt x="24" y="0"/>
                    </a:moveTo>
                    <a:lnTo>
                      <a:pt x="95" y="16"/>
                    </a:lnTo>
                    <a:lnTo>
                      <a:pt x="64" y="32"/>
                    </a:lnTo>
                    <a:lnTo>
                      <a:pt x="0" y="8"/>
                    </a:lnTo>
                    <a:lnTo>
                      <a:pt x="24" y="0"/>
                    </a:lnTo>
                    <a:close/>
                  </a:path>
                </a:pathLst>
              </a:custGeom>
              <a:blipFill dpi="0" rotWithShape="0">
                <a:blip r:embed="rId13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72" name="Freeform 2120"/>
              <p:cNvSpPr>
                <a:spLocks/>
              </p:cNvSpPr>
              <p:nvPr/>
            </p:nvSpPr>
            <p:spPr bwMode="auto">
              <a:xfrm>
                <a:off x="3277" y="3115"/>
                <a:ext cx="31" cy="87"/>
              </a:xfrm>
              <a:custGeom>
                <a:avLst/>
                <a:gdLst/>
                <a:ahLst/>
                <a:cxnLst>
                  <a:cxn ang="0">
                    <a:pos x="31" y="79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31" y="0"/>
                  </a:cxn>
                  <a:cxn ang="0">
                    <a:pos x="31" y="79"/>
                  </a:cxn>
                </a:cxnLst>
                <a:rect l="0" t="0" r="r" b="b"/>
                <a:pathLst>
                  <a:path w="31" h="87">
                    <a:moveTo>
                      <a:pt x="31" y="79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31" y="0"/>
                    </a:lnTo>
                    <a:lnTo>
                      <a:pt x="31" y="79"/>
                    </a:lnTo>
                    <a:close/>
                  </a:path>
                </a:pathLst>
              </a:custGeom>
              <a:blipFill dpi="0" rotWithShape="0">
                <a:blip r:embed="rId13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73" name="Freeform 2121"/>
              <p:cNvSpPr>
                <a:spLocks/>
              </p:cNvSpPr>
              <p:nvPr/>
            </p:nvSpPr>
            <p:spPr bwMode="auto">
              <a:xfrm>
                <a:off x="3213" y="3107"/>
                <a:ext cx="64" cy="95"/>
              </a:xfrm>
              <a:custGeom>
                <a:avLst/>
                <a:gdLst/>
                <a:ahLst/>
                <a:cxnLst>
                  <a:cxn ang="0">
                    <a:pos x="64" y="24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4" y="95"/>
                  </a:cxn>
                  <a:cxn ang="0">
                    <a:pos x="64" y="24"/>
                  </a:cxn>
                </a:cxnLst>
                <a:rect l="0" t="0" r="r" b="b"/>
                <a:pathLst>
                  <a:path w="64" h="95">
                    <a:moveTo>
                      <a:pt x="64" y="24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4" y="95"/>
                    </a:lnTo>
                    <a:lnTo>
                      <a:pt x="64" y="24"/>
                    </a:lnTo>
                    <a:close/>
                  </a:path>
                </a:pathLst>
              </a:custGeom>
              <a:blipFill dpi="0" rotWithShape="0">
                <a:blip r:embed="rId13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74" name="Freeform 2122"/>
              <p:cNvSpPr>
                <a:spLocks/>
              </p:cNvSpPr>
              <p:nvPr/>
            </p:nvSpPr>
            <p:spPr bwMode="auto">
              <a:xfrm>
                <a:off x="1984" y="2091"/>
                <a:ext cx="95" cy="110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95" y="102"/>
                  </a:cxn>
                  <a:cxn ang="0">
                    <a:pos x="63" y="110"/>
                  </a:cxn>
                  <a:cxn ang="0">
                    <a:pos x="0" y="16"/>
                  </a:cxn>
                  <a:cxn ang="0">
                    <a:pos x="32" y="0"/>
                  </a:cxn>
                </a:cxnLst>
                <a:rect l="0" t="0" r="r" b="b"/>
                <a:pathLst>
                  <a:path w="95" h="110">
                    <a:moveTo>
                      <a:pt x="32" y="0"/>
                    </a:moveTo>
                    <a:lnTo>
                      <a:pt x="95" y="102"/>
                    </a:lnTo>
                    <a:lnTo>
                      <a:pt x="63" y="110"/>
                    </a:lnTo>
                    <a:lnTo>
                      <a:pt x="0" y="16"/>
                    </a:lnTo>
                    <a:lnTo>
                      <a:pt x="32" y="0"/>
                    </a:lnTo>
                    <a:close/>
                  </a:path>
                </a:pathLst>
              </a:custGeom>
              <a:blipFill dpi="0" rotWithShape="0">
                <a:blip r:embed="rId1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75" name="Freeform 2123"/>
              <p:cNvSpPr>
                <a:spLocks/>
              </p:cNvSpPr>
              <p:nvPr/>
            </p:nvSpPr>
            <p:spPr bwMode="auto">
              <a:xfrm>
                <a:off x="2047" y="2193"/>
                <a:ext cx="32" cy="79"/>
              </a:xfrm>
              <a:custGeom>
                <a:avLst/>
                <a:gdLst/>
                <a:ahLst/>
                <a:cxnLst>
                  <a:cxn ang="0">
                    <a:pos x="32" y="71"/>
                  </a:cxn>
                  <a:cxn ang="0">
                    <a:pos x="0" y="79"/>
                  </a:cxn>
                  <a:cxn ang="0">
                    <a:pos x="0" y="8"/>
                  </a:cxn>
                  <a:cxn ang="0">
                    <a:pos x="32" y="0"/>
                  </a:cxn>
                  <a:cxn ang="0">
                    <a:pos x="32" y="71"/>
                  </a:cxn>
                </a:cxnLst>
                <a:rect l="0" t="0" r="r" b="b"/>
                <a:pathLst>
                  <a:path w="32" h="79">
                    <a:moveTo>
                      <a:pt x="32" y="71"/>
                    </a:moveTo>
                    <a:lnTo>
                      <a:pt x="0" y="79"/>
                    </a:lnTo>
                    <a:lnTo>
                      <a:pt x="0" y="8"/>
                    </a:lnTo>
                    <a:lnTo>
                      <a:pt x="32" y="0"/>
                    </a:lnTo>
                    <a:lnTo>
                      <a:pt x="32" y="71"/>
                    </a:lnTo>
                    <a:close/>
                  </a:path>
                </a:pathLst>
              </a:custGeom>
              <a:blipFill dpi="0" rotWithShape="0">
                <a:blip r:embed="rId1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76" name="Freeform 2124"/>
              <p:cNvSpPr>
                <a:spLocks/>
              </p:cNvSpPr>
              <p:nvPr/>
            </p:nvSpPr>
            <p:spPr bwMode="auto">
              <a:xfrm>
                <a:off x="1984" y="2107"/>
                <a:ext cx="63" cy="165"/>
              </a:xfrm>
              <a:custGeom>
                <a:avLst/>
                <a:gdLst/>
                <a:ahLst/>
                <a:cxnLst>
                  <a:cxn ang="0">
                    <a:pos x="63" y="94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165"/>
                  </a:cxn>
                  <a:cxn ang="0">
                    <a:pos x="63" y="94"/>
                  </a:cxn>
                </a:cxnLst>
                <a:rect l="0" t="0" r="r" b="b"/>
                <a:pathLst>
                  <a:path w="63" h="165">
                    <a:moveTo>
                      <a:pt x="63" y="94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165"/>
                    </a:lnTo>
                    <a:lnTo>
                      <a:pt x="63" y="94"/>
                    </a:lnTo>
                    <a:close/>
                  </a:path>
                </a:pathLst>
              </a:custGeom>
              <a:blipFill dpi="0" rotWithShape="0">
                <a:blip r:embed="rId1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77" name="Freeform 2125"/>
              <p:cNvSpPr>
                <a:spLocks/>
              </p:cNvSpPr>
              <p:nvPr/>
            </p:nvSpPr>
            <p:spPr bwMode="auto">
              <a:xfrm>
                <a:off x="2047" y="2193"/>
                <a:ext cx="95" cy="32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95" y="24"/>
                  </a:cxn>
                  <a:cxn ang="0">
                    <a:pos x="71" y="32"/>
                  </a:cxn>
                  <a:cxn ang="0">
                    <a:pos x="0" y="8"/>
                  </a:cxn>
                  <a:cxn ang="0">
                    <a:pos x="32" y="0"/>
                  </a:cxn>
                </a:cxnLst>
                <a:rect l="0" t="0" r="r" b="b"/>
                <a:pathLst>
                  <a:path w="95" h="32">
                    <a:moveTo>
                      <a:pt x="32" y="0"/>
                    </a:moveTo>
                    <a:lnTo>
                      <a:pt x="95" y="24"/>
                    </a:lnTo>
                    <a:lnTo>
                      <a:pt x="71" y="32"/>
                    </a:lnTo>
                    <a:lnTo>
                      <a:pt x="0" y="8"/>
                    </a:lnTo>
                    <a:lnTo>
                      <a:pt x="32" y="0"/>
                    </a:lnTo>
                    <a:close/>
                  </a:path>
                </a:pathLst>
              </a:custGeom>
              <a:blipFill dpi="0" rotWithShape="0">
                <a:blip r:embed="rId1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78" name="Freeform 2126"/>
              <p:cNvSpPr>
                <a:spLocks/>
              </p:cNvSpPr>
              <p:nvPr/>
            </p:nvSpPr>
            <p:spPr bwMode="auto">
              <a:xfrm>
                <a:off x="2118" y="2217"/>
                <a:ext cx="24" cy="79"/>
              </a:xfrm>
              <a:custGeom>
                <a:avLst/>
                <a:gdLst/>
                <a:ahLst/>
                <a:cxnLst>
                  <a:cxn ang="0">
                    <a:pos x="24" y="71"/>
                  </a:cxn>
                  <a:cxn ang="0">
                    <a:pos x="0" y="79"/>
                  </a:cxn>
                  <a:cxn ang="0">
                    <a:pos x="0" y="8"/>
                  </a:cxn>
                  <a:cxn ang="0">
                    <a:pos x="24" y="0"/>
                  </a:cxn>
                  <a:cxn ang="0">
                    <a:pos x="24" y="71"/>
                  </a:cxn>
                </a:cxnLst>
                <a:rect l="0" t="0" r="r" b="b"/>
                <a:pathLst>
                  <a:path w="24" h="79">
                    <a:moveTo>
                      <a:pt x="24" y="71"/>
                    </a:moveTo>
                    <a:lnTo>
                      <a:pt x="0" y="79"/>
                    </a:lnTo>
                    <a:lnTo>
                      <a:pt x="0" y="8"/>
                    </a:lnTo>
                    <a:lnTo>
                      <a:pt x="24" y="0"/>
                    </a:lnTo>
                    <a:lnTo>
                      <a:pt x="24" y="71"/>
                    </a:lnTo>
                    <a:close/>
                  </a:path>
                </a:pathLst>
              </a:custGeom>
              <a:blipFill dpi="0" rotWithShape="0">
                <a:blip r:embed="rId1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79" name="Freeform 2127"/>
              <p:cNvSpPr>
                <a:spLocks/>
              </p:cNvSpPr>
              <p:nvPr/>
            </p:nvSpPr>
            <p:spPr bwMode="auto">
              <a:xfrm>
                <a:off x="2047" y="2201"/>
                <a:ext cx="71" cy="95"/>
              </a:xfrm>
              <a:custGeom>
                <a:avLst/>
                <a:gdLst/>
                <a:ahLst/>
                <a:cxnLst>
                  <a:cxn ang="0">
                    <a:pos x="71" y="24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71" y="95"/>
                  </a:cxn>
                  <a:cxn ang="0">
                    <a:pos x="71" y="24"/>
                  </a:cxn>
                </a:cxnLst>
                <a:rect l="0" t="0" r="r" b="b"/>
                <a:pathLst>
                  <a:path w="71" h="95">
                    <a:moveTo>
                      <a:pt x="71" y="24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71" y="95"/>
                    </a:lnTo>
                    <a:lnTo>
                      <a:pt x="71" y="24"/>
                    </a:lnTo>
                    <a:close/>
                  </a:path>
                </a:pathLst>
              </a:custGeom>
              <a:blipFill dpi="0" rotWithShape="0">
                <a:blip r:embed="rId1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80" name="Freeform 2128"/>
              <p:cNvSpPr>
                <a:spLocks/>
              </p:cNvSpPr>
              <p:nvPr/>
            </p:nvSpPr>
            <p:spPr bwMode="auto">
              <a:xfrm>
                <a:off x="2118" y="2217"/>
                <a:ext cx="87" cy="110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87" y="95"/>
                  </a:cxn>
                  <a:cxn ang="0">
                    <a:pos x="63" y="110"/>
                  </a:cxn>
                  <a:cxn ang="0">
                    <a:pos x="0" y="8"/>
                  </a:cxn>
                  <a:cxn ang="0">
                    <a:pos x="24" y="0"/>
                  </a:cxn>
                </a:cxnLst>
                <a:rect l="0" t="0" r="r" b="b"/>
                <a:pathLst>
                  <a:path w="87" h="110">
                    <a:moveTo>
                      <a:pt x="24" y="0"/>
                    </a:moveTo>
                    <a:lnTo>
                      <a:pt x="87" y="95"/>
                    </a:lnTo>
                    <a:lnTo>
                      <a:pt x="63" y="110"/>
                    </a:lnTo>
                    <a:lnTo>
                      <a:pt x="0" y="8"/>
                    </a:lnTo>
                    <a:lnTo>
                      <a:pt x="24" y="0"/>
                    </a:lnTo>
                    <a:close/>
                  </a:path>
                </a:pathLst>
              </a:custGeom>
              <a:blipFill dpi="0" rotWithShape="0">
                <a:blip r:embed="rId1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81" name="Freeform 2129"/>
              <p:cNvSpPr>
                <a:spLocks/>
              </p:cNvSpPr>
              <p:nvPr/>
            </p:nvSpPr>
            <p:spPr bwMode="auto">
              <a:xfrm>
                <a:off x="2181" y="2312"/>
                <a:ext cx="24" cy="86"/>
              </a:xfrm>
              <a:custGeom>
                <a:avLst/>
                <a:gdLst/>
                <a:ahLst/>
                <a:cxnLst>
                  <a:cxn ang="0">
                    <a:pos x="24" y="70"/>
                  </a:cxn>
                  <a:cxn ang="0">
                    <a:pos x="0" y="86"/>
                  </a:cxn>
                  <a:cxn ang="0">
                    <a:pos x="0" y="15"/>
                  </a:cxn>
                  <a:cxn ang="0">
                    <a:pos x="24" y="0"/>
                  </a:cxn>
                  <a:cxn ang="0">
                    <a:pos x="24" y="70"/>
                  </a:cxn>
                </a:cxnLst>
                <a:rect l="0" t="0" r="r" b="b"/>
                <a:pathLst>
                  <a:path w="24" h="86">
                    <a:moveTo>
                      <a:pt x="24" y="70"/>
                    </a:moveTo>
                    <a:lnTo>
                      <a:pt x="0" y="86"/>
                    </a:lnTo>
                    <a:lnTo>
                      <a:pt x="0" y="15"/>
                    </a:lnTo>
                    <a:lnTo>
                      <a:pt x="24" y="0"/>
                    </a:lnTo>
                    <a:lnTo>
                      <a:pt x="24" y="70"/>
                    </a:lnTo>
                    <a:close/>
                  </a:path>
                </a:pathLst>
              </a:custGeom>
              <a:blipFill dpi="0" rotWithShape="0">
                <a:blip r:embed="rId1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82" name="Freeform 2130"/>
              <p:cNvSpPr>
                <a:spLocks/>
              </p:cNvSpPr>
              <p:nvPr/>
            </p:nvSpPr>
            <p:spPr bwMode="auto">
              <a:xfrm>
                <a:off x="2118" y="2225"/>
                <a:ext cx="63" cy="173"/>
              </a:xfrm>
              <a:custGeom>
                <a:avLst/>
                <a:gdLst/>
                <a:ahLst/>
                <a:cxnLst>
                  <a:cxn ang="0">
                    <a:pos x="63" y="102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173"/>
                  </a:cxn>
                  <a:cxn ang="0">
                    <a:pos x="63" y="102"/>
                  </a:cxn>
                </a:cxnLst>
                <a:rect l="0" t="0" r="r" b="b"/>
                <a:pathLst>
                  <a:path w="63" h="173">
                    <a:moveTo>
                      <a:pt x="63" y="102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173"/>
                    </a:lnTo>
                    <a:lnTo>
                      <a:pt x="63" y="102"/>
                    </a:lnTo>
                    <a:close/>
                  </a:path>
                </a:pathLst>
              </a:custGeom>
              <a:blipFill dpi="0" rotWithShape="0">
                <a:blip r:embed="rId1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83" name="Freeform 2131"/>
              <p:cNvSpPr>
                <a:spLocks/>
              </p:cNvSpPr>
              <p:nvPr/>
            </p:nvSpPr>
            <p:spPr bwMode="auto">
              <a:xfrm>
                <a:off x="2181" y="2312"/>
                <a:ext cx="95" cy="39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95" y="23"/>
                  </a:cxn>
                  <a:cxn ang="0">
                    <a:pos x="63" y="39"/>
                  </a:cxn>
                  <a:cxn ang="0">
                    <a:pos x="0" y="15"/>
                  </a:cxn>
                  <a:cxn ang="0">
                    <a:pos x="24" y="0"/>
                  </a:cxn>
                </a:cxnLst>
                <a:rect l="0" t="0" r="r" b="b"/>
                <a:pathLst>
                  <a:path w="95" h="39">
                    <a:moveTo>
                      <a:pt x="24" y="0"/>
                    </a:moveTo>
                    <a:lnTo>
                      <a:pt x="95" y="23"/>
                    </a:lnTo>
                    <a:lnTo>
                      <a:pt x="63" y="39"/>
                    </a:lnTo>
                    <a:lnTo>
                      <a:pt x="0" y="15"/>
                    </a:lnTo>
                    <a:lnTo>
                      <a:pt x="24" y="0"/>
                    </a:lnTo>
                    <a:close/>
                  </a:path>
                </a:pathLst>
              </a:custGeom>
              <a:blipFill dpi="0" rotWithShape="0">
                <a:blip r:embed="rId1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84" name="Freeform 2132"/>
              <p:cNvSpPr>
                <a:spLocks/>
              </p:cNvSpPr>
              <p:nvPr/>
            </p:nvSpPr>
            <p:spPr bwMode="auto">
              <a:xfrm>
                <a:off x="2244" y="2335"/>
                <a:ext cx="32" cy="87"/>
              </a:xfrm>
              <a:custGeom>
                <a:avLst/>
                <a:gdLst/>
                <a:ahLst/>
                <a:cxnLst>
                  <a:cxn ang="0">
                    <a:pos x="32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32" y="0"/>
                  </a:cxn>
                  <a:cxn ang="0">
                    <a:pos x="32" y="71"/>
                  </a:cxn>
                </a:cxnLst>
                <a:rect l="0" t="0" r="r" b="b"/>
                <a:pathLst>
                  <a:path w="32" h="87">
                    <a:moveTo>
                      <a:pt x="32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32" y="0"/>
                    </a:lnTo>
                    <a:lnTo>
                      <a:pt x="32" y="71"/>
                    </a:lnTo>
                    <a:close/>
                  </a:path>
                </a:pathLst>
              </a:custGeom>
              <a:blipFill dpi="0" rotWithShape="0">
                <a:blip r:embed="rId1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85" name="Freeform 2133"/>
              <p:cNvSpPr>
                <a:spLocks/>
              </p:cNvSpPr>
              <p:nvPr/>
            </p:nvSpPr>
            <p:spPr bwMode="auto">
              <a:xfrm>
                <a:off x="2181" y="2327"/>
                <a:ext cx="63" cy="95"/>
              </a:xfrm>
              <a:custGeom>
                <a:avLst/>
                <a:gdLst/>
                <a:ahLst/>
                <a:cxnLst>
                  <a:cxn ang="0">
                    <a:pos x="63" y="24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95"/>
                  </a:cxn>
                  <a:cxn ang="0">
                    <a:pos x="63" y="24"/>
                  </a:cxn>
                </a:cxnLst>
                <a:rect l="0" t="0" r="r" b="b"/>
                <a:pathLst>
                  <a:path w="63" h="95">
                    <a:moveTo>
                      <a:pt x="63" y="24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95"/>
                    </a:lnTo>
                    <a:lnTo>
                      <a:pt x="63" y="24"/>
                    </a:lnTo>
                    <a:close/>
                  </a:path>
                </a:pathLst>
              </a:custGeom>
              <a:blipFill dpi="0" rotWithShape="0">
                <a:blip r:embed="rId1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86" name="Freeform 2134"/>
              <p:cNvSpPr>
                <a:spLocks/>
              </p:cNvSpPr>
              <p:nvPr/>
            </p:nvSpPr>
            <p:spPr bwMode="auto">
              <a:xfrm>
                <a:off x="2244" y="2335"/>
                <a:ext cx="95" cy="118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95" y="103"/>
                  </a:cxn>
                  <a:cxn ang="0">
                    <a:pos x="63" y="118"/>
                  </a:cxn>
                  <a:cxn ang="0">
                    <a:pos x="0" y="16"/>
                  </a:cxn>
                  <a:cxn ang="0">
                    <a:pos x="32" y="0"/>
                  </a:cxn>
                </a:cxnLst>
                <a:rect l="0" t="0" r="r" b="b"/>
                <a:pathLst>
                  <a:path w="95" h="118">
                    <a:moveTo>
                      <a:pt x="32" y="0"/>
                    </a:moveTo>
                    <a:lnTo>
                      <a:pt x="95" y="103"/>
                    </a:lnTo>
                    <a:lnTo>
                      <a:pt x="63" y="118"/>
                    </a:lnTo>
                    <a:lnTo>
                      <a:pt x="0" y="16"/>
                    </a:lnTo>
                    <a:lnTo>
                      <a:pt x="32" y="0"/>
                    </a:lnTo>
                    <a:close/>
                  </a:path>
                </a:pathLst>
              </a:custGeom>
              <a:blipFill dpi="0" rotWithShape="0">
                <a:blip r:embed="rId1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87" name="Freeform 2135"/>
              <p:cNvSpPr>
                <a:spLocks/>
              </p:cNvSpPr>
              <p:nvPr/>
            </p:nvSpPr>
            <p:spPr bwMode="auto">
              <a:xfrm>
                <a:off x="2307" y="2438"/>
                <a:ext cx="32" cy="86"/>
              </a:xfrm>
              <a:custGeom>
                <a:avLst/>
                <a:gdLst/>
                <a:ahLst/>
                <a:cxnLst>
                  <a:cxn ang="0">
                    <a:pos x="32" y="71"/>
                  </a:cxn>
                  <a:cxn ang="0">
                    <a:pos x="0" y="86"/>
                  </a:cxn>
                  <a:cxn ang="0">
                    <a:pos x="0" y="15"/>
                  </a:cxn>
                  <a:cxn ang="0">
                    <a:pos x="32" y="0"/>
                  </a:cxn>
                  <a:cxn ang="0">
                    <a:pos x="32" y="71"/>
                  </a:cxn>
                </a:cxnLst>
                <a:rect l="0" t="0" r="r" b="b"/>
                <a:pathLst>
                  <a:path w="32" h="86">
                    <a:moveTo>
                      <a:pt x="32" y="71"/>
                    </a:moveTo>
                    <a:lnTo>
                      <a:pt x="0" y="86"/>
                    </a:lnTo>
                    <a:lnTo>
                      <a:pt x="0" y="15"/>
                    </a:lnTo>
                    <a:lnTo>
                      <a:pt x="32" y="0"/>
                    </a:lnTo>
                    <a:lnTo>
                      <a:pt x="32" y="71"/>
                    </a:lnTo>
                    <a:close/>
                  </a:path>
                </a:pathLst>
              </a:custGeom>
              <a:blipFill dpi="0" rotWithShape="0">
                <a:blip r:embed="rId1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88" name="Freeform 2136"/>
              <p:cNvSpPr>
                <a:spLocks/>
              </p:cNvSpPr>
              <p:nvPr/>
            </p:nvSpPr>
            <p:spPr bwMode="auto">
              <a:xfrm>
                <a:off x="2244" y="2351"/>
                <a:ext cx="63" cy="173"/>
              </a:xfrm>
              <a:custGeom>
                <a:avLst/>
                <a:gdLst/>
                <a:ahLst/>
                <a:cxnLst>
                  <a:cxn ang="0">
                    <a:pos x="63" y="102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173"/>
                  </a:cxn>
                  <a:cxn ang="0">
                    <a:pos x="63" y="102"/>
                  </a:cxn>
                </a:cxnLst>
                <a:rect l="0" t="0" r="r" b="b"/>
                <a:pathLst>
                  <a:path w="63" h="173">
                    <a:moveTo>
                      <a:pt x="63" y="102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173"/>
                    </a:lnTo>
                    <a:lnTo>
                      <a:pt x="63" y="102"/>
                    </a:lnTo>
                    <a:close/>
                  </a:path>
                </a:pathLst>
              </a:custGeom>
              <a:blipFill dpi="0" rotWithShape="0">
                <a:blip r:embed="rId1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89" name="Freeform 2137"/>
              <p:cNvSpPr>
                <a:spLocks/>
              </p:cNvSpPr>
              <p:nvPr/>
            </p:nvSpPr>
            <p:spPr bwMode="auto">
              <a:xfrm>
                <a:off x="2307" y="2438"/>
                <a:ext cx="95" cy="39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95" y="23"/>
                  </a:cxn>
                  <a:cxn ang="0">
                    <a:pos x="71" y="39"/>
                  </a:cxn>
                  <a:cxn ang="0">
                    <a:pos x="0" y="15"/>
                  </a:cxn>
                  <a:cxn ang="0">
                    <a:pos x="32" y="0"/>
                  </a:cxn>
                </a:cxnLst>
                <a:rect l="0" t="0" r="r" b="b"/>
                <a:pathLst>
                  <a:path w="95" h="39">
                    <a:moveTo>
                      <a:pt x="32" y="0"/>
                    </a:moveTo>
                    <a:lnTo>
                      <a:pt x="95" y="23"/>
                    </a:lnTo>
                    <a:lnTo>
                      <a:pt x="71" y="39"/>
                    </a:lnTo>
                    <a:lnTo>
                      <a:pt x="0" y="15"/>
                    </a:lnTo>
                    <a:lnTo>
                      <a:pt x="32" y="0"/>
                    </a:lnTo>
                    <a:close/>
                  </a:path>
                </a:pathLst>
              </a:custGeom>
              <a:blipFill dpi="0" rotWithShape="0">
                <a:blip r:embed="rId1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90" name="Freeform 2138"/>
              <p:cNvSpPr>
                <a:spLocks/>
              </p:cNvSpPr>
              <p:nvPr/>
            </p:nvSpPr>
            <p:spPr bwMode="auto">
              <a:xfrm>
                <a:off x="2378" y="2461"/>
                <a:ext cx="24" cy="87"/>
              </a:xfrm>
              <a:custGeom>
                <a:avLst/>
                <a:gdLst/>
                <a:ahLst/>
                <a:cxnLst>
                  <a:cxn ang="0">
                    <a:pos x="24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24" y="0"/>
                  </a:cxn>
                  <a:cxn ang="0">
                    <a:pos x="24" y="71"/>
                  </a:cxn>
                </a:cxnLst>
                <a:rect l="0" t="0" r="r" b="b"/>
                <a:pathLst>
                  <a:path w="24" h="87">
                    <a:moveTo>
                      <a:pt x="24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24" y="0"/>
                    </a:lnTo>
                    <a:lnTo>
                      <a:pt x="24" y="71"/>
                    </a:lnTo>
                    <a:close/>
                  </a:path>
                </a:pathLst>
              </a:custGeom>
              <a:blipFill dpi="0" rotWithShape="0">
                <a:blip r:embed="rId1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91" name="Freeform 2139"/>
              <p:cNvSpPr>
                <a:spLocks/>
              </p:cNvSpPr>
              <p:nvPr/>
            </p:nvSpPr>
            <p:spPr bwMode="auto">
              <a:xfrm>
                <a:off x="2307" y="2453"/>
                <a:ext cx="71" cy="95"/>
              </a:xfrm>
              <a:custGeom>
                <a:avLst/>
                <a:gdLst/>
                <a:ahLst/>
                <a:cxnLst>
                  <a:cxn ang="0">
                    <a:pos x="71" y="24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71" y="95"/>
                  </a:cxn>
                  <a:cxn ang="0">
                    <a:pos x="71" y="24"/>
                  </a:cxn>
                </a:cxnLst>
                <a:rect l="0" t="0" r="r" b="b"/>
                <a:pathLst>
                  <a:path w="71" h="95">
                    <a:moveTo>
                      <a:pt x="71" y="24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71" y="95"/>
                    </a:lnTo>
                    <a:lnTo>
                      <a:pt x="71" y="24"/>
                    </a:lnTo>
                    <a:close/>
                  </a:path>
                </a:pathLst>
              </a:custGeom>
              <a:blipFill dpi="0" rotWithShape="0">
                <a:blip r:embed="rId1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92" name="Freeform 2140"/>
              <p:cNvSpPr>
                <a:spLocks/>
              </p:cNvSpPr>
              <p:nvPr/>
            </p:nvSpPr>
            <p:spPr bwMode="auto">
              <a:xfrm>
                <a:off x="2378" y="2461"/>
                <a:ext cx="87" cy="111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87" y="103"/>
                  </a:cxn>
                  <a:cxn ang="0">
                    <a:pos x="63" y="111"/>
                  </a:cxn>
                  <a:cxn ang="0">
                    <a:pos x="0" y="16"/>
                  </a:cxn>
                  <a:cxn ang="0">
                    <a:pos x="24" y="0"/>
                  </a:cxn>
                </a:cxnLst>
                <a:rect l="0" t="0" r="r" b="b"/>
                <a:pathLst>
                  <a:path w="87" h="111">
                    <a:moveTo>
                      <a:pt x="24" y="0"/>
                    </a:moveTo>
                    <a:lnTo>
                      <a:pt x="87" y="103"/>
                    </a:lnTo>
                    <a:lnTo>
                      <a:pt x="63" y="111"/>
                    </a:lnTo>
                    <a:lnTo>
                      <a:pt x="0" y="16"/>
                    </a:lnTo>
                    <a:lnTo>
                      <a:pt x="24" y="0"/>
                    </a:lnTo>
                    <a:close/>
                  </a:path>
                </a:pathLst>
              </a:custGeom>
              <a:blipFill dpi="0" rotWithShape="0">
                <a:blip r:embed="rId1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93" name="Freeform 2141"/>
              <p:cNvSpPr>
                <a:spLocks/>
              </p:cNvSpPr>
              <p:nvPr/>
            </p:nvSpPr>
            <p:spPr bwMode="auto">
              <a:xfrm>
                <a:off x="2441" y="2564"/>
                <a:ext cx="24" cy="78"/>
              </a:xfrm>
              <a:custGeom>
                <a:avLst/>
                <a:gdLst/>
                <a:ahLst/>
                <a:cxnLst>
                  <a:cxn ang="0">
                    <a:pos x="24" y="71"/>
                  </a:cxn>
                  <a:cxn ang="0">
                    <a:pos x="0" y="78"/>
                  </a:cxn>
                  <a:cxn ang="0">
                    <a:pos x="0" y="8"/>
                  </a:cxn>
                  <a:cxn ang="0">
                    <a:pos x="24" y="0"/>
                  </a:cxn>
                  <a:cxn ang="0">
                    <a:pos x="24" y="71"/>
                  </a:cxn>
                </a:cxnLst>
                <a:rect l="0" t="0" r="r" b="b"/>
                <a:pathLst>
                  <a:path w="24" h="78">
                    <a:moveTo>
                      <a:pt x="24" y="71"/>
                    </a:moveTo>
                    <a:lnTo>
                      <a:pt x="0" y="78"/>
                    </a:lnTo>
                    <a:lnTo>
                      <a:pt x="0" y="8"/>
                    </a:lnTo>
                    <a:lnTo>
                      <a:pt x="24" y="0"/>
                    </a:lnTo>
                    <a:lnTo>
                      <a:pt x="24" y="71"/>
                    </a:lnTo>
                    <a:close/>
                  </a:path>
                </a:pathLst>
              </a:custGeom>
              <a:blipFill dpi="0" rotWithShape="0">
                <a:blip r:embed="rId1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94" name="Freeform 2142"/>
              <p:cNvSpPr>
                <a:spLocks/>
              </p:cNvSpPr>
              <p:nvPr/>
            </p:nvSpPr>
            <p:spPr bwMode="auto">
              <a:xfrm>
                <a:off x="2378" y="2477"/>
                <a:ext cx="63" cy="165"/>
              </a:xfrm>
              <a:custGeom>
                <a:avLst/>
                <a:gdLst/>
                <a:ahLst/>
                <a:cxnLst>
                  <a:cxn ang="0">
                    <a:pos x="63" y="95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165"/>
                  </a:cxn>
                  <a:cxn ang="0">
                    <a:pos x="63" y="95"/>
                  </a:cxn>
                </a:cxnLst>
                <a:rect l="0" t="0" r="r" b="b"/>
                <a:pathLst>
                  <a:path w="63" h="165">
                    <a:moveTo>
                      <a:pt x="63" y="95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165"/>
                    </a:lnTo>
                    <a:lnTo>
                      <a:pt x="63" y="95"/>
                    </a:lnTo>
                    <a:close/>
                  </a:path>
                </a:pathLst>
              </a:custGeom>
              <a:blipFill dpi="0" rotWithShape="0">
                <a:blip r:embed="rId1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95" name="Freeform 2143"/>
              <p:cNvSpPr>
                <a:spLocks/>
              </p:cNvSpPr>
              <p:nvPr/>
            </p:nvSpPr>
            <p:spPr bwMode="auto">
              <a:xfrm>
                <a:off x="2441" y="2564"/>
                <a:ext cx="95" cy="31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95" y="23"/>
                  </a:cxn>
                  <a:cxn ang="0">
                    <a:pos x="63" y="31"/>
                  </a:cxn>
                  <a:cxn ang="0">
                    <a:pos x="0" y="8"/>
                  </a:cxn>
                  <a:cxn ang="0">
                    <a:pos x="24" y="0"/>
                  </a:cxn>
                </a:cxnLst>
                <a:rect l="0" t="0" r="r" b="b"/>
                <a:pathLst>
                  <a:path w="95" h="31">
                    <a:moveTo>
                      <a:pt x="24" y="0"/>
                    </a:moveTo>
                    <a:lnTo>
                      <a:pt x="95" y="23"/>
                    </a:lnTo>
                    <a:lnTo>
                      <a:pt x="63" y="31"/>
                    </a:lnTo>
                    <a:lnTo>
                      <a:pt x="0" y="8"/>
                    </a:lnTo>
                    <a:lnTo>
                      <a:pt x="24" y="0"/>
                    </a:lnTo>
                    <a:close/>
                  </a:path>
                </a:pathLst>
              </a:custGeom>
              <a:blipFill dpi="0" rotWithShape="0">
                <a:blip r:embed="rId1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96" name="Freeform 2144"/>
              <p:cNvSpPr>
                <a:spLocks/>
              </p:cNvSpPr>
              <p:nvPr/>
            </p:nvSpPr>
            <p:spPr bwMode="auto">
              <a:xfrm>
                <a:off x="2504" y="2587"/>
                <a:ext cx="32" cy="79"/>
              </a:xfrm>
              <a:custGeom>
                <a:avLst/>
                <a:gdLst/>
                <a:ahLst/>
                <a:cxnLst>
                  <a:cxn ang="0">
                    <a:pos x="32" y="71"/>
                  </a:cxn>
                  <a:cxn ang="0">
                    <a:pos x="0" y="79"/>
                  </a:cxn>
                  <a:cxn ang="0">
                    <a:pos x="0" y="8"/>
                  </a:cxn>
                  <a:cxn ang="0">
                    <a:pos x="32" y="0"/>
                  </a:cxn>
                  <a:cxn ang="0">
                    <a:pos x="32" y="71"/>
                  </a:cxn>
                </a:cxnLst>
                <a:rect l="0" t="0" r="r" b="b"/>
                <a:pathLst>
                  <a:path w="32" h="79">
                    <a:moveTo>
                      <a:pt x="32" y="71"/>
                    </a:moveTo>
                    <a:lnTo>
                      <a:pt x="0" y="79"/>
                    </a:lnTo>
                    <a:lnTo>
                      <a:pt x="0" y="8"/>
                    </a:lnTo>
                    <a:lnTo>
                      <a:pt x="32" y="0"/>
                    </a:lnTo>
                    <a:lnTo>
                      <a:pt x="32" y="71"/>
                    </a:lnTo>
                    <a:close/>
                  </a:path>
                </a:pathLst>
              </a:custGeom>
              <a:blipFill dpi="0" rotWithShape="0">
                <a:blip r:embed="rId1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97" name="Freeform 2145"/>
              <p:cNvSpPr>
                <a:spLocks/>
              </p:cNvSpPr>
              <p:nvPr/>
            </p:nvSpPr>
            <p:spPr bwMode="auto">
              <a:xfrm>
                <a:off x="2441" y="2572"/>
                <a:ext cx="63" cy="94"/>
              </a:xfrm>
              <a:custGeom>
                <a:avLst/>
                <a:gdLst/>
                <a:ahLst/>
                <a:cxnLst>
                  <a:cxn ang="0">
                    <a:pos x="63" y="23"/>
                  </a:cxn>
                  <a:cxn ang="0">
                    <a:pos x="0" y="0"/>
                  </a:cxn>
                  <a:cxn ang="0">
                    <a:pos x="0" y="70"/>
                  </a:cxn>
                  <a:cxn ang="0">
                    <a:pos x="63" y="94"/>
                  </a:cxn>
                  <a:cxn ang="0">
                    <a:pos x="63" y="23"/>
                  </a:cxn>
                </a:cxnLst>
                <a:rect l="0" t="0" r="r" b="b"/>
                <a:pathLst>
                  <a:path w="63" h="94">
                    <a:moveTo>
                      <a:pt x="63" y="23"/>
                    </a:moveTo>
                    <a:lnTo>
                      <a:pt x="0" y="0"/>
                    </a:lnTo>
                    <a:lnTo>
                      <a:pt x="0" y="70"/>
                    </a:lnTo>
                    <a:lnTo>
                      <a:pt x="63" y="94"/>
                    </a:lnTo>
                    <a:lnTo>
                      <a:pt x="63" y="23"/>
                    </a:lnTo>
                    <a:close/>
                  </a:path>
                </a:pathLst>
              </a:custGeom>
              <a:blipFill dpi="0" rotWithShape="0">
                <a:blip r:embed="rId1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98" name="Freeform 2146"/>
              <p:cNvSpPr>
                <a:spLocks/>
              </p:cNvSpPr>
              <p:nvPr/>
            </p:nvSpPr>
            <p:spPr bwMode="auto">
              <a:xfrm>
                <a:off x="2504" y="2587"/>
                <a:ext cx="95" cy="111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95" y="95"/>
                  </a:cxn>
                  <a:cxn ang="0">
                    <a:pos x="71" y="111"/>
                  </a:cxn>
                  <a:cxn ang="0">
                    <a:pos x="0" y="8"/>
                  </a:cxn>
                  <a:cxn ang="0">
                    <a:pos x="32" y="0"/>
                  </a:cxn>
                </a:cxnLst>
                <a:rect l="0" t="0" r="r" b="b"/>
                <a:pathLst>
                  <a:path w="95" h="111">
                    <a:moveTo>
                      <a:pt x="32" y="0"/>
                    </a:moveTo>
                    <a:lnTo>
                      <a:pt x="95" y="95"/>
                    </a:lnTo>
                    <a:lnTo>
                      <a:pt x="71" y="111"/>
                    </a:lnTo>
                    <a:lnTo>
                      <a:pt x="0" y="8"/>
                    </a:lnTo>
                    <a:lnTo>
                      <a:pt x="32" y="0"/>
                    </a:lnTo>
                    <a:close/>
                  </a:path>
                </a:pathLst>
              </a:custGeom>
              <a:blipFill dpi="0" rotWithShape="0">
                <a:blip r:embed="rId1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99" name="Freeform 2147"/>
              <p:cNvSpPr>
                <a:spLocks/>
              </p:cNvSpPr>
              <p:nvPr/>
            </p:nvSpPr>
            <p:spPr bwMode="auto">
              <a:xfrm>
                <a:off x="2575" y="2682"/>
                <a:ext cx="24" cy="87"/>
              </a:xfrm>
              <a:custGeom>
                <a:avLst/>
                <a:gdLst/>
                <a:ahLst/>
                <a:cxnLst>
                  <a:cxn ang="0">
                    <a:pos x="24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24" y="0"/>
                  </a:cxn>
                  <a:cxn ang="0">
                    <a:pos x="24" y="71"/>
                  </a:cxn>
                </a:cxnLst>
                <a:rect l="0" t="0" r="r" b="b"/>
                <a:pathLst>
                  <a:path w="24" h="87">
                    <a:moveTo>
                      <a:pt x="24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24" y="0"/>
                    </a:lnTo>
                    <a:lnTo>
                      <a:pt x="24" y="71"/>
                    </a:lnTo>
                    <a:close/>
                  </a:path>
                </a:pathLst>
              </a:custGeom>
              <a:blipFill dpi="0" rotWithShape="0">
                <a:blip r:embed="rId1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00" name="Freeform 2148"/>
              <p:cNvSpPr>
                <a:spLocks/>
              </p:cNvSpPr>
              <p:nvPr/>
            </p:nvSpPr>
            <p:spPr bwMode="auto">
              <a:xfrm>
                <a:off x="2504" y="2595"/>
                <a:ext cx="71" cy="174"/>
              </a:xfrm>
              <a:custGeom>
                <a:avLst/>
                <a:gdLst/>
                <a:ahLst/>
                <a:cxnLst>
                  <a:cxn ang="0">
                    <a:pos x="71" y="103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71" y="174"/>
                  </a:cxn>
                  <a:cxn ang="0">
                    <a:pos x="71" y="103"/>
                  </a:cxn>
                </a:cxnLst>
                <a:rect l="0" t="0" r="r" b="b"/>
                <a:pathLst>
                  <a:path w="71" h="174">
                    <a:moveTo>
                      <a:pt x="71" y="103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71" y="174"/>
                    </a:lnTo>
                    <a:lnTo>
                      <a:pt x="71" y="103"/>
                    </a:lnTo>
                    <a:close/>
                  </a:path>
                </a:pathLst>
              </a:custGeom>
              <a:blipFill dpi="0" rotWithShape="0">
                <a:blip r:embed="rId1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01" name="Freeform 2149"/>
              <p:cNvSpPr>
                <a:spLocks/>
              </p:cNvSpPr>
              <p:nvPr/>
            </p:nvSpPr>
            <p:spPr bwMode="auto">
              <a:xfrm>
                <a:off x="2575" y="2682"/>
                <a:ext cx="87" cy="39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87" y="24"/>
                  </a:cxn>
                  <a:cxn ang="0">
                    <a:pos x="63" y="39"/>
                  </a:cxn>
                  <a:cxn ang="0">
                    <a:pos x="0" y="16"/>
                  </a:cxn>
                  <a:cxn ang="0">
                    <a:pos x="24" y="0"/>
                  </a:cxn>
                </a:cxnLst>
                <a:rect l="0" t="0" r="r" b="b"/>
                <a:pathLst>
                  <a:path w="87" h="39">
                    <a:moveTo>
                      <a:pt x="24" y="0"/>
                    </a:moveTo>
                    <a:lnTo>
                      <a:pt x="87" y="24"/>
                    </a:lnTo>
                    <a:lnTo>
                      <a:pt x="63" y="39"/>
                    </a:lnTo>
                    <a:lnTo>
                      <a:pt x="0" y="16"/>
                    </a:lnTo>
                    <a:lnTo>
                      <a:pt x="24" y="0"/>
                    </a:lnTo>
                    <a:close/>
                  </a:path>
                </a:pathLst>
              </a:custGeom>
              <a:blipFill dpi="0" rotWithShape="0">
                <a:blip r:embed="rId1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02" name="Freeform 2150"/>
              <p:cNvSpPr>
                <a:spLocks/>
              </p:cNvSpPr>
              <p:nvPr/>
            </p:nvSpPr>
            <p:spPr bwMode="auto">
              <a:xfrm>
                <a:off x="2638" y="2706"/>
                <a:ext cx="24" cy="86"/>
              </a:xfrm>
              <a:custGeom>
                <a:avLst/>
                <a:gdLst/>
                <a:ahLst/>
                <a:cxnLst>
                  <a:cxn ang="0">
                    <a:pos x="24" y="70"/>
                  </a:cxn>
                  <a:cxn ang="0">
                    <a:pos x="0" y="86"/>
                  </a:cxn>
                  <a:cxn ang="0">
                    <a:pos x="0" y="15"/>
                  </a:cxn>
                  <a:cxn ang="0">
                    <a:pos x="24" y="0"/>
                  </a:cxn>
                  <a:cxn ang="0">
                    <a:pos x="24" y="70"/>
                  </a:cxn>
                </a:cxnLst>
                <a:rect l="0" t="0" r="r" b="b"/>
                <a:pathLst>
                  <a:path w="24" h="86">
                    <a:moveTo>
                      <a:pt x="24" y="70"/>
                    </a:moveTo>
                    <a:lnTo>
                      <a:pt x="0" y="86"/>
                    </a:lnTo>
                    <a:lnTo>
                      <a:pt x="0" y="15"/>
                    </a:lnTo>
                    <a:lnTo>
                      <a:pt x="24" y="0"/>
                    </a:lnTo>
                    <a:lnTo>
                      <a:pt x="24" y="70"/>
                    </a:lnTo>
                    <a:close/>
                  </a:path>
                </a:pathLst>
              </a:custGeom>
              <a:blipFill dpi="0" rotWithShape="0">
                <a:blip r:embed="rId1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03" name="Freeform 2151"/>
              <p:cNvSpPr>
                <a:spLocks/>
              </p:cNvSpPr>
              <p:nvPr/>
            </p:nvSpPr>
            <p:spPr bwMode="auto">
              <a:xfrm>
                <a:off x="2575" y="2698"/>
                <a:ext cx="63" cy="94"/>
              </a:xfrm>
              <a:custGeom>
                <a:avLst/>
                <a:gdLst/>
                <a:ahLst/>
                <a:cxnLst>
                  <a:cxn ang="0">
                    <a:pos x="63" y="23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94"/>
                  </a:cxn>
                  <a:cxn ang="0">
                    <a:pos x="63" y="23"/>
                  </a:cxn>
                </a:cxnLst>
                <a:rect l="0" t="0" r="r" b="b"/>
                <a:pathLst>
                  <a:path w="63" h="94">
                    <a:moveTo>
                      <a:pt x="63" y="23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94"/>
                    </a:lnTo>
                    <a:lnTo>
                      <a:pt x="63" y="23"/>
                    </a:lnTo>
                    <a:close/>
                  </a:path>
                </a:pathLst>
              </a:custGeom>
              <a:blipFill dpi="0" rotWithShape="0">
                <a:blip r:embed="rId1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04" name="Freeform 2152"/>
              <p:cNvSpPr>
                <a:spLocks/>
              </p:cNvSpPr>
              <p:nvPr/>
            </p:nvSpPr>
            <p:spPr bwMode="auto">
              <a:xfrm>
                <a:off x="2638" y="2706"/>
                <a:ext cx="95" cy="39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95" y="23"/>
                  </a:cxn>
                  <a:cxn ang="0">
                    <a:pos x="63" y="39"/>
                  </a:cxn>
                  <a:cxn ang="0">
                    <a:pos x="0" y="15"/>
                  </a:cxn>
                  <a:cxn ang="0">
                    <a:pos x="24" y="0"/>
                  </a:cxn>
                </a:cxnLst>
                <a:rect l="0" t="0" r="r" b="b"/>
                <a:pathLst>
                  <a:path w="95" h="39">
                    <a:moveTo>
                      <a:pt x="24" y="0"/>
                    </a:moveTo>
                    <a:lnTo>
                      <a:pt x="95" y="23"/>
                    </a:lnTo>
                    <a:lnTo>
                      <a:pt x="63" y="39"/>
                    </a:lnTo>
                    <a:lnTo>
                      <a:pt x="0" y="15"/>
                    </a:lnTo>
                    <a:lnTo>
                      <a:pt x="24" y="0"/>
                    </a:lnTo>
                    <a:close/>
                  </a:path>
                </a:pathLst>
              </a:custGeom>
              <a:blipFill dpi="0" rotWithShape="0">
                <a:blip r:embed="rId1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05" name="Freeform 2153"/>
              <p:cNvSpPr>
                <a:spLocks/>
              </p:cNvSpPr>
              <p:nvPr/>
            </p:nvSpPr>
            <p:spPr bwMode="auto">
              <a:xfrm>
                <a:off x="2701" y="2729"/>
                <a:ext cx="32" cy="87"/>
              </a:xfrm>
              <a:custGeom>
                <a:avLst/>
                <a:gdLst/>
                <a:ahLst/>
                <a:cxnLst>
                  <a:cxn ang="0">
                    <a:pos x="32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32" y="0"/>
                  </a:cxn>
                  <a:cxn ang="0">
                    <a:pos x="32" y="71"/>
                  </a:cxn>
                </a:cxnLst>
                <a:rect l="0" t="0" r="r" b="b"/>
                <a:pathLst>
                  <a:path w="32" h="87">
                    <a:moveTo>
                      <a:pt x="32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32" y="0"/>
                    </a:lnTo>
                    <a:lnTo>
                      <a:pt x="32" y="71"/>
                    </a:lnTo>
                    <a:close/>
                  </a:path>
                </a:pathLst>
              </a:custGeom>
              <a:blipFill dpi="0" rotWithShape="0">
                <a:blip r:embed="rId1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06" name="Freeform 2154"/>
              <p:cNvSpPr>
                <a:spLocks/>
              </p:cNvSpPr>
              <p:nvPr/>
            </p:nvSpPr>
            <p:spPr bwMode="auto">
              <a:xfrm>
                <a:off x="2638" y="2721"/>
                <a:ext cx="63" cy="95"/>
              </a:xfrm>
              <a:custGeom>
                <a:avLst/>
                <a:gdLst/>
                <a:ahLst/>
                <a:cxnLst>
                  <a:cxn ang="0">
                    <a:pos x="63" y="24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95"/>
                  </a:cxn>
                  <a:cxn ang="0">
                    <a:pos x="63" y="24"/>
                  </a:cxn>
                </a:cxnLst>
                <a:rect l="0" t="0" r="r" b="b"/>
                <a:pathLst>
                  <a:path w="63" h="95">
                    <a:moveTo>
                      <a:pt x="63" y="24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95"/>
                    </a:lnTo>
                    <a:lnTo>
                      <a:pt x="63" y="24"/>
                    </a:lnTo>
                    <a:close/>
                  </a:path>
                </a:pathLst>
              </a:custGeom>
              <a:blipFill dpi="0" rotWithShape="0">
                <a:blip r:embed="rId1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07" name="Freeform 2155"/>
              <p:cNvSpPr>
                <a:spLocks/>
              </p:cNvSpPr>
              <p:nvPr/>
            </p:nvSpPr>
            <p:spPr bwMode="auto">
              <a:xfrm>
                <a:off x="2701" y="2729"/>
                <a:ext cx="95" cy="118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95" y="103"/>
                  </a:cxn>
                  <a:cxn ang="0">
                    <a:pos x="63" y="118"/>
                  </a:cxn>
                  <a:cxn ang="0">
                    <a:pos x="0" y="16"/>
                  </a:cxn>
                  <a:cxn ang="0">
                    <a:pos x="32" y="0"/>
                  </a:cxn>
                </a:cxnLst>
                <a:rect l="0" t="0" r="r" b="b"/>
                <a:pathLst>
                  <a:path w="95" h="118">
                    <a:moveTo>
                      <a:pt x="32" y="0"/>
                    </a:moveTo>
                    <a:lnTo>
                      <a:pt x="95" y="103"/>
                    </a:lnTo>
                    <a:lnTo>
                      <a:pt x="63" y="118"/>
                    </a:lnTo>
                    <a:lnTo>
                      <a:pt x="0" y="16"/>
                    </a:lnTo>
                    <a:lnTo>
                      <a:pt x="32" y="0"/>
                    </a:lnTo>
                    <a:close/>
                  </a:path>
                </a:pathLst>
              </a:custGeom>
              <a:blipFill dpi="0" rotWithShape="0">
                <a:blip r:embed="rId1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08" name="Freeform 2156"/>
              <p:cNvSpPr>
                <a:spLocks/>
              </p:cNvSpPr>
              <p:nvPr/>
            </p:nvSpPr>
            <p:spPr bwMode="auto">
              <a:xfrm>
                <a:off x="2764" y="2832"/>
                <a:ext cx="32" cy="86"/>
              </a:xfrm>
              <a:custGeom>
                <a:avLst/>
                <a:gdLst/>
                <a:ahLst/>
                <a:cxnLst>
                  <a:cxn ang="0">
                    <a:pos x="32" y="70"/>
                  </a:cxn>
                  <a:cxn ang="0">
                    <a:pos x="0" y="86"/>
                  </a:cxn>
                  <a:cxn ang="0">
                    <a:pos x="0" y="15"/>
                  </a:cxn>
                  <a:cxn ang="0">
                    <a:pos x="32" y="0"/>
                  </a:cxn>
                  <a:cxn ang="0">
                    <a:pos x="32" y="70"/>
                  </a:cxn>
                </a:cxnLst>
                <a:rect l="0" t="0" r="r" b="b"/>
                <a:pathLst>
                  <a:path w="32" h="86">
                    <a:moveTo>
                      <a:pt x="32" y="70"/>
                    </a:moveTo>
                    <a:lnTo>
                      <a:pt x="0" y="86"/>
                    </a:lnTo>
                    <a:lnTo>
                      <a:pt x="0" y="15"/>
                    </a:lnTo>
                    <a:lnTo>
                      <a:pt x="32" y="0"/>
                    </a:lnTo>
                    <a:lnTo>
                      <a:pt x="32" y="70"/>
                    </a:lnTo>
                    <a:close/>
                  </a:path>
                </a:pathLst>
              </a:custGeom>
              <a:blipFill dpi="0" rotWithShape="0">
                <a:blip r:embed="rId1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09" name="Freeform 2157"/>
              <p:cNvSpPr>
                <a:spLocks/>
              </p:cNvSpPr>
              <p:nvPr/>
            </p:nvSpPr>
            <p:spPr bwMode="auto">
              <a:xfrm>
                <a:off x="2701" y="2745"/>
                <a:ext cx="63" cy="173"/>
              </a:xfrm>
              <a:custGeom>
                <a:avLst/>
                <a:gdLst/>
                <a:ahLst/>
                <a:cxnLst>
                  <a:cxn ang="0">
                    <a:pos x="63" y="102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173"/>
                  </a:cxn>
                  <a:cxn ang="0">
                    <a:pos x="63" y="102"/>
                  </a:cxn>
                </a:cxnLst>
                <a:rect l="0" t="0" r="r" b="b"/>
                <a:pathLst>
                  <a:path w="63" h="173">
                    <a:moveTo>
                      <a:pt x="63" y="102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173"/>
                    </a:lnTo>
                    <a:lnTo>
                      <a:pt x="63" y="102"/>
                    </a:lnTo>
                    <a:close/>
                  </a:path>
                </a:pathLst>
              </a:custGeom>
              <a:blipFill dpi="0" rotWithShape="0">
                <a:blip r:embed="rId1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10" name="Freeform 2158"/>
              <p:cNvSpPr>
                <a:spLocks/>
              </p:cNvSpPr>
              <p:nvPr/>
            </p:nvSpPr>
            <p:spPr bwMode="auto">
              <a:xfrm>
                <a:off x="2764" y="2832"/>
                <a:ext cx="95" cy="39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95" y="23"/>
                  </a:cxn>
                  <a:cxn ang="0">
                    <a:pos x="71" y="39"/>
                  </a:cxn>
                  <a:cxn ang="0">
                    <a:pos x="0" y="15"/>
                  </a:cxn>
                  <a:cxn ang="0">
                    <a:pos x="32" y="0"/>
                  </a:cxn>
                </a:cxnLst>
                <a:rect l="0" t="0" r="r" b="b"/>
                <a:pathLst>
                  <a:path w="95" h="39">
                    <a:moveTo>
                      <a:pt x="32" y="0"/>
                    </a:moveTo>
                    <a:lnTo>
                      <a:pt x="95" y="23"/>
                    </a:lnTo>
                    <a:lnTo>
                      <a:pt x="71" y="39"/>
                    </a:lnTo>
                    <a:lnTo>
                      <a:pt x="0" y="15"/>
                    </a:lnTo>
                    <a:lnTo>
                      <a:pt x="32" y="0"/>
                    </a:lnTo>
                    <a:close/>
                  </a:path>
                </a:pathLst>
              </a:custGeom>
              <a:blipFill dpi="0" rotWithShape="0">
                <a:blip r:embed="rId1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11" name="Freeform 2159"/>
              <p:cNvSpPr>
                <a:spLocks/>
              </p:cNvSpPr>
              <p:nvPr/>
            </p:nvSpPr>
            <p:spPr bwMode="auto">
              <a:xfrm>
                <a:off x="2835" y="2855"/>
                <a:ext cx="24" cy="87"/>
              </a:xfrm>
              <a:custGeom>
                <a:avLst/>
                <a:gdLst/>
                <a:ahLst/>
                <a:cxnLst>
                  <a:cxn ang="0">
                    <a:pos x="24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24" y="0"/>
                  </a:cxn>
                  <a:cxn ang="0">
                    <a:pos x="24" y="71"/>
                  </a:cxn>
                </a:cxnLst>
                <a:rect l="0" t="0" r="r" b="b"/>
                <a:pathLst>
                  <a:path w="24" h="87">
                    <a:moveTo>
                      <a:pt x="24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24" y="0"/>
                    </a:lnTo>
                    <a:lnTo>
                      <a:pt x="24" y="71"/>
                    </a:lnTo>
                    <a:close/>
                  </a:path>
                </a:pathLst>
              </a:custGeom>
              <a:blipFill dpi="0" rotWithShape="0">
                <a:blip r:embed="rId1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12" name="Freeform 2160"/>
              <p:cNvSpPr>
                <a:spLocks/>
              </p:cNvSpPr>
              <p:nvPr/>
            </p:nvSpPr>
            <p:spPr bwMode="auto">
              <a:xfrm>
                <a:off x="2764" y="2847"/>
                <a:ext cx="71" cy="95"/>
              </a:xfrm>
              <a:custGeom>
                <a:avLst/>
                <a:gdLst/>
                <a:ahLst/>
                <a:cxnLst>
                  <a:cxn ang="0">
                    <a:pos x="71" y="24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71" y="95"/>
                  </a:cxn>
                  <a:cxn ang="0">
                    <a:pos x="71" y="24"/>
                  </a:cxn>
                </a:cxnLst>
                <a:rect l="0" t="0" r="r" b="b"/>
                <a:pathLst>
                  <a:path w="71" h="95">
                    <a:moveTo>
                      <a:pt x="71" y="24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71" y="95"/>
                    </a:lnTo>
                    <a:lnTo>
                      <a:pt x="71" y="24"/>
                    </a:lnTo>
                    <a:close/>
                  </a:path>
                </a:pathLst>
              </a:custGeom>
              <a:blipFill dpi="0" rotWithShape="0">
                <a:blip r:embed="rId1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13" name="Freeform 2161"/>
              <p:cNvSpPr>
                <a:spLocks/>
              </p:cNvSpPr>
              <p:nvPr/>
            </p:nvSpPr>
            <p:spPr bwMode="auto">
              <a:xfrm>
                <a:off x="2835" y="2855"/>
                <a:ext cx="87" cy="110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87" y="103"/>
                  </a:cxn>
                  <a:cxn ang="0">
                    <a:pos x="63" y="110"/>
                  </a:cxn>
                  <a:cxn ang="0">
                    <a:pos x="0" y="16"/>
                  </a:cxn>
                  <a:cxn ang="0">
                    <a:pos x="24" y="0"/>
                  </a:cxn>
                </a:cxnLst>
                <a:rect l="0" t="0" r="r" b="b"/>
                <a:pathLst>
                  <a:path w="87" h="110">
                    <a:moveTo>
                      <a:pt x="24" y="0"/>
                    </a:moveTo>
                    <a:lnTo>
                      <a:pt x="87" y="103"/>
                    </a:lnTo>
                    <a:lnTo>
                      <a:pt x="63" y="110"/>
                    </a:lnTo>
                    <a:lnTo>
                      <a:pt x="0" y="16"/>
                    </a:lnTo>
                    <a:lnTo>
                      <a:pt x="24" y="0"/>
                    </a:lnTo>
                    <a:close/>
                  </a:path>
                </a:pathLst>
              </a:custGeom>
              <a:blipFill dpi="0" rotWithShape="0">
                <a:blip r:embed="rId1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14" name="Freeform 2162"/>
              <p:cNvSpPr>
                <a:spLocks/>
              </p:cNvSpPr>
              <p:nvPr/>
            </p:nvSpPr>
            <p:spPr bwMode="auto">
              <a:xfrm>
                <a:off x="2898" y="2958"/>
                <a:ext cx="24" cy="78"/>
              </a:xfrm>
              <a:custGeom>
                <a:avLst/>
                <a:gdLst/>
                <a:ahLst/>
                <a:cxnLst>
                  <a:cxn ang="0">
                    <a:pos x="24" y="71"/>
                  </a:cxn>
                  <a:cxn ang="0">
                    <a:pos x="0" y="78"/>
                  </a:cxn>
                  <a:cxn ang="0">
                    <a:pos x="0" y="7"/>
                  </a:cxn>
                  <a:cxn ang="0">
                    <a:pos x="24" y="0"/>
                  </a:cxn>
                  <a:cxn ang="0">
                    <a:pos x="24" y="71"/>
                  </a:cxn>
                </a:cxnLst>
                <a:rect l="0" t="0" r="r" b="b"/>
                <a:pathLst>
                  <a:path w="24" h="78">
                    <a:moveTo>
                      <a:pt x="24" y="71"/>
                    </a:moveTo>
                    <a:lnTo>
                      <a:pt x="0" y="78"/>
                    </a:lnTo>
                    <a:lnTo>
                      <a:pt x="0" y="7"/>
                    </a:lnTo>
                    <a:lnTo>
                      <a:pt x="24" y="0"/>
                    </a:lnTo>
                    <a:lnTo>
                      <a:pt x="24" y="71"/>
                    </a:lnTo>
                    <a:close/>
                  </a:path>
                </a:pathLst>
              </a:custGeom>
              <a:blipFill dpi="0" rotWithShape="0">
                <a:blip r:embed="rId1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15" name="Freeform 2163"/>
              <p:cNvSpPr>
                <a:spLocks/>
              </p:cNvSpPr>
              <p:nvPr/>
            </p:nvSpPr>
            <p:spPr bwMode="auto">
              <a:xfrm>
                <a:off x="2835" y="2871"/>
                <a:ext cx="63" cy="165"/>
              </a:xfrm>
              <a:custGeom>
                <a:avLst/>
                <a:gdLst/>
                <a:ahLst/>
                <a:cxnLst>
                  <a:cxn ang="0">
                    <a:pos x="63" y="94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165"/>
                  </a:cxn>
                  <a:cxn ang="0">
                    <a:pos x="63" y="94"/>
                  </a:cxn>
                </a:cxnLst>
                <a:rect l="0" t="0" r="r" b="b"/>
                <a:pathLst>
                  <a:path w="63" h="165">
                    <a:moveTo>
                      <a:pt x="63" y="94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165"/>
                    </a:lnTo>
                    <a:lnTo>
                      <a:pt x="63" y="94"/>
                    </a:lnTo>
                    <a:close/>
                  </a:path>
                </a:pathLst>
              </a:custGeom>
              <a:blipFill dpi="0" rotWithShape="0">
                <a:blip r:embed="rId1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16" name="Freeform 2164"/>
              <p:cNvSpPr>
                <a:spLocks/>
              </p:cNvSpPr>
              <p:nvPr/>
            </p:nvSpPr>
            <p:spPr bwMode="auto">
              <a:xfrm>
                <a:off x="2898" y="2958"/>
                <a:ext cx="95" cy="31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95" y="15"/>
                  </a:cxn>
                  <a:cxn ang="0">
                    <a:pos x="63" y="31"/>
                  </a:cxn>
                  <a:cxn ang="0">
                    <a:pos x="0" y="7"/>
                  </a:cxn>
                  <a:cxn ang="0">
                    <a:pos x="24" y="0"/>
                  </a:cxn>
                </a:cxnLst>
                <a:rect l="0" t="0" r="r" b="b"/>
                <a:pathLst>
                  <a:path w="95" h="31">
                    <a:moveTo>
                      <a:pt x="24" y="0"/>
                    </a:moveTo>
                    <a:lnTo>
                      <a:pt x="95" y="15"/>
                    </a:lnTo>
                    <a:lnTo>
                      <a:pt x="63" y="31"/>
                    </a:lnTo>
                    <a:lnTo>
                      <a:pt x="0" y="7"/>
                    </a:lnTo>
                    <a:lnTo>
                      <a:pt x="24" y="0"/>
                    </a:lnTo>
                    <a:close/>
                  </a:path>
                </a:pathLst>
              </a:custGeom>
              <a:blipFill dpi="0" rotWithShape="0">
                <a:blip r:embed="rId1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17" name="Freeform 2165"/>
              <p:cNvSpPr>
                <a:spLocks/>
              </p:cNvSpPr>
              <p:nvPr/>
            </p:nvSpPr>
            <p:spPr bwMode="auto">
              <a:xfrm>
                <a:off x="2961" y="2973"/>
                <a:ext cx="32" cy="87"/>
              </a:xfrm>
              <a:custGeom>
                <a:avLst/>
                <a:gdLst/>
                <a:ahLst/>
                <a:cxnLst>
                  <a:cxn ang="0">
                    <a:pos x="32" y="79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32" y="0"/>
                  </a:cxn>
                  <a:cxn ang="0">
                    <a:pos x="32" y="79"/>
                  </a:cxn>
                </a:cxnLst>
                <a:rect l="0" t="0" r="r" b="b"/>
                <a:pathLst>
                  <a:path w="32" h="87">
                    <a:moveTo>
                      <a:pt x="32" y="79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32" y="0"/>
                    </a:lnTo>
                    <a:lnTo>
                      <a:pt x="32" y="79"/>
                    </a:lnTo>
                    <a:close/>
                  </a:path>
                </a:pathLst>
              </a:custGeom>
              <a:blipFill dpi="0" rotWithShape="0">
                <a:blip r:embed="rId1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18" name="Freeform 2166"/>
              <p:cNvSpPr>
                <a:spLocks/>
              </p:cNvSpPr>
              <p:nvPr/>
            </p:nvSpPr>
            <p:spPr bwMode="auto">
              <a:xfrm>
                <a:off x="2898" y="2965"/>
                <a:ext cx="63" cy="95"/>
              </a:xfrm>
              <a:custGeom>
                <a:avLst/>
                <a:gdLst/>
                <a:ahLst/>
                <a:cxnLst>
                  <a:cxn ang="0">
                    <a:pos x="63" y="24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95"/>
                  </a:cxn>
                  <a:cxn ang="0">
                    <a:pos x="63" y="24"/>
                  </a:cxn>
                </a:cxnLst>
                <a:rect l="0" t="0" r="r" b="b"/>
                <a:pathLst>
                  <a:path w="63" h="95">
                    <a:moveTo>
                      <a:pt x="63" y="24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95"/>
                    </a:lnTo>
                    <a:lnTo>
                      <a:pt x="63" y="24"/>
                    </a:lnTo>
                    <a:close/>
                  </a:path>
                </a:pathLst>
              </a:custGeom>
              <a:blipFill dpi="0" rotWithShape="0">
                <a:blip r:embed="rId1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19" name="Freeform 2167"/>
              <p:cNvSpPr>
                <a:spLocks/>
              </p:cNvSpPr>
              <p:nvPr/>
            </p:nvSpPr>
            <p:spPr bwMode="auto">
              <a:xfrm>
                <a:off x="2961" y="2973"/>
                <a:ext cx="95" cy="119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95" y="103"/>
                  </a:cxn>
                  <a:cxn ang="0">
                    <a:pos x="63" y="119"/>
                  </a:cxn>
                  <a:cxn ang="0">
                    <a:pos x="0" y="16"/>
                  </a:cxn>
                  <a:cxn ang="0">
                    <a:pos x="32" y="0"/>
                  </a:cxn>
                </a:cxnLst>
                <a:rect l="0" t="0" r="r" b="b"/>
                <a:pathLst>
                  <a:path w="95" h="119">
                    <a:moveTo>
                      <a:pt x="32" y="0"/>
                    </a:moveTo>
                    <a:lnTo>
                      <a:pt x="95" y="103"/>
                    </a:lnTo>
                    <a:lnTo>
                      <a:pt x="63" y="119"/>
                    </a:lnTo>
                    <a:lnTo>
                      <a:pt x="0" y="16"/>
                    </a:lnTo>
                    <a:lnTo>
                      <a:pt x="32" y="0"/>
                    </a:lnTo>
                    <a:close/>
                  </a:path>
                </a:pathLst>
              </a:custGeom>
              <a:blipFill dpi="0" rotWithShape="0">
                <a:blip r:embed="rId1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20" name="Freeform 2168"/>
              <p:cNvSpPr>
                <a:spLocks/>
              </p:cNvSpPr>
              <p:nvPr/>
            </p:nvSpPr>
            <p:spPr bwMode="auto">
              <a:xfrm>
                <a:off x="3024" y="3076"/>
                <a:ext cx="32" cy="86"/>
              </a:xfrm>
              <a:custGeom>
                <a:avLst/>
                <a:gdLst/>
                <a:ahLst/>
                <a:cxnLst>
                  <a:cxn ang="0">
                    <a:pos x="32" y="71"/>
                  </a:cxn>
                  <a:cxn ang="0">
                    <a:pos x="0" y="86"/>
                  </a:cxn>
                  <a:cxn ang="0">
                    <a:pos x="0" y="16"/>
                  </a:cxn>
                  <a:cxn ang="0">
                    <a:pos x="32" y="0"/>
                  </a:cxn>
                  <a:cxn ang="0">
                    <a:pos x="32" y="71"/>
                  </a:cxn>
                </a:cxnLst>
                <a:rect l="0" t="0" r="r" b="b"/>
                <a:pathLst>
                  <a:path w="32" h="86">
                    <a:moveTo>
                      <a:pt x="32" y="71"/>
                    </a:moveTo>
                    <a:lnTo>
                      <a:pt x="0" y="86"/>
                    </a:lnTo>
                    <a:lnTo>
                      <a:pt x="0" y="16"/>
                    </a:lnTo>
                    <a:lnTo>
                      <a:pt x="32" y="0"/>
                    </a:lnTo>
                    <a:lnTo>
                      <a:pt x="32" y="71"/>
                    </a:lnTo>
                    <a:close/>
                  </a:path>
                </a:pathLst>
              </a:custGeom>
              <a:blipFill dpi="0" rotWithShape="0">
                <a:blip r:embed="rId1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21" name="Freeform 2169"/>
              <p:cNvSpPr>
                <a:spLocks/>
              </p:cNvSpPr>
              <p:nvPr/>
            </p:nvSpPr>
            <p:spPr bwMode="auto">
              <a:xfrm>
                <a:off x="2961" y="2989"/>
                <a:ext cx="63" cy="173"/>
              </a:xfrm>
              <a:custGeom>
                <a:avLst/>
                <a:gdLst/>
                <a:ahLst/>
                <a:cxnLst>
                  <a:cxn ang="0">
                    <a:pos x="63" y="103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173"/>
                  </a:cxn>
                  <a:cxn ang="0">
                    <a:pos x="63" y="103"/>
                  </a:cxn>
                </a:cxnLst>
                <a:rect l="0" t="0" r="r" b="b"/>
                <a:pathLst>
                  <a:path w="63" h="173">
                    <a:moveTo>
                      <a:pt x="63" y="103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173"/>
                    </a:lnTo>
                    <a:lnTo>
                      <a:pt x="63" y="103"/>
                    </a:lnTo>
                    <a:close/>
                  </a:path>
                </a:pathLst>
              </a:custGeom>
              <a:blipFill dpi="0" rotWithShape="0">
                <a:blip r:embed="rId1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22" name="Freeform 2170"/>
              <p:cNvSpPr>
                <a:spLocks/>
              </p:cNvSpPr>
              <p:nvPr/>
            </p:nvSpPr>
            <p:spPr bwMode="auto">
              <a:xfrm>
                <a:off x="3024" y="3076"/>
                <a:ext cx="95" cy="39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95" y="23"/>
                  </a:cxn>
                  <a:cxn ang="0">
                    <a:pos x="71" y="39"/>
                  </a:cxn>
                  <a:cxn ang="0">
                    <a:pos x="0" y="16"/>
                  </a:cxn>
                  <a:cxn ang="0">
                    <a:pos x="32" y="0"/>
                  </a:cxn>
                </a:cxnLst>
                <a:rect l="0" t="0" r="r" b="b"/>
                <a:pathLst>
                  <a:path w="95" h="39">
                    <a:moveTo>
                      <a:pt x="32" y="0"/>
                    </a:moveTo>
                    <a:lnTo>
                      <a:pt x="95" y="23"/>
                    </a:lnTo>
                    <a:lnTo>
                      <a:pt x="71" y="39"/>
                    </a:lnTo>
                    <a:lnTo>
                      <a:pt x="0" y="16"/>
                    </a:lnTo>
                    <a:lnTo>
                      <a:pt x="32" y="0"/>
                    </a:lnTo>
                    <a:close/>
                  </a:path>
                </a:pathLst>
              </a:custGeom>
              <a:blipFill dpi="0" rotWithShape="0">
                <a:blip r:embed="rId1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23" name="Freeform 2171"/>
              <p:cNvSpPr>
                <a:spLocks/>
              </p:cNvSpPr>
              <p:nvPr/>
            </p:nvSpPr>
            <p:spPr bwMode="auto">
              <a:xfrm>
                <a:off x="3095" y="3099"/>
                <a:ext cx="24" cy="87"/>
              </a:xfrm>
              <a:custGeom>
                <a:avLst/>
                <a:gdLst/>
                <a:ahLst/>
                <a:cxnLst>
                  <a:cxn ang="0">
                    <a:pos x="24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24" y="0"/>
                  </a:cxn>
                  <a:cxn ang="0">
                    <a:pos x="24" y="71"/>
                  </a:cxn>
                </a:cxnLst>
                <a:rect l="0" t="0" r="r" b="b"/>
                <a:pathLst>
                  <a:path w="24" h="87">
                    <a:moveTo>
                      <a:pt x="24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24" y="0"/>
                    </a:lnTo>
                    <a:lnTo>
                      <a:pt x="24" y="71"/>
                    </a:lnTo>
                    <a:close/>
                  </a:path>
                </a:pathLst>
              </a:custGeom>
              <a:blipFill dpi="0" rotWithShape="0">
                <a:blip r:embed="rId1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24" name="Freeform 2172"/>
              <p:cNvSpPr>
                <a:spLocks/>
              </p:cNvSpPr>
              <p:nvPr/>
            </p:nvSpPr>
            <p:spPr bwMode="auto">
              <a:xfrm>
                <a:off x="3024" y="3092"/>
                <a:ext cx="71" cy="94"/>
              </a:xfrm>
              <a:custGeom>
                <a:avLst/>
                <a:gdLst/>
                <a:ahLst/>
                <a:cxnLst>
                  <a:cxn ang="0">
                    <a:pos x="71" y="23"/>
                  </a:cxn>
                  <a:cxn ang="0">
                    <a:pos x="0" y="0"/>
                  </a:cxn>
                  <a:cxn ang="0">
                    <a:pos x="0" y="70"/>
                  </a:cxn>
                  <a:cxn ang="0">
                    <a:pos x="71" y="94"/>
                  </a:cxn>
                  <a:cxn ang="0">
                    <a:pos x="71" y="23"/>
                  </a:cxn>
                </a:cxnLst>
                <a:rect l="0" t="0" r="r" b="b"/>
                <a:pathLst>
                  <a:path w="71" h="94">
                    <a:moveTo>
                      <a:pt x="71" y="23"/>
                    </a:moveTo>
                    <a:lnTo>
                      <a:pt x="0" y="0"/>
                    </a:lnTo>
                    <a:lnTo>
                      <a:pt x="0" y="70"/>
                    </a:lnTo>
                    <a:lnTo>
                      <a:pt x="71" y="94"/>
                    </a:lnTo>
                    <a:lnTo>
                      <a:pt x="71" y="23"/>
                    </a:lnTo>
                    <a:close/>
                  </a:path>
                </a:pathLst>
              </a:custGeom>
              <a:blipFill dpi="0" rotWithShape="0">
                <a:blip r:embed="rId1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25" name="Freeform 2173"/>
              <p:cNvSpPr>
                <a:spLocks/>
              </p:cNvSpPr>
              <p:nvPr/>
            </p:nvSpPr>
            <p:spPr bwMode="auto">
              <a:xfrm>
                <a:off x="3095" y="3099"/>
                <a:ext cx="87" cy="119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87" y="103"/>
                  </a:cxn>
                  <a:cxn ang="0">
                    <a:pos x="63" y="119"/>
                  </a:cxn>
                  <a:cxn ang="0">
                    <a:pos x="0" y="16"/>
                  </a:cxn>
                  <a:cxn ang="0">
                    <a:pos x="24" y="0"/>
                  </a:cxn>
                </a:cxnLst>
                <a:rect l="0" t="0" r="r" b="b"/>
                <a:pathLst>
                  <a:path w="87" h="119">
                    <a:moveTo>
                      <a:pt x="24" y="0"/>
                    </a:moveTo>
                    <a:lnTo>
                      <a:pt x="87" y="103"/>
                    </a:lnTo>
                    <a:lnTo>
                      <a:pt x="63" y="119"/>
                    </a:lnTo>
                    <a:lnTo>
                      <a:pt x="0" y="16"/>
                    </a:lnTo>
                    <a:lnTo>
                      <a:pt x="24" y="0"/>
                    </a:lnTo>
                    <a:close/>
                  </a:path>
                </a:pathLst>
              </a:custGeom>
              <a:blipFill dpi="0" rotWithShape="0">
                <a:blip r:embed="rId1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26" name="Freeform 2174"/>
              <p:cNvSpPr>
                <a:spLocks/>
              </p:cNvSpPr>
              <p:nvPr/>
            </p:nvSpPr>
            <p:spPr bwMode="auto">
              <a:xfrm>
                <a:off x="3158" y="3202"/>
                <a:ext cx="24" cy="87"/>
              </a:xfrm>
              <a:custGeom>
                <a:avLst/>
                <a:gdLst/>
                <a:ahLst/>
                <a:cxnLst>
                  <a:cxn ang="0">
                    <a:pos x="24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24" y="0"/>
                  </a:cxn>
                  <a:cxn ang="0">
                    <a:pos x="24" y="71"/>
                  </a:cxn>
                </a:cxnLst>
                <a:rect l="0" t="0" r="r" b="b"/>
                <a:pathLst>
                  <a:path w="24" h="87">
                    <a:moveTo>
                      <a:pt x="24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24" y="0"/>
                    </a:lnTo>
                    <a:lnTo>
                      <a:pt x="24" y="71"/>
                    </a:lnTo>
                    <a:close/>
                  </a:path>
                </a:pathLst>
              </a:custGeom>
              <a:blipFill dpi="0" rotWithShape="0">
                <a:blip r:embed="rId1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27" name="Freeform 2175"/>
              <p:cNvSpPr>
                <a:spLocks/>
              </p:cNvSpPr>
              <p:nvPr/>
            </p:nvSpPr>
            <p:spPr bwMode="auto">
              <a:xfrm>
                <a:off x="3095" y="3115"/>
                <a:ext cx="63" cy="174"/>
              </a:xfrm>
              <a:custGeom>
                <a:avLst/>
                <a:gdLst/>
                <a:ahLst/>
                <a:cxnLst>
                  <a:cxn ang="0">
                    <a:pos x="63" y="103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174"/>
                  </a:cxn>
                  <a:cxn ang="0">
                    <a:pos x="63" y="103"/>
                  </a:cxn>
                </a:cxnLst>
                <a:rect l="0" t="0" r="r" b="b"/>
                <a:pathLst>
                  <a:path w="63" h="174">
                    <a:moveTo>
                      <a:pt x="63" y="103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174"/>
                    </a:lnTo>
                    <a:lnTo>
                      <a:pt x="63" y="103"/>
                    </a:lnTo>
                    <a:close/>
                  </a:path>
                </a:pathLst>
              </a:custGeom>
              <a:blipFill dpi="0" rotWithShape="0">
                <a:blip r:embed="rId1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28" name="Freeform 2176"/>
              <p:cNvSpPr>
                <a:spLocks/>
              </p:cNvSpPr>
              <p:nvPr/>
            </p:nvSpPr>
            <p:spPr bwMode="auto">
              <a:xfrm>
                <a:off x="3158" y="3202"/>
                <a:ext cx="95" cy="39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95" y="23"/>
                  </a:cxn>
                  <a:cxn ang="0">
                    <a:pos x="63" y="39"/>
                  </a:cxn>
                  <a:cxn ang="0">
                    <a:pos x="0" y="16"/>
                  </a:cxn>
                  <a:cxn ang="0">
                    <a:pos x="24" y="0"/>
                  </a:cxn>
                </a:cxnLst>
                <a:rect l="0" t="0" r="r" b="b"/>
                <a:pathLst>
                  <a:path w="95" h="39">
                    <a:moveTo>
                      <a:pt x="24" y="0"/>
                    </a:moveTo>
                    <a:lnTo>
                      <a:pt x="95" y="23"/>
                    </a:lnTo>
                    <a:lnTo>
                      <a:pt x="63" y="39"/>
                    </a:lnTo>
                    <a:lnTo>
                      <a:pt x="0" y="16"/>
                    </a:lnTo>
                    <a:lnTo>
                      <a:pt x="24" y="0"/>
                    </a:lnTo>
                    <a:close/>
                  </a:path>
                </a:pathLst>
              </a:custGeom>
              <a:blipFill dpi="0" rotWithShape="0">
                <a:blip r:embed="rId1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29" name="Freeform 2177"/>
              <p:cNvSpPr>
                <a:spLocks/>
              </p:cNvSpPr>
              <p:nvPr/>
            </p:nvSpPr>
            <p:spPr bwMode="auto">
              <a:xfrm>
                <a:off x="3221" y="3225"/>
                <a:ext cx="32" cy="87"/>
              </a:xfrm>
              <a:custGeom>
                <a:avLst/>
                <a:gdLst/>
                <a:ahLst/>
                <a:cxnLst>
                  <a:cxn ang="0">
                    <a:pos x="32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32" y="0"/>
                  </a:cxn>
                  <a:cxn ang="0">
                    <a:pos x="32" y="71"/>
                  </a:cxn>
                </a:cxnLst>
                <a:rect l="0" t="0" r="r" b="b"/>
                <a:pathLst>
                  <a:path w="32" h="87">
                    <a:moveTo>
                      <a:pt x="32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32" y="0"/>
                    </a:lnTo>
                    <a:lnTo>
                      <a:pt x="32" y="71"/>
                    </a:lnTo>
                    <a:close/>
                  </a:path>
                </a:pathLst>
              </a:custGeom>
              <a:blipFill dpi="0" rotWithShape="0">
                <a:blip r:embed="rId1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30" name="Freeform 2178"/>
              <p:cNvSpPr>
                <a:spLocks/>
              </p:cNvSpPr>
              <p:nvPr/>
            </p:nvSpPr>
            <p:spPr bwMode="auto">
              <a:xfrm>
                <a:off x="3158" y="3218"/>
                <a:ext cx="63" cy="94"/>
              </a:xfrm>
              <a:custGeom>
                <a:avLst/>
                <a:gdLst/>
                <a:ahLst/>
                <a:cxnLst>
                  <a:cxn ang="0">
                    <a:pos x="63" y="23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94"/>
                  </a:cxn>
                  <a:cxn ang="0">
                    <a:pos x="63" y="23"/>
                  </a:cxn>
                </a:cxnLst>
                <a:rect l="0" t="0" r="r" b="b"/>
                <a:pathLst>
                  <a:path w="63" h="94">
                    <a:moveTo>
                      <a:pt x="63" y="23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94"/>
                    </a:lnTo>
                    <a:lnTo>
                      <a:pt x="63" y="23"/>
                    </a:lnTo>
                    <a:close/>
                  </a:path>
                </a:pathLst>
              </a:custGeom>
              <a:blipFill dpi="0" rotWithShape="0">
                <a:blip r:embed="rId14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31" name="Freeform 2179"/>
              <p:cNvSpPr>
                <a:spLocks/>
              </p:cNvSpPr>
              <p:nvPr/>
            </p:nvSpPr>
            <p:spPr bwMode="auto">
              <a:xfrm>
                <a:off x="1929" y="2044"/>
                <a:ext cx="95" cy="110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95" y="94"/>
                  </a:cxn>
                  <a:cxn ang="0">
                    <a:pos x="63" y="110"/>
                  </a:cxn>
                  <a:cxn ang="0">
                    <a:pos x="0" y="8"/>
                  </a:cxn>
                  <a:cxn ang="0">
                    <a:pos x="32" y="0"/>
                  </a:cxn>
                </a:cxnLst>
                <a:rect l="0" t="0" r="r" b="b"/>
                <a:pathLst>
                  <a:path w="95" h="110">
                    <a:moveTo>
                      <a:pt x="32" y="0"/>
                    </a:moveTo>
                    <a:lnTo>
                      <a:pt x="95" y="94"/>
                    </a:lnTo>
                    <a:lnTo>
                      <a:pt x="63" y="110"/>
                    </a:lnTo>
                    <a:lnTo>
                      <a:pt x="0" y="8"/>
                    </a:lnTo>
                    <a:lnTo>
                      <a:pt x="32" y="0"/>
                    </a:lnTo>
                    <a:close/>
                  </a:path>
                </a:pathLst>
              </a:custGeom>
              <a:blipFill dpi="0" rotWithShape="0">
                <a:blip r:embed="rId1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32" name="Freeform 2180"/>
              <p:cNvSpPr>
                <a:spLocks/>
              </p:cNvSpPr>
              <p:nvPr/>
            </p:nvSpPr>
            <p:spPr bwMode="auto">
              <a:xfrm>
                <a:off x="1992" y="2138"/>
                <a:ext cx="32" cy="87"/>
              </a:xfrm>
              <a:custGeom>
                <a:avLst/>
                <a:gdLst/>
                <a:ahLst/>
                <a:cxnLst>
                  <a:cxn ang="0">
                    <a:pos x="32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32" y="0"/>
                  </a:cxn>
                  <a:cxn ang="0">
                    <a:pos x="32" y="71"/>
                  </a:cxn>
                </a:cxnLst>
                <a:rect l="0" t="0" r="r" b="b"/>
                <a:pathLst>
                  <a:path w="32" h="87">
                    <a:moveTo>
                      <a:pt x="32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32" y="0"/>
                    </a:lnTo>
                    <a:lnTo>
                      <a:pt x="32" y="71"/>
                    </a:lnTo>
                    <a:close/>
                  </a:path>
                </a:pathLst>
              </a:custGeom>
              <a:blipFill dpi="0" rotWithShape="0">
                <a:blip r:embed="rId1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33" name="Freeform 2181"/>
              <p:cNvSpPr>
                <a:spLocks/>
              </p:cNvSpPr>
              <p:nvPr/>
            </p:nvSpPr>
            <p:spPr bwMode="auto">
              <a:xfrm>
                <a:off x="1929" y="2052"/>
                <a:ext cx="63" cy="173"/>
              </a:xfrm>
              <a:custGeom>
                <a:avLst/>
                <a:gdLst/>
                <a:ahLst/>
                <a:cxnLst>
                  <a:cxn ang="0">
                    <a:pos x="63" y="102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173"/>
                  </a:cxn>
                  <a:cxn ang="0">
                    <a:pos x="63" y="102"/>
                  </a:cxn>
                </a:cxnLst>
                <a:rect l="0" t="0" r="r" b="b"/>
                <a:pathLst>
                  <a:path w="63" h="173">
                    <a:moveTo>
                      <a:pt x="63" y="102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173"/>
                    </a:lnTo>
                    <a:lnTo>
                      <a:pt x="63" y="102"/>
                    </a:lnTo>
                    <a:close/>
                  </a:path>
                </a:pathLst>
              </a:custGeom>
              <a:blipFill dpi="0" rotWithShape="0">
                <a:blip r:embed="rId1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34" name="Freeform 2182"/>
              <p:cNvSpPr>
                <a:spLocks/>
              </p:cNvSpPr>
              <p:nvPr/>
            </p:nvSpPr>
            <p:spPr bwMode="auto">
              <a:xfrm>
                <a:off x="1992" y="2138"/>
                <a:ext cx="95" cy="118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95" y="103"/>
                  </a:cxn>
                  <a:cxn ang="0">
                    <a:pos x="71" y="118"/>
                  </a:cxn>
                  <a:cxn ang="0">
                    <a:pos x="0" y="16"/>
                  </a:cxn>
                  <a:cxn ang="0">
                    <a:pos x="32" y="0"/>
                  </a:cxn>
                </a:cxnLst>
                <a:rect l="0" t="0" r="r" b="b"/>
                <a:pathLst>
                  <a:path w="95" h="118">
                    <a:moveTo>
                      <a:pt x="32" y="0"/>
                    </a:moveTo>
                    <a:lnTo>
                      <a:pt x="95" y="103"/>
                    </a:lnTo>
                    <a:lnTo>
                      <a:pt x="71" y="118"/>
                    </a:lnTo>
                    <a:lnTo>
                      <a:pt x="0" y="16"/>
                    </a:lnTo>
                    <a:lnTo>
                      <a:pt x="32" y="0"/>
                    </a:lnTo>
                    <a:close/>
                  </a:path>
                </a:pathLst>
              </a:custGeom>
              <a:blipFill dpi="0" rotWithShape="0">
                <a:blip r:embed="rId1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35" name="Freeform 2183"/>
              <p:cNvSpPr>
                <a:spLocks/>
              </p:cNvSpPr>
              <p:nvPr/>
            </p:nvSpPr>
            <p:spPr bwMode="auto">
              <a:xfrm>
                <a:off x="2063" y="2241"/>
                <a:ext cx="24" cy="86"/>
              </a:xfrm>
              <a:custGeom>
                <a:avLst/>
                <a:gdLst/>
                <a:ahLst/>
                <a:cxnLst>
                  <a:cxn ang="0">
                    <a:pos x="24" y="71"/>
                  </a:cxn>
                  <a:cxn ang="0">
                    <a:pos x="0" y="86"/>
                  </a:cxn>
                  <a:cxn ang="0">
                    <a:pos x="0" y="15"/>
                  </a:cxn>
                  <a:cxn ang="0">
                    <a:pos x="24" y="0"/>
                  </a:cxn>
                  <a:cxn ang="0">
                    <a:pos x="24" y="71"/>
                  </a:cxn>
                </a:cxnLst>
                <a:rect l="0" t="0" r="r" b="b"/>
                <a:pathLst>
                  <a:path w="24" h="86">
                    <a:moveTo>
                      <a:pt x="24" y="71"/>
                    </a:moveTo>
                    <a:lnTo>
                      <a:pt x="0" y="86"/>
                    </a:lnTo>
                    <a:lnTo>
                      <a:pt x="0" y="15"/>
                    </a:lnTo>
                    <a:lnTo>
                      <a:pt x="24" y="0"/>
                    </a:lnTo>
                    <a:lnTo>
                      <a:pt x="24" y="71"/>
                    </a:lnTo>
                    <a:close/>
                  </a:path>
                </a:pathLst>
              </a:custGeom>
              <a:blipFill dpi="0" rotWithShape="0">
                <a:blip r:embed="rId1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36" name="Freeform 2184"/>
              <p:cNvSpPr>
                <a:spLocks/>
              </p:cNvSpPr>
              <p:nvPr/>
            </p:nvSpPr>
            <p:spPr bwMode="auto">
              <a:xfrm>
                <a:off x="1992" y="2154"/>
                <a:ext cx="71" cy="173"/>
              </a:xfrm>
              <a:custGeom>
                <a:avLst/>
                <a:gdLst/>
                <a:ahLst/>
                <a:cxnLst>
                  <a:cxn ang="0">
                    <a:pos x="71" y="102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71" y="173"/>
                  </a:cxn>
                  <a:cxn ang="0">
                    <a:pos x="71" y="102"/>
                  </a:cxn>
                </a:cxnLst>
                <a:rect l="0" t="0" r="r" b="b"/>
                <a:pathLst>
                  <a:path w="71" h="173">
                    <a:moveTo>
                      <a:pt x="71" y="102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71" y="173"/>
                    </a:lnTo>
                    <a:lnTo>
                      <a:pt x="71" y="102"/>
                    </a:lnTo>
                    <a:close/>
                  </a:path>
                </a:pathLst>
              </a:custGeom>
              <a:blipFill dpi="0" rotWithShape="0">
                <a:blip r:embed="rId1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37" name="Freeform 2185"/>
              <p:cNvSpPr>
                <a:spLocks/>
              </p:cNvSpPr>
              <p:nvPr/>
            </p:nvSpPr>
            <p:spPr bwMode="auto">
              <a:xfrm>
                <a:off x="2063" y="2241"/>
                <a:ext cx="87" cy="39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87" y="23"/>
                  </a:cxn>
                  <a:cxn ang="0">
                    <a:pos x="63" y="39"/>
                  </a:cxn>
                  <a:cxn ang="0">
                    <a:pos x="0" y="15"/>
                  </a:cxn>
                  <a:cxn ang="0">
                    <a:pos x="24" y="0"/>
                  </a:cxn>
                </a:cxnLst>
                <a:rect l="0" t="0" r="r" b="b"/>
                <a:pathLst>
                  <a:path w="87" h="39">
                    <a:moveTo>
                      <a:pt x="24" y="0"/>
                    </a:moveTo>
                    <a:lnTo>
                      <a:pt x="87" y="23"/>
                    </a:lnTo>
                    <a:lnTo>
                      <a:pt x="63" y="39"/>
                    </a:lnTo>
                    <a:lnTo>
                      <a:pt x="0" y="15"/>
                    </a:lnTo>
                    <a:lnTo>
                      <a:pt x="24" y="0"/>
                    </a:lnTo>
                    <a:close/>
                  </a:path>
                </a:pathLst>
              </a:custGeom>
              <a:blipFill dpi="0" rotWithShape="0">
                <a:blip r:embed="rId1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38" name="Freeform 2186"/>
              <p:cNvSpPr>
                <a:spLocks/>
              </p:cNvSpPr>
              <p:nvPr/>
            </p:nvSpPr>
            <p:spPr bwMode="auto">
              <a:xfrm>
                <a:off x="2126" y="2264"/>
                <a:ext cx="24" cy="87"/>
              </a:xfrm>
              <a:custGeom>
                <a:avLst/>
                <a:gdLst/>
                <a:ahLst/>
                <a:cxnLst>
                  <a:cxn ang="0">
                    <a:pos x="24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24" y="0"/>
                  </a:cxn>
                  <a:cxn ang="0">
                    <a:pos x="24" y="71"/>
                  </a:cxn>
                </a:cxnLst>
                <a:rect l="0" t="0" r="r" b="b"/>
                <a:pathLst>
                  <a:path w="24" h="87">
                    <a:moveTo>
                      <a:pt x="24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24" y="0"/>
                    </a:lnTo>
                    <a:lnTo>
                      <a:pt x="24" y="71"/>
                    </a:lnTo>
                    <a:close/>
                  </a:path>
                </a:pathLst>
              </a:custGeom>
              <a:blipFill dpi="0" rotWithShape="0">
                <a:blip r:embed="rId1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39" name="Freeform 2187"/>
              <p:cNvSpPr>
                <a:spLocks/>
              </p:cNvSpPr>
              <p:nvPr/>
            </p:nvSpPr>
            <p:spPr bwMode="auto">
              <a:xfrm>
                <a:off x="2063" y="2256"/>
                <a:ext cx="63" cy="95"/>
              </a:xfrm>
              <a:custGeom>
                <a:avLst/>
                <a:gdLst/>
                <a:ahLst/>
                <a:cxnLst>
                  <a:cxn ang="0">
                    <a:pos x="63" y="24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95"/>
                  </a:cxn>
                  <a:cxn ang="0">
                    <a:pos x="63" y="24"/>
                  </a:cxn>
                </a:cxnLst>
                <a:rect l="0" t="0" r="r" b="b"/>
                <a:pathLst>
                  <a:path w="63" h="95">
                    <a:moveTo>
                      <a:pt x="63" y="24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95"/>
                    </a:lnTo>
                    <a:lnTo>
                      <a:pt x="63" y="24"/>
                    </a:lnTo>
                    <a:close/>
                  </a:path>
                </a:pathLst>
              </a:custGeom>
              <a:blipFill dpi="0" rotWithShape="0">
                <a:blip r:embed="rId1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40" name="Freeform 2188"/>
              <p:cNvSpPr>
                <a:spLocks/>
              </p:cNvSpPr>
              <p:nvPr/>
            </p:nvSpPr>
            <p:spPr bwMode="auto">
              <a:xfrm>
                <a:off x="2126" y="2264"/>
                <a:ext cx="95" cy="111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95" y="103"/>
                  </a:cxn>
                  <a:cxn ang="0">
                    <a:pos x="63" y="111"/>
                  </a:cxn>
                  <a:cxn ang="0">
                    <a:pos x="0" y="16"/>
                  </a:cxn>
                  <a:cxn ang="0">
                    <a:pos x="24" y="0"/>
                  </a:cxn>
                </a:cxnLst>
                <a:rect l="0" t="0" r="r" b="b"/>
                <a:pathLst>
                  <a:path w="95" h="111">
                    <a:moveTo>
                      <a:pt x="24" y="0"/>
                    </a:moveTo>
                    <a:lnTo>
                      <a:pt x="95" y="103"/>
                    </a:lnTo>
                    <a:lnTo>
                      <a:pt x="63" y="111"/>
                    </a:lnTo>
                    <a:lnTo>
                      <a:pt x="0" y="16"/>
                    </a:lnTo>
                    <a:lnTo>
                      <a:pt x="24" y="0"/>
                    </a:lnTo>
                    <a:close/>
                  </a:path>
                </a:pathLst>
              </a:custGeom>
              <a:blipFill dpi="0" rotWithShape="0">
                <a:blip r:embed="rId1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41" name="Freeform 2189"/>
              <p:cNvSpPr>
                <a:spLocks/>
              </p:cNvSpPr>
              <p:nvPr/>
            </p:nvSpPr>
            <p:spPr bwMode="auto">
              <a:xfrm>
                <a:off x="2189" y="2367"/>
                <a:ext cx="32" cy="86"/>
              </a:xfrm>
              <a:custGeom>
                <a:avLst/>
                <a:gdLst/>
                <a:ahLst/>
                <a:cxnLst>
                  <a:cxn ang="0">
                    <a:pos x="32" y="71"/>
                  </a:cxn>
                  <a:cxn ang="0">
                    <a:pos x="0" y="86"/>
                  </a:cxn>
                  <a:cxn ang="0">
                    <a:pos x="0" y="8"/>
                  </a:cxn>
                  <a:cxn ang="0">
                    <a:pos x="32" y="0"/>
                  </a:cxn>
                  <a:cxn ang="0">
                    <a:pos x="32" y="71"/>
                  </a:cxn>
                </a:cxnLst>
                <a:rect l="0" t="0" r="r" b="b"/>
                <a:pathLst>
                  <a:path w="32" h="86">
                    <a:moveTo>
                      <a:pt x="32" y="71"/>
                    </a:moveTo>
                    <a:lnTo>
                      <a:pt x="0" y="86"/>
                    </a:lnTo>
                    <a:lnTo>
                      <a:pt x="0" y="8"/>
                    </a:lnTo>
                    <a:lnTo>
                      <a:pt x="32" y="0"/>
                    </a:lnTo>
                    <a:lnTo>
                      <a:pt x="32" y="71"/>
                    </a:lnTo>
                    <a:close/>
                  </a:path>
                </a:pathLst>
              </a:custGeom>
              <a:blipFill dpi="0" rotWithShape="0">
                <a:blip r:embed="rId1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42" name="Freeform 2190"/>
              <p:cNvSpPr>
                <a:spLocks/>
              </p:cNvSpPr>
              <p:nvPr/>
            </p:nvSpPr>
            <p:spPr bwMode="auto">
              <a:xfrm>
                <a:off x="2126" y="2280"/>
                <a:ext cx="63" cy="173"/>
              </a:xfrm>
              <a:custGeom>
                <a:avLst/>
                <a:gdLst/>
                <a:ahLst/>
                <a:cxnLst>
                  <a:cxn ang="0">
                    <a:pos x="63" y="95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173"/>
                  </a:cxn>
                  <a:cxn ang="0">
                    <a:pos x="63" y="95"/>
                  </a:cxn>
                </a:cxnLst>
                <a:rect l="0" t="0" r="r" b="b"/>
                <a:pathLst>
                  <a:path w="63" h="173">
                    <a:moveTo>
                      <a:pt x="63" y="95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173"/>
                    </a:lnTo>
                    <a:lnTo>
                      <a:pt x="63" y="95"/>
                    </a:lnTo>
                    <a:close/>
                  </a:path>
                </a:pathLst>
              </a:custGeom>
              <a:blipFill dpi="0" rotWithShape="0">
                <a:blip r:embed="rId1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43" name="Freeform 2191"/>
              <p:cNvSpPr>
                <a:spLocks/>
              </p:cNvSpPr>
              <p:nvPr/>
            </p:nvSpPr>
            <p:spPr bwMode="auto">
              <a:xfrm>
                <a:off x="2189" y="2367"/>
                <a:ext cx="95" cy="31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95" y="23"/>
                  </a:cxn>
                  <a:cxn ang="0">
                    <a:pos x="63" y="31"/>
                  </a:cxn>
                  <a:cxn ang="0">
                    <a:pos x="0" y="8"/>
                  </a:cxn>
                  <a:cxn ang="0">
                    <a:pos x="32" y="0"/>
                  </a:cxn>
                </a:cxnLst>
                <a:rect l="0" t="0" r="r" b="b"/>
                <a:pathLst>
                  <a:path w="95" h="31">
                    <a:moveTo>
                      <a:pt x="32" y="0"/>
                    </a:moveTo>
                    <a:lnTo>
                      <a:pt x="95" y="23"/>
                    </a:lnTo>
                    <a:lnTo>
                      <a:pt x="63" y="31"/>
                    </a:lnTo>
                    <a:lnTo>
                      <a:pt x="0" y="8"/>
                    </a:lnTo>
                    <a:lnTo>
                      <a:pt x="32" y="0"/>
                    </a:lnTo>
                    <a:close/>
                  </a:path>
                </a:pathLst>
              </a:custGeom>
              <a:blipFill dpi="0" rotWithShape="0">
                <a:blip r:embed="rId1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44" name="Freeform 2192"/>
              <p:cNvSpPr>
                <a:spLocks/>
              </p:cNvSpPr>
              <p:nvPr/>
            </p:nvSpPr>
            <p:spPr bwMode="auto">
              <a:xfrm>
                <a:off x="2252" y="2390"/>
                <a:ext cx="32" cy="79"/>
              </a:xfrm>
              <a:custGeom>
                <a:avLst/>
                <a:gdLst/>
                <a:ahLst/>
                <a:cxnLst>
                  <a:cxn ang="0">
                    <a:pos x="32" y="71"/>
                  </a:cxn>
                  <a:cxn ang="0">
                    <a:pos x="0" y="79"/>
                  </a:cxn>
                  <a:cxn ang="0">
                    <a:pos x="0" y="8"/>
                  </a:cxn>
                  <a:cxn ang="0">
                    <a:pos x="32" y="0"/>
                  </a:cxn>
                  <a:cxn ang="0">
                    <a:pos x="32" y="71"/>
                  </a:cxn>
                </a:cxnLst>
                <a:rect l="0" t="0" r="r" b="b"/>
                <a:pathLst>
                  <a:path w="32" h="79">
                    <a:moveTo>
                      <a:pt x="32" y="71"/>
                    </a:moveTo>
                    <a:lnTo>
                      <a:pt x="0" y="79"/>
                    </a:lnTo>
                    <a:lnTo>
                      <a:pt x="0" y="8"/>
                    </a:lnTo>
                    <a:lnTo>
                      <a:pt x="32" y="0"/>
                    </a:lnTo>
                    <a:lnTo>
                      <a:pt x="32" y="71"/>
                    </a:lnTo>
                    <a:close/>
                  </a:path>
                </a:pathLst>
              </a:custGeom>
              <a:blipFill dpi="0" rotWithShape="0">
                <a:blip r:embed="rId1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45" name="Freeform 2193"/>
              <p:cNvSpPr>
                <a:spLocks/>
              </p:cNvSpPr>
              <p:nvPr/>
            </p:nvSpPr>
            <p:spPr bwMode="auto">
              <a:xfrm>
                <a:off x="2189" y="2375"/>
                <a:ext cx="63" cy="94"/>
              </a:xfrm>
              <a:custGeom>
                <a:avLst/>
                <a:gdLst/>
                <a:ahLst/>
                <a:cxnLst>
                  <a:cxn ang="0">
                    <a:pos x="63" y="23"/>
                  </a:cxn>
                  <a:cxn ang="0">
                    <a:pos x="0" y="0"/>
                  </a:cxn>
                  <a:cxn ang="0">
                    <a:pos x="0" y="78"/>
                  </a:cxn>
                  <a:cxn ang="0">
                    <a:pos x="63" y="94"/>
                  </a:cxn>
                  <a:cxn ang="0">
                    <a:pos x="63" y="23"/>
                  </a:cxn>
                </a:cxnLst>
                <a:rect l="0" t="0" r="r" b="b"/>
                <a:pathLst>
                  <a:path w="63" h="94">
                    <a:moveTo>
                      <a:pt x="63" y="23"/>
                    </a:moveTo>
                    <a:lnTo>
                      <a:pt x="0" y="0"/>
                    </a:lnTo>
                    <a:lnTo>
                      <a:pt x="0" y="78"/>
                    </a:lnTo>
                    <a:lnTo>
                      <a:pt x="63" y="94"/>
                    </a:lnTo>
                    <a:lnTo>
                      <a:pt x="63" y="23"/>
                    </a:lnTo>
                    <a:close/>
                  </a:path>
                </a:pathLst>
              </a:custGeom>
              <a:blipFill dpi="0" rotWithShape="0">
                <a:blip r:embed="rId1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46" name="Freeform 2194"/>
              <p:cNvSpPr>
                <a:spLocks/>
              </p:cNvSpPr>
              <p:nvPr/>
            </p:nvSpPr>
            <p:spPr bwMode="auto">
              <a:xfrm>
                <a:off x="2252" y="2390"/>
                <a:ext cx="95" cy="111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95" y="95"/>
                  </a:cxn>
                  <a:cxn ang="0">
                    <a:pos x="71" y="111"/>
                  </a:cxn>
                  <a:cxn ang="0">
                    <a:pos x="0" y="8"/>
                  </a:cxn>
                  <a:cxn ang="0">
                    <a:pos x="32" y="0"/>
                  </a:cxn>
                </a:cxnLst>
                <a:rect l="0" t="0" r="r" b="b"/>
                <a:pathLst>
                  <a:path w="95" h="111">
                    <a:moveTo>
                      <a:pt x="32" y="0"/>
                    </a:moveTo>
                    <a:lnTo>
                      <a:pt x="95" y="95"/>
                    </a:lnTo>
                    <a:lnTo>
                      <a:pt x="71" y="111"/>
                    </a:lnTo>
                    <a:lnTo>
                      <a:pt x="0" y="8"/>
                    </a:lnTo>
                    <a:lnTo>
                      <a:pt x="32" y="0"/>
                    </a:lnTo>
                    <a:close/>
                  </a:path>
                </a:pathLst>
              </a:custGeom>
              <a:blipFill dpi="0" rotWithShape="0">
                <a:blip r:embed="rId1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47" name="Freeform 2195"/>
              <p:cNvSpPr>
                <a:spLocks/>
              </p:cNvSpPr>
              <p:nvPr/>
            </p:nvSpPr>
            <p:spPr bwMode="auto">
              <a:xfrm>
                <a:off x="2323" y="2485"/>
                <a:ext cx="24" cy="87"/>
              </a:xfrm>
              <a:custGeom>
                <a:avLst/>
                <a:gdLst/>
                <a:ahLst/>
                <a:cxnLst>
                  <a:cxn ang="0">
                    <a:pos x="24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24" y="0"/>
                  </a:cxn>
                  <a:cxn ang="0">
                    <a:pos x="24" y="71"/>
                  </a:cxn>
                </a:cxnLst>
                <a:rect l="0" t="0" r="r" b="b"/>
                <a:pathLst>
                  <a:path w="24" h="87">
                    <a:moveTo>
                      <a:pt x="24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24" y="0"/>
                    </a:lnTo>
                    <a:lnTo>
                      <a:pt x="24" y="71"/>
                    </a:lnTo>
                    <a:close/>
                  </a:path>
                </a:pathLst>
              </a:custGeom>
              <a:blipFill dpi="0" rotWithShape="0">
                <a:blip r:embed="rId1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48" name="Freeform 2196"/>
              <p:cNvSpPr>
                <a:spLocks/>
              </p:cNvSpPr>
              <p:nvPr/>
            </p:nvSpPr>
            <p:spPr bwMode="auto">
              <a:xfrm>
                <a:off x="2252" y="2398"/>
                <a:ext cx="71" cy="174"/>
              </a:xfrm>
              <a:custGeom>
                <a:avLst/>
                <a:gdLst/>
                <a:ahLst/>
                <a:cxnLst>
                  <a:cxn ang="0">
                    <a:pos x="71" y="103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71" y="174"/>
                  </a:cxn>
                  <a:cxn ang="0">
                    <a:pos x="71" y="103"/>
                  </a:cxn>
                </a:cxnLst>
                <a:rect l="0" t="0" r="r" b="b"/>
                <a:pathLst>
                  <a:path w="71" h="174">
                    <a:moveTo>
                      <a:pt x="71" y="103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71" y="174"/>
                    </a:lnTo>
                    <a:lnTo>
                      <a:pt x="71" y="103"/>
                    </a:lnTo>
                    <a:close/>
                  </a:path>
                </a:pathLst>
              </a:custGeom>
              <a:blipFill dpi="0" rotWithShape="0">
                <a:blip r:embed="rId1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49" name="Freeform 2197"/>
              <p:cNvSpPr>
                <a:spLocks/>
              </p:cNvSpPr>
              <p:nvPr/>
            </p:nvSpPr>
            <p:spPr bwMode="auto">
              <a:xfrm>
                <a:off x="2323" y="2485"/>
                <a:ext cx="87" cy="39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87" y="24"/>
                  </a:cxn>
                  <a:cxn ang="0">
                    <a:pos x="63" y="39"/>
                  </a:cxn>
                  <a:cxn ang="0">
                    <a:pos x="0" y="16"/>
                  </a:cxn>
                  <a:cxn ang="0">
                    <a:pos x="24" y="0"/>
                  </a:cxn>
                </a:cxnLst>
                <a:rect l="0" t="0" r="r" b="b"/>
                <a:pathLst>
                  <a:path w="87" h="39">
                    <a:moveTo>
                      <a:pt x="24" y="0"/>
                    </a:moveTo>
                    <a:lnTo>
                      <a:pt x="87" y="24"/>
                    </a:lnTo>
                    <a:lnTo>
                      <a:pt x="63" y="39"/>
                    </a:lnTo>
                    <a:lnTo>
                      <a:pt x="0" y="16"/>
                    </a:lnTo>
                    <a:lnTo>
                      <a:pt x="24" y="0"/>
                    </a:lnTo>
                    <a:close/>
                  </a:path>
                </a:pathLst>
              </a:custGeom>
              <a:blipFill dpi="0" rotWithShape="0">
                <a:blip r:embed="rId1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50" name="Freeform 2198"/>
              <p:cNvSpPr>
                <a:spLocks/>
              </p:cNvSpPr>
              <p:nvPr/>
            </p:nvSpPr>
            <p:spPr bwMode="auto">
              <a:xfrm>
                <a:off x="2386" y="2509"/>
                <a:ext cx="24" cy="86"/>
              </a:xfrm>
              <a:custGeom>
                <a:avLst/>
                <a:gdLst/>
                <a:ahLst/>
                <a:cxnLst>
                  <a:cxn ang="0">
                    <a:pos x="24" y="70"/>
                  </a:cxn>
                  <a:cxn ang="0">
                    <a:pos x="0" y="86"/>
                  </a:cxn>
                  <a:cxn ang="0">
                    <a:pos x="0" y="15"/>
                  </a:cxn>
                  <a:cxn ang="0">
                    <a:pos x="24" y="0"/>
                  </a:cxn>
                  <a:cxn ang="0">
                    <a:pos x="24" y="70"/>
                  </a:cxn>
                </a:cxnLst>
                <a:rect l="0" t="0" r="r" b="b"/>
                <a:pathLst>
                  <a:path w="24" h="86">
                    <a:moveTo>
                      <a:pt x="24" y="70"/>
                    </a:moveTo>
                    <a:lnTo>
                      <a:pt x="0" y="86"/>
                    </a:lnTo>
                    <a:lnTo>
                      <a:pt x="0" y="15"/>
                    </a:lnTo>
                    <a:lnTo>
                      <a:pt x="24" y="0"/>
                    </a:lnTo>
                    <a:lnTo>
                      <a:pt x="24" y="70"/>
                    </a:lnTo>
                    <a:close/>
                  </a:path>
                </a:pathLst>
              </a:custGeom>
              <a:blipFill dpi="0" rotWithShape="0">
                <a:blip r:embed="rId1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51" name="Freeform 2199"/>
              <p:cNvSpPr>
                <a:spLocks/>
              </p:cNvSpPr>
              <p:nvPr/>
            </p:nvSpPr>
            <p:spPr bwMode="auto">
              <a:xfrm>
                <a:off x="2323" y="2501"/>
                <a:ext cx="63" cy="94"/>
              </a:xfrm>
              <a:custGeom>
                <a:avLst/>
                <a:gdLst/>
                <a:ahLst/>
                <a:cxnLst>
                  <a:cxn ang="0">
                    <a:pos x="63" y="23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94"/>
                  </a:cxn>
                  <a:cxn ang="0">
                    <a:pos x="63" y="23"/>
                  </a:cxn>
                </a:cxnLst>
                <a:rect l="0" t="0" r="r" b="b"/>
                <a:pathLst>
                  <a:path w="63" h="94">
                    <a:moveTo>
                      <a:pt x="63" y="23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94"/>
                    </a:lnTo>
                    <a:lnTo>
                      <a:pt x="63" y="23"/>
                    </a:lnTo>
                    <a:close/>
                  </a:path>
                </a:pathLst>
              </a:custGeom>
              <a:blipFill dpi="0" rotWithShape="0">
                <a:blip r:embed="rId1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52" name="Freeform 2200"/>
              <p:cNvSpPr>
                <a:spLocks/>
              </p:cNvSpPr>
              <p:nvPr/>
            </p:nvSpPr>
            <p:spPr bwMode="auto">
              <a:xfrm>
                <a:off x="2386" y="2509"/>
                <a:ext cx="95" cy="118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95" y="102"/>
                  </a:cxn>
                  <a:cxn ang="0">
                    <a:pos x="63" y="118"/>
                  </a:cxn>
                  <a:cxn ang="0">
                    <a:pos x="0" y="15"/>
                  </a:cxn>
                  <a:cxn ang="0">
                    <a:pos x="24" y="0"/>
                  </a:cxn>
                </a:cxnLst>
                <a:rect l="0" t="0" r="r" b="b"/>
                <a:pathLst>
                  <a:path w="95" h="118">
                    <a:moveTo>
                      <a:pt x="24" y="0"/>
                    </a:moveTo>
                    <a:lnTo>
                      <a:pt x="95" y="102"/>
                    </a:lnTo>
                    <a:lnTo>
                      <a:pt x="63" y="118"/>
                    </a:lnTo>
                    <a:lnTo>
                      <a:pt x="0" y="15"/>
                    </a:lnTo>
                    <a:lnTo>
                      <a:pt x="24" y="0"/>
                    </a:lnTo>
                    <a:close/>
                  </a:path>
                </a:pathLst>
              </a:custGeom>
              <a:blipFill dpi="0" rotWithShape="0">
                <a:blip r:embed="rId1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53" name="Freeform 2201"/>
              <p:cNvSpPr>
                <a:spLocks/>
              </p:cNvSpPr>
              <p:nvPr/>
            </p:nvSpPr>
            <p:spPr bwMode="auto">
              <a:xfrm>
                <a:off x="2449" y="2611"/>
                <a:ext cx="32" cy="87"/>
              </a:xfrm>
              <a:custGeom>
                <a:avLst/>
                <a:gdLst/>
                <a:ahLst/>
                <a:cxnLst>
                  <a:cxn ang="0">
                    <a:pos x="32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32" y="0"/>
                  </a:cxn>
                  <a:cxn ang="0">
                    <a:pos x="32" y="71"/>
                  </a:cxn>
                </a:cxnLst>
                <a:rect l="0" t="0" r="r" b="b"/>
                <a:pathLst>
                  <a:path w="32" h="87">
                    <a:moveTo>
                      <a:pt x="32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32" y="0"/>
                    </a:lnTo>
                    <a:lnTo>
                      <a:pt x="32" y="71"/>
                    </a:lnTo>
                    <a:close/>
                  </a:path>
                </a:pathLst>
              </a:custGeom>
              <a:blipFill dpi="0" rotWithShape="0">
                <a:blip r:embed="rId1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54" name="Freeform 2202"/>
              <p:cNvSpPr>
                <a:spLocks/>
              </p:cNvSpPr>
              <p:nvPr/>
            </p:nvSpPr>
            <p:spPr bwMode="auto">
              <a:xfrm>
                <a:off x="2386" y="2524"/>
                <a:ext cx="63" cy="174"/>
              </a:xfrm>
              <a:custGeom>
                <a:avLst/>
                <a:gdLst/>
                <a:ahLst/>
                <a:cxnLst>
                  <a:cxn ang="0">
                    <a:pos x="63" y="103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174"/>
                  </a:cxn>
                  <a:cxn ang="0">
                    <a:pos x="63" y="103"/>
                  </a:cxn>
                </a:cxnLst>
                <a:rect l="0" t="0" r="r" b="b"/>
                <a:pathLst>
                  <a:path w="63" h="174">
                    <a:moveTo>
                      <a:pt x="63" y="103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174"/>
                    </a:lnTo>
                    <a:lnTo>
                      <a:pt x="63" y="103"/>
                    </a:lnTo>
                    <a:close/>
                  </a:path>
                </a:pathLst>
              </a:custGeom>
              <a:blipFill dpi="0" rotWithShape="0">
                <a:blip r:embed="rId1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55" name="Freeform 2203"/>
              <p:cNvSpPr>
                <a:spLocks/>
              </p:cNvSpPr>
              <p:nvPr/>
            </p:nvSpPr>
            <p:spPr bwMode="auto">
              <a:xfrm>
                <a:off x="2449" y="2611"/>
                <a:ext cx="95" cy="39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95" y="24"/>
                  </a:cxn>
                  <a:cxn ang="0">
                    <a:pos x="71" y="39"/>
                  </a:cxn>
                  <a:cxn ang="0">
                    <a:pos x="0" y="16"/>
                  </a:cxn>
                  <a:cxn ang="0">
                    <a:pos x="32" y="0"/>
                  </a:cxn>
                </a:cxnLst>
                <a:rect l="0" t="0" r="r" b="b"/>
                <a:pathLst>
                  <a:path w="95" h="39">
                    <a:moveTo>
                      <a:pt x="32" y="0"/>
                    </a:moveTo>
                    <a:lnTo>
                      <a:pt x="95" y="24"/>
                    </a:lnTo>
                    <a:lnTo>
                      <a:pt x="71" y="39"/>
                    </a:lnTo>
                    <a:lnTo>
                      <a:pt x="0" y="16"/>
                    </a:lnTo>
                    <a:lnTo>
                      <a:pt x="32" y="0"/>
                    </a:lnTo>
                    <a:close/>
                  </a:path>
                </a:pathLst>
              </a:custGeom>
              <a:blipFill dpi="0" rotWithShape="0">
                <a:blip r:embed="rId1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56" name="Freeform 2204"/>
              <p:cNvSpPr>
                <a:spLocks/>
              </p:cNvSpPr>
              <p:nvPr/>
            </p:nvSpPr>
            <p:spPr bwMode="auto">
              <a:xfrm>
                <a:off x="2520" y="2635"/>
                <a:ext cx="24" cy="86"/>
              </a:xfrm>
              <a:custGeom>
                <a:avLst/>
                <a:gdLst/>
                <a:ahLst/>
                <a:cxnLst>
                  <a:cxn ang="0">
                    <a:pos x="24" y="71"/>
                  </a:cxn>
                  <a:cxn ang="0">
                    <a:pos x="0" y="86"/>
                  </a:cxn>
                  <a:cxn ang="0">
                    <a:pos x="0" y="15"/>
                  </a:cxn>
                  <a:cxn ang="0">
                    <a:pos x="24" y="0"/>
                  </a:cxn>
                  <a:cxn ang="0">
                    <a:pos x="24" y="71"/>
                  </a:cxn>
                </a:cxnLst>
                <a:rect l="0" t="0" r="r" b="b"/>
                <a:pathLst>
                  <a:path w="24" h="86">
                    <a:moveTo>
                      <a:pt x="24" y="71"/>
                    </a:moveTo>
                    <a:lnTo>
                      <a:pt x="0" y="86"/>
                    </a:lnTo>
                    <a:lnTo>
                      <a:pt x="0" y="15"/>
                    </a:lnTo>
                    <a:lnTo>
                      <a:pt x="24" y="0"/>
                    </a:lnTo>
                    <a:lnTo>
                      <a:pt x="24" y="71"/>
                    </a:lnTo>
                    <a:close/>
                  </a:path>
                </a:pathLst>
              </a:custGeom>
              <a:blipFill dpi="0" rotWithShape="0">
                <a:blip r:embed="rId1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57" name="Freeform 2205"/>
              <p:cNvSpPr>
                <a:spLocks/>
              </p:cNvSpPr>
              <p:nvPr/>
            </p:nvSpPr>
            <p:spPr bwMode="auto">
              <a:xfrm>
                <a:off x="2449" y="2627"/>
                <a:ext cx="71" cy="94"/>
              </a:xfrm>
              <a:custGeom>
                <a:avLst/>
                <a:gdLst/>
                <a:ahLst/>
                <a:cxnLst>
                  <a:cxn ang="0">
                    <a:pos x="71" y="23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71" y="94"/>
                  </a:cxn>
                  <a:cxn ang="0">
                    <a:pos x="71" y="23"/>
                  </a:cxn>
                </a:cxnLst>
                <a:rect l="0" t="0" r="r" b="b"/>
                <a:pathLst>
                  <a:path w="71" h="94">
                    <a:moveTo>
                      <a:pt x="71" y="23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71" y="94"/>
                    </a:lnTo>
                    <a:lnTo>
                      <a:pt x="71" y="23"/>
                    </a:lnTo>
                    <a:close/>
                  </a:path>
                </a:pathLst>
              </a:custGeom>
              <a:blipFill dpi="0" rotWithShape="0">
                <a:blip r:embed="rId1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58" name="Freeform 2206"/>
              <p:cNvSpPr>
                <a:spLocks/>
              </p:cNvSpPr>
              <p:nvPr/>
            </p:nvSpPr>
            <p:spPr bwMode="auto">
              <a:xfrm>
                <a:off x="2520" y="2635"/>
                <a:ext cx="87" cy="110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87" y="102"/>
                  </a:cxn>
                  <a:cxn ang="0">
                    <a:pos x="63" y="110"/>
                  </a:cxn>
                  <a:cxn ang="0">
                    <a:pos x="0" y="15"/>
                  </a:cxn>
                  <a:cxn ang="0">
                    <a:pos x="24" y="0"/>
                  </a:cxn>
                </a:cxnLst>
                <a:rect l="0" t="0" r="r" b="b"/>
                <a:pathLst>
                  <a:path w="87" h="110">
                    <a:moveTo>
                      <a:pt x="24" y="0"/>
                    </a:moveTo>
                    <a:lnTo>
                      <a:pt x="87" y="102"/>
                    </a:lnTo>
                    <a:lnTo>
                      <a:pt x="63" y="110"/>
                    </a:lnTo>
                    <a:lnTo>
                      <a:pt x="0" y="15"/>
                    </a:lnTo>
                    <a:lnTo>
                      <a:pt x="24" y="0"/>
                    </a:lnTo>
                    <a:close/>
                  </a:path>
                </a:pathLst>
              </a:custGeom>
              <a:blipFill dpi="0" rotWithShape="0">
                <a:blip r:embed="rId1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59" name="Freeform 2207"/>
              <p:cNvSpPr>
                <a:spLocks/>
              </p:cNvSpPr>
              <p:nvPr/>
            </p:nvSpPr>
            <p:spPr bwMode="auto">
              <a:xfrm>
                <a:off x="2583" y="2737"/>
                <a:ext cx="24" cy="87"/>
              </a:xfrm>
              <a:custGeom>
                <a:avLst/>
                <a:gdLst/>
                <a:ahLst/>
                <a:cxnLst>
                  <a:cxn ang="0">
                    <a:pos x="24" y="71"/>
                  </a:cxn>
                  <a:cxn ang="0">
                    <a:pos x="0" y="87"/>
                  </a:cxn>
                  <a:cxn ang="0">
                    <a:pos x="0" y="8"/>
                  </a:cxn>
                  <a:cxn ang="0">
                    <a:pos x="24" y="0"/>
                  </a:cxn>
                  <a:cxn ang="0">
                    <a:pos x="24" y="71"/>
                  </a:cxn>
                </a:cxnLst>
                <a:rect l="0" t="0" r="r" b="b"/>
                <a:pathLst>
                  <a:path w="24" h="87">
                    <a:moveTo>
                      <a:pt x="24" y="71"/>
                    </a:moveTo>
                    <a:lnTo>
                      <a:pt x="0" y="87"/>
                    </a:lnTo>
                    <a:lnTo>
                      <a:pt x="0" y="8"/>
                    </a:lnTo>
                    <a:lnTo>
                      <a:pt x="24" y="0"/>
                    </a:lnTo>
                    <a:lnTo>
                      <a:pt x="24" y="71"/>
                    </a:lnTo>
                    <a:close/>
                  </a:path>
                </a:pathLst>
              </a:custGeom>
              <a:blipFill dpi="0" rotWithShape="0">
                <a:blip r:embed="rId1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60" name="Freeform 2208"/>
              <p:cNvSpPr>
                <a:spLocks/>
              </p:cNvSpPr>
              <p:nvPr/>
            </p:nvSpPr>
            <p:spPr bwMode="auto">
              <a:xfrm>
                <a:off x="2520" y="2650"/>
                <a:ext cx="63" cy="174"/>
              </a:xfrm>
              <a:custGeom>
                <a:avLst/>
                <a:gdLst/>
                <a:ahLst/>
                <a:cxnLst>
                  <a:cxn ang="0">
                    <a:pos x="63" y="95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174"/>
                  </a:cxn>
                  <a:cxn ang="0">
                    <a:pos x="63" y="95"/>
                  </a:cxn>
                </a:cxnLst>
                <a:rect l="0" t="0" r="r" b="b"/>
                <a:pathLst>
                  <a:path w="63" h="174">
                    <a:moveTo>
                      <a:pt x="63" y="95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174"/>
                    </a:lnTo>
                    <a:lnTo>
                      <a:pt x="63" y="95"/>
                    </a:lnTo>
                    <a:close/>
                  </a:path>
                </a:pathLst>
              </a:custGeom>
              <a:blipFill dpi="0" rotWithShape="0">
                <a:blip r:embed="rId1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61" name="Freeform 2209"/>
              <p:cNvSpPr>
                <a:spLocks/>
              </p:cNvSpPr>
              <p:nvPr/>
            </p:nvSpPr>
            <p:spPr bwMode="auto">
              <a:xfrm>
                <a:off x="2583" y="2737"/>
                <a:ext cx="95" cy="110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95" y="95"/>
                  </a:cxn>
                  <a:cxn ang="0">
                    <a:pos x="63" y="110"/>
                  </a:cxn>
                  <a:cxn ang="0">
                    <a:pos x="0" y="8"/>
                  </a:cxn>
                  <a:cxn ang="0">
                    <a:pos x="24" y="0"/>
                  </a:cxn>
                </a:cxnLst>
                <a:rect l="0" t="0" r="r" b="b"/>
                <a:pathLst>
                  <a:path w="95" h="110">
                    <a:moveTo>
                      <a:pt x="24" y="0"/>
                    </a:moveTo>
                    <a:lnTo>
                      <a:pt x="95" y="95"/>
                    </a:lnTo>
                    <a:lnTo>
                      <a:pt x="63" y="110"/>
                    </a:lnTo>
                    <a:lnTo>
                      <a:pt x="0" y="8"/>
                    </a:lnTo>
                    <a:lnTo>
                      <a:pt x="24" y="0"/>
                    </a:lnTo>
                    <a:close/>
                  </a:path>
                </a:pathLst>
              </a:custGeom>
              <a:blipFill dpi="0" rotWithShape="0">
                <a:blip r:embed="rId1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62" name="Freeform 2210"/>
              <p:cNvSpPr>
                <a:spLocks/>
              </p:cNvSpPr>
              <p:nvPr/>
            </p:nvSpPr>
            <p:spPr bwMode="auto">
              <a:xfrm>
                <a:off x="2646" y="2832"/>
                <a:ext cx="32" cy="86"/>
              </a:xfrm>
              <a:custGeom>
                <a:avLst/>
                <a:gdLst/>
                <a:ahLst/>
                <a:cxnLst>
                  <a:cxn ang="0">
                    <a:pos x="32" y="70"/>
                  </a:cxn>
                  <a:cxn ang="0">
                    <a:pos x="0" y="86"/>
                  </a:cxn>
                  <a:cxn ang="0">
                    <a:pos x="0" y="15"/>
                  </a:cxn>
                  <a:cxn ang="0">
                    <a:pos x="32" y="0"/>
                  </a:cxn>
                  <a:cxn ang="0">
                    <a:pos x="32" y="70"/>
                  </a:cxn>
                </a:cxnLst>
                <a:rect l="0" t="0" r="r" b="b"/>
                <a:pathLst>
                  <a:path w="32" h="86">
                    <a:moveTo>
                      <a:pt x="32" y="70"/>
                    </a:moveTo>
                    <a:lnTo>
                      <a:pt x="0" y="86"/>
                    </a:lnTo>
                    <a:lnTo>
                      <a:pt x="0" y="15"/>
                    </a:lnTo>
                    <a:lnTo>
                      <a:pt x="32" y="0"/>
                    </a:lnTo>
                    <a:lnTo>
                      <a:pt x="32" y="70"/>
                    </a:lnTo>
                    <a:close/>
                  </a:path>
                </a:pathLst>
              </a:custGeom>
              <a:blipFill dpi="0" rotWithShape="0">
                <a:blip r:embed="rId1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63" name="Freeform 2211"/>
              <p:cNvSpPr>
                <a:spLocks/>
              </p:cNvSpPr>
              <p:nvPr/>
            </p:nvSpPr>
            <p:spPr bwMode="auto">
              <a:xfrm>
                <a:off x="2583" y="2745"/>
                <a:ext cx="63" cy="173"/>
              </a:xfrm>
              <a:custGeom>
                <a:avLst/>
                <a:gdLst/>
                <a:ahLst/>
                <a:cxnLst>
                  <a:cxn ang="0">
                    <a:pos x="63" y="102"/>
                  </a:cxn>
                  <a:cxn ang="0">
                    <a:pos x="0" y="0"/>
                  </a:cxn>
                  <a:cxn ang="0">
                    <a:pos x="0" y="79"/>
                  </a:cxn>
                  <a:cxn ang="0">
                    <a:pos x="63" y="173"/>
                  </a:cxn>
                  <a:cxn ang="0">
                    <a:pos x="63" y="102"/>
                  </a:cxn>
                </a:cxnLst>
                <a:rect l="0" t="0" r="r" b="b"/>
                <a:pathLst>
                  <a:path w="63" h="173">
                    <a:moveTo>
                      <a:pt x="63" y="102"/>
                    </a:moveTo>
                    <a:lnTo>
                      <a:pt x="0" y="0"/>
                    </a:lnTo>
                    <a:lnTo>
                      <a:pt x="0" y="79"/>
                    </a:lnTo>
                    <a:lnTo>
                      <a:pt x="63" y="173"/>
                    </a:lnTo>
                    <a:lnTo>
                      <a:pt x="63" y="102"/>
                    </a:lnTo>
                    <a:close/>
                  </a:path>
                </a:pathLst>
              </a:custGeom>
              <a:blipFill dpi="0" rotWithShape="0">
                <a:blip r:embed="rId1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64" name="Freeform 2212"/>
              <p:cNvSpPr>
                <a:spLocks/>
              </p:cNvSpPr>
              <p:nvPr/>
            </p:nvSpPr>
            <p:spPr bwMode="auto">
              <a:xfrm>
                <a:off x="2646" y="2832"/>
                <a:ext cx="95" cy="39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95" y="23"/>
                  </a:cxn>
                  <a:cxn ang="0">
                    <a:pos x="63" y="39"/>
                  </a:cxn>
                  <a:cxn ang="0">
                    <a:pos x="0" y="15"/>
                  </a:cxn>
                  <a:cxn ang="0">
                    <a:pos x="32" y="0"/>
                  </a:cxn>
                </a:cxnLst>
                <a:rect l="0" t="0" r="r" b="b"/>
                <a:pathLst>
                  <a:path w="95" h="39">
                    <a:moveTo>
                      <a:pt x="32" y="0"/>
                    </a:moveTo>
                    <a:lnTo>
                      <a:pt x="95" y="23"/>
                    </a:lnTo>
                    <a:lnTo>
                      <a:pt x="63" y="39"/>
                    </a:lnTo>
                    <a:lnTo>
                      <a:pt x="0" y="15"/>
                    </a:lnTo>
                    <a:lnTo>
                      <a:pt x="32" y="0"/>
                    </a:lnTo>
                    <a:close/>
                  </a:path>
                </a:pathLst>
              </a:custGeom>
              <a:blipFill dpi="0" rotWithShape="0">
                <a:blip r:embed="rId1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65" name="Freeform 2213"/>
              <p:cNvSpPr>
                <a:spLocks/>
              </p:cNvSpPr>
              <p:nvPr/>
            </p:nvSpPr>
            <p:spPr bwMode="auto">
              <a:xfrm>
                <a:off x="2709" y="2855"/>
                <a:ext cx="32" cy="87"/>
              </a:xfrm>
              <a:custGeom>
                <a:avLst/>
                <a:gdLst/>
                <a:ahLst/>
                <a:cxnLst>
                  <a:cxn ang="0">
                    <a:pos x="32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32" y="0"/>
                  </a:cxn>
                  <a:cxn ang="0">
                    <a:pos x="32" y="71"/>
                  </a:cxn>
                </a:cxnLst>
                <a:rect l="0" t="0" r="r" b="b"/>
                <a:pathLst>
                  <a:path w="32" h="87">
                    <a:moveTo>
                      <a:pt x="32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32" y="0"/>
                    </a:lnTo>
                    <a:lnTo>
                      <a:pt x="32" y="71"/>
                    </a:lnTo>
                    <a:close/>
                  </a:path>
                </a:pathLst>
              </a:custGeom>
              <a:blipFill dpi="0" rotWithShape="0">
                <a:blip r:embed="rId1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66" name="Freeform 2214"/>
              <p:cNvSpPr>
                <a:spLocks/>
              </p:cNvSpPr>
              <p:nvPr/>
            </p:nvSpPr>
            <p:spPr bwMode="auto">
              <a:xfrm>
                <a:off x="2646" y="2847"/>
                <a:ext cx="63" cy="95"/>
              </a:xfrm>
              <a:custGeom>
                <a:avLst/>
                <a:gdLst/>
                <a:ahLst/>
                <a:cxnLst>
                  <a:cxn ang="0">
                    <a:pos x="63" y="24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95"/>
                  </a:cxn>
                  <a:cxn ang="0">
                    <a:pos x="63" y="24"/>
                  </a:cxn>
                </a:cxnLst>
                <a:rect l="0" t="0" r="r" b="b"/>
                <a:pathLst>
                  <a:path w="63" h="95">
                    <a:moveTo>
                      <a:pt x="63" y="24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95"/>
                    </a:lnTo>
                    <a:lnTo>
                      <a:pt x="63" y="24"/>
                    </a:lnTo>
                    <a:close/>
                  </a:path>
                </a:pathLst>
              </a:custGeom>
              <a:blipFill dpi="0" rotWithShape="0">
                <a:blip r:embed="rId1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67" name="Freeform 2215"/>
              <p:cNvSpPr>
                <a:spLocks/>
              </p:cNvSpPr>
              <p:nvPr/>
            </p:nvSpPr>
            <p:spPr bwMode="auto">
              <a:xfrm>
                <a:off x="2709" y="2855"/>
                <a:ext cx="95" cy="118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95" y="103"/>
                  </a:cxn>
                  <a:cxn ang="0">
                    <a:pos x="71" y="118"/>
                  </a:cxn>
                  <a:cxn ang="0">
                    <a:pos x="0" y="16"/>
                  </a:cxn>
                  <a:cxn ang="0">
                    <a:pos x="32" y="0"/>
                  </a:cxn>
                </a:cxnLst>
                <a:rect l="0" t="0" r="r" b="b"/>
                <a:pathLst>
                  <a:path w="95" h="118">
                    <a:moveTo>
                      <a:pt x="32" y="0"/>
                    </a:moveTo>
                    <a:lnTo>
                      <a:pt x="95" y="103"/>
                    </a:lnTo>
                    <a:lnTo>
                      <a:pt x="71" y="118"/>
                    </a:lnTo>
                    <a:lnTo>
                      <a:pt x="0" y="16"/>
                    </a:lnTo>
                    <a:lnTo>
                      <a:pt x="32" y="0"/>
                    </a:lnTo>
                    <a:close/>
                  </a:path>
                </a:pathLst>
              </a:custGeom>
              <a:blipFill dpi="0" rotWithShape="0">
                <a:blip r:embed="rId1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68" name="Freeform 2216"/>
              <p:cNvSpPr>
                <a:spLocks/>
              </p:cNvSpPr>
              <p:nvPr/>
            </p:nvSpPr>
            <p:spPr bwMode="auto">
              <a:xfrm>
                <a:off x="2780" y="2958"/>
                <a:ext cx="24" cy="86"/>
              </a:xfrm>
              <a:custGeom>
                <a:avLst/>
                <a:gdLst/>
                <a:ahLst/>
                <a:cxnLst>
                  <a:cxn ang="0">
                    <a:pos x="24" y="71"/>
                  </a:cxn>
                  <a:cxn ang="0">
                    <a:pos x="0" y="86"/>
                  </a:cxn>
                  <a:cxn ang="0">
                    <a:pos x="0" y="15"/>
                  </a:cxn>
                  <a:cxn ang="0">
                    <a:pos x="24" y="0"/>
                  </a:cxn>
                  <a:cxn ang="0">
                    <a:pos x="24" y="71"/>
                  </a:cxn>
                </a:cxnLst>
                <a:rect l="0" t="0" r="r" b="b"/>
                <a:pathLst>
                  <a:path w="24" h="86">
                    <a:moveTo>
                      <a:pt x="24" y="71"/>
                    </a:moveTo>
                    <a:lnTo>
                      <a:pt x="0" y="86"/>
                    </a:lnTo>
                    <a:lnTo>
                      <a:pt x="0" y="15"/>
                    </a:lnTo>
                    <a:lnTo>
                      <a:pt x="24" y="0"/>
                    </a:lnTo>
                    <a:lnTo>
                      <a:pt x="24" y="71"/>
                    </a:lnTo>
                    <a:close/>
                  </a:path>
                </a:pathLst>
              </a:custGeom>
              <a:blipFill dpi="0" rotWithShape="0">
                <a:blip r:embed="rId1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69" name="Freeform 2217"/>
              <p:cNvSpPr>
                <a:spLocks/>
              </p:cNvSpPr>
              <p:nvPr/>
            </p:nvSpPr>
            <p:spPr bwMode="auto">
              <a:xfrm>
                <a:off x="2709" y="2871"/>
                <a:ext cx="71" cy="173"/>
              </a:xfrm>
              <a:custGeom>
                <a:avLst/>
                <a:gdLst/>
                <a:ahLst/>
                <a:cxnLst>
                  <a:cxn ang="0">
                    <a:pos x="71" y="102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71" y="173"/>
                  </a:cxn>
                  <a:cxn ang="0">
                    <a:pos x="71" y="102"/>
                  </a:cxn>
                </a:cxnLst>
                <a:rect l="0" t="0" r="r" b="b"/>
                <a:pathLst>
                  <a:path w="71" h="173">
                    <a:moveTo>
                      <a:pt x="71" y="102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71" y="173"/>
                    </a:lnTo>
                    <a:lnTo>
                      <a:pt x="71" y="102"/>
                    </a:lnTo>
                    <a:close/>
                  </a:path>
                </a:pathLst>
              </a:custGeom>
              <a:blipFill dpi="0" rotWithShape="0">
                <a:blip r:embed="rId1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70" name="Freeform 2218"/>
              <p:cNvSpPr>
                <a:spLocks/>
              </p:cNvSpPr>
              <p:nvPr/>
            </p:nvSpPr>
            <p:spPr bwMode="auto">
              <a:xfrm>
                <a:off x="2780" y="2958"/>
                <a:ext cx="87" cy="39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87" y="23"/>
                  </a:cxn>
                  <a:cxn ang="0">
                    <a:pos x="63" y="39"/>
                  </a:cxn>
                  <a:cxn ang="0">
                    <a:pos x="0" y="15"/>
                  </a:cxn>
                  <a:cxn ang="0">
                    <a:pos x="24" y="0"/>
                  </a:cxn>
                </a:cxnLst>
                <a:rect l="0" t="0" r="r" b="b"/>
                <a:pathLst>
                  <a:path w="87" h="39">
                    <a:moveTo>
                      <a:pt x="24" y="0"/>
                    </a:moveTo>
                    <a:lnTo>
                      <a:pt x="87" y="23"/>
                    </a:lnTo>
                    <a:lnTo>
                      <a:pt x="63" y="39"/>
                    </a:lnTo>
                    <a:lnTo>
                      <a:pt x="0" y="15"/>
                    </a:lnTo>
                    <a:lnTo>
                      <a:pt x="24" y="0"/>
                    </a:lnTo>
                    <a:close/>
                  </a:path>
                </a:pathLst>
              </a:custGeom>
              <a:blipFill dpi="0" rotWithShape="0">
                <a:blip r:embed="rId1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71" name="Freeform 2219"/>
              <p:cNvSpPr>
                <a:spLocks/>
              </p:cNvSpPr>
              <p:nvPr/>
            </p:nvSpPr>
            <p:spPr bwMode="auto">
              <a:xfrm>
                <a:off x="2843" y="2981"/>
                <a:ext cx="24" cy="87"/>
              </a:xfrm>
              <a:custGeom>
                <a:avLst/>
                <a:gdLst/>
                <a:ahLst/>
                <a:cxnLst>
                  <a:cxn ang="0">
                    <a:pos x="24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24" y="0"/>
                  </a:cxn>
                  <a:cxn ang="0">
                    <a:pos x="24" y="71"/>
                  </a:cxn>
                </a:cxnLst>
                <a:rect l="0" t="0" r="r" b="b"/>
                <a:pathLst>
                  <a:path w="24" h="87">
                    <a:moveTo>
                      <a:pt x="24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24" y="0"/>
                    </a:lnTo>
                    <a:lnTo>
                      <a:pt x="24" y="71"/>
                    </a:lnTo>
                    <a:close/>
                  </a:path>
                </a:pathLst>
              </a:custGeom>
              <a:blipFill dpi="0" rotWithShape="0">
                <a:blip r:embed="rId1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72" name="Freeform 2220"/>
              <p:cNvSpPr>
                <a:spLocks/>
              </p:cNvSpPr>
              <p:nvPr/>
            </p:nvSpPr>
            <p:spPr bwMode="auto">
              <a:xfrm>
                <a:off x="2780" y="2973"/>
                <a:ext cx="63" cy="95"/>
              </a:xfrm>
              <a:custGeom>
                <a:avLst/>
                <a:gdLst/>
                <a:ahLst/>
                <a:cxnLst>
                  <a:cxn ang="0">
                    <a:pos x="63" y="24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95"/>
                  </a:cxn>
                  <a:cxn ang="0">
                    <a:pos x="63" y="24"/>
                  </a:cxn>
                </a:cxnLst>
                <a:rect l="0" t="0" r="r" b="b"/>
                <a:pathLst>
                  <a:path w="63" h="95">
                    <a:moveTo>
                      <a:pt x="63" y="24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95"/>
                    </a:lnTo>
                    <a:lnTo>
                      <a:pt x="63" y="24"/>
                    </a:lnTo>
                    <a:close/>
                  </a:path>
                </a:pathLst>
              </a:custGeom>
              <a:blipFill dpi="0" rotWithShape="0">
                <a:blip r:embed="rId1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73" name="Freeform 2221"/>
              <p:cNvSpPr>
                <a:spLocks/>
              </p:cNvSpPr>
              <p:nvPr/>
            </p:nvSpPr>
            <p:spPr bwMode="auto">
              <a:xfrm>
                <a:off x="2843" y="2981"/>
                <a:ext cx="95" cy="111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95" y="103"/>
                  </a:cxn>
                  <a:cxn ang="0">
                    <a:pos x="63" y="111"/>
                  </a:cxn>
                  <a:cxn ang="0">
                    <a:pos x="0" y="16"/>
                  </a:cxn>
                  <a:cxn ang="0">
                    <a:pos x="24" y="0"/>
                  </a:cxn>
                </a:cxnLst>
                <a:rect l="0" t="0" r="r" b="b"/>
                <a:pathLst>
                  <a:path w="95" h="111">
                    <a:moveTo>
                      <a:pt x="24" y="0"/>
                    </a:moveTo>
                    <a:lnTo>
                      <a:pt x="95" y="103"/>
                    </a:lnTo>
                    <a:lnTo>
                      <a:pt x="63" y="111"/>
                    </a:lnTo>
                    <a:lnTo>
                      <a:pt x="0" y="16"/>
                    </a:lnTo>
                    <a:lnTo>
                      <a:pt x="24" y="0"/>
                    </a:lnTo>
                    <a:close/>
                  </a:path>
                </a:pathLst>
              </a:custGeom>
              <a:blipFill dpi="0" rotWithShape="0">
                <a:blip r:embed="rId1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74" name="Freeform 2222"/>
              <p:cNvSpPr>
                <a:spLocks/>
              </p:cNvSpPr>
              <p:nvPr/>
            </p:nvSpPr>
            <p:spPr bwMode="auto">
              <a:xfrm>
                <a:off x="2906" y="3084"/>
                <a:ext cx="32" cy="86"/>
              </a:xfrm>
              <a:custGeom>
                <a:avLst/>
                <a:gdLst/>
                <a:ahLst/>
                <a:cxnLst>
                  <a:cxn ang="0">
                    <a:pos x="32" y="71"/>
                  </a:cxn>
                  <a:cxn ang="0">
                    <a:pos x="0" y="86"/>
                  </a:cxn>
                  <a:cxn ang="0">
                    <a:pos x="0" y="8"/>
                  </a:cxn>
                  <a:cxn ang="0">
                    <a:pos x="32" y="0"/>
                  </a:cxn>
                  <a:cxn ang="0">
                    <a:pos x="32" y="71"/>
                  </a:cxn>
                </a:cxnLst>
                <a:rect l="0" t="0" r="r" b="b"/>
                <a:pathLst>
                  <a:path w="32" h="86">
                    <a:moveTo>
                      <a:pt x="32" y="71"/>
                    </a:moveTo>
                    <a:lnTo>
                      <a:pt x="0" y="86"/>
                    </a:lnTo>
                    <a:lnTo>
                      <a:pt x="0" y="8"/>
                    </a:lnTo>
                    <a:lnTo>
                      <a:pt x="32" y="0"/>
                    </a:lnTo>
                    <a:lnTo>
                      <a:pt x="32" y="71"/>
                    </a:lnTo>
                    <a:close/>
                  </a:path>
                </a:pathLst>
              </a:custGeom>
              <a:blipFill dpi="0" rotWithShape="0">
                <a:blip r:embed="rId1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75" name="Freeform 2223"/>
              <p:cNvSpPr>
                <a:spLocks/>
              </p:cNvSpPr>
              <p:nvPr/>
            </p:nvSpPr>
            <p:spPr bwMode="auto">
              <a:xfrm>
                <a:off x="2843" y="2997"/>
                <a:ext cx="63" cy="173"/>
              </a:xfrm>
              <a:custGeom>
                <a:avLst/>
                <a:gdLst/>
                <a:ahLst/>
                <a:cxnLst>
                  <a:cxn ang="0">
                    <a:pos x="63" y="95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173"/>
                  </a:cxn>
                  <a:cxn ang="0">
                    <a:pos x="63" y="95"/>
                  </a:cxn>
                </a:cxnLst>
                <a:rect l="0" t="0" r="r" b="b"/>
                <a:pathLst>
                  <a:path w="63" h="173">
                    <a:moveTo>
                      <a:pt x="63" y="95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173"/>
                    </a:lnTo>
                    <a:lnTo>
                      <a:pt x="63" y="95"/>
                    </a:lnTo>
                    <a:close/>
                  </a:path>
                </a:pathLst>
              </a:custGeom>
              <a:blipFill dpi="0" rotWithShape="0">
                <a:blip r:embed="rId1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76" name="Freeform 2224"/>
              <p:cNvSpPr>
                <a:spLocks/>
              </p:cNvSpPr>
              <p:nvPr/>
            </p:nvSpPr>
            <p:spPr bwMode="auto">
              <a:xfrm>
                <a:off x="2906" y="3084"/>
                <a:ext cx="95" cy="31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95" y="23"/>
                  </a:cxn>
                  <a:cxn ang="0">
                    <a:pos x="63" y="31"/>
                  </a:cxn>
                  <a:cxn ang="0">
                    <a:pos x="0" y="8"/>
                  </a:cxn>
                  <a:cxn ang="0">
                    <a:pos x="32" y="0"/>
                  </a:cxn>
                </a:cxnLst>
                <a:rect l="0" t="0" r="r" b="b"/>
                <a:pathLst>
                  <a:path w="95" h="31">
                    <a:moveTo>
                      <a:pt x="32" y="0"/>
                    </a:moveTo>
                    <a:lnTo>
                      <a:pt x="95" y="23"/>
                    </a:lnTo>
                    <a:lnTo>
                      <a:pt x="63" y="31"/>
                    </a:lnTo>
                    <a:lnTo>
                      <a:pt x="0" y="8"/>
                    </a:lnTo>
                    <a:lnTo>
                      <a:pt x="32" y="0"/>
                    </a:lnTo>
                    <a:close/>
                  </a:path>
                </a:pathLst>
              </a:custGeom>
              <a:blipFill dpi="0" rotWithShape="0">
                <a:blip r:embed="rId1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77" name="Freeform 2225"/>
              <p:cNvSpPr>
                <a:spLocks/>
              </p:cNvSpPr>
              <p:nvPr/>
            </p:nvSpPr>
            <p:spPr bwMode="auto">
              <a:xfrm>
                <a:off x="2969" y="3107"/>
                <a:ext cx="32" cy="79"/>
              </a:xfrm>
              <a:custGeom>
                <a:avLst/>
                <a:gdLst/>
                <a:ahLst/>
                <a:cxnLst>
                  <a:cxn ang="0">
                    <a:pos x="32" y="71"/>
                  </a:cxn>
                  <a:cxn ang="0">
                    <a:pos x="0" y="79"/>
                  </a:cxn>
                  <a:cxn ang="0">
                    <a:pos x="0" y="8"/>
                  </a:cxn>
                  <a:cxn ang="0">
                    <a:pos x="32" y="0"/>
                  </a:cxn>
                  <a:cxn ang="0">
                    <a:pos x="32" y="71"/>
                  </a:cxn>
                </a:cxnLst>
                <a:rect l="0" t="0" r="r" b="b"/>
                <a:pathLst>
                  <a:path w="32" h="79">
                    <a:moveTo>
                      <a:pt x="32" y="71"/>
                    </a:moveTo>
                    <a:lnTo>
                      <a:pt x="0" y="79"/>
                    </a:lnTo>
                    <a:lnTo>
                      <a:pt x="0" y="8"/>
                    </a:lnTo>
                    <a:lnTo>
                      <a:pt x="32" y="0"/>
                    </a:lnTo>
                    <a:lnTo>
                      <a:pt x="32" y="71"/>
                    </a:lnTo>
                    <a:close/>
                  </a:path>
                </a:pathLst>
              </a:custGeom>
              <a:blipFill dpi="0" rotWithShape="0">
                <a:blip r:embed="rId1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78" name="Freeform 2226"/>
              <p:cNvSpPr>
                <a:spLocks/>
              </p:cNvSpPr>
              <p:nvPr/>
            </p:nvSpPr>
            <p:spPr bwMode="auto">
              <a:xfrm>
                <a:off x="2906" y="3092"/>
                <a:ext cx="63" cy="94"/>
              </a:xfrm>
              <a:custGeom>
                <a:avLst/>
                <a:gdLst/>
                <a:ahLst/>
                <a:cxnLst>
                  <a:cxn ang="0">
                    <a:pos x="63" y="23"/>
                  </a:cxn>
                  <a:cxn ang="0">
                    <a:pos x="0" y="0"/>
                  </a:cxn>
                  <a:cxn ang="0">
                    <a:pos x="0" y="78"/>
                  </a:cxn>
                  <a:cxn ang="0">
                    <a:pos x="63" y="94"/>
                  </a:cxn>
                  <a:cxn ang="0">
                    <a:pos x="63" y="23"/>
                  </a:cxn>
                </a:cxnLst>
                <a:rect l="0" t="0" r="r" b="b"/>
                <a:pathLst>
                  <a:path w="63" h="94">
                    <a:moveTo>
                      <a:pt x="63" y="23"/>
                    </a:moveTo>
                    <a:lnTo>
                      <a:pt x="0" y="0"/>
                    </a:lnTo>
                    <a:lnTo>
                      <a:pt x="0" y="78"/>
                    </a:lnTo>
                    <a:lnTo>
                      <a:pt x="63" y="94"/>
                    </a:lnTo>
                    <a:lnTo>
                      <a:pt x="63" y="23"/>
                    </a:lnTo>
                    <a:close/>
                  </a:path>
                </a:pathLst>
              </a:custGeom>
              <a:blipFill dpi="0" rotWithShape="0">
                <a:blip r:embed="rId1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79" name="Freeform 2227"/>
              <p:cNvSpPr>
                <a:spLocks/>
              </p:cNvSpPr>
              <p:nvPr/>
            </p:nvSpPr>
            <p:spPr bwMode="auto">
              <a:xfrm>
                <a:off x="2969" y="3107"/>
                <a:ext cx="95" cy="111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95" y="95"/>
                  </a:cxn>
                  <a:cxn ang="0">
                    <a:pos x="71" y="111"/>
                  </a:cxn>
                  <a:cxn ang="0">
                    <a:pos x="0" y="8"/>
                  </a:cxn>
                  <a:cxn ang="0">
                    <a:pos x="32" y="0"/>
                  </a:cxn>
                </a:cxnLst>
                <a:rect l="0" t="0" r="r" b="b"/>
                <a:pathLst>
                  <a:path w="95" h="111">
                    <a:moveTo>
                      <a:pt x="32" y="0"/>
                    </a:moveTo>
                    <a:lnTo>
                      <a:pt x="95" y="95"/>
                    </a:lnTo>
                    <a:lnTo>
                      <a:pt x="71" y="111"/>
                    </a:lnTo>
                    <a:lnTo>
                      <a:pt x="0" y="8"/>
                    </a:lnTo>
                    <a:lnTo>
                      <a:pt x="32" y="0"/>
                    </a:lnTo>
                    <a:close/>
                  </a:path>
                </a:pathLst>
              </a:custGeom>
              <a:blipFill dpi="0" rotWithShape="0">
                <a:blip r:embed="rId1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80" name="Freeform 2228"/>
              <p:cNvSpPr>
                <a:spLocks/>
              </p:cNvSpPr>
              <p:nvPr/>
            </p:nvSpPr>
            <p:spPr bwMode="auto">
              <a:xfrm>
                <a:off x="3040" y="3202"/>
                <a:ext cx="24" cy="87"/>
              </a:xfrm>
              <a:custGeom>
                <a:avLst/>
                <a:gdLst/>
                <a:ahLst/>
                <a:cxnLst>
                  <a:cxn ang="0">
                    <a:pos x="24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24" y="0"/>
                  </a:cxn>
                  <a:cxn ang="0">
                    <a:pos x="24" y="71"/>
                  </a:cxn>
                </a:cxnLst>
                <a:rect l="0" t="0" r="r" b="b"/>
                <a:pathLst>
                  <a:path w="24" h="87">
                    <a:moveTo>
                      <a:pt x="24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24" y="0"/>
                    </a:lnTo>
                    <a:lnTo>
                      <a:pt x="24" y="71"/>
                    </a:lnTo>
                    <a:close/>
                  </a:path>
                </a:pathLst>
              </a:custGeom>
              <a:blipFill dpi="0" rotWithShape="0">
                <a:blip r:embed="rId1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81" name="Freeform 2229"/>
              <p:cNvSpPr>
                <a:spLocks/>
              </p:cNvSpPr>
              <p:nvPr/>
            </p:nvSpPr>
            <p:spPr bwMode="auto">
              <a:xfrm>
                <a:off x="2969" y="3115"/>
                <a:ext cx="71" cy="174"/>
              </a:xfrm>
              <a:custGeom>
                <a:avLst/>
                <a:gdLst/>
                <a:ahLst/>
                <a:cxnLst>
                  <a:cxn ang="0">
                    <a:pos x="71" y="103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71" y="174"/>
                  </a:cxn>
                  <a:cxn ang="0">
                    <a:pos x="71" y="103"/>
                  </a:cxn>
                </a:cxnLst>
                <a:rect l="0" t="0" r="r" b="b"/>
                <a:pathLst>
                  <a:path w="71" h="174">
                    <a:moveTo>
                      <a:pt x="71" y="103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71" y="174"/>
                    </a:lnTo>
                    <a:lnTo>
                      <a:pt x="71" y="103"/>
                    </a:lnTo>
                    <a:close/>
                  </a:path>
                </a:pathLst>
              </a:custGeom>
              <a:blipFill dpi="0" rotWithShape="0">
                <a:blip r:embed="rId1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82" name="Freeform 2230"/>
              <p:cNvSpPr>
                <a:spLocks/>
              </p:cNvSpPr>
              <p:nvPr/>
            </p:nvSpPr>
            <p:spPr bwMode="auto">
              <a:xfrm>
                <a:off x="3040" y="3202"/>
                <a:ext cx="95" cy="39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95" y="23"/>
                  </a:cxn>
                  <a:cxn ang="0">
                    <a:pos x="63" y="39"/>
                  </a:cxn>
                  <a:cxn ang="0">
                    <a:pos x="0" y="16"/>
                  </a:cxn>
                  <a:cxn ang="0">
                    <a:pos x="24" y="0"/>
                  </a:cxn>
                </a:cxnLst>
                <a:rect l="0" t="0" r="r" b="b"/>
                <a:pathLst>
                  <a:path w="95" h="39">
                    <a:moveTo>
                      <a:pt x="24" y="0"/>
                    </a:moveTo>
                    <a:lnTo>
                      <a:pt x="95" y="23"/>
                    </a:lnTo>
                    <a:lnTo>
                      <a:pt x="63" y="39"/>
                    </a:lnTo>
                    <a:lnTo>
                      <a:pt x="0" y="16"/>
                    </a:lnTo>
                    <a:lnTo>
                      <a:pt x="24" y="0"/>
                    </a:lnTo>
                    <a:close/>
                  </a:path>
                </a:pathLst>
              </a:custGeom>
              <a:blipFill dpi="0" rotWithShape="0">
                <a:blip r:embed="rId1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83" name="Freeform 2231"/>
              <p:cNvSpPr>
                <a:spLocks/>
              </p:cNvSpPr>
              <p:nvPr/>
            </p:nvSpPr>
            <p:spPr bwMode="auto">
              <a:xfrm>
                <a:off x="3103" y="3225"/>
                <a:ext cx="32" cy="87"/>
              </a:xfrm>
              <a:custGeom>
                <a:avLst/>
                <a:gdLst/>
                <a:ahLst/>
                <a:cxnLst>
                  <a:cxn ang="0">
                    <a:pos x="32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32" y="0"/>
                  </a:cxn>
                  <a:cxn ang="0">
                    <a:pos x="32" y="71"/>
                  </a:cxn>
                </a:cxnLst>
                <a:rect l="0" t="0" r="r" b="b"/>
                <a:pathLst>
                  <a:path w="32" h="87">
                    <a:moveTo>
                      <a:pt x="32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32" y="0"/>
                    </a:lnTo>
                    <a:lnTo>
                      <a:pt x="32" y="71"/>
                    </a:lnTo>
                    <a:close/>
                  </a:path>
                </a:pathLst>
              </a:custGeom>
              <a:blipFill dpi="0" rotWithShape="0">
                <a:blip r:embed="rId1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84" name="Freeform 2232"/>
              <p:cNvSpPr>
                <a:spLocks/>
              </p:cNvSpPr>
              <p:nvPr/>
            </p:nvSpPr>
            <p:spPr bwMode="auto">
              <a:xfrm>
                <a:off x="3040" y="3218"/>
                <a:ext cx="63" cy="94"/>
              </a:xfrm>
              <a:custGeom>
                <a:avLst/>
                <a:gdLst/>
                <a:ahLst/>
                <a:cxnLst>
                  <a:cxn ang="0">
                    <a:pos x="63" y="23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94"/>
                  </a:cxn>
                  <a:cxn ang="0">
                    <a:pos x="63" y="23"/>
                  </a:cxn>
                </a:cxnLst>
                <a:rect l="0" t="0" r="r" b="b"/>
                <a:pathLst>
                  <a:path w="63" h="94">
                    <a:moveTo>
                      <a:pt x="63" y="23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94"/>
                    </a:lnTo>
                    <a:lnTo>
                      <a:pt x="63" y="23"/>
                    </a:lnTo>
                    <a:close/>
                  </a:path>
                </a:pathLst>
              </a:custGeom>
              <a:blipFill dpi="0" rotWithShape="0">
                <a:blip r:embed="rId1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85" name="Freeform 2233"/>
              <p:cNvSpPr>
                <a:spLocks/>
              </p:cNvSpPr>
              <p:nvPr/>
            </p:nvSpPr>
            <p:spPr bwMode="auto">
              <a:xfrm>
                <a:off x="3103" y="3225"/>
                <a:ext cx="95" cy="119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95" y="103"/>
                  </a:cxn>
                  <a:cxn ang="0">
                    <a:pos x="63" y="119"/>
                  </a:cxn>
                  <a:cxn ang="0">
                    <a:pos x="0" y="16"/>
                  </a:cxn>
                  <a:cxn ang="0">
                    <a:pos x="32" y="0"/>
                  </a:cxn>
                </a:cxnLst>
                <a:rect l="0" t="0" r="r" b="b"/>
                <a:pathLst>
                  <a:path w="95" h="119">
                    <a:moveTo>
                      <a:pt x="32" y="0"/>
                    </a:moveTo>
                    <a:lnTo>
                      <a:pt x="95" y="103"/>
                    </a:lnTo>
                    <a:lnTo>
                      <a:pt x="63" y="119"/>
                    </a:lnTo>
                    <a:lnTo>
                      <a:pt x="0" y="16"/>
                    </a:lnTo>
                    <a:lnTo>
                      <a:pt x="32" y="0"/>
                    </a:lnTo>
                    <a:close/>
                  </a:path>
                </a:pathLst>
              </a:custGeom>
              <a:blipFill dpi="0" rotWithShape="0">
                <a:blip r:embed="rId1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86" name="Freeform 2234"/>
              <p:cNvSpPr>
                <a:spLocks/>
              </p:cNvSpPr>
              <p:nvPr/>
            </p:nvSpPr>
            <p:spPr bwMode="auto">
              <a:xfrm>
                <a:off x="3166" y="3328"/>
                <a:ext cx="32" cy="87"/>
              </a:xfrm>
              <a:custGeom>
                <a:avLst/>
                <a:gdLst/>
                <a:ahLst/>
                <a:cxnLst>
                  <a:cxn ang="0">
                    <a:pos x="32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32" y="0"/>
                  </a:cxn>
                  <a:cxn ang="0">
                    <a:pos x="32" y="71"/>
                  </a:cxn>
                </a:cxnLst>
                <a:rect l="0" t="0" r="r" b="b"/>
                <a:pathLst>
                  <a:path w="32" h="87">
                    <a:moveTo>
                      <a:pt x="32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32" y="0"/>
                    </a:lnTo>
                    <a:lnTo>
                      <a:pt x="32" y="71"/>
                    </a:lnTo>
                    <a:close/>
                  </a:path>
                </a:pathLst>
              </a:custGeom>
              <a:blipFill dpi="0" rotWithShape="0">
                <a:blip r:embed="rId1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87" name="Freeform 2235"/>
              <p:cNvSpPr>
                <a:spLocks/>
              </p:cNvSpPr>
              <p:nvPr/>
            </p:nvSpPr>
            <p:spPr bwMode="auto">
              <a:xfrm>
                <a:off x="3103" y="3241"/>
                <a:ext cx="63" cy="174"/>
              </a:xfrm>
              <a:custGeom>
                <a:avLst/>
                <a:gdLst/>
                <a:ahLst/>
                <a:cxnLst>
                  <a:cxn ang="0">
                    <a:pos x="63" y="103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174"/>
                  </a:cxn>
                  <a:cxn ang="0">
                    <a:pos x="63" y="103"/>
                  </a:cxn>
                </a:cxnLst>
                <a:rect l="0" t="0" r="r" b="b"/>
                <a:pathLst>
                  <a:path w="63" h="174">
                    <a:moveTo>
                      <a:pt x="63" y="103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174"/>
                    </a:lnTo>
                    <a:lnTo>
                      <a:pt x="63" y="103"/>
                    </a:lnTo>
                    <a:close/>
                  </a:path>
                </a:pathLst>
              </a:custGeom>
              <a:blipFill dpi="0" rotWithShape="0">
                <a:blip r:embed="rId15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88" name="Freeform 2236"/>
              <p:cNvSpPr>
                <a:spLocks/>
              </p:cNvSpPr>
              <p:nvPr/>
            </p:nvSpPr>
            <p:spPr bwMode="auto">
              <a:xfrm>
                <a:off x="1874" y="1989"/>
                <a:ext cx="94" cy="118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94" y="102"/>
                  </a:cxn>
                  <a:cxn ang="0">
                    <a:pos x="63" y="118"/>
                  </a:cxn>
                  <a:cxn ang="0">
                    <a:pos x="0" y="15"/>
                  </a:cxn>
                  <a:cxn ang="0">
                    <a:pos x="31" y="0"/>
                  </a:cxn>
                </a:cxnLst>
                <a:rect l="0" t="0" r="r" b="b"/>
                <a:pathLst>
                  <a:path w="94" h="118">
                    <a:moveTo>
                      <a:pt x="31" y="0"/>
                    </a:moveTo>
                    <a:lnTo>
                      <a:pt x="94" y="102"/>
                    </a:lnTo>
                    <a:lnTo>
                      <a:pt x="63" y="118"/>
                    </a:lnTo>
                    <a:lnTo>
                      <a:pt x="0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DD0806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89" name="Freeform 2237"/>
              <p:cNvSpPr>
                <a:spLocks/>
              </p:cNvSpPr>
              <p:nvPr/>
            </p:nvSpPr>
            <p:spPr bwMode="auto">
              <a:xfrm>
                <a:off x="1937" y="2091"/>
                <a:ext cx="31" cy="87"/>
              </a:xfrm>
              <a:custGeom>
                <a:avLst/>
                <a:gdLst/>
                <a:ahLst/>
                <a:cxnLst>
                  <a:cxn ang="0">
                    <a:pos x="31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31" y="0"/>
                  </a:cxn>
                  <a:cxn ang="0">
                    <a:pos x="31" y="71"/>
                  </a:cxn>
                </a:cxnLst>
                <a:rect l="0" t="0" r="r" b="b"/>
                <a:pathLst>
                  <a:path w="31" h="87">
                    <a:moveTo>
                      <a:pt x="31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31" y="0"/>
                    </a:lnTo>
                    <a:lnTo>
                      <a:pt x="31" y="71"/>
                    </a:lnTo>
                    <a:close/>
                  </a:path>
                </a:pathLst>
              </a:custGeom>
              <a:solidFill>
                <a:srgbClr val="DD0806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90" name="Freeform 2238"/>
              <p:cNvSpPr>
                <a:spLocks/>
              </p:cNvSpPr>
              <p:nvPr/>
            </p:nvSpPr>
            <p:spPr bwMode="auto">
              <a:xfrm>
                <a:off x="1874" y="2004"/>
                <a:ext cx="63" cy="174"/>
              </a:xfrm>
              <a:custGeom>
                <a:avLst/>
                <a:gdLst/>
                <a:ahLst/>
                <a:cxnLst>
                  <a:cxn ang="0">
                    <a:pos x="63" y="103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174"/>
                  </a:cxn>
                  <a:cxn ang="0">
                    <a:pos x="63" y="103"/>
                  </a:cxn>
                </a:cxnLst>
                <a:rect l="0" t="0" r="r" b="b"/>
                <a:pathLst>
                  <a:path w="63" h="174">
                    <a:moveTo>
                      <a:pt x="63" y="103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174"/>
                    </a:lnTo>
                    <a:lnTo>
                      <a:pt x="63" y="103"/>
                    </a:lnTo>
                    <a:close/>
                  </a:path>
                </a:pathLst>
              </a:custGeom>
              <a:solidFill>
                <a:srgbClr val="DD0806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91" name="Freeform 2239"/>
              <p:cNvSpPr>
                <a:spLocks/>
              </p:cNvSpPr>
              <p:nvPr/>
            </p:nvSpPr>
            <p:spPr bwMode="auto">
              <a:xfrm>
                <a:off x="1937" y="2091"/>
                <a:ext cx="94" cy="118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94" y="102"/>
                  </a:cxn>
                  <a:cxn ang="0">
                    <a:pos x="71" y="118"/>
                  </a:cxn>
                  <a:cxn ang="0">
                    <a:pos x="0" y="16"/>
                  </a:cxn>
                  <a:cxn ang="0">
                    <a:pos x="31" y="0"/>
                  </a:cxn>
                </a:cxnLst>
                <a:rect l="0" t="0" r="r" b="b"/>
                <a:pathLst>
                  <a:path w="94" h="118">
                    <a:moveTo>
                      <a:pt x="31" y="0"/>
                    </a:moveTo>
                    <a:lnTo>
                      <a:pt x="94" y="102"/>
                    </a:lnTo>
                    <a:lnTo>
                      <a:pt x="71" y="118"/>
                    </a:lnTo>
                    <a:lnTo>
                      <a:pt x="0" y="16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DD0806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92" name="Freeform 2240"/>
              <p:cNvSpPr>
                <a:spLocks/>
              </p:cNvSpPr>
              <p:nvPr/>
            </p:nvSpPr>
            <p:spPr bwMode="auto">
              <a:xfrm>
                <a:off x="2008" y="2193"/>
                <a:ext cx="23" cy="87"/>
              </a:xfrm>
              <a:custGeom>
                <a:avLst/>
                <a:gdLst/>
                <a:ahLst/>
                <a:cxnLst>
                  <a:cxn ang="0">
                    <a:pos x="23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23" y="0"/>
                  </a:cxn>
                  <a:cxn ang="0">
                    <a:pos x="23" y="71"/>
                  </a:cxn>
                </a:cxnLst>
                <a:rect l="0" t="0" r="r" b="b"/>
                <a:pathLst>
                  <a:path w="23" h="87">
                    <a:moveTo>
                      <a:pt x="23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23" y="0"/>
                    </a:lnTo>
                    <a:lnTo>
                      <a:pt x="23" y="71"/>
                    </a:lnTo>
                    <a:close/>
                  </a:path>
                </a:pathLst>
              </a:custGeom>
              <a:solidFill>
                <a:srgbClr val="DD0806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93" name="Freeform 2241"/>
              <p:cNvSpPr>
                <a:spLocks/>
              </p:cNvSpPr>
              <p:nvPr/>
            </p:nvSpPr>
            <p:spPr bwMode="auto">
              <a:xfrm>
                <a:off x="1937" y="2107"/>
                <a:ext cx="71" cy="173"/>
              </a:xfrm>
              <a:custGeom>
                <a:avLst/>
                <a:gdLst/>
                <a:ahLst/>
                <a:cxnLst>
                  <a:cxn ang="0">
                    <a:pos x="71" y="102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71" y="173"/>
                  </a:cxn>
                  <a:cxn ang="0">
                    <a:pos x="71" y="102"/>
                  </a:cxn>
                </a:cxnLst>
                <a:rect l="0" t="0" r="r" b="b"/>
                <a:pathLst>
                  <a:path w="71" h="173">
                    <a:moveTo>
                      <a:pt x="71" y="102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71" y="173"/>
                    </a:lnTo>
                    <a:lnTo>
                      <a:pt x="71" y="102"/>
                    </a:lnTo>
                    <a:close/>
                  </a:path>
                </a:pathLst>
              </a:custGeom>
              <a:solidFill>
                <a:srgbClr val="DD0806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94" name="Freeform 2242"/>
              <p:cNvSpPr>
                <a:spLocks/>
              </p:cNvSpPr>
              <p:nvPr/>
            </p:nvSpPr>
            <p:spPr bwMode="auto">
              <a:xfrm>
                <a:off x="2008" y="2193"/>
                <a:ext cx="86" cy="111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86" y="103"/>
                  </a:cxn>
                  <a:cxn ang="0">
                    <a:pos x="63" y="111"/>
                  </a:cxn>
                  <a:cxn ang="0">
                    <a:pos x="0" y="16"/>
                  </a:cxn>
                  <a:cxn ang="0">
                    <a:pos x="23" y="0"/>
                  </a:cxn>
                </a:cxnLst>
                <a:rect l="0" t="0" r="r" b="b"/>
                <a:pathLst>
                  <a:path w="86" h="111">
                    <a:moveTo>
                      <a:pt x="23" y="0"/>
                    </a:moveTo>
                    <a:lnTo>
                      <a:pt x="86" y="103"/>
                    </a:lnTo>
                    <a:lnTo>
                      <a:pt x="63" y="111"/>
                    </a:lnTo>
                    <a:lnTo>
                      <a:pt x="0" y="16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DD0806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95" name="Freeform 2243"/>
              <p:cNvSpPr>
                <a:spLocks/>
              </p:cNvSpPr>
              <p:nvPr/>
            </p:nvSpPr>
            <p:spPr bwMode="auto">
              <a:xfrm>
                <a:off x="2071" y="2296"/>
                <a:ext cx="23" cy="79"/>
              </a:xfrm>
              <a:custGeom>
                <a:avLst/>
                <a:gdLst/>
                <a:ahLst/>
                <a:cxnLst>
                  <a:cxn ang="0">
                    <a:pos x="23" y="71"/>
                  </a:cxn>
                  <a:cxn ang="0">
                    <a:pos x="0" y="79"/>
                  </a:cxn>
                  <a:cxn ang="0">
                    <a:pos x="0" y="8"/>
                  </a:cxn>
                  <a:cxn ang="0">
                    <a:pos x="23" y="0"/>
                  </a:cxn>
                  <a:cxn ang="0">
                    <a:pos x="23" y="71"/>
                  </a:cxn>
                </a:cxnLst>
                <a:rect l="0" t="0" r="r" b="b"/>
                <a:pathLst>
                  <a:path w="23" h="79">
                    <a:moveTo>
                      <a:pt x="23" y="71"/>
                    </a:moveTo>
                    <a:lnTo>
                      <a:pt x="0" y="79"/>
                    </a:lnTo>
                    <a:lnTo>
                      <a:pt x="0" y="8"/>
                    </a:lnTo>
                    <a:lnTo>
                      <a:pt x="23" y="0"/>
                    </a:lnTo>
                    <a:lnTo>
                      <a:pt x="23" y="71"/>
                    </a:lnTo>
                    <a:close/>
                  </a:path>
                </a:pathLst>
              </a:custGeom>
              <a:solidFill>
                <a:srgbClr val="DD0806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96" name="Freeform 2244"/>
              <p:cNvSpPr>
                <a:spLocks/>
              </p:cNvSpPr>
              <p:nvPr/>
            </p:nvSpPr>
            <p:spPr bwMode="auto">
              <a:xfrm>
                <a:off x="2008" y="2209"/>
                <a:ext cx="63" cy="166"/>
              </a:xfrm>
              <a:custGeom>
                <a:avLst/>
                <a:gdLst/>
                <a:ahLst/>
                <a:cxnLst>
                  <a:cxn ang="0">
                    <a:pos x="63" y="95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166"/>
                  </a:cxn>
                  <a:cxn ang="0">
                    <a:pos x="63" y="95"/>
                  </a:cxn>
                </a:cxnLst>
                <a:rect l="0" t="0" r="r" b="b"/>
                <a:pathLst>
                  <a:path w="63" h="166">
                    <a:moveTo>
                      <a:pt x="63" y="95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166"/>
                    </a:lnTo>
                    <a:lnTo>
                      <a:pt x="63" y="95"/>
                    </a:lnTo>
                    <a:close/>
                  </a:path>
                </a:pathLst>
              </a:custGeom>
              <a:solidFill>
                <a:srgbClr val="DD0806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97" name="Freeform 2245"/>
              <p:cNvSpPr>
                <a:spLocks/>
              </p:cNvSpPr>
              <p:nvPr/>
            </p:nvSpPr>
            <p:spPr bwMode="auto">
              <a:xfrm>
                <a:off x="2071" y="2296"/>
                <a:ext cx="94" cy="31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94" y="16"/>
                  </a:cxn>
                  <a:cxn ang="0">
                    <a:pos x="63" y="31"/>
                  </a:cxn>
                  <a:cxn ang="0">
                    <a:pos x="0" y="8"/>
                  </a:cxn>
                  <a:cxn ang="0">
                    <a:pos x="23" y="0"/>
                  </a:cxn>
                </a:cxnLst>
                <a:rect l="0" t="0" r="r" b="b"/>
                <a:pathLst>
                  <a:path w="94" h="31">
                    <a:moveTo>
                      <a:pt x="23" y="0"/>
                    </a:moveTo>
                    <a:lnTo>
                      <a:pt x="94" y="16"/>
                    </a:lnTo>
                    <a:lnTo>
                      <a:pt x="63" y="31"/>
                    </a:lnTo>
                    <a:lnTo>
                      <a:pt x="0" y="8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DD0806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98" name="Freeform 2246"/>
              <p:cNvSpPr>
                <a:spLocks/>
              </p:cNvSpPr>
              <p:nvPr/>
            </p:nvSpPr>
            <p:spPr bwMode="auto">
              <a:xfrm>
                <a:off x="2134" y="2312"/>
                <a:ext cx="31" cy="86"/>
              </a:xfrm>
              <a:custGeom>
                <a:avLst/>
                <a:gdLst/>
                <a:ahLst/>
                <a:cxnLst>
                  <a:cxn ang="0">
                    <a:pos x="31" y="78"/>
                  </a:cxn>
                  <a:cxn ang="0">
                    <a:pos x="0" y="86"/>
                  </a:cxn>
                  <a:cxn ang="0">
                    <a:pos x="0" y="15"/>
                  </a:cxn>
                  <a:cxn ang="0">
                    <a:pos x="31" y="0"/>
                  </a:cxn>
                  <a:cxn ang="0">
                    <a:pos x="31" y="78"/>
                  </a:cxn>
                </a:cxnLst>
                <a:rect l="0" t="0" r="r" b="b"/>
                <a:pathLst>
                  <a:path w="31" h="86">
                    <a:moveTo>
                      <a:pt x="31" y="78"/>
                    </a:moveTo>
                    <a:lnTo>
                      <a:pt x="0" y="86"/>
                    </a:lnTo>
                    <a:lnTo>
                      <a:pt x="0" y="15"/>
                    </a:lnTo>
                    <a:lnTo>
                      <a:pt x="31" y="0"/>
                    </a:lnTo>
                    <a:lnTo>
                      <a:pt x="31" y="78"/>
                    </a:lnTo>
                    <a:close/>
                  </a:path>
                </a:pathLst>
              </a:custGeom>
              <a:solidFill>
                <a:srgbClr val="DD0806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99" name="Freeform 2247"/>
              <p:cNvSpPr>
                <a:spLocks/>
              </p:cNvSpPr>
              <p:nvPr/>
            </p:nvSpPr>
            <p:spPr bwMode="auto">
              <a:xfrm>
                <a:off x="2071" y="2304"/>
                <a:ext cx="63" cy="94"/>
              </a:xfrm>
              <a:custGeom>
                <a:avLst/>
                <a:gdLst/>
                <a:ahLst/>
                <a:cxnLst>
                  <a:cxn ang="0">
                    <a:pos x="63" y="23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94"/>
                  </a:cxn>
                  <a:cxn ang="0">
                    <a:pos x="63" y="23"/>
                  </a:cxn>
                </a:cxnLst>
                <a:rect l="0" t="0" r="r" b="b"/>
                <a:pathLst>
                  <a:path w="63" h="94">
                    <a:moveTo>
                      <a:pt x="63" y="23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94"/>
                    </a:lnTo>
                    <a:lnTo>
                      <a:pt x="63" y="23"/>
                    </a:lnTo>
                    <a:close/>
                  </a:path>
                </a:pathLst>
              </a:custGeom>
              <a:solidFill>
                <a:srgbClr val="DD0806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00" name="Freeform 2248"/>
              <p:cNvSpPr>
                <a:spLocks/>
              </p:cNvSpPr>
              <p:nvPr/>
            </p:nvSpPr>
            <p:spPr bwMode="auto">
              <a:xfrm>
                <a:off x="2134" y="2312"/>
                <a:ext cx="94" cy="118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94" y="102"/>
                  </a:cxn>
                  <a:cxn ang="0">
                    <a:pos x="71" y="118"/>
                  </a:cxn>
                  <a:cxn ang="0">
                    <a:pos x="0" y="15"/>
                  </a:cxn>
                  <a:cxn ang="0">
                    <a:pos x="31" y="0"/>
                  </a:cxn>
                </a:cxnLst>
                <a:rect l="0" t="0" r="r" b="b"/>
                <a:pathLst>
                  <a:path w="94" h="118">
                    <a:moveTo>
                      <a:pt x="31" y="0"/>
                    </a:moveTo>
                    <a:lnTo>
                      <a:pt x="94" y="102"/>
                    </a:lnTo>
                    <a:lnTo>
                      <a:pt x="71" y="118"/>
                    </a:lnTo>
                    <a:lnTo>
                      <a:pt x="0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DD0806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01" name="Freeform 2249"/>
              <p:cNvSpPr>
                <a:spLocks/>
              </p:cNvSpPr>
              <p:nvPr/>
            </p:nvSpPr>
            <p:spPr bwMode="auto">
              <a:xfrm>
                <a:off x="2205" y="2414"/>
                <a:ext cx="23" cy="87"/>
              </a:xfrm>
              <a:custGeom>
                <a:avLst/>
                <a:gdLst/>
                <a:ahLst/>
                <a:cxnLst>
                  <a:cxn ang="0">
                    <a:pos x="23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23" y="0"/>
                  </a:cxn>
                  <a:cxn ang="0">
                    <a:pos x="23" y="71"/>
                  </a:cxn>
                </a:cxnLst>
                <a:rect l="0" t="0" r="r" b="b"/>
                <a:pathLst>
                  <a:path w="23" h="87">
                    <a:moveTo>
                      <a:pt x="23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23" y="0"/>
                    </a:lnTo>
                    <a:lnTo>
                      <a:pt x="23" y="71"/>
                    </a:lnTo>
                    <a:close/>
                  </a:path>
                </a:pathLst>
              </a:custGeom>
              <a:solidFill>
                <a:srgbClr val="DD0806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02" name="Freeform 2250"/>
              <p:cNvSpPr>
                <a:spLocks/>
              </p:cNvSpPr>
              <p:nvPr/>
            </p:nvSpPr>
            <p:spPr bwMode="auto">
              <a:xfrm>
                <a:off x="2134" y="2327"/>
                <a:ext cx="71" cy="174"/>
              </a:xfrm>
              <a:custGeom>
                <a:avLst/>
                <a:gdLst/>
                <a:ahLst/>
                <a:cxnLst>
                  <a:cxn ang="0">
                    <a:pos x="71" y="103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71" y="174"/>
                  </a:cxn>
                  <a:cxn ang="0">
                    <a:pos x="71" y="103"/>
                  </a:cxn>
                </a:cxnLst>
                <a:rect l="0" t="0" r="r" b="b"/>
                <a:pathLst>
                  <a:path w="71" h="174">
                    <a:moveTo>
                      <a:pt x="71" y="103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71" y="174"/>
                    </a:lnTo>
                    <a:lnTo>
                      <a:pt x="71" y="103"/>
                    </a:lnTo>
                    <a:close/>
                  </a:path>
                </a:pathLst>
              </a:custGeom>
              <a:solidFill>
                <a:srgbClr val="DD0806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03" name="Freeform 2251"/>
              <p:cNvSpPr>
                <a:spLocks/>
              </p:cNvSpPr>
              <p:nvPr/>
            </p:nvSpPr>
            <p:spPr bwMode="auto">
              <a:xfrm>
                <a:off x="2205" y="2414"/>
                <a:ext cx="86" cy="39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86" y="24"/>
                  </a:cxn>
                  <a:cxn ang="0">
                    <a:pos x="63" y="39"/>
                  </a:cxn>
                  <a:cxn ang="0">
                    <a:pos x="0" y="16"/>
                  </a:cxn>
                  <a:cxn ang="0">
                    <a:pos x="23" y="0"/>
                  </a:cxn>
                </a:cxnLst>
                <a:rect l="0" t="0" r="r" b="b"/>
                <a:pathLst>
                  <a:path w="86" h="39">
                    <a:moveTo>
                      <a:pt x="23" y="0"/>
                    </a:moveTo>
                    <a:lnTo>
                      <a:pt x="86" y="24"/>
                    </a:lnTo>
                    <a:lnTo>
                      <a:pt x="63" y="39"/>
                    </a:lnTo>
                    <a:lnTo>
                      <a:pt x="0" y="16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DD0806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04" name="Freeform 2252"/>
              <p:cNvSpPr>
                <a:spLocks/>
              </p:cNvSpPr>
              <p:nvPr/>
            </p:nvSpPr>
            <p:spPr bwMode="auto">
              <a:xfrm>
                <a:off x="2268" y="2438"/>
                <a:ext cx="23" cy="86"/>
              </a:xfrm>
              <a:custGeom>
                <a:avLst/>
                <a:gdLst/>
                <a:ahLst/>
                <a:cxnLst>
                  <a:cxn ang="0">
                    <a:pos x="23" y="71"/>
                  </a:cxn>
                  <a:cxn ang="0">
                    <a:pos x="0" y="86"/>
                  </a:cxn>
                  <a:cxn ang="0">
                    <a:pos x="0" y="15"/>
                  </a:cxn>
                  <a:cxn ang="0">
                    <a:pos x="23" y="0"/>
                  </a:cxn>
                  <a:cxn ang="0">
                    <a:pos x="23" y="71"/>
                  </a:cxn>
                </a:cxnLst>
                <a:rect l="0" t="0" r="r" b="b"/>
                <a:pathLst>
                  <a:path w="23" h="86">
                    <a:moveTo>
                      <a:pt x="23" y="71"/>
                    </a:moveTo>
                    <a:lnTo>
                      <a:pt x="0" y="86"/>
                    </a:lnTo>
                    <a:lnTo>
                      <a:pt x="0" y="15"/>
                    </a:lnTo>
                    <a:lnTo>
                      <a:pt x="23" y="0"/>
                    </a:lnTo>
                    <a:lnTo>
                      <a:pt x="23" y="71"/>
                    </a:lnTo>
                    <a:close/>
                  </a:path>
                </a:pathLst>
              </a:custGeom>
              <a:solidFill>
                <a:srgbClr val="DD0806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05" name="Freeform 2253"/>
              <p:cNvSpPr>
                <a:spLocks/>
              </p:cNvSpPr>
              <p:nvPr/>
            </p:nvSpPr>
            <p:spPr bwMode="auto">
              <a:xfrm>
                <a:off x="2205" y="2430"/>
                <a:ext cx="63" cy="94"/>
              </a:xfrm>
              <a:custGeom>
                <a:avLst/>
                <a:gdLst/>
                <a:ahLst/>
                <a:cxnLst>
                  <a:cxn ang="0">
                    <a:pos x="63" y="23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94"/>
                  </a:cxn>
                  <a:cxn ang="0">
                    <a:pos x="63" y="23"/>
                  </a:cxn>
                </a:cxnLst>
                <a:rect l="0" t="0" r="r" b="b"/>
                <a:pathLst>
                  <a:path w="63" h="94">
                    <a:moveTo>
                      <a:pt x="63" y="23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94"/>
                    </a:lnTo>
                    <a:lnTo>
                      <a:pt x="63" y="23"/>
                    </a:lnTo>
                    <a:close/>
                  </a:path>
                </a:pathLst>
              </a:custGeom>
              <a:solidFill>
                <a:srgbClr val="DD0806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06" name="Freeform 2254"/>
              <p:cNvSpPr>
                <a:spLocks/>
              </p:cNvSpPr>
              <p:nvPr/>
            </p:nvSpPr>
            <p:spPr bwMode="auto">
              <a:xfrm>
                <a:off x="2268" y="2438"/>
                <a:ext cx="94" cy="118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94" y="102"/>
                  </a:cxn>
                  <a:cxn ang="0">
                    <a:pos x="63" y="118"/>
                  </a:cxn>
                  <a:cxn ang="0">
                    <a:pos x="0" y="15"/>
                  </a:cxn>
                  <a:cxn ang="0">
                    <a:pos x="23" y="0"/>
                  </a:cxn>
                </a:cxnLst>
                <a:rect l="0" t="0" r="r" b="b"/>
                <a:pathLst>
                  <a:path w="94" h="118">
                    <a:moveTo>
                      <a:pt x="23" y="0"/>
                    </a:moveTo>
                    <a:lnTo>
                      <a:pt x="94" y="102"/>
                    </a:lnTo>
                    <a:lnTo>
                      <a:pt x="63" y="118"/>
                    </a:lnTo>
                    <a:lnTo>
                      <a:pt x="0" y="15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DD0806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07" name="Freeform 2255"/>
              <p:cNvSpPr>
                <a:spLocks/>
              </p:cNvSpPr>
              <p:nvPr/>
            </p:nvSpPr>
            <p:spPr bwMode="auto">
              <a:xfrm>
                <a:off x="2331" y="2540"/>
                <a:ext cx="31" cy="87"/>
              </a:xfrm>
              <a:custGeom>
                <a:avLst/>
                <a:gdLst/>
                <a:ahLst/>
                <a:cxnLst>
                  <a:cxn ang="0">
                    <a:pos x="31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31" y="0"/>
                  </a:cxn>
                  <a:cxn ang="0">
                    <a:pos x="31" y="71"/>
                  </a:cxn>
                </a:cxnLst>
                <a:rect l="0" t="0" r="r" b="b"/>
                <a:pathLst>
                  <a:path w="31" h="87">
                    <a:moveTo>
                      <a:pt x="31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31" y="0"/>
                    </a:lnTo>
                    <a:lnTo>
                      <a:pt x="31" y="71"/>
                    </a:lnTo>
                    <a:close/>
                  </a:path>
                </a:pathLst>
              </a:custGeom>
              <a:solidFill>
                <a:srgbClr val="DD0806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08" name="Freeform 2256"/>
              <p:cNvSpPr>
                <a:spLocks/>
              </p:cNvSpPr>
              <p:nvPr/>
            </p:nvSpPr>
            <p:spPr bwMode="auto">
              <a:xfrm>
                <a:off x="2268" y="2453"/>
                <a:ext cx="63" cy="174"/>
              </a:xfrm>
              <a:custGeom>
                <a:avLst/>
                <a:gdLst/>
                <a:ahLst/>
                <a:cxnLst>
                  <a:cxn ang="0">
                    <a:pos x="63" y="103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174"/>
                  </a:cxn>
                  <a:cxn ang="0">
                    <a:pos x="63" y="103"/>
                  </a:cxn>
                </a:cxnLst>
                <a:rect l="0" t="0" r="r" b="b"/>
                <a:pathLst>
                  <a:path w="63" h="174">
                    <a:moveTo>
                      <a:pt x="63" y="103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174"/>
                    </a:lnTo>
                    <a:lnTo>
                      <a:pt x="63" y="103"/>
                    </a:lnTo>
                    <a:close/>
                  </a:path>
                </a:pathLst>
              </a:custGeom>
              <a:solidFill>
                <a:srgbClr val="DD0806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09" name="Freeform 2257"/>
              <p:cNvSpPr>
                <a:spLocks/>
              </p:cNvSpPr>
              <p:nvPr/>
            </p:nvSpPr>
            <p:spPr bwMode="auto">
              <a:xfrm>
                <a:off x="2331" y="2540"/>
                <a:ext cx="94" cy="39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94" y="24"/>
                  </a:cxn>
                  <a:cxn ang="0">
                    <a:pos x="63" y="39"/>
                  </a:cxn>
                  <a:cxn ang="0">
                    <a:pos x="0" y="16"/>
                  </a:cxn>
                  <a:cxn ang="0">
                    <a:pos x="31" y="0"/>
                  </a:cxn>
                </a:cxnLst>
                <a:rect l="0" t="0" r="r" b="b"/>
                <a:pathLst>
                  <a:path w="94" h="39">
                    <a:moveTo>
                      <a:pt x="31" y="0"/>
                    </a:moveTo>
                    <a:lnTo>
                      <a:pt x="94" y="24"/>
                    </a:lnTo>
                    <a:lnTo>
                      <a:pt x="63" y="39"/>
                    </a:lnTo>
                    <a:lnTo>
                      <a:pt x="0" y="16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DD0806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10" name="Freeform 2258"/>
              <p:cNvSpPr>
                <a:spLocks/>
              </p:cNvSpPr>
              <p:nvPr/>
            </p:nvSpPr>
            <p:spPr bwMode="auto">
              <a:xfrm>
                <a:off x="2394" y="2564"/>
                <a:ext cx="31" cy="86"/>
              </a:xfrm>
              <a:custGeom>
                <a:avLst/>
                <a:gdLst/>
                <a:ahLst/>
                <a:cxnLst>
                  <a:cxn ang="0">
                    <a:pos x="31" y="71"/>
                  </a:cxn>
                  <a:cxn ang="0">
                    <a:pos x="0" y="86"/>
                  </a:cxn>
                  <a:cxn ang="0">
                    <a:pos x="0" y="15"/>
                  </a:cxn>
                  <a:cxn ang="0">
                    <a:pos x="31" y="0"/>
                  </a:cxn>
                  <a:cxn ang="0">
                    <a:pos x="31" y="71"/>
                  </a:cxn>
                </a:cxnLst>
                <a:rect l="0" t="0" r="r" b="b"/>
                <a:pathLst>
                  <a:path w="31" h="86">
                    <a:moveTo>
                      <a:pt x="31" y="71"/>
                    </a:moveTo>
                    <a:lnTo>
                      <a:pt x="0" y="86"/>
                    </a:lnTo>
                    <a:lnTo>
                      <a:pt x="0" y="15"/>
                    </a:lnTo>
                    <a:lnTo>
                      <a:pt x="31" y="0"/>
                    </a:lnTo>
                    <a:lnTo>
                      <a:pt x="31" y="71"/>
                    </a:lnTo>
                    <a:close/>
                  </a:path>
                </a:pathLst>
              </a:custGeom>
              <a:solidFill>
                <a:srgbClr val="DD0806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11" name="Freeform 2259"/>
              <p:cNvSpPr>
                <a:spLocks/>
              </p:cNvSpPr>
              <p:nvPr/>
            </p:nvSpPr>
            <p:spPr bwMode="auto">
              <a:xfrm>
                <a:off x="2331" y="2556"/>
                <a:ext cx="63" cy="94"/>
              </a:xfrm>
              <a:custGeom>
                <a:avLst/>
                <a:gdLst/>
                <a:ahLst/>
                <a:cxnLst>
                  <a:cxn ang="0">
                    <a:pos x="63" y="23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94"/>
                  </a:cxn>
                  <a:cxn ang="0">
                    <a:pos x="63" y="23"/>
                  </a:cxn>
                </a:cxnLst>
                <a:rect l="0" t="0" r="r" b="b"/>
                <a:pathLst>
                  <a:path w="63" h="94">
                    <a:moveTo>
                      <a:pt x="63" y="23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94"/>
                    </a:lnTo>
                    <a:lnTo>
                      <a:pt x="63" y="23"/>
                    </a:lnTo>
                    <a:close/>
                  </a:path>
                </a:pathLst>
              </a:custGeom>
              <a:solidFill>
                <a:srgbClr val="DD0806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12" name="Freeform 2260"/>
              <p:cNvSpPr>
                <a:spLocks/>
              </p:cNvSpPr>
              <p:nvPr/>
            </p:nvSpPr>
            <p:spPr bwMode="auto">
              <a:xfrm>
                <a:off x="2394" y="2564"/>
                <a:ext cx="94" cy="110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94" y="94"/>
                  </a:cxn>
                  <a:cxn ang="0">
                    <a:pos x="71" y="110"/>
                  </a:cxn>
                  <a:cxn ang="0">
                    <a:pos x="0" y="15"/>
                  </a:cxn>
                  <a:cxn ang="0">
                    <a:pos x="31" y="0"/>
                  </a:cxn>
                </a:cxnLst>
                <a:rect l="0" t="0" r="r" b="b"/>
                <a:pathLst>
                  <a:path w="94" h="110">
                    <a:moveTo>
                      <a:pt x="31" y="0"/>
                    </a:moveTo>
                    <a:lnTo>
                      <a:pt x="94" y="94"/>
                    </a:lnTo>
                    <a:lnTo>
                      <a:pt x="71" y="110"/>
                    </a:lnTo>
                    <a:lnTo>
                      <a:pt x="0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DD0806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13" name="Freeform 2261"/>
              <p:cNvSpPr>
                <a:spLocks/>
              </p:cNvSpPr>
              <p:nvPr/>
            </p:nvSpPr>
            <p:spPr bwMode="auto">
              <a:xfrm>
                <a:off x="2465" y="2658"/>
                <a:ext cx="23" cy="87"/>
              </a:xfrm>
              <a:custGeom>
                <a:avLst/>
                <a:gdLst/>
                <a:ahLst/>
                <a:cxnLst>
                  <a:cxn ang="0">
                    <a:pos x="23" y="79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23" y="0"/>
                  </a:cxn>
                  <a:cxn ang="0">
                    <a:pos x="23" y="79"/>
                  </a:cxn>
                </a:cxnLst>
                <a:rect l="0" t="0" r="r" b="b"/>
                <a:pathLst>
                  <a:path w="23" h="87">
                    <a:moveTo>
                      <a:pt x="23" y="79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23" y="0"/>
                    </a:lnTo>
                    <a:lnTo>
                      <a:pt x="23" y="79"/>
                    </a:lnTo>
                    <a:close/>
                  </a:path>
                </a:pathLst>
              </a:custGeom>
              <a:solidFill>
                <a:srgbClr val="DD0806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14" name="Freeform 2262"/>
              <p:cNvSpPr>
                <a:spLocks/>
              </p:cNvSpPr>
              <p:nvPr/>
            </p:nvSpPr>
            <p:spPr bwMode="auto">
              <a:xfrm>
                <a:off x="2394" y="2579"/>
                <a:ext cx="71" cy="166"/>
              </a:xfrm>
              <a:custGeom>
                <a:avLst/>
                <a:gdLst/>
                <a:ahLst/>
                <a:cxnLst>
                  <a:cxn ang="0">
                    <a:pos x="71" y="95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71" y="166"/>
                  </a:cxn>
                  <a:cxn ang="0">
                    <a:pos x="71" y="95"/>
                  </a:cxn>
                </a:cxnLst>
                <a:rect l="0" t="0" r="r" b="b"/>
                <a:pathLst>
                  <a:path w="71" h="166">
                    <a:moveTo>
                      <a:pt x="71" y="95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71" y="166"/>
                    </a:lnTo>
                    <a:lnTo>
                      <a:pt x="71" y="95"/>
                    </a:lnTo>
                    <a:close/>
                  </a:path>
                </a:pathLst>
              </a:custGeom>
              <a:solidFill>
                <a:srgbClr val="DD0806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15" name="Freeform 2263"/>
              <p:cNvSpPr>
                <a:spLocks/>
              </p:cNvSpPr>
              <p:nvPr/>
            </p:nvSpPr>
            <p:spPr bwMode="auto">
              <a:xfrm>
                <a:off x="2465" y="2658"/>
                <a:ext cx="87" cy="118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87" y="103"/>
                  </a:cxn>
                  <a:cxn ang="0">
                    <a:pos x="63" y="118"/>
                  </a:cxn>
                  <a:cxn ang="0">
                    <a:pos x="0" y="16"/>
                  </a:cxn>
                  <a:cxn ang="0">
                    <a:pos x="23" y="0"/>
                  </a:cxn>
                </a:cxnLst>
                <a:rect l="0" t="0" r="r" b="b"/>
                <a:pathLst>
                  <a:path w="87" h="118">
                    <a:moveTo>
                      <a:pt x="23" y="0"/>
                    </a:moveTo>
                    <a:lnTo>
                      <a:pt x="87" y="103"/>
                    </a:lnTo>
                    <a:lnTo>
                      <a:pt x="63" y="118"/>
                    </a:lnTo>
                    <a:lnTo>
                      <a:pt x="0" y="16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DD0806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16" name="Freeform 2264"/>
              <p:cNvSpPr>
                <a:spLocks/>
              </p:cNvSpPr>
              <p:nvPr/>
            </p:nvSpPr>
            <p:spPr bwMode="auto">
              <a:xfrm>
                <a:off x="2528" y="2761"/>
                <a:ext cx="24" cy="86"/>
              </a:xfrm>
              <a:custGeom>
                <a:avLst/>
                <a:gdLst/>
                <a:ahLst/>
                <a:cxnLst>
                  <a:cxn ang="0">
                    <a:pos x="24" y="71"/>
                  </a:cxn>
                  <a:cxn ang="0">
                    <a:pos x="0" y="86"/>
                  </a:cxn>
                  <a:cxn ang="0">
                    <a:pos x="0" y="15"/>
                  </a:cxn>
                  <a:cxn ang="0">
                    <a:pos x="24" y="0"/>
                  </a:cxn>
                  <a:cxn ang="0">
                    <a:pos x="24" y="71"/>
                  </a:cxn>
                </a:cxnLst>
                <a:rect l="0" t="0" r="r" b="b"/>
                <a:pathLst>
                  <a:path w="24" h="86">
                    <a:moveTo>
                      <a:pt x="24" y="71"/>
                    </a:moveTo>
                    <a:lnTo>
                      <a:pt x="0" y="86"/>
                    </a:lnTo>
                    <a:lnTo>
                      <a:pt x="0" y="15"/>
                    </a:lnTo>
                    <a:lnTo>
                      <a:pt x="24" y="0"/>
                    </a:lnTo>
                    <a:lnTo>
                      <a:pt x="24" y="71"/>
                    </a:lnTo>
                    <a:close/>
                  </a:path>
                </a:pathLst>
              </a:custGeom>
              <a:solidFill>
                <a:srgbClr val="DD0806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17" name="Freeform 2265"/>
              <p:cNvSpPr>
                <a:spLocks/>
              </p:cNvSpPr>
              <p:nvPr/>
            </p:nvSpPr>
            <p:spPr bwMode="auto">
              <a:xfrm>
                <a:off x="2465" y="2674"/>
                <a:ext cx="63" cy="173"/>
              </a:xfrm>
              <a:custGeom>
                <a:avLst/>
                <a:gdLst/>
                <a:ahLst/>
                <a:cxnLst>
                  <a:cxn ang="0">
                    <a:pos x="63" y="102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173"/>
                  </a:cxn>
                  <a:cxn ang="0">
                    <a:pos x="63" y="102"/>
                  </a:cxn>
                </a:cxnLst>
                <a:rect l="0" t="0" r="r" b="b"/>
                <a:pathLst>
                  <a:path w="63" h="173">
                    <a:moveTo>
                      <a:pt x="63" y="102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173"/>
                    </a:lnTo>
                    <a:lnTo>
                      <a:pt x="63" y="102"/>
                    </a:lnTo>
                    <a:close/>
                  </a:path>
                </a:pathLst>
              </a:custGeom>
              <a:solidFill>
                <a:srgbClr val="DD0806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18" name="Freeform 2266"/>
              <p:cNvSpPr>
                <a:spLocks/>
              </p:cNvSpPr>
              <p:nvPr/>
            </p:nvSpPr>
            <p:spPr bwMode="auto">
              <a:xfrm>
                <a:off x="2528" y="2761"/>
                <a:ext cx="94" cy="118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94" y="102"/>
                  </a:cxn>
                  <a:cxn ang="0">
                    <a:pos x="63" y="118"/>
                  </a:cxn>
                  <a:cxn ang="0">
                    <a:pos x="0" y="15"/>
                  </a:cxn>
                  <a:cxn ang="0">
                    <a:pos x="24" y="0"/>
                  </a:cxn>
                </a:cxnLst>
                <a:rect l="0" t="0" r="r" b="b"/>
                <a:pathLst>
                  <a:path w="94" h="118">
                    <a:moveTo>
                      <a:pt x="24" y="0"/>
                    </a:moveTo>
                    <a:lnTo>
                      <a:pt x="94" y="102"/>
                    </a:lnTo>
                    <a:lnTo>
                      <a:pt x="63" y="118"/>
                    </a:lnTo>
                    <a:lnTo>
                      <a:pt x="0" y="15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DD0806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19" name="Freeform 2267"/>
              <p:cNvSpPr>
                <a:spLocks/>
              </p:cNvSpPr>
              <p:nvPr/>
            </p:nvSpPr>
            <p:spPr bwMode="auto">
              <a:xfrm>
                <a:off x="2591" y="2863"/>
                <a:ext cx="31" cy="87"/>
              </a:xfrm>
              <a:custGeom>
                <a:avLst/>
                <a:gdLst/>
                <a:ahLst/>
                <a:cxnLst>
                  <a:cxn ang="0">
                    <a:pos x="31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31" y="0"/>
                  </a:cxn>
                  <a:cxn ang="0">
                    <a:pos x="31" y="71"/>
                  </a:cxn>
                </a:cxnLst>
                <a:rect l="0" t="0" r="r" b="b"/>
                <a:pathLst>
                  <a:path w="31" h="87">
                    <a:moveTo>
                      <a:pt x="31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31" y="0"/>
                    </a:lnTo>
                    <a:lnTo>
                      <a:pt x="31" y="71"/>
                    </a:lnTo>
                    <a:close/>
                  </a:path>
                </a:pathLst>
              </a:custGeom>
              <a:solidFill>
                <a:srgbClr val="DD0806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20" name="Freeform 2268"/>
              <p:cNvSpPr>
                <a:spLocks/>
              </p:cNvSpPr>
              <p:nvPr/>
            </p:nvSpPr>
            <p:spPr bwMode="auto">
              <a:xfrm>
                <a:off x="2528" y="2776"/>
                <a:ext cx="63" cy="174"/>
              </a:xfrm>
              <a:custGeom>
                <a:avLst/>
                <a:gdLst/>
                <a:ahLst/>
                <a:cxnLst>
                  <a:cxn ang="0">
                    <a:pos x="63" y="103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174"/>
                  </a:cxn>
                  <a:cxn ang="0">
                    <a:pos x="63" y="103"/>
                  </a:cxn>
                </a:cxnLst>
                <a:rect l="0" t="0" r="r" b="b"/>
                <a:pathLst>
                  <a:path w="63" h="174">
                    <a:moveTo>
                      <a:pt x="63" y="103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174"/>
                    </a:lnTo>
                    <a:lnTo>
                      <a:pt x="63" y="103"/>
                    </a:lnTo>
                    <a:close/>
                  </a:path>
                </a:pathLst>
              </a:custGeom>
              <a:solidFill>
                <a:srgbClr val="DD0806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21" name="Freeform 2269"/>
              <p:cNvSpPr>
                <a:spLocks/>
              </p:cNvSpPr>
              <p:nvPr/>
            </p:nvSpPr>
            <p:spPr bwMode="auto">
              <a:xfrm>
                <a:off x="2591" y="2863"/>
                <a:ext cx="94" cy="110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94" y="102"/>
                  </a:cxn>
                  <a:cxn ang="0">
                    <a:pos x="63" y="110"/>
                  </a:cxn>
                  <a:cxn ang="0">
                    <a:pos x="0" y="16"/>
                  </a:cxn>
                  <a:cxn ang="0">
                    <a:pos x="31" y="0"/>
                  </a:cxn>
                </a:cxnLst>
                <a:rect l="0" t="0" r="r" b="b"/>
                <a:pathLst>
                  <a:path w="94" h="110">
                    <a:moveTo>
                      <a:pt x="31" y="0"/>
                    </a:moveTo>
                    <a:lnTo>
                      <a:pt x="94" y="102"/>
                    </a:lnTo>
                    <a:lnTo>
                      <a:pt x="63" y="110"/>
                    </a:lnTo>
                    <a:lnTo>
                      <a:pt x="0" y="16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DD0806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22" name="Freeform 2270"/>
              <p:cNvSpPr>
                <a:spLocks/>
              </p:cNvSpPr>
              <p:nvPr/>
            </p:nvSpPr>
            <p:spPr bwMode="auto">
              <a:xfrm>
                <a:off x="2654" y="2965"/>
                <a:ext cx="31" cy="79"/>
              </a:xfrm>
              <a:custGeom>
                <a:avLst/>
                <a:gdLst/>
                <a:ahLst/>
                <a:cxnLst>
                  <a:cxn ang="0">
                    <a:pos x="31" y="71"/>
                  </a:cxn>
                  <a:cxn ang="0">
                    <a:pos x="0" y="79"/>
                  </a:cxn>
                  <a:cxn ang="0">
                    <a:pos x="0" y="8"/>
                  </a:cxn>
                  <a:cxn ang="0">
                    <a:pos x="31" y="0"/>
                  </a:cxn>
                  <a:cxn ang="0">
                    <a:pos x="31" y="71"/>
                  </a:cxn>
                </a:cxnLst>
                <a:rect l="0" t="0" r="r" b="b"/>
                <a:pathLst>
                  <a:path w="31" h="79">
                    <a:moveTo>
                      <a:pt x="31" y="71"/>
                    </a:moveTo>
                    <a:lnTo>
                      <a:pt x="0" y="79"/>
                    </a:lnTo>
                    <a:lnTo>
                      <a:pt x="0" y="8"/>
                    </a:lnTo>
                    <a:lnTo>
                      <a:pt x="31" y="0"/>
                    </a:lnTo>
                    <a:lnTo>
                      <a:pt x="31" y="71"/>
                    </a:lnTo>
                    <a:close/>
                  </a:path>
                </a:pathLst>
              </a:custGeom>
              <a:solidFill>
                <a:srgbClr val="DD0806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23" name="Freeform 2271"/>
              <p:cNvSpPr>
                <a:spLocks/>
              </p:cNvSpPr>
              <p:nvPr/>
            </p:nvSpPr>
            <p:spPr bwMode="auto">
              <a:xfrm>
                <a:off x="2591" y="2879"/>
                <a:ext cx="63" cy="165"/>
              </a:xfrm>
              <a:custGeom>
                <a:avLst/>
                <a:gdLst/>
                <a:ahLst/>
                <a:cxnLst>
                  <a:cxn ang="0">
                    <a:pos x="63" y="94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165"/>
                  </a:cxn>
                  <a:cxn ang="0">
                    <a:pos x="63" y="94"/>
                  </a:cxn>
                </a:cxnLst>
                <a:rect l="0" t="0" r="r" b="b"/>
                <a:pathLst>
                  <a:path w="63" h="165">
                    <a:moveTo>
                      <a:pt x="63" y="94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165"/>
                    </a:lnTo>
                    <a:lnTo>
                      <a:pt x="63" y="94"/>
                    </a:lnTo>
                    <a:close/>
                  </a:path>
                </a:pathLst>
              </a:custGeom>
              <a:solidFill>
                <a:srgbClr val="DD0806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24" name="Freeform 2272"/>
              <p:cNvSpPr>
                <a:spLocks/>
              </p:cNvSpPr>
              <p:nvPr/>
            </p:nvSpPr>
            <p:spPr bwMode="auto">
              <a:xfrm>
                <a:off x="2654" y="2965"/>
                <a:ext cx="95" cy="32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95" y="24"/>
                  </a:cxn>
                  <a:cxn ang="0">
                    <a:pos x="71" y="32"/>
                  </a:cxn>
                  <a:cxn ang="0">
                    <a:pos x="0" y="8"/>
                  </a:cxn>
                  <a:cxn ang="0">
                    <a:pos x="31" y="0"/>
                  </a:cxn>
                </a:cxnLst>
                <a:rect l="0" t="0" r="r" b="b"/>
                <a:pathLst>
                  <a:path w="95" h="32">
                    <a:moveTo>
                      <a:pt x="31" y="0"/>
                    </a:moveTo>
                    <a:lnTo>
                      <a:pt x="95" y="24"/>
                    </a:lnTo>
                    <a:lnTo>
                      <a:pt x="71" y="32"/>
                    </a:lnTo>
                    <a:lnTo>
                      <a:pt x="0" y="8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DD0806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25" name="Freeform 2273"/>
              <p:cNvSpPr>
                <a:spLocks/>
              </p:cNvSpPr>
              <p:nvPr/>
            </p:nvSpPr>
            <p:spPr bwMode="auto">
              <a:xfrm>
                <a:off x="2725" y="2989"/>
                <a:ext cx="24" cy="79"/>
              </a:xfrm>
              <a:custGeom>
                <a:avLst/>
                <a:gdLst/>
                <a:ahLst/>
                <a:cxnLst>
                  <a:cxn ang="0">
                    <a:pos x="24" y="71"/>
                  </a:cxn>
                  <a:cxn ang="0">
                    <a:pos x="0" y="79"/>
                  </a:cxn>
                  <a:cxn ang="0">
                    <a:pos x="0" y="8"/>
                  </a:cxn>
                  <a:cxn ang="0">
                    <a:pos x="24" y="0"/>
                  </a:cxn>
                  <a:cxn ang="0">
                    <a:pos x="24" y="71"/>
                  </a:cxn>
                </a:cxnLst>
                <a:rect l="0" t="0" r="r" b="b"/>
                <a:pathLst>
                  <a:path w="24" h="79">
                    <a:moveTo>
                      <a:pt x="24" y="71"/>
                    </a:moveTo>
                    <a:lnTo>
                      <a:pt x="0" y="79"/>
                    </a:lnTo>
                    <a:lnTo>
                      <a:pt x="0" y="8"/>
                    </a:lnTo>
                    <a:lnTo>
                      <a:pt x="24" y="0"/>
                    </a:lnTo>
                    <a:lnTo>
                      <a:pt x="24" y="71"/>
                    </a:lnTo>
                    <a:close/>
                  </a:path>
                </a:pathLst>
              </a:custGeom>
              <a:solidFill>
                <a:srgbClr val="DD0806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26" name="Freeform 2274"/>
              <p:cNvSpPr>
                <a:spLocks/>
              </p:cNvSpPr>
              <p:nvPr/>
            </p:nvSpPr>
            <p:spPr bwMode="auto">
              <a:xfrm>
                <a:off x="2654" y="2973"/>
                <a:ext cx="71" cy="95"/>
              </a:xfrm>
              <a:custGeom>
                <a:avLst/>
                <a:gdLst/>
                <a:ahLst/>
                <a:cxnLst>
                  <a:cxn ang="0">
                    <a:pos x="71" y="24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71" y="95"/>
                  </a:cxn>
                  <a:cxn ang="0">
                    <a:pos x="71" y="24"/>
                  </a:cxn>
                </a:cxnLst>
                <a:rect l="0" t="0" r="r" b="b"/>
                <a:pathLst>
                  <a:path w="71" h="95">
                    <a:moveTo>
                      <a:pt x="71" y="24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71" y="95"/>
                    </a:lnTo>
                    <a:lnTo>
                      <a:pt x="71" y="24"/>
                    </a:lnTo>
                    <a:close/>
                  </a:path>
                </a:pathLst>
              </a:custGeom>
              <a:solidFill>
                <a:srgbClr val="DD0806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27" name="Freeform 2275"/>
              <p:cNvSpPr>
                <a:spLocks/>
              </p:cNvSpPr>
              <p:nvPr/>
            </p:nvSpPr>
            <p:spPr bwMode="auto">
              <a:xfrm>
                <a:off x="2725" y="2989"/>
                <a:ext cx="87" cy="110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87" y="95"/>
                  </a:cxn>
                  <a:cxn ang="0">
                    <a:pos x="63" y="110"/>
                  </a:cxn>
                  <a:cxn ang="0">
                    <a:pos x="0" y="8"/>
                  </a:cxn>
                  <a:cxn ang="0">
                    <a:pos x="24" y="0"/>
                  </a:cxn>
                </a:cxnLst>
                <a:rect l="0" t="0" r="r" b="b"/>
                <a:pathLst>
                  <a:path w="87" h="110">
                    <a:moveTo>
                      <a:pt x="24" y="0"/>
                    </a:moveTo>
                    <a:lnTo>
                      <a:pt x="87" y="95"/>
                    </a:lnTo>
                    <a:lnTo>
                      <a:pt x="63" y="110"/>
                    </a:lnTo>
                    <a:lnTo>
                      <a:pt x="0" y="8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DD0806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28" name="Freeform 2276"/>
              <p:cNvSpPr>
                <a:spLocks/>
              </p:cNvSpPr>
              <p:nvPr/>
            </p:nvSpPr>
            <p:spPr bwMode="auto">
              <a:xfrm>
                <a:off x="2788" y="3084"/>
                <a:ext cx="24" cy="86"/>
              </a:xfrm>
              <a:custGeom>
                <a:avLst/>
                <a:gdLst/>
                <a:ahLst/>
                <a:cxnLst>
                  <a:cxn ang="0">
                    <a:pos x="24" y="71"/>
                  </a:cxn>
                  <a:cxn ang="0">
                    <a:pos x="0" y="86"/>
                  </a:cxn>
                  <a:cxn ang="0">
                    <a:pos x="0" y="15"/>
                  </a:cxn>
                  <a:cxn ang="0">
                    <a:pos x="24" y="0"/>
                  </a:cxn>
                  <a:cxn ang="0">
                    <a:pos x="24" y="71"/>
                  </a:cxn>
                </a:cxnLst>
                <a:rect l="0" t="0" r="r" b="b"/>
                <a:pathLst>
                  <a:path w="24" h="86">
                    <a:moveTo>
                      <a:pt x="24" y="71"/>
                    </a:moveTo>
                    <a:lnTo>
                      <a:pt x="0" y="86"/>
                    </a:lnTo>
                    <a:lnTo>
                      <a:pt x="0" y="15"/>
                    </a:lnTo>
                    <a:lnTo>
                      <a:pt x="24" y="0"/>
                    </a:lnTo>
                    <a:lnTo>
                      <a:pt x="24" y="71"/>
                    </a:lnTo>
                    <a:close/>
                  </a:path>
                </a:pathLst>
              </a:custGeom>
              <a:solidFill>
                <a:srgbClr val="DD0806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29" name="Freeform 2277"/>
              <p:cNvSpPr>
                <a:spLocks/>
              </p:cNvSpPr>
              <p:nvPr/>
            </p:nvSpPr>
            <p:spPr bwMode="auto">
              <a:xfrm>
                <a:off x="2725" y="2997"/>
                <a:ext cx="63" cy="173"/>
              </a:xfrm>
              <a:custGeom>
                <a:avLst/>
                <a:gdLst/>
                <a:ahLst/>
                <a:cxnLst>
                  <a:cxn ang="0">
                    <a:pos x="63" y="102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173"/>
                  </a:cxn>
                  <a:cxn ang="0">
                    <a:pos x="63" y="102"/>
                  </a:cxn>
                </a:cxnLst>
                <a:rect l="0" t="0" r="r" b="b"/>
                <a:pathLst>
                  <a:path w="63" h="173">
                    <a:moveTo>
                      <a:pt x="63" y="102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173"/>
                    </a:lnTo>
                    <a:lnTo>
                      <a:pt x="63" y="102"/>
                    </a:lnTo>
                    <a:close/>
                  </a:path>
                </a:pathLst>
              </a:custGeom>
              <a:solidFill>
                <a:srgbClr val="DD0806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30" name="Freeform 2278"/>
              <p:cNvSpPr>
                <a:spLocks/>
              </p:cNvSpPr>
              <p:nvPr/>
            </p:nvSpPr>
            <p:spPr bwMode="auto">
              <a:xfrm>
                <a:off x="2788" y="3084"/>
                <a:ext cx="95" cy="39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95" y="23"/>
                  </a:cxn>
                  <a:cxn ang="0">
                    <a:pos x="63" y="39"/>
                  </a:cxn>
                  <a:cxn ang="0">
                    <a:pos x="0" y="15"/>
                  </a:cxn>
                  <a:cxn ang="0">
                    <a:pos x="24" y="0"/>
                  </a:cxn>
                </a:cxnLst>
                <a:rect l="0" t="0" r="r" b="b"/>
                <a:pathLst>
                  <a:path w="95" h="39">
                    <a:moveTo>
                      <a:pt x="24" y="0"/>
                    </a:moveTo>
                    <a:lnTo>
                      <a:pt x="95" y="23"/>
                    </a:lnTo>
                    <a:lnTo>
                      <a:pt x="63" y="39"/>
                    </a:lnTo>
                    <a:lnTo>
                      <a:pt x="0" y="15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DD0806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31" name="Freeform 2279"/>
              <p:cNvSpPr>
                <a:spLocks/>
              </p:cNvSpPr>
              <p:nvPr/>
            </p:nvSpPr>
            <p:spPr bwMode="auto">
              <a:xfrm>
                <a:off x="2851" y="3107"/>
                <a:ext cx="32" cy="87"/>
              </a:xfrm>
              <a:custGeom>
                <a:avLst/>
                <a:gdLst/>
                <a:ahLst/>
                <a:cxnLst>
                  <a:cxn ang="0">
                    <a:pos x="32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32" y="0"/>
                  </a:cxn>
                  <a:cxn ang="0">
                    <a:pos x="32" y="71"/>
                  </a:cxn>
                </a:cxnLst>
                <a:rect l="0" t="0" r="r" b="b"/>
                <a:pathLst>
                  <a:path w="32" h="87">
                    <a:moveTo>
                      <a:pt x="32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32" y="0"/>
                    </a:lnTo>
                    <a:lnTo>
                      <a:pt x="32" y="71"/>
                    </a:lnTo>
                    <a:close/>
                  </a:path>
                </a:pathLst>
              </a:custGeom>
              <a:solidFill>
                <a:srgbClr val="DD0806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32" name="Freeform 2280"/>
              <p:cNvSpPr>
                <a:spLocks/>
              </p:cNvSpPr>
              <p:nvPr/>
            </p:nvSpPr>
            <p:spPr bwMode="auto">
              <a:xfrm>
                <a:off x="2788" y="3099"/>
                <a:ext cx="63" cy="95"/>
              </a:xfrm>
              <a:custGeom>
                <a:avLst/>
                <a:gdLst/>
                <a:ahLst/>
                <a:cxnLst>
                  <a:cxn ang="0">
                    <a:pos x="63" y="24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95"/>
                  </a:cxn>
                  <a:cxn ang="0">
                    <a:pos x="63" y="24"/>
                  </a:cxn>
                </a:cxnLst>
                <a:rect l="0" t="0" r="r" b="b"/>
                <a:pathLst>
                  <a:path w="63" h="95">
                    <a:moveTo>
                      <a:pt x="63" y="24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95"/>
                    </a:lnTo>
                    <a:lnTo>
                      <a:pt x="63" y="24"/>
                    </a:lnTo>
                    <a:close/>
                  </a:path>
                </a:pathLst>
              </a:custGeom>
              <a:solidFill>
                <a:srgbClr val="DD0806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33" name="Freeform 2281"/>
              <p:cNvSpPr>
                <a:spLocks/>
              </p:cNvSpPr>
              <p:nvPr/>
            </p:nvSpPr>
            <p:spPr bwMode="auto">
              <a:xfrm>
                <a:off x="2851" y="3107"/>
                <a:ext cx="95" cy="118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95" y="103"/>
                  </a:cxn>
                  <a:cxn ang="0">
                    <a:pos x="71" y="118"/>
                  </a:cxn>
                  <a:cxn ang="0">
                    <a:pos x="0" y="16"/>
                  </a:cxn>
                  <a:cxn ang="0">
                    <a:pos x="32" y="0"/>
                  </a:cxn>
                </a:cxnLst>
                <a:rect l="0" t="0" r="r" b="b"/>
                <a:pathLst>
                  <a:path w="95" h="118">
                    <a:moveTo>
                      <a:pt x="32" y="0"/>
                    </a:moveTo>
                    <a:lnTo>
                      <a:pt x="95" y="103"/>
                    </a:lnTo>
                    <a:lnTo>
                      <a:pt x="71" y="118"/>
                    </a:lnTo>
                    <a:lnTo>
                      <a:pt x="0" y="16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DD0806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34" name="Freeform 2282"/>
              <p:cNvSpPr>
                <a:spLocks/>
              </p:cNvSpPr>
              <p:nvPr/>
            </p:nvSpPr>
            <p:spPr bwMode="auto">
              <a:xfrm>
                <a:off x="2922" y="3210"/>
                <a:ext cx="24" cy="86"/>
              </a:xfrm>
              <a:custGeom>
                <a:avLst/>
                <a:gdLst/>
                <a:ahLst/>
                <a:cxnLst>
                  <a:cxn ang="0">
                    <a:pos x="24" y="71"/>
                  </a:cxn>
                  <a:cxn ang="0">
                    <a:pos x="0" y="86"/>
                  </a:cxn>
                  <a:cxn ang="0">
                    <a:pos x="0" y="15"/>
                  </a:cxn>
                  <a:cxn ang="0">
                    <a:pos x="24" y="0"/>
                  </a:cxn>
                  <a:cxn ang="0">
                    <a:pos x="24" y="71"/>
                  </a:cxn>
                </a:cxnLst>
                <a:rect l="0" t="0" r="r" b="b"/>
                <a:pathLst>
                  <a:path w="24" h="86">
                    <a:moveTo>
                      <a:pt x="24" y="71"/>
                    </a:moveTo>
                    <a:lnTo>
                      <a:pt x="0" y="86"/>
                    </a:lnTo>
                    <a:lnTo>
                      <a:pt x="0" y="15"/>
                    </a:lnTo>
                    <a:lnTo>
                      <a:pt x="24" y="0"/>
                    </a:lnTo>
                    <a:lnTo>
                      <a:pt x="24" y="71"/>
                    </a:lnTo>
                    <a:close/>
                  </a:path>
                </a:pathLst>
              </a:custGeom>
              <a:solidFill>
                <a:srgbClr val="DD0806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35" name="Freeform 2283"/>
              <p:cNvSpPr>
                <a:spLocks/>
              </p:cNvSpPr>
              <p:nvPr/>
            </p:nvSpPr>
            <p:spPr bwMode="auto">
              <a:xfrm>
                <a:off x="2851" y="3123"/>
                <a:ext cx="71" cy="173"/>
              </a:xfrm>
              <a:custGeom>
                <a:avLst/>
                <a:gdLst/>
                <a:ahLst/>
                <a:cxnLst>
                  <a:cxn ang="0">
                    <a:pos x="71" y="102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71" y="173"/>
                  </a:cxn>
                  <a:cxn ang="0">
                    <a:pos x="71" y="102"/>
                  </a:cxn>
                </a:cxnLst>
                <a:rect l="0" t="0" r="r" b="b"/>
                <a:pathLst>
                  <a:path w="71" h="173">
                    <a:moveTo>
                      <a:pt x="71" y="102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71" y="173"/>
                    </a:lnTo>
                    <a:lnTo>
                      <a:pt x="71" y="102"/>
                    </a:lnTo>
                    <a:close/>
                  </a:path>
                </a:pathLst>
              </a:custGeom>
              <a:solidFill>
                <a:srgbClr val="DD0806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36" name="Freeform 2284"/>
              <p:cNvSpPr>
                <a:spLocks/>
              </p:cNvSpPr>
              <p:nvPr/>
            </p:nvSpPr>
            <p:spPr bwMode="auto">
              <a:xfrm>
                <a:off x="2922" y="3210"/>
                <a:ext cx="87" cy="39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87" y="23"/>
                  </a:cxn>
                  <a:cxn ang="0">
                    <a:pos x="63" y="39"/>
                  </a:cxn>
                  <a:cxn ang="0">
                    <a:pos x="0" y="15"/>
                  </a:cxn>
                  <a:cxn ang="0">
                    <a:pos x="24" y="0"/>
                  </a:cxn>
                </a:cxnLst>
                <a:rect l="0" t="0" r="r" b="b"/>
                <a:pathLst>
                  <a:path w="87" h="39">
                    <a:moveTo>
                      <a:pt x="24" y="0"/>
                    </a:moveTo>
                    <a:lnTo>
                      <a:pt x="87" y="23"/>
                    </a:lnTo>
                    <a:lnTo>
                      <a:pt x="63" y="39"/>
                    </a:lnTo>
                    <a:lnTo>
                      <a:pt x="0" y="15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DD0806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37" name="Freeform 2285"/>
              <p:cNvSpPr>
                <a:spLocks/>
              </p:cNvSpPr>
              <p:nvPr/>
            </p:nvSpPr>
            <p:spPr bwMode="auto">
              <a:xfrm>
                <a:off x="2985" y="3233"/>
                <a:ext cx="24" cy="87"/>
              </a:xfrm>
              <a:custGeom>
                <a:avLst/>
                <a:gdLst/>
                <a:ahLst/>
                <a:cxnLst>
                  <a:cxn ang="0">
                    <a:pos x="24" y="71"/>
                  </a:cxn>
                  <a:cxn ang="0">
                    <a:pos x="0" y="87"/>
                  </a:cxn>
                  <a:cxn ang="0">
                    <a:pos x="0" y="16"/>
                  </a:cxn>
                  <a:cxn ang="0">
                    <a:pos x="24" y="0"/>
                  </a:cxn>
                  <a:cxn ang="0">
                    <a:pos x="24" y="71"/>
                  </a:cxn>
                </a:cxnLst>
                <a:rect l="0" t="0" r="r" b="b"/>
                <a:pathLst>
                  <a:path w="24" h="87">
                    <a:moveTo>
                      <a:pt x="24" y="71"/>
                    </a:moveTo>
                    <a:lnTo>
                      <a:pt x="0" y="87"/>
                    </a:lnTo>
                    <a:lnTo>
                      <a:pt x="0" y="16"/>
                    </a:lnTo>
                    <a:lnTo>
                      <a:pt x="24" y="0"/>
                    </a:lnTo>
                    <a:lnTo>
                      <a:pt x="24" y="71"/>
                    </a:lnTo>
                    <a:close/>
                  </a:path>
                </a:pathLst>
              </a:custGeom>
              <a:solidFill>
                <a:srgbClr val="DD0806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38" name="Freeform 2286"/>
              <p:cNvSpPr>
                <a:spLocks/>
              </p:cNvSpPr>
              <p:nvPr/>
            </p:nvSpPr>
            <p:spPr bwMode="auto">
              <a:xfrm>
                <a:off x="2922" y="3225"/>
                <a:ext cx="63" cy="95"/>
              </a:xfrm>
              <a:custGeom>
                <a:avLst/>
                <a:gdLst/>
                <a:ahLst/>
                <a:cxnLst>
                  <a:cxn ang="0">
                    <a:pos x="63" y="24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63" y="95"/>
                  </a:cxn>
                  <a:cxn ang="0">
                    <a:pos x="63" y="24"/>
                  </a:cxn>
                </a:cxnLst>
                <a:rect l="0" t="0" r="r" b="b"/>
                <a:pathLst>
                  <a:path w="63" h="95">
                    <a:moveTo>
                      <a:pt x="63" y="24"/>
                    </a:moveTo>
                    <a:lnTo>
                      <a:pt x="0" y="0"/>
                    </a:lnTo>
                    <a:lnTo>
                      <a:pt x="0" y="71"/>
                    </a:lnTo>
                    <a:lnTo>
                      <a:pt x="63" y="95"/>
                    </a:lnTo>
                    <a:lnTo>
                      <a:pt x="63" y="24"/>
                    </a:lnTo>
                    <a:close/>
                  </a:path>
                </a:pathLst>
              </a:custGeom>
              <a:solidFill>
                <a:srgbClr val="DD0806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39" name="Freeform 2287"/>
              <p:cNvSpPr>
                <a:spLocks/>
              </p:cNvSpPr>
              <p:nvPr/>
            </p:nvSpPr>
            <p:spPr bwMode="auto">
              <a:xfrm>
                <a:off x="2985" y="3233"/>
                <a:ext cx="95" cy="111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95" y="103"/>
                  </a:cxn>
                  <a:cxn ang="0">
                    <a:pos x="63" y="111"/>
                  </a:cxn>
                  <a:cxn ang="0">
                    <a:pos x="0" y="16"/>
                  </a:cxn>
                  <a:cxn ang="0">
                    <a:pos x="24" y="0"/>
                  </a:cxn>
                </a:cxnLst>
                <a:rect l="0" t="0" r="r" b="b"/>
                <a:pathLst>
                  <a:path w="95" h="111">
                    <a:moveTo>
                      <a:pt x="24" y="0"/>
                    </a:moveTo>
                    <a:lnTo>
                      <a:pt x="95" y="103"/>
                    </a:lnTo>
                    <a:lnTo>
                      <a:pt x="63" y="111"/>
                    </a:lnTo>
                    <a:lnTo>
                      <a:pt x="0" y="16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DD0806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5840" name="Freeform 2288"/>
            <p:cNvSpPr>
              <a:spLocks/>
            </p:cNvSpPr>
            <p:nvPr/>
          </p:nvSpPr>
          <p:spPr bwMode="auto">
            <a:xfrm>
              <a:off x="3048" y="3336"/>
              <a:ext cx="32" cy="79"/>
            </a:xfrm>
            <a:custGeom>
              <a:avLst/>
              <a:gdLst/>
              <a:ahLst/>
              <a:cxnLst>
                <a:cxn ang="0">
                  <a:pos x="32" y="71"/>
                </a:cxn>
                <a:cxn ang="0">
                  <a:pos x="0" y="79"/>
                </a:cxn>
                <a:cxn ang="0">
                  <a:pos x="0" y="8"/>
                </a:cxn>
                <a:cxn ang="0">
                  <a:pos x="32" y="0"/>
                </a:cxn>
                <a:cxn ang="0">
                  <a:pos x="32" y="71"/>
                </a:cxn>
              </a:cxnLst>
              <a:rect l="0" t="0" r="r" b="b"/>
              <a:pathLst>
                <a:path w="32" h="79">
                  <a:moveTo>
                    <a:pt x="32" y="71"/>
                  </a:moveTo>
                  <a:lnTo>
                    <a:pt x="0" y="79"/>
                  </a:lnTo>
                  <a:lnTo>
                    <a:pt x="0" y="8"/>
                  </a:lnTo>
                  <a:lnTo>
                    <a:pt x="32" y="0"/>
                  </a:lnTo>
                  <a:lnTo>
                    <a:pt x="32" y="71"/>
                  </a:lnTo>
                  <a:close/>
                </a:path>
              </a:pathLst>
            </a:custGeom>
            <a:solidFill>
              <a:srgbClr val="DD0806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841" name="Freeform 2289"/>
            <p:cNvSpPr>
              <a:spLocks/>
            </p:cNvSpPr>
            <p:nvPr/>
          </p:nvSpPr>
          <p:spPr bwMode="auto">
            <a:xfrm>
              <a:off x="2985" y="3249"/>
              <a:ext cx="63" cy="166"/>
            </a:xfrm>
            <a:custGeom>
              <a:avLst/>
              <a:gdLst/>
              <a:ahLst/>
              <a:cxnLst>
                <a:cxn ang="0">
                  <a:pos x="63" y="95"/>
                </a:cxn>
                <a:cxn ang="0">
                  <a:pos x="0" y="0"/>
                </a:cxn>
                <a:cxn ang="0">
                  <a:pos x="0" y="71"/>
                </a:cxn>
                <a:cxn ang="0">
                  <a:pos x="63" y="166"/>
                </a:cxn>
                <a:cxn ang="0">
                  <a:pos x="63" y="95"/>
                </a:cxn>
              </a:cxnLst>
              <a:rect l="0" t="0" r="r" b="b"/>
              <a:pathLst>
                <a:path w="63" h="166">
                  <a:moveTo>
                    <a:pt x="63" y="95"/>
                  </a:moveTo>
                  <a:lnTo>
                    <a:pt x="0" y="0"/>
                  </a:lnTo>
                  <a:lnTo>
                    <a:pt x="0" y="71"/>
                  </a:lnTo>
                  <a:lnTo>
                    <a:pt x="63" y="166"/>
                  </a:lnTo>
                  <a:lnTo>
                    <a:pt x="63" y="95"/>
                  </a:lnTo>
                  <a:close/>
                </a:path>
              </a:pathLst>
            </a:custGeom>
            <a:solidFill>
              <a:srgbClr val="DD0806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842" name="Freeform 2290"/>
            <p:cNvSpPr>
              <a:spLocks/>
            </p:cNvSpPr>
            <p:nvPr/>
          </p:nvSpPr>
          <p:spPr bwMode="auto">
            <a:xfrm>
              <a:off x="3048" y="3336"/>
              <a:ext cx="95" cy="110"/>
            </a:xfrm>
            <a:custGeom>
              <a:avLst/>
              <a:gdLst/>
              <a:ahLst/>
              <a:cxnLst>
                <a:cxn ang="0">
                  <a:pos x="32" y="0"/>
                </a:cxn>
                <a:cxn ang="0">
                  <a:pos x="95" y="94"/>
                </a:cxn>
                <a:cxn ang="0">
                  <a:pos x="63" y="110"/>
                </a:cxn>
                <a:cxn ang="0">
                  <a:pos x="0" y="8"/>
                </a:cxn>
                <a:cxn ang="0">
                  <a:pos x="32" y="0"/>
                </a:cxn>
              </a:cxnLst>
              <a:rect l="0" t="0" r="r" b="b"/>
              <a:pathLst>
                <a:path w="95" h="110">
                  <a:moveTo>
                    <a:pt x="32" y="0"/>
                  </a:moveTo>
                  <a:lnTo>
                    <a:pt x="95" y="94"/>
                  </a:lnTo>
                  <a:lnTo>
                    <a:pt x="63" y="110"/>
                  </a:lnTo>
                  <a:lnTo>
                    <a:pt x="0" y="8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DD0806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843" name="Freeform 2291"/>
            <p:cNvSpPr>
              <a:spLocks/>
            </p:cNvSpPr>
            <p:nvPr/>
          </p:nvSpPr>
          <p:spPr bwMode="auto">
            <a:xfrm>
              <a:off x="3111" y="3430"/>
              <a:ext cx="32" cy="87"/>
            </a:xfrm>
            <a:custGeom>
              <a:avLst/>
              <a:gdLst/>
              <a:ahLst/>
              <a:cxnLst>
                <a:cxn ang="0">
                  <a:pos x="32" y="71"/>
                </a:cxn>
                <a:cxn ang="0">
                  <a:pos x="0" y="87"/>
                </a:cxn>
                <a:cxn ang="0">
                  <a:pos x="0" y="16"/>
                </a:cxn>
                <a:cxn ang="0">
                  <a:pos x="32" y="0"/>
                </a:cxn>
                <a:cxn ang="0">
                  <a:pos x="32" y="71"/>
                </a:cxn>
              </a:cxnLst>
              <a:rect l="0" t="0" r="r" b="b"/>
              <a:pathLst>
                <a:path w="32" h="87">
                  <a:moveTo>
                    <a:pt x="32" y="71"/>
                  </a:moveTo>
                  <a:lnTo>
                    <a:pt x="0" y="87"/>
                  </a:lnTo>
                  <a:lnTo>
                    <a:pt x="0" y="16"/>
                  </a:lnTo>
                  <a:lnTo>
                    <a:pt x="32" y="0"/>
                  </a:lnTo>
                  <a:lnTo>
                    <a:pt x="32" y="71"/>
                  </a:lnTo>
                  <a:close/>
                </a:path>
              </a:pathLst>
            </a:custGeom>
            <a:solidFill>
              <a:srgbClr val="DD0806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844" name="Freeform 2292"/>
            <p:cNvSpPr>
              <a:spLocks/>
            </p:cNvSpPr>
            <p:nvPr/>
          </p:nvSpPr>
          <p:spPr bwMode="auto">
            <a:xfrm>
              <a:off x="3048" y="3344"/>
              <a:ext cx="63" cy="173"/>
            </a:xfrm>
            <a:custGeom>
              <a:avLst/>
              <a:gdLst/>
              <a:ahLst/>
              <a:cxnLst>
                <a:cxn ang="0">
                  <a:pos x="63" y="102"/>
                </a:cxn>
                <a:cxn ang="0">
                  <a:pos x="0" y="0"/>
                </a:cxn>
                <a:cxn ang="0">
                  <a:pos x="0" y="71"/>
                </a:cxn>
                <a:cxn ang="0">
                  <a:pos x="63" y="173"/>
                </a:cxn>
                <a:cxn ang="0">
                  <a:pos x="63" y="102"/>
                </a:cxn>
              </a:cxnLst>
              <a:rect l="0" t="0" r="r" b="b"/>
              <a:pathLst>
                <a:path w="63" h="173">
                  <a:moveTo>
                    <a:pt x="63" y="102"/>
                  </a:moveTo>
                  <a:lnTo>
                    <a:pt x="0" y="0"/>
                  </a:lnTo>
                  <a:lnTo>
                    <a:pt x="0" y="71"/>
                  </a:lnTo>
                  <a:lnTo>
                    <a:pt x="63" y="173"/>
                  </a:lnTo>
                  <a:lnTo>
                    <a:pt x="63" y="102"/>
                  </a:lnTo>
                  <a:close/>
                </a:path>
              </a:pathLst>
            </a:custGeom>
            <a:solidFill>
              <a:srgbClr val="DD0806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845" name="Freeform 2293"/>
            <p:cNvSpPr>
              <a:spLocks/>
            </p:cNvSpPr>
            <p:nvPr/>
          </p:nvSpPr>
          <p:spPr bwMode="auto">
            <a:xfrm>
              <a:off x="1819" y="1941"/>
              <a:ext cx="94" cy="118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94" y="103"/>
                </a:cxn>
                <a:cxn ang="0">
                  <a:pos x="71" y="118"/>
                </a:cxn>
                <a:cxn ang="0">
                  <a:pos x="0" y="16"/>
                </a:cxn>
                <a:cxn ang="0">
                  <a:pos x="31" y="0"/>
                </a:cxn>
              </a:cxnLst>
              <a:rect l="0" t="0" r="r" b="b"/>
              <a:pathLst>
                <a:path w="94" h="118">
                  <a:moveTo>
                    <a:pt x="31" y="0"/>
                  </a:moveTo>
                  <a:lnTo>
                    <a:pt x="94" y="103"/>
                  </a:lnTo>
                  <a:lnTo>
                    <a:pt x="71" y="118"/>
                  </a:lnTo>
                  <a:lnTo>
                    <a:pt x="0" y="16"/>
                  </a:lnTo>
                  <a:lnTo>
                    <a:pt x="31" y="0"/>
                  </a:lnTo>
                  <a:close/>
                </a:path>
              </a:pathLst>
            </a:custGeom>
            <a:blipFill dpi="0" rotWithShape="0">
              <a:blip r:embed="rId16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846" name="Freeform 2294"/>
            <p:cNvSpPr>
              <a:spLocks/>
            </p:cNvSpPr>
            <p:nvPr/>
          </p:nvSpPr>
          <p:spPr bwMode="auto">
            <a:xfrm>
              <a:off x="1890" y="2044"/>
              <a:ext cx="23" cy="86"/>
            </a:xfrm>
            <a:custGeom>
              <a:avLst/>
              <a:gdLst/>
              <a:ahLst/>
              <a:cxnLst>
                <a:cxn ang="0">
                  <a:pos x="23" y="71"/>
                </a:cxn>
                <a:cxn ang="0">
                  <a:pos x="0" y="86"/>
                </a:cxn>
                <a:cxn ang="0">
                  <a:pos x="0" y="15"/>
                </a:cxn>
                <a:cxn ang="0">
                  <a:pos x="23" y="0"/>
                </a:cxn>
                <a:cxn ang="0">
                  <a:pos x="23" y="71"/>
                </a:cxn>
              </a:cxnLst>
              <a:rect l="0" t="0" r="r" b="b"/>
              <a:pathLst>
                <a:path w="23" h="86">
                  <a:moveTo>
                    <a:pt x="23" y="71"/>
                  </a:moveTo>
                  <a:lnTo>
                    <a:pt x="0" y="86"/>
                  </a:lnTo>
                  <a:lnTo>
                    <a:pt x="0" y="15"/>
                  </a:lnTo>
                  <a:lnTo>
                    <a:pt x="23" y="0"/>
                  </a:lnTo>
                  <a:lnTo>
                    <a:pt x="23" y="71"/>
                  </a:lnTo>
                  <a:close/>
                </a:path>
              </a:pathLst>
            </a:custGeom>
            <a:blipFill dpi="0" rotWithShape="0">
              <a:blip r:embed="rId16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847" name="Freeform 2295"/>
            <p:cNvSpPr>
              <a:spLocks/>
            </p:cNvSpPr>
            <p:nvPr/>
          </p:nvSpPr>
          <p:spPr bwMode="auto">
            <a:xfrm>
              <a:off x="1819" y="1957"/>
              <a:ext cx="71" cy="173"/>
            </a:xfrm>
            <a:custGeom>
              <a:avLst/>
              <a:gdLst/>
              <a:ahLst/>
              <a:cxnLst>
                <a:cxn ang="0">
                  <a:pos x="71" y="102"/>
                </a:cxn>
                <a:cxn ang="0">
                  <a:pos x="0" y="0"/>
                </a:cxn>
                <a:cxn ang="0">
                  <a:pos x="0" y="71"/>
                </a:cxn>
                <a:cxn ang="0">
                  <a:pos x="71" y="173"/>
                </a:cxn>
                <a:cxn ang="0">
                  <a:pos x="71" y="102"/>
                </a:cxn>
              </a:cxnLst>
              <a:rect l="0" t="0" r="r" b="b"/>
              <a:pathLst>
                <a:path w="71" h="173">
                  <a:moveTo>
                    <a:pt x="71" y="102"/>
                  </a:moveTo>
                  <a:lnTo>
                    <a:pt x="0" y="0"/>
                  </a:lnTo>
                  <a:lnTo>
                    <a:pt x="0" y="71"/>
                  </a:lnTo>
                  <a:lnTo>
                    <a:pt x="71" y="173"/>
                  </a:lnTo>
                  <a:lnTo>
                    <a:pt x="71" y="102"/>
                  </a:lnTo>
                  <a:close/>
                </a:path>
              </a:pathLst>
            </a:custGeom>
            <a:blipFill dpi="0" rotWithShape="0">
              <a:blip r:embed="rId16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848" name="Freeform 2296"/>
            <p:cNvSpPr>
              <a:spLocks/>
            </p:cNvSpPr>
            <p:nvPr/>
          </p:nvSpPr>
          <p:spPr bwMode="auto">
            <a:xfrm>
              <a:off x="1890" y="2044"/>
              <a:ext cx="86" cy="110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86" y="102"/>
                </a:cxn>
                <a:cxn ang="0">
                  <a:pos x="63" y="110"/>
                </a:cxn>
                <a:cxn ang="0">
                  <a:pos x="0" y="15"/>
                </a:cxn>
                <a:cxn ang="0">
                  <a:pos x="23" y="0"/>
                </a:cxn>
              </a:cxnLst>
              <a:rect l="0" t="0" r="r" b="b"/>
              <a:pathLst>
                <a:path w="86" h="110">
                  <a:moveTo>
                    <a:pt x="23" y="0"/>
                  </a:moveTo>
                  <a:lnTo>
                    <a:pt x="86" y="102"/>
                  </a:lnTo>
                  <a:lnTo>
                    <a:pt x="63" y="110"/>
                  </a:lnTo>
                  <a:lnTo>
                    <a:pt x="0" y="15"/>
                  </a:lnTo>
                  <a:lnTo>
                    <a:pt x="23" y="0"/>
                  </a:lnTo>
                  <a:close/>
                </a:path>
              </a:pathLst>
            </a:custGeom>
            <a:blipFill dpi="0" rotWithShape="0">
              <a:blip r:embed="rId16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849" name="Freeform 2297"/>
            <p:cNvSpPr>
              <a:spLocks/>
            </p:cNvSpPr>
            <p:nvPr/>
          </p:nvSpPr>
          <p:spPr bwMode="auto">
            <a:xfrm>
              <a:off x="1953" y="2146"/>
              <a:ext cx="23" cy="79"/>
            </a:xfrm>
            <a:custGeom>
              <a:avLst/>
              <a:gdLst/>
              <a:ahLst/>
              <a:cxnLst>
                <a:cxn ang="0">
                  <a:pos x="23" y="71"/>
                </a:cxn>
                <a:cxn ang="0">
                  <a:pos x="0" y="79"/>
                </a:cxn>
                <a:cxn ang="0">
                  <a:pos x="0" y="8"/>
                </a:cxn>
                <a:cxn ang="0">
                  <a:pos x="23" y="0"/>
                </a:cxn>
                <a:cxn ang="0">
                  <a:pos x="23" y="71"/>
                </a:cxn>
              </a:cxnLst>
              <a:rect l="0" t="0" r="r" b="b"/>
              <a:pathLst>
                <a:path w="23" h="79">
                  <a:moveTo>
                    <a:pt x="23" y="71"/>
                  </a:moveTo>
                  <a:lnTo>
                    <a:pt x="0" y="79"/>
                  </a:lnTo>
                  <a:lnTo>
                    <a:pt x="0" y="8"/>
                  </a:lnTo>
                  <a:lnTo>
                    <a:pt x="23" y="0"/>
                  </a:lnTo>
                  <a:lnTo>
                    <a:pt x="23" y="71"/>
                  </a:lnTo>
                  <a:close/>
                </a:path>
              </a:pathLst>
            </a:custGeom>
            <a:blipFill dpi="0" rotWithShape="0">
              <a:blip r:embed="rId16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850" name="Freeform 2298"/>
            <p:cNvSpPr>
              <a:spLocks/>
            </p:cNvSpPr>
            <p:nvPr/>
          </p:nvSpPr>
          <p:spPr bwMode="auto">
            <a:xfrm>
              <a:off x="1890" y="2059"/>
              <a:ext cx="63" cy="166"/>
            </a:xfrm>
            <a:custGeom>
              <a:avLst/>
              <a:gdLst/>
              <a:ahLst/>
              <a:cxnLst>
                <a:cxn ang="0">
                  <a:pos x="63" y="95"/>
                </a:cxn>
                <a:cxn ang="0">
                  <a:pos x="0" y="0"/>
                </a:cxn>
                <a:cxn ang="0">
                  <a:pos x="0" y="71"/>
                </a:cxn>
                <a:cxn ang="0">
                  <a:pos x="63" y="166"/>
                </a:cxn>
                <a:cxn ang="0">
                  <a:pos x="63" y="95"/>
                </a:cxn>
              </a:cxnLst>
              <a:rect l="0" t="0" r="r" b="b"/>
              <a:pathLst>
                <a:path w="63" h="166">
                  <a:moveTo>
                    <a:pt x="63" y="95"/>
                  </a:moveTo>
                  <a:lnTo>
                    <a:pt x="0" y="0"/>
                  </a:lnTo>
                  <a:lnTo>
                    <a:pt x="0" y="71"/>
                  </a:lnTo>
                  <a:lnTo>
                    <a:pt x="63" y="166"/>
                  </a:lnTo>
                  <a:lnTo>
                    <a:pt x="63" y="95"/>
                  </a:lnTo>
                  <a:close/>
                </a:path>
              </a:pathLst>
            </a:custGeom>
            <a:blipFill dpi="0" rotWithShape="0">
              <a:blip r:embed="rId16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851" name="Freeform 2299"/>
            <p:cNvSpPr>
              <a:spLocks/>
            </p:cNvSpPr>
            <p:nvPr/>
          </p:nvSpPr>
          <p:spPr bwMode="auto">
            <a:xfrm>
              <a:off x="1953" y="2146"/>
              <a:ext cx="94" cy="110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94" y="95"/>
                </a:cxn>
                <a:cxn ang="0">
                  <a:pos x="63" y="110"/>
                </a:cxn>
                <a:cxn ang="0">
                  <a:pos x="0" y="8"/>
                </a:cxn>
                <a:cxn ang="0">
                  <a:pos x="23" y="0"/>
                </a:cxn>
              </a:cxnLst>
              <a:rect l="0" t="0" r="r" b="b"/>
              <a:pathLst>
                <a:path w="94" h="110">
                  <a:moveTo>
                    <a:pt x="23" y="0"/>
                  </a:moveTo>
                  <a:lnTo>
                    <a:pt x="94" y="95"/>
                  </a:lnTo>
                  <a:lnTo>
                    <a:pt x="63" y="110"/>
                  </a:lnTo>
                  <a:lnTo>
                    <a:pt x="0" y="8"/>
                  </a:lnTo>
                  <a:lnTo>
                    <a:pt x="23" y="0"/>
                  </a:lnTo>
                  <a:close/>
                </a:path>
              </a:pathLst>
            </a:custGeom>
            <a:blipFill dpi="0" rotWithShape="0">
              <a:blip r:embed="rId16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852" name="Freeform 2300"/>
            <p:cNvSpPr>
              <a:spLocks/>
            </p:cNvSpPr>
            <p:nvPr/>
          </p:nvSpPr>
          <p:spPr bwMode="auto">
            <a:xfrm>
              <a:off x="2016" y="2241"/>
              <a:ext cx="31" cy="86"/>
            </a:xfrm>
            <a:custGeom>
              <a:avLst/>
              <a:gdLst/>
              <a:ahLst/>
              <a:cxnLst>
                <a:cxn ang="0">
                  <a:pos x="31" y="71"/>
                </a:cxn>
                <a:cxn ang="0">
                  <a:pos x="0" y="86"/>
                </a:cxn>
                <a:cxn ang="0">
                  <a:pos x="0" y="15"/>
                </a:cxn>
                <a:cxn ang="0">
                  <a:pos x="31" y="0"/>
                </a:cxn>
                <a:cxn ang="0">
                  <a:pos x="31" y="71"/>
                </a:cxn>
              </a:cxnLst>
              <a:rect l="0" t="0" r="r" b="b"/>
              <a:pathLst>
                <a:path w="31" h="86">
                  <a:moveTo>
                    <a:pt x="31" y="71"/>
                  </a:moveTo>
                  <a:lnTo>
                    <a:pt x="0" y="86"/>
                  </a:lnTo>
                  <a:lnTo>
                    <a:pt x="0" y="15"/>
                  </a:lnTo>
                  <a:lnTo>
                    <a:pt x="31" y="0"/>
                  </a:lnTo>
                  <a:lnTo>
                    <a:pt x="31" y="71"/>
                  </a:lnTo>
                  <a:close/>
                </a:path>
              </a:pathLst>
            </a:custGeom>
            <a:blipFill dpi="0" rotWithShape="0">
              <a:blip r:embed="rId16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853" name="Freeform 2301"/>
            <p:cNvSpPr>
              <a:spLocks/>
            </p:cNvSpPr>
            <p:nvPr/>
          </p:nvSpPr>
          <p:spPr bwMode="auto">
            <a:xfrm>
              <a:off x="1953" y="2154"/>
              <a:ext cx="63" cy="173"/>
            </a:xfrm>
            <a:custGeom>
              <a:avLst/>
              <a:gdLst/>
              <a:ahLst/>
              <a:cxnLst>
                <a:cxn ang="0">
                  <a:pos x="63" y="102"/>
                </a:cxn>
                <a:cxn ang="0">
                  <a:pos x="0" y="0"/>
                </a:cxn>
                <a:cxn ang="0">
                  <a:pos x="0" y="71"/>
                </a:cxn>
                <a:cxn ang="0">
                  <a:pos x="63" y="173"/>
                </a:cxn>
                <a:cxn ang="0">
                  <a:pos x="63" y="102"/>
                </a:cxn>
              </a:cxnLst>
              <a:rect l="0" t="0" r="r" b="b"/>
              <a:pathLst>
                <a:path w="63" h="173">
                  <a:moveTo>
                    <a:pt x="63" y="102"/>
                  </a:moveTo>
                  <a:lnTo>
                    <a:pt x="0" y="0"/>
                  </a:lnTo>
                  <a:lnTo>
                    <a:pt x="0" y="71"/>
                  </a:lnTo>
                  <a:lnTo>
                    <a:pt x="63" y="173"/>
                  </a:lnTo>
                  <a:lnTo>
                    <a:pt x="63" y="102"/>
                  </a:lnTo>
                  <a:close/>
                </a:path>
              </a:pathLst>
            </a:custGeom>
            <a:blipFill dpi="0" rotWithShape="0">
              <a:blip r:embed="rId16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854" name="Freeform 2302"/>
            <p:cNvSpPr>
              <a:spLocks/>
            </p:cNvSpPr>
            <p:nvPr/>
          </p:nvSpPr>
          <p:spPr bwMode="auto">
            <a:xfrm>
              <a:off x="2016" y="2241"/>
              <a:ext cx="94" cy="118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94" y="102"/>
                </a:cxn>
                <a:cxn ang="0">
                  <a:pos x="63" y="118"/>
                </a:cxn>
                <a:cxn ang="0">
                  <a:pos x="0" y="15"/>
                </a:cxn>
                <a:cxn ang="0">
                  <a:pos x="31" y="0"/>
                </a:cxn>
              </a:cxnLst>
              <a:rect l="0" t="0" r="r" b="b"/>
              <a:pathLst>
                <a:path w="94" h="118">
                  <a:moveTo>
                    <a:pt x="31" y="0"/>
                  </a:moveTo>
                  <a:lnTo>
                    <a:pt x="94" y="102"/>
                  </a:lnTo>
                  <a:lnTo>
                    <a:pt x="63" y="118"/>
                  </a:lnTo>
                  <a:lnTo>
                    <a:pt x="0" y="15"/>
                  </a:lnTo>
                  <a:lnTo>
                    <a:pt x="31" y="0"/>
                  </a:lnTo>
                  <a:close/>
                </a:path>
              </a:pathLst>
            </a:custGeom>
            <a:blipFill dpi="0" rotWithShape="0">
              <a:blip r:embed="rId16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855" name="Freeform 2303"/>
            <p:cNvSpPr>
              <a:spLocks/>
            </p:cNvSpPr>
            <p:nvPr/>
          </p:nvSpPr>
          <p:spPr bwMode="auto">
            <a:xfrm>
              <a:off x="2079" y="2343"/>
              <a:ext cx="31" cy="87"/>
            </a:xfrm>
            <a:custGeom>
              <a:avLst/>
              <a:gdLst/>
              <a:ahLst/>
              <a:cxnLst>
                <a:cxn ang="0">
                  <a:pos x="31" y="71"/>
                </a:cxn>
                <a:cxn ang="0">
                  <a:pos x="0" y="87"/>
                </a:cxn>
                <a:cxn ang="0">
                  <a:pos x="0" y="16"/>
                </a:cxn>
                <a:cxn ang="0">
                  <a:pos x="31" y="0"/>
                </a:cxn>
                <a:cxn ang="0">
                  <a:pos x="31" y="71"/>
                </a:cxn>
              </a:cxnLst>
              <a:rect l="0" t="0" r="r" b="b"/>
              <a:pathLst>
                <a:path w="31" h="87">
                  <a:moveTo>
                    <a:pt x="31" y="71"/>
                  </a:moveTo>
                  <a:lnTo>
                    <a:pt x="0" y="87"/>
                  </a:lnTo>
                  <a:lnTo>
                    <a:pt x="0" y="16"/>
                  </a:lnTo>
                  <a:lnTo>
                    <a:pt x="31" y="0"/>
                  </a:lnTo>
                  <a:lnTo>
                    <a:pt x="31" y="71"/>
                  </a:lnTo>
                  <a:close/>
                </a:path>
              </a:pathLst>
            </a:custGeom>
            <a:blipFill dpi="0" rotWithShape="0">
              <a:blip r:embed="rId16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856" name="Freeform 2304"/>
            <p:cNvSpPr>
              <a:spLocks/>
            </p:cNvSpPr>
            <p:nvPr/>
          </p:nvSpPr>
          <p:spPr bwMode="auto">
            <a:xfrm>
              <a:off x="2016" y="2256"/>
              <a:ext cx="63" cy="174"/>
            </a:xfrm>
            <a:custGeom>
              <a:avLst/>
              <a:gdLst/>
              <a:ahLst/>
              <a:cxnLst>
                <a:cxn ang="0">
                  <a:pos x="63" y="103"/>
                </a:cxn>
                <a:cxn ang="0">
                  <a:pos x="0" y="0"/>
                </a:cxn>
                <a:cxn ang="0">
                  <a:pos x="0" y="71"/>
                </a:cxn>
                <a:cxn ang="0">
                  <a:pos x="63" y="174"/>
                </a:cxn>
                <a:cxn ang="0">
                  <a:pos x="63" y="103"/>
                </a:cxn>
              </a:cxnLst>
              <a:rect l="0" t="0" r="r" b="b"/>
              <a:pathLst>
                <a:path w="63" h="174">
                  <a:moveTo>
                    <a:pt x="63" y="103"/>
                  </a:moveTo>
                  <a:lnTo>
                    <a:pt x="0" y="0"/>
                  </a:lnTo>
                  <a:lnTo>
                    <a:pt x="0" y="71"/>
                  </a:lnTo>
                  <a:lnTo>
                    <a:pt x="63" y="174"/>
                  </a:lnTo>
                  <a:lnTo>
                    <a:pt x="63" y="103"/>
                  </a:lnTo>
                  <a:close/>
                </a:path>
              </a:pathLst>
            </a:custGeom>
            <a:blipFill dpi="0" rotWithShape="0">
              <a:blip r:embed="rId16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857" name="Freeform 2305"/>
            <p:cNvSpPr>
              <a:spLocks/>
            </p:cNvSpPr>
            <p:nvPr/>
          </p:nvSpPr>
          <p:spPr bwMode="auto">
            <a:xfrm>
              <a:off x="2079" y="2343"/>
              <a:ext cx="94" cy="39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94" y="24"/>
                </a:cxn>
                <a:cxn ang="0">
                  <a:pos x="71" y="39"/>
                </a:cxn>
                <a:cxn ang="0">
                  <a:pos x="0" y="16"/>
                </a:cxn>
                <a:cxn ang="0">
                  <a:pos x="31" y="0"/>
                </a:cxn>
              </a:cxnLst>
              <a:rect l="0" t="0" r="r" b="b"/>
              <a:pathLst>
                <a:path w="94" h="39">
                  <a:moveTo>
                    <a:pt x="31" y="0"/>
                  </a:moveTo>
                  <a:lnTo>
                    <a:pt x="94" y="24"/>
                  </a:lnTo>
                  <a:lnTo>
                    <a:pt x="71" y="39"/>
                  </a:lnTo>
                  <a:lnTo>
                    <a:pt x="0" y="16"/>
                  </a:lnTo>
                  <a:lnTo>
                    <a:pt x="31" y="0"/>
                  </a:lnTo>
                  <a:close/>
                </a:path>
              </a:pathLst>
            </a:custGeom>
            <a:blipFill dpi="0" rotWithShape="0">
              <a:blip r:embed="rId16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858" name="Freeform 2306"/>
            <p:cNvSpPr>
              <a:spLocks/>
            </p:cNvSpPr>
            <p:nvPr/>
          </p:nvSpPr>
          <p:spPr bwMode="auto">
            <a:xfrm>
              <a:off x="2150" y="2367"/>
              <a:ext cx="23" cy="86"/>
            </a:xfrm>
            <a:custGeom>
              <a:avLst/>
              <a:gdLst/>
              <a:ahLst/>
              <a:cxnLst>
                <a:cxn ang="0">
                  <a:pos x="23" y="71"/>
                </a:cxn>
                <a:cxn ang="0">
                  <a:pos x="0" y="86"/>
                </a:cxn>
                <a:cxn ang="0">
                  <a:pos x="0" y="15"/>
                </a:cxn>
                <a:cxn ang="0">
                  <a:pos x="23" y="0"/>
                </a:cxn>
                <a:cxn ang="0">
                  <a:pos x="23" y="71"/>
                </a:cxn>
              </a:cxnLst>
              <a:rect l="0" t="0" r="r" b="b"/>
              <a:pathLst>
                <a:path w="23" h="86">
                  <a:moveTo>
                    <a:pt x="23" y="71"/>
                  </a:moveTo>
                  <a:lnTo>
                    <a:pt x="0" y="86"/>
                  </a:lnTo>
                  <a:lnTo>
                    <a:pt x="0" y="15"/>
                  </a:lnTo>
                  <a:lnTo>
                    <a:pt x="23" y="0"/>
                  </a:lnTo>
                  <a:lnTo>
                    <a:pt x="23" y="71"/>
                  </a:lnTo>
                  <a:close/>
                </a:path>
              </a:pathLst>
            </a:custGeom>
            <a:blipFill dpi="0" rotWithShape="0">
              <a:blip r:embed="rId16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859" name="Freeform 2307"/>
            <p:cNvSpPr>
              <a:spLocks/>
            </p:cNvSpPr>
            <p:nvPr/>
          </p:nvSpPr>
          <p:spPr bwMode="auto">
            <a:xfrm>
              <a:off x="2079" y="2359"/>
              <a:ext cx="71" cy="94"/>
            </a:xfrm>
            <a:custGeom>
              <a:avLst/>
              <a:gdLst/>
              <a:ahLst/>
              <a:cxnLst>
                <a:cxn ang="0">
                  <a:pos x="71" y="23"/>
                </a:cxn>
                <a:cxn ang="0">
                  <a:pos x="0" y="0"/>
                </a:cxn>
                <a:cxn ang="0">
                  <a:pos x="0" y="71"/>
                </a:cxn>
                <a:cxn ang="0">
                  <a:pos x="71" y="94"/>
                </a:cxn>
                <a:cxn ang="0">
                  <a:pos x="71" y="23"/>
                </a:cxn>
              </a:cxnLst>
              <a:rect l="0" t="0" r="r" b="b"/>
              <a:pathLst>
                <a:path w="71" h="94">
                  <a:moveTo>
                    <a:pt x="71" y="23"/>
                  </a:moveTo>
                  <a:lnTo>
                    <a:pt x="0" y="0"/>
                  </a:lnTo>
                  <a:lnTo>
                    <a:pt x="0" y="71"/>
                  </a:lnTo>
                  <a:lnTo>
                    <a:pt x="71" y="94"/>
                  </a:lnTo>
                  <a:lnTo>
                    <a:pt x="71" y="23"/>
                  </a:lnTo>
                  <a:close/>
                </a:path>
              </a:pathLst>
            </a:custGeom>
            <a:blipFill dpi="0" rotWithShape="0">
              <a:blip r:embed="rId16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860" name="Freeform 2308"/>
            <p:cNvSpPr>
              <a:spLocks/>
            </p:cNvSpPr>
            <p:nvPr/>
          </p:nvSpPr>
          <p:spPr bwMode="auto">
            <a:xfrm>
              <a:off x="2150" y="2367"/>
              <a:ext cx="86" cy="110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86" y="102"/>
                </a:cxn>
                <a:cxn ang="0">
                  <a:pos x="63" y="110"/>
                </a:cxn>
                <a:cxn ang="0">
                  <a:pos x="0" y="15"/>
                </a:cxn>
                <a:cxn ang="0">
                  <a:pos x="23" y="0"/>
                </a:cxn>
              </a:cxnLst>
              <a:rect l="0" t="0" r="r" b="b"/>
              <a:pathLst>
                <a:path w="86" h="110">
                  <a:moveTo>
                    <a:pt x="23" y="0"/>
                  </a:moveTo>
                  <a:lnTo>
                    <a:pt x="86" y="102"/>
                  </a:lnTo>
                  <a:lnTo>
                    <a:pt x="63" y="110"/>
                  </a:lnTo>
                  <a:lnTo>
                    <a:pt x="0" y="15"/>
                  </a:lnTo>
                  <a:lnTo>
                    <a:pt x="23" y="0"/>
                  </a:lnTo>
                  <a:close/>
                </a:path>
              </a:pathLst>
            </a:custGeom>
            <a:blipFill dpi="0" rotWithShape="0">
              <a:blip r:embed="rId16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861" name="Freeform 2309"/>
            <p:cNvSpPr>
              <a:spLocks/>
            </p:cNvSpPr>
            <p:nvPr/>
          </p:nvSpPr>
          <p:spPr bwMode="auto">
            <a:xfrm>
              <a:off x="2213" y="2469"/>
              <a:ext cx="23" cy="79"/>
            </a:xfrm>
            <a:custGeom>
              <a:avLst/>
              <a:gdLst/>
              <a:ahLst/>
              <a:cxnLst>
                <a:cxn ang="0">
                  <a:pos x="23" y="71"/>
                </a:cxn>
                <a:cxn ang="0">
                  <a:pos x="0" y="79"/>
                </a:cxn>
                <a:cxn ang="0">
                  <a:pos x="0" y="8"/>
                </a:cxn>
                <a:cxn ang="0">
                  <a:pos x="23" y="0"/>
                </a:cxn>
                <a:cxn ang="0">
                  <a:pos x="23" y="71"/>
                </a:cxn>
              </a:cxnLst>
              <a:rect l="0" t="0" r="r" b="b"/>
              <a:pathLst>
                <a:path w="23" h="79">
                  <a:moveTo>
                    <a:pt x="23" y="71"/>
                  </a:moveTo>
                  <a:lnTo>
                    <a:pt x="0" y="79"/>
                  </a:lnTo>
                  <a:lnTo>
                    <a:pt x="0" y="8"/>
                  </a:lnTo>
                  <a:lnTo>
                    <a:pt x="23" y="0"/>
                  </a:lnTo>
                  <a:lnTo>
                    <a:pt x="23" y="71"/>
                  </a:lnTo>
                  <a:close/>
                </a:path>
              </a:pathLst>
            </a:custGeom>
            <a:blipFill dpi="0" rotWithShape="0">
              <a:blip r:embed="rId16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862" name="Freeform 2310"/>
            <p:cNvSpPr>
              <a:spLocks/>
            </p:cNvSpPr>
            <p:nvPr/>
          </p:nvSpPr>
          <p:spPr bwMode="auto">
            <a:xfrm>
              <a:off x="2150" y="2382"/>
              <a:ext cx="63" cy="166"/>
            </a:xfrm>
            <a:custGeom>
              <a:avLst/>
              <a:gdLst/>
              <a:ahLst/>
              <a:cxnLst>
                <a:cxn ang="0">
                  <a:pos x="63" y="95"/>
                </a:cxn>
                <a:cxn ang="0">
                  <a:pos x="0" y="0"/>
                </a:cxn>
                <a:cxn ang="0">
                  <a:pos x="0" y="71"/>
                </a:cxn>
                <a:cxn ang="0">
                  <a:pos x="63" y="166"/>
                </a:cxn>
                <a:cxn ang="0">
                  <a:pos x="63" y="95"/>
                </a:cxn>
              </a:cxnLst>
              <a:rect l="0" t="0" r="r" b="b"/>
              <a:pathLst>
                <a:path w="63" h="166">
                  <a:moveTo>
                    <a:pt x="63" y="95"/>
                  </a:moveTo>
                  <a:lnTo>
                    <a:pt x="0" y="0"/>
                  </a:lnTo>
                  <a:lnTo>
                    <a:pt x="0" y="71"/>
                  </a:lnTo>
                  <a:lnTo>
                    <a:pt x="63" y="166"/>
                  </a:lnTo>
                  <a:lnTo>
                    <a:pt x="63" y="95"/>
                  </a:lnTo>
                  <a:close/>
                </a:path>
              </a:pathLst>
            </a:custGeom>
            <a:blipFill dpi="0" rotWithShape="0">
              <a:blip r:embed="rId16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863" name="Freeform 2311"/>
            <p:cNvSpPr>
              <a:spLocks/>
            </p:cNvSpPr>
            <p:nvPr/>
          </p:nvSpPr>
          <p:spPr bwMode="auto">
            <a:xfrm>
              <a:off x="2213" y="2469"/>
              <a:ext cx="94" cy="32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94" y="24"/>
                </a:cxn>
                <a:cxn ang="0">
                  <a:pos x="63" y="32"/>
                </a:cxn>
                <a:cxn ang="0">
                  <a:pos x="0" y="8"/>
                </a:cxn>
                <a:cxn ang="0">
                  <a:pos x="23" y="0"/>
                </a:cxn>
              </a:cxnLst>
              <a:rect l="0" t="0" r="r" b="b"/>
              <a:pathLst>
                <a:path w="94" h="32">
                  <a:moveTo>
                    <a:pt x="23" y="0"/>
                  </a:moveTo>
                  <a:lnTo>
                    <a:pt x="94" y="24"/>
                  </a:lnTo>
                  <a:lnTo>
                    <a:pt x="63" y="32"/>
                  </a:lnTo>
                  <a:lnTo>
                    <a:pt x="0" y="8"/>
                  </a:lnTo>
                  <a:lnTo>
                    <a:pt x="23" y="0"/>
                  </a:lnTo>
                  <a:close/>
                </a:path>
              </a:pathLst>
            </a:custGeom>
            <a:blipFill dpi="0" rotWithShape="0">
              <a:blip r:embed="rId16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864" name="Freeform 2312"/>
            <p:cNvSpPr>
              <a:spLocks/>
            </p:cNvSpPr>
            <p:nvPr/>
          </p:nvSpPr>
          <p:spPr bwMode="auto">
            <a:xfrm>
              <a:off x="2276" y="2493"/>
              <a:ext cx="31" cy="79"/>
            </a:xfrm>
            <a:custGeom>
              <a:avLst/>
              <a:gdLst/>
              <a:ahLst/>
              <a:cxnLst>
                <a:cxn ang="0">
                  <a:pos x="31" y="71"/>
                </a:cxn>
                <a:cxn ang="0">
                  <a:pos x="0" y="79"/>
                </a:cxn>
                <a:cxn ang="0">
                  <a:pos x="0" y="8"/>
                </a:cxn>
                <a:cxn ang="0">
                  <a:pos x="31" y="0"/>
                </a:cxn>
                <a:cxn ang="0">
                  <a:pos x="31" y="71"/>
                </a:cxn>
              </a:cxnLst>
              <a:rect l="0" t="0" r="r" b="b"/>
              <a:pathLst>
                <a:path w="31" h="79">
                  <a:moveTo>
                    <a:pt x="31" y="71"/>
                  </a:moveTo>
                  <a:lnTo>
                    <a:pt x="0" y="79"/>
                  </a:lnTo>
                  <a:lnTo>
                    <a:pt x="0" y="8"/>
                  </a:lnTo>
                  <a:lnTo>
                    <a:pt x="31" y="0"/>
                  </a:lnTo>
                  <a:lnTo>
                    <a:pt x="31" y="71"/>
                  </a:lnTo>
                  <a:close/>
                </a:path>
              </a:pathLst>
            </a:custGeom>
            <a:blipFill dpi="0" rotWithShape="0">
              <a:blip r:embed="rId16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865" name="Freeform 2313"/>
            <p:cNvSpPr>
              <a:spLocks/>
            </p:cNvSpPr>
            <p:nvPr/>
          </p:nvSpPr>
          <p:spPr bwMode="auto">
            <a:xfrm>
              <a:off x="2213" y="2477"/>
              <a:ext cx="63" cy="95"/>
            </a:xfrm>
            <a:custGeom>
              <a:avLst/>
              <a:gdLst/>
              <a:ahLst/>
              <a:cxnLst>
                <a:cxn ang="0">
                  <a:pos x="63" y="24"/>
                </a:cxn>
                <a:cxn ang="0">
                  <a:pos x="0" y="0"/>
                </a:cxn>
                <a:cxn ang="0">
                  <a:pos x="0" y="71"/>
                </a:cxn>
                <a:cxn ang="0">
                  <a:pos x="63" y="95"/>
                </a:cxn>
                <a:cxn ang="0">
                  <a:pos x="63" y="24"/>
                </a:cxn>
              </a:cxnLst>
              <a:rect l="0" t="0" r="r" b="b"/>
              <a:pathLst>
                <a:path w="63" h="95">
                  <a:moveTo>
                    <a:pt x="63" y="24"/>
                  </a:moveTo>
                  <a:lnTo>
                    <a:pt x="0" y="0"/>
                  </a:lnTo>
                  <a:lnTo>
                    <a:pt x="0" y="71"/>
                  </a:lnTo>
                  <a:lnTo>
                    <a:pt x="63" y="95"/>
                  </a:lnTo>
                  <a:lnTo>
                    <a:pt x="63" y="24"/>
                  </a:lnTo>
                  <a:close/>
                </a:path>
              </a:pathLst>
            </a:custGeom>
            <a:blipFill dpi="0" rotWithShape="0">
              <a:blip r:embed="rId16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866" name="Freeform 2314"/>
            <p:cNvSpPr>
              <a:spLocks/>
            </p:cNvSpPr>
            <p:nvPr/>
          </p:nvSpPr>
          <p:spPr bwMode="auto">
            <a:xfrm>
              <a:off x="2276" y="2493"/>
              <a:ext cx="94" cy="110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94" y="94"/>
                </a:cxn>
                <a:cxn ang="0">
                  <a:pos x="63" y="110"/>
                </a:cxn>
                <a:cxn ang="0">
                  <a:pos x="0" y="8"/>
                </a:cxn>
                <a:cxn ang="0">
                  <a:pos x="31" y="0"/>
                </a:cxn>
              </a:cxnLst>
              <a:rect l="0" t="0" r="r" b="b"/>
              <a:pathLst>
                <a:path w="94" h="110">
                  <a:moveTo>
                    <a:pt x="31" y="0"/>
                  </a:moveTo>
                  <a:lnTo>
                    <a:pt x="94" y="94"/>
                  </a:lnTo>
                  <a:lnTo>
                    <a:pt x="63" y="110"/>
                  </a:lnTo>
                  <a:lnTo>
                    <a:pt x="0" y="8"/>
                  </a:lnTo>
                  <a:lnTo>
                    <a:pt x="31" y="0"/>
                  </a:lnTo>
                  <a:close/>
                </a:path>
              </a:pathLst>
            </a:custGeom>
            <a:blipFill dpi="0" rotWithShape="0">
              <a:blip r:embed="rId16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867" name="Freeform 2315"/>
            <p:cNvSpPr>
              <a:spLocks/>
            </p:cNvSpPr>
            <p:nvPr/>
          </p:nvSpPr>
          <p:spPr bwMode="auto">
            <a:xfrm>
              <a:off x="2339" y="2587"/>
              <a:ext cx="31" cy="87"/>
            </a:xfrm>
            <a:custGeom>
              <a:avLst/>
              <a:gdLst/>
              <a:ahLst/>
              <a:cxnLst>
                <a:cxn ang="0">
                  <a:pos x="31" y="71"/>
                </a:cxn>
                <a:cxn ang="0">
                  <a:pos x="0" y="87"/>
                </a:cxn>
                <a:cxn ang="0">
                  <a:pos x="0" y="16"/>
                </a:cxn>
                <a:cxn ang="0">
                  <a:pos x="31" y="0"/>
                </a:cxn>
                <a:cxn ang="0">
                  <a:pos x="31" y="71"/>
                </a:cxn>
              </a:cxnLst>
              <a:rect l="0" t="0" r="r" b="b"/>
              <a:pathLst>
                <a:path w="31" h="87">
                  <a:moveTo>
                    <a:pt x="31" y="71"/>
                  </a:moveTo>
                  <a:lnTo>
                    <a:pt x="0" y="87"/>
                  </a:lnTo>
                  <a:lnTo>
                    <a:pt x="0" y="16"/>
                  </a:lnTo>
                  <a:lnTo>
                    <a:pt x="31" y="0"/>
                  </a:lnTo>
                  <a:lnTo>
                    <a:pt x="31" y="71"/>
                  </a:lnTo>
                  <a:close/>
                </a:path>
              </a:pathLst>
            </a:custGeom>
            <a:blipFill dpi="0" rotWithShape="0">
              <a:blip r:embed="rId16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868" name="Freeform 2316"/>
            <p:cNvSpPr>
              <a:spLocks/>
            </p:cNvSpPr>
            <p:nvPr/>
          </p:nvSpPr>
          <p:spPr bwMode="auto">
            <a:xfrm>
              <a:off x="2276" y="2501"/>
              <a:ext cx="63" cy="173"/>
            </a:xfrm>
            <a:custGeom>
              <a:avLst/>
              <a:gdLst/>
              <a:ahLst/>
              <a:cxnLst>
                <a:cxn ang="0">
                  <a:pos x="63" y="102"/>
                </a:cxn>
                <a:cxn ang="0">
                  <a:pos x="0" y="0"/>
                </a:cxn>
                <a:cxn ang="0">
                  <a:pos x="0" y="71"/>
                </a:cxn>
                <a:cxn ang="0">
                  <a:pos x="63" y="173"/>
                </a:cxn>
                <a:cxn ang="0">
                  <a:pos x="63" y="102"/>
                </a:cxn>
              </a:cxnLst>
              <a:rect l="0" t="0" r="r" b="b"/>
              <a:pathLst>
                <a:path w="63" h="173">
                  <a:moveTo>
                    <a:pt x="63" y="102"/>
                  </a:moveTo>
                  <a:lnTo>
                    <a:pt x="0" y="0"/>
                  </a:lnTo>
                  <a:lnTo>
                    <a:pt x="0" y="71"/>
                  </a:lnTo>
                  <a:lnTo>
                    <a:pt x="63" y="173"/>
                  </a:lnTo>
                  <a:lnTo>
                    <a:pt x="63" y="102"/>
                  </a:lnTo>
                  <a:close/>
                </a:path>
              </a:pathLst>
            </a:custGeom>
            <a:blipFill dpi="0" rotWithShape="0">
              <a:blip r:embed="rId16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869" name="Freeform 2317"/>
            <p:cNvSpPr>
              <a:spLocks/>
            </p:cNvSpPr>
            <p:nvPr/>
          </p:nvSpPr>
          <p:spPr bwMode="auto">
            <a:xfrm>
              <a:off x="2339" y="2587"/>
              <a:ext cx="94" cy="119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94" y="103"/>
                </a:cxn>
                <a:cxn ang="0">
                  <a:pos x="71" y="119"/>
                </a:cxn>
                <a:cxn ang="0">
                  <a:pos x="0" y="16"/>
                </a:cxn>
                <a:cxn ang="0">
                  <a:pos x="31" y="0"/>
                </a:cxn>
              </a:cxnLst>
              <a:rect l="0" t="0" r="r" b="b"/>
              <a:pathLst>
                <a:path w="94" h="119">
                  <a:moveTo>
                    <a:pt x="31" y="0"/>
                  </a:moveTo>
                  <a:lnTo>
                    <a:pt x="94" y="103"/>
                  </a:lnTo>
                  <a:lnTo>
                    <a:pt x="71" y="119"/>
                  </a:lnTo>
                  <a:lnTo>
                    <a:pt x="0" y="16"/>
                  </a:lnTo>
                  <a:lnTo>
                    <a:pt x="31" y="0"/>
                  </a:lnTo>
                  <a:close/>
                </a:path>
              </a:pathLst>
            </a:custGeom>
            <a:blipFill dpi="0" rotWithShape="0">
              <a:blip r:embed="rId16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870" name="Freeform 2318"/>
            <p:cNvSpPr>
              <a:spLocks/>
            </p:cNvSpPr>
            <p:nvPr/>
          </p:nvSpPr>
          <p:spPr bwMode="auto">
            <a:xfrm>
              <a:off x="2410" y="2690"/>
              <a:ext cx="23" cy="86"/>
            </a:xfrm>
            <a:custGeom>
              <a:avLst/>
              <a:gdLst/>
              <a:ahLst/>
              <a:cxnLst>
                <a:cxn ang="0">
                  <a:pos x="23" y="71"/>
                </a:cxn>
                <a:cxn ang="0">
                  <a:pos x="0" y="86"/>
                </a:cxn>
                <a:cxn ang="0">
                  <a:pos x="0" y="16"/>
                </a:cxn>
                <a:cxn ang="0">
                  <a:pos x="23" y="0"/>
                </a:cxn>
                <a:cxn ang="0">
                  <a:pos x="23" y="71"/>
                </a:cxn>
              </a:cxnLst>
              <a:rect l="0" t="0" r="r" b="b"/>
              <a:pathLst>
                <a:path w="23" h="86">
                  <a:moveTo>
                    <a:pt x="23" y="71"/>
                  </a:moveTo>
                  <a:lnTo>
                    <a:pt x="0" y="86"/>
                  </a:lnTo>
                  <a:lnTo>
                    <a:pt x="0" y="16"/>
                  </a:lnTo>
                  <a:lnTo>
                    <a:pt x="23" y="0"/>
                  </a:lnTo>
                  <a:lnTo>
                    <a:pt x="23" y="71"/>
                  </a:lnTo>
                  <a:close/>
                </a:path>
              </a:pathLst>
            </a:custGeom>
            <a:blipFill dpi="0" rotWithShape="0">
              <a:blip r:embed="rId16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871" name="Freeform 2319"/>
            <p:cNvSpPr>
              <a:spLocks/>
            </p:cNvSpPr>
            <p:nvPr/>
          </p:nvSpPr>
          <p:spPr bwMode="auto">
            <a:xfrm>
              <a:off x="2339" y="2603"/>
              <a:ext cx="71" cy="173"/>
            </a:xfrm>
            <a:custGeom>
              <a:avLst/>
              <a:gdLst/>
              <a:ahLst/>
              <a:cxnLst>
                <a:cxn ang="0">
                  <a:pos x="71" y="103"/>
                </a:cxn>
                <a:cxn ang="0">
                  <a:pos x="0" y="0"/>
                </a:cxn>
                <a:cxn ang="0">
                  <a:pos x="0" y="71"/>
                </a:cxn>
                <a:cxn ang="0">
                  <a:pos x="71" y="173"/>
                </a:cxn>
                <a:cxn ang="0">
                  <a:pos x="71" y="103"/>
                </a:cxn>
              </a:cxnLst>
              <a:rect l="0" t="0" r="r" b="b"/>
              <a:pathLst>
                <a:path w="71" h="173">
                  <a:moveTo>
                    <a:pt x="71" y="103"/>
                  </a:moveTo>
                  <a:lnTo>
                    <a:pt x="0" y="0"/>
                  </a:lnTo>
                  <a:lnTo>
                    <a:pt x="0" y="71"/>
                  </a:lnTo>
                  <a:lnTo>
                    <a:pt x="71" y="173"/>
                  </a:lnTo>
                  <a:lnTo>
                    <a:pt x="71" y="103"/>
                  </a:lnTo>
                  <a:close/>
                </a:path>
              </a:pathLst>
            </a:custGeom>
            <a:blipFill dpi="0" rotWithShape="0">
              <a:blip r:embed="rId16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872" name="Freeform 2320"/>
            <p:cNvSpPr>
              <a:spLocks/>
            </p:cNvSpPr>
            <p:nvPr/>
          </p:nvSpPr>
          <p:spPr bwMode="auto">
            <a:xfrm>
              <a:off x="2410" y="2690"/>
              <a:ext cx="86" cy="110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86" y="102"/>
                </a:cxn>
                <a:cxn ang="0">
                  <a:pos x="63" y="110"/>
                </a:cxn>
                <a:cxn ang="0">
                  <a:pos x="0" y="16"/>
                </a:cxn>
                <a:cxn ang="0">
                  <a:pos x="23" y="0"/>
                </a:cxn>
              </a:cxnLst>
              <a:rect l="0" t="0" r="r" b="b"/>
              <a:pathLst>
                <a:path w="86" h="110">
                  <a:moveTo>
                    <a:pt x="23" y="0"/>
                  </a:moveTo>
                  <a:lnTo>
                    <a:pt x="86" y="102"/>
                  </a:lnTo>
                  <a:lnTo>
                    <a:pt x="63" y="110"/>
                  </a:lnTo>
                  <a:lnTo>
                    <a:pt x="0" y="16"/>
                  </a:lnTo>
                  <a:lnTo>
                    <a:pt x="23" y="0"/>
                  </a:lnTo>
                  <a:close/>
                </a:path>
              </a:pathLst>
            </a:custGeom>
            <a:blipFill dpi="0" rotWithShape="0">
              <a:blip r:embed="rId16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873" name="Freeform 2321"/>
            <p:cNvSpPr>
              <a:spLocks/>
            </p:cNvSpPr>
            <p:nvPr/>
          </p:nvSpPr>
          <p:spPr bwMode="auto">
            <a:xfrm>
              <a:off x="2473" y="2792"/>
              <a:ext cx="23" cy="87"/>
            </a:xfrm>
            <a:custGeom>
              <a:avLst/>
              <a:gdLst/>
              <a:ahLst/>
              <a:cxnLst>
                <a:cxn ang="0">
                  <a:pos x="23" y="71"/>
                </a:cxn>
                <a:cxn ang="0">
                  <a:pos x="0" y="87"/>
                </a:cxn>
                <a:cxn ang="0">
                  <a:pos x="0" y="8"/>
                </a:cxn>
                <a:cxn ang="0">
                  <a:pos x="23" y="0"/>
                </a:cxn>
                <a:cxn ang="0">
                  <a:pos x="23" y="71"/>
                </a:cxn>
              </a:cxnLst>
              <a:rect l="0" t="0" r="r" b="b"/>
              <a:pathLst>
                <a:path w="23" h="87">
                  <a:moveTo>
                    <a:pt x="23" y="71"/>
                  </a:moveTo>
                  <a:lnTo>
                    <a:pt x="0" y="87"/>
                  </a:lnTo>
                  <a:lnTo>
                    <a:pt x="0" y="8"/>
                  </a:lnTo>
                  <a:lnTo>
                    <a:pt x="23" y="0"/>
                  </a:lnTo>
                  <a:lnTo>
                    <a:pt x="23" y="71"/>
                  </a:lnTo>
                  <a:close/>
                </a:path>
              </a:pathLst>
            </a:custGeom>
            <a:blipFill dpi="0" rotWithShape="0">
              <a:blip r:embed="rId16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874" name="Freeform 2322"/>
            <p:cNvSpPr>
              <a:spLocks/>
            </p:cNvSpPr>
            <p:nvPr/>
          </p:nvSpPr>
          <p:spPr bwMode="auto">
            <a:xfrm>
              <a:off x="2410" y="2706"/>
              <a:ext cx="63" cy="173"/>
            </a:xfrm>
            <a:custGeom>
              <a:avLst/>
              <a:gdLst/>
              <a:ahLst/>
              <a:cxnLst>
                <a:cxn ang="0">
                  <a:pos x="63" y="94"/>
                </a:cxn>
                <a:cxn ang="0">
                  <a:pos x="0" y="0"/>
                </a:cxn>
                <a:cxn ang="0">
                  <a:pos x="0" y="70"/>
                </a:cxn>
                <a:cxn ang="0">
                  <a:pos x="63" y="173"/>
                </a:cxn>
                <a:cxn ang="0">
                  <a:pos x="63" y="94"/>
                </a:cxn>
              </a:cxnLst>
              <a:rect l="0" t="0" r="r" b="b"/>
              <a:pathLst>
                <a:path w="63" h="173">
                  <a:moveTo>
                    <a:pt x="63" y="94"/>
                  </a:moveTo>
                  <a:lnTo>
                    <a:pt x="0" y="0"/>
                  </a:lnTo>
                  <a:lnTo>
                    <a:pt x="0" y="70"/>
                  </a:lnTo>
                  <a:lnTo>
                    <a:pt x="63" y="173"/>
                  </a:lnTo>
                  <a:lnTo>
                    <a:pt x="63" y="94"/>
                  </a:lnTo>
                  <a:close/>
                </a:path>
              </a:pathLst>
            </a:custGeom>
            <a:blipFill dpi="0" rotWithShape="0">
              <a:blip r:embed="rId16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875" name="Freeform 2323"/>
            <p:cNvSpPr>
              <a:spLocks/>
            </p:cNvSpPr>
            <p:nvPr/>
          </p:nvSpPr>
          <p:spPr bwMode="auto">
            <a:xfrm>
              <a:off x="2473" y="2792"/>
              <a:ext cx="94" cy="110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94" y="95"/>
                </a:cxn>
                <a:cxn ang="0">
                  <a:pos x="63" y="110"/>
                </a:cxn>
                <a:cxn ang="0">
                  <a:pos x="0" y="8"/>
                </a:cxn>
                <a:cxn ang="0">
                  <a:pos x="23" y="0"/>
                </a:cxn>
              </a:cxnLst>
              <a:rect l="0" t="0" r="r" b="b"/>
              <a:pathLst>
                <a:path w="94" h="110">
                  <a:moveTo>
                    <a:pt x="23" y="0"/>
                  </a:moveTo>
                  <a:lnTo>
                    <a:pt x="94" y="95"/>
                  </a:lnTo>
                  <a:lnTo>
                    <a:pt x="63" y="110"/>
                  </a:lnTo>
                  <a:lnTo>
                    <a:pt x="0" y="8"/>
                  </a:lnTo>
                  <a:lnTo>
                    <a:pt x="23" y="0"/>
                  </a:lnTo>
                  <a:close/>
                </a:path>
              </a:pathLst>
            </a:custGeom>
            <a:blipFill dpi="0" rotWithShape="0">
              <a:blip r:embed="rId16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876" name="Freeform 2324"/>
            <p:cNvSpPr>
              <a:spLocks/>
            </p:cNvSpPr>
            <p:nvPr/>
          </p:nvSpPr>
          <p:spPr bwMode="auto">
            <a:xfrm>
              <a:off x="2536" y="2887"/>
              <a:ext cx="31" cy="86"/>
            </a:xfrm>
            <a:custGeom>
              <a:avLst/>
              <a:gdLst/>
              <a:ahLst/>
              <a:cxnLst>
                <a:cxn ang="0">
                  <a:pos x="31" y="71"/>
                </a:cxn>
                <a:cxn ang="0">
                  <a:pos x="0" y="86"/>
                </a:cxn>
                <a:cxn ang="0">
                  <a:pos x="0" y="15"/>
                </a:cxn>
                <a:cxn ang="0">
                  <a:pos x="31" y="0"/>
                </a:cxn>
                <a:cxn ang="0">
                  <a:pos x="31" y="71"/>
                </a:cxn>
              </a:cxnLst>
              <a:rect l="0" t="0" r="r" b="b"/>
              <a:pathLst>
                <a:path w="31" h="86">
                  <a:moveTo>
                    <a:pt x="31" y="71"/>
                  </a:moveTo>
                  <a:lnTo>
                    <a:pt x="0" y="86"/>
                  </a:lnTo>
                  <a:lnTo>
                    <a:pt x="0" y="15"/>
                  </a:lnTo>
                  <a:lnTo>
                    <a:pt x="31" y="0"/>
                  </a:lnTo>
                  <a:lnTo>
                    <a:pt x="31" y="71"/>
                  </a:lnTo>
                  <a:close/>
                </a:path>
              </a:pathLst>
            </a:custGeom>
            <a:blipFill dpi="0" rotWithShape="0">
              <a:blip r:embed="rId16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877" name="Freeform 2325"/>
            <p:cNvSpPr>
              <a:spLocks/>
            </p:cNvSpPr>
            <p:nvPr/>
          </p:nvSpPr>
          <p:spPr bwMode="auto">
            <a:xfrm>
              <a:off x="2473" y="2800"/>
              <a:ext cx="63" cy="173"/>
            </a:xfrm>
            <a:custGeom>
              <a:avLst/>
              <a:gdLst/>
              <a:ahLst/>
              <a:cxnLst>
                <a:cxn ang="0">
                  <a:pos x="63" y="102"/>
                </a:cxn>
                <a:cxn ang="0">
                  <a:pos x="0" y="0"/>
                </a:cxn>
                <a:cxn ang="0">
                  <a:pos x="0" y="79"/>
                </a:cxn>
                <a:cxn ang="0">
                  <a:pos x="63" y="173"/>
                </a:cxn>
                <a:cxn ang="0">
                  <a:pos x="63" y="102"/>
                </a:cxn>
              </a:cxnLst>
              <a:rect l="0" t="0" r="r" b="b"/>
              <a:pathLst>
                <a:path w="63" h="173">
                  <a:moveTo>
                    <a:pt x="63" y="102"/>
                  </a:moveTo>
                  <a:lnTo>
                    <a:pt x="0" y="0"/>
                  </a:lnTo>
                  <a:lnTo>
                    <a:pt x="0" y="79"/>
                  </a:lnTo>
                  <a:lnTo>
                    <a:pt x="63" y="173"/>
                  </a:lnTo>
                  <a:lnTo>
                    <a:pt x="63" y="102"/>
                  </a:lnTo>
                  <a:close/>
                </a:path>
              </a:pathLst>
            </a:custGeom>
            <a:blipFill dpi="0" rotWithShape="0">
              <a:blip r:embed="rId16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878" name="Freeform 2326"/>
            <p:cNvSpPr>
              <a:spLocks/>
            </p:cNvSpPr>
            <p:nvPr/>
          </p:nvSpPr>
          <p:spPr bwMode="auto">
            <a:xfrm>
              <a:off x="2536" y="2887"/>
              <a:ext cx="94" cy="118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94" y="102"/>
                </a:cxn>
                <a:cxn ang="0">
                  <a:pos x="71" y="118"/>
                </a:cxn>
                <a:cxn ang="0">
                  <a:pos x="0" y="15"/>
                </a:cxn>
                <a:cxn ang="0">
                  <a:pos x="31" y="0"/>
                </a:cxn>
              </a:cxnLst>
              <a:rect l="0" t="0" r="r" b="b"/>
              <a:pathLst>
                <a:path w="94" h="118">
                  <a:moveTo>
                    <a:pt x="31" y="0"/>
                  </a:moveTo>
                  <a:lnTo>
                    <a:pt x="94" y="102"/>
                  </a:lnTo>
                  <a:lnTo>
                    <a:pt x="71" y="118"/>
                  </a:lnTo>
                  <a:lnTo>
                    <a:pt x="0" y="15"/>
                  </a:lnTo>
                  <a:lnTo>
                    <a:pt x="31" y="0"/>
                  </a:lnTo>
                  <a:close/>
                </a:path>
              </a:pathLst>
            </a:custGeom>
            <a:blipFill dpi="0" rotWithShape="0">
              <a:blip r:embed="rId16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879" name="Freeform 2327"/>
            <p:cNvSpPr>
              <a:spLocks/>
            </p:cNvSpPr>
            <p:nvPr/>
          </p:nvSpPr>
          <p:spPr bwMode="auto">
            <a:xfrm>
              <a:off x="2607" y="2989"/>
              <a:ext cx="23" cy="87"/>
            </a:xfrm>
            <a:custGeom>
              <a:avLst/>
              <a:gdLst/>
              <a:ahLst/>
              <a:cxnLst>
                <a:cxn ang="0">
                  <a:pos x="23" y="71"/>
                </a:cxn>
                <a:cxn ang="0">
                  <a:pos x="0" y="87"/>
                </a:cxn>
                <a:cxn ang="0">
                  <a:pos x="0" y="16"/>
                </a:cxn>
                <a:cxn ang="0">
                  <a:pos x="23" y="0"/>
                </a:cxn>
                <a:cxn ang="0">
                  <a:pos x="23" y="71"/>
                </a:cxn>
              </a:cxnLst>
              <a:rect l="0" t="0" r="r" b="b"/>
              <a:pathLst>
                <a:path w="23" h="87">
                  <a:moveTo>
                    <a:pt x="23" y="71"/>
                  </a:moveTo>
                  <a:lnTo>
                    <a:pt x="0" y="87"/>
                  </a:lnTo>
                  <a:lnTo>
                    <a:pt x="0" y="16"/>
                  </a:lnTo>
                  <a:lnTo>
                    <a:pt x="23" y="0"/>
                  </a:lnTo>
                  <a:lnTo>
                    <a:pt x="23" y="71"/>
                  </a:lnTo>
                  <a:close/>
                </a:path>
              </a:pathLst>
            </a:custGeom>
            <a:blipFill dpi="0" rotWithShape="0">
              <a:blip r:embed="rId16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880" name="Freeform 2328"/>
            <p:cNvSpPr>
              <a:spLocks/>
            </p:cNvSpPr>
            <p:nvPr/>
          </p:nvSpPr>
          <p:spPr bwMode="auto">
            <a:xfrm>
              <a:off x="2536" y="2902"/>
              <a:ext cx="71" cy="174"/>
            </a:xfrm>
            <a:custGeom>
              <a:avLst/>
              <a:gdLst/>
              <a:ahLst/>
              <a:cxnLst>
                <a:cxn ang="0">
                  <a:pos x="71" y="103"/>
                </a:cxn>
                <a:cxn ang="0">
                  <a:pos x="0" y="0"/>
                </a:cxn>
                <a:cxn ang="0">
                  <a:pos x="0" y="71"/>
                </a:cxn>
                <a:cxn ang="0">
                  <a:pos x="71" y="174"/>
                </a:cxn>
                <a:cxn ang="0">
                  <a:pos x="71" y="103"/>
                </a:cxn>
              </a:cxnLst>
              <a:rect l="0" t="0" r="r" b="b"/>
              <a:pathLst>
                <a:path w="71" h="174">
                  <a:moveTo>
                    <a:pt x="71" y="103"/>
                  </a:moveTo>
                  <a:lnTo>
                    <a:pt x="0" y="0"/>
                  </a:lnTo>
                  <a:lnTo>
                    <a:pt x="0" y="71"/>
                  </a:lnTo>
                  <a:lnTo>
                    <a:pt x="71" y="174"/>
                  </a:lnTo>
                  <a:lnTo>
                    <a:pt x="71" y="103"/>
                  </a:lnTo>
                  <a:close/>
                </a:path>
              </a:pathLst>
            </a:custGeom>
            <a:blipFill dpi="0" rotWithShape="0">
              <a:blip r:embed="rId16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881" name="Freeform 2329"/>
            <p:cNvSpPr>
              <a:spLocks/>
            </p:cNvSpPr>
            <p:nvPr/>
          </p:nvSpPr>
          <p:spPr bwMode="auto">
            <a:xfrm>
              <a:off x="2607" y="2989"/>
              <a:ext cx="86" cy="118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86" y="103"/>
                </a:cxn>
                <a:cxn ang="0">
                  <a:pos x="63" y="118"/>
                </a:cxn>
                <a:cxn ang="0">
                  <a:pos x="0" y="16"/>
                </a:cxn>
                <a:cxn ang="0">
                  <a:pos x="23" y="0"/>
                </a:cxn>
              </a:cxnLst>
              <a:rect l="0" t="0" r="r" b="b"/>
              <a:pathLst>
                <a:path w="86" h="118">
                  <a:moveTo>
                    <a:pt x="23" y="0"/>
                  </a:moveTo>
                  <a:lnTo>
                    <a:pt x="86" y="103"/>
                  </a:lnTo>
                  <a:lnTo>
                    <a:pt x="63" y="118"/>
                  </a:lnTo>
                  <a:lnTo>
                    <a:pt x="0" y="16"/>
                  </a:lnTo>
                  <a:lnTo>
                    <a:pt x="23" y="0"/>
                  </a:lnTo>
                  <a:close/>
                </a:path>
              </a:pathLst>
            </a:custGeom>
            <a:blipFill dpi="0" rotWithShape="0">
              <a:blip r:embed="rId16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882" name="Freeform 2330"/>
            <p:cNvSpPr>
              <a:spLocks/>
            </p:cNvSpPr>
            <p:nvPr/>
          </p:nvSpPr>
          <p:spPr bwMode="auto">
            <a:xfrm>
              <a:off x="2670" y="3092"/>
              <a:ext cx="23" cy="86"/>
            </a:xfrm>
            <a:custGeom>
              <a:avLst/>
              <a:gdLst/>
              <a:ahLst/>
              <a:cxnLst>
                <a:cxn ang="0">
                  <a:pos x="23" y="70"/>
                </a:cxn>
                <a:cxn ang="0">
                  <a:pos x="0" y="86"/>
                </a:cxn>
                <a:cxn ang="0">
                  <a:pos x="0" y="15"/>
                </a:cxn>
                <a:cxn ang="0">
                  <a:pos x="23" y="0"/>
                </a:cxn>
                <a:cxn ang="0">
                  <a:pos x="23" y="70"/>
                </a:cxn>
              </a:cxnLst>
              <a:rect l="0" t="0" r="r" b="b"/>
              <a:pathLst>
                <a:path w="23" h="86">
                  <a:moveTo>
                    <a:pt x="23" y="70"/>
                  </a:moveTo>
                  <a:lnTo>
                    <a:pt x="0" y="86"/>
                  </a:lnTo>
                  <a:lnTo>
                    <a:pt x="0" y="15"/>
                  </a:lnTo>
                  <a:lnTo>
                    <a:pt x="23" y="0"/>
                  </a:lnTo>
                  <a:lnTo>
                    <a:pt x="23" y="70"/>
                  </a:lnTo>
                  <a:close/>
                </a:path>
              </a:pathLst>
            </a:custGeom>
            <a:blipFill dpi="0" rotWithShape="0">
              <a:blip r:embed="rId16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883" name="Freeform 2331"/>
            <p:cNvSpPr>
              <a:spLocks/>
            </p:cNvSpPr>
            <p:nvPr/>
          </p:nvSpPr>
          <p:spPr bwMode="auto">
            <a:xfrm>
              <a:off x="2607" y="3005"/>
              <a:ext cx="63" cy="173"/>
            </a:xfrm>
            <a:custGeom>
              <a:avLst/>
              <a:gdLst/>
              <a:ahLst/>
              <a:cxnLst>
                <a:cxn ang="0">
                  <a:pos x="63" y="102"/>
                </a:cxn>
                <a:cxn ang="0">
                  <a:pos x="0" y="0"/>
                </a:cxn>
                <a:cxn ang="0">
                  <a:pos x="0" y="71"/>
                </a:cxn>
                <a:cxn ang="0">
                  <a:pos x="63" y="173"/>
                </a:cxn>
                <a:cxn ang="0">
                  <a:pos x="63" y="102"/>
                </a:cxn>
              </a:cxnLst>
              <a:rect l="0" t="0" r="r" b="b"/>
              <a:pathLst>
                <a:path w="63" h="173">
                  <a:moveTo>
                    <a:pt x="63" y="102"/>
                  </a:moveTo>
                  <a:lnTo>
                    <a:pt x="0" y="0"/>
                  </a:lnTo>
                  <a:lnTo>
                    <a:pt x="0" y="71"/>
                  </a:lnTo>
                  <a:lnTo>
                    <a:pt x="63" y="173"/>
                  </a:lnTo>
                  <a:lnTo>
                    <a:pt x="63" y="102"/>
                  </a:lnTo>
                  <a:close/>
                </a:path>
              </a:pathLst>
            </a:custGeom>
            <a:blipFill dpi="0" rotWithShape="0">
              <a:blip r:embed="rId16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884" name="Freeform 2332"/>
            <p:cNvSpPr>
              <a:spLocks/>
            </p:cNvSpPr>
            <p:nvPr/>
          </p:nvSpPr>
          <p:spPr bwMode="auto">
            <a:xfrm>
              <a:off x="2670" y="3092"/>
              <a:ext cx="94" cy="39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94" y="23"/>
                </a:cxn>
                <a:cxn ang="0">
                  <a:pos x="63" y="39"/>
                </a:cxn>
                <a:cxn ang="0">
                  <a:pos x="0" y="15"/>
                </a:cxn>
                <a:cxn ang="0">
                  <a:pos x="23" y="0"/>
                </a:cxn>
              </a:cxnLst>
              <a:rect l="0" t="0" r="r" b="b"/>
              <a:pathLst>
                <a:path w="94" h="39">
                  <a:moveTo>
                    <a:pt x="23" y="0"/>
                  </a:moveTo>
                  <a:lnTo>
                    <a:pt x="94" y="23"/>
                  </a:lnTo>
                  <a:lnTo>
                    <a:pt x="63" y="39"/>
                  </a:lnTo>
                  <a:lnTo>
                    <a:pt x="0" y="15"/>
                  </a:lnTo>
                  <a:lnTo>
                    <a:pt x="23" y="0"/>
                  </a:lnTo>
                  <a:close/>
                </a:path>
              </a:pathLst>
            </a:custGeom>
            <a:blipFill dpi="0" rotWithShape="0">
              <a:blip r:embed="rId16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885" name="Freeform 2333"/>
            <p:cNvSpPr>
              <a:spLocks/>
            </p:cNvSpPr>
            <p:nvPr/>
          </p:nvSpPr>
          <p:spPr bwMode="auto">
            <a:xfrm>
              <a:off x="2733" y="3115"/>
              <a:ext cx="31" cy="87"/>
            </a:xfrm>
            <a:custGeom>
              <a:avLst/>
              <a:gdLst/>
              <a:ahLst/>
              <a:cxnLst>
                <a:cxn ang="0">
                  <a:pos x="31" y="71"/>
                </a:cxn>
                <a:cxn ang="0">
                  <a:pos x="0" y="87"/>
                </a:cxn>
                <a:cxn ang="0">
                  <a:pos x="0" y="16"/>
                </a:cxn>
                <a:cxn ang="0">
                  <a:pos x="31" y="0"/>
                </a:cxn>
                <a:cxn ang="0">
                  <a:pos x="31" y="71"/>
                </a:cxn>
              </a:cxnLst>
              <a:rect l="0" t="0" r="r" b="b"/>
              <a:pathLst>
                <a:path w="31" h="87">
                  <a:moveTo>
                    <a:pt x="31" y="71"/>
                  </a:moveTo>
                  <a:lnTo>
                    <a:pt x="0" y="87"/>
                  </a:lnTo>
                  <a:lnTo>
                    <a:pt x="0" y="16"/>
                  </a:lnTo>
                  <a:lnTo>
                    <a:pt x="31" y="0"/>
                  </a:lnTo>
                  <a:lnTo>
                    <a:pt x="31" y="71"/>
                  </a:lnTo>
                  <a:close/>
                </a:path>
              </a:pathLst>
            </a:custGeom>
            <a:blipFill dpi="0" rotWithShape="0">
              <a:blip r:embed="rId16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886" name="Freeform 2334"/>
            <p:cNvSpPr>
              <a:spLocks/>
            </p:cNvSpPr>
            <p:nvPr/>
          </p:nvSpPr>
          <p:spPr bwMode="auto">
            <a:xfrm>
              <a:off x="2670" y="3107"/>
              <a:ext cx="63" cy="95"/>
            </a:xfrm>
            <a:custGeom>
              <a:avLst/>
              <a:gdLst/>
              <a:ahLst/>
              <a:cxnLst>
                <a:cxn ang="0">
                  <a:pos x="63" y="24"/>
                </a:cxn>
                <a:cxn ang="0">
                  <a:pos x="0" y="0"/>
                </a:cxn>
                <a:cxn ang="0">
                  <a:pos x="0" y="71"/>
                </a:cxn>
                <a:cxn ang="0">
                  <a:pos x="63" y="95"/>
                </a:cxn>
                <a:cxn ang="0">
                  <a:pos x="63" y="24"/>
                </a:cxn>
              </a:cxnLst>
              <a:rect l="0" t="0" r="r" b="b"/>
              <a:pathLst>
                <a:path w="63" h="95">
                  <a:moveTo>
                    <a:pt x="63" y="24"/>
                  </a:moveTo>
                  <a:lnTo>
                    <a:pt x="0" y="0"/>
                  </a:lnTo>
                  <a:lnTo>
                    <a:pt x="0" y="71"/>
                  </a:lnTo>
                  <a:lnTo>
                    <a:pt x="63" y="95"/>
                  </a:lnTo>
                  <a:lnTo>
                    <a:pt x="63" y="24"/>
                  </a:lnTo>
                  <a:close/>
                </a:path>
              </a:pathLst>
            </a:custGeom>
            <a:blipFill dpi="0" rotWithShape="0">
              <a:blip r:embed="rId16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887" name="Freeform 2335"/>
            <p:cNvSpPr>
              <a:spLocks/>
            </p:cNvSpPr>
            <p:nvPr/>
          </p:nvSpPr>
          <p:spPr bwMode="auto">
            <a:xfrm>
              <a:off x="2733" y="3115"/>
              <a:ext cx="94" cy="110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94" y="103"/>
                </a:cxn>
                <a:cxn ang="0">
                  <a:pos x="63" y="110"/>
                </a:cxn>
                <a:cxn ang="0">
                  <a:pos x="0" y="16"/>
                </a:cxn>
                <a:cxn ang="0">
                  <a:pos x="31" y="0"/>
                </a:cxn>
              </a:cxnLst>
              <a:rect l="0" t="0" r="r" b="b"/>
              <a:pathLst>
                <a:path w="94" h="110">
                  <a:moveTo>
                    <a:pt x="31" y="0"/>
                  </a:moveTo>
                  <a:lnTo>
                    <a:pt x="94" y="103"/>
                  </a:lnTo>
                  <a:lnTo>
                    <a:pt x="63" y="110"/>
                  </a:lnTo>
                  <a:lnTo>
                    <a:pt x="0" y="16"/>
                  </a:lnTo>
                  <a:lnTo>
                    <a:pt x="31" y="0"/>
                  </a:lnTo>
                  <a:close/>
                </a:path>
              </a:pathLst>
            </a:custGeom>
            <a:blipFill dpi="0" rotWithShape="0">
              <a:blip r:embed="rId16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888" name="Freeform 2336"/>
            <p:cNvSpPr>
              <a:spLocks/>
            </p:cNvSpPr>
            <p:nvPr/>
          </p:nvSpPr>
          <p:spPr bwMode="auto">
            <a:xfrm>
              <a:off x="2796" y="3218"/>
              <a:ext cx="31" cy="78"/>
            </a:xfrm>
            <a:custGeom>
              <a:avLst/>
              <a:gdLst/>
              <a:ahLst/>
              <a:cxnLst>
                <a:cxn ang="0">
                  <a:pos x="31" y="71"/>
                </a:cxn>
                <a:cxn ang="0">
                  <a:pos x="0" y="78"/>
                </a:cxn>
                <a:cxn ang="0">
                  <a:pos x="0" y="7"/>
                </a:cxn>
                <a:cxn ang="0">
                  <a:pos x="31" y="0"/>
                </a:cxn>
                <a:cxn ang="0">
                  <a:pos x="31" y="71"/>
                </a:cxn>
              </a:cxnLst>
              <a:rect l="0" t="0" r="r" b="b"/>
              <a:pathLst>
                <a:path w="31" h="78">
                  <a:moveTo>
                    <a:pt x="31" y="71"/>
                  </a:moveTo>
                  <a:lnTo>
                    <a:pt x="0" y="78"/>
                  </a:lnTo>
                  <a:lnTo>
                    <a:pt x="0" y="7"/>
                  </a:lnTo>
                  <a:lnTo>
                    <a:pt x="31" y="0"/>
                  </a:lnTo>
                  <a:lnTo>
                    <a:pt x="31" y="71"/>
                  </a:lnTo>
                  <a:close/>
                </a:path>
              </a:pathLst>
            </a:custGeom>
            <a:blipFill dpi="0" rotWithShape="0">
              <a:blip r:embed="rId16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889" name="Freeform 2337"/>
            <p:cNvSpPr>
              <a:spLocks/>
            </p:cNvSpPr>
            <p:nvPr/>
          </p:nvSpPr>
          <p:spPr bwMode="auto">
            <a:xfrm>
              <a:off x="2733" y="3131"/>
              <a:ext cx="63" cy="165"/>
            </a:xfrm>
            <a:custGeom>
              <a:avLst/>
              <a:gdLst/>
              <a:ahLst/>
              <a:cxnLst>
                <a:cxn ang="0">
                  <a:pos x="63" y="94"/>
                </a:cxn>
                <a:cxn ang="0">
                  <a:pos x="0" y="0"/>
                </a:cxn>
                <a:cxn ang="0">
                  <a:pos x="0" y="71"/>
                </a:cxn>
                <a:cxn ang="0">
                  <a:pos x="63" y="165"/>
                </a:cxn>
                <a:cxn ang="0">
                  <a:pos x="63" y="94"/>
                </a:cxn>
              </a:cxnLst>
              <a:rect l="0" t="0" r="r" b="b"/>
              <a:pathLst>
                <a:path w="63" h="165">
                  <a:moveTo>
                    <a:pt x="63" y="94"/>
                  </a:moveTo>
                  <a:lnTo>
                    <a:pt x="0" y="0"/>
                  </a:lnTo>
                  <a:lnTo>
                    <a:pt x="0" y="71"/>
                  </a:lnTo>
                  <a:lnTo>
                    <a:pt x="63" y="165"/>
                  </a:lnTo>
                  <a:lnTo>
                    <a:pt x="63" y="94"/>
                  </a:lnTo>
                  <a:close/>
                </a:path>
              </a:pathLst>
            </a:custGeom>
            <a:blipFill dpi="0" rotWithShape="0">
              <a:blip r:embed="rId16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890" name="Freeform 2338"/>
            <p:cNvSpPr>
              <a:spLocks/>
            </p:cNvSpPr>
            <p:nvPr/>
          </p:nvSpPr>
          <p:spPr bwMode="auto">
            <a:xfrm>
              <a:off x="2796" y="3218"/>
              <a:ext cx="94" cy="31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94" y="15"/>
                </a:cxn>
                <a:cxn ang="0">
                  <a:pos x="71" y="31"/>
                </a:cxn>
                <a:cxn ang="0">
                  <a:pos x="0" y="7"/>
                </a:cxn>
                <a:cxn ang="0">
                  <a:pos x="31" y="0"/>
                </a:cxn>
              </a:cxnLst>
              <a:rect l="0" t="0" r="r" b="b"/>
              <a:pathLst>
                <a:path w="94" h="31">
                  <a:moveTo>
                    <a:pt x="31" y="0"/>
                  </a:moveTo>
                  <a:lnTo>
                    <a:pt x="94" y="15"/>
                  </a:lnTo>
                  <a:lnTo>
                    <a:pt x="71" y="31"/>
                  </a:lnTo>
                  <a:lnTo>
                    <a:pt x="0" y="7"/>
                  </a:lnTo>
                  <a:lnTo>
                    <a:pt x="31" y="0"/>
                  </a:lnTo>
                  <a:close/>
                </a:path>
              </a:pathLst>
            </a:custGeom>
            <a:blipFill dpi="0" rotWithShape="0">
              <a:blip r:embed="rId16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891" name="Freeform 2339"/>
            <p:cNvSpPr>
              <a:spLocks/>
            </p:cNvSpPr>
            <p:nvPr/>
          </p:nvSpPr>
          <p:spPr bwMode="auto">
            <a:xfrm>
              <a:off x="2867" y="3233"/>
              <a:ext cx="23" cy="87"/>
            </a:xfrm>
            <a:custGeom>
              <a:avLst/>
              <a:gdLst/>
              <a:ahLst/>
              <a:cxnLst>
                <a:cxn ang="0">
                  <a:pos x="23" y="79"/>
                </a:cxn>
                <a:cxn ang="0">
                  <a:pos x="0" y="87"/>
                </a:cxn>
                <a:cxn ang="0">
                  <a:pos x="0" y="16"/>
                </a:cxn>
                <a:cxn ang="0">
                  <a:pos x="23" y="0"/>
                </a:cxn>
                <a:cxn ang="0">
                  <a:pos x="23" y="79"/>
                </a:cxn>
              </a:cxnLst>
              <a:rect l="0" t="0" r="r" b="b"/>
              <a:pathLst>
                <a:path w="23" h="87">
                  <a:moveTo>
                    <a:pt x="23" y="79"/>
                  </a:moveTo>
                  <a:lnTo>
                    <a:pt x="0" y="87"/>
                  </a:lnTo>
                  <a:lnTo>
                    <a:pt x="0" y="16"/>
                  </a:lnTo>
                  <a:lnTo>
                    <a:pt x="23" y="0"/>
                  </a:lnTo>
                  <a:lnTo>
                    <a:pt x="23" y="79"/>
                  </a:lnTo>
                  <a:close/>
                </a:path>
              </a:pathLst>
            </a:custGeom>
            <a:blipFill dpi="0" rotWithShape="0">
              <a:blip r:embed="rId16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892" name="Freeform 2340"/>
            <p:cNvSpPr>
              <a:spLocks/>
            </p:cNvSpPr>
            <p:nvPr/>
          </p:nvSpPr>
          <p:spPr bwMode="auto">
            <a:xfrm>
              <a:off x="2796" y="3225"/>
              <a:ext cx="71" cy="95"/>
            </a:xfrm>
            <a:custGeom>
              <a:avLst/>
              <a:gdLst/>
              <a:ahLst/>
              <a:cxnLst>
                <a:cxn ang="0">
                  <a:pos x="71" y="24"/>
                </a:cxn>
                <a:cxn ang="0">
                  <a:pos x="0" y="0"/>
                </a:cxn>
                <a:cxn ang="0">
                  <a:pos x="0" y="71"/>
                </a:cxn>
                <a:cxn ang="0">
                  <a:pos x="71" y="95"/>
                </a:cxn>
                <a:cxn ang="0">
                  <a:pos x="71" y="24"/>
                </a:cxn>
              </a:cxnLst>
              <a:rect l="0" t="0" r="r" b="b"/>
              <a:pathLst>
                <a:path w="71" h="95">
                  <a:moveTo>
                    <a:pt x="71" y="24"/>
                  </a:moveTo>
                  <a:lnTo>
                    <a:pt x="0" y="0"/>
                  </a:lnTo>
                  <a:lnTo>
                    <a:pt x="0" y="71"/>
                  </a:lnTo>
                  <a:lnTo>
                    <a:pt x="71" y="95"/>
                  </a:lnTo>
                  <a:lnTo>
                    <a:pt x="71" y="24"/>
                  </a:lnTo>
                  <a:close/>
                </a:path>
              </a:pathLst>
            </a:custGeom>
            <a:blipFill dpi="0" rotWithShape="0">
              <a:blip r:embed="rId16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893" name="Freeform 2341"/>
            <p:cNvSpPr>
              <a:spLocks/>
            </p:cNvSpPr>
            <p:nvPr/>
          </p:nvSpPr>
          <p:spPr bwMode="auto">
            <a:xfrm>
              <a:off x="2867" y="3233"/>
              <a:ext cx="86" cy="119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86" y="103"/>
                </a:cxn>
                <a:cxn ang="0">
                  <a:pos x="63" y="119"/>
                </a:cxn>
                <a:cxn ang="0">
                  <a:pos x="0" y="16"/>
                </a:cxn>
                <a:cxn ang="0">
                  <a:pos x="23" y="0"/>
                </a:cxn>
              </a:cxnLst>
              <a:rect l="0" t="0" r="r" b="b"/>
              <a:pathLst>
                <a:path w="86" h="119">
                  <a:moveTo>
                    <a:pt x="23" y="0"/>
                  </a:moveTo>
                  <a:lnTo>
                    <a:pt x="86" y="103"/>
                  </a:lnTo>
                  <a:lnTo>
                    <a:pt x="63" y="119"/>
                  </a:lnTo>
                  <a:lnTo>
                    <a:pt x="0" y="16"/>
                  </a:lnTo>
                  <a:lnTo>
                    <a:pt x="23" y="0"/>
                  </a:lnTo>
                  <a:close/>
                </a:path>
              </a:pathLst>
            </a:custGeom>
            <a:blipFill dpi="0" rotWithShape="0">
              <a:blip r:embed="rId16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894" name="Freeform 2342"/>
            <p:cNvSpPr>
              <a:spLocks/>
            </p:cNvSpPr>
            <p:nvPr/>
          </p:nvSpPr>
          <p:spPr bwMode="auto">
            <a:xfrm>
              <a:off x="2930" y="3336"/>
              <a:ext cx="23" cy="86"/>
            </a:xfrm>
            <a:custGeom>
              <a:avLst/>
              <a:gdLst/>
              <a:ahLst/>
              <a:cxnLst>
                <a:cxn ang="0">
                  <a:pos x="23" y="71"/>
                </a:cxn>
                <a:cxn ang="0">
                  <a:pos x="0" y="86"/>
                </a:cxn>
                <a:cxn ang="0">
                  <a:pos x="0" y="16"/>
                </a:cxn>
                <a:cxn ang="0">
                  <a:pos x="23" y="0"/>
                </a:cxn>
                <a:cxn ang="0">
                  <a:pos x="23" y="71"/>
                </a:cxn>
              </a:cxnLst>
              <a:rect l="0" t="0" r="r" b="b"/>
              <a:pathLst>
                <a:path w="23" h="86">
                  <a:moveTo>
                    <a:pt x="23" y="71"/>
                  </a:moveTo>
                  <a:lnTo>
                    <a:pt x="0" y="86"/>
                  </a:lnTo>
                  <a:lnTo>
                    <a:pt x="0" y="16"/>
                  </a:lnTo>
                  <a:lnTo>
                    <a:pt x="23" y="0"/>
                  </a:lnTo>
                  <a:lnTo>
                    <a:pt x="23" y="71"/>
                  </a:lnTo>
                  <a:close/>
                </a:path>
              </a:pathLst>
            </a:custGeom>
            <a:blipFill dpi="0" rotWithShape="0">
              <a:blip r:embed="rId16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895" name="Freeform 2343"/>
            <p:cNvSpPr>
              <a:spLocks/>
            </p:cNvSpPr>
            <p:nvPr/>
          </p:nvSpPr>
          <p:spPr bwMode="auto">
            <a:xfrm>
              <a:off x="2867" y="3249"/>
              <a:ext cx="63" cy="173"/>
            </a:xfrm>
            <a:custGeom>
              <a:avLst/>
              <a:gdLst/>
              <a:ahLst/>
              <a:cxnLst>
                <a:cxn ang="0">
                  <a:pos x="63" y="103"/>
                </a:cxn>
                <a:cxn ang="0">
                  <a:pos x="0" y="0"/>
                </a:cxn>
                <a:cxn ang="0">
                  <a:pos x="0" y="71"/>
                </a:cxn>
                <a:cxn ang="0">
                  <a:pos x="63" y="173"/>
                </a:cxn>
                <a:cxn ang="0">
                  <a:pos x="63" y="103"/>
                </a:cxn>
              </a:cxnLst>
              <a:rect l="0" t="0" r="r" b="b"/>
              <a:pathLst>
                <a:path w="63" h="173">
                  <a:moveTo>
                    <a:pt x="63" y="103"/>
                  </a:moveTo>
                  <a:lnTo>
                    <a:pt x="0" y="0"/>
                  </a:lnTo>
                  <a:lnTo>
                    <a:pt x="0" y="71"/>
                  </a:lnTo>
                  <a:lnTo>
                    <a:pt x="63" y="173"/>
                  </a:lnTo>
                  <a:lnTo>
                    <a:pt x="63" y="103"/>
                  </a:lnTo>
                  <a:close/>
                </a:path>
              </a:pathLst>
            </a:custGeom>
            <a:blipFill dpi="0" rotWithShape="0">
              <a:blip r:embed="rId16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896" name="Freeform 2344"/>
            <p:cNvSpPr>
              <a:spLocks/>
            </p:cNvSpPr>
            <p:nvPr/>
          </p:nvSpPr>
          <p:spPr bwMode="auto">
            <a:xfrm>
              <a:off x="2930" y="3336"/>
              <a:ext cx="94" cy="118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94" y="102"/>
                </a:cxn>
                <a:cxn ang="0">
                  <a:pos x="63" y="118"/>
                </a:cxn>
                <a:cxn ang="0">
                  <a:pos x="0" y="16"/>
                </a:cxn>
                <a:cxn ang="0">
                  <a:pos x="23" y="0"/>
                </a:cxn>
              </a:cxnLst>
              <a:rect l="0" t="0" r="r" b="b"/>
              <a:pathLst>
                <a:path w="94" h="118">
                  <a:moveTo>
                    <a:pt x="23" y="0"/>
                  </a:moveTo>
                  <a:lnTo>
                    <a:pt x="94" y="102"/>
                  </a:lnTo>
                  <a:lnTo>
                    <a:pt x="63" y="118"/>
                  </a:lnTo>
                  <a:lnTo>
                    <a:pt x="0" y="16"/>
                  </a:lnTo>
                  <a:lnTo>
                    <a:pt x="23" y="0"/>
                  </a:lnTo>
                  <a:close/>
                </a:path>
              </a:pathLst>
            </a:custGeom>
            <a:blipFill dpi="0" rotWithShape="0">
              <a:blip r:embed="rId16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897" name="Freeform 2345"/>
            <p:cNvSpPr>
              <a:spLocks/>
            </p:cNvSpPr>
            <p:nvPr/>
          </p:nvSpPr>
          <p:spPr bwMode="auto">
            <a:xfrm>
              <a:off x="2993" y="3438"/>
              <a:ext cx="31" cy="87"/>
            </a:xfrm>
            <a:custGeom>
              <a:avLst/>
              <a:gdLst/>
              <a:ahLst/>
              <a:cxnLst>
                <a:cxn ang="0">
                  <a:pos x="31" y="71"/>
                </a:cxn>
                <a:cxn ang="0">
                  <a:pos x="0" y="87"/>
                </a:cxn>
                <a:cxn ang="0">
                  <a:pos x="0" y="16"/>
                </a:cxn>
                <a:cxn ang="0">
                  <a:pos x="31" y="0"/>
                </a:cxn>
                <a:cxn ang="0">
                  <a:pos x="31" y="71"/>
                </a:cxn>
              </a:cxnLst>
              <a:rect l="0" t="0" r="r" b="b"/>
              <a:pathLst>
                <a:path w="31" h="87">
                  <a:moveTo>
                    <a:pt x="31" y="71"/>
                  </a:moveTo>
                  <a:lnTo>
                    <a:pt x="0" y="87"/>
                  </a:lnTo>
                  <a:lnTo>
                    <a:pt x="0" y="16"/>
                  </a:lnTo>
                  <a:lnTo>
                    <a:pt x="31" y="0"/>
                  </a:lnTo>
                  <a:lnTo>
                    <a:pt x="31" y="71"/>
                  </a:lnTo>
                  <a:close/>
                </a:path>
              </a:pathLst>
            </a:custGeom>
            <a:blipFill dpi="0" rotWithShape="0">
              <a:blip r:embed="rId16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898" name="Freeform 2346"/>
            <p:cNvSpPr>
              <a:spLocks/>
            </p:cNvSpPr>
            <p:nvPr/>
          </p:nvSpPr>
          <p:spPr bwMode="auto">
            <a:xfrm>
              <a:off x="2930" y="3352"/>
              <a:ext cx="63" cy="173"/>
            </a:xfrm>
            <a:custGeom>
              <a:avLst/>
              <a:gdLst/>
              <a:ahLst/>
              <a:cxnLst>
                <a:cxn ang="0">
                  <a:pos x="63" y="102"/>
                </a:cxn>
                <a:cxn ang="0">
                  <a:pos x="0" y="0"/>
                </a:cxn>
                <a:cxn ang="0">
                  <a:pos x="0" y="70"/>
                </a:cxn>
                <a:cxn ang="0">
                  <a:pos x="63" y="173"/>
                </a:cxn>
                <a:cxn ang="0">
                  <a:pos x="63" y="102"/>
                </a:cxn>
              </a:cxnLst>
              <a:rect l="0" t="0" r="r" b="b"/>
              <a:pathLst>
                <a:path w="63" h="173">
                  <a:moveTo>
                    <a:pt x="63" y="102"/>
                  </a:moveTo>
                  <a:lnTo>
                    <a:pt x="0" y="0"/>
                  </a:lnTo>
                  <a:lnTo>
                    <a:pt x="0" y="70"/>
                  </a:lnTo>
                  <a:lnTo>
                    <a:pt x="63" y="173"/>
                  </a:lnTo>
                  <a:lnTo>
                    <a:pt x="63" y="102"/>
                  </a:lnTo>
                  <a:close/>
                </a:path>
              </a:pathLst>
            </a:custGeom>
            <a:blipFill dpi="0" rotWithShape="0">
              <a:blip r:embed="rId16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899" name="Freeform 2347"/>
            <p:cNvSpPr>
              <a:spLocks/>
            </p:cNvSpPr>
            <p:nvPr/>
          </p:nvSpPr>
          <p:spPr bwMode="auto">
            <a:xfrm>
              <a:off x="2993" y="3438"/>
              <a:ext cx="94" cy="110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94" y="103"/>
                </a:cxn>
                <a:cxn ang="0">
                  <a:pos x="63" y="110"/>
                </a:cxn>
                <a:cxn ang="0">
                  <a:pos x="0" y="16"/>
                </a:cxn>
                <a:cxn ang="0">
                  <a:pos x="31" y="0"/>
                </a:cxn>
              </a:cxnLst>
              <a:rect l="0" t="0" r="r" b="b"/>
              <a:pathLst>
                <a:path w="94" h="110">
                  <a:moveTo>
                    <a:pt x="31" y="0"/>
                  </a:moveTo>
                  <a:lnTo>
                    <a:pt x="94" y="103"/>
                  </a:lnTo>
                  <a:lnTo>
                    <a:pt x="63" y="110"/>
                  </a:lnTo>
                  <a:lnTo>
                    <a:pt x="0" y="16"/>
                  </a:lnTo>
                  <a:lnTo>
                    <a:pt x="31" y="0"/>
                  </a:lnTo>
                  <a:close/>
                </a:path>
              </a:pathLst>
            </a:custGeom>
            <a:blipFill dpi="0" rotWithShape="0">
              <a:blip r:embed="rId16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00" name="Freeform 2348"/>
            <p:cNvSpPr>
              <a:spLocks/>
            </p:cNvSpPr>
            <p:nvPr/>
          </p:nvSpPr>
          <p:spPr bwMode="auto">
            <a:xfrm>
              <a:off x="3056" y="3541"/>
              <a:ext cx="31" cy="78"/>
            </a:xfrm>
            <a:custGeom>
              <a:avLst/>
              <a:gdLst/>
              <a:ahLst/>
              <a:cxnLst>
                <a:cxn ang="0">
                  <a:pos x="31" y="71"/>
                </a:cxn>
                <a:cxn ang="0">
                  <a:pos x="0" y="78"/>
                </a:cxn>
                <a:cxn ang="0">
                  <a:pos x="0" y="7"/>
                </a:cxn>
                <a:cxn ang="0">
                  <a:pos x="31" y="0"/>
                </a:cxn>
                <a:cxn ang="0">
                  <a:pos x="31" y="71"/>
                </a:cxn>
              </a:cxnLst>
              <a:rect l="0" t="0" r="r" b="b"/>
              <a:pathLst>
                <a:path w="31" h="78">
                  <a:moveTo>
                    <a:pt x="31" y="71"/>
                  </a:moveTo>
                  <a:lnTo>
                    <a:pt x="0" y="78"/>
                  </a:lnTo>
                  <a:lnTo>
                    <a:pt x="0" y="7"/>
                  </a:lnTo>
                  <a:lnTo>
                    <a:pt x="31" y="0"/>
                  </a:lnTo>
                  <a:lnTo>
                    <a:pt x="31" y="71"/>
                  </a:lnTo>
                  <a:close/>
                </a:path>
              </a:pathLst>
            </a:custGeom>
            <a:blipFill dpi="0" rotWithShape="0">
              <a:blip r:embed="rId16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01" name="Freeform 2349"/>
            <p:cNvSpPr>
              <a:spLocks/>
            </p:cNvSpPr>
            <p:nvPr/>
          </p:nvSpPr>
          <p:spPr bwMode="auto">
            <a:xfrm>
              <a:off x="2993" y="3454"/>
              <a:ext cx="63" cy="165"/>
            </a:xfrm>
            <a:custGeom>
              <a:avLst/>
              <a:gdLst/>
              <a:ahLst/>
              <a:cxnLst>
                <a:cxn ang="0">
                  <a:pos x="63" y="94"/>
                </a:cxn>
                <a:cxn ang="0">
                  <a:pos x="0" y="0"/>
                </a:cxn>
                <a:cxn ang="0">
                  <a:pos x="0" y="71"/>
                </a:cxn>
                <a:cxn ang="0">
                  <a:pos x="63" y="165"/>
                </a:cxn>
                <a:cxn ang="0">
                  <a:pos x="63" y="94"/>
                </a:cxn>
              </a:cxnLst>
              <a:rect l="0" t="0" r="r" b="b"/>
              <a:pathLst>
                <a:path w="63" h="165">
                  <a:moveTo>
                    <a:pt x="63" y="94"/>
                  </a:moveTo>
                  <a:lnTo>
                    <a:pt x="0" y="0"/>
                  </a:lnTo>
                  <a:lnTo>
                    <a:pt x="0" y="71"/>
                  </a:lnTo>
                  <a:lnTo>
                    <a:pt x="63" y="165"/>
                  </a:lnTo>
                  <a:lnTo>
                    <a:pt x="63" y="94"/>
                  </a:lnTo>
                  <a:close/>
                </a:path>
              </a:pathLst>
            </a:custGeom>
            <a:blipFill dpi="0" rotWithShape="0">
              <a:blip r:embed="rId16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02" name="Freeform 2350"/>
            <p:cNvSpPr>
              <a:spLocks/>
            </p:cNvSpPr>
            <p:nvPr/>
          </p:nvSpPr>
          <p:spPr bwMode="auto">
            <a:xfrm>
              <a:off x="1764" y="1894"/>
              <a:ext cx="94" cy="110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94" y="95"/>
                </a:cxn>
                <a:cxn ang="0">
                  <a:pos x="70" y="110"/>
                </a:cxn>
                <a:cxn ang="0">
                  <a:pos x="0" y="16"/>
                </a:cxn>
                <a:cxn ang="0">
                  <a:pos x="31" y="0"/>
                </a:cxn>
              </a:cxnLst>
              <a:rect l="0" t="0" r="r" b="b"/>
              <a:pathLst>
                <a:path w="94" h="110">
                  <a:moveTo>
                    <a:pt x="31" y="0"/>
                  </a:moveTo>
                  <a:lnTo>
                    <a:pt x="94" y="95"/>
                  </a:lnTo>
                  <a:lnTo>
                    <a:pt x="70" y="110"/>
                  </a:lnTo>
                  <a:lnTo>
                    <a:pt x="0" y="16"/>
                  </a:lnTo>
                  <a:lnTo>
                    <a:pt x="31" y="0"/>
                  </a:lnTo>
                  <a:close/>
                </a:path>
              </a:pathLst>
            </a:custGeom>
            <a:blipFill dpi="0" rotWithShape="0">
              <a:blip r:embed="rId17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03" name="Freeform 2351"/>
            <p:cNvSpPr>
              <a:spLocks/>
            </p:cNvSpPr>
            <p:nvPr/>
          </p:nvSpPr>
          <p:spPr bwMode="auto">
            <a:xfrm>
              <a:off x="1834" y="1989"/>
              <a:ext cx="24" cy="86"/>
            </a:xfrm>
            <a:custGeom>
              <a:avLst/>
              <a:gdLst/>
              <a:ahLst/>
              <a:cxnLst>
                <a:cxn ang="0">
                  <a:pos x="24" y="78"/>
                </a:cxn>
                <a:cxn ang="0">
                  <a:pos x="0" y="86"/>
                </a:cxn>
                <a:cxn ang="0">
                  <a:pos x="0" y="15"/>
                </a:cxn>
                <a:cxn ang="0">
                  <a:pos x="24" y="0"/>
                </a:cxn>
                <a:cxn ang="0">
                  <a:pos x="24" y="78"/>
                </a:cxn>
              </a:cxnLst>
              <a:rect l="0" t="0" r="r" b="b"/>
              <a:pathLst>
                <a:path w="24" h="86">
                  <a:moveTo>
                    <a:pt x="24" y="78"/>
                  </a:moveTo>
                  <a:lnTo>
                    <a:pt x="0" y="86"/>
                  </a:lnTo>
                  <a:lnTo>
                    <a:pt x="0" y="15"/>
                  </a:lnTo>
                  <a:lnTo>
                    <a:pt x="24" y="0"/>
                  </a:lnTo>
                  <a:lnTo>
                    <a:pt x="24" y="78"/>
                  </a:lnTo>
                  <a:close/>
                </a:path>
              </a:pathLst>
            </a:custGeom>
            <a:blipFill dpi="0" rotWithShape="0">
              <a:blip r:embed="rId17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04" name="Freeform 2352"/>
            <p:cNvSpPr>
              <a:spLocks/>
            </p:cNvSpPr>
            <p:nvPr/>
          </p:nvSpPr>
          <p:spPr bwMode="auto">
            <a:xfrm>
              <a:off x="1764" y="1910"/>
              <a:ext cx="70" cy="165"/>
            </a:xfrm>
            <a:custGeom>
              <a:avLst/>
              <a:gdLst/>
              <a:ahLst/>
              <a:cxnLst>
                <a:cxn ang="0">
                  <a:pos x="70" y="94"/>
                </a:cxn>
                <a:cxn ang="0">
                  <a:pos x="0" y="0"/>
                </a:cxn>
                <a:cxn ang="0">
                  <a:pos x="0" y="71"/>
                </a:cxn>
                <a:cxn ang="0">
                  <a:pos x="70" y="165"/>
                </a:cxn>
                <a:cxn ang="0">
                  <a:pos x="70" y="94"/>
                </a:cxn>
              </a:cxnLst>
              <a:rect l="0" t="0" r="r" b="b"/>
              <a:pathLst>
                <a:path w="70" h="165">
                  <a:moveTo>
                    <a:pt x="70" y="94"/>
                  </a:moveTo>
                  <a:lnTo>
                    <a:pt x="0" y="0"/>
                  </a:lnTo>
                  <a:lnTo>
                    <a:pt x="0" y="71"/>
                  </a:lnTo>
                  <a:lnTo>
                    <a:pt x="70" y="165"/>
                  </a:lnTo>
                  <a:lnTo>
                    <a:pt x="70" y="94"/>
                  </a:lnTo>
                  <a:close/>
                </a:path>
              </a:pathLst>
            </a:custGeom>
            <a:blipFill dpi="0" rotWithShape="0">
              <a:blip r:embed="rId17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05" name="Freeform 2353"/>
            <p:cNvSpPr>
              <a:spLocks/>
            </p:cNvSpPr>
            <p:nvPr/>
          </p:nvSpPr>
          <p:spPr bwMode="auto">
            <a:xfrm>
              <a:off x="1834" y="1989"/>
              <a:ext cx="87" cy="118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87" y="102"/>
                </a:cxn>
                <a:cxn ang="0">
                  <a:pos x="63" y="118"/>
                </a:cxn>
                <a:cxn ang="0">
                  <a:pos x="0" y="15"/>
                </a:cxn>
                <a:cxn ang="0">
                  <a:pos x="24" y="0"/>
                </a:cxn>
              </a:cxnLst>
              <a:rect l="0" t="0" r="r" b="b"/>
              <a:pathLst>
                <a:path w="87" h="118">
                  <a:moveTo>
                    <a:pt x="24" y="0"/>
                  </a:moveTo>
                  <a:lnTo>
                    <a:pt x="87" y="102"/>
                  </a:lnTo>
                  <a:lnTo>
                    <a:pt x="63" y="118"/>
                  </a:lnTo>
                  <a:lnTo>
                    <a:pt x="0" y="15"/>
                  </a:lnTo>
                  <a:lnTo>
                    <a:pt x="24" y="0"/>
                  </a:lnTo>
                  <a:close/>
                </a:path>
              </a:pathLst>
            </a:custGeom>
            <a:blipFill dpi="0" rotWithShape="0">
              <a:blip r:embed="rId17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06" name="Freeform 2354"/>
            <p:cNvSpPr>
              <a:spLocks/>
            </p:cNvSpPr>
            <p:nvPr/>
          </p:nvSpPr>
          <p:spPr bwMode="auto">
            <a:xfrm>
              <a:off x="1897" y="2091"/>
              <a:ext cx="24" cy="87"/>
            </a:xfrm>
            <a:custGeom>
              <a:avLst/>
              <a:gdLst/>
              <a:ahLst/>
              <a:cxnLst>
                <a:cxn ang="0">
                  <a:pos x="24" y="71"/>
                </a:cxn>
                <a:cxn ang="0">
                  <a:pos x="0" y="87"/>
                </a:cxn>
                <a:cxn ang="0">
                  <a:pos x="0" y="16"/>
                </a:cxn>
                <a:cxn ang="0">
                  <a:pos x="24" y="0"/>
                </a:cxn>
                <a:cxn ang="0">
                  <a:pos x="24" y="71"/>
                </a:cxn>
              </a:cxnLst>
              <a:rect l="0" t="0" r="r" b="b"/>
              <a:pathLst>
                <a:path w="24" h="87">
                  <a:moveTo>
                    <a:pt x="24" y="71"/>
                  </a:moveTo>
                  <a:lnTo>
                    <a:pt x="0" y="87"/>
                  </a:lnTo>
                  <a:lnTo>
                    <a:pt x="0" y="16"/>
                  </a:lnTo>
                  <a:lnTo>
                    <a:pt x="24" y="0"/>
                  </a:lnTo>
                  <a:lnTo>
                    <a:pt x="24" y="71"/>
                  </a:lnTo>
                  <a:close/>
                </a:path>
              </a:pathLst>
            </a:custGeom>
            <a:blipFill dpi="0" rotWithShape="0">
              <a:blip r:embed="rId17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07" name="Freeform 2355"/>
            <p:cNvSpPr>
              <a:spLocks/>
            </p:cNvSpPr>
            <p:nvPr/>
          </p:nvSpPr>
          <p:spPr bwMode="auto">
            <a:xfrm>
              <a:off x="1834" y="2004"/>
              <a:ext cx="63" cy="174"/>
            </a:xfrm>
            <a:custGeom>
              <a:avLst/>
              <a:gdLst/>
              <a:ahLst/>
              <a:cxnLst>
                <a:cxn ang="0">
                  <a:pos x="63" y="103"/>
                </a:cxn>
                <a:cxn ang="0">
                  <a:pos x="0" y="0"/>
                </a:cxn>
                <a:cxn ang="0">
                  <a:pos x="0" y="71"/>
                </a:cxn>
                <a:cxn ang="0">
                  <a:pos x="63" y="174"/>
                </a:cxn>
                <a:cxn ang="0">
                  <a:pos x="63" y="103"/>
                </a:cxn>
              </a:cxnLst>
              <a:rect l="0" t="0" r="r" b="b"/>
              <a:pathLst>
                <a:path w="63" h="174">
                  <a:moveTo>
                    <a:pt x="63" y="103"/>
                  </a:moveTo>
                  <a:lnTo>
                    <a:pt x="0" y="0"/>
                  </a:lnTo>
                  <a:lnTo>
                    <a:pt x="0" y="71"/>
                  </a:lnTo>
                  <a:lnTo>
                    <a:pt x="63" y="174"/>
                  </a:lnTo>
                  <a:lnTo>
                    <a:pt x="63" y="103"/>
                  </a:lnTo>
                  <a:close/>
                </a:path>
              </a:pathLst>
            </a:custGeom>
            <a:blipFill dpi="0" rotWithShape="0">
              <a:blip r:embed="rId17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08" name="Freeform 2356"/>
            <p:cNvSpPr>
              <a:spLocks/>
            </p:cNvSpPr>
            <p:nvPr/>
          </p:nvSpPr>
          <p:spPr bwMode="auto">
            <a:xfrm>
              <a:off x="1897" y="2091"/>
              <a:ext cx="95" cy="118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95" y="102"/>
                </a:cxn>
                <a:cxn ang="0">
                  <a:pos x="64" y="118"/>
                </a:cxn>
                <a:cxn ang="0">
                  <a:pos x="0" y="16"/>
                </a:cxn>
                <a:cxn ang="0">
                  <a:pos x="24" y="0"/>
                </a:cxn>
              </a:cxnLst>
              <a:rect l="0" t="0" r="r" b="b"/>
              <a:pathLst>
                <a:path w="95" h="118">
                  <a:moveTo>
                    <a:pt x="24" y="0"/>
                  </a:moveTo>
                  <a:lnTo>
                    <a:pt x="95" y="102"/>
                  </a:lnTo>
                  <a:lnTo>
                    <a:pt x="64" y="118"/>
                  </a:lnTo>
                  <a:lnTo>
                    <a:pt x="0" y="16"/>
                  </a:lnTo>
                  <a:lnTo>
                    <a:pt x="24" y="0"/>
                  </a:lnTo>
                  <a:close/>
                </a:path>
              </a:pathLst>
            </a:custGeom>
            <a:blipFill dpi="0" rotWithShape="0">
              <a:blip r:embed="rId17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09" name="Freeform 2357"/>
            <p:cNvSpPr>
              <a:spLocks/>
            </p:cNvSpPr>
            <p:nvPr/>
          </p:nvSpPr>
          <p:spPr bwMode="auto">
            <a:xfrm>
              <a:off x="1961" y="2193"/>
              <a:ext cx="31" cy="87"/>
            </a:xfrm>
            <a:custGeom>
              <a:avLst/>
              <a:gdLst/>
              <a:ahLst/>
              <a:cxnLst>
                <a:cxn ang="0">
                  <a:pos x="31" y="71"/>
                </a:cxn>
                <a:cxn ang="0">
                  <a:pos x="0" y="87"/>
                </a:cxn>
                <a:cxn ang="0">
                  <a:pos x="0" y="16"/>
                </a:cxn>
                <a:cxn ang="0">
                  <a:pos x="31" y="0"/>
                </a:cxn>
                <a:cxn ang="0">
                  <a:pos x="31" y="71"/>
                </a:cxn>
              </a:cxnLst>
              <a:rect l="0" t="0" r="r" b="b"/>
              <a:pathLst>
                <a:path w="31" h="87">
                  <a:moveTo>
                    <a:pt x="31" y="71"/>
                  </a:moveTo>
                  <a:lnTo>
                    <a:pt x="0" y="87"/>
                  </a:lnTo>
                  <a:lnTo>
                    <a:pt x="0" y="16"/>
                  </a:lnTo>
                  <a:lnTo>
                    <a:pt x="31" y="0"/>
                  </a:lnTo>
                  <a:lnTo>
                    <a:pt x="31" y="71"/>
                  </a:lnTo>
                  <a:close/>
                </a:path>
              </a:pathLst>
            </a:custGeom>
            <a:blipFill dpi="0" rotWithShape="0">
              <a:blip r:embed="rId17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10" name="Freeform 2358"/>
            <p:cNvSpPr>
              <a:spLocks/>
            </p:cNvSpPr>
            <p:nvPr/>
          </p:nvSpPr>
          <p:spPr bwMode="auto">
            <a:xfrm>
              <a:off x="1897" y="2107"/>
              <a:ext cx="64" cy="173"/>
            </a:xfrm>
            <a:custGeom>
              <a:avLst/>
              <a:gdLst/>
              <a:ahLst/>
              <a:cxnLst>
                <a:cxn ang="0">
                  <a:pos x="64" y="102"/>
                </a:cxn>
                <a:cxn ang="0">
                  <a:pos x="0" y="0"/>
                </a:cxn>
                <a:cxn ang="0">
                  <a:pos x="0" y="71"/>
                </a:cxn>
                <a:cxn ang="0">
                  <a:pos x="64" y="173"/>
                </a:cxn>
                <a:cxn ang="0">
                  <a:pos x="64" y="102"/>
                </a:cxn>
              </a:cxnLst>
              <a:rect l="0" t="0" r="r" b="b"/>
              <a:pathLst>
                <a:path w="64" h="173">
                  <a:moveTo>
                    <a:pt x="64" y="102"/>
                  </a:moveTo>
                  <a:lnTo>
                    <a:pt x="0" y="0"/>
                  </a:lnTo>
                  <a:lnTo>
                    <a:pt x="0" y="71"/>
                  </a:lnTo>
                  <a:lnTo>
                    <a:pt x="64" y="173"/>
                  </a:lnTo>
                  <a:lnTo>
                    <a:pt x="64" y="102"/>
                  </a:lnTo>
                  <a:close/>
                </a:path>
              </a:pathLst>
            </a:custGeom>
            <a:blipFill dpi="0" rotWithShape="0">
              <a:blip r:embed="rId17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11" name="Freeform 2359"/>
            <p:cNvSpPr>
              <a:spLocks/>
            </p:cNvSpPr>
            <p:nvPr/>
          </p:nvSpPr>
          <p:spPr bwMode="auto">
            <a:xfrm>
              <a:off x="1961" y="2193"/>
              <a:ext cx="94" cy="111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94" y="103"/>
                </a:cxn>
                <a:cxn ang="0">
                  <a:pos x="63" y="111"/>
                </a:cxn>
                <a:cxn ang="0">
                  <a:pos x="0" y="16"/>
                </a:cxn>
                <a:cxn ang="0">
                  <a:pos x="31" y="0"/>
                </a:cxn>
              </a:cxnLst>
              <a:rect l="0" t="0" r="r" b="b"/>
              <a:pathLst>
                <a:path w="94" h="111">
                  <a:moveTo>
                    <a:pt x="31" y="0"/>
                  </a:moveTo>
                  <a:lnTo>
                    <a:pt x="94" y="103"/>
                  </a:lnTo>
                  <a:lnTo>
                    <a:pt x="63" y="111"/>
                  </a:lnTo>
                  <a:lnTo>
                    <a:pt x="0" y="16"/>
                  </a:lnTo>
                  <a:lnTo>
                    <a:pt x="31" y="0"/>
                  </a:lnTo>
                  <a:close/>
                </a:path>
              </a:pathLst>
            </a:custGeom>
            <a:blipFill dpi="0" rotWithShape="0">
              <a:blip r:embed="rId17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12" name="Freeform 2360"/>
            <p:cNvSpPr>
              <a:spLocks/>
            </p:cNvSpPr>
            <p:nvPr/>
          </p:nvSpPr>
          <p:spPr bwMode="auto">
            <a:xfrm>
              <a:off x="2024" y="2296"/>
              <a:ext cx="31" cy="79"/>
            </a:xfrm>
            <a:custGeom>
              <a:avLst/>
              <a:gdLst/>
              <a:ahLst/>
              <a:cxnLst>
                <a:cxn ang="0">
                  <a:pos x="31" y="71"/>
                </a:cxn>
                <a:cxn ang="0">
                  <a:pos x="0" y="79"/>
                </a:cxn>
                <a:cxn ang="0">
                  <a:pos x="0" y="8"/>
                </a:cxn>
                <a:cxn ang="0">
                  <a:pos x="31" y="0"/>
                </a:cxn>
                <a:cxn ang="0">
                  <a:pos x="31" y="71"/>
                </a:cxn>
              </a:cxnLst>
              <a:rect l="0" t="0" r="r" b="b"/>
              <a:pathLst>
                <a:path w="31" h="79">
                  <a:moveTo>
                    <a:pt x="31" y="71"/>
                  </a:moveTo>
                  <a:lnTo>
                    <a:pt x="0" y="79"/>
                  </a:lnTo>
                  <a:lnTo>
                    <a:pt x="0" y="8"/>
                  </a:lnTo>
                  <a:lnTo>
                    <a:pt x="31" y="0"/>
                  </a:lnTo>
                  <a:lnTo>
                    <a:pt x="31" y="71"/>
                  </a:lnTo>
                  <a:close/>
                </a:path>
              </a:pathLst>
            </a:custGeom>
            <a:blipFill dpi="0" rotWithShape="0">
              <a:blip r:embed="rId17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13" name="Freeform 2361"/>
            <p:cNvSpPr>
              <a:spLocks/>
            </p:cNvSpPr>
            <p:nvPr/>
          </p:nvSpPr>
          <p:spPr bwMode="auto">
            <a:xfrm>
              <a:off x="1961" y="2209"/>
              <a:ext cx="63" cy="166"/>
            </a:xfrm>
            <a:custGeom>
              <a:avLst/>
              <a:gdLst/>
              <a:ahLst/>
              <a:cxnLst>
                <a:cxn ang="0">
                  <a:pos x="63" y="95"/>
                </a:cxn>
                <a:cxn ang="0">
                  <a:pos x="0" y="0"/>
                </a:cxn>
                <a:cxn ang="0">
                  <a:pos x="0" y="71"/>
                </a:cxn>
                <a:cxn ang="0">
                  <a:pos x="63" y="166"/>
                </a:cxn>
                <a:cxn ang="0">
                  <a:pos x="63" y="95"/>
                </a:cxn>
              </a:cxnLst>
              <a:rect l="0" t="0" r="r" b="b"/>
              <a:pathLst>
                <a:path w="63" h="166">
                  <a:moveTo>
                    <a:pt x="63" y="95"/>
                  </a:moveTo>
                  <a:lnTo>
                    <a:pt x="0" y="0"/>
                  </a:lnTo>
                  <a:lnTo>
                    <a:pt x="0" y="71"/>
                  </a:lnTo>
                  <a:lnTo>
                    <a:pt x="63" y="166"/>
                  </a:lnTo>
                  <a:lnTo>
                    <a:pt x="63" y="95"/>
                  </a:lnTo>
                  <a:close/>
                </a:path>
              </a:pathLst>
            </a:custGeom>
            <a:blipFill dpi="0" rotWithShape="0">
              <a:blip r:embed="rId17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14" name="Freeform 2362"/>
            <p:cNvSpPr>
              <a:spLocks/>
            </p:cNvSpPr>
            <p:nvPr/>
          </p:nvSpPr>
          <p:spPr bwMode="auto">
            <a:xfrm>
              <a:off x="2024" y="2296"/>
              <a:ext cx="94" cy="110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94" y="94"/>
                </a:cxn>
                <a:cxn ang="0">
                  <a:pos x="70" y="110"/>
                </a:cxn>
                <a:cxn ang="0">
                  <a:pos x="0" y="8"/>
                </a:cxn>
                <a:cxn ang="0">
                  <a:pos x="31" y="0"/>
                </a:cxn>
              </a:cxnLst>
              <a:rect l="0" t="0" r="r" b="b"/>
              <a:pathLst>
                <a:path w="94" h="110">
                  <a:moveTo>
                    <a:pt x="31" y="0"/>
                  </a:moveTo>
                  <a:lnTo>
                    <a:pt x="94" y="94"/>
                  </a:lnTo>
                  <a:lnTo>
                    <a:pt x="70" y="110"/>
                  </a:lnTo>
                  <a:lnTo>
                    <a:pt x="0" y="8"/>
                  </a:lnTo>
                  <a:lnTo>
                    <a:pt x="31" y="0"/>
                  </a:lnTo>
                  <a:close/>
                </a:path>
              </a:pathLst>
            </a:custGeom>
            <a:blipFill dpi="0" rotWithShape="0">
              <a:blip r:embed="rId17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15" name="Freeform 2363"/>
            <p:cNvSpPr>
              <a:spLocks/>
            </p:cNvSpPr>
            <p:nvPr/>
          </p:nvSpPr>
          <p:spPr bwMode="auto">
            <a:xfrm>
              <a:off x="2094" y="2390"/>
              <a:ext cx="24" cy="87"/>
            </a:xfrm>
            <a:custGeom>
              <a:avLst/>
              <a:gdLst/>
              <a:ahLst/>
              <a:cxnLst>
                <a:cxn ang="0">
                  <a:pos x="24" y="71"/>
                </a:cxn>
                <a:cxn ang="0">
                  <a:pos x="0" y="87"/>
                </a:cxn>
                <a:cxn ang="0">
                  <a:pos x="0" y="16"/>
                </a:cxn>
                <a:cxn ang="0">
                  <a:pos x="24" y="0"/>
                </a:cxn>
                <a:cxn ang="0">
                  <a:pos x="24" y="71"/>
                </a:cxn>
              </a:cxnLst>
              <a:rect l="0" t="0" r="r" b="b"/>
              <a:pathLst>
                <a:path w="24" h="87">
                  <a:moveTo>
                    <a:pt x="24" y="71"/>
                  </a:moveTo>
                  <a:lnTo>
                    <a:pt x="0" y="87"/>
                  </a:lnTo>
                  <a:lnTo>
                    <a:pt x="0" y="16"/>
                  </a:lnTo>
                  <a:lnTo>
                    <a:pt x="24" y="0"/>
                  </a:lnTo>
                  <a:lnTo>
                    <a:pt x="24" y="71"/>
                  </a:lnTo>
                  <a:close/>
                </a:path>
              </a:pathLst>
            </a:custGeom>
            <a:blipFill dpi="0" rotWithShape="0">
              <a:blip r:embed="rId17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16" name="Freeform 2364"/>
            <p:cNvSpPr>
              <a:spLocks/>
            </p:cNvSpPr>
            <p:nvPr/>
          </p:nvSpPr>
          <p:spPr bwMode="auto">
            <a:xfrm>
              <a:off x="2024" y="2304"/>
              <a:ext cx="70" cy="173"/>
            </a:xfrm>
            <a:custGeom>
              <a:avLst/>
              <a:gdLst/>
              <a:ahLst/>
              <a:cxnLst>
                <a:cxn ang="0">
                  <a:pos x="70" y="102"/>
                </a:cxn>
                <a:cxn ang="0">
                  <a:pos x="0" y="0"/>
                </a:cxn>
                <a:cxn ang="0">
                  <a:pos x="0" y="71"/>
                </a:cxn>
                <a:cxn ang="0">
                  <a:pos x="70" y="173"/>
                </a:cxn>
                <a:cxn ang="0">
                  <a:pos x="70" y="102"/>
                </a:cxn>
              </a:cxnLst>
              <a:rect l="0" t="0" r="r" b="b"/>
              <a:pathLst>
                <a:path w="70" h="173">
                  <a:moveTo>
                    <a:pt x="70" y="102"/>
                  </a:moveTo>
                  <a:lnTo>
                    <a:pt x="0" y="0"/>
                  </a:lnTo>
                  <a:lnTo>
                    <a:pt x="0" y="71"/>
                  </a:lnTo>
                  <a:lnTo>
                    <a:pt x="70" y="173"/>
                  </a:lnTo>
                  <a:lnTo>
                    <a:pt x="70" y="102"/>
                  </a:lnTo>
                  <a:close/>
                </a:path>
              </a:pathLst>
            </a:custGeom>
            <a:blipFill dpi="0" rotWithShape="0">
              <a:blip r:embed="rId17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17" name="Freeform 2365"/>
            <p:cNvSpPr>
              <a:spLocks/>
            </p:cNvSpPr>
            <p:nvPr/>
          </p:nvSpPr>
          <p:spPr bwMode="auto">
            <a:xfrm>
              <a:off x="2094" y="2390"/>
              <a:ext cx="87" cy="40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87" y="24"/>
                </a:cxn>
                <a:cxn ang="0">
                  <a:pos x="64" y="40"/>
                </a:cxn>
                <a:cxn ang="0">
                  <a:pos x="0" y="16"/>
                </a:cxn>
                <a:cxn ang="0">
                  <a:pos x="24" y="0"/>
                </a:cxn>
              </a:cxnLst>
              <a:rect l="0" t="0" r="r" b="b"/>
              <a:pathLst>
                <a:path w="87" h="40">
                  <a:moveTo>
                    <a:pt x="24" y="0"/>
                  </a:moveTo>
                  <a:lnTo>
                    <a:pt x="87" y="24"/>
                  </a:lnTo>
                  <a:lnTo>
                    <a:pt x="64" y="40"/>
                  </a:lnTo>
                  <a:lnTo>
                    <a:pt x="0" y="16"/>
                  </a:lnTo>
                  <a:lnTo>
                    <a:pt x="24" y="0"/>
                  </a:lnTo>
                  <a:close/>
                </a:path>
              </a:pathLst>
            </a:custGeom>
            <a:blipFill dpi="0" rotWithShape="0">
              <a:blip r:embed="rId17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18" name="Freeform 2366"/>
            <p:cNvSpPr>
              <a:spLocks/>
            </p:cNvSpPr>
            <p:nvPr/>
          </p:nvSpPr>
          <p:spPr bwMode="auto">
            <a:xfrm>
              <a:off x="2158" y="2414"/>
              <a:ext cx="23" cy="87"/>
            </a:xfrm>
            <a:custGeom>
              <a:avLst/>
              <a:gdLst/>
              <a:ahLst/>
              <a:cxnLst>
                <a:cxn ang="0">
                  <a:pos x="23" y="71"/>
                </a:cxn>
                <a:cxn ang="0">
                  <a:pos x="0" y="87"/>
                </a:cxn>
                <a:cxn ang="0">
                  <a:pos x="0" y="16"/>
                </a:cxn>
                <a:cxn ang="0">
                  <a:pos x="23" y="0"/>
                </a:cxn>
                <a:cxn ang="0">
                  <a:pos x="23" y="71"/>
                </a:cxn>
              </a:cxnLst>
              <a:rect l="0" t="0" r="r" b="b"/>
              <a:pathLst>
                <a:path w="23" h="87">
                  <a:moveTo>
                    <a:pt x="23" y="71"/>
                  </a:moveTo>
                  <a:lnTo>
                    <a:pt x="0" y="87"/>
                  </a:lnTo>
                  <a:lnTo>
                    <a:pt x="0" y="16"/>
                  </a:lnTo>
                  <a:lnTo>
                    <a:pt x="23" y="0"/>
                  </a:lnTo>
                  <a:lnTo>
                    <a:pt x="23" y="71"/>
                  </a:lnTo>
                  <a:close/>
                </a:path>
              </a:pathLst>
            </a:custGeom>
            <a:blipFill dpi="0" rotWithShape="0">
              <a:blip r:embed="rId17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19" name="Freeform 2367"/>
            <p:cNvSpPr>
              <a:spLocks/>
            </p:cNvSpPr>
            <p:nvPr/>
          </p:nvSpPr>
          <p:spPr bwMode="auto">
            <a:xfrm>
              <a:off x="2094" y="2406"/>
              <a:ext cx="64" cy="95"/>
            </a:xfrm>
            <a:custGeom>
              <a:avLst/>
              <a:gdLst/>
              <a:ahLst/>
              <a:cxnLst>
                <a:cxn ang="0">
                  <a:pos x="64" y="24"/>
                </a:cxn>
                <a:cxn ang="0">
                  <a:pos x="0" y="0"/>
                </a:cxn>
                <a:cxn ang="0">
                  <a:pos x="0" y="71"/>
                </a:cxn>
                <a:cxn ang="0">
                  <a:pos x="64" y="95"/>
                </a:cxn>
                <a:cxn ang="0">
                  <a:pos x="64" y="24"/>
                </a:cxn>
              </a:cxnLst>
              <a:rect l="0" t="0" r="r" b="b"/>
              <a:pathLst>
                <a:path w="64" h="95">
                  <a:moveTo>
                    <a:pt x="64" y="24"/>
                  </a:moveTo>
                  <a:lnTo>
                    <a:pt x="0" y="0"/>
                  </a:lnTo>
                  <a:lnTo>
                    <a:pt x="0" y="71"/>
                  </a:lnTo>
                  <a:lnTo>
                    <a:pt x="64" y="95"/>
                  </a:lnTo>
                  <a:lnTo>
                    <a:pt x="64" y="24"/>
                  </a:lnTo>
                  <a:close/>
                </a:path>
              </a:pathLst>
            </a:custGeom>
            <a:blipFill dpi="0" rotWithShape="0">
              <a:blip r:embed="rId17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20" name="Freeform 2368"/>
            <p:cNvSpPr>
              <a:spLocks/>
            </p:cNvSpPr>
            <p:nvPr/>
          </p:nvSpPr>
          <p:spPr bwMode="auto">
            <a:xfrm>
              <a:off x="2158" y="2414"/>
              <a:ext cx="94" cy="118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94" y="102"/>
                </a:cxn>
                <a:cxn ang="0">
                  <a:pos x="63" y="118"/>
                </a:cxn>
                <a:cxn ang="0">
                  <a:pos x="0" y="16"/>
                </a:cxn>
                <a:cxn ang="0">
                  <a:pos x="23" y="0"/>
                </a:cxn>
              </a:cxnLst>
              <a:rect l="0" t="0" r="r" b="b"/>
              <a:pathLst>
                <a:path w="94" h="118">
                  <a:moveTo>
                    <a:pt x="23" y="0"/>
                  </a:moveTo>
                  <a:lnTo>
                    <a:pt x="94" y="102"/>
                  </a:lnTo>
                  <a:lnTo>
                    <a:pt x="63" y="118"/>
                  </a:lnTo>
                  <a:lnTo>
                    <a:pt x="0" y="16"/>
                  </a:lnTo>
                  <a:lnTo>
                    <a:pt x="23" y="0"/>
                  </a:lnTo>
                  <a:close/>
                </a:path>
              </a:pathLst>
            </a:custGeom>
            <a:blipFill dpi="0" rotWithShape="0">
              <a:blip r:embed="rId17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21" name="Freeform 2369"/>
            <p:cNvSpPr>
              <a:spLocks/>
            </p:cNvSpPr>
            <p:nvPr/>
          </p:nvSpPr>
          <p:spPr bwMode="auto">
            <a:xfrm>
              <a:off x="2221" y="2516"/>
              <a:ext cx="31" cy="87"/>
            </a:xfrm>
            <a:custGeom>
              <a:avLst/>
              <a:gdLst/>
              <a:ahLst/>
              <a:cxnLst>
                <a:cxn ang="0">
                  <a:pos x="31" y="71"/>
                </a:cxn>
                <a:cxn ang="0">
                  <a:pos x="0" y="87"/>
                </a:cxn>
                <a:cxn ang="0">
                  <a:pos x="0" y="16"/>
                </a:cxn>
                <a:cxn ang="0">
                  <a:pos x="31" y="0"/>
                </a:cxn>
                <a:cxn ang="0">
                  <a:pos x="31" y="71"/>
                </a:cxn>
              </a:cxnLst>
              <a:rect l="0" t="0" r="r" b="b"/>
              <a:pathLst>
                <a:path w="31" h="87">
                  <a:moveTo>
                    <a:pt x="31" y="71"/>
                  </a:moveTo>
                  <a:lnTo>
                    <a:pt x="0" y="87"/>
                  </a:lnTo>
                  <a:lnTo>
                    <a:pt x="0" y="16"/>
                  </a:lnTo>
                  <a:lnTo>
                    <a:pt x="31" y="0"/>
                  </a:lnTo>
                  <a:lnTo>
                    <a:pt x="31" y="71"/>
                  </a:lnTo>
                  <a:close/>
                </a:path>
              </a:pathLst>
            </a:custGeom>
            <a:blipFill dpi="0" rotWithShape="0">
              <a:blip r:embed="rId17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22" name="Freeform 2370"/>
            <p:cNvSpPr>
              <a:spLocks/>
            </p:cNvSpPr>
            <p:nvPr/>
          </p:nvSpPr>
          <p:spPr bwMode="auto">
            <a:xfrm>
              <a:off x="2158" y="2430"/>
              <a:ext cx="63" cy="173"/>
            </a:xfrm>
            <a:custGeom>
              <a:avLst/>
              <a:gdLst/>
              <a:ahLst/>
              <a:cxnLst>
                <a:cxn ang="0">
                  <a:pos x="63" y="102"/>
                </a:cxn>
                <a:cxn ang="0">
                  <a:pos x="0" y="0"/>
                </a:cxn>
                <a:cxn ang="0">
                  <a:pos x="0" y="71"/>
                </a:cxn>
                <a:cxn ang="0">
                  <a:pos x="63" y="173"/>
                </a:cxn>
                <a:cxn ang="0">
                  <a:pos x="63" y="102"/>
                </a:cxn>
              </a:cxnLst>
              <a:rect l="0" t="0" r="r" b="b"/>
              <a:pathLst>
                <a:path w="63" h="173">
                  <a:moveTo>
                    <a:pt x="63" y="102"/>
                  </a:moveTo>
                  <a:lnTo>
                    <a:pt x="0" y="0"/>
                  </a:lnTo>
                  <a:lnTo>
                    <a:pt x="0" y="71"/>
                  </a:lnTo>
                  <a:lnTo>
                    <a:pt x="63" y="173"/>
                  </a:lnTo>
                  <a:lnTo>
                    <a:pt x="63" y="102"/>
                  </a:lnTo>
                  <a:close/>
                </a:path>
              </a:pathLst>
            </a:custGeom>
            <a:blipFill dpi="0" rotWithShape="0">
              <a:blip r:embed="rId17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23" name="Freeform 2371"/>
            <p:cNvSpPr>
              <a:spLocks/>
            </p:cNvSpPr>
            <p:nvPr/>
          </p:nvSpPr>
          <p:spPr bwMode="auto">
            <a:xfrm>
              <a:off x="2221" y="2516"/>
              <a:ext cx="94" cy="111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94" y="103"/>
                </a:cxn>
                <a:cxn ang="0">
                  <a:pos x="63" y="111"/>
                </a:cxn>
                <a:cxn ang="0">
                  <a:pos x="0" y="16"/>
                </a:cxn>
                <a:cxn ang="0">
                  <a:pos x="31" y="0"/>
                </a:cxn>
              </a:cxnLst>
              <a:rect l="0" t="0" r="r" b="b"/>
              <a:pathLst>
                <a:path w="94" h="111">
                  <a:moveTo>
                    <a:pt x="31" y="0"/>
                  </a:moveTo>
                  <a:lnTo>
                    <a:pt x="94" y="103"/>
                  </a:lnTo>
                  <a:lnTo>
                    <a:pt x="63" y="111"/>
                  </a:lnTo>
                  <a:lnTo>
                    <a:pt x="0" y="16"/>
                  </a:lnTo>
                  <a:lnTo>
                    <a:pt x="31" y="0"/>
                  </a:lnTo>
                  <a:close/>
                </a:path>
              </a:pathLst>
            </a:custGeom>
            <a:blipFill dpi="0" rotWithShape="0">
              <a:blip r:embed="rId17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24" name="Freeform 2372"/>
            <p:cNvSpPr>
              <a:spLocks/>
            </p:cNvSpPr>
            <p:nvPr/>
          </p:nvSpPr>
          <p:spPr bwMode="auto">
            <a:xfrm>
              <a:off x="2284" y="2619"/>
              <a:ext cx="31" cy="87"/>
            </a:xfrm>
            <a:custGeom>
              <a:avLst/>
              <a:gdLst/>
              <a:ahLst/>
              <a:cxnLst>
                <a:cxn ang="0">
                  <a:pos x="31" y="71"/>
                </a:cxn>
                <a:cxn ang="0">
                  <a:pos x="0" y="87"/>
                </a:cxn>
                <a:cxn ang="0">
                  <a:pos x="0" y="8"/>
                </a:cxn>
                <a:cxn ang="0">
                  <a:pos x="31" y="0"/>
                </a:cxn>
                <a:cxn ang="0">
                  <a:pos x="31" y="71"/>
                </a:cxn>
              </a:cxnLst>
              <a:rect l="0" t="0" r="r" b="b"/>
              <a:pathLst>
                <a:path w="31" h="87">
                  <a:moveTo>
                    <a:pt x="31" y="71"/>
                  </a:moveTo>
                  <a:lnTo>
                    <a:pt x="0" y="87"/>
                  </a:lnTo>
                  <a:lnTo>
                    <a:pt x="0" y="8"/>
                  </a:lnTo>
                  <a:lnTo>
                    <a:pt x="31" y="0"/>
                  </a:lnTo>
                  <a:lnTo>
                    <a:pt x="31" y="71"/>
                  </a:lnTo>
                  <a:close/>
                </a:path>
              </a:pathLst>
            </a:custGeom>
            <a:blipFill dpi="0" rotWithShape="0">
              <a:blip r:embed="rId17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25" name="Freeform 2373"/>
            <p:cNvSpPr>
              <a:spLocks/>
            </p:cNvSpPr>
            <p:nvPr/>
          </p:nvSpPr>
          <p:spPr bwMode="auto">
            <a:xfrm>
              <a:off x="2221" y="2532"/>
              <a:ext cx="63" cy="174"/>
            </a:xfrm>
            <a:custGeom>
              <a:avLst/>
              <a:gdLst/>
              <a:ahLst/>
              <a:cxnLst>
                <a:cxn ang="0">
                  <a:pos x="63" y="95"/>
                </a:cxn>
                <a:cxn ang="0">
                  <a:pos x="0" y="0"/>
                </a:cxn>
                <a:cxn ang="0">
                  <a:pos x="0" y="71"/>
                </a:cxn>
                <a:cxn ang="0">
                  <a:pos x="63" y="174"/>
                </a:cxn>
                <a:cxn ang="0">
                  <a:pos x="63" y="95"/>
                </a:cxn>
              </a:cxnLst>
              <a:rect l="0" t="0" r="r" b="b"/>
              <a:pathLst>
                <a:path w="63" h="174">
                  <a:moveTo>
                    <a:pt x="63" y="95"/>
                  </a:moveTo>
                  <a:lnTo>
                    <a:pt x="0" y="0"/>
                  </a:lnTo>
                  <a:lnTo>
                    <a:pt x="0" y="71"/>
                  </a:lnTo>
                  <a:lnTo>
                    <a:pt x="63" y="174"/>
                  </a:lnTo>
                  <a:lnTo>
                    <a:pt x="63" y="95"/>
                  </a:lnTo>
                  <a:close/>
                </a:path>
              </a:pathLst>
            </a:custGeom>
            <a:blipFill dpi="0" rotWithShape="0">
              <a:blip r:embed="rId17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26" name="Freeform 2374"/>
            <p:cNvSpPr>
              <a:spLocks/>
            </p:cNvSpPr>
            <p:nvPr/>
          </p:nvSpPr>
          <p:spPr bwMode="auto">
            <a:xfrm>
              <a:off x="2284" y="2619"/>
              <a:ext cx="94" cy="110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94" y="94"/>
                </a:cxn>
                <a:cxn ang="0">
                  <a:pos x="71" y="110"/>
                </a:cxn>
                <a:cxn ang="0">
                  <a:pos x="0" y="8"/>
                </a:cxn>
                <a:cxn ang="0">
                  <a:pos x="31" y="0"/>
                </a:cxn>
              </a:cxnLst>
              <a:rect l="0" t="0" r="r" b="b"/>
              <a:pathLst>
                <a:path w="94" h="110">
                  <a:moveTo>
                    <a:pt x="31" y="0"/>
                  </a:moveTo>
                  <a:lnTo>
                    <a:pt x="94" y="94"/>
                  </a:lnTo>
                  <a:lnTo>
                    <a:pt x="71" y="110"/>
                  </a:lnTo>
                  <a:lnTo>
                    <a:pt x="0" y="8"/>
                  </a:lnTo>
                  <a:lnTo>
                    <a:pt x="31" y="0"/>
                  </a:lnTo>
                  <a:close/>
                </a:path>
              </a:pathLst>
            </a:custGeom>
            <a:blipFill dpi="0" rotWithShape="0">
              <a:blip r:embed="rId17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27" name="Freeform 2375"/>
            <p:cNvSpPr>
              <a:spLocks/>
            </p:cNvSpPr>
            <p:nvPr/>
          </p:nvSpPr>
          <p:spPr bwMode="auto">
            <a:xfrm>
              <a:off x="2355" y="2713"/>
              <a:ext cx="23" cy="87"/>
            </a:xfrm>
            <a:custGeom>
              <a:avLst/>
              <a:gdLst/>
              <a:ahLst/>
              <a:cxnLst>
                <a:cxn ang="0">
                  <a:pos x="23" y="79"/>
                </a:cxn>
                <a:cxn ang="0">
                  <a:pos x="0" y="87"/>
                </a:cxn>
                <a:cxn ang="0">
                  <a:pos x="0" y="16"/>
                </a:cxn>
                <a:cxn ang="0">
                  <a:pos x="23" y="0"/>
                </a:cxn>
                <a:cxn ang="0">
                  <a:pos x="23" y="79"/>
                </a:cxn>
              </a:cxnLst>
              <a:rect l="0" t="0" r="r" b="b"/>
              <a:pathLst>
                <a:path w="23" h="87">
                  <a:moveTo>
                    <a:pt x="23" y="79"/>
                  </a:moveTo>
                  <a:lnTo>
                    <a:pt x="0" y="87"/>
                  </a:lnTo>
                  <a:lnTo>
                    <a:pt x="0" y="16"/>
                  </a:lnTo>
                  <a:lnTo>
                    <a:pt x="23" y="0"/>
                  </a:lnTo>
                  <a:lnTo>
                    <a:pt x="23" y="79"/>
                  </a:lnTo>
                  <a:close/>
                </a:path>
              </a:pathLst>
            </a:custGeom>
            <a:blipFill dpi="0" rotWithShape="0">
              <a:blip r:embed="rId17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28" name="Freeform 2376"/>
            <p:cNvSpPr>
              <a:spLocks/>
            </p:cNvSpPr>
            <p:nvPr/>
          </p:nvSpPr>
          <p:spPr bwMode="auto">
            <a:xfrm>
              <a:off x="2284" y="2627"/>
              <a:ext cx="71" cy="173"/>
            </a:xfrm>
            <a:custGeom>
              <a:avLst/>
              <a:gdLst/>
              <a:ahLst/>
              <a:cxnLst>
                <a:cxn ang="0">
                  <a:pos x="71" y="102"/>
                </a:cxn>
                <a:cxn ang="0">
                  <a:pos x="0" y="0"/>
                </a:cxn>
                <a:cxn ang="0">
                  <a:pos x="0" y="79"/>
                </a:cxn>
                <a:cxn ang="0">
                  <a:pos x="71" y="173"/>
                </a:cxn>
                <a:cxn ang="0">
                  <a:pos x="71" y="102"/>
                </a:cxn>
              </a:cxnLst>
              <a:rect l="0" t="0" r="r" b="b"/>
              <a:pathLst>
                <a:path w="71" h="173">
                  <a:moveTo>
                    <a:pt x="71" y="102"/>
                  </a:moveTo>
                  <a:lnTo>
                    <a:pt x="0" y="0"/>
                  </a:lnTo>
                  <a:lnTo>
                    <a:pt x="0" y="79"/>
                  </a:lnTo>
                  <a:lnTo>
                    <a:pt x="71" y="173"/>
                  </a:lnTo>
                  <a:lnTo>
                    <a:pt x="71" y="102"/>
                  </a:lnTo>
                  <a:close/>
                </a:path>
              </a:pathLst>
            </a:custGeom>
            <a:blipFill dpi="0" rotWithShape="0">
              <a:blip r:embed="rId17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29" name="Freeform 2377"/>
            <p:cNvSpPr>
              <a:spLocks/>
            </p:cNvSpPr>
            <p:nvPr/>
          </p:nvSpPr>
          <p:spPr bwMode="auto">
            <a:xfrm>
              <a:off x="2355" y="2713"/>
              <a:ext cx="86" cy="119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86" y="103"/>
                </a:cxn>
                <a:cxn ang="0">
                  <a:pos x="63" y="119"/>
                </a:cxn>
                <a:cxn ang="0">
                  <a:pos x="0" y="16"/>
                </a:cxn>
                <a:cxn ang="0">
                  <a:pos x="23" y="0"/>
                </a:cxn>
              </a:cxnLst>
              <a:rect l="0" t="0" r="r" b="b"/>
              <a:pathLst>
                <a:path w="86" h="119">
                  <a:moveTo>
                    <a:pt x="23" y="0"/>
                  </a:moveTo>
                  <a:lnTo>
                    <a:pt x="86" y="103"/>
                  </a:lnTo>
                  <a:lnTo>
                    <a:pt x="63" y="119"/>
                  </a:lnTo>
                  <a:lnTo>
                    <a:pt x="0" y="16"/>
                  </a:lnTo>
                  <a:lnTo>
                    <a:pt x="23" y="0"/>
                  </a:lnTo>
                  <a:close/>
                </a:path>
              </a:pathLst>
            </a:custGeom>
            <a:blipFill dpi="0" rotWithShape="0">
              <a:blip r:embed="rId17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30" name="Freeform 2378"/>
            <p:cNvSpPr>
              <a:spLocks/>
            </p:cNvSpPr>
            <p:nvPr/>
          </p:nvSpPr>
          <p:spPr bwMode="auto">
            <a:xfrm>
              <a:off x="2418" y="2816"/>
              <a:ext cx="23" cy="86"/>
            </a:xfrm>
            <a:custGeom>
              <a:avLst/>
              <a:gdLst/>
              <a:ahLst/>
              <a:cxnLst>
                <a:cxn ang="0">
                  <a:pos x="23" y="71"/>
                </a:cxn>
                <a:cxn ang="0">
                  <a:pos x="0" y="86"/>
                </a:cxn>
                <a:cxn ang="0">
                  <a:pos x="0" y="16"/>
                </a:cxn>
                <a:cxn ang="0">
                  <a:pos x="23" y="0"/>
                </a:cxn>
                <a:cxn ang="0">
                  <a:pos x="23" y="71"/>
                </a:cxn>
              </a:cxnLst>
              <a:rect l="0" t="0" r="r" b="b"/>
              <a:pathLst>
                <a:path w="23" h="86">
                  <a:moveTo>
                    <a:pt x="23" y="71"/>
                  </a:moveTo>
                  <a:lnTo>
                    <a:pt x="0" y="86"/>
                  </a:lnTo>
                  <a:lnTo>
                    <a:pt x="0" y="16"/>
                  </a:lnTo>
                  <a:lnTo>
                    <a:pt x="23" y="0"/>
                  </a:lnTo>
                  <a:lnTo>
                    <a:pt x="23" y="71"/>
                  </a:lnTo>
                  <a:close/>
                </a:path>
              </a:pathLst>
            </a:custGeom>
            <a:blipFill dpi="0" rotWithShape="0">
              <a:blip r:embed="rId17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31" name="Freeform 2379"/>
            <p:cNvSpPr>
              <a:spLocks/>
            </p:cNvSpPr>
            <p:nvPr/>
          </p:nvSpPr>
          <p:spPr bwMode="auto">
            <a:xfrm>
              <a:off x="2355" y="2729"/>
              <a:ext cx="63" cy="173"/>
            </a:xfrm>
            <a:custGeom>
              <a:avLst/>
              <a:gdLst/>
              <a:ahLst/>
              <a:cxnLst>
                <a:cxn ang="0">
                  <a:pos x="63" y="103"/>
                </a:cxn>
                <a:cxn ang="0">
                  <a:pos x="0" y="0"/>
                </a:cxn>
                <a:cxn ang="0">
                  <a:pos x="0" y="71"/>
                </a:cxn>
                <a:cxn ang="0">
                  <a:pos x="63" y="173"/>
                </a:cxn>
                <a:cxn ang="0">
                  <a:pos x="63" y="103"/>
                </a:cxn>
              </a:cxnLst>
              <a:rect l="0" t="0" r="r" b="b"/>
              <a:pathLst>
                <a:path w="63" h="173">
                  <a:moveTo>
                    <a:pt x="63" y="103"/>
                  </a:moveTo>
                  <a:lnTo>
                    <a:pt x="0" y="0"/>
                  </a:lnTo>
                  <a:lnTo>
                    <a:pt x="0" y="71"/>
                  </a:lnTo>
                  <a:lnTo>
                    <a:pt x="63" y="173"/>
                  </a:lnTo>
                  <a:lnTo>
                    <a:pt x="63" y="103"/>
                  </a:lnTo>
                  <a:close/>
                </a:path>
              </a:pathLst>
            </a:custGeom>
            <a:blipFill dpi="0" rotWithShape="0">
              <a:blip r:embed="rId17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32" name="Freeform 2380"/>
            <p:cNvSpPr>
              <a:spLocks/>
            </p:cNvSpPr>
            <p:nvPr/>
          </p:nvSpPr>
          <p:spPr bwMode="auto">
            <a:xfrm>
              <a:off x="2418" y="2816"/>
              <a:ext cx="94" cy="118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94" y="102"/>
                </a:cxn>
                <a:cxn ang="0">
                  <a:pos x="63" y="118"/>
                </a:cxn>
                <a:cxn ang="0">
                  <a:pos x="0" y="16"/>
                </a:cxn>
                <a:cxn ang="0">
                  <a:pos x="23" y="0"/>
                </a:cxn>
              </a:cxnLst>
              <a:rect l="0" t="0" r="r" b="b"/>
              <a:pathLst>
                <a:path w="94" h="118">
                  <a:moveTo>
                    <a:pt x="23" y="0"/>
                  </a:moveTo>
                  <a:lnTo>
                    <a:pt x="94" y="102"/>
                  </a:lnTo>
                  <a:lnTo>
                    <a:pt x="63" y="118"/>
                  </a:lnTo>
                  <a:lnTo>
                    <a:pt x="0" y="16"/>
                  </a:lnTo>
                  <a:lnTo>
                    <a:pt x="23" y="0"/>
                  </a:lnTo>
                  <a:close/>
                </a:path>
              </a:pathLst>
            </a:custGeom>
            <a:blipFill dpi="0" rotWithShape="0">
              <a:blip r:embed="rId17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33" name="Freeform 2381"/>
            <p:cNvSpPr>
              <a:spLocks/>
            </p:cNvSpPr>
            <p:nvPr/>
          </p:nvSpPr>
          <p:spPr bwMode="auto">
            <a:xfrm>
              <a:off x="2481" y="2918"/>
              <a:ext cx="31" cy="87"/>
            </a:xfrm>
            <a:custGeom>
              <a:avLst/>
              <a:gdLst/>
              <a:ahLst/>
              <a:cxnLst>
                <a:cxn ang="0">
                  <a:pos x="31" y="71"/>
                </a:cxn>
                <a:cxn ang="0">
                  <a:pos x="0" y="87"/>
                </a:cxn>
                <a:cxn ang="0">
                  <a:pos x="0" y="16"/>
                </a:cxn>
                <a:cxn ang="0">
                  <a:pos x="31" y="0"/>
                </a:cxn>
                <a:cxn ang="0">
                  <a:pos x="31" y="71"/>
                </a:cxn>
              </a:cxnLst>
              <a:rect l="0" t="0" r="r" b="b"/>
              <a:pathLst>
                <a:path w="31" h="87">
                  <a:moveTo>
                    <a:pt x="31" y="71"/>
                  </a:moveTo>
                  <a:lnTo>
                    <a:pt x="0" y="87"/>
                  </a:lnTo>
                  <a:lnTo>
                    <a:pt x="0" y="16"/>
                  </a:lnTo>
                  <a:lnTo>
                    <a:pt x="31" y="0"/>
                  </a:lnTo>
                  <a:lnTo>
                    <a:pt x="31" y="71"/>
                  </a:lnTo>
                  <a:close/>
                </a:path>
              </a:pathLst>
            </a:custGeom>
            <a:blipFill dpi="0" rotWithShape="0">
              <a:blip r:embed="rId17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34" name="Freeform 2382"/>
            <p:cNvSpPr>
              <a:spLocks/>
            </p:cNvSpPr>
            <p:nvPr/>
          </p:nvSpPr>
          <p:spPr bwMode="auto">
            <a:xfrm>
              <a:off x="2418" y="2832"/>
              <a:ext cx="63" cy="173"/>
            </a:xfrm>
            <a:custGeom>
              <a:avLst/>
              <a:gdLst/>
              <a:ahLst/>
              <a:cxnLst>
                <a:cxn ang="0">
                  <a:pos x="63" y="102"/>
                </a:cxn>
                <a:cxn ang="0">
                  <a:pos x="0" y="0"/>
                </a:cxn>
                <a:cxn ang="0">
                  <a:pos x="0" y="70"/>
                </a:cxn>
                <a:cxn ang="0">
                  <a:pos x="63" y="173"/>
                </a:cxn>
                <a:cxn ang="0">
                  <a:pos x="63" y="102"/>
                </a:cxn>
              </a:cxnLst>
              <a:rect l="0" t="0" r="r" b="b"/>
              <a:pathLst>
                <a:path w="63" h="173">
                  <a:moveTo>
                    <a:pt x="63" y="102"/>
                  </a:moveTo>
                  <a:lnTo>
                    <a:pt x="0" y="0"/>
                  </a:lnTo>
                  <a:lnTo>
                    <a:pt x="0" y="70"/>
                  </a:lnTo>
                  <a:lnTo>
                    <a:pt x="63" y="173"/>
                  </a:lnTo>
                  <a:lnTo>
                    <a:pt x="63" y="102"/>
                  </a:lnTo>
                  <a:close/>
                </a:path>
              </a:pathLst>
            </a:custGeom>
            <a:blipFill dpi="0" rotWithShape="0">
              <a:blip r:embed="rId17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35" name="Freeform 2383"/>
            <p:cNvSpPr>
              <a:spLocks/>
            </p:cNvSpPr>
            <p:nvPr/>
          </p:nvSpPr>
          <p:spPr bwMode="auto">
            <a:xfrm>
              <a:off x="2481" y="2918"/>
              <a:ext cx="94" cy="111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94" y="103"/>
                </a:cxn>
                <a:cxn ang="0">
                  <a:pos x="71" y="111"/>
                </a:cxn>
                <a:cxn ang="0">
                  <a:pos x="0" y="16"/>
                </a:cxn>
                <a:cxn ang="0">
                  <a:pos x="31" y="0"/>
                </a:cxn>
              </a:cxnLst>
              <a:rect l="0" t="0" r="r" b="b"/>
              <a:pathLst>
                <a:path w="94" h="111">
                  <a:moveTo>
                    <a:pt x="31" y="0"/>
                  </a:moveTo>
                  <a:lnTo>
                    <a:pt x="94" y="103"/>
                  </a:lnTo>
                  <a:lnTo>
                    <a:pt x="71" y="111"/>
                  </a:lnTo>
                  <a:lnTo>
                    <a:pt x="0" y="16"/>
                  </a:lnTo>
                  <a:lnTo>
                    <a:pt x="31" y="0"/>
                  </a:lnTo>
                  <a:close/>
                </a:path>
              </a:pathLst>
            </a:custGeom>
            <a:blipFill dpi="0" rotWithShape="0">
              <a:blip r:embed="rId17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36" name="Freeform 2384"/>
            <p:cNvSpPr>
              <a:spLocks/>
            </p:cNvSpPr>
            <p:nvPr/>
          </p:nvSpPr>
          <p:spPr bwMode="auto">
            <a:xfrm>
              <a:off x="2552" y="3021"/>
              <a:ext cx="23" cy="78"/>
            </a:xfrm>
            <a:custGeom>
              <a:avLst/>
              <a:gdLst/>
              <a:ahLst/>
              <a:cxnLst>
                <a:cxn ang="0">
                  <a:pos x="23" y="71"/>
                </a:cxn>
                <a:cxn ang="0">
                  <a:pos x="0" y="78"/>
                </a:cxn>
                <a:cxn ang="0">
                  <a:pos x="0" y="8"/>
                </a:cxn>
                <a:cxn ang="0">
                  <a:pos x="23" y="0"/>
                </a:cxn>
                <a:cxn ang="0">
                  <a:pos x="23" y="71"/>
                </a:cxn>
              </a:cxnLst>
              <a:rect l="0" t="0" r="r" b="b"/>
              <a:pathLst>
                <a:path w="23" h="78">
                  <a:moveTo>
                    <a:pt x="23" y="71"/>
                  </a:moveTo>
                  <a:lnTo>
                    <a:pt x="0" y="78"/>
                  </a:lnTo>
                  <a:lnTo>
                    <a:pt x="0" y="8"/>
                  </a:lnTo>
                  <a:lnTo>
                    <a:pt x="23" y="0"/>
                  </a:lnTo>
                  <a:lnTo>
                    <a:pt x="23" y="71"/>
                  </a:lnTo>
                  <a:close/>
                </a:path>
              </a:pathLst>
            </a:custGeom>
            <a:blipFill dpi="0" rotWithShape="0">
              <a:blip r:embed="rId17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37" name="Freeform 2385"/>
            <p:cNvSpPr>
              <a:spLocks/>
            </p:cNvSpPr>
            <p:nvPr/>
          </p:nvSpPr>
          <p:spPr bwMode="auto">
            <a:xfrm>
              <a:off x="2481" y="2934"/>
              <a:ext cx="71" cy="165"/>
            </a:xfrm>
            <a:custGeom>
              <a:avLst/>
              <a:gdLst/>
              <a:ahLst/>
              <a:cxnLst>
                <a:cxn ang="0">
                  <a:pos x="71" y="95"/>
                </a:cxn>
                <a:cxn ang="0">
                  <a:pos x="0" y="0"/>
                </a:cxn>
                <a:cxn ang="0">
                  <a:pos x="0" y="71"/>
                </a:cxn>
                <a:cxn ang="0">
                  <a:pos x="71" y="165"/>
                </a:cxn>
                <a:cxn ang="0">
                  <a:pos x="71" y="95"/>
                </a:cxn>
              </a:cxnLst>
              <a:rect l="0" t="0" r="r" b="b"/>
              <a:pathLst>
                <a:path w="71" h="165">
                  <a:moveTo>
                    <a:pt x="71" y="95"/>
                  </a:moveTo>
                  <a:lnTo>
                    <a:pt x="0" y="0"/>
                  </a:lnTo>
                  <a:lnTo>
                    <a:pt x="0" y="71"/>
                  </a:lnTo>
                  <a:lnTo>
                    <a:pt x="71" y="165"/>
                  </a:lnTo>
                  <a:lnTo>
                    <a:pt x="71" y="95"/>
                  </a:lnTo>
                  <a:close/>
                </a:path>
              </a:pathLst>
            </a:custGeom>
            <a:blipFill dpi="0" rotWithShape="0">
              <a:blip r:embed="rId17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38" name="Freeform 2386"/>
            <p:cNvSpPr>
              <a:spLocks/>
            </p:cNvSpPr>
            <p:nvPr/>
          </p:nvSpPr>
          <p:spPr bwMode="auto">
            <a:xfrm>
              <a:off x="2552" y="3021"/>
              <a:ext cx="86" cy="110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86" y="94"/>
                </a:cxn>
                <a:cxn ang="0">
                  <a:pos x="63" y="110"/>
                </a:cxn>
                <a:cxn ang="0">
                  <a:pos x="0" y="8"/>
                </a:cxn>
                <a:cxn ang="0">
                  <a:pos x="23" y="0"/>
                </a:cxn>
              </a:cxnLst>
              <a:rect l="0" t="0" r="r" b="b"/>
              <a:pathLst>
                <a:path w="86" h="110">
                  <a:moveTo>
                    <a:pt x="23" y="0"/>
                  </a:moveTo>
                  <a:lnTo>
                    <a:pt x="86" y="94"/>
                  </a:lnTo>
                  <a:lnTo>
                    <a:pt x="63" y="110"/>
                  </a:lnTo>
                  <a:lnTo>
                    <a:pt x="0" y="8"/>
                  </a:lnTo>
                  <a:lnTo>
                    <a:pt x="23" y="0"/>
                  </a:lnTo>
                  <a:close/>
                </a:path>
              </a:pathLst>
            </a:custGeom>
            <a:blipFill dpi="0" rotWithShape="0">
              <a:blip r:embed="rId17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39" name="Freeform 2387"/>
            <p:cNvSpPr>
              <a:spLocks/>
            </p:cNvSpPr>
            <p:nvPr/>
          </p:nvSpPr>
          <p:spPr bwMode="auto">
            <a:xfrm>
              <a:off x="2615" y="3115"/>
              <a:ext cx="23" cy="87"/>
            </a:xfrm>
            <a:custGeom>
              <a:avLst/>
              <a:gdLst/>
              <a:ahLst/>
              <a:cxnLst>
                <a:cxn ang="0">
                  <a:pos x="23" y="71"/>
                </a:cxn>
                <a:cxn ang="0">
                  <a:pos x="0" y="87"/>
                </a:cxn>
                <a:cxn ang="0">
                  <a:pos x="0" y="16"/>
                </a:cxn>
                <a:cxn ang="0">
                  <a:pos x="23" y="0"/>
                </a:cxn>
                <a:cxn ang="0">
                  <a:pos x="23" y="71"/>
                </a:cxn>
              </a:cxnLst>
              <a:rect l="0" t="0" r="r" b="b"/>
              <a:pathLst>
                <a:path w="23" h="87">
                  <a:moveTo>
                    <a:pt x="23" y="71"/>
                  </a:moveTo>
                  <a:lnTo>
                    <a:pt x="0" y="87"/>
                  </a:lnTo>
                  <a:lnTo>
                    <a:pt x="0" y="16"/>
                  </a:lnTo>
                  <a:lnTo>
                    <a:pt x="23" y="0"/>
                  </a:lnTo>
                  <a:lnTo>
                    <a:pt x="23" y="71"/>
                  </a:lnTo>
                  <a:close/>
                </a:path>
              </a:pathLst>
            </a:custGeom>
            <a:blipFill dpi="0" rotWithShape="0">
              <a:blip r:embed="rId17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40" name="Freeform 2388"/>
            <p:cNvSpPr>
              <a:spLocks/>
            </p:cNvSpPr>
            <p:nvPr/>
          </p:nvSpPr>
          <p:spPr bwMode="auto">
            <a:xfrm>
              <a:off x="2552" y="3029"/>
              <a:ext cx="63" cy="173"/>
            </a:xfrm>
            <a:custGeom>
              <a:avLst/>
              <a:gdLst/>
              <a:ahLst/>
              <a:cxnLst>
                <a:cxn ang="0">
                  <a:pos x="63" y="102"/>
                </a:cxn>
                <a:cxn ang="0">
                  <a:pos x="0" y="0"/>
                </a:cxn>
                <a:cxn ang="0">
                  <a:pos x="0" y="70"/>
                </a:cxn>
                <a:cxn ang="0">
                  <a:pos x="63" y="173"/>
                </a:cxn>
                <a:cxn ang="0">
                  <a:pos x="63" y="102"/>
                </a:cxn>
              </a:cxnLst>
              <a:rect l="0" t="0" r="r" b="b"/>
              <a:pathLst>
                <a:path w="63" h="173">
                  <a:moveTo>
                    <a:pt x="63" y="102"/>
                  </a:moveTo>
                  <a:lnTo>
                    <a:pt x="0" y="0"/>
                  </a:lnTo>
                  <a:lnTo>
                    <a:pt x="0" y="70"/>
                  </a:lnTo>
                  <a:lnTo>
                    <a:pt x="63" y="173"/>
                  </a:lnTo>
                  <a:lnTo>
                    <a:pt x="63" y="102"/>
                  </a:lnTo>
                  <a:close/>
                </a:path>
              </a:pathLst>
            </a:custGeom>
            <a:blipFill dpi="0" rotWithShape="0">
              <a:blip r:embed="rId17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41" name="Freeform 2389"/>
            <p:cNvSpPr>
              <a:spLocks/>
            </p:cNvSpPr>
            <p:nvPr/>
          </p:nvSpPr>
          <p:spPr bwMode="auto">
            <a:xfrm>
              <a:off x="2615" y="3115"/>
              <a:ext cx="94" cy="118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94" y="103"/>
                </a:cxn>
                <a:cxn ang="0">
                  <a:pos x="63" y="118"/>
                </a:cxn>
                <a:cxn ang="0">
                  <a:pos x="0" y="16"/>
                </a:cxn>
                <a:cxn ang="0">
                  <a:pos x="23" y="0"/>
                </a:cxn>
              </a:cxnLst>
              <a:rect l="0" t="0" r="r" b="b"/>
              <a:pathLst>
                <a:path w="94" h="118">
                  <a:moveTo>
                    <a:pt x="23" y="0"/>
                  </a:moveTo>
                  <a:lnTo>
                    <a:pt x="94" y="103"/>
                  </a:lnTo>
                  <a:lnTo>
                    <a:pt x="63" y="118"/>
                  </a:lnTo>
                  <a:lnTo>
                    <a:pt x="0" y="16"/>
                  </a:lnTo>
                  <a:lnTo>
                    <a:pt x="23" y="0"/>
                  </a:lnTo>
                  <a:close/>
                </a:path>
              </a:pathLst>
            </a:custGeom>
            <a:blipFill dpi="0" rotWithShape="0">
              <a:blip r:embed="rId17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42" name="Freeform 2390"/>
            <p:cNvSpPr>
              <a:spLocks/>
            </p:cNvSpPr>
            <p:nvPr/>
          </p:nvSpPr>
          <p:spPr bwMode="auto">
            <a:xfrm>
              <a:off x="2678" y="3218"/>
              <a:ext cx="31" cy="86"/>
            </a:xfrm>
            <a:custGeom>
              <a:avLst/>
              <a:gdLst/>
              <a:ahLst/>
              <a:cxnLst>
                <a:cxn ang="0">
                  <a:pos x="31" y="71"/>
                </a:cxn>
                <a:cxn ang="0">
                  <a:pos x="0" y="86"/>
                </a:cxn>
                <a:cxn ang="0">
                  <a:pos x="0" y="15"/>
                </a:cxn>
                <a:cxn ang="0">
                  <a:pos x="31" y="0"/>
                </a:cxn>
                <a:cxn ang="0">
                  <a:pos x="31" y="71"/>
                </a:cxn>
              </a:cxnLst>
              <a:rect l="0" t="0" r="r" b="b"/>
              <a:pathLst>
                <a:path w="31" h="86">
                  <a:moveTo>
                    <a:pt x="31" y="71"/>
                  </a:moveTo>
                  <a:lnTo>
                    <a:pt x="0" y="86"/>
                  </a:lnTo>
                  <a:lnTo>
                    <a:pt x="0" y="15"/>
                  </a:lnTo>
                  <a:lnTo>
                    <a:pt x="31" y="0"/>
                  </a:lnTo>
                  <a:lnTo>
                    <a:pt x="31" y="71"/>
                  </a:lnTo>
                  <a:close/>
                </a:path>
              </a:pathLst>
            </a:custGeom>
            <a:blipFill dpi="0" rotWithShape="0">
              <a:blip r:embed="rId17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43" name="Freeform 2391"/>
            <p:cNvSpPr>
              <a:spLocks/>
            </p:cNvSpPr>
            <p:nvPr/>
          </p:nvSpPr>
          <p:spPr bwMode="auto">
            <a:xfrm>
              <a:off x="2615" y="3131"/>
              <a:ext cx="63" cy="173"/>
            </a:xfrm>
            <a:custGeom>
              <a:avLst/>
              <a:gdLst/>
              <a:ahLst/>
              <a:cxnLst>
                <a:cxn ang="0">
                  <a:pos x="63" y="102"/>
                </a:cxn>
                <a:cxn ang="0">
                  <a:pos x="0" y="0"/>
                </a:cxn>
                <a:cxn ang="0">
                  <a:pos x="0" y="71"/>
                </a:cxn>
                <a:cxn ang="0">
                  <a:pos x="63" y="173"/>
                </a:cxn>
                <a:cxn ang="0">
                  <a:pos x="63" y="102"/>
                </a:cxn>
              </a:cxnLst>
              <a:rect l="0" t="0" r="r" b="b"/>
              <a:pathLst>
                <a:path w="63" h="173">
                  <a:moveTo>
                    <a:pt x="63" y="102"/>
                  </a:moveTo>
                  <a:lnTo>
                    <a:pt x="0" y="0"/>
                  </a:lnTo>
                  <a:lnTo>
                    <a:pt x="0" y="71"/>
                  </a:lnTo>
                  <a:lnTo>
                    <a:pt x="63" y="173"/>
                  </a:lnTo>
                  <a:lnTo>
                    <a:pt x="63" y="102"/>
                  </a:lnTo>
                  <a:close/>
                </a:path>
              </a:pathLst>
            </a:custGeom>
            <a:blipFill dpi="0" rotWithShape="0">
              <a:blip r:embed="rId17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44" name="Freeform 2392"/>
            <p:cNvSpPr>
              <a:spLocks/>
            </p:cNvSpPr>
            <p:nvPr/>
          </p:nvSpPr>
          <p:spPr bwMode="auto">
            <a:xfrm>
              <a:off x="2678" y="3218"/>
              <a:ext cx="94" cy="39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94" y="23"/>
                </a:cxn>
                <a:cxn ang="0">
                  <a:pos x="63" y="39"/>
                </a:cxn>
                <a:cxn ang="0">
                  <a:pos x="0" y="15"/>
                </a:cxn>
                <a:cxn ang="0">
                  <a:pos x="31" y="0"/>
                </a:cxn>
              </a:cxnLst>
              <a:rect l="0" t="0" r="r" b="b"/>
              <a:pathLst>
                <a:path w="94" h="39">
                  <a:moveTo>
                    <a:pt x="31" y="0"/>
                  </a:moveTo>
                  <a:lnTo>
                    <a:pt x="94" y="23"/>
                  </a:lnTo>
                  <a:lnTo>
                    <a:pt x="63" y="39"/>
                  </a:lnTo>
                  <a:lnTo>
                    <a:pt x="0" y="15"/>
                  </a:lnTo>
                  <a:lnTo>
                    <a:pt x="31" y="0"/>
                  </a:lnTo>
                  <a:close/>
                </a:path>
              </a:pathLst>
            </a:custGeom>
            <a:blipFill dpi="0" rotWithShape="0">
              <a:blip r:embed="rId17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45" name="Freeform 2393"/>
            <p:cNvSpPr>
              <a:spLocks/>
            </p:cNvSpPr>
            <p:nvPr/>
          </p:nvSpPr>
          <p:spPr bwMode="auto">
            <a:xfrm>
              <a:off x="2741" y="3241"/>
              <a:ext cx="31" cy="87"/>
            </a:xfrm>
            <a:custGeom>
              <a:avLst/>
              <a:gdLst/>
              <a:ahLst/>
              <a:cxnLst>
                <a:cxn ang="0">
                  <a:pos x="31" y="71"/>
                </a:cxn>
                <a:cxn ang="0">
                  <a:pos x="0" y="87"/>
                </a:cxn>
                <a:cxn ang="0">
                  <a:pos x="0" y="16"/>
                </a:cxn>
                <a:cxn ang="0">
                  <a:pos x="31" y="0"/>
                </a:cxn>
                <a:cxn ang="0">
                  <a:pos x="31" y="71"/>
                </a:cxn>
              </a:cxnLst>
              <a:rect l="0" t="0" r="r" b="b"/>
              <a:pathLst>
                <a:path w="31" h="87">
                  <a:moveTo>
                    <a:pt x="31" y="71"/>
                  </a:moveTo>
                  <a:lnTo>
                    <a:pt x="0" y="87"/>
                  </a:lnTo>
                  <a:lnTo>
                    <a:pt x="0" y="16"/>
                  </a:lnTo>
                  <a:lnTo>
                    <a:pt x="31" y="0"/>
                  </a:lnTo>
                  <a:lnTo>
                    <a:pt x="31" y="71"/>
                  </a:lnTo>
                  <a:close/>
                </a:path>
              </a:pathLst>
            </a:custGeom>
            <a:blipFill dpi="0" rotWithShape="0">
              <a:blip r:embed="rId17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46" name="Freeform 2394"/>
            <p:cNvSpPr>
              <a:spLocks/>
            </p:cNvSpPr>
            <p:nvPr/>
          </p:nvSpPr>
          <p:spPr bwMode="auto">
            <a:xfrm>
              <a:off x="2678" y="3233"/>
              <a:ext cx="63" cy="95"/>
            </a:xfrm>
            <a:custGeom>
              <a:avLst/>
              <a:gdLst/>
              <a:ahLst/>
              <a:cxnLst>
                <a:cxn ang="0">
                  <a:pos x="63" y="24"/>
                </a:cxn>
                <a:cxn ang="0">
                  <a:pos x="0" y="0"/>
                </a:cxn>
                <a:cxn ang="0">
                  <a:pos x="0" y="71"/>
                </a:cxn>
                <a:cxn ang="0">
                  <a:pos x="63" y="95"/>
                </a:cxn>
                <a:cxn ang="0">
                  <a:pos x="63" y="24"/>
                </a:cxn>
              </a:cxnLst>
              <a:rect l="0" t="0" r="r" b="b"/>
              <a:pathLst>
                <a:path w="63" h="95">
                  <a:moveTo>
                    <a:pt x="63" y="24"/>
                  </a:moveTo>
                  <a:lnTo>
                    <a:pt x="0" y="0"/>
                  </a:lnTo>
                  <a:lnTo>
                    <a:pt x="0" y="71"/>
                  </a:lnTo>
                  <a:lnTo>
                    <a:pt x="63" y="95"/>
                  </a:lnTo>
                  <a:lnTo>
                    <a:pt x="63" y="24"/>
                  </a:lnTo>
                  <a:close/>
                </a:path>
              </a:pathLst>
            </a:custGeom>
            <a:blipFill dpi="0" rotWithShape="0">
              <a:blip r:embed="rId17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47" name="Freeform 2395"/>
            <p:cNvSpPr>
              <a:spLocks/>
            </p:cNvSpPr>
            <p:nvPr/>
          </p:nvSpPr>
          <p:spPr bwMode="auto">
            <a:xfrm>
              <a:off x="2741" y="3241"/>
              <a:ext cx="94" cy="111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94" y="103"/>
                </a:cxn>
                <a:cxn ang="0">
                  <a:pos x="71" y="111"/>
                </a:cxn>
                <a:cxn ang="0">
                  <a:pos x="0" y="16"/>
                </a:cxn>
                <a:cxn ang="0">
                  <a:pos x="31" y="0"/>
                </a:cxn>
              </a:cxnLst>
              <a:rect l="0" t="0" r="r" b="b"/>
              <a:pathLst>
                <a:path w="94" h="111">
                  <a:moveTo>
                    <a:pt x="31" y="0"/>
                  </a:moveTo>
                  <a:lnTo>
                    <a:pt x="94" y="103"/>
                  </a:lnTo>
                  <a:lnTo>
                    <a:pt x="71" y="111"/>
                  </a:lnTo>
                  <a:lnTo>
                    <a:pt x="0" y="16"/>
                  </a:lnTo>
                  <a:lnTo>
                    <a:pt x="31" y="0"/>
                  </a:lnTo>
                  <a:close/>
                </a:path>
              </a:pathLst>
            </a:custGeom>
            <a:blipFill dpi="0" rotWithShape="0">
              <a:blip r:embed="rId17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48" name="Freeform 2396"/>
            <p:cNvSpPr>
              <a:spLocks/>
            </p:cNvSpPr>
            <p:nvPr/>
          </p:nvSpPr>
          <p:spPr bwMode="auto">
            <a:xfrm>
              <a:off x="2812" y="3344"/>
              <a:ext cx="23" cy="86"/>
            </a:xfrm>
            <a:custGeom>
              <a:avLst/>
              <a:gdLst/>
              <a:ahLst/>
              <a:cxnLst>
                <a:cxn ang="0">
                  <a:pos x="23" y="71"/>
                </a:cxn>
                <a:cxn ang="0">
                  <a:pos x="0" y="86"/>
                </a:cxn>
                <a:cxn ang="0">
                  <a:pos x="0" y="8"/>
                </a:cxn>
                <a:cxn ang="0">
                  <a:pos x="23" y="0"/>
                </a:cxn>
                <a:cxn ang="0">
                  <a:pos x="23" y="71"/>
                </a:cxn>
              </a:cxnLst>
              <a:rect l="0" t="0" r="r" b="b"/>
              <a:pathLst>
                <a:path w="23" h="86">
                  <a:moveTo>
                    <a:pt x="23" y="71"/>
                  </a:moveTo>
                  <a:lnTo>
                    <a:pt x="0" y="86"/>
                  </a:lnTo>
                  <a:lnTo>
                    <a:pt x="0" y="8"/>
                  </a:lnTo>
                  <a:lnTo>
                    <a:pt x="23" y="0"/>
                  </a:lnTo>
                  <a:lnTo>
                    <a:pt x="23" y="71"/>
                  </a:lnTo>
                  <a:close/>
                </a:path>
              </a:pathLst>
            </a:custGeom>
            <a:blipFill dpi="0" rotWithShape="0">
              <a:blip r:embed="rId17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49" name="Freeform 2397"/>
            <p:cNvSpPr>
              <a:spLocks/>
            </p:cNvSpPr>
            <p:nvPr/>
          </p:nvSpPr>
          <p:spPr bwMode="auto">
            <a:xfrm>
              <a:off x="2741" y="3257"/>
              <a:ext cx="71" cy="173"/>
            </a:xfrm>
            <a:custGeom>
              <a:avLst/>
              <a:gdLst/>
              <a:ahLst/>
              <a:cxnLst>
                <a:cxn ang="0">
                  <a:pos x="71" y="95"/>
                </a:cxn>
                <a:cxn ang="0">
                  <a:pos x="0" y="0"/>
                </a:cxn>
                <a:cxn ang="0">
                  <a:pos x="0" y="71"/>
                </a:cxn>
                <a:cxn ang="0">
                  <a:pos x="71" y="173"/>
                </a:cxn>
                <a:cxn ang="0">
                  <a:pos x="71" y="95"/>
                </a:cxn>
              </a:cxnLst>
              <a:rect l="0" t="0" r="r" b="b"/>
              <a:pathLst>
                <a:path w="71" h="173">
                  <a:moveTo>
                    <a:pt x="71" y="95"/>
                  </a:moveTo>
                  <a:lnTo>
                    <a:pt x="0" y="0"/>
                  </a:lnTo>
                  <a:lnTo>
                    <a:pt x="0" y="71"/>
                  </a:lnTo>
                  <a:lnTo>
                    <a:pt x="71" y="173"/>
                  </a:lnTo>
                  <a:lnTo>
                    <a:pt x="71" y="95"/>
                  </a:lnTo>
                  <a:close/>
                </a:path>
              </a:pathLst>
            </a:custGeom>
            <a:blipFill dpi="0" rotWithShape="0">
              <a:blip r:embed="rId17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50" name="Freeform 2398"/>
            <p:cNvSpPr>
              <a:spLocks/>
            </p:cNvSpPr>
            <p:nvPr/>
          </p:nvSpPr>
          <p:spPr bwMode="auto">
            <a:xfrm>
              <a:off x="2812" y="3344"/>
              <a:ext cx="86" cy="110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86" y="94"/>
                </a:cxn>
                <a:cxn ang="0">
                  <a:pos x="63" y="110"/>
                </a:cxn>
                <a:cxn ang="0">
                  <a:pos x="0" y="8"/>
                </a:cxn>
                <a:cxn ang="0">
                  <a:pos x="23" y="0"/>
                </a:cxn>
              </a:cxnLst>
              <a:rect l="0" t="0" r="r" b="b"/>
              <a:pathLst>
                <a:path w="86" h="110">
                  <a:moveTo>
                    <a:pt x="23" y="0"/>
                  </a:moveTo>
                  <a:lnTo>
                    <a:pt x="86" y="94"/>
                  </a:lnTo>
                  <a:lnTo>
                    <a:pt x="63" y="110"/>
                  </a:lnTo>
                  <a:lnTo>
                    <a:pt x="0" y="8"/>
                  </a:lnTo>
                  <a:lnTo>
                    <a:pt x="23" y="0"/>
                  </a:lnTo>
                  <a:close/>
                </a:path>
              </a:pathLst>
            </a:custGeom>
            <a:blipFill dpi="0" rotWithShape="0">
              <a:blip r:embed="rId17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51" name="Freeform 2399"/>
            <p:cNvSpPr>
              <a:spLocks/>
            </p:cNvSpPr>
            <p:nvPr/>
          </p:nvSpPr>
          <p:spPr bwMode="auto">
            <a:xfrm>
              <a:off x="2875" y="3438"/>
              <a:ext cx="23" cy="87"/>
            </a:xfrm>
            <a:custGeom>
              <a:avLst/>
              <a:gdLst/>
              <a:ahLst/>
              <a:cxnLst>
                <a:cxn ang="0">
                  <a:pos x="23" y="79"/>
                </a:cxn>
                <a:cxn ang="0">
                  <a:pos x="0" y="87"/>
                </a:cxn>
                <a:cxn ang="0">
                  <a:pos x="0" y="16"/>
                </a:cxn>
                <a:cxn ang="0">
                  <a:pos x="23" y="0"/>
                </a:cxn>
                <a:cxn ang="0">
                  <a:pos x="23" y="79"/>
                </a:cxn>
              </a:cxnLst>
              <a:rect l="0" t="0" r="r" b="b"/>
              <a:pathLst>
                <a:path w="23" h="87">
                  <a:moveTo>
                    <a:pt x="23" y="79"/>
                  </a:moveTo>
                  <a:lnTo>
                    <a:pt x="0" y="87"/>
                  </a:lnTo>
                  <a:lnTo>
                    <a:pt x="0" y="16"/>
                  </a:lnTo>
                  <a:lnTo>
                    <a:pt x="23" y="0"/>
                  </a:lnTo>
                  <a:lnTo>
                    <a:pt x="23" y="79"/>
                  </a:lnTo>
                  <a:close/>
                </a:path>
              </a:pathLst>
            </a:custGeom>
            <a:blipFill dpi="0" rotWithShape="0">
              <a:blip r:embed="rId17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52" name="Freeform 2400"/>
            <p:cNvSpPr>
              <a:spLocks/>
            </p:cNvSpPr>
            <p:nvPr/>
          </p:nvSpPr>
          <p:spPr bwMode="auto">
            <a:xfrm>
              <a:off x="2812" y="3352"/>
              <a:ext cx="63" cy="173"/>
            </a:xfrm>
            <a:custGeom>
              <a:avLst/>
              <a:gdLst/>
              <a:ahLst/>
              <a:cxnLst>
                <a:cxn ang="0">
                  <a:pos x="63" y="102"/>
                </a:cxn>
                <a:cxn ang="0">
                  <a:pos x="0" y="0"/>
                </a:cxn>
                <a:cxn ang="0">
                  <a:pos x="0" y="78"/>
                </a:cxn>
                <a:cxn ang="0">
                  <a:pos x="63" y="173"/>
                </a:cxn>
                <a:cxn ang="0">
                  <a:pos x="63" y="102"/>
                </a:cxn>
              </a:cxnLst>
              <a:rect l="0" t="0" r="r" b="b"/>
              <a:pathLst>
                <a:path w="63" h="173">
                  <a:moveTo>
                    <a:pt x="63" y="102"/>
                  </a:moveTo>
                  <a:lnTo>
                    <a:pt x="0" y="0"/>
                  </a:lnTo>
                  <a:lnTo>
                    <a:pt x="0" y="78"/>
                  </a:lnTo>
                  <a:lnTo>
                    <a:pt x="63" y="173"/>
                  </a:lnTo>
                  <a:lnTo>
                    <a:pt x="63" y="102"/>
                  </a:lnTo>
                  <a:close/>
                </a:path>
              </a:pathLst>
            </a:custGeom>
            <a:blipFill dpi="0" rotWithShape="0">
              <a:blip r:embed="rId17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53" name="Freeform 2401"/>
            <p:cNvSpPr>
              <a:spLocks/>
            </p:cNvSpPr>
            <p:nvPr/>
          </p:nvSpPr>
          <p:spPr bwMode="auto">
            <a:xfrm>
              <a:off x="2875" y="3438"/>
              <a:ext cx="94" cy="118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94" y="103"/>
                </a:cxn>
                <a:cxn ang="0">
                  <a:pos x="63" y="118"/>
                </a:cxn>
                <a:cxn ang="0">
                  <a:pos x="0" y="16"/>
                </a:cxn>
                <a:cxn ang="0">
                  <a:pos x="23" y="0"/>
                </a:cxn>
              </a:cxnLst>
              <a:rect l="0" t="0" r="r" b="b"/>
              <a:pathLst>
                <a:path w="94" h="118">
                  <a:moveTo>
                    <a:pt x="23" y="0"/>
                  </a:moveTo>
                  <a:lnTo>
                    <a:pt x="94" y="103"/>
                  </a:lnTo>
                  <a:lnTo>
                    <a:pt x="63" y="118"/>
                  </a:lnTo>
                  <a:lnTo>
                    <a:pt x="0" y="16"/>
                  </a:lnTo>
                  <a:lnTo>
                    <a:pt x="23" y="0"/>
                  </a:lnTo>
                  <a:close/>
                </a:path>
              </a:pathLst>
            </a:custGeom>
            <a:blipFill dpi="0" rotWithShape="0">
              <a:blip r:embed="rId17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54" name="Freeform 2402"/>
            <p:cNvSpPr>
              <a:spLocks/>
            </p:cNvSpPr>
            <p:nvPr/>
          </p:nvSpPr>
          <p:spPr bwMode="auto">
            <a:xfrm>
              <a:off x="2938" y="3541"/>
              <a:ext cx="31" cy="86"/>
            </a:xfrm>
            <a:custGeom>
              <a:avLst/>
              <a:gdLst/>
              <a:ahLst/>
              <a:cxnLst>
                <a:cxn ang="0">
                  <a:pos x="31" y="71"/>
                </a:cxn>
                <a:cxn ang="0">
                  <a:pos x="0" y="86"/>
                </a:cxn>
                <a:cxn ang="0">
                  <a:pos x="0" y="15"/>
                </a:cxn>
                <a:cxn ang="0">
                  <a:pos x="31" y="0"/>
                </a:cxn>
                <a:cxn ang="0">
                  <a:pos x="31" y="71"/>
                </a:cxn>
              </a:cxnLst>
              <a:rect l="0" t="0" r="r" b="b"/>
              <a:pathLst>
                <a:path w="31" h="86">
                  <a:moveTo>
                    <a:pt x="31" y="71"/>
                  </a:moveTo>
                  <a:lnTo>
                    <a:pt x="0" y="86"/>
                  </a:lnTo>
                  <a:lnTo>
                    <a:pt x="0" y="15"/>
                  </a:lnTo>
                  <a:lnTo>
                    <a:pt x="31" y="0"/>
                  </a:lnTo>
                  <a:lnTo>
                    <a:pt x="31" y="71"/>
                  </a:lnTo>
                  <a:close/>
                </a:path>
              </a:pathLst>
            </a:custGeom>
            <a:blipFill dpi="0" rotWithShape="0">
              <a:blip r:embed="rId17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55" name="Freeform 2403"/>
            <p:cNvSpPr>
              <a:spLocks/>
            </p:cNvSpPr>
            <p:nvPr/>
          </p:nvSpPr>
          <p:spPr bwMode="auto">
            <a:xfrm>
              <a:off x="2875" y="3454"/>
              <a:ext cx="63" cy="173"/>
            </a:xfrm>
            <a:custGeom>
              <a:avLst/>
              <a:gdLst/>
              <a:ahLst/>
              <a:cxnLst>
                <a:cxn ang="0">
                  <a:pos x="63" y="102"/>
                </a:cxn>
                <a:cxn ang="0">
                  <a:pos x="0" y="0"/>
                </a:cxn>
                <a:cxn ang="0">
                  <a:pos x="0" y="71"/>
                </a:cxn>
                <a:cxn ang="0">
                  <a:pos x="63" y="173"/>
                </a:cxn>
                <a:cxn ang="0">
                  <a:pos x="63" y="102"/>
                </a:cxn>
              </a:cxnLst>
              <a:rect l="0" t="0" r="r" b="b"/>
              <a:pathLst>
                <a:path w="63" h="173">
                  <a:moveTo>
                    <a:pt x="63" y="102"/>
                  </a:moveTo>
                  <a:lnTo>
                    <a:pt x="0" y="0"/>
                  </a:lnTo>
                  <a:lnTo>
                    <a:pt x="0" y="71"/>
                  </a:lnTo>
                  <a:lnTo>
                    <a:pt x="63" y="173"/>
                  </a:lnTo>
                  <a:lnTo>
                    <a:pt x="63" y="102"/>
                  </a:lnTo>
                  <a:close/>
                </a:path>
              </a:pathLst>
            </a:custGeom>
            <a:blipFill dpi="0" rotWithShape="0">
              <a:blip r:embed="rId17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56" name="Freeform 2404"/>
            <p:cNvSpPr>
              <a:spLocks/>
            </p:cNvSpPr>
            <p:nvPr/>
          </p:nvSpPr>
          <p:spPr bwMode="auto">
            <a:xfrm>
              <a:off x="2938" y="3541"/>
              <a:ext cx="94" cy="118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94" y="102"/>
                </a:cxn>
                <a:cxn ang="0">
                  <a:pos x="63" y="118"/>
                </a:cxn>
                <a:cxn ang="0">
                  <a:pos x="0" y="15"/>
                </a:cxn>
                <a:cxn ang="0">
                  <a:pos x="31" y="0"/>
                </a:cxn>
              </a:cxnLst>
              <a:rect l="0" t="0" r="r" b="b"/>
              <a:pathLst>
                <a:path w="94" h="118">
                  <a:moveTo>
                    <a:pt x="31" y="0"/>
                  </a:moveTo>
                  <a:lnTo>
                    <a:pt x="94" y="102"/>
                  </a:lnTo>
                  <a:lnTo>
                    <a:pt x="63" y="118"/>
                  </a:lnTo>
                  <a:lnTo>
                    <a:pt x="0" y="15"/>
                  </a:lnTo>
                  <a:lnTo>
                    <a:pt x="31" y="0"/>
                  </a:lnTo>
                  <a:close/>
                </a:path>
              </a:pathLst>
            </a:custGeom>
            <a:blipFill dpi="0" rotWithShape="0">
              <a:blip r:embed="rId17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57" name="Freeform 2405"/>
            <p:cNvSpPr>
              <a:spLocks/>
            </p:cNvSpPr>
            <p:nvPr/>
          </p:nvSpPr>
          <p:spPr bwMode="auto">
            <a:xfrm>
              <a:off x="3001" y="3643"/>
              <a:ext cx="31" cy="87"/>
            </a:xfrm>
            <a:custGeom>
              <a:avLst/>
              <a:gdLst/>
              <a:ahLst/>
              <a:cxnLst>
                <a:cxn ang="0">
                  <a:pos x="31" y="71"/>
                </a:cxn>
                <a:cxn ang="0">
                  <a:pos x="0" y="87"/>
                </a:cxn>
                <a:cxn ang="0">
                  <a:pos x="0" y="16"/>
                </a:cxn>
                <a:cxn ang="0">
                  <a:pos x="31" y="0"/>
                </a:cxn>
                <a:cxn ang="0">
                  <a:pos x="31" y="71"/>
                </a:cxn>
              </a:cxnLst>
              <a:rect l="0" t="0" r="r" b="b"/>
              <a:pathLst>
                <a:path w="31" h="87">
                  <a:moveTo>
                    <a:pt x="31" y="71"/>
                  </a:moveTo>
                  <a:lnTo>
                    <a:pt x="0" y="87"/>
                  </a:lnTo>
                  <a:lnTo>
                    <a:pt x="0" y="16"/>
                  </a:lnTo>
                  <a:lnTo>
                    <a:pt x="31" y="0"/>
                  </a:lnTo>
                  <a:lnTo>
                    <a:pt x="31" y="71"/>
                  </a:lnTo>
                  <a:close/>
                </a:path>
              </a:pathLst>
            </a:custGeom>
            <a:blipFill dpi="0" rotWithShape="0">
              <a:blip r:embed="rId17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58" name="Freeform 2406"/>
            <p:cNvSpPr>
              <a:spLocks/>
            </p:cNvSpPr>
            <p:nvPr/>
          </p:nvSpPr>
          <p:spPr bwMode="auto">
            <a:xfrm>
              <a:off x="2938" y="3556"/>
              <a:ext cx="63" cy="174"/>
            </a:xfrm>
            <a:custGeom>
              <a:avLst/>
              <a:gdLst/>
              <a:ahLst/>
              <a:cxnLst>
                <a:cxn ang="0">
                  <a:pos x="63" y="103"/>
                </a:cxn>
                <a:cxn ang="0">
                  <a:pos x="0" y="0"/>
                </a:cxn>
                <a:cxn ang="0">
                  <a:pos x="0" y="71"/>
                </a:cxn>
                <a:cxn ang="0">
                  <a:pos x="63" y="174"/>
                </a:cxn>
                <a:cxn ang="0">
                  <a:pos x="63" y="103"/>
                </a:cxn>
              </a:cxnLst>
              <a:rect l="0" t="0" r="r" b="b"/>
              <a:pathLst>
                <a:path w="63" h="174">
                  <a:moveTo>
                    <a:pt x="63" y="103"/>
                  </a:moveTo>
                  <a:lnTo>
                    <a:pt x="0" y="0"/>
                  </a:lnTo>
                  <a:lnTo>
                    <a:pt x="0" y="71"/>
                  </a:lnTo>
                  <a:lnTo>
                    <a:pt x="63" y="174"/>
                  </a:lnTo>
                  <a:lnTo>
                    <a:pt x="63" y="103"/>
                  </a:lnTo>
                  <a:close/>
                </a:path>
              </a:pathLst>
            </a:custGeom>
            <a:blipFill dpi="0" rotWithShape="0">
              <a:blip r:embed="rId17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59" name="Freeform 2407"/>
            <p:cNvSpPr>
              <a:spLocks/>
            </p:cNvSpPr>
            <p:nvPr/>
          </p:nvSpPr>
          <p:spPr bwMode="auto">
            <a:xfrm>
              <a:off x="1708" y="1839"/>
              <a:ext cx="95" cy="118"/>
            </a:xfrm>
            <a:custGeom>
              <a:avLst/>
              <a:gdLst/>
              <a:ahLst/>
              <a:cxnLst>
                <a:cxn ang="0">
                  <a:pos x="32" y="0"/>
                </a:cxn>
                <a:cxn ang="0">
                  <a:pos x="95" y="102"/>
                </a:cxn>
                <a:cxn ang="0">
                  <a:pos x="71" y="118"/>
                </a:cxn>
                <a:cxn ang="0">
                  <a:pos x="0" y="16"/>
                </a:cxn>
                <a:cxn ang="0">
                  <a:pos x="32" y="0"/>
                </a:cxn>
              </a:cxnLst>
              <a:rect l="0" t="0" r="r" b="b"/>
              <a:pathLst>
                <a:path w="95" h="118">
                  <a:moveTo>
                    <a:pt x="32" y="0"/>
                  </a:moveTo>
                  <a:lnTo>
                    <a:pt x="95" y="102"/>
                  </a:lnTo>
                  <a:lnTo>
                    <a:pt x="71" y="118"/>
                  </a:lnTo>
                  <a:lnTo>
                    <a:pt x="0" y="16"/>
                  </a:lnTo>
                  <a:lnTo>
                    <a:pt x="32" y="0"/>
                  </a:lnTo>
                  <a:close/>
                </a:path>
              </a:pathLst>
            </a:custGeom>
            <a:blipFill dpi="0" rotWithShape="0">
              <a:blip r:embed="rId18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60" name="Freeform 2408"/>
            <p:cNvSpPr>
              <a:spLocks/>
            </p:cNvSpPr>
            <p:nvPr/>
          </p:nvSpPr>
          <p:spPr bwMode="auto">
            <a:xfrm>
              <a:off x="1779" y="1941"/>
              <a:ext cx="24" cy="87"/>
            </a:xfrm>
            <a:custGeom>
              <a:avLst/>
              <a:gdLst/>
              <a:ahLst/>
              <a:cxnLst>
                <a:cxn ang="0">
                  <a:pos x="24" y="71"/>
                </a:cxn>
                <a:cxn ang="0">
                  <a:pos x="0" y="87"/>
                </a:cxn>
                <a:cxn ang="0">
                  <a:pos x="0" y="16"/>
                </a:cxn>
                <a:cxn ang="0">
                  <a:pos x="24" y="0"/>
                </a:cxn>
                <a:cxn ang="0">
                  <a:pos x="24" y="71"/>
                </a:cxn>
              </a:cxnLst>
              <a:rect l="0" t="0" r="r" b="b"/>
              <a:pathLst>
                <a:path w="24" h="87">
                  <a:moveTo>
                    <a:pt x="24" y="71"/>
                  </a:moveTo>
                  <a:lnTo>
                    <a:pt x="0" y="87"/>
                  </a:lnTo>
                  <a:lnTo>
                    <a:pt x="0" y="16"/>
                  </a:lnTo>
                  <a:lnTo>
                    <a:pt x="24" y="0"/>
                  </a:lnTo>
                  <a:lnTo>
                    <a:pt x="24" y="71"/>
                  </a:lnTo>
                  <a:close/>
                </a:path>
              </a:pathLst>
            </a:custGeom>
            <a:blipFill dpi="0" rotWithShape="0">
              <a:blip r:embed="rId18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61" name="Freeform 2409"/>
            <p:cNvSpPr>
              <a:spLocks/>
            </p:cNvSpPr>
            <p:nvPr/>
          </p:nvSpPr>
          <p:spPr bwMode="auto">
            <a:xfrm>
              <a:off x="1708" y="1855"/>
              <a:ext cx="71" cy="173"/>
            </a:xfrm>
            <a:custGeom>
              <a:avLst/>
              <a:gdLst/>
              <a:ahLst/>
              <a:cxnLst>
                <a:cxn ang="0">
                  <a:pos x="71" y="102"/>
                </a:cxn>
                <a:cxn ang="0">
                  <a:pos x="0" y="0"/>
                </a:cxn>
                <a:cxn ang="0">
                  <a:pos x="0" y="71"/>
                </a:cxn>
                <a:cxn ang="0">
                  <a:pos x="71" y="173"/>
                </a:cxn>
                <a:cxn ang="0">
                  <a:pos x="71" y="102"/>
                </a:cxn>
              </a:cxnLst>
              <a:rect l="0" t="0" r="r" b="b"/>
              <a:pathLst>
                <a:path w="71" h="173">
                  <a:moveTo>
                    <a:pt x="71" y="102"/>
                  </a:moveTo>
                  <a:lnTo>
                    <a:pt x="0" y="0"/>
                  </a:lnTo>
                  <a:lnTo>
                    <a:pt x="0" y="71"/>
                  </a:lnTo>
                  <a:lnTo>
                    <a:pt x="71" y="173"/>
                  </a:lnTo>
                  <a:lnTo>
                    <a:pt x="71" y="102"/>
                  </a:lnTo>
                  <a:close/>
                </a:path>
              </a:pathLst>
            </a:custGeom>
            <a:blipFill dpi="0" rotWithShape="0">
              <a:blip r:embed="rId18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62" name="Freeform 2410"/>
            <p:cNvSpPr>
              <a:spLocks/>
            </p:cNvSpPr>
            <p:nvPr/>
          </p:nvSpPr>
          <p:spPr bwMode="auto">
            <a:xfrm>
              <a:off x="1779" y="1941"/>
              <a:ext cx="87" cy="118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87" y="103"/>
                </a:cxn>
                <a:cxn ang="0">
                  <a:pos x="63" y="118"/>
                </a:cxn>
                <a:cxn ang="0">
                  <a:pos x="0" y="16"/>
                </a:cxn>
                <a:cxn ang="0">
                  <a:pos x="24" y="0"/>
                </a:cxn>
              </a:cxnLst>
              <a:rect l="0" t="0" r="r" b="b"/>
              <a:pathLst>
                <a:path w="87" h="118">
                  <a:moveTo>
                    <a:pt x="24" y="0"/>
                  </a:moveTo>
                  <a:lnTo>
                    <a:pt x="87" y="103"/>
                  </a:lnTo>
                  <a:lnTo>
                    <a:pt x="63" y="118"/>
                  </a:lnTo>
                  <a:lnTo>
                    <a:pt x="0" y="16"/>
                  </a:lnTo>
                  <a:lnTo>
                    <a:pt x="24" y="0"/>
                  </a:lnTo>
                  <a:close/>
                </a:path>
              </a:pathLst>
            </a:custGeom>
            <a:blipFill dpi="0" rotWithShape="0">
              <a:blip r:embed="rId18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63" name="Freeform 2411"/>
            <p:cNvSpPr>
              <a:spLocks/>
            </p:cNvSpPr>
            <p:nvPr/>
          </p:nvSpPr>
          <p:spPr bwMode="auto">
            <a:xfrm>
              <a:off x="1842" y="2044"/>
              <a:ext cx="24" cy="86"/>
            </a:xfrm>
            <a:custGeom>
              <a:avLst/>
              <a:gdLst/>
              <a:ahLst/>
              <a:cxnLst>
                <a:cxn ang="0">
                  <a:pos x="24" y="71"/>
                </a:cxn>
                <a:cxn ang="0">
                  <a:pos x="0" y="86"/>
                </a:cxn>
                <a:cxn ang="0">
                  <a:pos x="0" y="15"/>
                </a:cxn>
                <a:cxn ang="0">
                  <a:pos x="24" y="0"/>
                </a:cxn>
                <a:cxn ang="0">
                  <a:pos x="24" y="71"/>
                </a:cxn>
              </a:cxnLst>
              <a:rect l="0" t="0" r="r" b="b"/>
              <a:pathLst>
                <a:path w="24" h="86">
                  <a:moveTo>
                    <a:pt x="24" y="71"/>
                  </a:moveTo>
                  <a:lnTo>
                    <a:pt x="0" y="86"/>
                  </a:lnTo>
                  <a:lnTo>
                    <a:pt x="0" y="15"/>
                  </a:lnTo>
                  <a:lnTo>
                    <a:pt x="24" y="0"/>
                  </a:lnTo>
                  <a:lnTo>
                    <a:pt x="24" y="71"/>
                  </a:lnTo>
                  <a:close/>
                </a:path>
              </a:pathLst>
            </a:custGeom>
            <a:blipFill dpi="0" rotWithShape="0">
              <a:blip r:embed="rId18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64" name="Freeform 2412"/>
            <p:cNvSpPr>
              <a:spLocks/>
            </p:cNvSpPr>
            <p:nvPr/>
          </p:nvSpPr>
          <p:spPr bwMode="auto">
            <a:xfrm>
              <a:off x="1779" y="1957"/>
              <a:ext cx="63" cy="173"/>
            </a:xfrm>
            <a:custGeom>
              <a:avLst/>
              <a:gdLst/>
              <a:ahLst/>
              <a:cxnLst>
                <a:cxn ang="0">
                  <a:pos x="63" y="102"/>
                </a:cxn>
                <a:cxn ang="0">
                  <a:pos x="0" y="0"/>
                </a:cxn>
                <a:cxn ang="0">
                  <a:pos x="0" y="71"/>
                </a:cxn>
                <a:cxn ang="0">
                  <a:pos x="63" y="173"/>
                </a:cxn>
                <a:cxn ang="0">
                  <a:pos x="63" y="102"/>
                </a:cxn>
              </a:cxnLst>
              <a:rect l="0" t="0" r="r" b="b"/>
              <a:pathLst>
                <a:path w="63" h="173">
                  <a:moveTo>
                    <a:pt x="63" y="102"/>
                  </a:moveTo>
                  <a:lnTo>
                    <a:pt x="0" y="0"/>
                  </a:lnTo>
                  <a:lnTo>
                    <a:pt x="0" y="71"/>
                  </a:lnTo>
                  <a:lnTo>
                    <a:pt x="63" y="173"/>
                  </a:lnTo>
                  <a:lnTo>
                    <a:pt x="63" y="102"/>
                  </a:lnTo>
                  <a:close/>
                </a:path>
              </a:pathLst>
            </a:custGeom>
            <a:blipFill dpi="0" rotWithShape="0">
              <a:blip r:embed="rId18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65" name="Freeform 2413"/>
            <p:cNvSpPr>
              <a:spLocks/>
            </p:cNvSpPr>
            <p:nvPr/>
          </p:nvSpPr>
          <p:spPr bwMode="auto">
            <a:xfrm>
              <a:off x="1842" y="2044"/>
              <a:ext cx="95" cy="110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95" y="102"/>
                </a:cxn>
                <a:cxn ang="0">
                  <a:pos x="63" y="110"/>
                </a:cxn>
                <a:cxn ang="0">
                  <a:pos x="0" y="15"/>
                </a:cxn>
                <a:cxn ang="0">
                  <a:pos x="24" y="0"/>
                </a:cxn>
              </a:cxnLst>
              <a:rect l="0" t="0" r="r" b="b"/>
              <a:pathLst>
                <a:path w="95" h="110">
                  <a:moveTo>
                    <a:pt x="24" y="0"/>
                  </a:moveTo>
                  <a:lnTo>
                    <a:pt x="95" y="102"/>
                  </a:lnTo>
                  <a:lnTo>
                    <a:pt x="63" y="110"/>
                  </a:lnTo>
                  <a:lnTo>
                    <a:pt x="0" y="15"/>
                  </a:lnTo>
                  <a:lnTo>
                    <a:pt x="24" y="0"/>
                  </a:lnTo>
                  <a:close/>
                </a:path>
              </a:pathLst>
            </a:custGeom>
            <a:blipFill dpi="0" rotWithShape="0">
              <a:blip r:embed="rId18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66" name="Freeform 2414"/>
            <p:cNvSpPr>
              <a:spLocks/>
            </p:cNvSpPr>
            <p:nvPr/>
          </p:nvSpPr>
          <p:spPr bwMode="auto">
            <a:xfrm>
              <a:off x="1905" y="2146"/>
              <a:ext cx="32" cy="79"/>
            </a:xfrm>
            <a:custGeom>
              <a:avLst/>
              <a:gdLst/>
              <a:ahLst/>
              <a:cxnLst>
                <a:cxn ang="0">
                  <a:pos x="32" y="71"/>
                </a:cxn>
                <a:cxn ang="0">
                  <a:pos x="0" y="79"/>
                </a:cxn>
                <a:cxn ang="0">
                  <a:pos x="0" y="8"/>
                </a:cxn>
                <a:cxn ang="0">
                  <a:pos x="32" y="0"/>
                </a:cxn>
                <a:cxn ang="0">
                  <a:pos x="32" y="71"/>
                </a:cxn>
              </a:cxnLst>
              <a:rect l="0" t="0" r="r" b="b"/>
              <a:pathLst>
                <a:path w="32" h="79">
                  <a:moveTo>
                    <a:pt x="32" y="71"/>
                  </a:moveTo>
                  <a:lnTo>
                    <a:pt x="0" y="79"/>
                  </a:lnTo>
                  <a:lnTo>
                    <a:pt x="0" y="8"/>
                  </a:lnTo>
                  <a:lnTo>
                    <a:pt x="32" y="0"/>
                  </a:lnTo>
                  <a:lnTo>
                    <a:pt x="32" y="71"/>
                  </a:lnTo>
                  <a:close/>
                </a:path>
              </a:pathLst>
            </a:custGeom>
            <a:blipFill dpi="0" rotWithShape="0">
              <a:blip r:embed="rId18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67" name="Freeform 2415"/>
            <p:cNvSpPr>
              <a:spLocks/>
            </p:cNvSpPr>
            <p:nvPr/>
          </p:nvSpPr>
          <p:spPr bwMode="auto">
            <a:xfrm>
              <a:off x="1842" y="2059"/>
              <a:ext cx="63" cy="166"/>
            </a:xfrm>
            <a:custGeom>
              <a:avLst/>
              <a:gdLst/>
              <a:ahLst/>
              <a:cxnLst>
                <a:cxn ang="0">
                  <a:pos x="63" y="95"/>
                </a:cxn>
                <a:cxn ang="0">
                  <a:pos x="0" y="0"/>
                </a:cxn>
                <a:cxn ang="0">
                  <a:pos x="0" y="71"/>
                </a:cxn>
                <a:cxn ang="0">
                  <a:pos x="63" y="166"/>
                </a:cxn>
                <a:cxn ang="0">
                  <a:pos x="63" y="95"/>
                </a:cxn>
              </a:cxnLst>
              <a:rect l="0" t="0" r="r" b="b"/>
              <a:pathLst>
                <a:path w="63" h="166">
                  <a:moveTo>
                    <a:pt x="63" y="95"/>
                  </a:moveTo>
                  <a:lnTo>
                    <a:pt x="0" y="0"/>
                  </a:lnTo>
                  <a:lnTo>
                    <a:pt x="0" y="71"/>
                  </a:lnTo>
                  <a:lnTo>
                    <a:pt x="63" y="166"/>
                  </a:lnTo>
                  <a:lnTo>
                    <a:pt x="63" y="95"/>
                  </a:lnTo>
                  <a:close/>
                </a:path>
              </a:pathLst>
            </a:custGeom>
            <a:blipFill dpi="0" rotWithShape="0">
              <a:blip r:embed="rId18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68" name="Freeform 2416"/>
            <p:cNvSpPr>
              <a:spLocks/>
            </p:cNvSpPr>
            <p:nvPr/>
          </p:nvSpPr>
          <p:spPr bwMode="auto">
            <a:xfrm>
              <a:off x="1905" y="2146"/>
              <a:ext cx="95" cy="110"/>
            </a:xfrm>
            <a:custGeom>
              <a:avLst/>
              <a:gdLst/>
              <a:ahLst/>
              <a:cxnLst>
                <a:cxn ang="0">
                  <a:pos x="32" y="0"/>
                </a:cxn>
                <a:cxn ang="0">
                  <a:pos x="95" y="95"/>
                </a:cxn>
                <a:cxn ang="0">
                  <a:pos x="63" y="110"/>
                </a:cxn>
                <a:cxn ang="0">
                  <a:pos x="0" y="8"/>
                </a:cxn>
                <a:cxn ang="0">
                  <a:pos x="32" y="0"/>
                </a:cxn>
              </a:cxnLst>
              <a:rect l="0" t="0" r="r" b="b"/>
              <a:pathLst>
                <a:path w="95" h="110">
                  <a:moveTo>
                    <a:pt x="32" y="0"/>
                  </a:moveTo>
                  <a:lnTo>
                    <a:pt x="95" y="95"/>
                  </a:lnTo>
                  <a:lnTo>
                    <a:pt x="63" y="110"/>
                  </a:lnTo>
                  <a:lnTo>
                    <a:pt x="0" y="8"/>
                  </a:lnTo>
                  <a:lnTo>
                    <a:pt x="32" y="0"/>
                  </a:lnTo>
                  <a:close/>
                </a:path>
              </a:pathLst>
            </a:custGeom>
            <a:blipFill dpi="0" rotWithShape="0">
              <a:blip r:embed="rId18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69" name="Freeform 2417"/>
            <p:cNvSpPr>
              <a:spLocks/>
            </p:cNvSpPr>
            <p:nvPr/>
          </p:nvSpPr>
          <p:spPr bwMode="auto">
            <a:xfrm>
              <a:off x="1968" y="2241"/>
              <a:ext cx="32" cy="86"/>
            </a:xfrm>
            <a:custGeom>
              <a:avLst/>
              <a:gdLst/>
              <a:ahLst/>
              <a:cxnLst>
                <a:cxn ang="0">
                  <a:pos x="32" y="71"/>
                </a:cxn>
                <a:cxn ang="0">
                  <a:pos x="0" y="86"/>
                </a:cxn>
                <a:cxn ang="0">
                  <a:pos x="0" y="15"/>
                </a:cxn>
                <a:cxn ang="0">
                  <a:pos x="32" y="0"/>
                </a:cxn>
                <a:cxn ang="0">
                  <a:pos x="32" y="71"/>
                </a:cxn>
              </a:cxnLst>
              <a:rect l="0" t="0" r="r" b="b"/>
              <a:pathLst>
                <a:path w="32" h="86">
                  <a:moveTo>
                    <a:pt x="32" y="71"/>
                  </a:moveTo>
                  <a:lnTo>
                    <a:pt x="0" y="86"/>
                  </a:lnTo>
                  <a:lnTo>
                    <a:pt x="0" y="15"/>
                  </a:lnTo>
                  <a:lnTo>
                    <a:pt x="32" y="0"/>
                  </a:lnTo>
                  <a:lnTo>
                    <a:pt x="32" y="71"/>
                  </a:lnTo>
                  <a:close/>
                </a:path>
              </a:pathLst>
            </a:custGeom>
            <a:blipFill dpi="0" rotWithShape="0">
              <a:blip r:embed="rId18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70" name="Freeform 2418"/>
            <p:cNvSpPr>
              <a:spLocks/>
            </p:cNvSpPr>
            <p:nvPr/>
          </p:nvSpPr>
          <p:spPr bwMode="auto">
            <a:xfrm>
              <a:off x="1905" y="2154"/>
              <a:ext cx="63" cy="173"/>
            </a:xfrm>
            <a:custGeom>
              <a:avLst/>
              <a:gdLst/>
              <a:ahLst/>
              <a:cxnLst>
                <a:cxn ang="0">
                  <a:pos x="63" y="102"/>
                </a:cxn>
                <a:cxn ang="0">
                  <a:pos x="0" y="0"/>
                </a:cxn>
                <a:cxn ang="0">
                  <a:pos x="0" y="71"/>
                </a:cxn>
                <a:cxn ang="0">
                  <a:pos x="63" y="173"/>
                </a:cxn>
                <a:cxn ang="0">
                  <a:pos x="63" y="102"/>
                </a:cxn>
              </a:cxnLst>
              <a:rect l="0" t="0" r="r" b="b"/>
              <a:pathLst>
                <a:path w="63" h="173">
                  <a:moveTo>
                    <a:pt x="63" y="102"/>
                  </a:moveTo>
                  <a:lnTo>
                    <a:pt x="0" y="0"/>
                  </a:lnTo>
                  <a:lnTo>
                    <a:pt x="0" y="71"/>
                  </a:lnTo>
                  <a:lnTo>
                    <a:pt x="63" y="173"/>
                  </a:lnTo>
                  <a:lnTo>
                    <a:pt x="63" y="102"/>
                  </a:lnTo>
                  <a:close/>
                </a:path>
              </a:pathLst>
            </a:custGeom>
            <a:blipFill dpi="0" rotWithShape="0">
              <a:blip r:embed="rId18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71" name="Freeform 2419"/>
            <p:cNvSpPr>
              <a:spLocks/>
            </p:cNvSpPr>
            <p:nvPr/>
          </p:nvSpPr>
          <p:spPr bwMode="auto">
            <a:xfrm>
              <a:off x="1968" y="2241"/>
              <a:ext cx="95" cy="118"/>
            </a:xfrm>
            <a:custGeom>
              <a:avLst/>
              <a:gdLst/>
              <a:ahLst/>
              <a:cxnLst>
                <a:cxn ang="0">
                  <a:pos x="32" y="0"/>
                </a:cxn>
                <a:cxn ang="0">
                  <a:pos x="95" y="102"/>
                </a:cxn>
                <a:cxn ang="0">
                  <a:pos x="71" y="118"/>
                </a:cxn>
                <a:cxn ang="0">
                  <a:pos x="0" y="15"/>
                </a:cxn>
                <a:cxn ang="0">
                  <a:pos x="32" y="0"/>
                </a:cxn>
              </a:cxnLst>
              <a:rect l="0" t="0" r="r" b="b"/>
              <a:pathLst>
                <a:path w="95" h="118">
                  <a:moveTo>
                    <a:pt x="32" y="0"/>
                  </a:moveTo>
                  <a:lnTo>
                    <a:pt x="95" y="102"/>
                  </a:lnTo>
                  <a:lnTo>
                    <a:pt x="71" y="118"/>
                  </a:lnTo>
                  <a:lnTo>
                    <a:pt x="0" y="15"/>
                  </a:lnTo>
                  <a:lnTo>
                    <a:pt x="32" y="0"/>
                  </a:lnTo>
                  <a:close/>
                </a:path>
              </a:pathLst>
            </a:custGeom>
            <a:blipFill dpi="0" rotWithShape="0">
              <a:blip r:embed="rId18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72" name="Freeform 2420"/>
            <p:cNvSpPr>
              <a:spLocks/>
            </p:cNvSpPr>
            <p:nvPr/>
          </p:nvSpPr>
          <p:spPr bwMode="auto">
            <a:xfrm>
              <a:off x="2039" y="2343"/>
              <a:ext cx="24" cy="87"/>
            </a:xfrm>
            <a:custGeom>
              <a:avLst/>
              <a:gdLst/>
              <a:ahLst/>
              <a:cxnLst>
                <a:cxn ang="0">
                  <a:pos x="24" y="71"/>
                </a:cxn>
                <a:cxn ang="0">
                  <a:pos x="0" y="87"/>
                </a:cxn>
                <a:cxn ang="0">
                  <a:pos x="0" y="16"/>
                </a:cxn>
                <a:cxn ang="0">
                  <a:pos x="24" y="0"/>
                </a:cxn>
                <a:cxn ang="0">
                  <a:pos x="24" y="71"/>
                </a:cxn>
              </a:cxnLst>
              <a:rect l="0" t="0" r="r" b="b"/>
              <a:pathLst>
                <a:path w="24" h="87">
                  <a:moveTo>
                    <a:pt x="24" y="71"/>
                  </a:moveTo>
                  <a:lnTo>
                    <a:pt x="0" y="87"/>
                  </a:lnTo>
                  <a:lnTo>
                    <a:pt x="0" y="16"/>
                  </a:lnTo>
                  <a:lnTo>
                    <a:pt x="24" y="0"/>
                  </a:lnTo>
                  <a:lnTo>
                    <a:pt x="24" y="71"/>
                  </a:lnTo>
                  <a:close/>
                </a:path>
              </a:pathLst>
            </a:custGeom>
            <a:blipFill dpi="0" rotWithShape="0">
              <a:blip r:embed="rId18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73" name="Freeform 2421"/>
            <p:cNvSpPr>
              <a:spLocks/>
            </p:cNvSpPr>
            <p:nvPr/>
          </p:nvSpPr>
          <p:spPr bwMode="auto">
            <a:xfrm>
              <a:off x="1968" y="2256"/>
              <a:ext cx="71" cy="174"/>
            </a:xfrm>
            <a:custGeom>
              <a:avLst/>
              <a:gdLst/>
              <a:ahLst/>
              <a:cxnLst>
                <a:cxn ang="0">
                  <a:pos x="71" y="103"/>
                </a:cxn>
                <a:cxn ang="0">
                  <a:pos x="0" y="0"/>
                </a:cxn>
                <a:cxn ang="0">
                  <a:pos x="0" y="71"/>
                </a:cxn>
                <a:cxn ang="0">
                  <a:pos x="71" y="174"/>
                </a:cxn>
                <a:cxn ang="0">
                  <a:pos x="71" y="103"/>
                </a:cxn>
              </a:cxnLst>
              <a:rect l="0" t="0" r="r" b="b"/>
              <a:pathLst>
                <a:path w="71" h="174">
                  <a:moveTo>
                    <a:pt x="71" y="103"/>
                  </a:moveTo>
                  <a:lnTo>
                    <a:pt x="0" y="0"/>
                  </a:lnTo>
                  <a:lnTo>
                    <a:pt x="0" y="71"/>
                  </a:lnTo>
                  <a:lnTo>
                    <a:pt x="71" y="174"/>
                  </a:lnTo>
                  <a:lnTo>
                    <a:pt x="71" y="103"/>
                  </a:lnTo>
                  <a:close/>
                </a:path>
              </a:pathLst>
            </a:custGeom>
            <a:blipFill dpi="0" rotWithShape="0">
              <a:blip r:embed="rId18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74" name="Freeform 2422"/>
            <p:cNvSpPr>
              <a:spLocks/>
            </p:cNvSpPr>
            <p:nvPr/>
          </p:nvSpPr>
          <p:spPr bwMode="auto">
            <a:xfrm>
              <a:off x="2039" y="2343"/>
              <a:ext cx="87" cy="118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87" y="103"/>
                </a:cxn>
                <a:cxn ang="0">
                  <a:pos x="63" y="118"/>
                </a:cxn>
                <a:cxn ang="0">
                  <a:pos x="0" y="16"/>
                </a:cxn>
                <a:cxn ang="0">
                  <a:pos x="24" y="0"/>
                </a:cxn>
              </a:cxnLst>
              <a:rect l="0" t="0" r="r" b="b"/>
              <a:pathLst>
                <a:path w="87" h="118">
                  <a:moveTo>
                    <a:pt x="24" y="0"/>
                  </a:moveTo>
                  <a:lnTo>
                    <a:pt x="87" y="103"/>
                  </a:lnTo>
                  <a:lnTo>
                    <a:pt x="63" y="118"/>
                  </a:lnTo>
                  <a:lnTo>
                    <a:pt x="0" y="16"/>
                  </a:lnTo>
                  <a:lnTo>
                    <a:pt x="24" y="0"/>
                  </a:lnTo>
                  <a:close/>
                </a:path>
              </a:pathLst>
            </a:custGeom>
            <a:blipFill dpi="0" rotWithShape="0">
              <a:blip r:embed="rId18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75" name="Freeform 2423"/>
            <p:cNvSpPr>
              <a:spLocks/>
            </p:cNvSpPr>
            <p:nvPr/>
          </p:nvSpPr>
          <p:spPr bwMode="auto">
            <a:xfrm>
              <a:off x="2102" y="2446"/>
              <a:ext cx="24" cy="86"/>
            </a:xfrm>
            <a:custGeom>
              <a:avLst/>
              <a:gdLst/>
              <a:ahLst/>
              <a:cxnLst>
                <a:cxn ang="0">
                  <a:pos x="24" y="70"/>
                </a:cxn>
                <a:cxn ang="0">
                  <a:pos x="0" y="86"/>
                </a:cxn>
                <a:cxn ang="0">
                  <a:pos x="0" y="15"/>
                </a:cxn>
                <a:cxn ang="0">
                  <a:pos x="24" y="0"/>
                </a:cxn>
                <a:cxn ang="0">
                  <a:pos x="24" y="70"/>
                </a:cxn>
              </a:cxnLst>
              <a:rect l="0" t="0" r="r" b="b"/>
              <a:pathLst>
                <a:path w="24" h="86">
                  <a:moveTo>
                    <a:pt x="24" y="70"/>
                  </a:moveTo>
                  <a:lnTo>
                    <a:pt x="0" y="86"/>
                  </a:lnTo>
                  <a:lnTo>
                    <a:pt x="0" y="15"/>
                  </a:lnTo>
                  <a:lnTo>
                    <a:pt x="24" y="0"/>
                  </a:lnTo>
                  <a:lnTo>
                    <a:pt x="24" y="70"/>
                  </a:lnTo>
                  <a:close/>
                </a:path>
              </a:pathLst>
            </a:custGeom>
            <a:blipFill dpi="0" rotWithShape="0">
              <a:blip r:embed="rId18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76" name="Freeform 2424"/>
            <p:cNvSpPr>
              <a:spLocks/>
            </p:cNvSpPr>
            <p:nvPr/>
          </p:nvSpPr>
          <p:spPr bwMode="auto">
            <a:xfrm>
              <a:off x="2039" y="2359"/>
              <a:ext cx="63" cy="173"/>
            </a:xfrm>
            <a:custGeom>
              <a:avLst/>
              <a:gdLst/>
              <a:ahLst/>
              <a:cxnLst>
                <a:cxn ang="0">
                  <a:pos x="63" y="102"/>
                </a:cxn>
                <a:cxn ang="0">
                  <a:pos x="0" y="0"/>
                </a:cxn>
                <a:cxn ang="0">
                  <a:pos x="0" y="71"/>
                </a:cxn>
                <a:cxn ang="0">
                  <a:pos x="63" y="173"/>
                </a:cxn>
                <a:cxn ang="0">
                  <a:pos x="63" y="102"/>
                </a:cxn>
              </a:cxnLst>
              <a:rect l="0" t="0" r="r" b="b"/>
              <a:pathLst>
                <a:path w="63" h="173">
                  <a:moveTo>
                    <a:pt x="63" y="102"/>
                  </a:moveTo>
                  <a:lnTo>
                    <a:pt x="0" y="0"/>
                  </a:lnTo>
                  <a:lnTo>
                    <a:pt x="0" y="71"/>
                  </a:lnTo>
                  <a:lnTo>
                    <a:pt x="63" y="173"/>
                  </a:lnTo>
                  <a:lnTo>
                    <a:pt x="63" y="102"/>
                  </a:lnTo>
                  <a:close/>
                </a:path>
              </a:pathLst>
            </a:custGeom>
            <a:blipFill dpi="0" rotWithShape="0">
              <a:blip r:embed="rId18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77" name="Freeform 2425"/>
            <p:cNvSpPr>
              <a:spLocks/>
            </p:cNvSpPr>
            <p:nvPr/>
          </p:nvSpPr>
          <p:spPr bwMode="auto">
            <a:xfrm>
              <a:off x="2102" y="2446"/>
              <a:ext cx="95" cy="110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95" y="102"/>
                </a:cxn>
                <a:cxn ang="0">
                  <a:pos x="63" y="110"/>
                </a:cxn>
                <a:cxn ang="0">
                  <a:pos x="0" y="15"/>
                </a:cxn>
                <a:cxn ang="0">
                  <a:pos x="24" y="0"/>
                </a:cxn>
              </a:cxnLst>
              <a:rect l="0" t="0" r="r" b="b"/>
              <a:pathLst>
                <a:path w="95" h="110">
                  <a:moveTo>
                    <a:pt x="24" y="0"/>
                  </a:moveTo>
                  <a:lnTo>
                    <a:pt x="95" y="102"/>
                  </a:lnTo>
                  <a:lnTo>
                    <a:pt x="63" y="110"/>
                  </a:lnTo>
                  <a:lnTo>
                    <a:pt x="0" y="15"/>
                  </a:lnTo>
                  <a:lnTo>
                    <a:pt x="24" y="0"/>
                  </a:lnTo>
                  <a:close/>
                </a:path>
              </a:pathLst>
            </a:custGeom>
            <a:blipFill dpi="0" rotWithShape="0">
              <a:blip r:embed="rId18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78" name="Freeform 2426"/>
            <p:cNvSpPr>
              <a:spLocks/>
            </p:cNvSpPr>
            <p:nvPr/>
          </p:nvSpPr>
          <p:spPr bwMode="auto">
            <a:xfrm>
              <a:off x="2165" y="2548"/>
              <a:ext cx="32" cy="79"/>
            </a:xfrm>
            <a:custGeom>
              <a:avLst/>
              <a:gdLst/>
              <a:ahLst/>
              <a:cxnLst>
                <a:cxn ang="0">
                  <a:pos x="32" y="71"/>
                </a:cxn>
                <a:cxn ang="0">
                  <a:pos x="0" y="79"/>
                </a:cxn>
                <a:cxn ang="0">
                  <a:pos x="0" y="8"/>
                </a:cxn>
                <a:cxn ang="0">
                  <a:pos x="32" y="0"/>
                </a:cxn>
                <a:cxn ang="0">
                  <a:pos x="32" y="71"/>
                </a:cxn>
              </a:cxnLst>
              <a:rect l="0" t="0" r="r" b="b"/>
              <a:pathLst>
                <a:path w="32" h="79">
                  <a:moveTo>
                    <a:pt x="32" y="71"/>
                  </a:moveTo>
                  <a:lnTo>
                    <a:pt x="0" y="79"/>
                  </a:lnTo>
                  <a:lnTo>
                    <a:pt x="0" y="8"/>
                  </a:lnTo>
                  <a:lnTo>
                    <a:pt x="32" y="0"/>
                  </a:lnTo>
                  <a:lnTo>
                    <a:pt x="32" y="71"/>
                  </a:lnTo>
                  <a:close/>
                </a:path>
              </a:pathLst>
            </a:custGeom>
            <a:blipFill dpi="0" rotWithShape="0">
              <a:blip r:embed="rId18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79" name="Freeform 2427"/>
            <p:cNvSpPr>
              <a:spLocks/>
            </p:cNvSpPr>
            <p:nvPr/>
          </p:nvSpPr>
          <p:spPr bwMode="auto">
            <a:xfrm>
              <a:off x="2102" y="2461"/>
              <a:ext cx="63" cy="166"/>
            </a:xfrm>
            <a:custGeom>
              <a:avLst/>
              <a:gdLst/>
              <a:ahLst/>
              <a:cxnLst>
                <a:cxn ang="0">
                  <a:pos x="63" y="95"/>
                </a:cxn>
                <a:cxn ang="0">
                  <a:pos x="0" y="0"/>
                </a:cxn>
                <a:cxn ang="0">
                  <a:pos x="0" y="71"/>
                </a:cxn>
                <a:cxn ang="0">
                  <a:pos x="63" y="166"/>
                </a:cxn>
                <a:cxn ang="0">
                  <a:pos x="63" y="95"/>
                </a:cxn>
              </a:cxnLst>
              <a:rect l="0" t="0" r="r" b="b"/>
              <a:pathLst>
                <a:path w="63" h="166">
                  <a:moveTo>
                    <a:pt x="63" y="95"/>
                  </a:moveTo>
                  <a:lnTo>
                    <a:pt x="0" y="0"/>
                  </a:lnTo>
                  <a:lnTo>
                    <a:pt x="0" y="71"/>
                  </a:lnTo>
                  <a:lnTo>
                    <a:pt x="63" y="166"/>
                  </a:lnTo>
                  <a:lnTo>
                    <a:pt x="63" y="95"/>
                  </a:lnTo>
                  <a:close/>
                </a:path>
              </a:pathLst>
            </a:custGeom>
            <a:blipFill dpi="0" rotWithShape="0">
              <a:blip r:embed="rId18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80" name="Freeform 2428"/>
            <p:cNvSpPr>
              <a:spLocks/>
            </p:cNvSpPr>
            <p:nvPr/>
          </p:nvSpPr>
          <p:spPr bwMode="auto">
            <a:xfrm>
              <a:off x="2165" y="2548"/>
              <a:ext cx="95" cy="110"/>
            </a:xfrm>
            <a:custGeom>
              <a:avLst/>
              <a:gdLst/>
              <a:ahLst/>
              <a:cxnLst>
                <a:cxn ang="0">
                  <a:pos x="32" y="0"/>
                </a:cxn>
                <a:cxn ang="0">
                  <a:pos x="95" y="94"/>
                </a:cxn>
                <a:cxn ang="0">
                  <a:pos x="71" y="110"/>
                </a:cxn>
                <a:cxn ang="0">
                  <a:pos x="0" y="8"/>
                </a:cxn>
                <a:cxn ang="0">
                  <a:pos x="32" y="0"/>
                </a:cxn>
              </a:cxnLst>
              <a:rect l="0" t="0" r="r" b="b"/>
              <a:pathLst>
                <a:path w="95" h="110">
                  <a:moveTo>
                    <a:pt x="32" y="0"/>
                  </a:moveTo>
                  <a:lnTo>
                    <a:pt x="95" y="94"/>
                  </a:lnTo>
                  <a:lnTo>
                    <a:pt x="71" y="110"/>
                  </a:lnTo>
                  <a:lnTo>
                    <a:pt x="0" y="8"/>
                  </a:lnTo>
                  <a:lnTo>
                    <a:pt x="32" y="0"/>
                  </a:lnTo>
                  <a:close/>
                </a:path>
              </a:pathLst>
            </a:custGeom>
            <a:blipFill dpi="0" rotWithShape="0">
              <a:blip r:embed="rId18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81" name="Freeform 2429"/>
            <p:cNvSpPr>
              <a:spLocks/>
            </p:cNvSpPr>
            <p:nvPr/>
          </p:nvSpPr>
          <p:spPr bwMode="auto">
            <a:xfrm>
              <a:off x="2236" y="2642"/>
              <a:ext cx="24" cy="87"/>
            </a:xfrm>
            <a:custGeom>
              <a:avLst/>
              <a:gdLst/>
              <a:ahLst/>
              <a:cxnLst>
                <a:cxn ang="0">
                  <a:pos x="24" y="71"/>
                </a:cxn>
                <a:cxn ang="0">
                  <a:pos x="0" y="87"/>
                </a:cxn>
                <a:cxn ang="0">
                  <a:pos x="0" y="16"/>
                </a:cxn>
                <a:cxn ang="0">
                  <a:pos x="24" y="0"/>
                </a:cxn>
                <a:cxn ang="0">
                  <a:pos x="24" y="71"/>
                </a:cxn>
              </a:cxnLst>
              <a:rect l="0" t="0" r="r" b="b"/>
              <a:pathLst>
                <a:path w="24" h="87">
                  <a:moveTo>
                    <a:pt x="24" y="71"/>
                  </a:moveTo>
                  <a:lnTo>
                    <a:pt x="0" y="87"/>
                  </a:lnTo>
                  <a:lnTo>
                    <a:pt x="0" y="16"/>
                  </a:lnTo>
                  <a:lnTo>
                    <a:pt x="24" y="0"/>
                  </a:lnTo>
                  <a:lnTo>
                    <a:pt x="24" y="71"/>
                  </a:lnTo>
                  <a:close/>
                </a:path>
              </a:pathLst>
            </a:custGeom>
            <a:blipFill dpi="0" rotWithShape="0">
              <a:blip r:embed="rId18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82" name="Freeform 2430"/>
            <p:cNvSpPr>
              <a:spLocks/>
            </p:cNvSpPr>
            <p:nvPr/>
          </p:nvSpPr>
          <p:spPr bwMode="auto">
            <a:xfrm>
              <a:off x="2165" y="2556"/>
              <a:ext cx="71" cy="173"/>
            </a:xfrm>
            <a:custGeom>
              <a:avLst/>
              <a:gdLst/>
              <a:ahLst/>
              <a:cxnLst>
                <a:cxn ang="0">
                  <a:pos x="71" y="102"/>
                </a:cxn>
                <a:cxn ang="0">
                  <a:pos x="0" y="0"/>
                </a:cxn>
                <a:cxn ang="0">
                  <a:pos x="0" y="71"/>
                </a:cxn>
                <a:cxn ang="0">
                  <a:pos x="71" y="173"/>
                </a:cxn>
                <a:cxn ang="0">
                  <a:pos x="71" y="102"/>
                </a:cxn>
              </a:cxnLst>
              <a:rect l="0" t="0" r="r" b="b"/>
              <a:pathLst>
                <a:path w="71" h="173">
                  <a:moveTo>
                    <a:pt x="71" y="102"/>
                  </a:moveTo>
                  <a:lnTo>
                    <a:pt x="0" y="0"/>
                  </a:lnTo>
                  <a:lnTo>
                    <a:pt x="0" y="71"/>
                  </a:lnTo>
                  <a:lnTo>
                    <a:pt x="71" y="173"/>
                  </a:lnTo>
                  <a:lnTo>
                    <a:pt x="71" y="102"/>
                  </a:lnTo>
                  <a:close/>
                </a:path>
              </a:pathLst>
            </a:custGeom>
            <a:blipFill dpi="0" rotWithShape="0">
              <a:blip r:embed="rId18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83" name="Freeform 2431"/>
            <p:cNvSpPr>
              <a:spLocks/>
            </p:cNvSpPr>
            <p:nvPr/>
          </p:nvSpPr>
          <p:spPr bwMode="auto">
            <a:xfrm>
              <a:off x="2236" y="2642"/>
              <a:ext cx="87" cy="119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87" y="103"/>
                </a:cxn>
                <a:cxn ang="0">
                  <a:pos x="63" y="119"/>
                </a:cxn>
                <a:cxn ang="0">
                  <a:pos x="0" y="16"/>
                </a:cxn>
                <a:cxn ang="0">
                  <a:pos x="24" y="0"/>
                </a:cxn>
              </a:cxnLst>
              <a:rect l="0" t="0" r="r" b="b"/>
              <a:pathLst>
                <a:path w="87" h="119">
                  <a:moveTo>
                    <a:pt x="24" y="0"/>
                  </a:moveTo>
                  <a:lnTo>
                    <a:pt x="87" y="103"/>
                  </a:lnTo>
                  <a:lnTo>
                    <a:pt x="63" y="119"/>
                  </a:lnTo>
                  <a:lnTo>
                    <a:pt x="0" y="16"/>
                  </a:lnTo>
                  <a:lnTo>
                    <a:pt x="24" y="0"/>
                  </a:lnTo>
                  <a:close/>
                </a:path>
              </a:pathLst>
            </a:custGeom>
            <a:blipFill dpi="0" rotWithShape="0">
              <a:blip r:embed="rId18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84" name="Freeform 2432"/>
            <p:cNvSpPr>
              <a:spLocks/>
            </p:cNvSpPr>
            <p:nvPr/>
          </p:nvSpPr>
          <p:spPr bwMode="auto">
            <a:xfrm>
              <a:off x="2299" y="2745"/>
              <a:ext cx="24" cy="87"/>
            </a:xfrm>
            <a:custGeom>
              <a:avLst/>
              <a:gdLst/>
              <a:ahLst/>
              <a:cxnLst>
                <a:cxn ang="0">
                  <a:pos x="24" y="71"/>
                </a:cxn>
                <a:cxn ang="0">
                  <a:pos x="0" y="87"/>
                </a:cxn>
                <a:cxn ang="0">
                  <a:pos x="0" y="16"/>
                </a:cxn>
                <a:cxn ang="0">
                  <a:pos x="24" y="0"/>
                </a:cxn>
                <a:cxn ang="0">
                  <a:pos x="24" y="71"/>
                </a:cxn>
              </a:cxnLst>
              <a:rect l="0" t="0" r="r" b="b"/>
              <a:pathLst>
                <a:path w="24" h="87">
                  <a:moveTo>
                    <a:pt x="24" y="71"/>
                  </a:moveTo>
                  <a:lnTo>
                    <a:pt x="0" y="87"/>
                  </a:lnTo>
                  <a:lnTo>
                    <a:pt x="0" y="16"/>
                  </a:lnTo>
                  <a:lnTo>
                    <a:pt x="24" y="0"/>
                  </a:lnTo>
                  <a:lnTo>
                    <a:pt x="24" y="71"/>
                  </a:lnTo>
                  <a:close/>
                </a:path>
              </a:pathLst>
            </a:custGeom>
            <a:blipFill dpi="0" rotWithShape="0">
              <a:blip r:embed="rId18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85" name="Freeform 2433"/>
            <p:cNvSpPr>
              <a:spLocks/>
            </p:cNvSpPr>
            <p:nvPr/>
          </p:nvSpPr>
          <p:spPr bwMode="auto">
            <a:xfrm>
              <a:off x="2236" y="2658"/>
              <a:ext cx="63" cy="174"/>
            </a:xfrm>
            <a:custGeom>
              <a:avLst/>
              <a:gdLst/>
              <a:ahLst/>
              <a:cxnLst>
                <a:cxn ang="0">
                  <a:pos x="63" y="103"/>
                </a:cxn>
                <a:cxn ang="0">
                  <a:pos x="0" y="0"/>
                </a:cxn>
                <a:cxn ang="0">
                  <a:pos x="0" y="71"/>
                </a:cxn>
                <a:cxn ang="0">
                  <a:pos x="63" y="174"/>
                </a:cxn>
                <a:cxn ang="0">
                  <a:pos x="63" y="103"/>
                </a:cxn>
              </a:cxnLst>
              <a:rect l="0" t="0" r="r" b="b"/>
              <a:pathLst>
                <a:path w="63" h="174">
                  <a:moveTo>
                    <a:pt x="63" y="103"/>
                  </a:moveTo>
                  <a:lnTo>
                    <a:pt x="0" y="0"/>
                  </a:lnTo>
                  <a:lnTo>
                    <a:pt x="0" y="71"/>
                  </a:lnTo>
                  <a:lnTo>
                    <a:pt x="63" y="174"/>
                  </a:lnTo>
                  <a:lnTo>
                    <a:pt x="63" y="103"/>
                  </a:lnTo>
                  <a:close/>
                </a:path>
              </a:pathLst>
            </a:custGeom>
            <a:blipFill dpi="0" rotWithShape="0">
              <a:blip r:embed="rId18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86" name="Freeform 2434"/>
            <p:cNvSpPr>
              <a:spLocks/>
            </p:cNvSpPr>
            <p:nvPr/>
          </p:nvSpPr>
          <p:spPr bwMode="auto">
            <a:xfrm>
              <a:off x="2299" y="2745"/>
              <a:ext cx="95" cy="110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95" y="102"/>
                </a:cxn>
                <a:cxn ang="0">
                  <a:pos x="63" y="110"/>
                </a:cxn>
                <a:cxn ang="0">
                  <a:pos x="0" y="16"/>
                </a:cxn>
                <a:cxn ang="0">
                  <a:pos x="24" y="0"/>
                </a:cxn>
              </a:cxnLst>
              <a:rect l="0" t="0" r="r" b="b"/>
              <a:pathLst>
                <a:path w="95" h="110">
                  <a:moveTo>
                    <a:pt x="24" y="0"/>
                  </a:moveTo>
                  <a:lnTo>
                    <a:pt x="95" y="102"/>
                  </a:lnTo>
                  <a:lnTo>
                    <a:pt x="63" y="110"/>
                  </a:lnTo>
                  <a:lnTo>
                    <a:pt x="0" y="16"/>
                  </a:lnTo>
                  <a:lnTo>
                    <a:pt x="24" y="0"/>
                  </a:lnTo>
                  <a:close/>
                </a:path>
              </a:pathLst>
            </a:custGeom>
            <a:blipFill dpi="0" rotWithShape="0">
              <a:blip r:embed="rId18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87" name="Freeform 2435"/>
            <p:cNvSpPr>
              <a:spLocks/>
            </p:cNvSpPr>
            <p:nvPr/>
          </p:nvSpPr>
          <p:spPr bwMode="auto">
            <a:xfrm>
              <a:off x="2362" y="2847"/>
              <a:ext cx="32" cy="87"/>
            </a:xfrm>
            <a:custGeom>
              <a:avLst/>
              <a:gdLst/>
              <a:ahLst/>
              <a:cxnLst>
                <a:cxn ang="0">
                  <a:pos x="32" y="71"/>
                </a:cxn>
                <a:cxn ang="0">
                  <a:pos x="0" y="87"/>
                </a:cxn>
                <a:cxn ang="0">
                  <a:pos x="0" y="8"/>
                </a:cxn>
                <a:cxn ang="0">
                  <a:pos x="32" y="0"/>
                </a:cxn>
                <a:cxn ang="0">
                  <a:pos x="32" y="71"/>
                </a:cxn>
              </a:cxnLst>
              <a:rect l="0" t="0" r="r" b="b"/>
              <a:pathLst>
                <a:path w="32" h="87">
                  <a:moveTo>
                    <a:pt x="32" y="71"/>
                  </a:moveTo>
                  <a:lnTo>
                    <a:pt x="0" y="87"/>
                  </a:lnTo>
                  <a:lnTo>
                    <a:pt x="0" y="8"/>
                  </a:lnTo>
                  <a:lnTo>
                    <a:pt x="32" y="0"/>
                  </a:lnTo>
                  <a:lnTo>
                    <a:pt x="32" y="71"/>
                  </a:lnTo>
                  <a:close/>
                </a:path>
              </a:pathLst>
            </a:custGeom>
            <a:blipFill dpi="0" rotWithShape="0">
              <a:blip r:embed="rId18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88" name="Freeform 2436"/>
            <p:cNvSpPr>
              <a:spLocks/>
            </p:cNvSpPr>
            <p:nvPr/>
          </p:nvSpPr>
          <p:spPr bwMode="auto">
            <a:xfrm>
              <a:off x="2299" y="2761"/>
              <a:ext cx="63" cy="173"/>
            </a:xfrm>
            <a:custGeom>
              <a:avLst/>
              <a:gdLst/>
              <a:ahLst/>
              <a:cxnLst>
                <a:cxn ang="0">
                  <a:pos x="63" y="94"/>
                </a:cxn>
                <a:cxn ang="0">
                  <a:pos x="0" y="0"/>
                </a:cxn>
                <a:cxn ang="0">
                  <a:pos x="0" y="71"/>
                </a:cxn>
                <a:cxn ang="0">
                  <a:pos x="63" y="173"/>
                </a:cxn>
                <a:cxn ang="0">
                  <a:pos x="63" y="94"/>
                </a:cxn>
              </a:cxnLst>
              <a:rect l="0" t="0" r="r" b="b"/>
              <a:pathLst>
                <a:path w="63" h="173">
                  <a:moveTo>
                    <a:pt x="63" y="94"/>
                  </a:moveTo>
                  <a:lnTo>
                    <a:pt x="0" y="0"/>
                  </a:lnTo>
                  <a:lnTo>
                    <a:pt x="0" y="71"/>
                  </a:lnTo>
                  <a:lnTo>
                    <a:pt x="63" y="173"/>
                  </a:lnTo>
                  <a:lnTo>
                    <a:pt x="63" y="94"/>
                  </a:lnTo>
                  <a:close/>
                </a:path>
              </a:pathLst>
            </a:custGeom>
            <a:blipFill dpi="0" rotWithShape="0">
              <a:blip r:embed="rId18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89" name="Freeform 2437"/>
            <p:cNvSpPr>
              <a:spLocks/>
            </p:cNvSpPr>
            <p:nvPr/>
          </p:nvSpPr>
          <p:spPr bwMode="auto">
            <a:xfrm>
              <a:off x="2362" y="2847"/>
              <a:ext cx="95" cy="111"/>
            </a:xfrm>
            <a:custGeom>
              <a:avLst/>
              <a:gdLst/>
              <a:ahLst/>
              <a:cxnLst>
                <a:cxn ang="0">
                  <a:pos x="32" y="0"/>
                </a:cxn>
                <a:cxn ang="0">
                  <a:pos x="95" y="95"/>
                </a:cxn>
                <a:cxn ang="0">
                  <a:pos x="63" y="111"/>
                </a:cxn>
                <a:cxn ang="0">
                  <a:pos x="0" y="8"/>
                </a:cxn>
                <a:cxn ang="0">
                  <a:pos x="32" y="0"/>
                </a:cxn>
              </a:cxnLst>
              <a:rect l="0" t="0" r="r" b="b"/>
              <a:pathLst>
                <a:path w="95" h="111">
                  <a:moveTo>
                    <a:pt x="32" y="0"/>
                  </a:moveTo>
                  <a:lnTo>
                    <a:pt x="95" y="95"/>
                  </a:lnTo>
                  <a:lnTo>
                    <a:pt x="63" y="111"/>
                  </a:lnTo>
                  <a:lnTo>
                    <a:pt x="0" y="8"/>
                  </a:lnTo>
                  <a:lnTo>
                    <a:pt x="32" y="0"/>
                  </a:lnTo>
                  <a:close/>
                </a:path>
              </a:pathLst>
            </a:custGeom>
            <a:blipFill dpi="0" rotWithShape="0">
              <a:blip r:embed="rId18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90" name="Freeform 2438"/>
            <p:cNvSpPr>
              <a:spLocks/>
            </p:cNvSpPr>
            <p:nvPr/>
          </p:nvSpPr>
          <p:spPr bwMode="auto">
            <a:xfrm>
              <a:off x="2425" y="2942"/>
              <a:ext cx="32" cy="87"/>
            </a:xfrm>
            <a:custGeom>
              <a:avLst/>
              <a:gdLst/>
              <a:ahLst/>
              <a:cxnLst>
                <a:cxn ang="0">
                  <a:pos x="32" y="71"/>
                </a:cxn>
                <a:cxn ang="0">
                  <a:pos x="0" y="87"/>
                </a:cxn>
                <a:cxn ang="0">
                  <a:pos x="0" y="16"/>
                </a:cxn>
                <a:cxn ang="0">
                  <a:pos x="32" y="0"/>
                </a:cxn>
                <a:cxn ang="0">
                  <a:pos x="32" y="71"/>
                </a:cxn>
              </a:cxnLst>
              <a:rect l="0" t="0" r="r" b="b"/>
              <a:pathLst>
                <a:path w="32" h="87">
                  <a:moveTo>
                    <a:pt x="32" y="71"/>
                  </a:moveTo>
                  <a:lnTo>
                    <a:pt x="0" y="87"/>
                  </a:lnTo>
                  <a:lnTo>
                    <a:pt x="0" y="16"/>
                  </a:lnTo>
                  <a:lnTo>
                    <a:pt x="32" y="0"/>
                  </a:lnTo>
                  <a:lnTo>
                    <a:pt x="32" y="71"/>
                  </a:lnTo>
                  <a:close/>
                </a:path>
              </a:pathLst>
            </a:custGeom>
            <a:blipFill dpi="0" rotWithShape="0">
              <a:blip r:embed="rId18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91" name="Freeform 2439"/>
            <p:cNvSpPr>
              <a:spLocks/>
            </p:cNvSpPr>
            <p:nvPr/>
          </p:nvSpPr>
          <p:spPr bwMode="auto">
            <a:xfrm>
              <a:off x="2362" y="2855"/>
              <a:ext cx="63" cy="174"/>
            </a:xfrm>
            <a:custGeom>
              <a:avLst/>
              <a:gdLst/>
              <a:ahLst/>
              <a:cxnLst>
                <a:cxn ang="0">
                  <a:pos x="63" y="103"/>
                </a:cxn>
                <a:cxn ang="0">
                  <a:pos x="0" y="0"/>
                </a:cxn>
                <a:cxn ang="0">
                  <a:pos x="0" y="79"/>
                </a:cxn>
                <a:cxn ang="0">
                  <a:pos x="63" y="174"/>
                </a:cxn>
                <a:cxn ang="0">
                  <a:pos x="63" y="103"/>
                </a:cxn>
              </a:cxnLst>
              <a:rect l="0" t="0" r="r" b="b"/>
              <a:pathLst>
                <a:path w="63" h="174">
                  <a:moveTo>
                    <a:pt x="63" y="103"/>
                  </a:moveTo>
                  <a:lnTo>
                    <a:pt x="0" y="0"/>
                  </a:lnTo>
                  <a:lnTo>
                    <a:pt x="0" y="79"/>
                  </a:lnTo>
                  <a:lnTo>
                    <a:pt x="63" y="174"/>
                  </a:lnTo>
                  <a:lnTo>
                    <a:pt x="63" y="103"/>
                  </a:lnTo>
                  <a:close/>
                </a:path>
              </a:pathLst>
            </a:custGeom>
            <a:blipFill dpi="0" rotWithShape="0">
              <a:blip r:embed="rId18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92" name="Freeform 2440"/>
            <p:cNvSpPr>
              <a:spLocks/>
            </p:cNvSpPr>
            <p:nvPr/>
          </p:nvSpPr>
          <p:spPr bwMode="auto">
            <a:xfrm>
              <a:off x="2425" y="2942"/>
              <a:ext cx="95" cy="118"/>
            </a:xfrm>
            <a:custGeom>
              <a:avLst/>
              <a:gdLst/>
              <a:ahLst/>
              <a:cxnLst>
                <a:cxn ang="0">
                  <a:pos x="32" y="0"/>
                </a:cxn>
                <a:cxn ang="0">
                  <a:pos x="95" y="102"/>
                </a:cxn>
                <a:cxn ang="0">
                  <a:pos x="71" y="118"/>
                </a:cxn>
                <a:cxn ang="0">
                  <a:pos x="0" y="16"/>
                </a:cxn>
                <a:cxn ang="0">
                  <a:pos x="32" y="0"/>
                </a:cxn>
              </a:cxnLst>
              <a:rect l="0" t="0" r="r" b="b"/>
              <a:pathLst>
                <a:path w="95" h="118">
                  <a:moveTo>
                    <a:pt x="32" y="0"/>
                  </a:moveTo>
                  <a:lnTo>
                    <a:pt x="95" y="102"/>
                  </a:lnTo>
                  <a:lnTo>
                    <a:pt x="71" y="118"/>
                  </a:lnTo>
                  <a:lnTo>
                    <a:pt x="0" y="16"/>
                  </a:lnTo>
                  <a:lnTo>
                    <a:pt x="32" y="0"/>
                  </a:lnTo>
                  <a:close/>
                </a:path>
              </a:pathLst>
            </a:custGeom>
            <a:blipFill dpi="0" rotWithShape="0">
              <a:blip r:embed="rId18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93" name="Freeform 2441"/>
            <p:cNvSpPr>
              <a:spLocks/>
            </p:cNvSpPr>
            <p:nvPr/>
          </p:nvSpPr>
          <p:spPr bwMode="auto">
            <a:xfrm>
              <a:off x="2496" y="3044"/>
              <a:ext cx="24" cy="87"/>
            </a:xfrm>
            <a:custGeom>
              <a:avLst/>
              <a:gdLst/>
              <a:ahLst/>
              <a:cxnLst>
                <a:cxn ang="0">
                  <a:pos x="24" y="71"/>
                </a:cxn>
                <a:cxn ang="0">
                  <a:pos x="0" y="87"/>
                </a:cxn>
                <a:cxn ang="0">
                  <a:pos x="0" y="16"/>
                </a:cxn>
                <a:cxn ang="0">
                  <a:pos x="24" y="0"/>
                </a:cxn>
                <a:cxn ang="0">
                  <a:pos x="24" y="71"/>
                </a:cxn>
              </a:cxnLst>
              <a:rect l="0" t="0" r="r" b="b"/>
              <a:pathLst>
                <a:path w="24" h="87">
                  <a:moveTo>
                    <a:pt x="24" y="71"/>
                  </a:moveTo>
                  <a:lnTo>
                    <a:pt x="0" y="87"/>
                  </a:lnTo>
                  <a:lnTo>
                    <a:pt x="0" y="16"/>
                  </a:lnTo>
                  <a:lnTo>
                    <a:pt x="24" y="0"/>
                  </a:lnTo>
                  <a:lnTo>
                    <a:pt x="24" y="71"/>
                  </a:lnTo>
                  <a:close/>
                </a:path>
              </a:pathLst>
            </a:custGeom>
            <a:blipFill dpi="0" rotWithShape="0">
              <a:blip r:embed="rId18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94" name="Freeform 2442"/>
            <p:cNvSpPr>
              <a:spLocks/>
            </p:cNvSpPr>
            <p:nvPr/>
          </p:nvSpPr>
          <p:spPr bwMode="auto">
            <a:xfrm>
              <a:off x="2425" y="2958"/>
              <a:ext cx="71" cy="173"/>
            </a:xfrm>
            <a:custGeom>
              <a:avLst/>
              <a:gdLst/>
              <a:ahLst/>
              <a:cxnLst>
                <a:cxn ang="0">
                  <a:pos x="71" y="102"/>
                </a:cxn>
                <a:cxn ang="0">
                  <a:pos x="0" y="0"/>
                </a:cxn>
                <a:cxn ang="0">
                  <a:pos x="0" y="71"/>
                </a:cxn>
                <a:cxn ang="0">
                  <a:pos x="71" y="173"/>
                </a:cxn>
                <a:cxn ang="0">
                  <a:pos x="71" y="102"/>
                </a:cxn>
              </a:cxnLst>
              <a:rect l="0" t="0" r="r" b="b"/>
              <a:pathLst>
                <a:path w="71" h="173">
                  <a:moveTo>
                    <a:pt x="71" y="102"/>
                  </a:moveTo>
                  <a:lnTo>
                    <a:pt x="0" y="0"/>
                  </a:lnTo>
                  <a:lnTo>
                    <a:pt x="0" y="71"/>
                  </a:lnTo>
                  <a:lnTo>
                    <a:pt x="71" y="173"/>
                  </a:lnTo>
                  <a:lnTo>
                    <a:pt x="71" y="102"/>
                  </a:lnTo>
                  <a:close/>
                </a:path>
              </a:pathLst>
            </a:custGeom>
            <a:blipFill dpi="0" rotWithShape="0">
              <a:blip r:embed="rId18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95" name="Freeform 2443"/>
            <p:cNvSpPr>
              <a:spLocks/>
            </p:cNvSpPr>
            <p:nvPr/>
          </p:nvSpPr>
          <p:spPr bwMode="auto">
            <a:xfrm>
              <a:off x="2496" y="3044"/>
              <a:ext cx="87" cy="118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87" y="103"/>
                </a:cxn>
                <a:cxn ang="0">
                  <a:pos x="63" y="118"/>
                </a:cxn>
                <a:cxn ang="0">
                  <a:pos x="0" y="16"/>
                </a:cxn>
                <a:cxn ang="0">
                  <a:pos x="24" y="0"/>
                </a:cxn>
              </a:cxnLst>
              <a:rect l="0" t="0" r="r" b="b"/>
              <a:pathLst>
                <a:path w="87" h="118">
                  <a:moveTo>
                    <a:pt x="24" y="0"/>
                  </a:moveTo>
                  <a:lnTo>
                    <a:pt x="87" y="103"/>
                  </a:lnTo>
                  <a:lnTo>
                    <a:pt x="63" y="118"/>
                  </a:lnTo>
                  <a:lnTo>
                    <a:pt x="0" y="16"/>
                  </a:lnTo>
                  <a:lnTo>
                    <a:pt x="24" y="0"/>
                  </a:lnTo>
                  <a:close/>
                </a:path>
              </a:pathLst>
            </a:custGeom>
            <a:blipFill dpi="0" rotWithShape="0">
              <a:blip r:embed="rId18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96" name="Freeform 2444"/>
            <p:cNvSpPr>
              <a:spLocks/>
            </p:cNvSpPr>
            <p:nvPr/>
          </p:nvSpPr>
          <p:spPr bwMode="auto">
            <a:xfrm>
              <a:off x="2559" y="3147"/>
              <a:ext cx="24" cy="86"/>
            </a:xfrm>
            <a:custGeom>
              <a:avLst/>
              <a:gdLst/>
              <a:ahLst/>
              <a:cxnLst>
                <a:cxn ang="0">
                  <a:pos x="24" y="71"/>
                </a:cxn>
                <a:cxn ang="0">
                  <a:pos x="0" y="86"/>
                </a:cxn>
                <a:cxn ang="0">
                  <a:pos x="0" y="15"/>
                </a:cxn>
                <a:cxn ang="0">
                  <a:pos x="24" y="0"/>
                </a:cxn>
                <a:cxn ang="0">
                  <a:pos x="24" y="71"/>
                </a:cxn>
              </a:cxnLst>
              <a:rect l="0" t="0" r="r" b="b"/>
              <a:pathLst>
                <a:path w="24" h="86">
                  <a:moveTo>
                    <a:pt x="24" y="71"/>
                  </a:moveTo>
                  <a:lnTo>
                    <a:pt x="0" y="86"/>
                  </a:lnTo>
                  <a:lnTo>
                    <a:pt x="0" y="15"/>
                  </a:lnTo>
                  <a:lnTo>
                    <a:pt x="24" y="0"/>
                  </a:lnTo>
                  <a:lnTo>
                    <a:pt x="24" y="71"/>
                  </a:lnTo>
                  <a:close/>
                </a:path>
              </a:pathLst>
            </a:custGeom>
            <a:blipFill dpi="0" rotWithShape="0">
              <a:blip r:embed="rId18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97" name="Freeform 2445"/>
            <p:cNvSpPr>
              <a:spLocks/>
            </p:cNvSpPr>
            <p:nvPr/>
          </p:nvSpPr>
          <p:spPr bwMode="auto">
            <a:xfrm>
              <a:off x="2496" y="3060"/>
              <a:ext cx="63" cy="173"/>
            </a:xfrm>
            <a:custGeom>
              <a:avLst/>
              <a:gdLst/>
              <a:ahLst/>
              <a:cxnLst>
                <a:cxn ang="0">
                  <a:pos x="63" y="102"/>
                </a:cxn>
                <a:cxn ang="0">
                  <a:pos x="0" y="0"/>
                </a:cxn>
                <a:cxn ang="0">
                  <a:pos x="0" y="71"/>
                </a:cxn>
                <a:cxn ang="0">
                  <a:pos x="63" y="173"/>
                </a:cxn>
                <a:cxn ang="0">
                  <a:pos x="63" y="102"/>
                </a:cxn>
              </a:cxnLst>
              <a:rect l="0" t="0" r="r" b="b"/>
              <a:pathLst>
                <a:path w="63" h="173">
                  <a:moveTo>
                    <a:pt x="63" y="102"/>
                  </a:moveTo>
                  <a:lnTo>
                    <a:pt x="0" y="0"/>
                  </a:lnTo>
                  <a:lnTo>
                    <a:pt x="0" y="71"/>
                  </a:lnTo>
                  <a:lnTo>
                    <a:pt x="63" y="173"/>
                  </a:lnTo>
                  <a:lnTo>
                    <a:pt x="63" y="102"/>
                  </a:lnTo>
                  <a:close/>
                </a:path>
              </a:pathLst>
            </a:custGeom>
            <a:blipFill dpi="0" rotWithShape="0">
              <a:blip r:embed="rId18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98" name="Freeform 2446"/>
            <p:cNvSpPr>
              <a:spLocks/>
            </p:cNvSpPr>
            <p:nvPr/>
          </p:nvSpPr>
          <p:spPr bwMode="auto">
            <a:xfrm>
              <a:off x="2559" y="3147"/>
              <a:ext cx="95" cy="110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95" y="102"/>
                </a:cxn>
                <a:cxn ang="0">
                  <a:pos x="63" y="110"/>
                </a:cxn>
                <a:cxn ang="0">
                  <a:pos x="0" y="15"/>
                </a:cxn>
                <a:cxn ang="0">
                  <a:pos x="24" y="0"/>
                </a:cxn>
              </a:cxnLst>
              <a:rect l="0" t="0" r="r" b="b"/>
              <a:pathLst>
                <a:path w="95" h="110">
                  <a:moveTo>
                    <a:pt x="24" y="0"/>
                  </a:moveTo>
                  <a:lnTo>
                    <a:pt x="95" y="102"/>
                  </a:lnTo>
                  <a:lnTo>
                    <a:pt x="63" y="110"/>
                  </a:lnTo>
                  <a:lnTo>
                    <a:pt x="0" y="15"/>
                  </a:lnTo>
                  <a:lnTo>
                    <a:pt x="24" y="0"/>
                  </a:lnTo>
                  <a:close/>
                </a:path>
              </a:pathLst>
            </a:custGeom>
            <a:blipFill dpi="0" rotWithShape="0">
              <a:blip r:embed="rId18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99" name="Freeform 2447"/>
            <p:cNvSpPr>
              <a:spLocks/>
            </p:cNvSpPr>
            <p:nvPr/>
          </p:nvSpPr>
          <p:spPr bwMode="auto">
            <a:xfrm>
              <a:off x="2622" y="3249"/>
              <a:ext cx="32" cy="79"/>
            </a:xfrm>
            <a:custGeom>
              <a:avLst/>
              <a:gdLst/>
              <a:ahLst/>
              <a:cxnLst>
                <a:cxn ang="0">
                  <a:pos x="32" y="71"/>
                </a:cxn>
                <a:cxn ang="0">
                  <a:pos x="0" y="79"/>
                </a:cxn>
                <a:cxn ang="0">
                  <a:pos x="0" y="8"/>
                </a:cxn>
                <a:cxn ang="0">
                  <a:pos x="32" y="0"/>
                </a:cxn>
                <a:cxn ang="0">
                  <a:pos x="32" y="71"/>
                </a:cxn>
              </a:cxnLst>
              <a:rect l="0" t="0" r="r" b="b"/>
              <a:pathLst>
                <a:path w="32" h="79">
                  <a:moveTo>
                    <a:pt x="32" y="71"/>
                  </a:moveTo>
                  <a:lnTo>
                    <a:pt x="0" y="79"/>
                  </a:lnTo>
                  <a:lnTo>
                    <a:pt x="0" y="8"/>
                  </a:lnTo>
                  <a:lnTo>
                    <a:pt x="32" y="0"/>
                  </a:lnTo>
                  <a:lnTo>
                    <a:pt x="32" y="71"/>
                  </a:lnTo>
                  <a:close/>
                </a:path>
              </a:pathLst>
            </a:custGeom>
            <a:blipFill dpi="0" rotWithShape="0">
              <a:blip r:embed="rId18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000" name="Freeform 2448"/>
            <p:cNvSpPr>
              <a:spLocks/>
            </p:cNvSpPr>
            <p:nvPr/>
          </p:nvSpPr>
          <p:spPr bwMode="auto">
            <a:xfrm>
              <a:off x="2559" y="3162"/>
              <a:ext cx="63" cy="166"/>
            </a:xfrm>
            <a:custGeom>
              <a:avLst/>
              <a:gdLst/>
              <a:ahLst/>
              <a:cxnLst>
                <a:cxn ang="0">
                  <a:pos x="63" y="95"/>
                </a:cxn>
                <a:cxn ang="0">
                  <a:pos x="0" y="0"/>
                </a:cxn>
                <a:cxn ang="0">
                  <a:pos x="0" y="71"/>
                </a:cxn>
                <a:cxn ang="0">
                  <a:pos x="63" y="166"/>
                </a:cxn>
                <a:cxn ang="0">
                  <a:pos x="63" y="95"/>
                </a:cxn>
              </a:cxnLst>
              <a:rect l="0" t="0" r="r" b="b"/>
              <a:pathLst>
                <a:path w="63" h="166">
                  <a:moveTo>
                    <a:pt x="63" y="95"/>
                  </a:moveTo>
                  <a:lnTo>
                    <a:pt x="0" y="0"/>
                  </a:lnTo>
                  <a:lnTo>
                    <a:pt x="0" y="71"/>
                  </a:lnTo>
                  <a:lnTo>
                    <a:pt x="63" y="166"/>
                  </a:lnTo>
                  <a:lnTo>
                    <a:pt x="63" y="95"/>
                  </a:lnTo>
                  <a:close/>
                </a:path>
              </a:pathLst>
            </a:custGeom>
            <a:blipFill dpi="0" rotWithShape="0">
              <a:blip r:embed="rId18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001" name="Freeform 2449"/>
            <p:cNvSpPr>
              <a:spLocks/>
            </p:cNvSpPr>
            <p:nvPr/>
          </p:nvSpPr>
          <p:spPr bwMode="auto">
            <a:xfrm>
              <a:off x="2622" y="3249"/>
              <a:ext cx="95" cy="110"/>
            </a:xfrm>
            <a:custGeom>
              <a:avLst/>
              <a:gdLst/>
              <a:ahLst/>
              <a:cxnLst>
                <a:cxn ang="0">
                  <a:pos x="32" y="0"/>
                </a:cxn>
                <a:cxn ang="0">
                  <a:pos x="95" y="95"/>
                </a:cxn>
                <a:cxn ang="0">
                  <a:pos x="63" y="110"/>
                </a:cxn>
                <a:cxn ang="0">
                  <a:pos x="0" y="8"/>
                </a:cxn>
                <a:cxn ang="0">
                  <a:pos x="32" y="0"/>
                </a:cxn>
              </a:cxnLst>
              <a:rect l="0" t="0" r="r" b="b"/>
              <a:pathLst>
                <a:path w="95" h="110">
                  <a:moveTo>
                    <a:pt x="32" y="0"/>
                  </a:moveTo>
                  <a:lnTo>
                    <a:pt x="95" y="95"/>
                  </a:lnTo>
                  <a:lnTo>
                    <a:pt x="63" y="110"/>
                  </a:lnTo>
                  <a:lnTo>
                    <a:pt x="0" y="8"/>
                  </a:lnTo>
                  <a:lnTo>
                    <a:pt x="32" y="0"/>
                  </a:lnTo>
                  <a:close/>
                </a:path>
              </a:pathLst>
            </a:custGeom>
            <a:blipFill dpi="0" rotWithShape="0">
              <a:blip r:embed="rId18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002" name="Freeform 2450"/>
            <p:cNvSpPr>
              <a:spLocks/>
            </p:cNvSpPr>
            <p:nvPr/>
          </p:nvSpPr>
          <p:spPr bwMode="auto">
            <a:xfrm>
              <a:off x="2685" y="3344"/>
              <a:ext cx="32" cy="86"/>
            </a:xfrm>
            <a:custGeom>
              <a:avLst/>
              <a:gdLst/>
              <a:ahLst/>
              <a:cxnLst>
                <a:cxn ang="0">
                  <a:pos x="32" y="71"/>
                </a:cxn>
                <a:cxn ang="0">
                  <a:pos x="0" y="86"/>
                </a:cxn>
                <a:cxn ang="0">
                  <a:pos x="0" y="15"/>
                </a:cxn>
                <a:cxn ang="0">
                  <a:pos x="32" y="0"/>
                </a:cxn>
                <a:cxn ang="0">
                  <a:pos x="32" y="71"/>
                </a:cxn>
              </a:cxnLst>
              <a:rect l="0" t="0" r="r" b="b"/>
              <a:pathLst>
                <a:path w="32" h="86">
                  <a:moveTo>
                    <a:pt x="32" y="71"/>
                  </a:moveTo>
                  <a:lnTo>
                    <a:pt x="0" y="86"/>
                  </a:lnTo>
                  <a:lnTo>
                    <a:pt x="0" y="15"/>
                  </a:lnTo>
                  <a:lnTo>
                    <a:pt x="32" y="0"/>
                  </a:lnTo>
                  <a:lnTo>
                    <a:pt x="32" y="71"/>
                  </a:lnTo>
                  <a:close/>
                </a:path>
              </a:pathLst>
            </a:custGeom>
            <a:blipFill dpi="0" rotWithShape="0">
              <a:blip r:embed="rId18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003" name="Freeform 2451"/>
            <p:cNvSpPr>
              <a:spLocks/>
            </p:cNvSpPr>
            <p:nvPr/>
          </p:nvSpPr>
          <p:spPr bwMode="auto">
            <a:xfrm>
              <a:off x="2622" y="3257"/>
              <a:ext cx="63" cy="173"/>
            </a:xfrm>
            <a:custGeom>
              <a:avLst/>
              <a:gdLst/>
              <a:ahLst/>
              <a:cxnLst>
                <a:cxn ang="0">
                  <a:pos x="63" y="102"/>
                </a:cxn>
                <a:cxn ang="0">
                  <a:pos x="0" y="0"/>
                </a:cxn>
                <a:cxn ang="0">
                  <a:pos x="0" y="71"/>
                </a:cxn>
                <a:cxn ang="0">
                  <a:pos x="63" y="173"/>
                </a:cxn>
                <a:cxn ang="0">
                  <a:pos x="63" y="102"/>
                </a:cxn>
              </a:cxnLst>
              <a:rect l="0" t="0" r="r" b="b"/>
              <a:pathLst>
                <a:path w="63" h="173">
                  <a:moveTo>
                    <a:pt x="63" y="102"/>
                  </a:moveTo>
                  <a:lnTo>
                    <a:pt x="0" y="0"/>
                  </a:lnTo>
                  <a:lnTo>
                    <a:pt x="0" y="71"/>
                  </a:lnTo>
                  <a:lnTo>
                    <a:pt x="63" y="173"/>
                  </a:lnTo>
                  <a:lnTo>
                    <a:pt x="63" y="102"/>
                  </a:lnTo>
                  <a:close/>
                </a:path>
              </a:pathLst>
            </a:custGeom>
            <a:blipFill dpi="0" rotWithShape="0">
              <a:blip r:embed="rId18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004" name="Freeform 2452"/>
            <p:cNvSpPr>
              <a:spLocks/>
            </p:cNvSpPr>
            <p:nvPr/>
          </p:nvSpPr>
          <p:spPr bwMode="auto">
            <a:xfrm>
              <a:off x="2685" y="3344"/>
              <a:ext cx="95" cy="118"/>
            </a:xfrm>
            <a:custGeom>
              <a:avLst/>
              <a:gdLst/>
              <a:ahLst/>
              <a:cxnLst>
                <a:cxn ang="0">
                  <a:pos x="32" y="0"/>
                </a:cxn>
                <a:cxn ang="0">
                  <a:pos x="95" y="102"/>
                </a:cxn>
                <a:cxn ang="0">
                  <a:pos x="71" y="118"/>
                </a:cxn>
                <a:cxn ang="0">
                  <a:pos x="0" y="15"/>
                </a:cxn>
                <a:cxn ang="0">
                  <a:pos x="32" y="0"/>
                </a:cxn>
              </a:cxnLst>
              <a:rect l="0" t="0" r="r" b="b"/>
              <a:pathLst>
                <a:path w="95" h="118">
                  <a:moveTo>
                    <a:pt x="32" y="0"/>
                  </a:moveTo>
                  <a:lnTo>
                    <a:pt x="95" y="102"/>
                  </a:lnTo>
                  <a:lnTo>
                    <a:pt x="71" y="118"/>
                  </a:lnTo>
                  <a:lnTo>
                    <a:pt x="0" y="15"/>
                  </a:lnTo>
                  <a:lnTo>
                    <a:pt x="32" y="0"/>
                  </a:lnTo>
                  <a:close/>
                </a:path>
              </a:pathLst>
            </a:custGeom>
            <a:blipFill dpi="0" rotWithShape="0">
              <a:blip r:embed="rId18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005" name="Freeform 2453"/>
            <p:cNvSpPr>
              <a:spLocks/>
            </p:cNvSpPr>
            <p:nvPr/>
          </p:nvSpPr>
          <p:spPr bwMode="auto">
            <a:xfrm>
              <a:off x="2756" y="3446"/>
              <a:ext cx="24" cy="87"/>
            </a:xfrm>
            <a:custGeom>
              <a:avLst/>
              <a:gdLst/>
              <a:ahLst/>
              <a:cxnLst>
                <a:cxn ang="0">
                  <a:pos x="24" y="71"/>
                </a:cxn>
                <a:cxn ang="0">
                  <a:pos x="0" y="87"/>
                </a:cxn>
                <a:cxn ang="0">
                  <a:pos x="0" y="16"/>
                </a:cxn>
                <a:cxn ang="0">
                  <a:pos x="24" y="0"/>
                </a:cxn>
                <a:cxn ang="0">
                  <a:pos x="24" y="71"/>
                </a:cxn>
              </a:cxnLst>
              <a:rect l="0" t="0" r="r" b="b"/>
              <a:pathLst>
                <a:path w="24" h="87">
                  <a:moveTo>
                    <a:pt x="24" y="71"/>
                  </a:moveTo>
                  <a:lnTo>
                    <a:pt x="0" y="87"/>
                  </a:lnTo>
                  <a:lnTo>
                    <a:pt x="0" y="16"/>
                  </a:lnTo>
                  <a:lnTo>
                    <a:pt x="24" y="0"/>
                  </a:lnTo>
                  <a:lnTo>
                    <a:pt x="24" y="71"/>
                  </a:lnTo>
                  <a:close/>
                </a:path>
              </a:pathLst>
            </a:custGeom>
            <a:blipFill dpi="0" rotWithShape="0">
              <a:blip r:embed="rId18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006" name="Freeform 2454"/>
            <p:cNvSpPr>
              <a:spLocks/>
            </p:cNvSpPr>
            <p:nvPr/>
          </p:nvSpPr>
          <p:spPr bwMode="auto">
            <a:xfrm>
              <a:off x="2685" y="3359"/>
              <a:ext cx="71" cy="174"/>
            </a:xfrm>
            <a:custGeom>
              <a:avLst/>
              <a:gdLst/>
              <a:ahLst/>
              <a:cxnLst>
                <a:cxn ang="0">
                  <a:pos x="71" y="103"/>
                </a:cxn>
                <a:cxn ang="0">
                  <a:pos x="0" y="0"/>
                </a:cxn>
                <a:cxn ang="0">
                  <a:pos x="0" y="71"/>
                </a:cxn>
                <a:cxn ang="0">
                  <a:pos x="71" y="174"/>
                </a:cxn>
                <a:cxn ang="0">
                  <a:pos x="71" y="103"/>
                </a:cxn>
              </a:cxnLst>
              <a:rect l="0" t="0" r="r" b="b"/>
              <a:pathLst>
                <a:path w="71" h="174">
                  <a:moveTo>
                    <a:pt x="71" y="103"/>
                  </a:moveTo>
                  <a:lnTo>
                    <a:pt x="0" y="0"/>
                  </a:lnTo>
                  <a:lnTo>
                    <a:pt x="0" y="71"/>
                  </a:lnTo>
                  <a:lnTo>
                    <a:pt x="71" y="174"/>
                  </a:lnTo>
                  <a:lnTo>
                    <a:pt x="71" y="103"/>
                  </a:lnTo>
                  <a:close/>
                </a:path>
              </a:pathLst>
            </a:custGeom>
            <a:blipFill dpi="0" rotWithShape="0">
              <a:blip r:embed="rId18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007" name="Freeform 2455"/>
            <p:cNvSpPr>
              <a:spLocks/>
            </p:cNvSpPr>
            <p:nvPr/>
          </p:nvSpPr>
          <p:spPr bwMode="auto">
            <a:xfrm>
              <a:off x="2756" y="3446"/>
              <a:ext cx="87" cy="110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87" y="102"/>
                </a:cxn>
                <a:cxn ang="0">
                  <a:pos x="63" y="110"/>
                </a:cxn>
                <a:cxn ang="0">
                  <a:pos x="0" y="16"/>
                </a:cxn>
                <a:cxn ang="0">
                  <a:pos x="24" y="0"/>
                </a:cxn>
              </a:cxnLst>
              <a:rect l="0" t="0" r="r" b="b"/>
              <a:pathLst>
                <a:path w="87" h="110">
                  <a:moveTo>
                    <a:pt x="24" y="0"/>
                  </a:moveTo>
                  <a:lnTo>
                    <a:pt x="87" y="102"/>
                  </a:lnTo>
                  <a:lnTo>
                    <a:pt x="63" y="110"/>
                  </a:lnTo>
                  <a:lnTo>
                    <a:pt x="0" y="16"/>
                  </a:lnTo>
                  <a:lnTo>
                    <a:pt x="24" y="0"/>
                  </a:lnTo>
                  <a:close/>
                </a:path>
              </a:pathLst>
            </a:custGeom>
            <a:blipFill dpi="0" rotWithShape="0">
              <a:blip r:embed="rId18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008" name="Freeform 2456"/>
            <p:cNvSpPr>
              <a:spLocks/>
            </p:cNvSpPr>
            <p:nvPr/>
          </p:nvSpPr>
          <p:spPr bwMode="auto">
            <a:xfrm>
              <a:off x="2819" y="3548"/>
              <a:ext cx="24" cy="87"/>
            </a:xfrm>
            <a:custGeom>
              <a:avLst/>
              <a:gdLst/>
              <a:ahLst/>
              <a:cxnLst>
                <a:cxn ang="0">
                  <a:pos x="24" y="71"/>
                </a:cxn>
                <a:cxn ang="0">
                  <a:pos x="0" y="87"/>
                </a:cxn>
                <a:cxn ang="0">
                  <a:pos x="0" y="8"/>
                </a:cxn>
                <a:cxn ang="0">
                  <a:pos x="24" y="0"/>
                </a:cxn>
                <a:cxn ang="0">
                  <a:pos x="24" y="71"/>
                </a:cxn>
              </a:cxnLst>
              <a:rect l="0" t="0" r="r" b="b"/>
              <a:pathLst>
                <a:path w="24" h="87">
                  <a:moveTo>
                    <a:pt x="24" y="71"/>
                  </a:moveTo>
                  <a:lnTo>
                    <a:pt x="0" y="87"/>
                  </a:lnTo>
                  <a:lnTo>
                    <a:pt x="0" y="8"/>
                  </a:lnTo>
                  <a:lnTo>
                    <a:pt x="24" y="0"/>
                  </a:lnTo>
                  <a:lnTo>
                    <a:pt x="24" y="71"/>
                  </a:lnTo>
                  <a:close/>
                </a:path>
              </a:pathLst>
            </a:custGeom>
            <a:blipFill dpi="0" rotWithShape="0">
              <a:blip r:embed="rId18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009" name="Freeform 2457"/>
            <p:cNvSpPr>
              <a:spLocks/>
            </p:cNvSpPr>
            <p:nvPr/>
          </p:nvSpPr>
          <p:spPr bwMode="auto">
            <a:xfrm>
              <a:off x="2756" y="3462"/>
              <a:ext cx="63" cy="173"/>
            </a:xfrm>
            <a:custGeom>
              <a:avLst/>
              <a:gdLst/>
              <a:ahLst/>
              <a:cxnLst>
                <a:cxn ang="0">
                  <a:pos x="63" y="94"/>
                </a:cxn>
                <a:cxn ang="0">
                  <a:pos x="0" y="0"/>
                </a:cxn>
                <a:cxn ang="0">
                  <a:pos x="0" y="71"/>
                </a:cxn>
                <a:cxn ang="0">
                  <a:pos x="63" y="173"/>
                </a:cxn>
                <a:cxn ang="0">
                  <a:pos x="63" y="94"/>
                </a:cxn>
              </a:cxnLst>
              <a:rect l="0" t="0" r="r" b="b"/>
              <a:pathLst>
                <a:path w="63" h="173">
                  <a:moveTo>
                    <a:pt x="63" y="94"/>
                  </a:moveTo>
                  <a:lnTo>
                    <a:pt x="0" y="0"/>
                  </a:lnTo>
                  <a:lnTo>
                    <a:pt x="0" y="71"/>
                  </a:lnTo>
                  <a:lnTo>
                    <a:pt x="63" y="173"/>
                  </a:lnTo>
                  <a:lnTo>
                    <a:pt x="63" y="94"/>
                  </a:lnTo>
                  <a:close/>
                </a:path>
              </a:pathLst>
            </a:custGeom>
            <a:blipFill dpi="0" rotWithShape="0">
              <a:blip r:embed="rId18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010" name="Freeform 2458"/>
            <p:cNvSpPr>
              <a:spLocks/>
            </p:cNvSpPr>
            <p:nvPr/>
          </p:nvSpPr>
          <p:spPr bwMode="auto">
            <a:xfrm>
              <a:off x="2819" y="3548"/>
              <a:ext cx="95" cy="111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95" y="95"/>
                </a:cxn>
                <a:cxn ang="0">
                  <a:pos x="64" y="111"/>
                </a:cxn>
                <a:cxn ang="0">
                  <a:pos x="0" y="8"/>
                </a:cxn>
                <a:cxn ang="0">
                  <a:pos x="24" y="0"/>
                </a:cxn>
              </a:cxnLst>
              <a:rect l="0" t="0" r="r" b="b"/>
              <a:pathLst>
                <a:path w="95" h="111">
                  <a:moveTo>
                    <a:pt x="24" y="0"/>
                  </a:moveTo>
                  <a:lnTo>
                    <a:pt x="95" y="95"/>
                  </a:lnTo>
                  <a:lnTo>
                    <a:pt x="64" y="111"/>
                  </a:lnTo>
                  <a:lnTo>
                    <a:pt x="0" y="8"/>
                  </a:lnTo>
                  <a:lnTo>
                    <a:pt x="24" y="0"/>
                  </a:lnTo>
                  <a:close/>
                </a:path>
              </a:pathLst>
            </a:custGeom>
            <a:blipFill dpi="0" rotWithShape="0">
              <a:blip r:embed="rId18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011" name="Freeform 2459"/>
            <p:cNvSpPr>
              <a:spLocks/>
            </p:cNvSpPr>
            <p:nvPr/>
          </p:nvSpPr>
          <p:spPr bwMode="auto">
            <a:xfrm>
              <a:off x="2883" y="3643"/>
              <a:ext cx="31" cy="87"/>
            </a:xfrm>
            <a:custGeom>
              <a:avLst/>
              <a:gdLst/>
              <a:ahLst/>
              <a:cxnLst>
                <a:cxn ang="0">
                  <a:pos x="31" y="79"/>
                </a:cxn>
                <a:cxn ang="0">
                  <a:pos x="0" y="87"/>
                </a:cxn>
                <a:cxn ang="0">
                  <a:pos x="0" y="16"/>
                </a:cxn>
                <a:cxn ang="0">
                  <a:pos x="31" y="0"/>
                </a:cxn>
                <a:cxn ang="0">
                  <a:pos x="31" y="79"/>
                </a:cxn>
              </a:cxnLst>
              <a:rect l="0" t="0" r="r" b="b"/>
              <a:pathLst>
                <a:path w="31" h="87">
                  <a:moveTo>
                    <a:pt x="31" y="79"/>
                  </a:moveTo>
                  <a:lnTo>
                    <a:pt x="0" y="87"/>
                  </a:lnTo>
                  <a:lnTo>
                    <a:pt x="0" y="16"/>
                  </a:lnTo>
                  <a:lnTo>
                    <a:pt x="31" y="0"/>
                  </a:lnTo>
                  <a:lnTo>
                    <a:pt x="31" y="79"/>
                  </a:lnTo>
                  <a:close/>
                </a:path>
              </a:pathLst>
            </a:custGeom>
            <a:blipFill dpi="0" rotWithShape="0">
              <a:blip r:embed="rId18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012" name="Freeform 2460"/>
            <p:cNvSpPr>
              <a:spLocks/>
            </p:cNvSpPr>
            <p:nvPr/>
          </p:nvSpPr>
          <p:spPr bwMode="auto">
            <a:xfrm>
              <a:off x="2819" y="3556"/>
              <a:ext cx="64" cy="174"/>
            </a:xfrm>
            <a:custGeom>
              <a:avLst/>
              <a:gdLst/>
              <a:ahLst/>
              <a:cxnLst>
                <a:cxn ang="0">
                  <a:pos x="64" y="103"/>
                </a:cxn>
                <a:cxn ang="0">
                  <a:pos x="0" y="0"/>
                </a:cxn>
                <a:cxn ang="0">
                  <a:pos x="0" y="79"/>
                </a:cxn>
                <a:cxn ang="0">
                  <a:pos x="64" y="174"/>
                </a:cxn>
                <a:cxn ang="0">
                  <a:pos x="64" y="103"/>
                </a:cxn>
              </a:cxnLst>
              <a:rect l="0" t="0" r="r" b="b"/>
              <a:pathLst>
                <a:path w="64" h="174">
                  <a:moveTo>
                    <a:pt x="64" y="103"/>
                  </a:moveTo>
                  <a:lnTo>
                    <a:pt x="0" y="0"/>
                  </a:lnTo>
                  <a:lnTo>
                    <a:pt x="0" y="79"/>
                  </a:lnTo>
                  <a:lnTo>
                    <a:pt x="64" y="174"/>
                  </a:lnTo>
                  <a:lnTo>
                    <a:pt x="64" y="103"/>
                  </a:lnTo>
                  <a:close/>
                </a:path>
              </a:pathLst>
            </a:custGeom>
            <a:blipFill dpi="0" rotWithShape="0">
              <a:blip r:embed="rId18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013" name="Freeform 2461"/>
            <p:cNvSpPr>
              <a:spLocks/>
            </p:cNvSpPr>
            <p:nvPr/>
          </p:nvSpPr>
          <p:spPr bwMode="auto">
            <a:xfrm>
              <a:off x="2883" y="3643"/>
              <a:ext cx="94" cy="118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94" y="102"/>
                </a:cxn>
                <a:cxn ang="0">
                  <a:pos x="70" y="118"/>
                </a:cxn>
                <a:cxn ang="0">
                  <a:pos x="0" y="16"/>
                </a:cxn>
                <a:cxn ang="0">
                  <a:pos x="31" y="0"/>
                </a:cxn>
              </a:cxnLst>
              <a:rect l="0" t="0" r="r" b="b"/>
              <a:pathLst>
                <a:path w="94" h="118">
                  <a:moveTo>
                    <a:pt x="31" y="0"/>
                  </a:moveTo>
                  <a:lnTo>
                    <a:pt x="94" y="102"/>
                  </a:lnTo>
                  <a:lnTo>
                    <a:pt x="70" y="118"/>
                  </a:lnTo>
                  <a:lnTo>
                    <a:pt x="0" y="16"/>
                  </a:lnTo>
                  <a:lnTo>
                    <a:pt x="31" y="0"/>
                  </a:lnTo>
                  <a:close/>
                </a:path>
              </a:pathLst>
            </a:custGeom>
            <a:blipFill dpi="0" rotWithShape="0">
              <a:blip r:embed="rId18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014" name="Freeform 2462"/>
            <p:cNvSpPr>
              <a:spLocks/>
            </p:cNvSpPr>
            <p:nvPr/>
          </p:nvSpPr>
          <p:spPr bwMode="auto">
            <a:xfrm>
              <a:off x="2953" y="3745"/>
              <a:ext cx="24" cy="87"/>
            </a:xfrm>
            <a:custGeom>
              <a:avLst/>
              <a:gdLst/>
              <a:ahLst/>
              <a:cxnLst>
                <a:cxn ang="0">
                  <a:pos x="24" y="71"/>
                </a:cxn>
                <a:cxn ang="0">
                  <a:pos x="0" y="87"/>
                </a:cxn>
                <a:cxn ang="0">
                  <a:pos x="0" y="16"/>
                </a:cxn>
                <a:cxn ang="0">
                  <a:pos x="24" y="0"/>
                </a:cxn>
                <a:cxn ang="0">
                  <a:pos x="24" y="71"/>
                </a:cxn>
              </a:cxnLst>
              <a:rect l="0" t="0" r="r" b="b"/>
              <a:pathLst>
                <a:path w="24" h="87">
                  <a:moveTo>
                    <a:pt x="24" y="71"/>
                  </a:moveTo>
                  <a:lnTo>
                    <a:pt x="0" y="87"/>
                  </a:lnTo>
                  <a:lnTo>
                    <a:pt x="0" y="16"/>
                  </a:lnTo>
                  <a:lnTo>
                    <a:pt x="24" y="0"/>
                  </a:lnTo>
                  <a:lnTo>
                    <a:pt x="24" y="71"/>
                  </a:lnTo>
                  <a:close/>
                </a:path>
              </a:pathLst>
            </a:custGeom>
            <a:blipFill dpi="0" rotWithShape="0">
              <a:blip r:embed="rId18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015" name="Freeform 2463"/>
            <p:cNvSpPr>
              <a:spLocks/>
            </p:cNvSpPr>
            <p:nvPr/>
          </p:nvSpPr>
          <p:spPr bwMode="auto">
            <a:xfrm>
              <a:off x="2883" y="3659"/>
              <a:ext cx="70" cy="173"/>
            </a:xfrm>
            <a:custGeom>
              <a:avLst/>
              <a:gdLst/>
              <a:ahLst/>
              <a:cxnLst>
                <a:cxn ang="0">
                  <a:pos x="70" y="102"/>
                </a:cxn>
                <a:cxn ang="0">
                  <a:pos x="0" y="0"/>
                </a:cxn>
                <a:cxn ang="0">
                  <a:pos x="0" y="71"/>
                </a:cxn>
                <a:cxn ang="0">
                  <a:pos x="70" y="173"/>
                </a:cxn>
                <a:cxn ang="0">
                  <a:pos x="70" y="102"/>
                </a:cxn>
              </a:cxnLst>
              <a:rect l="0" t="0" r="r" b="b"/>
              <a:pathLst>
                <a:path w="70" h="173">
                  <a:moveTo>
                    <a:pt x="70" y="102"/>
                  </a:moveTo>
                  <a:lnTo>
                    <a:pt x="0" y="0"/>
                  </a:lnTo>
                  <a:lnTo>
                    <a:pt x="0" y="71"/>
                  </a:lnTo>
                  <a:lnTo>
                    <a:pt x="70" y="173"/>
                  </a:lnTo>
                  <a:lnTo>
                    <a:pt x="70" y="102"/>
                  </a:lnTo>
                  <a:close/>
                </a:path>
              </a:pathLst>
            </a:custGeom>
            <a:blipFill dpi="0" rotWithShape="0">
              <a:blip r:embed="rId18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26016" name="Picture 246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12" y="3808"/>
              <a:ext cx="7" cy="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017" name="Picture 246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75" y="3832"/>
              <a:ext cx="15" cy="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6023" name="Group 2471"/>
          <p:cNvGrpSpPr>
            <a:grpSpLocks/>
          </p:cNvGrpSpPr>
          <p:nvPr/>
        </p:nvGrpSpPr>
        <p:grpSpPr bwMode="auto">
          <a:xfrm>
            <a:off x="2673350" y="2749550"/>
            <a:ext cx="3802063" cy="3328988"/>
            <a:chOff x="1684" y="1732"/>
            <a:chExt cx="2395" cy="2097"/>
          </a:xfrm>
        </p:grpSpPr>
        <p:sp>
          <p:nvSpPr>
            <p:cNvPr id="21536" name="Line 32"/>
            <p:cNvSpPr>
              <a:spLocks noChangeShapeType="1"/>
            </p:cNvSpPr>
            <p:nvPr/>
          </p:nvSpPr>
          <p:spPr bwMode="auto">
            <a:xfrm>
              <a:off x="1684" y="1828"/>
              <a:ext cx="1300" cy="448"/>
            </a:xfrm>
            <a:prstGeom prst="line">
              <a:avLst/>
            </a:prstGeom>
            <a:noFill/>
            <a:ln w="25400">
              <a:solidFill>
                <a:srgbClr val="00801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37" name="Line 33"/>
            <p:cNvSpPr>
              <a:spLocks noChangeShapeType="1"/>
            </p:cNvSpPr>
            <p:nvPr/>
          </p:nvSpPr>
          <p:spPr bwMode="auto">
            <a:xfrm flipH="1">
              <a:off x="2983" y="1732"/>
              <a:ext cx="1096" cy="551"/>
            </a:xfrm>
            <a:prstGeom prst="line">
              <a:avLst/>
            </a:prstGeom>
            <a:noFill/>
            <a:ln w="25400">
              <a:solidFill>
                <a:srgbClr val="00801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38" name="Line 34"/>
            <p:cNvSpPr>
              <a:spLocks noChangeShapeType="1"/>
            </p:cNvSpPr>
            <p:nvPr/>
          </p:nvSpPr>
          <p:spPr bwMode="auto">
            <a:xfrm>
              <a:off x="2987" y="2285"/>
              <a:ext cx="0" cy="1544"/>
            </a:xfrm>
            <a:prstGeom prst="line">
              <a:avLst/>
            </a:prstGeom>
            <a:noFill/>
            <a:ln w="25400">
              <a:solidFill>
                <a:srgbClr val="00801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020" name="Rectangle 2468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1143000"/>
          </a:xfrm>
          <a:noFill/>
          <a:ln/>
        </p:spPr>
        <p:txBody>
          <a:bodyPr/>
          <a:lstStyle/>
          <a:p>
            <a:r>
              <a:rPr lang="en-US"/>
              <a:t>Minimum Surfaces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1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37D17-3811-402C-A3DC-750F2C81AD97}" type="slidenum">
              <a:rPr lang="en-US"/>
              <a:pPr/>
              <a:t>23</a:t>
            </a:fld>
            <a:endParaRPr lang="en-US"/>
          </a:p>
        </p:txBody>
      </p:sp>
      <p:grpSp>
        <p:nvGrpSpPr>
          <p:cNvPr id="35875" name="Group 35"/>
          <p:cNvGrpSpPr>
            <a:grpSpLocks/>
          </p:cNvGrpSpPr>
          <p:nvPr/>
        </p:nvGrpSpPr>
        <p:grpSpPr bwMode="auto">
          <a:xfrm>
            <a:off x="685800" y="4495800"/>
            <a:ext cx="7620000" cy="1295400"/>
            <a:chOff x="432" y="2832"/>
            <a:chExt cx="4800" cy="816"/>
          </a:xfrm>
        </p:grpSpPr>
        <p:pic>
          <p:nvPicPr>
            <p:cNvPr id="35867" name="Picture 27" descr="blu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2" y="2832"/>
              <a:ext cx="4800" cy="816"/>
            </a:xfrm>
            <a:prstGeom prst="rect">
              <a:avLst/>
            </a:prstGeom>
            <a:noFill/>
          </p:spPr>
        </p:pic>
        <p:pic>
          <p:nvPicPr>
            <p:cNvPr id="35842" name="Picture 2" descr="monkey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64" y="2872"/>
              <a:ext cx="720" cy="686"/>
            </a:xfrm>
            <a:prstGeom prst="rect">
              <a:avLst/>
            </a:prstGeom>
            <a:noFill/>
          </p:spPr>
        </p:pic>
        <p:pic>
          <p:nvPicPr>
            <p:cNvPr id="35843" name="Picture 3" descr="dolphin_right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968" y="2853"/>
              <a:ext cx="1376" cy="536"/>
            </a:xfrm>
            <a:prstGeom prst="rect">
              <a:avLst/>
            </a:prstGeom>
            <a:noFill/>
          </p:spPr>
        </p:pic>
        <p:pic>
          <p:nvPicPr>
            <p:cNvPr id="35844" name="Picture 4" descr="shark_right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600" y="2877"/>
              <a:ext cx="1564" cy="723"/>
            </a:xfrm>
            <a:prstGeom prst="rect">
              <a:avLst/>
            </a:prstGeom>
            <a:noFill/>
          </p:spPr>
        </p:pic>
      </p:grpSp>
      <p:grpSp>
        <p:nvGrpSpPr>
          <p:cNvPr id="35855" name="Group 15"/>
          <p:cNvGrpSpPr>
            <a:grpSpLocks/>
          </p:cNvGrpSpPr>
          <p:nvPr/>
        </p:nvGrpSpPr>
        <p:grpSpPr bwMode="auto">
          <a:xfrm>
            <a:off x="609600" y="1752600"/>
            <a:ext cx="795338" cy="2438400"/>
            <a:chOff x="372" y="1297"/>
            <a:chExt cx="501" cy="1248"/>
          </a:xfrm>
        </p:grpSpPr>
        <p:sp>
          <p:nvSpPr>
            <p:cNvPr id="35856" name="Text Box 16"/>
            <p:cNvSpPr txBox="1">
              <a:spLocks noChangeArrowheads="1"/>
            </p:cNvSpPr>
            <p:nvPr/>
          </p:nvSpPr>
          <p:spPr bwMode="auto">
            <a:xfrm>
              <a:off x="372" y="1741"/>
              <a:ext cx="501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2800" b="0" i="1"/>
                <a:t>time</a:t>
              </a:r>
              <a:endParaRPr lang="en-US" sz="2000" b="0"/>
            </a:p>
          </p:txBody>
        </p:sp>
        <p:sp>
          <p:nvSpPr>
            <p:cNvPr id="35857" name="Line 17"/>
            <p:cNvSpPr>
              <a:spLocks noChangeShapeType="1"/>
            </p:cNvSpPr>
            <p:nvPr/>
          </p:nvSpPr>
          <p:spPr bwMode="auto">
            <a:xfrm>
              <a:off x="374" y="1297"/>
              <a:ext cx="0" cy="124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5846" name="Oval 6"/>
          <p:cNvSpPr>
            <a:spLocks noChangeArrowheads="1"/>
          </p:cNvSpPr>
          <p:nvPr/>
        </p:nvSpPr>
        <p:spPr bwMode="auto">
          <a:xfrm>
            <a:off x="914400" y="4419600"/>
            <a:ext cx="4495800" cy="12954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886" name="Rectangle 46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400" b="0">
                <a:solidFill>
                  <a:schemeClr val="tx2"/>
                </a:solidFill>
              </a:rPr>
              <a:t>Evolutionary Trees</a:t>
            </a:r>
          </a:p>
        </p:txBody>
      </p:sp>
      <p:grpSp>
        <p:nvGrpSpPr>
          <p:cNvPr id="35890" name="Group 50"/>
          <p:cNvGrpSpPr>
            <a:grpSpLocks/>
          </p:cNvGrpSpPr>
          <p:nvPr/>
        </p:nvGrpSpPr>
        <p:grpSpPr bwMode="auto">
          <a:xfrm>
            <a:off x="2287588" y="1901825"/>
            <a:ext cx="4683125" cy="2513013"/>
            <a:chOff x="1440" y="1201"/>
            <a:chExt cx="2950" cy="1583"/>
          </a:xfrm>
        </p:grpSpPr>
        <p:grpSp>
          <p:nvGrpSpPr>
            <p:cNvPr id="35889" name="Group 49"/>
            <p:cNvGrpSpPr>
              <a:grpSpLocks/>
            </p:cNvGrpSpPr>
            <p:nvPr/>
          </p:nvGrpSpPr>
          <p:grpSpPr bwMode="auto">
            <a:xfrm>
              <a:off x="1440" y="1201"/>
              <a:ext cx="2950" cy="1583"/>
              <a:chOff x="1440" y="1201"/>
              <a:chExt cx="2950" cy="1583"/>
            </a:xfrm>
          </p:grpSpPr>
          <p:grpSp>
            <p:nvGrpSpPr>
              <p:cNvPr id="35872" name="Group 32"/>
              <p:cNvGrpSpPr>
                <a:grpSpLocks/>
              </p:cNvGrpSpPr>
              <p:nvPr/>
            </p:nvGrpSpPr>
            <p:grpSpPr bwMode="auto">
              <a:xfrm>
                <a:off x="1440" y="1246"/>
                <a:ext cx="2950" cy="1538"/>
                <a:chOff x="1536" y="1296"/>
                <a:chExt cx="2950" cy="1538"/>
              </a:xfrm>
            </p:grpSpPr>
            <p:sp>
              <p:nvSpPr>
                <p:cNvPr id="35869" name="Line 29"/>
                <p:cNvSpPr>
                  <a:spLocks noChangeShapeType="1"/>
                </p:cNvSpPr>
                <p:nvPr/>
              </p:nvSpPr>
              <p:spPr bwMode="auto">
                <a:xfrm flipH="1">
                  <a:off x="1536" y="1296"/>
                  <a:ext cx="1487" cy="1538"/>
                </a:xfrm>
                <a:prstGeom prst="line">
                  <a:avLst/>
                </a:prstGeom>
                <a:noFill/>
                <a:ln w="76200">
                  <a:solidFill>
                    <a:srgbClr val="00FF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870" name="Line 30"/>
                <p:cNvSpPr>
                  <a:spLocks noChangeShapeType="1"/>
                </p:cNvSpPr>
                <p:nvPr/>
              </p:nvSpPr>
              <p:spPr bwMode="auto">
                <a:xfrm>
                  <a:off x="2999" y="1296"/>
                  <a:ext cx="1487" cy="1538"/>
                </a:xfrm>
                <a:prstGeom prst="line">
                  <a:avLst/>
                </a:prstGeom>
                <a:noFill/>
                <a:ln w="76200">
                  <a:solidFill>
                    <a:srgbClr val="00FF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871" name="Line 31"/>
                <p:cNvSpPr>
                  <a:spLocks noChangeShapeType="1"/>
                </p:cNvSpPr>
                <p:nvPr/>
              </p:nvSpPr>
              <p:spPr bwMode="auto">
                <a:xfrm flipH="1">
                  <a:off x="2928" y="2016"/>
                  <a:ext cx="768" cy="818"/>
                </a:xfrm>
                <a:prstGeom prst="line">
                  <a:avLst/>
                </a:prstGeom>
                <a:noFill/>
                <a:ln w="76200">
                  <a:solidFill>
                    <a:srgbClr val="00FF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5888" name="Oval 48"/>
              <p:cNvSpPr>
                <a:spLocks noChangeArrowheads="1"/>
              </p:cNvSpPr>
              <p:nvPr/>
            </p:nvSpPr>
            <p:spPr bwMode="auto">
              <a:xfrm>
                <a:off x="2838" y="1201"/>
                <a:ext cx="144" cy="144"/>
              </a:xfrm>
              <a:prstGeom prst="ellipse">
                <a:avLst/>
              </a:prstGeom>
              <a:solidFill>
                <a:srgbClr val="00FF00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5879" name="Oval 39"/>
            <p:cNvSpPr>
              <a:spLocks noChangeArrowheads="1"/>
            </p:cNvSpPr>
            <p:nvPr/>
          </p:nvSpPr>
          <p:spPr bwMode="auto">
            <a:xfrm>
              <a:off x="3528" y="1901"/>
              <a:ext cx="144" cy="144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5894" name="Group 54"/>
          <p:cNvGrpSpPr>
            <a:grpSpLocks/>
          </p:cNvGrpSpPr>
          <p:nvPr/>
        </p:nvGrpSpPr>
        <p:grpSpPr bwMode="auto">
          <a:xfrm>
            <a:off x="1943100" y="1835150"/>
            <a:ext cx="5257800" cy="2590800"/>
            <a:chOff x="1224" y="1156"/>
            <a:chExt cx="3312" cy="1632"/>
          </a:xfrm>
        </p:grpSpPr>
        <p:sp>
          <p:nvSpPr>
            <p:cNvPr id="35873" name="Rectangle 33"/>
            <p:cNvSpPr>
              <a:spLocks noChangeArrowheads="1"/>
            </p:cNvSpPr>
            <p:nvPr/>
          </p:nvSpPr>
          <p:spPr bwMode="auto">
            <a:xfrm>
              <a:off x="1224" y="1156"/>
              <a:ext cx="3312" cy="16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5851" name="Group 11"/>
            <p:cNvGrpSpPr>
              <a:grpSpLocks/>
            </p:cNvGrpSpPr>
            <p:nvPr/>
          </p:nvGrpSpPr>
          <p:grpSpPr bwMode="auto">
            <a:xfrm>
              <a:off x="1441" y="1244"/>
              <a:ext cx="2950" cy="1538"/>
              <a:chOff x="1198" y="1246"/>
              <a:chExt cx="3000" cy="1408"/>
            </a:xfrm>
          </p:grpSpPr>
          <p:sp>
            <p:nvSpPr>
              <p:cNvPr id="35852" name="Line 12"/>
              <p:cNvSpPr>
                <a:spLocks noChangeShapeType="1"/>
              </p:cNvSpPr>
              <p:nvPr/>
            </p:nvSpPr>
            <p:spPr bwMode="auto">
              <a:xfrm flipH="1">
                <a:off x="1198" y="1246"/>
                <a:ext cx="1512" cy="1408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53" name="Line 13"/>
              <p:cNvSpPr>
                <a:spLocks noChangeShapeType="1"/>
              </p:cNvSpPr>
              <p:nvPr/>
            </p:nvSpPr>
            <p:spPr bwMode="auto">
              <a:xfrm>
                <a:off x="2686" y="1246"/>
                <a:ext cx="1512" cy="1408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54" name="Line 14"/>
              <p:cNvSpPr>
                <a:spLocks noChangeShapeType="1"/>
              </p:cNvSpPr>
              <p:nvPr/>
            </p:nvSpPr>
            <p:spPr bwMode="auto">
              <a:xfrm>
                <a:off x="1974" y="1926"/>
                <a:ext cx="640" cy="728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5876" name="Oval 36"/>
            <p:cNvSpPr>
              <a:spLocks noChangeArrowheads="1"/>
            </p:cNvSpPr>
            <p:nvPr/>
          </p:nvSpPr>
          <p:spPr bwMode="auto">
            <a:xfrm>
              <a:off x="2135" y="1918"/>
              <a:ext cx="144" cy="144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77" name="Oval 37"/>
            <p:cNvSpPr>
              <a:spLocks noChangeArrowheads="1"/>
            </p:cNvSpPr>
            <p:nvPr/>
          </p:nvSpPr>
          <p:spPr bwMode="auto">
            <a:xfrm>
              <a:off x="2840" y="1198"/>
              <a:ext cx="144" cy="144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5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5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E2DE2-A014-4138-8E0F-FC0FC82897B6}" type="slidenum">
              <a:rPr lang="en-US"/>
              <a:pPr/>
              <a:t>24</a:t>
            </a:fld>
            <a:endParaRPr lang="en-US"/>
          </a:p>
        </p:txBody>
      </p:sp>
      <p:grpSp>
        <p:nvGrpSpPr>
          <p:cNvPr id="67725" name="Group 141"/>
          <p:cNvGrpSpPr>
            <a:grpSpLocks/>
          </p:cNvGrpSpPr>
          <p:nvPr/>
        </p:nvGrpSpPr>
        <p:grpSpPr bwMode="auto">
          <a:xfrm>
            <a:off x="152400" y="4300538"/>
            <a:ext cx="3962400" cy="2176462"/>
            <a:chOff x="96" y="2709"/>
            <a:chExt cx="2496" cy="1371"/>
          </a:xfrm>
        </p:grpSpPr>
        <p:pic>
          <p:nvPicPr>
            <p:cNvPr id="67589" name="Picture 5" descr="t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62" y="2709"/>
              <a:ext cx="1330" cy="1371"/>
            </a:xfrm>
            <a:prstGeom prst="rect">
              <a:avLst/>
            </a:prstGeom>
            <a:noFill/>
          </p:spPr>
        </p:pic>
        <p:sp>
          <p:nvSpPr>
            <p:cNvPr id="67591" name="Text Box 7"/>
            <p:cNvSpPr txBox="1">
              <a:spLocks noChangeArrowheads="1"/>
            </p:cNvSpPr>
            <p:nvPr/>
          </p:nvSpPr>
          <p:spPr bwMode="auto">
            <a:xfrm>
              <a:off x="96" y="2976"/>
              <a:ext cx="1113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4400" b="0">
                  <a:solidFill>
                    <a:srgbClr val="00CC00"/>
                  </a:solidFill>
                </a:rPr>
                <a:t>protein</a:t>
              </a:r>
              <a:endParaRPr lang="en-US" sz="2000" b="0"/>
            </a:p>
          </p:txBody>
        </p:sp>
      </p:grpSp>
      <p:grpSp>
        <p:nvGrpSpPr>
          <p:cNvPr id="67724" name="Group 140"/>
          <p:cNvGrpSpPr>
            <a:grpSpLocks/>
          </p:cNvGrpSpPr>
          <p:nvPr/>
        </p:nvGrpSpPr>
        <p:grpSpPr bwMode="auto">
          <a:xfrm>
            <a:off x="468313" y="1676400"/>
            <a:ext cx="3036887" cy="2219325"/>
            <a:chOff x="295" y="1056"/>
            <a:chExt cx="1913" cy="1398"/>
          </a:xfrm>
        </p:grpSpPr>
        <p:pic>
          <p:nvPicPr>
            <p:cNvPr id="67590" name="Picture 6" descr="tt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75" y="1056"/>
              <a:ext cx="933" cy="1398"/>
            </a:xfrm>
            <a:prstGeom prst="rect">
              <a:avLst/>
            </a:prstGeom>
            <a:noFill/>
          </p:spPr>
        </p:pic>
        <p:sp>
          <p:nvSpPr>
            <p:cNvPr id="67592" name="Text Box 8"/>
            <p:cNvSpPr txBox="1">
              <a:spLocks noChangeArrowheads="1"/>
            </p:cNvSpPr>
            <p:nvPr/>
          </p:nvSpPr>
          <p:spPr bwMode="auto">
            <a:xfrm>
              <a:off x="295" y="1392"/>
              <a:ext cx="809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4000" b="0">
                  <a:solidFill>
                    <a:srgbClr val="00CC00"/>
                  </a:solidFill>
                </a:rPr>
                <a:t>DNA</a:t>
              </a:r>
              <a:endParaRPr lang="en-US" sz="3600" b="0"/>
            </a:p>
          </p:txBody>
        </p:sp>
      </p:grpSp>
      <p:grpSp>
        <p:nvGrpSpPr>
          <p:cNvPr id="67593" name="Group 9"/>
          <p:cNvGrpSpPr>
            <a:grpSpLocks/>
          </p:cNvGrpSpPr>
          <p:nvPr/>
        </p:nvGrpSpPr>
        <p:grpSpPr bwMode="auto">
          <a:xfrm>
            <a:off x="4487863" y="1460500"/>
            <a:ext cx="3502025" cy="533400"/>
            <a:chOff x="2034" y="1248"/>
            <a:chExt cx="2206" cy="336"/>
          </a:xfrm>
        </p:grpSpPr>
        <p:grpSp>
          <p:nvGrpSpPr>
            <p:cNvPr id="67594" name="Group 10"/>
            <p:cNvGrpSpPr>
              <a:grpSpLocks/>
            </p:cNvGrpSpPr>
            <p:nvPr/>
          </p:nvGrpSpPr>
          <p:grpSpPr bwMode="auto">
            <a:xfrm>
              <a:off x="2276" y="1390"/>
              <a:ext cx="1848" cy="42"/>
              <a:chOff x="2232" y="1488"/>
              <a:chExt cx="1488" cy="0"/>
            </a:xfrm>
          </p:grpSpPr>
          <p:sp>
            <p:nvSpPr>
              <p:cNvPr id="67595" name="Line 11"/>
              <p:cNvSpPr>
                <a:spLocks noChangeShapeType="1"/>
              </p:cNvSpPr>
              <p:nvPr/>
            </p:nvSpPr>
            <p:spPr bwMode="auto">
              <a:xfrm>
                <a:off x="2232" y="1488"/>
                <a:ext cx="496" cy="0"/>
              </a:xfrm>
              <a:prstGeom prst="line">
                <a:avLst/>
              </a:prstGeom>
              <a:noFill/>
              <a:ln w="28575">
                <a:solidFill>
                  <a:srgbClr val="FF99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596" name="Line 12"/>
              <p:cNvSpPr>
                <a:spLocks noChangeShapeType="1"/>
              </p:cNvSpPr>
              <p:nvPr/>
            </p:nvSpPr>
            <p:spPr bwMode="auto">
              <a:xfrm>
                <a:off x="2728" y="1488"/>
                <a:ext cx="496" cy="0"/>
              </a:xfrm>
              <a:prstGeom prst="line">
                <a:avLst/>
              </a:prstGeom>
              <a:noFill/>
              <a:ln w="28575">
                <a:solidFill>
                  <a:srgbClr val="FF99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597" name="Line 13"/>
              <p:cNvSpPr>
                <a:spLocks noChangeShapeType="1"/>
              </p:cNvSpPr>
              <p:nvPr/>
            </p:nvSpPr>
            <p:spPr bwMode="auto">
              <a:xfrm>
                <a:off x="3224" y="1488"/>
                <a:ext cx="496" cy="0"/>
              </a:xfrm>
              <a:prstGeom prst="line">
                <a:avLst/>
              </a:prstGeom>
              <a:noFill/>
              <a:ln w="28575">
                <a:solidFill>
                  <a:srgbClr val="FF99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7598" name="Group 14"/>
            <p:cNvGrpSpPr>
              <a:grpSpLocks/>
            </p:cNvGrpSpPr>
            <p:nvPr/>
          </p:nvGrpSpPr>
          <p:grpSpPr bwMode="auto">
            <a:xfrm flipV="1">
              <a:off x="2276" y="1527"/>
              <a:ext cx="1848" cy="57"/>
              <a:chOff x="2232" y="1488"/>
              <a:chExt cx="1488" cy="0"/>
            </a:xfrm>
          </p:grpSpPr>
          <p:sp>
            <p:nvSpPr>
              <p:cNvPr id="67599" name="Line 15"/>
              <p:cNvSpPr>
                <a:spLocks noChangeShapeType="1"/>
              </p:cNvSpPr>
              <p:nvPr/>
            </p:nvSpPr>
            <p:spPr bwMode="auto">
              <a:xfrm>
                <a:off x="2232" y="1488"/>
                <a:ext cx="49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00" name="Line 16"/>
              <p:cNvSpPr>
                <a:spLocks noChangeShapeType="1"/>
              </p:cNvSpPr>
              <p:nvPr/>
            </p:nvSpPr>
            <p:spPr bwMode="auto">
              <a:xfrm>
                <a:off x="2728" y="1488"/>
                <a:ext cx="49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01" name="Line 17"/>
              <p:cNvSpPr>
                <a:spLocks noChangeShapeType="1"/>
              </p:cNvSpPr>
              <p:nvPr/>
            </p:nvSpPr>
            <p:spPr bwMode="auto">
              <a:xfrm>
                <a:off x="3224" y="1488"/>
                <a:ext cx="49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7602" name="Text Box 18"/>
            <p:cNvSpPr txBox="1">
              <a:spLocks noChangeArrowheads="1"/>
            </p:cNvSpPr>
            <p:nvPr/>
          </p:nvSpPr>
          <p:spPr bwMode="auto">
            <a:xfrm>
              <a:off x="2034" y="1249"/>
              <a:ext cx="11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 sz="2000" b="0"/>
            </a:p>
          </p:txBody>
        </p:sp>
        <p:sp>
          <p:nvSpPr>
            <p:cNvPr id="67603" name="Text Box 19"/>
            <p:cNvSpPr txBox="1">
              <a:spLocks noChangeArrowheads="1"/>
            </p:cNvSpPr>
            <p:nvPr/>
          </p:nvSpPr>
          <p:spPr bwMode="auto">
            <a:xfrm>
              <a:off x="4124" y="1248"/>
              <a:ext cx="11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 sz="2000" b="0"/>
            </a:p>
          </p:txBody>
        </p:sp>
      </p:grpSp>
      <p:grpSp>
        <p:nvGrpSpPr>
          <p:cNvPr id="67604" name="Group 20"/>
          <p:cNvGrpSpPr>
            <a:grpSpLocks/>
          </p:cNvGrpSpPr>
          <p:nvPr/>
        </p:nvGrpSpPr>
        <p:grpSpPr bwMode="auto">
          <a:xfrm>
            <a:off x="4521200" y="2997200"/>
            <a:ext cx="3432175" cy="396875"/>
            <a:chOff x="2028" y="2158"/>
            <a:chExt cx="2223" cy="598"/>
          </a:xfrm>
        </p:grpSpPr>
        <p:grpSp>
          <p:nvGrpSpPr>
            <p:cNvPr id="67605" name="Group 21"/>
            <p:cNvGrpSpPr>
              <a:grpSpLocks/>
            </p:cNvGrpSpPr>
            <p:nvPr/>
          </p:nvGrpSpPr>
          <p:grpSpPr bwMode="auto">
            <a:xfrm flipV="1">
              <a:off x="2284" y="2249"/>
              <a:ext cx="1848" cy="57"/>
              <a:chOff x="2232" y="1488"/>
              <a:chExt cx="1488" cy="0"/>
            </a:xfrm>
          </p:grpSpPr>
          <p:sp>
            <p:nvSpPr>
              <p:cNvPr id="67606" name="Line 22"/>
              <p:cNvSpPr>
                <a:spLocks noChangeShapeType="1"/>
              </p:cNvSpPr>
              <p:nvPr/>
            </p:nvSpPr>
            <p:spPr bwMode="auto">
              <a:xfrm>
                <a:off x="2232" y="1488"/>
                <a:ext cx="49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07" name="Line 23"/>
              <p:cNvSpPr>
                <a:spLocks noChangeShapeType="1"/>
              </p:cNvSpPr>
              <p:nvPr/>
            </p:nvSpPr>
            <p:spPr bwMode="auto">
              <a:xfrm>
                <a:off x="2728" y="1488"/>
                <a:ext cx="49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08" name="Line 24"/>
              <p:cNvSpPr>
                <a:spLocks noChangeShapeType="1"/>
              </p:cNvSpPr>
              <p:nvPr/>
            </p:nvSpPr>
            <p:spPr bwMode="auto">
              <a:xfrm>
                <a:off x="3224" y="1488"/>
                <a:ext cx="49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7609" name="Text Box 25"/>
            <p:cNvSpPr txBox="1">
              <a:spLocks noChangeArrowheads="1"/>
            </p:cNvSpPr>
            <p:nvPr/>
          </p:nvSpPr>
          <p:spPr bwMode="auto">
            <a:xfrm>
              <a:off x="2028" y="2158"/>
              <a:ext cx="119" cy="5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 sz="2000" b="0"/>
            </a:p>
          </p:txBody>
        </p:sp>
        <p:sp>
          <p:nvSpPr>
            <p:cNvPr id="67610" name="Text Box 26"/>
            <p:cNvSpPr txBox="1">
              <a:spLocks noChangeArrowheads="1"/>
            </p:cNvSpPr>
            <p:nvPr/>
          </p:nvSpPr>
          <p:spPr bwMode="auto">
            <a:xfrm>
              <a:off x="4132" y="2158"/>
              <a:ext cx="119" cy="5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 sz="2000" b="0"/>
            </a:p>
          </p:txBody>
        </p:sp>
      </p:grpSp>
      <p:grpSp>
        <p:nvGrpSpPr>
          <p:cNvPr id="67611" name="Group 27"/>
          <p:cNvGrpSpPr>
            <a:grpSpLocks/>
          </p:cNvGrpSpPr>
          <p:nvPr/>
        </p:nvGrpSpPr>
        <p:grpSpPr bwMode="auto">
          <a:xfrm>
            <a:off x="4511675" y="3055938"/>
            <a:ext cx="3454400" cy="403225"/>
            <a:chOff x="2012" y="2081"/>
            <a:chExt cx="2221" cy="360"/>
          </a:xfrm>
        </p:grpSpPr>
        <p:grpSp>
          <p:nvGrpSpPr>
            <p:cNvPr id="67612" name="Group 28"/>
            <p:cNvGrpSpPr>
              <a:grpSpLocks/>
            </p:cNvGrpSpPr>
            <p:nvPr/>
          </p:nvGrpSpPr>
          <p:grpSpPr bwMode="auto">
            <a:xfrm flipV="1">
              <a:off x="2268" y="2169"/>
              <a:ext cx="1848" cy="57"/>
              <a:chOff x="2232" y="1488"/>
              <a:chExt cx="1488" cy="0"/>
            </a:xfrm>
          </p:grpSpPr>
          <p:sp>
            <p:nvSpPr>
              <p:cNvPr id="67613" name="Line 29"/>
              <p:cNvSpPr>
                <a:spLocks noChangeShapeType="1"/>
              </p:cNvSpPr>
              <p:nvPr/>
            </p:nvSpPr>
            <p:spPr bwMode="auto">
              <a:xfrm>
                <a:off x="2232" y="1488"/>
                <a:ext cx="49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14" name="Line 30"/>
              <p:cNvSpPr>
                <a:spLocks noChangeShapeType="1"/>
              </p:cNvSpPr>
              <p:nvPr/>
            </p:nvSpPr>
            <p:spPr bwMode="auto">
              <a:xfrm>
                <a:off x="2728" y="1488"/>
                <a:ext cx="49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15" name="Line 31"/>
              <p:cNvSpPr>
                <a:spLocks noChangeShapeType="1"/>
              </p:cNvSpPr>
              <p:nvPr/>
            </p:nvSpPr>
            <p:spPr bwMode="auto">
              <a:xfrm>
                <a:off x="3224" y="1488"/>
                <a:ext cx="49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7616" name="Text Box 32"/>
            <p:cNvSpPr txBox="1">
              <a:spLocks noChangeArrowheads="1"/>
            </p:cNvSpPr>
            <p:nvPr/>
          </p:nvSpPr>
          <p:spPr bwMode="auto">
            <a:xfrm>
              <a:off x="2012" y="2087"/>
              <a:ext cx="118" cy="3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 sz="2000" b="0"/>
            </a:p>
          </p:txBody>
        </p:sp>
        <p:sp>
          <p:nvSpPr>
            <p:cNvPr id="67617" name="Text Box 33"/>
            <p:cNvSpPr txBox="1">
              <a:spLocks noChangeArrowheads="1"/>
            </p:cNvSpPr>
            <p:nvPr/>
          </p:nvSpPr>
          <p:spPr bwMode="auto">
            <a:xfrm>
              <a:off x="4115" y="2081"/>
              <a:ext cx="118" cy="3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 sz="2000" b="0"/>
            </a:p>
          </p:txBody>
        </p:sp>
      </p:grpSp>
      <p:grpSp>
        <p:nvGrpSpPr>
          <p:cNvPr id="67618" name="Group 34"/>
          <p:cNvGrpSpPr>
            <a:grpSpLocks/>
          </p:cNvGrpSpPr>
          <p:nvPr/>
        </p:nvGrpSpPr>
        <p:grpSpPr bwMode="auto">
          <a:xfrm>
            <a:off x="4492625" y="2855913"/>
            <a:ext cx="3490913" cy="396875"/>
            <a:chOff x="2012" y="1986"/>
            <a:chExt cx="2221" cy="304"/>
          </a:xfrm>
        </p:grpSpPr>
        <p:sp>
          <p:nvSpPr>
            <p:cNvPr id="67619" name="Line 35"/>
            <p:cNvSpPr>
              <a:spLocks noChangeShapeType="1"/>
            </p:cNvSpPr>
            <p:nvPr/>
          </p:nvSpPr>
          <p:spPr bwMode="auto">
            <a:xfrm flipV="1">
              <a:off x="2268" y="2073"/>
              <a:ext cx="61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20" name="Line 36"/>
            <p:cNvSpPr>
              <a:spLocks noChangeShapeType="1"/>
            </p:cNvSpPr>
            <p:nvPr/>
          </p:nvSpPr>
          <p:spPr bwMode="auto">
            <a:xfrm flipV="1">
              <a:off x="2884" y="2073"/>
              <a:ext cx="61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21" name="Line 37"/>
            <p:cNvSpPr>
              <a:spLocks noChangeShapeType="1"/>
            </p:cNvSpPr>
            <p:nvPr/>
          </p:nvSpPr>
          <p:spPr bwMode="auto">
            <a:xfrm flipV="1">
              <a:off x="3500" y="2073"/>
              <a:ext cx="61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22" name="Text Box 38"/>
            <p:cNvSpPr txBox="1">
              <a:spLocks noChangeArrowheads="1"/>
            </p:cNvSpPr>
            <p:nvPr/>
          </p:nvSpPr>
          <p:spPr bwMode="auto">
            <a:xfrm>
              <a:off x="2012" y="1986"/>
              <a:ext cx="117" cy="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 sz="2000" b="0"/>
            </a:p>
          </p:txBody>
        </p:sp>
        <p:sp>
          <p:nvSpPr>
            <p:cNvPr id="67623" name="Text Box 39"/>
            <p:cNvSpPr txBox="1">
              <a:spLocks noChangeArrowheads="1"/>
            </p:cNvSpPr>
            <p:nvPr/>
          </p:nvSpPr>
          <p:spPr bwMode="auto">
            <a:xfrm>
              <a:off x="4116" y="1986"/>
              <a:ext cx="117" cy="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 sz="2000" b="0"/>
            </a:p>
          </p:txBody>
        </p:sp>
      </p:grpSp>
      <p:grpSp>
        <p:nvGrpSpPr>
          <p:cNvPr id="67624" name="Group 40"/>
          <p:cNvGrpSpPr>
            <a:grpSpLocks/>
          </p:cNvGrpSpPr>
          <p:nvPr/>
        </p:nvGrpSpPr>
        <p:grpSpPr bwMode="auto">
          <a:xfrm>
            <a:off x="4521200" y="2708275"/>
            <a:ext cx="3432175" cy="396875"/>
            <a:chOff x="2028" y="2158"/>
            <a:chExt cx="2223" cy="596"/>
          </a:xfrm>
        </p:grpSpPr>
        <p:grpSp>
          <p:nvGrpSpPr>
            <p:cNvPr id="67625" name="Group 41"/>
            <p:cNvGrpSpPr>
              <a:grpSpLocks/>
            </p:cNvGrpSpPr>
            <p:nvPr/>
          </p:nvGrpSpPr>
          <p:grpSpPr bwMode="auto">
            <a:xfrm flipV="1">
              <a:off x="2284" y="2249"/>
              <a:ext cx="1848" cy="57"/>
              <a:chOff x="2232" y="1488"/>
              <a:chExt cx="1488" cy="0"/>
            </a:xfrm>
          </p:grpSpPr>
          <p:sp>
            <p:nvSpPr>
              <p:cNvPr id="67626" name="Line 42"/>
              <p:cNvSpPr>
                <a:spLocks noChangeShapeType="1"/>
              </p:cNvSpPr>
              <p:nvPr/>
            </p:nvSpPr>
            <p:spPr bwMode="auto">
              <a:xfrm>
                <a:off x="2232" y="1488"/>
                <a:ext cx="49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27" name="Line 43"/>
              <p:cNvSpPr>
                <a:spLocks noChangeShapeType="1"/>
              </p:cNvSpPr>
              <p:nvPr/>
            </p:nvSpPr>
            <p:spPr bwMode="auto">
              <a:xfrm>
                <a:off x="2728" y="1488"/>
                <a:ext cx="49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28" name="Line 44"/>
              <p:cNvSpPr>
                <a:spLocks noChangeShapeType="1"/>
              </p:cNvSpPr>
              <p:nvPr/>
            </p:nvSpPr>
            <p:spPr bwMode="auto">
              <a:xfrm>
                <a:off x="3224" y="1488"/>
                <a:ext cx="49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7629" name="Text Box 45"/>
            <p:cNvSpPr txBox="1">
              <a:spLocks noChangeArrowheads="1"/>
            </p:cNvSpPr>
            <p:nvPr/>
          </p:nvSpPr>
          <p:spPr bwMode="auto">
            <a:xfrm>
              <a:off x="2028" y="2158"/>
              <a:ext cx="119" cy="5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 sz="2000" b="0"/>
            </a:p>
          </p:txBody>
        </p:sp>
        <p:sp>
          <p:nvSpPr>
            <p:cNvPr id="67630" name="Text Box 46"/>
            <p:cNvSpPr txBox="1">
              <a:spLocks noChangeArrowheads="1"/>
            </p:cNvSpPr>
            <p:nvPr/>
          </p:nvSpPr>
          <p:spPr bwMode="auto">
            <a:xfrm>
              <a:off x="4132" y="2158"/>
              <a:ext cx="119" cy="5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 sz="2000" b="0"/>
            </a:p>
          </p:txBody>
        </p:sp>
      </p:grpSp>
      <p:grpSp>
        <p:nvGrpSpPr>
          <p:cNvPr id="67631" name="Group 47"/>
          <p:cNvGrpSpPr>
            <a:grpSpLocks/>
          </p:cNvGrpSpPr>
          <p:nvPr/>
        </p:nvGrpSpPr>
        <p:grpSpPr bwMode="auto">
          <a:xfrm>
            <a:off x="4511675" y="2754313"/>
            <a:ext cx="3454400" cy="403225"/>
            <a:chOff x="2012" y="2082"/>
            <a:chExt cx="2221" cy="358"/>
          </a:xfrm>
        </p:grpSpPr>
        <p:grpSp>
          <p:nvGrpSpPr>
            <p:cNvPr id="67632" name="Group 48"/>
            <p:cNvGrpSpPr>
              <a:grpSpLocks/>
            </p:cNvGrpSpPr>
            <p:nvPr/>
          </p:nvGrpSpPr>
          <p:grpSpPr bwMode="auto">
            <a:xfrm flipV="1">
              <a:off x="2268" y="2169"/>
              <a:ext cx="1848" cy="57"/>
              <a:chOff x="2232" y="1488"/>
              <a:chExt cx="1488" cy="0"/>
            </a:xfrm>
          </p:grpSpPr>
          <p:sp>
            <p:nvSpPr>
              <p:cNvPr id="67633" name="Line 49"/>
              <p:cNvSpPr>
                <a:spLocks noChangeShapeType="1"/>
              </p:cNvSpPr>
              <p:nvPr/>
            </p:nvSpPr>
            <p:spPr bwMode="auto">
              <a:xfrm>
                <a:off x="2232" y="1488"/>
                <a:ext cx="49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34" name="Line 50"/>
              <p:cNvSpPr>
                <a:spLocks noChangeShapeType="1"/>
              </p:cNvSpPr>
              <p:nvPr/>
            </p:nvSpPr>
            <p:spPr bwMode="auto">
              <a:xfrm>
                <a:off x="2728" y="1488"/>
                <a:ext cx="49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35" name="Line 51"/>
              <p:cNvSpPr>
                <a:spLocks noChangeShapeType="1"/>
              </p:cNvSpPr>
              <p:nvPr/>
            </p:nvSpPr>
            <p:spPr bwMode="auto">
              <a:xfrm>
                <a:off x="3224" y="1488"/>
                <a:ext cx="49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7636" name="Text Box 52"/>
            <p:cNvSpPr txBox="1">
              <a:spLocks noChangeArrowheads="1"/>
            </p:cNvSpPr>
            <p:nvPr/>
          </p:nvSpPr>
          <p:spPr bwMode="auto">
            <a:xfrm>
              <a:off x="2012" y="2088"/>
              <a:ext cx="118" cy="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 sz="2000" b="0"/>
            </a:p>
          </p:txBody>
        </p:sp>
        <p:sp>
          <p:nvSpPr>
            <p:cNvPr id="67637" name="Text Box 53"/>
            <p:cNvSpPr txBox="1">
              <a:spLocks noChangeArrowheads="1"/>
            </p:cNvSpPr>
            <p:nvPr/>
          </p:nvSpPr>
          <p:spPr bwMode="auto">
            <a:xfrm>
              <a:off x="4115" y="2082"/>
              <a:ext cx="118" cy="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 sz="2000" b="0"/>
            </a:p>
          </p:txBody>
        </p:sp>
      </p:grpSp>
      <p:grpSp>
        <p:nvGrpSpPr>
          <p:cNvPr id="67638" name="Group 54"/>
          <p:cNvGrpSpPr>
            <a:grpSpLocks/>
          </p:cNvGrpSpPr>
          <p:nvPr/>
        </p:nvGrpSpPr>
        <p:grpSpPr bwMode="auto">
          <a:xfrm>
            <a:off x="4492625" y="2579688"/>
            <a:ext cx="3490913" cy="396875"/>
            <a:chOff x="2012" y="1986"/>
            <a:chExt cx="2221" cy="304"/>
          </a:xfrm>
        </p:grpSpPr>
        <p:sp>
          <p:nvSpPr>
            <p:cNvPr id="67639" name="Line 55"/>
            <p:cNvSpPr>
              <a:spLocks noChangeShapeType="1"/>
            </p:cNvSpPr>
            <p:nvPr/>
          </p:nvSpPr>
          <p:spPr bwMode="auto">
            <a:xfrm flipV="1">
              <a:off x="2268" y="2073"/>
              <a:ext cx="61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40" name="Line 56"/>
            <p:cNvSpPr>
              <a:spLocks noChangeShapeType="1"/>
            </p:cNvSpPr>
            <p:nvPr/>
          </p:nvSpPr>
          <p:spPr bwMode="auto">
            <a:xfrm flipV="1">
              <a:off x="2884" y="2073"/>
              <a:ext cx="61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41" name="Line 57"/>
            <p:cNvSpPr>
              <a:spLocks noChangeShapeType="1"/>
            </p:cNvSpPr>
            <p:nvPr/>
          </p:nvSpPr>
          <p:spPr bwMode="auto">
            <a:xfrm flipV="1">
              <a:off x="3500" y="2073"/>
              <a:ext cx="61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42" name="Text Box 58"/>
            <p:cNvSpPr txBox="1">
              <a:spLocks noChangeArrowheads="1"/>
            </p:cNvSpPr>
            <p:nvPr/>
          </p:nvSpPr>
          <p:spPr bwMode="auto">
            <a:xfrm>
              <a:off x="2012" y="1986"/>
              <a:ext cx="117" cy="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 sz="2000" b="0"/>
            </a:p>
          </p:txBody>
        </p:sp>
        <p:sp>
          <p:nvSpPr>
            <p:cNvPr id="67643" name="Text Box 59"/>
            <p:cNvSpPr txBox="1">
              <a:spLocks noChangeArrowheads="1"/>
            </p:cNvSpPr>
            <p:nvPr/>
          </p:nvSpPr>
          <p:spPr bwMode="auto">
            <a:xfrm>
              <a:off x="4116" y="1986"/>
              <a:ext cx="117" cy="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 sz="2000" b="0"/>
            </a:p>
          </p:txBody>
        </p:sp>
      </p:grpSp>
      <p:grpSp>
        <p:nvGrpSpPr>
          <p:cNvPr id="67644" name="Group 60"/>
          <p:cNvGrpSpPr>
            <a:grpSpLocks/>
          </p:cNvGrpSpPr>
          <p:nvPr/>
        </p:nvGrpSpPr>
        <p:grpSpPr bwMode="auto">
          <a:xfrm>
            <a:off x="4492625" y="2838450"/>
            <a:ext cx="3492500" cy="396875"/>
            <a:chOff x="2060" y="2329"/>
            <a:chExt cx="2222" cy="447"/>
          </a:xfrm>
        </p:grpSpPr>
        <p:grpSp>
          <p:nvGrpSpPr>
            <p:cNvPr id="67645" name="Group 61"/>
            <p:cNvGrpSpPr>
              <a:grpSpLocks/>
            </p:cNvGrpSpPr>
            <p:nvPr/>
          </p:nvGrpSpPr>
          <p:grpSpPr bwMode="auto">
            <a:xfrm flipV="1">
              <a:off x="2316" y="2417"/>
              <a:ext cx="1848" cy="57"/>
              <a:chOff x="2232" y="1488"/>
              <a:chExt cx="1488" cy="0"/>
            </a:xfrm>
          </p:grpSpPr>
          <p:sp>
            <p:nvSpPr>
              <p:cNvPr id="67646" name="Line 62"/>
              <p:cNvSpPr>
                <a:spLocks noChangeShapeType="1"/>
              </p:cNvSpPr>
              <p:nvPr/>
            </p:nvSpPr>
            <p:spPr bwMode="auto">
              <a:xfrm>
                <a:off x="2232" y="1488"/>
                <a:ext cx="49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47" name="Line 63"/>
              <p:cNvSpPr>
                <a:spLocks noChangeShapeType="1"/>
              </p:cNvSpPr>
              <p:nvPr/>
            </p:nvSpPr>
            <p:spPr bwMode="auto">
              <a:xfrm>
                <a:off x="2728" y="1488"/>
                <a:ext cx="49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48" name="Line 64"/>
              <p:cNvSpPr>
                <a:spLocks noChangeShapeType="1"/>
              </p:cNvSpPr>
              <p:nvPr/>
            </p:nvSpPr>
            <p:spPr bwMode="auto">
              <a:xfrm>
                <a:off x="3224" y="1488"/>
                <a:ext cx="49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7649" name="Text Box 65"/>
            <p:cNvSpPr txBox="1">
              <a:spLocks noChangeArrowheads="1"/>
            </p:cNvSpPr>
            <p:nvPr/>
          </p:nvSpPr>
          <p:spPr bwMode="auto">
            <a:xfrm>
              <a:off x="2060" y="2329"/>
              <a:ext cx="117" cy="4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 sz="2000" b="0"/>
            </a:p>
          </p:txBody>
        </p:sp>
        <p:sp>
          <p:nvSpPr>
            <p:cNvPr id="67650" name="Text Box 66"/>
            <p:cNvSpPr txBox="1">
              <a:spLocks noChangeArrowheads="1"/>
            </p:cNvSpPr>
            <p:nvPr/>
          </p:nvSpPr>
          <p:spPr bwMode="auto">
            <a:xfrm>
              <a:off x="4165" y="2329"/>
              <a:ext cx="117" cy="4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 sz="2000" b="0"/>
            </a:p>
          </p:txBody>
        </p:sp>
      </p:grpSp>
      <p:sp>
        <p:nvSpPr>
          <p:cNvPr id="67651" name="Line 67"/>
          <p:cNvSpPr>
            <a:spLocks noChangeShapeType="1"/>
          </p:cNvSpPr>
          <p:nvPr/>
        </p:nvSpPr>
        <p:spPr bwMode="auto">
          <a:xfrm>
            <a:off x="6343650" y="198755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7652" name="Group 68"/>
          <p:cNvGrpSpPr>
            <a:grpSpLocks/>
          </p:cNvGrpSpPr>
          <p:nvPr/>
        </p:nvGrpSpPr>
        <p:grpSpPr bwMode="auto">
          <a:xfrm>
            <a:off x="4510088" y="2317750"/>
            <a:ext cx="3455987" cy="396875"/>
            <a:chOff x="2019" y="1534"/>
            <a:chExt cx="2222" cy="465"/>
          </a:xfrm>
        </p:grpSpPr>
        <p:sp>
          <p:nvSpPr>
            <p:cNvPr id="67653" name="Text Box 69"/>
            <p:cNvSpPr txBox="1">
              <a:spLocks noChangeArrowheads="1"/>
            </p:cNvSpPr>
            <p:nvPr/>
          </p:nvSpPr>
          <p:spPr bwMode="auto">
            <a:xfrm>
              <a:off x="2019" y="1534"/>
              <a:ext cx="118" cy="4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 sz="2000" b="0"/>
            </a:p>
          </p:txBody>
        </p:sp>
        <p:sp>
          <p:nvSpPr>
            <p:cNvPr id="67654" name="Text Box 70"/>
            <p:cNvSpPr txBox="1">
              <a:spLocks noChangeArrowheads="1"/>
            </p:cNvSpPr>
            <p:nvPr/>
          </p:nvSpPr>
          <p:spPr bwMode="auto">
            <a:xfrm>
              <a:off x="4123" y="1534"/>
              <a:ext cx="118" cy="4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 sz="2000" b="0"/>
            </a:p>
          </p:txBody>
        </p:sp>
        <p:grpSp>
          <p:nvGrpSpPr>
            <p:cNvPr id="67655" name="Group 71"/>
            <p:cNvGrpSpPr>
              <a:grpSpLocks/>
            </p:cNvGrpSpPr>
            <p:nvPr/>
          </p:nvGrpSpPr>
          <p:grpSpPr bwMode="auto">
            <a:xfrm>
              <a:off x="2264" y="1738"/>
              <a:ext cx="1848" cy="42"/>
              <a:chOff x="2232" y="1488"/>
              <a:chExt cx="1488" cy="0"/>
            </a:xfrm>
          </p:grpSpPr>
          <p:sp>
            <p:nvSpPr>
              <p:cNvPr id="67656" name="Line 72"/>
              <p:cNvSpPr>
                <a:spLocks noChangeShapeType="1"/>
              </p:cNvSpPr>
              <p:nvPr/>
            </p:nvSpPr>
            <p:spPr bwMode="auto">
              <a:xfrm>
                <a:off x="2232" y="1488"/>
                <a:ext cx="496" cy="0"/>
              </a:xfrm>
              <a:prstGeom prst="line">
                <a:avLst/>
              </a:prstGeom>
              <a:noFill/>
              <a:ln w="28575">
                <a:solidFill>
                  <a:srgbClr val="FF99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57" name="Line 73"/>
              <p:cNvSpPr>
                <a:spLocks noChangeShapeType="1"/>
              </p:cNvSpPr>
              <p:nvPr/>
            </p:nvSpPr>
            <p:spPr bwMode="auto">
              <a:xfrm>
                <a:off x="2728" y="1488"/>
                <a:ext cx="496" cy="0"/>
              </a:xfrm>
              <a:prstGeom prst="line">
                <a:avLst/>
              </a:prstGeom>
              <a:noFill/>
              <a:ln w="28575">
                <a:solidFill>
                  <a:srgbClr val="FF99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58" name="Line 74"/>
              <p:cNvSpPr>
                <a:spLocks noChangeShapeType="1"/>
              </p:cNvSpPr>
              <p:nvPr/>
            </p:nvSpPr>
            <p:spPr bwMode="auto">
              <a:xfrm>
                <a:off x="3224" y="1488"/>
                <a:ext cx="496" cy="0"/>
              </a:xfrm>
              <a:prstGeom prst="line">
                <a:avLst/>
              </a:prstGeom>
              <a:noFill/>
              <a:ln w="28575">
                <a:solidFill>
                  <a:srgbClr val="FF99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67659" name="Group 75"/>
          <p:cNvGrpSpPr>
            <a:grpSpLocks/>
          </p:cNvGrpSpPr>
          <p:nvPr/>
        </p:nvGrpSpPr>
        <p:grpSpPr bwMode="auto">
          <a:xfrm>
            <a:off x="4492625" y="3154363"/>
            <a:ext cx="3492500" cy="398462"/>
            <a:chOff x="2060" y="2329"/>
            <a:chExt cx="2222" cy="448"/>
          </a:xfrm>
        </p:grpSpPr>
        <p:grpSp>
          <p:nvGrpSpPr>
            <p:cNvPr id="67660" name="Group 76"/>
            <p:cNvGrpSpPr>
              <a:grpSpLocks/>
            </p:cNvGrpSpPr>
            <p:nvPr/>
          </p:nvGrpSpPr>
          <p:grpSpPr bwMode="auto">
            <a:xfrm flipV="1">
              <a:off x="2316" y="2417"/>
              <a:ext cx="1848" cy="57"/>
              <a:chOff x="2232" y="1488"/>
              <a:chExt cx="1488" cy="0"/>
            </a:xfrm>
          </p:grpSpPr>
          <p:sp>
            <p:nvSpPr>
              <p:cNvPr id="67661" name="Line 77"/>
              <p:cNvSpPr>
                <a:spLocks noChangeShapeType="1"/>
              </p:cNvSpPr>
              <p:nvPr/>
            </p:nvSpPr>
            <p:spPr bwMode="auto">
              <a:xfrm>
                <a:off x="2232" y="1488"/>
                <a:ext cx="49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62" name="Line 78"/>
              <p:cNvSpPr>
                <a:spLocks noChangeShapeType="1"/>
              </p:cNvSpPr>
              <p:nvPr/>
            </p:nvSpPr>
            <p:spPr bwMode="auto">
              <a:xfrm>
                <a:off x="2728" y="1488"/>
                <a:ext cx="49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63" name="Line 79"/>
              <p:cNvSpPr>
                <a:spLocks noChangeShapeType="1"/>
              </p:cNvSpPr>
              <p:nvPr/>
            </p:nvSpPr>
            <p:spPr bwMode="auto">
              <a:xfrm>
                <a:off x="3224" y="1488"/>
                <a:ext cx="49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7664" name="Text Box 80"/>
            <p:cNvSpPr txBox="1">
              <a:spLocks noChangeArrowheads="1"/>
            </p:cNvSpPr>
            <p:nvPr/>
          </p:nvSpPr>
          <p:spPr bwMode="auto">
            <a:xfrm>
              <a:off x="2060" y="2331"/>
              <a:ext cx="117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 sz="2000" b="0"/>
            </a:p>
          </p:txBody>
        </p:sp>
        <p:sp>
          <p:nvSpPr>
            <p:cNvPr id="67665" name="Text Box 81"/>
            <p:cNvSpPr txBox="1">
              <a:spLocks noChangeArrowheads="1"/>
            </p:cNvSpPr>
            <p:nvPr/>
          </p:nvSpPr>
          <p:spPr bwMode="auto">
            <a:xfrm>
              <a:off x="4165" y="2329"/>
              <a:ext cx="117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 sz="2000" b="0"/>
            </a:p>
          </p:txBody>
        </p:sp>
      </p:grpSp>
      <p:grpSp>
        <p:nvGrpSpPr>
          <p:cNvPr id="67666" name="Group 82"/>
          <p:cNvGrpSpPr>
            <a:grpSpLocks/>
          </p:cNvGrpSpPr>
          <p:nvPr/>
        </p:nvGrpSpPr>
        <p:grpSpPr bwMode="auto">
          <a:xfrm>
            <a:off x="5532438" y="6135688"/>
            <a:ext cx="2273300" cy="0"/>
            <a:chOff x="2576" y="3801"/>
            <a:chExt cx="1432" cy="0"/>
          </a:xfrm>
        </p:grpSpPr>
        <p:sp>
          <p:nvSpPr>
            <p:cNvPr id="67667" name="Line 83"/>
            <p:cNvSpPr>
              <a:spLocks noChangeShapeType="1"/>
            </p:cNvSpPr>
            <p:nvPr/>
          </p:nvSpPr>
          <p:spPr bwMode="auto">
            <a:xfrm flipH="1">
              <a:off x="3339" y="3801"/>
              <a:ext cx="66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68" name="Line 84"/>
            <p:cNvSpPr>
              <a:spLocks noChangeShapeType="1"/>
            </p:cNvSpPr>
            <p:nvPr/>
          </p:nvSpPr>
          <p:spPr bwMode="auto">
            <a:xfrm flipH="1">
              <a:off x="2837" y="3801"/>
              <a:ext cx="47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69" name="Line 85"/>
            <p:cNvSpPr>
              <a:spLocks noChangeShapeType="1"/>
            </p:cNvSpPr>
            <p:nvPr/>
          </p:nvSpPr>
          <p:spPr bwMode="auto">
            <a:xfrm flipH="1">
              <a:off x="2576" y="3801"/>
              <a:ext cx="26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7670" name="Group 86"/>
          <p:cNvGrpSpPr>
            <a:grpSpLocks/>
          </p:cNvGrpSpPr>
          <p:nvPr/>
        </p:nvGrpSpPr>
        <p:grpSpPr bwMode="auto">
          <a:xfrm>
            <a:off x="4908550" y="4065588"/>
            <a:ext cx="2870200" cy="531812"/>
            <a:chOff x="2275" y="2093"/>
            <a:chExt cx="1840" cy="192"/>
          </a:xfrm>
        </p:grpSpPr>
        <p:sp>
          <p:nvSpPr>
            <p:cNvPr id="67671" name="Line 87"/>
            <p:cNvSpPr>
              <a:spLocks noChangeShapeType="1"/>
            </p:cNvSpPr>
            <p:nvPr/>
          </p:nvSpPr>
          <p:spPr bwMode="auto">
            <a:xfrm>
              <a:off x="3715" y="2093"/>
              <a:ext cx="40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72" name="Line 88"/>
            <p:cNvSpPr>
              <a:spLocks noChangeShapeType="1"/>
            </p:cNvSpPr>
            <p:nvPr/>
          </p:nvSpPr>
          <p:spPr bwMode="auto">
            <a:xfrm>
              <a:off x="2275" y="2285"/>
              <a:ext cx="40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7673" name="Group 89"/>
          <p:cNvGrpSpPr>
            <a:grpSpLocks/>
          </p:cNvGrpSpPr>
          <p:nvPr/>
        </p:nvGrpSpPr>
        <p:grpSpPr bwMode="auto">
          <a:xfrm>
            <a:off x="4492625" y="3409950"/>
            <a:ext cx="3490913" cy="1677988"/>
            <a:chOff x="2233" y="2292"/>
            <a:chExt cx="2199" cy="1057"/>
          </a:xfrm>
        </p:grpSpPr>
        <p:grpSp>
          <p:nvGrpSpPr>
            <p:cNvPr id="67674" name="Group 90"/>
            <p:cNvGrpSpPr>
              <a:grpSpLocks/>
            </p:cNvGrpSpPr>
            <p:nvPr/>
          </p:nvGrpSpPr>
          <p:grpSpPr bwMode="auto">
            <a:xfrm>
              <a:off x="2244" y="2500"/>
              <a:ext cx="2177" cy="250"/>
              <a:chOff x="2019" y="1534"/>
              <a:chExt cx="2222" cy="465"/>
            </a:xfrm>
          </p:grpSpPr>
          <p:sp>
            <p:nvSpPr>
              <p:cNvPr id="67675" name="Text Box 91"/>
              <p:cNvSpPr txBox="1">
                <a:spLocks noChangeArrowheads="1"/>
              </p:cNvSpPr>
              <p:nvPr/>
            </p:nvSpPr>
            <p:spPr bwMode="auto">
              <a:xfrm>
                <a:off x="2019" y="1534"/>
                <a:ext cx="118" cy="4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endParaRPr lang="en-US" sz="2000" b="0"/>
              </a:p>
            </p:txBody>
          </p:sp>
          <p:sp>
            <p:nvSpPr>
              <p:cNvPr id="67676" name="Text Box 92"/>
              <p:cNvSpPr txBox="1">
                <a:spLocks noChangeArrowheads="1"/>
              </p:cNvSpPr>
              <p:nvPr/>
            </p:nvSpPr>
            <p:spPr bwMode="auto">
              <a:xfrm>
                <a:off x="4123" y="1534"/>
                <a:ext cx="118" cy="4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endParaRPr lang="en-US" sz="2000" b="0"/>
              </a:p>
            </p:txBody>
          </p:sp>
          <p:grpSp>
            <p:nvGrpSpPr>
              <p:cNvPr id="67677" name="Group 93"/>
              <p:cNvGrpSpPr>
                <a:grpSpLocks/>
              </p:cNvGrpSpPr>
              <p:nvPr/>
            </p:nvGrpSpPr>
            <p:grpSpPr bwMode="auto">
              <a:xfrm>
                <a:off x="2264" y="1738"/>
                <a:ext cx="1848" cy="42"/>
                <a:chOff x="2232" y="1488"/>
                <a:chExt cx="1488" cy="0"/>
              </a:xfrm>
            </p:grpSpPr>
            <p:sp>
              <p:nvSpPr>
                <p:cNvPr id="67678" name="Line 94"/>
                <p:cNvSpPr>
                  <a:spLocks noChangeShapeType="1"/>
                </p:cNvSpPr>
                <p:nvPr/>
              </p:nvSpPr>
              <p:spPr bwMode="auto">
                <a:xfrm>
                  <a:off x="2232" y="1488"/>
                  <a:ext cx="496" cy="0"/>
                </a:xfrm>
                <a:prstGeom prst="line">
                  <a:avLst/>
                </a:prstGeom>
                <a:noFill/>
                <a:ln w="28575">
                  <a:solidFill>
                    <a:srgbClr val="FF99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679" name="Line 95"/>
                <p:cNvSpPr>
                  <a:spLocks noChangeShapeType="1"/>
                </p:cNvSpPr>
                <p:nvPr/>
              </p:nvSpPr>
              <p:spPr bwMode="auto">
                <a:xfrm>
                  <a:off x="2728" y="1488"/>
                  <a:ext cx="496" cy="0"/>
                </a:xfrm>
                <a:prstGeom prst="line">
                  <a:avLst/>
                </a:prstGeom>
                <a:noFill/>
                <a:ln w="28575">
                  <a:solidFill>
                    <a:srgbClr val="FF9900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680" name="Line 96"/>
                <p:cNvSpPr>
                  <a:spLocks noChangeShapeType="1"/>
                </p:cNvSpPr>
                <p:nvPr/>
              </p:nvSpPr>
              <p:spPr bwMode="auto">
                <a:xfrm>
                  <a:off x="3224" y="1488"/>
                  <a:ext cx="496" cy="0"/>
                </a:xfrm>
                <a:prstGeom prst="line">
                  <a:avLst/>
                </a:prstGeom>
                <a:noFill/>
                <a:ln w="28575">
                  <a:solidFill>
                    <a:srgbClr val="FF99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681" name="Group 97"/>
            <p:cNvGrpSpPr>
              <a:grpSpLocks/>
            </p:cNvGrpSpPr>
            <p:nvPr/>
          </p:nvGrpSpPr>
          <p:grpSpPr bwMode="auto">
            <a:xfrm>
              <a:off x="2233" y="3098"/>
              <a:ext cx="2199" cy="251"/>
              <a:chOff x="2060" y="2329"/>
              <a:chExt cx="2222" cy="448"/>
            </a:xfrm>
          </p:grpSpPr>
          <p:grpSp>
            <p:nvGrpSpPr>
              <p:cNvPr id="67682" name="Group 98"/>
              <p:cNvGrpSpPr>
                <a:grpSpLocks/>
              </p:cNvGrpSpPr>
              <p:nvPr/>
            </p:nvGrpSpPr>
            <p:grpSpPr bwMode="auto">
              <a:xfrm flipV="1">
                <a:off x="2316" y="2417"/>
                <a:ext cx="1848" cy="57"/>
                <a:chOff x="2232" y="1488"/>
                <a:chExt cx="1488" cy="0"/>
              </a:xfrm>
            </p:grpSpPr>
            <p:sp>
              <p:nvSpPr>
                <p:cNvPr id="67683" name="Line 99"/>
                <p:cNvSpPr>
                  <a:spLocks noChangeShapeType="1"/>
                </p:cNvSpPr>
                <p:nvPr/>
              </p:nvSpPr>
              <p:spPr bwMode="auto">
                <a:xfrm>
                  <a:off x="2232" y="1488"/>
                  <a:ext cx="4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684" name="Line 100"/>
                <p:cNvSpPr>
                  <a:spLocks noChangeShapeType="1"/>
                </p:cNvSpPr>
                <p:nvPr/>
              </p:nvSpPr>
              <p:spPr bwMode="auto">
                <a:xfrm>
                  <a:off x="2728" y="1488"/>
                  <a:ext cx="4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685" name="Line 101"/>
                <p:cNvSpPr>
                  <a:spLocks noChangeShapeType="1"/>
                </p:cNvSpPr>
                <p:nvPr/>
              </p:nvSpPr>
              <p:spPr bwMode="auto">
                <a:xfrm>
                  <a:off x="3224" y="1488"/>
                  <a:ext cx="4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7686" name="Text Box 102"/>
              <p:cNvSpPr txBox="1">
                <a:spLocks noChangeArrowheads="1"/>
              </p:cNvSpPr>
              <p:nvPr/>
            </p:nvSpPr>
            <p:spPr bwMode="auto">
              <a:xfrm>
                <a:off x="2060" y="2331"/>
                <a:ext cx="117" cy="4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endParaRPr lang="en-US" sz="2000" b="0"/>
              </a:p>
            </p:txBody>
          </p:sp>
          <p:sp>
            <p:nvSpPr>
              <p:cNvPr id="67687" name="Text Box 103"/>
              <p:cNvSpPr txBox="1">
                <a:spLocks noChangeArrowheads="1"/>
              </p:cNvSpPr>
              <p:nvPr/>
            </p:nvSpPr>
            <p:spPr bwMode="auto">
              <a:xfrm>
                <a:off x="4165" y="2329"/>
                <a:ext cx="117" cy="4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endParaRPr lang="en-US" sz="2000" b="0"/>
              </a:p>
            </p:txBody>
          </p:sp>
        </p:grpSp>
        <p:sp>
          <p:nvSpPr>
            <p:cNvPr id="67688" name="Line 104"/>
            <p:cNvSpPr>
              <a:spLocks noChangeShapeType="1"/>
            </p:cNvSpPr>
            <p:nvPr/>
          </p:nvSpPr>
          <p:spPr bwMode="auto">
            <a:xfrm>
              <a:off x="3399" y="2292"/>
              <a:ext cx="0" cy="1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7689" name="Group 105"/>
          <p:cNvGrpSpPr>
            <a:grpSpLocks/>
          </p:cNvGrpSpPr>
          <p:nvPr/>
        </p:nvGrpSpPr>
        <p:grpSpPr bwMode="auto">
          <a:xfrm>
            <a:off x="4492625" y="4951413"/>
            <a:ext cx="3492500" cy="1677987"/>
            <a:chOff x="2233" y="3263"/>
            <a:chExt cx="2200" cy="1057"/>
          </a:xfrm>
        </p:grpSpPr>
        <p:grpSp>
          <p:nvGrpSpPr>
            <p:cNvPr id="67690" name="Group 106"/>
            <p:cNvGrpSpPr>
              <a:grpSpLocks/>
            </p:cNvGrpSpPr>
            <p:nvPr/>
          </p:nvGrpSpPr>
          <p:grpSpPr bwMode="auto">
            <a:xfrm>
              <a:off x="2496" y="3676"/>
              <a:ext cx="1808" cy="335"/>
              <a:chOff x="2275" y="2093"/>
              <a:chExt cx="1840" cy="192"/>
            </a:xfrm>
          </p:grpSpPr>
          <p:sp>
            <p:nvSpPr>
              <p:cNvPr id="67691" name="Line 107"/>
              <p:cNvSpPr>
                <a:spLocks noChangeShapeType="1"/>
              </p:cNvSpPr>
              <p:nvPr/>
            </p:nvSpPr>
            <p:spPr bwMode="auto">
              <a:xfrm>
                <a:off x="3715" y="2093"/>
                <a:ext cx="40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92" name="Line 108"/>
              <p:cNvSpPr>
                <a:spLocks noChangeShapeType="1"/>
              </p:cNvSpPr>
              <p:nvPr/>
            </p:nvSpPr>
            <p:spPr bwMode="auto">
              <a:xfrm>
                <a:off x="2275" y="2285"/>
                <a:ext cx="40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7693" name="Group 109"/>
            <p:cNvGrpSpPr>
              <a:grpSpLocks/>
            </p:cNvGrpSpPr>
            <p:nvPr/>
          </p:nvGrpSpPr>
          <p:grpSpPr bwMode="auto">
            <a:xfrm>
              <a:off x="2236" y="3471"/>
              <a:ext cx="2177" cy="250"/>
              <a:chOff x="2019" y="1534"/>
              <a:chExt cx="2222" cy="465"/>
            </a:xfrm>
          </p:grpSpPr>
          <p:sp>
            <p:nvSpPr>
              <p:cNvPr id="67694" name="Text Box 110"/>
              <p:cNvSpPr txBox="1">
                <a:spLocks noChangeArrowheads="1"/>
              </p:cNvSpPr>
              <p:nvPr/>
            </p:nvSpPr>
            <p:spPr bwMode="auto">
              <a:xfrm>
                <a:off x="2019" y="1534"/>
                <a:ext cx="118" cy="4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endParaRPr lang="en-US" sz="2000" b="0"/>
              </a:p>
            </p:txBody>
          </p:sp>
          <p:sp>
            <p:nvSpPr>
              <p:cNvPr id="67695" name="Text Box 111"/>
              <p:cNvSpPr txBox="1">
                <a:spLocks noChangeArrowheads="1"/>
              </p:cNvSpPr>
              <p:nvPr/>
            </p:nvSpPr>
            <p:spPr bwMode="auto">
              <a:xfrm>
                <a:off x="4123" y="1534"/>
                <a:ext cx="118" cy="4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endParaRPr lang="en-US" sz="2000" b="0"/>
              </a:p>
            </p:txBody>
          </p:sp>
          <p:grpSp>
            <p:nvGrpSpPr>
              <p:cNvPr id="67696" name="Group 112"/>
              <p:cNvGrpSpPr>
                <a:grpSpLocks/>
              </p:cNvGrpSpPr>
              <p:nvPr/>
            </p:nvGrpSpPr>
            <p:grpSpPr bwMode="auto">
              <a:xfrm>
                <a:off x="2264" y="1738"/>
                <a:ext cx="1848" cy="42"/>
                <a:chOff x="2232" y="1488"/>
                <a:chExt cx="1488" cy="0"/>
              </a:xfrm>
            </p:grpSpPr>
            <p:sp>
              <p:nvSpPr>
                <p:cNvPr id="67697" name="Line 113"/>
                <p:cNvSpPr>
                  <a:spLocks noChangeShapeType="1"/>
                </p:cNvSpPr>
                <p:nvPr/>
              </p:nvSpPr>
              <p:spPr bwMode="auto">
                <a:xfrm>
                  <a:off x="2232" y="1488"/>
                  <a:ext cx="496" cy="0"/>
                </a:xfrm>
                <a:prstGeom prst="line">
                  <a:avLst/>
                </a:prstGeom>
                <a:noFill/>
                <a:ln w="28575">
                  <a:solidFill>
                    <a:srgbClr val="FF99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698" name="Line 114"/>
                <p:cNvSpPr>
                  <a:spLocks noChangeShapeType="1"/>
                </p:cNvSpPr>
                <p:nvPr/>
              </p:nvSpPr>
              <p:spPr bwMode="auto">
                <a:xfrm>
                  <a:off x="2728" y="1488"/>
                  <a:ext cx="496" cy="0"/>
                </a:xfrm>
                <a:prstGeom prst="line">
                  <a:avLst/>
                </a:prstGeom>
                <a:noFill/>
                <a:ln w="28575">
                  <a:solidFill>
                    <a:srgbClr val="FF9900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699" name="Line 115"/>
                <p:cNvSpPr>
                  <a:spLocks noChangeShapeType="1"/>
                </p:cNvSpPr>
                <p:nvPr/>
              </p:nvSpPr>
              <p:spPr bwMode="auto">
                <a:xfrm>
                  <a:off x="3224" y="1488"/>
                  <a:ext cx="496" cy="0"/>
                </a:xfrm>
                <a:prstGeom prst="line">
                  <a:avLst/>
                </a:prstGeom>
                <a:noFill/>
                <a:ln w="28575">
                  <a:solidFill>
                    <a:srgbClr val="FF99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700" name="Group 116"/>
            <p:cNvGrpSpPr>
              <a:grpSpLocks/>
            </p:cNvGrpSpPr>
            <p:nvPr/>
          </p:nvGrpSpPr>
          <p:grpSpPr bwMode="auto">
            <a:xfrm>
              <a:off x="2233" y="4069"/>
              <a:ext cx="2200" cy="251"/>
              <a:chOff x="2060" y="2329"/>
              <a:chExt cx="2222" cy="448"/>
            </a:xfrm>
          </p:grpSpPr>
          <p:grpSp>
            <p:nvGrpSpPr>
              <p:cNvPr id="67701" name="Group 117"/>
              <p:cNvGrpSpPr>
                <a:grpSpLocks/>
              </p:cNvGrpSpPr>
              <p:nvPr/>
            </p:nvGrpSpPr>
            <p:grpSpPr bwMode="auto">
              <a:xfrm flipV="1">
                <a:off x="2316" y="2417"/>
                <a:ext cx="1848" cy="57"/>
                <a:chOff x="2232" y="1488"/>
                <a:chExt cx="1488" cy="0"/>
              </a:xfrm>
            </p:grpSpPr>
            <p:sp>
              <p:nvSpPr>
                <p:cNvPr id="67702" name="Line 118"/>
                <p:cNvSpPr>
                  <a:spLocks noChangeShapeType="1"/>
                </p:cNvSpPr>
                <p:nvPr/>
              </p:nvSpPr>
              <p:spPr bwMode="auto">
                <a:xfrm>
                  <a:off x="2232" y="1488"/>
                  <a:ext cx="4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703" name="Line 119"/>
                <p:cNvSpPr>
                  <a:spLocks noChangeShapeType="1"/>
                </p:cNvSpPr>
                <p:nvPr/>
              </p:nvSpPr>
              <p:spPr bwMode="auto">
                <a:xfrm>
                  <a:off x="2728" y="1488"/>
                  <a:ext cx="4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704" name="Line 120"/>
                <p:cNvSpPr>
                  <a:spLocks noChangeShapeType="1"/>
                </p:cNvSpPr>
                <p:nvPr/>
              </p:nvSpPr>
              <p:spPr bwMode="auto">
                <a:xfrm>
                  <a:off x="3224" y="1488"/>
                  <a:ext cx="4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7705" name="Text Box 121"/>
              <p:cNvSpPr txBox="1">
                <a:spLocks noChangeArrowheads="1"/>
              </p:cNvSpPr>
              <p:nvPr/>
            </p:nvSpPr>
            <p:spPr bwMode="auto">
              <a:xfrm>
                <a:off x="2060" y="2331"/>
                <a:ext cx="117" cy="4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endParaRPr lang="en-US" sz="2000" b="0"/>
              </a:p>
            </p:txBody>
          </p:sp>
          <p:sp>
            <p:nvSpPr>
              <p:cNvPr id="67706" name="Text Box 122"/>
              <p:cNvSpPr txBox="1">
                <a:spLocks noChangeArrowheads="1"/>
              </p:cNvSpPr>
              <p:nvPr/>
            </p:nvSpPr>
            <p:spPr bwMode="auto">
              <a:xfrm>
                <a:off x="4165" y="2329"/>
                <a:ext cx="117" cy="4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endParaRPr lang="en-US" sz="2000" b="0"/>
              </a:p>
            </p:txBody>
          </p:sp>
        </p:grpSp>
        <p:sp>
          <p:nvSpPr>
            <p:cNvPr id="67707" name="Line 123"/>
            <p:cNvSpPr>
              <a:spLocks noChangeShapeType="1"/>
            </p:cNvSpPr>
            <p:nvPr/>
          </p:nvSpPr>
          <p:spPr bwMode="auto">
            <a:xfrm>
              <a:off x="3401" y="3263"/>
              <a:ext cx="0" cy="1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7708" name="Group 124"/>
          <p:cNvGrpSpPr>
            <a:grpSpLocks/>
          </p:cNvGrpSpPr>
          <p:nvPr/>
        </p:nvGrpSpPr>
        <p:grpSpPr bwMode="auto">
          <a:xfrm>
            <a:off x="4897438" y="5600700"/>
            <a:ext cx="2298700" cy="0"/>
            <a:chOff x="2176" y="3472"/>
            <a:chExt cx="1448" cy="0"/>
          </a:xfrm>
        </p:grpSpPr>
        <p:sp>
          <p:nvSpPr>
            <p:cNvPr id="67709" name="Line 125"/>
            <p:cNvSpPr>
              <a:spLocks noChangeShapeType="1"/>
            </p:cNvSpPr>
            <p:nvPr/>
          </p:nvSpPr>
          <p:spPr bwMode="auto">
            <a:xfrm>
              <a:off x="2176" y="3472"/>
              <a:ext cx="648" cy="0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710" name="Line 126"/>
            <p:cNvSpPr>
              <a:spLocks noChangeShapeType="1"/>
            </p:cNvSpPr>
            <p:nvPr/>
          </p:nvSpPr>
          <p:spPr bwMode="auto">
            <a:xfrm>
              <a:off x="2864" y="3472"/>
              <a:ext cx="432" cy="0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711" name="Line 127"/>
            <p:cNvSpPr>
              <a:spLocks noChangeShapeType="1"/>
            </p:cNvSpPr>
            <p:nvPr/>
          </p:nvSpPr>
          <p:spPr bwMode="auto">
            <a:xfrm>
              <a:off x="3376" y="3472"/>
              <a:ext cx="248" cy="0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7712" name="Group 128"/>
          <p:cNvGrpSpPr>
            <a:grpSpLocks/>
          </p:cNvGrpSpPr>
          <p:nvPr/>
        </p:nvGrpSpPr>
        <p:grpSpPr bwMode="auto">
          <a:xfrm>
            <a:off x="4672013" y="1752600"/>
            <a:ext cx="3862387" cy="4719638"/>
            <a:chOff x="1874" y="1040"/>
            <a:chExt cx="2433" cy="2973"/>
          </a:xfrm>
        </p:grpSpPr>
        <p:grpSp>
          <p:nvGrpSpPr>
            <p:cNvPr id="67713" name="Group 129"/>
            <p:cNvGrpSpPr>
              <a:grpSpLocks/>
            </p:cNvGrpSpPr>
            <p:nvPr/>
          </p:nvGrpSpPr>
          <p:grpSpPr bwMode="auto">
            <a:xfrm>
              <a:off x="3964" y="1040"/>
              <a:ext cx="343" cy="2608"/>
              <a:chOff x="4497" y="1358"/>
              <a:chExt cx="343" cy="2223"/>
            </a:xfrm>
          </p:grpSpPr>
          <p:sp>
            <p:nvSpPr>
              <p:cNvPr id="67714" name="Line 130"/>
              <p:cNvSpPr>
                <a:spLocks noChangeShapeType="1"/>
              </p:cNvSpPr>
              <p:nvPr/>
            </p:nvSpPr>
            <p:spPr bwMode="auto">
              <a:xfrm flipH="1" flipV="1">
                <a:off x="4832" y="1358"/>
                <a:ext cx="0" cy="2223"/>
              </a:xfrm>
              <a:prstGeom prst="line">
                <a:avLst/>
              </a:prstGeom>
              <a:noFill/>
              <a:ln w="38100">
                <a:solidFill>
                  <a:srgbClr val="3399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715" name="Line 131"/>
              <p:cNvSpPr>
                <a:spLocks noChangeShapeType="1"/>
              </p:cNvSpPr>
              <p:nvPr/>
            </p:nvSpPr>
            <p:spPr bwMode="auto">
              <a:xfrm flipH="1">
                <a:off x="4497" y="1368"/>
                <a:ext cx="335" cy="0"/>
              </a:xfrm>
              <a:prstGeom prst="line">
                <a:avLst/>
              </a:prstGeom>
              <a:noFill/>
              <a:ln w="38100">
                <a:solidFill>
                  <a:srgbClr val="3399FF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716" name="Line 132"/>
              <p:cNvSpPr>
                <a:spLocks noChangeShapeType="1"/>
              </p:cNvSpPr>
              <p:nvPr/>
            </p:nvSpPr>
            <p:spPr bwMode="auto">
              <a:xfrm>
                <a:off x="4504" y="3568"/>
                <a:ext cx="336" cy="0"/>
              </a:xfrm>
              <a:prstGeom prst="line">
                <a:avLst/>
              </a:prstGeom>
              <a:noFill/>
              <a:ln w="38100">
                <a:solidFill>
                  <a:srgbClr val="3399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7717" name="AutoShape 133"/>
            <p:cNvSpPr>
              <a:spLocks noChangeArrowheads="1"/>
            </p:cNvSpPr>
            <p:nvPr/>
          </p:nvSpPr>
          <p:spPr bwMode="auto">
            <a:xfrm>
              <a:off x="1874" y="3263"/>
              <a:ext cx="2090" cy="750"/>
            </a:xfrm>
            <a:prstGeom prst="flowChartAlternateProcess">
              <a:avLst/>
            </a:prstGeom>
            <a:noFill/>
            <a:ln w="38100">
              <a:solidFill>
                <a:srgbClr val="33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7720" name="Rectangle 136"/>
          <p:cNvSpPr>
            <a:spLocks noChangeArrowheads="1"/>
          </p:cNvSpPr>
          <p:nvPr/>
        </p:nvSpPr>
        <p:spPr bwMode="auto">
          <a:xfrm>
            <a:off x="4038600" y="381000"/>
            <a:ext cx="488156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4400" b="0">
                <a:solidFill>
                  <a:schemeClr val="tx2"/>
                </a:solidFill>
              </a:rPr>
              <a:t>Polymerase Chain </a:t>
            </a:r>
            <a:br>
              <a:rPr lang="en-US" sz="4400" b="0">
                <a:solidFill>
                  <a:schemeClr val="tx2"/>
                </a:solidFill>
              </a:rPr>
            </a:br>
            <a:r>
              <a:rPr lang="en-US" sz="4400" b="0">
                <a:solidFill>
                  <a:schemeClr val="tx2"/>
                </a:solidFill>
              </a:rPr>
              <a:t>Reaction (PCR)</a:t>
            </a:r>
          </a:p>
        </p:txBody>
      </p:sp>
      <p:sp>
        <p:nvSpPr>
          <p:cNvPr id="67726" name="Rectangle 142"/>
          <p:cNvSpPr>
            <a:spLocks noChangeArrowheads="1"/>
          </p:cNvSpPr>
          <p:nvPr/>
        </p:nvSpPr>
        <p:spPr bwMode="auto">
          <a:xfrm>
            <a:off x="76200" y="225425"/>
            <a:ext cx="399573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400" b="0">
                <a:solidFill>
                  <a:schemeClr val="tx2"/>
                </a:solidFill>
              </a:rPr>
              <a:t>Biological</a:t>
            </a:r>
            <a:br>
              <a:rPr lang="en-US" sz="4400" b="0">
                <a:solidFill>
                  <a:schemeClr val="tx2"/>
                </a:solidFill>
              </a:rPr>
            </a:br>
            <a:r>
              <a:rPr lang="en-US" sz="4400" b="0">
                <a:solidFill>
                  <a:schemeClr val="tx2"/>
                </a:solidFill>
              </a:rPr>
              <a:t>Sequences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7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7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77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77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7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6"/>
                                            </p:cond>
                                          </p:stCondLst>
                                        </p:cTn>
                                        <p:tgtEl>
                                          <p:spTgt spid="67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9"/>
                                            </p:cond>
                                          </p:stCondLst>
                                        </p:cTn>
                                        <p:tgtEl>
                                          <p:spTgt spid="67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2"/>
                                            </p:cond>
                                          </p:stCondLst>
                                        </p:cTn>
                                        <p:tgtEl>
                                          <p:spTgt spid="67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5"/>
                                            </p:cond>
                                          </p:stCondLst>
                                        </p:cTn>
                                        <p:tgtEl>
                                          <p:spTgt spid="67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8"/>
                                            </p:cond>
                                          </p:stCondLst>
                                        </p:cTn>
                                        <p:tgtEl>
                                          <p:spTgt spid="67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1"/>
                                            </p:cond>
                                          </p:stCondLst>
                                        </p:cTn>
                                        <p:tgtEl>
                                          <p:spTgt spid="67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67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67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67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67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67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67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651" grpId="0" animBg="1"/>
      <p:bldP spid="67720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26F9A-E77C-4E4B-B94F-AF7CBCB04198}" type="slidenum">
              <a:rPr lang="en-US"/>
              <a:pPr/>
              <a:t>25</a:t>
            </a:fld>
            <a:endParaRPr lang="en-US"/>
          </a:p>
        </p:txBody>
      </p:sp>
      <p:sp>
        <p:nvSpPr>
          <p:cNvPr id="71754" name="Rectangle 74"/>
          <p:cNvSpPr>
            <a:spLocks noChangeArrowheads="1"/>
          </p:cNvSpPr>
          <p:nvPr/>
        </p:nvSpPr>
        <p:spPr bwMode="auto">
          <a:xfrm>
            <a:off x="838200" y="381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400" b="0">
                <a:solidFill>
                  <a:schemeClr val="tx2"/>
                </a:solidFill>
              </a:rPr>
              <a:t>Discovering New Proteins</a:t>
            </a:r>
          </a:p>
        </p:txBody>
      </p:sp>
      <p:grpSp>
        <p:nvGrpSpPr>
          <p:cNvPr id="72186" name="Group 506"/>
          <p:cNvGrpSpPr>
            <a:grpSpLocks/>
          </p:cNvGrpSpPr>
          <p:nvPr/>
        </p:nvGrpSpPr>
        <p:grpSpPr bwMode="auto">
          <a:xfrm>
            <a:off x="1935163" y="2133600"/>
            <a:ext cx="5318125" cy="3713163"/>
            <a:chOff x="1219" y="1344"/>
            <a:chExt cx="3350" cy="2339"/>
          </a:xfrm>
        </p:grpSpPr>
        <p:sp>
          <p:nvSpPr>
            <p:cNvPr id="72187" name="Line 507"/>
            <p:cNvSpPr>
              <a:spLocks noChangeShapeType="1"/>
            </p:cNvSpPr>
            <p:nvPr/>
          </p:nvSpPr>
          <p:spPr bwMode="auto">
            <a:xfrm>
              <a:off x="2390" y="2691"/>
              <a:ext cx="132" cy="28"/>
            </a:xfrm>
            <a:prstGeom prst="line">
              <a:avLst/>
            </a:prstGeom>
            <a:noFill/>
            <a:ln w="11113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88" name="Line 508"/>
            <p:cNvSpPr>
              <a:spLocks noChangeShapeType="1"/>
            </p:cNvSpPr>
            <p:nvPr/>
          </p:nvSpPr>
          <p:spPr bwMode="auto">
            <a:xfrm flipV="1">
              <a:off x="2524" y="2660"/>
              <a:ext cx="279" cy="58"/>
            </a:xfrm>
            <a:prstGeom prst="line">
              <a:avLst/>
            </a:prstGeom>
            <a:noFill/>
            <a:ln w="11113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89" name="Freeform 509"/>
            <p:cNvSpPr>
              <a:spLocks/>
            </p:cNvSpPr>
            <p:nvPr/>
          </p:nvSpPr>
          <p:spPr bwMode="auto">
            <a:xfrm>
              <a:off x="3163" y="2695"/>
              <a:ext cx="612" cy="126"/>
            </a:xfrm>
            <a:custGeom>
              <a:avLst/>
              <a:gdLst/>
              <a:ahLst/>
              <a:cxnLst>
                <a:cxn ang="0">
                  <a:pos x="1223" y="254"/>
                </a:cxn>
                <a:cxn ang="0">
                  <a:pos x="0" y="0"/>
                </a:cxn>
                <a:cxn ang="0">
                  <a:pos x="1079" y="144"/>
                </a:cxn>
              </a:cxnLst>
              <a:rect l="0" t="0" r="r" b="b"/>
              <a:pathLst>
                <a:path w="1223" h="254">
                  <a:moveTo>
                    <a:pt x="1223" y="254"/>
                  </a:moveTo>
                  <a:lnTo>
                    <a:pt x="0" y="0"/>
                  </a:lnTo>
                  <a:lnTo>
                    <a:pt x="1079" y="144"/>
                  </a:lnTo>
                </a:path>
              </a:pathLst>
            </a:custGeom>
            <a:noFill/>
            <a:ln w="11113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90" name="Line 510"/>
            <p:cNvSpPr>
              <a:spLocks noChangeShapeType="1"/>
            </p:cNvSpPr>
            <p:nvPr/>
          </p:nvSpPr>
          <p:spPr bwMode="auto">
            <a:xfrm flipH="1">
              <a:off x="2803" y="2731"/>
              <a:ext cx="36" cy="252"/>
            </a:xfrm>
            <a:prstGeom prst="line">
              <a:avLst/>
            </a:prstGeom>
            <a:noFill/>
            <a:ln w="11113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91" name="Line 511"/>
            <p:cNvSpPr>
              <a:spLocks noChangeShapeType="1"/>
            </p:cNvSpPr>
            <p:nvPr/>
          </p:nvSpPr>
          <p:spPr bwMode="auto">
            <a:xfrm flipH="1">
              <a:off x="2961" y="2479"/>
              <a:ext cx="58" cy="142"/>
            </a:xfrm>
            <a:prstGeom prst="line">
              <a:avLst/>
            </a:prstGeom>
            <a:noFill/>
            <a:ln w="11113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92" name="Line 512"/>
            <p:cNvSpPr>
              <a:spLocks noChangeShapeType="1"/>
            </p:cNvSpPr>
            <p:nvPr/>
          </p:nvSpPr>
          <p:spPr bwMode="auto">
            <a:xfrm>
              <a:off x="1219" y="2047"/>
              <a:ext cx="1584" cy="612"/>
            </a:xfrm>
            <a:prstGeom prst="line">
              <a:avLst/>
            </a:prstGeom>
            <a:noFill/>
            <a:ln w="11113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93" name="Line 513"/>
            <p:cNvSpPr>
              <a:spLocks noChangeShapeType="1"/>
            </p:cNvSpPr>
            <p:nvPr/>
          </p:nvSpPr>
          <p:spPr bwMode="auto">
            <a:xfrm>
              <a:off x="2028" y="2413"/>
              <a:ext cx="631" cy="192"/>
            </a:xfrm>
            <a:prstGeom prst="line">
              <a:avLst/>
            </a:prstGeom>
            <a:noFill/>
            <a:ln w="11113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94" name="Line 514"/>
            <p:cNvSpPr>
              <a:spLocks noChangeShapeType="1"/>
            </p:cNvSpPr>
            <p:nvPr/>
          </p:nvSpPr>
          <p:spPr bwMode="auto">
            <a:xfrm>
              <a:off x="1615" y="2371"/>
              <a:ext cx="1051" cy="234"/>
            </a:xfrm>
            <a:prstGeom prst="line">
              <a:avLst/>
            </a:prstGeom>
            <a:noFill/>
            <a:ln w="11113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95" name="Line 515"/>
            <p:cNvSpPr>
              <a:spLocks noChangeShapeType="1"/>
            </p:cNvSpPr>
            <p:nvPr/>
          </p:nvSpPr>
          <p:spPr bwMode="auto">
            <a:xfrm>
              <a:off x="1355" y="2602"/>
              <a:ext cx="986" cy="79"/>
            </a:xfrm>
            <a:prstGeom prst="line">
              <a:avLst/>
            </a:prstGeom>
            <a:noFill/>
            <a:ln w="11113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96" name="Line 516"/>
            <p:cNvSpPr>
              <a:spLocks noChangeShapeType="1"/>
            </p:cNvSpPr>
            <p:nvPr/>
          </p:nvSpPr>
          <p:spPr bwMode="auto">
            <a:xfrm flipV="1">
              <a:off x="1620" y="2688"/>
              <a:ext cx="756" cy="36"/>
            </a:xfrm>
            <a:prstGeom prst="line">
              <a:avLst/>
            </a:prstGeom>
            <a:noFill/>
            <a:ln w="11113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97" name="Line 517"/>
            <p:cNvSpPr>
              <a:spLocks noChangeShapeType="1"/>
            </p:cNvSpPr>
            <p:nvPr/>
          </p:nvSpPr>
          <p:spPr bwMode="auto">
            <a:xfrm flipV="1">
              <a:off x="1687" y="2887"/>
              <a:ext cx="443" cy="60"/>
            </a:xfrm>
            <a:prstGeom prst="line">
              <a:avLst/>
            </a:prstGeom>
            <a:noFill/>
            <a:ln w="11113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98" name="Line 518"/>
            <p:cNvSpPr>
              <a:spLocks noChangeShapeType="1"/>
            </p:cNvSpPr>
            <p:nvPr/>
          </p:nvSpPr>
          <p:spPr bwMode="auto">
            <a:xfrm flipV="1">
              <a:off x="1448" y="2848"/>
              <a:ext cx="808" cy="262"/>
            </a:xfrm>
            <a:prstGeom prst="line">
              <a:avLst/>
            </a:prstGeom>
            <a:noFill/>
            <a:ln w="11113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99" name="Line 519"/>
            <p:cNvSpPr>
              <a:spLocks noChangeShapeType="1"/>
            </p:cNvSpPr>
            <p:nvPr/>
          </p:nvSpPr>
          <p:spPr bwMode="auto">
            <a:xfrm flipV="1">
              <a:off x="2229" y="2908"/>
              <a:ext cx="380" cy="178"/>
            </a:xfrm>
            <a:prstGeom prst="line">
              <a:avLst/>
            </a:prstGeom>
            <a:noFill/>
            <a:ln w="11113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00" name="Line 520"/>
            <p:cNvSpPr>
              <a:spLocks noChangeShapeType="1"/>
            </p:cNvSpPr>
            <p:nvPr/>
          </p:nvSpPr>
          <p:spPr bwMode="auto">
            <a:xfrm flipV="1">
              <a:off x="2114" y="2731"/>
              <a:ext cx="725" cy="565"/>
            </a:xfrm>
            <a:prstGeom prst="line">
              <a:avLst/>
            </a:prstGeom>
            <a:noFill/>
            <a:ln w="11113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01" name="Line 521"/>
            <p:cNvSpPr>
              <a:spLocks noChangeShapeType="1"/>
            </p:cNvSpPr>
            <p:nvPr/>
          </p:nvSpPr>
          <p:spPr bwMode="auto">
            <a:xfrm flipH="1">
              <a:off x="2539" y="2786"/>
              <a:ext cx="288" cy="324"/>
            </a:xfrm>
            <a:prstGeom prst="line">
              <a:avLst/>
            </a:prstGeom>
            <a:noFill/>
            <a:ln w="11113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02" name="Line 522"/>
            <p:cNvSpPr>
              <a:spLocks noChangeShapeType="1"/>
            </p:cNvSpPr>
            <p:nvPr/>
          </p:nvSpPr>
          <p:spPr bwMode="auto">
            <a:xfrm>
              <a:off x="2800" y="2992"/>
              <a:ext cx="215" cy="513"/>
            </a:xfrm>
            <a:prstGeom prst="line">
              <a:avLst/>
            </a:prstGeom>
            <a:noFill/>
            <a:ln w="11113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03" name="Line 523"/>
            <p:cNvSpPr>
              <a:spLocks noChangeShapeType="1"/>
            </p:cNvSpPr>
            <p:nvPr/>
          </p:nvSpPr>
          <p:spPr bwMode="auto">
            <a:xfrm>
              <a:off x="2810" y="3012"/>
              <a:ext cx="151" cy="565"/>
            </a:xfrm>
            <a:prstGeom prst="line">
              <a:avLst/>
            </a:prstGeom>
            <a:noFill/>
            <a:ln w="11113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04" name="Line 524"/>
            <p:cNvSpPr>
              <a:spLocks noChangeShapeType="1"/>
            </p:cNvSpPr>
            <p:nvPr/>
          </p:nvSpPr>
          <p:spPr bwMode="auto">
            <a:xfrm flipH="1">
              <a:off x="2798" y="3118"/>
              <a:ext cx="38" cy="367"/>
            </a:xfrm>
            <a:prstGeom prst="line">
              <a:avLst/>
            </a:prstGeom>
            <a:noFill/>
            <a:ln w="11113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05" name="Line 525"/>
            <p:cNvSpPr>
              <a:spLocks noChangeShapeType="1"/>
            </p:cNvSpPr>
            <p:nvPr/>
          </p:nvSpPr>
          <p:spPr bwMode="auto">
            <a:xfrm>
              <a:off x="3327" y="2850"/>
              <a:ext cx="708" cy="412"/>
            </a:xfrm>
            <a:prstGeom prst="line">
              <a:avLst/>
            </a:prstGeom>
            <a:noFill/>
            <a:ln w="11113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06" name="Line 526"/>
            <p:cNvSpPr>
              <a:spLocks noChangeShapeType="1"/>
            </p:cNvSpPr>
            <p:nvPr/>
          </p:nvSpPr>
          <p:spPr bwMode="auto">
            <a:xfrm>
              <a:off x="3091" y="2737"/>
              <a:ext cx="626" cy="570"/>
            </a:xfrm>
            <a:prstGeom prst="line">
              <a:avLst/>
            </a:prstGeom>
            <a:noFill/>
            <a:ln w="11113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07" name="Line 527"/>
            <p:cNvSpPr>
              <a:spLocks noChangeShapeType="1"/>
            </p:cNvSpPr>
            <p:nvPr/>
          </p:nvSpPr>
          <p:spPr bwMode="auto">
            <a:xfrm>
              <a:off x="3285" y="2916"/>
              <a:ext cx="434" cy="472"/>
            </a:xfrm>
            <a:prstGeom prst="line">
              <a:avLst/>
            </a:prstGeom>
            <a:noFill/>
            <a:ln w="11113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08" name="Line 528"/>
            <p:cNvSpPr>
              <a:spLocks noChangeShapeType="1"/>
            </p:cNvSpPr>
            <p:nvPr/>
          </p:nvSpPr>
          <p:spPr bwMode="auto">
            <a:xfrm>
              <a:off x="3093" y="2738"/>
              <a:ext cx="504" cy="720"/>
            </a:xfrm>
            <a:prstGeom prst="line">
              <a:avLst/>
            </a:prstGeom>
            <a:noFill/>
            <a:ln w="11113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09" name="Line 529"/>
            <p:cNvSpPr>
              <a:spLocks noChangeShapeType="1"/>
            </p:cNvSpPr>
            <p:nvPr/>
          </p:nvSpPr>
          <p:spPr bwMode="auto">
            <a:xfrm>
              <a:off x="3163" y="2839"/>
              <a:ext cx="288" cy="504"/>
            </a:xfrm>
            <a:prstGeom prst="line">
              <a:avLst/>
            </a:prstGeom>
            <a:noFill/>
            <a:ln w="11113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10" name="Line 530"/>
            <p:cNvSpPr>
              <a:spLocks noChangeShapeType="1"/>
            </p:cNvSpPr>
            <p:nvPr/>
          </p:nvSpPr>
          <p:spPr bwMode="auto">
            <a:xfrm>
              <a:off x="3163" y="2695"/>
              <a:ext cx="649" cy="216"/>
            </a:xfrm>
            <a:prstGeom prst="line">
              <a:avLst/>
            </a:prstGeom>
            <a:noFill/>
            <a:ln w="11113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11" name="Line 531"/>
            <p:cNvSpPr>
              <a:spLocks noChangeShapeType="1"/>
            </p:cNvSpPr>
            <p:nvPr/>
          </p:nvSpPr>
          <p:spPr bwMode="auto">
            <a:xfrm>
              <a:off x="3163" y="2695"/>
              <a:ext cx="598" cy="269"/>
            </a:xfrm>
            <a:prstGeom prst="line">
              <a:avLst/>
            </a:prstGeom>
            <a:noFill/>
            <a:ln w="11113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12" name="Line 532"/>
            <p:cNvSpPr>
              <a:spLocks noChangeShapeType="1"/>
            </p:cNvSpPr>
            <p:nvPr/>
          </p:nvSpPr>
          <p:spPr bwMode="auto">
            <a:xfrm flipV="1">
              <a:off x="1723" y="2719"/>
              <a:ext cx="788" cy="61"/>
            </a:xfrm>
            <a:prstGeom prst="line">
              <a:avLst/>
            </a:prstGeom>
            <a:noFill/>
            <a:ln w="11113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13" name="Line 533"/>
            <p:cNvSpPr>
              <a:spLocks noChangeShapeType="1"/>
            </p:cNvSpPr>
            <p:nvPr/>
          </p:nvSpPr>
          <p:spPr bwMode="auto">
            <a:xfrm flipV="1">
              <a:off x="1697" y="2720"/>
              <a:ext cx="819" cy="150"/>
            </a:xfrm>
            <a:prstGeom prst="line">
              <a:avLst/>
            </a:prstGeom>
            <a:noFill/>
            <a:ln w="11113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14" name="Line 534"/>
            <p:cNvSpPr>
              <a:spLocks noChangeShapeType="1"/>
            </p:cNvSpPr>
            <p:nvPr/>
          </p:nvSpPr>
          <p:spPr bwMode="auto">
            <a:xfrm>
              <a:off x="1687" y="2535"/>
              <a:ext cx="704" cy="156"/>
            </a:xfrm>
            <a:prstGeom prst="line">
              <a:avLst/>
            </a:prstGeom>
            <a:noFill/>
            <a:ln w="11113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15" name="Line 535"/>
            <p:cNvSpPr>
              <a:spLocks noChangeShapeType="1"/>
            </p:cNvSpPr>
            <p:nvPr/>
          </p:nvSpPr>
          <p:spPr bwMode="auto">
            <a:xfrm flipV="1">
              <a:off x="2258" y="2688"/>
              <a:ext cx="417" cy="160"/>
            </a:xfrm>
            <a:prstGeom prst="line">
              <a:avLst/>
            </a:prstGeom>
            <a:noFill/>
            <a:ln w="11113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16" name="Line 536"/>
            <p:cNvSpPr>
              <a:spLocks noChangeShapeType="1"/>
            </p:cNvSpPr>
            <p:nvPr/>
          </p:nvSpPr>
          <p:spPr bwMode="auto">
            <a:xfrm flipV="1">
              <a:off x="1584" y="2835"/>
              <a:ext cx="711" cy="379"/>
            </a:xfrm>
            <a:prstGeom prst="line">
              <a:avLst/>
            </a:prstGeom>
            <a:noFill/>
            <a:ln w="11113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17" name="Line 537"/>
            <p:cNvSpPr>
              <a:spLocks noChangeShapeType="1"/>
            </p:cNvSpPr>
            <p:nvPr/>
          </p:nvSpPr>
          <p:spPr bwMode="auto">
            <a:xfrm flipV="1">
              <a:off x="2872" y="2616"/>
              <a:ext cx="91" cy="43"/>
            </a:xfrm>
            <a:prstGeom prst="line">
              <a:avLst/>
            </a:prstGeom>
            <a:noFill/>
            <a:ln w="11113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18" name="Line 538"/>
            <p:cNvSpPr>
              <a:spLocks noChangeShapeType="1"/>
            </p:cNvSpPr>
            <p:nvPr/>
          </p:nvSpPr>
          <p:spPr bwMode="auto">
            <a:xfrm flipH="1">
              <a:off x="2376" y="2983"/>
              <a:ext cx="427" cy="700"/>
            </a:xfrm>
            <a:prstGeom prst="line">
              <a:avLst/>
            </a:prstGeom>
            <a:noFill/>
            <a:ln w="11113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19" name="Line 539"/>
            <p:cNvSpPr>
              <a:spLocks noChangeShapeType="1"/>
            </p:cNvSpPr>
            <p:nvPr/>
          </p:nvSpPr>
          <p:spPr bwMode="auto">
            <a:xfrm flipH="1">
              <a:off x="2564" y="2942"/>
              <a:ext cx="241" cy="287"/>
            </a:xfrm>
            <a:prstGeom prst="line">
              <a:avLst/>
            </a:prstGeom>
            <a:noFill/>
            <a:ln w="11113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20" name="Line 540"/>
            <p:cNvSpPr>
              <a:spLocks noChangeShapeType="1"/>
            </p:cNvSpPr>
            <p:nvPr/>
          </p:nvSpPr>
          <p:spPr bwMode="auto">
            <a:xfrm flipH="1">
              <a:off x="2551" y="3087"/>
              <a:ext cx="135" cy="227"/>
            </a:xfrm>
            <a:prstGeom prst="line">
              <a:avLst/>
            </a:prstGeom>
            <a:noFill/>
            <a:ln w="11113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21" name="Line 541"/>
            <p:cNvSpPr>
              <a:spLocks noChangeShapeType="1"/>
            </p:cNvSpPr>
            <p:nvPr/>
          </p:nvSpPr>
          <p:spPr bwMode="auto">
            <a:xfrm flipH="1">
              <a:off x="2628" y="3060"/>
              <a:ext cx="131" cy="347"/>
            </a:xfrm>
            <a:prstGeom prst="line">
              <a:avLst/>
            </a:prstGeom>
            <a:noFill/>
            <a:ln w="11113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22" name="Line 542"/>
            <p:cNvSpPr>
              <a:spLocks noChangeShapeType="1"/>
            </p:cNvSpPr>
            <p:nvPr/>
          </p:nvSpPr>
          <p:spPr bwMode="auto">
            <a:xfrm flipH="1">
              <a:off x="2852" y="3208"/>
              <a:ext cx="10" cy="380"/>
            </a:xfrm>
            <a:prstGeom prst="line">
              <a:avLst/>
            </a:prstGeom>
            <a:noFill/>
            <a:ln w="11113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23" name="Line 543"/>
            <p:cNvSpPr>
              <a:spLocks noChangeShapeType="1"/>
            </p:cNvSpPr>
            <p:nvPr/>
          </p:nvSpPr>
          <p:spPr bwMode="auto">
            <a:xfrm>
              <a:off x="2957" y="2620"/>
              <a:ext cx="135" cy="118"/>
            </a:xfrm>
            <a:prstGeom prst="line">
              <a:avLst/>
            </a:prstGeom>
            <a:noFill/>
            <a:ln w="11113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24" name="Line 544"/>
            <p:cNvSpPr>
              <a:spLocks noChangeShapeType="1"/>
            </p:cNvSpPr>
            <p:nvPr/>
          </p:nvSpPr>
          <p:spPr bwMode="auto">
            <a:xfrm>
              <a:off x="3113" y="2756"/>
              <a:ext cx="847" cy="377"/>
            </a:xfrm>
            <a:prstGeom prst="line">
              <a:avLst/>
            </a:prstGeom>
            <a:noFill/>
            <a:ln w="11113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25" name="Line 545"/>
            <p:cNvSpPr>
              <a:spLocks noChangeShapeType="1"/>
            </p:cNvSpPr>
            <p:nvPr/>
          </p:nvSpPr>
          <p:spPr bwMode="auto">
            <a:xfrm flipH="1" flipV="1">
              <a:off x="2992" y="2646"/>
              <a:ext cx="986" cy="35"/>
            </a:xfrm>
            <a:prstGeom prst="line">
              <a:avLst/>
            </a:prstGeom>
            <a:noFill/>
            <a:ln w="11113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26" name="Line 546"/>
            <p:cNvSpPr>
              <a:spLocks noChangeShapeType="1"/>
            </p:cNvSpPr>
            <p:nvPr/>
          </p:nvSpPr>
          <p:spPr bwMode="auto">
            <a:xfrm flipH="1">
              <a:off x="3019" y="1344"/>
              <a:ext cx="135" cy="937"/>
            </a:xfrm>
            <a:prstGeom prst="line">
              <a:avLst/>
            </a:prstGeom>
            <a:noFill/>
            <a:ln w="11113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27" name="Line 547"/>
            <p:cNvSpPr>
              <a:spLocks noChangeShapeType="1"/>
            </p:cNvSpPr>
            <p:nvPr/>
          </p:nvSpPr>
          <p:spPr bwMode="auto">
            <a:xfrm flipH="1">
              <a:off x="3047" y="1711"/>
              <a:ext cx="108" cy="397"/>
            </a:xfrm>
            <a:prstGeom prst="line">
              <a:avLst/>
            </a:prstGeom>
            <a:noFill/>
            <a:ln w="11113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28" name="Line 548"/>
            <p:cNvSpPr>
              <a:spLocks noChangeShapeType="1"/>
            </p:cNvSpPr>
            <p:nvPr/>
          </p:nvSpPr>
          <p:spPr bwMode="auto">
            <a:xfrm flipH="1">
              <a:off x="3037" y="1822"/>
              <a:ext cx="144" cy="360"/>
            </a:xfrm>
            <a:prstGeom prst="line">
              <a:avLst/>
            </a:prstGeom>
            <a:noFill/>
            <a:ln w="11113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29" name="Line 549"/>
            <p:cNvSpPr>
              <a:spLocks noChangeShapeType="1"/>
            </p:cNvSpPr>
            <p:nvPr/>
          </p:nvSpPr>
          <p:spPr bwMode="auto">
            <a:xfrm flipH="1">
              <a:off x="3119" y="1930"/>
              <a:ext cx="144" cy="252"/>
            </a:xfrm>
            <a:prstGeom prst="line">
              <a:avLst/>
            </a:prstGeom>
            <a:noFill/>
            <a:ln w="11113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30" name="Line 550"/>
            <p:cNvSpPr>
              <a:spLocks noChangeShapeType="1"/>
            </p:cNvSpPr>
            <p:nvPr/>
          </p:nvSpPr>
          <p:spPr bwMode="auto">
            <a:xfrm flipH="1">
              <a:off x="3366" y="1552"/>
              <a:ext cx="252" cy="342"/>
            </a:xfrm>
            <a:prstGeom prst="line">
              <a:avLst/>
            </a:prstGeom>
            <a:noFill/>
            <a:ln w="11113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31" name="Line 551"/>
            <p:cNvSpPr>
              <a:spLocks noChangeShapeType="1"/>
            </p:cNvSpPr>
            <p:nvPr/>
          </p:nvSpPr>
          <p:spPr bwMode="auto">
            <a:xfrm flipH="1">
              <a:off x="3019" y="1372"/>
              <a:ext cx="807" cy="927"/>
            </a:xfrm>
            <a:prstGeom prst="line">
              <a:avLst/>
            </a:prstGeom>
            <a:noFill/>
            <a:ln w="11113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32" name="Line 552"/>
            <p:cNvSpPr>
              <a:spLocks noChangeShapeType="1"/>
            </p:cNvSpPr>
            <p:nvPr/>
          </p:nvSpPr>
          <p:spPr bwMode="auto">
            <a:xfrm flipH="1">
              <a:off x="3091" y="1921"/>
              <a:ext cx="478" cy="486"/>
            </a:xfrm>
            <a:prstGeom prst="line">
              <a:avLst/>
            </a:prstGeom>
            <a:noFill/>
            <a:ln w="11113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33" name="Line 553"/>
            <p:cNvSpPr>
              <a:spLocks noChangeShapeType="1"/>
            </p:cNvSpPr>
            <p:nvPr/>
          </p:nvSpPr>
          <p:spPr bwMode="auto">
            <a:xfrm flipH="1">
              <a:off x="3167" y="2016"/>
              <a:ext cx="422" cy="316"/>
            </a:xfrm>
            <a:prstGeom prst="line">
              <a:avLst/>
            </a:prstGeom>
            <a:noFill/>
            <a:ln w="11113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34" name="Line 554"/>
            <p:cNvSpPr>
              <a:spLocks noChangeShapeType="1"/>
            </p:cNvSpPr>
            <p:nvPr/>
          </p:nvSpPr>
          <p:spPr bwMode="auto">
            <a:xfrm flipH="1">
              <a:off x="3137" y="2058"/>
              <a:ext cx="595" cy="327"/>
            </a:xfrm>
            <a:prstGeom prst="line">
              <a:avLst/>
            </a:prstGeom>
            <a:noFill/>
            <a:ln w="11113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35" name="Line 555"/>
            <p:cNvSpPr>
              <a:spLocks noChangeShapeType="1"/>
            </p:cNvSpPr>
            <p:nvPr/>
          </p:nvSpPr>
          <p:spPr bwMode="auto">
            <a:xfrm flipH="1">
              <a:off x="3101" y="2177"/>
              <a:ext cx="630" cy="225"/>
            </a:xfrm>
            <a:prstGeom prst="line">
              <a:avLst/>
            </a:prstGeom>
            <a:noFill/>
            <a:ln w="11113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36" name="Line 556"/>
            <p:cNvSpPr>
              <a:spLocks noChangeShapeType="1"/>
            </p:cNvSpPr>
            <p:nvPr/>
          </p:nvSpPr>
          <p:spPr bwMode="auto">
            <a:xfrm flipV="1">
              <a:off x="3167" y="2169"/>
              <a:ext cx="936" cy="289"/>
            </a:xfrm>
            <a:prstGeom prst="line">
              <a:avLst/>
            </a:prstGeom>
            <a:noFill/>
            <a:ln w="11113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37" name="Line 557"/>
            <p:cNvSpPr>
              <a:spLocks noChangeShapeType="1"/>
            </p:cNvSpPr>
            <p:nvPr/>
          </p:nvSpPr>
          <p:spPr bwMode="auto">
            <a:xfrm flipV="1">
              <a:off x="3596" y="2299"/>
              <a:ext cx="504" cy="108"/>
            </a:xfrm>
            <a:prstGeom prst="line">
              <a:avLst/>
            </a:prstGeom>
            <a:noFill/>
            <a:ln w="11113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38" name="Line 558"/>
            <p:cNvSpPr>
              <a:spLocks noChangeShapeType="1"/>
            </p:cNvSpPr>
            <p:nvPr/>
          </p:nvSpPr>
          <p:spPr bwMode="auto">
            <a:xfrm flipV="1">
              <a:off x="3777" y="2272"/>
              <a:ext cx="792" cy="126"/>
            </a:xfrm>
            <a:prstGeom prst="line">
              <a:avLst/>
            </a:prstGeom>
            <a:noFill/>
            <a:ln w="11113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39" name="Line 559"/>
            <p:cNvSpPr>
              <a:spLocks noChangeShapeType="1"/>
            </p:cNvSpPr>
            <p:nvPr/>
          </p:nvSpPr>
          <p:spPr bwMode="auto">
            <a:xfrm flipV="1">
              <a:off x="3596" y="2371"/>
              <a:ext cx="683" cy="36"/>
            </a:xfrm>
            <a:prstGeom prst="line">
              <a:avLst/>
            </a:prstGeom>
            <a:noFill/>
            <a:ln w="11113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40" name="Line 560"/>
            <p:cNvSpPr>
              <a:spLocks noChangeShapeType="1"/>
            </p:cNvSpPr>
            <p:nvPr/>
          </p:nvSpPr>
          <p:spPr bwMode="auto">
            <a:xfrm flipV="1">
              <a:off x="3019" y="2407"/>
              <a:ext cx="577" cy="72"/>
            </a:xfrm>
            <a:prstGeom prst="line">
              <a:avLst/>
            </a:prstGeom>
            <a:noFill/>
            <a:ln w="11113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41" name="Line 561"/>
            <p:cNvSpPr>
              <a:spLocks noChangeShapeType="1"/>
            </p:cNvSpPr>
            <p:nvPr/>
          </p:nvSpPr>
          <p:spPr bwMode="auto">
            <a:xfrm>
              <a:off x="2910" y="1748"/>
              <a:ext cx="73" cy="515"/>
            </a:xfrm>
            <a:prstGeom prst="line">
              <a:avLst/>
            </a:prstGeom>
            <a:noFill/>
            <a:ln w="11113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42" name="Line 562"/>
            <p:cNvSpPr>
              <a:spLocks noChangeShapeType="1"/>
            </p:cNvSpPr>
            <p:nvPr/>
          </p:nvSpPr>
          <p:spPr bwMode="auto">
            <a:xfrm>
              <a:off x="2817" y="1673"/>
              <a:ext cx="151" cy="478"/>
            </a:xfrm>
            <a:prstGeom prst="line">
              <a:avLst/>
            </a:prstGeom>
            <a:noFill/>
            <a:ln w="11113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43" name="Line 563"/>
            <p:cNvSpPr>
              <a:spLocks noChangeShapeType="1"/>
            </p:cNvSpPr>
            <p:nvPr/>
          </p:nvSpPr>
          <p:spPr bwMode="auto">
            <a:xfrm>
              <a:off x="2767" y="1795"/>
              <a:ext cx="216" cy="468"/>
            </a:xfrm>
            <a:prstGeom prst="line">
              <a:avLst/>
            </a:prstGeom>
            <a:noFill/>
            <a:ln w="11113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44" name="Freeform 564"/>
            <p:cNvSpPr>
              <a:spLocks/>
            </p:cNvSpPr>
            <p:nvPr/>
          </p:nvSpPr>
          <p:spPr bwMode="auto">
            <a:xfrm>
              <a:off x="2846" y="2024"/>
              <a:ext cx="155" cy="31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77" y="484"/>
                </a:cxn>
                <a:cxn ang="0">
                  <a:pos x="311" y="620"/>
                </a:cxn>
              </a:cxnLst>
              <a:rect l="0" t="0" r="r" b="b"/>
              <a:pathLst>
                <a:path w="311" h="620">
                  <a:moveTo>
                    <a:pt x="0" y="0"/>
                  </a:moveTo>
                  <a:lnTo>
                    <a:pt x="277" y="484"/>
                  </a:lnTo>
                  <a:lnTo>
                    <a:pt x="311" y="620"/>
                  </a:lnTo>
                </a:path>
              </a:pathLst>
            </a:custGeom>
            <a:noFill/>
            <a:ln w="11113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45" name="Line 565"/>
            <p:cNvSpPr>
              <a:spLocks noChangeShapeType="1"/>
            </p:cNvSpPr>
            <p:nvPr/>
          </p:nvSpPr>
          <p:spPr bwMode="auto">
            <a:xfrm flipH="1">
              <a:off x="2983" y="2337"/>
              <a:ext cx="23" cy="70"/>
            </a:xfrm>
            <a:prstGeom prst="line">
              <a:avLst/>
            </a:prstGeom>
            <a:noFill/>
            <a:ln w="11113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46" name="Line 566"/>
            <p:cNvSpPr>
              <a:spLocks noChangeShapeType="1"/>
            </p:cNvSpPr>
            <p:nvPr/>
          </p:nvSpPr>
          <p:spPr bwMode="auto">
            <a:xfrm>
              <a:off x="2343" y="1574"/>
              <a:ext cx="550" cy="747"/>
            </a:xfrm>
            <a:prstGeom prst="line">
              <a:avLst/>
            </a:prstGeom>
            <a:noFill/>
            <a:ln w="11113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47" name="Line 567"/>
            <p:cNvSpPr>
              <a:spLocks noChangeShapeType="1"/>
            </p:cNvSpPr>
            <p:nvPr/>
          </p:nvSpPr>
          <p:spPr bwMode="auto">
            <a:xfrm>
              <a:off x="2432" y="1840"/>
              <a:ext cx="358" cy="374"/>
            </a:xfrm>
            <a:prstGeom prst="line">
              <a:avLst/>
            </a:prstGeom>
            <a:noFill/>
            <a:ln w="11113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48" name="Line 568"/>
            <p:cNvSpPr>
              <a:spLocks noChangeShapeType="1"/>
            </p:cNvSpPr>
            <p:nvPr/>
          </p:nvSpPr>
          <p:spPr bwMode="auto">
            <a:xfrm>
              <a:off x="2413" y="1927"/>
              <a:ext cx="421" cy="320"/>
            </a:xfrm>
            <a:prstGeom prst="line">
              <a:avLst/>
            </a:prstGeom>
            <a:noFill/>
            <a:ln w="11113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49" name="Line 569"/>
            <p:cNvSpPr>
              <a:spLocks noChangeShapeType="1"/>
            </p:cNvSpPr>
            <p:nvPr/>
          </p:nvSpPr>
          <p:spPr bwMode="auto">
            <a:xfrm>
              <a:off x="2348" y="1980"/>
              <a:ext cx="541" cy="342"/>
            </a:xfrm>
            <a:prstGeom prst="line">
              <a:avLst/>
            </a:prstGeom>
            <a:noFill/>
            <a:ln w="11113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50" name="Line 570"/>
            <p:cNvSpPr>
              <a:spLocks noChangeShapeType="1"/>
            </p:cNvSpPr>
            <p:nvPr/>
          </p:nvSpPr>
          <p:spPr bwMode="auto">
            <a:xfrm>
              <a:off x="2462" y="2142"/>
              <a:ext cx="433" cy="185"/>
            </a:xfrm>
            <a:prstGeom prst="line">
              <a:avLst/>
            </a:prstGeom>
            <a:noFill/>
            <a:ln w="11113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51" name="Line 571"/>
            <p:cNvSpPr>
              <a:spLocks noChangeShapeType="1"/>
            </p:cNvSpPr>
            <p:nvPr/>
          </p:nvSpPr>
          <p:spPr bwMode="auto">
            <a:xfrm flipH="1" flipV="1">
              <a:off x="2896" y="2326"/>
              <a:ext cx="85" cy="77"/>
            </a:xfrm>
            <a:prstGeom prst="line">
              <a:avLst/>
            </a:prstGeom>
            <a:noFill/>
            <a:ln w="11113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52" name="Line 572"/>
            <p:cNvSpPr>
              <a:spLocks noChangeShapeType="1"/>
            </p:cNvSpPr>
            <p:nvPr/>
          </p:nvSpPr>
          <p:spPr bwMode="auto">
            <a:xfrm>
              <a:off x="2983" y="2407"/>
              <a:ext cx="36" cy="72"/>
            </a:xfrm>
            <a:prstGeom prst="line">
              <a:avLst/>
            </a:prstGeom>
            <a:noFill/>
            <a:ln w="11113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53" name="Line 573"/>
            <p:cNvSpPr>
              <a:spLocks noChangeShapeType="1"/>
            </p:cNvSpPr>
            <p:nvPr/>
          </p:nvSpPr>
          <p:spPr bwMode="auto">
            <a:xfrm flipV="1">
              <a:off x="3011" y="2404"/>
              <a:ext cx="84" cy="49"/>
            </a:xfrm>
            <a:prstGeom prst="line">
              <a:avLst/>
            </a:prstGeom>
            <a:noFill/>
            <a:ln w="11113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54" name="Line 574"/>
            <p:cNvSpPr>
              <a:spLocks noChangeShapeType="1"/>
            </p:cNvSpPr>
            <p:nvPr/>
          </p:nvSpPr>
          <p:spPr bwMode="auto">
            <a:xfrm flipH="1">
              <a:off x="3006" y="2279"/>
              <a:ext cx="13" cy="58"/>
            </a:xfrm>
            <a:prstGeom prst="line">
              <a:avLst/>
            </a:prstGeom>
            <a:noFill/>
            <a:ln w="11113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55" name="Line 575"/>
            <p:cNvSpPr>
              <a:spLocks noChangeShapeType="1"/>
            </p:cNvSpPr>
            <p:nvPr/>
          </p:nvSpPr>
          <p:spPr bwMode="auto">
            <a:xfrm>
              <a:off x="2803" y="2659"/>
              <a:ext cx="72" cy="1"/>
            </a:xfrm>
            <a:prstGeom prst="line">
              <a:avLst/>
            </a:prstGeom>
            <a:noFill/>
            <a:ln w="11113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56" name="Line 576"/>
            <p:cNvSpPr>
              <a:spLocks noChangeShapeType="1"/>
            </p:cNvSpPr>
            <p:nvPr/>
          </p:nvSpPr>
          <p:spPr bwMode="auto">
            <a:xfrm flipV="1">
              <a:off x="2839" y="2659"/>
              <a:ext cx="36" cy="72"/>
            </a:xfrm>
            <a:prstGeom prst="line">
              <a:avLst/>
            </a:prstGeom>
            <a:noFill/>
            <a:ln w="11113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57" name="Line 577"/>
            <p:cNvSpPr>
              <a:spLocks noChangeShapeType="1"/>
            </p:cNvSpPr>
            <p:nvPr/>
          </p:nvSpPr>
          <p:spPr bwMode="auto">
            <a:xfrm>
              <a:off x="3069" y="2648"/>
              <a:ext cx="96" cy="49"/>
            </a:xfrm>
            <a:prstGeom prst="line">
              <a:avLst/>
            </a:prstGeom>
            <a:noFill/>
            <a:ln w="11113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2258" name="Group 578"/>
          <p:cNvGrpSpPr>
            <a:grpSpLocks/>
          </p:cNvGrpSpPr>
          <p:nvPr/>
        </p:nvGrpSpPr>
        <p:grpSpPr bwMode="auto">
          <a:xfrm>
            <a:off x="1525588" y="1981200"/>
            <a:ext cx="6265862" cy="4003675"/>
            <a:chOff x="961" y="1248"/>
            <a:chExt cx="3947" cy="2522"/>
          </a:xfrm>
        </p:grpSpPr>
        <p:grpSp>
          <p:nvGrpSpPr>
            <p:cNvPr id="72259" name="Group 579"/>
            <p:cNvGrpSpPr>
              <a:grpSpLocks/>
            </p:cNvGrpSpPr>
            <p:nvPr/>
          </p:nvGrpSpPr>
          <p:grpSpPr bwMode="auto">
            <a:xfrm>
              <a:off x="1359" y="1865"/>
              <a:ext cx="2685" cy="1783"/>
              <a:chOff x="1359" y="1865"/>
              <a:chExt cx="2685" cy="1783"/>
            </a:xfrm>
          </p:grpSpPr>
          <p:sp>
            <p:nvSpPr>
              <p:cNvPr id="72260" name="Rectangle 580"/>
              <p:cNvSpPr>
                <a:spLocks noChangeArrowheads="1"/>
              </p:cNvSpPr>
              <p:nvPr/>
            </p:nvSpPr>
            <p:spPr bwMode="auto">
              <a:xfrm>
                <a:off x="3793" y="2774"/>
                <a:ext cx="191" cy="9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 b="0">
                    <a:latin typeface="Arial" charset="0"/>
                  </a:rPr>
                  <a:t>flyNK</a:t>
                </a:r>
                <a:endParaRPr lang="en-US" sz="3000"/>
              </a:p>
            </p:txBody>
          </p:sp>
          <p:sp>
            <p:nvSpPr>
              <p:cNvPr id="72261" name="Rectangle 581"/>
              <p:cNvSpPr>
                <a:spLocks noChangeArrowheads="1"/>
              </p:cNvSpPr>
              <p:nvPr/>
            </p:nvSpPr>
            <p:spPr bwMode="auto">
              <a:xfrm>
                <a:off x="2179" y="1865"/>
                <a:ext cx="243" cy="9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 b="0">
                    <a:latin typeface="Arial" charset="0"/>
                  </a:rPr>
                  <a:t>gpPAF</a:t>
                </a:r>
                <a:endParaRPr lang="en-US" sz="3000"/>
              </a:p>
            </p:txBody>
          </p:sp>
          <p:sp>
            <p:nvSpPr>
              <p:cNvPr id="72262" name="Rectangle 582"/>
              <p:cNvSpPr>
                <a:spLocks noChangeArrowheads="1"/>
              </p:cNvSpPr>
              <p:nvPr/>
            </p:nvSpPr>
            <p:spPr bwMode="auto">
              <a:xfrm>
                <a:off x="1789" y="2322"/>
                <a:ext cx="243" cy="9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 b="0">
                    <a:latin typeface="Arial" charset="0"/>
                  </a:rPr>
                  <a:t>bovOP</a:t>
                </a:r>
                <a:endParaRPr lang="en-US" sz="3000"/>
              </a:p>
            </p:txBody>
          </p:sp>
          <p:sp>
            <p:nvSpPr>
              <p:cNvPr id="72263" name="Rectangle 583"/>
              <p:cNvSpPr>
                <a:spLocks noChangeArrowheads="1"/>
              </p:cNvSpPr>
              <p:nvPr/>
            </p:nvSpPr>
            <p:spPr bwMode="auto">
              <a:xfrm>
                <a:off x="1359" y="2648"/>
                <a:ext cx="257" cy="9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 b="0">
                    <a:latin typeface="Arial" charset="0"/>
                  </a:rPr>
                  <a:t>ratPOT</a:t>
                </a:r>
                <a:endParaRPr lang="en-US" sz="3000"/>
              </a:p>
            </p:txBody>
          </p:sp>
          <p:sp>
            <p:nvSpPr>
              <p:cNvPr id="72264" name="Rectangle 584"/>
              <p:cNvSpPr>
                <a:spLocks noChangeArrowheads="1"/>
              </p:cNvSpPr>
              <p:nvPr/>
            </p:nvSpPr>
            <p:spPr bwMode="auto">
              <a:xfrm>
                <a:off x="1924" y="3063"/>
                <a:ext cx="315" cy="9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 b="0">
                    <a:latin typeface="Arial" charset="0"/>
                  </a:rPr>
                  <a:t>ratCCKA</a:t>
                </a:r>
                <a:endParaRPr lang="en-US" sz="3000"/>
              </a:p>
            </p:txBody>
          </p:sp>
          <p:sp>
            <p:nvSpPr>
              <p:cNvPr id="72265" name="Rectangle 585"/>
              <p:cNvSpPr>
                <a:spLocks noChangeArrowheads="1"/>
              </p:cNvSpPr>
              <p:nvPr/>
            </p:nvSpPr>
            <p:spPr bwMode="auto">
              <a:xfrm>
                <a:off x="2313" y="3204"/>
                <a:ext cx="257" cy="9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 b="0">
                    <a:latin typeface="Arial" charset="0"/>
                  </a:rPr>
                  <a:t>humD2</a:t>
                </a:r>
                <a:endParaRPr lang="en-US" sz="3000"/>
              </a:p>
            </p:txBody>
          </p:sp>
          <p:sp>
            <p:nvSpPr>
              <p:cNvPr id="72266" name="Rectangle 586"/>
              <p:cNvSpPr>
                <a:spLocks noChangeArrowheads="1"/>
              </p:cNvSpPr>
              <p:nvPr/>
            </p:nvSpPr>
            <p:spPr bwMode="auto">
              <a:xfrm>
                <a:off x="2284" y="3296"/>
                <a:ext cx="296" cy="9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 b="0">
                    <a:latin typeface="Arial" charset="0"/>
                  </a:rPr>
                  <a:t>humA2a</a:t>
                </a:r>
                <a:endParaRPr lang="en-US" sz="3000"/>
              </a:p>
            </p:txBody>
          </p:sp>
          <p:sp>
            <p:nvSpPr>
              <p:cNvPr id="72267" name="Rectangle 587"/>
              <p:cNvSpPr>
                <a:spLocks noChangeArrowheads="1"/>
              </p:cNvSpPr>
              <p:nvPr/>
            </p:nvSpPr>
            <p:spPr bwMode="auto">
              <a:xfrm>
                <a:off x="2498" y="3388"/>
                <a:ext cx="296" cy="9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 b="0">
                    <a:latin typeface="Arial" charset="0"/>
                  </a:rPr>
                  <a:t>hamA1a</a:t>
                </a:r>
                <a:endParaRPr lang="en-US" sz="3000"/>
              </a:p>
            </p:txBody>
          </p:sp>
          <p:sp>
            <p:nvSpPr>
              <p:cNvPr id="72268" name="Rectangle 588"/>
              <p:cNvSpPr>
                <a:spLocks noChangeArrowheads="1"/>
              </p:cNvSpPr>
              <p:nvPr/>
            </p:nvSpPr>
            <p:spPr bwMode="auto">
              <a:xfrm>
                <a:off x="2607" y="3495"/>
                <a:ext cx="252" cy="9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 b="0">
                    <a:latin typeface="Arial" charset="0"/>
                  </a:rPr>
                  <a:t>hamB2</a:t>
                </a:r>
                <a:endParaRPr lang="en-US" sz="3000"/>
              </a:p>
            </p:txBody>
          </p:sp>
          <p:sp>
            <p:nvSpPr>
              <p:cNvPr id="72269" name="Rectangle 589"/>
              <p:cNvSpPr>
                <a:spLocks noChangeArrowheads="1"/>
              </p:cNvSpPr>
              <p:nvPr/>
            </p:nvSpPr>
            <p:spPr bwMode="auto">
              <a:xfrm>
                <a:off x="2950" y="3552"/>
                <a:ext cx="230" cy="9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 b="0">
                    <a:latin typeface="Arial" charset="0"/>
                  </a:rPr>
                  <a:t>bovH1</a:t>
                </a:r>
                <a:endParaRPr lang="en-US" sz="3000"/>
              </a:p>
            </p:txBody>
          </p:sp>
          <p:sp>
            <p:nvSpPr>
              <p:cNvPr id="72270" name="Rectangle 590"/>
              <p:cNvSpPr>
                <a:spLocks noChangeArrowheads="1"/>
              </p:cNvSpPr>
              <p:nvPr/>
            </p:nvSpPr>
            <p:spPr bwMode="auto">
              <a:xfrm>
                <a:off x="3704" y="2709"/>
                <a:ext cx="248" cy="9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 b="0">
                    <a:latin typeface="Arial" charset="0"/>
                  </a:rPr>
                  <a:t>ratNK1</a:t>
                </a:r>
                <a:endParaRPr lang="en-US" sz="3000"/>
              </a:p>
            </p:txBody>
          </p:sp>
          <p:sp>
            <p:nvSpPr>
              <p:cNvPr id="72271" name="Rectangle 591"/>
              <p:cNvSpPr>
                <a:spLocks noChangeArrowheads="1"/>
              </p:cNvSpPr>
              <p:nvPr/>
            </p:nvSpPr>
            <p:spPr bwMode="auto">
              <a:xfrm>
                <a:off x="3800" y="2868"/>
                <a:ext cx="244" cy="9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 b="0">
                    <a:latin typeface="Arial" charset="0"/>
                  </a:rPr>
                  <a:t>flyNPY</a:t>
                </a:r>
                <a:endParaRPr lang="en-US" sz="3000"/>
              </a:p>
            </p:txBody>
          </p:sp>
          <p:sp>
            <p:nvSpPr>
              <p:cNvPr id="72272" name="Rectangle 592"/>
              <p:cNvSpPr>
                <a:spLocks noChangeArrowheads="1"/>
              </p:cNvSpPr>
              <p:nvPr/>
            </p:nvSpPr>
            <p:spPr bwMode="auto">
              <a:xfrm>
                <a:off x="3742" y="2960"/>
                <a:ext cx="293" cy="9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 b="0">
                    <a:latin typeface="Arial" charset="0"/>
                  </a:rPr>
                  <a:t>musGIR</a:t>
                </a:r>
                <a:endParaRPr lang="en-US" sz="3000"/>
              </a:p>
            </p:txBody>
          </p:sp>
        </p:grpSp>
        <p:grpSp>
          <p:nvGrpSpPr>
            <p:cNvPr id="72273" name="Group 593"/>
            <p:cNvGrpSpPr>
              <a:grpSpLocks/>
            </p:cNvGrpSpPr>
            <p:nvPr/>
          </p:nvGrpSpPr>
          <p:grpSpPr bwMode="auto">
            <a:xfrm>
              <a:off x="1761" y="1713"/>
              <a:ext cx="2590" cy="1839"/>
              <a:chOff x="1761" y="1713"/>
              <a:chExt cx="2590" cy="1839"/>
            </a:xfrm>
          </p:grpSpPr>
          <p:sp>
            <p:nvSpPr>
              <p:cNvPr id="72274" name="Rectangle 594"/>
              <p:cNvSpPr>
                <a:spLocks noChangeArrowheads="1"/>
              </p:cNvSpPr>
              <p:nvPr/>
            </p:nvSpPr>
            <p:spPr bwMode="auto">
              <a:xfrm>
                <a:off x="3552" y="1853"/>
                <a:ext cx="363" cy="9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 b="0">
                    <a:latin typeface="Arial" charset="0"/>
                  </a:rPr>
                  <a:t>humSSR1</a:t>
                </a:r>
                <a:endParaRPr lang="en-US" sz="3000"/>
              </a:p>
            </p:txBody>
          </p:sp>
          <p:sp>
            <p:nvSpPr>
              <p:cNvPr id="72275" name="Rectangle 595"/>
              <p:cNvSpPr>
                <a:spLocks noChangeArrowheads="1"/>
              </p:cNvSpPr>
              <p:nvPr/>
            </p:nvSpPr>
            <p:spPr bwMode="auto">
              <a:xfrm>
                <a:off x="3689" y="2036"/>
                <a:ext cx="301" cy="9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 b="0">
                    <a:latin typeface="Arial" charset="0"/>
                  </a:rPr>
                  <a:t>humC5a</a:t>
                </a:r>
                <a:endParaRPr lang="en-US" sz="3000"/>
              </a:p>
            </p:txBody>
          </p:sp>
          <p:sp>
            <p:nvSpPr>
              <p:cNvPr id="72276" name="Rectangle 596"/>
              <p:cNvSpPr>
                <a:spLocks noChangeArrowheads="1"/>
              </p:cNvSpPr>
              <p:nvPr/>
            </p:nvSpPr>
            <p:spPr bwMode="auto">
              <a:xfrm>
                <a:off x="4098" y="2216"/>
                <a:ext cx="253" cy="9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 b="0">
                    <a:latin typeface="Arial" charset="0"/>
                  </a:rPr>
                  <a:t>ratRTA</a:t>
                </a:r>
                <a:endParaRPr lang="en-US" sz="3000"/>
              </a:p>
            </p:txBody>
          </p:sp>
          <p:sp>
            <p:nvSpPr>
              <p:cNvPr id="72277" name="Rectangle 597"/>
              <p:cNvSpPr>
                <a:spLocks noChangeArrowheads="1"/>
              </p:cNvSpPr>
              <p:nvPr/>
            </p:nvSpPr>
            <p:spPr bwMode="auto">
              <a:xfrm>
                <a:off x="2553" y="1713"/>
                <a:ext cx="287" cy="9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 b="0">
                    <a:latin typeface="Arial" charset="0"/>
                  </a:rPr>
                  <a:t>ratG10d</a:t>
                </a:r>
                <a:endParaRPr lang="en-US" sz="3000"/>
              </a:p>
            </p:txBody>
          </p:sp>
          <p:sp>
            <p:nvSpPr>
              <p:cNvPr id="72278" name="Rectangle 598"/>
              <p:cNvSpPr>
                <a:spLocks noChangeArrowheads="1"/>
              </p:cNvSpPr>
              <p:nvPr/>
            </p:nvSpPr>
            <p:spPr bwMode="auto">
              <a:xfrm>
                <a:off x="2204" y="2090"/>
                <a:ext cx="261" cy="9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 b="0">
                    <a:latin typeface="Arial" charset="0"/>
                  </a:rPr>
                  <a:t>chkP2y</a:t>
                </a:r>
                <a:endParaRPr lang="en-US" sz="3000"/>
              </a:p>
            </p:txBody>
          </p:sp>
          <p:sp>
            <p:nvSpPr>
              <p:cNvPr id="72279" name="Rectangle 599"/>
              <p:cNvSpPr>
                <a:spLocks noChangeArrowheads="1"/>
              </p:cNvSpPr>
              <p:nvPr/>
            </p:nvSpPr>
            <p:spPr bwMode="auto">
              <a:xfrm>
                <a:off x="1761" y="3296"/>
                <a:ext cx="354" cy="9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 b="0">
                    <a:latin typeface="Arial" charset="0"/>
                  </a:rPr>
                  <a:t>dogCCKB</a:t>
                </a:r>
                <a:endParaRPr lang="en-US" sz="3000"/>
              </a:p>
            </p:txBody>
          </p:sp>
          <p:sp>
            <p:nvSpPr>
              <p:cNvPr id="72280" name="Rectangle 600"/>
              <p:cNvSpPr>
                <a:spLocks noChangeArrowheads="1"/>
              </p:cNvSpPr>
              <p:nvPr/>
            </p:nvSpPr>
            <p:spPr bwMode="auto">
              <a:xfrm>
                <a:off x="2357" y="3098"/>
                <a:ext cx="273" cy="9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 b="0">
                    <a:latin typeface="Arial" charset="0"/>
                  </a:rPr>
                  <a:t>dogAd1</a:t>
                </a:r>
                <a:endParaRPr lang="en-US" sz="3000"/>
              </a:p>
            </p:txBody>
          </p:sp>
          <p:sp>
            <p:nvSpPr>
              <p:cNvPr id="72281" name="Rectangle 601"/>
              <p:cNvSpPr>
                <a:spLocks noChangeArrowheads="1"/>
              </p:cNvSpPr>
              <p:nvPr/>
            </p:nvSpPr>
            <p:spPr bwMode="auto">
              <a:xfrm>
                <a:off x="2992" y="3456"/>
                <a:ext cx="195" cy="9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 b="0">
                    <a:latin typeface="Arial" charset="0"/>
                  </a:rPr>
                  <a:t>ratD1</a:t>
                </a:r>
                <a:endParaRPr lang="en-US" sz="3000"/>
              </a:p>
            </p:txBody>
          </p:sp>
          <p:sp>
            <p:nvSpPr>
              <p:cNvPr id="72282" name="Rectangle 602"/>
              <p:cNvSpPr>
                <a:spLocks noChangeArrowheads="1"/>
              </p:cNvSpPr>
              <p:nvPr/>
            </p:nvSpPr>
            <p:spPr bwMode="auto">
              <a:xfrm>
                <a:off x="3972" y="2633"/>
                <a:ext cx="354" cy="9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 b="0">
                    <a:latin typeface="Arial" charset="0"/>
                  </a:rPr>
                  <a:t>ratNPYY1</a:t>
                </a:r>
                <a:endParaRPr lang="en-US" sz="3000"/>
              </a:p>
            </p:txBody>
          </p:sp>
          <p:sp>
            <p:nvSpPr>
              <p:cNvPr id="72283" name="Rectangle 603"/>
              <p:cNvSpPr>
                <a:spLocks noChangeArrowheads="1"/>
              </p:cNvSpPr>
              <p:nvPr/>
            </p:nvSpPr>
            <p:spPr bwMode="auto">
              <a:xfrm>
                <a:off x="3938" y="3080"/>
                <a:ext cx="258" cy="9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 b="0">
                    <a:latin typeface="Arial" charset="0"/>
                  </a:rPr>
                  <a:t>ratNTR</a:t>
                </a:r>
                <a:endParaRPr lang="en-US" sz="3000"/>
              </a:p>
            </p:txBody>
          </p:sp>
        </p:grpSp>
        <p:grpSp>
          <p:nvGrpSpPr>
            <p:cNvPr id="72284" name="Group 604"/>
            <p:cNvGrpSpPr>
              <a:grpSpLocks/>
            </p:cNvGrpSpPr>
            <p:nvPr/>
          </p:nvGrpSpPr>
          <p:grpSpPr bwMode="auto">
            <a:xfrm>
              <a:off x="1325" y="2090"/>
              <a:ext cx="3287" cy="1590"/>
              <a:chOff x="1325" y="2090"/>
              <a:chExt cx="3287" cy="1590"/>
            </a:xfrm>
          </p:grpSpPr>
          <p:sp>
            <p:nvSpPr>
              <p:cNvPr id="72285" name="Rectangle 605"/>
              <p:cNvSpPr>
                <a:spLocks noChangeArrowheads="1"/>
              </p:cNvSpPr>
              <p:nvPr/>
            </p:nvSpPr>
            <p:spPr bwMode="auto">
              <a:xfrm>
                <a:off x="4096" y="2090"/>
                <a:ext cx="320" cy="9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 b="0">
                    <a:latin typeface="Arial" charset="0"/>
                  </a:rPr>
                  <a:t>humTHR</a:t>
                </a:r>
                <a:endParaRPr lang="en-US" sz="3000"/>
              </a:p>
            </p:txBody>
          </p:sp>
          <p:sp>
            <p:nvSpPr>
              <p:cNvPr id="72286" name="Rectangle 606"/>
              <p:cNvSpPr>
                <a:spLocks noChangeArrowheads="1"/>
              </p:cNvSpPr>
              <p:nvPr/>
            </p:nvSpPr>
            <p:spPr bwMode="auto">
              <a:xfrm>
                <a:off x="4284" y="2330"/>
                <a:ext cx="328" cy="9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 b="0">
                    <a:latin typeface="Arial" charset="0"/>
                  </a:rPr>
                  <a:t>humMAS</a:t>
                </a:r>
                <a:endParaRPr lang="en-US" sz="3000"/>
              </a:p>
            </p:txBody>
          </p:sp>
          <p:sp>
            <p:nvSpPr>
              <p:cNvPr id="72287" name="Rectangle 607"/>
              <p:cNvSpPr>
                <a:spLocks noChangeArrowheads="1"/>
              </p:cNvSpPr>
              <p:nvPr/>
            </p:nvSpPr>
            <p:spPr bwMode="auto">
              <a:xfrm>
                <a:off x="1325" y="2450"/>
                <a:ext cx="372" cy="9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 b="0">
                    <a:latin typeface="Arial" charset="0"/>
                  </a:rPr>
                  <a:t>humEDG1</a:t>
                </a:r>
                <a:endParaRPr lang="en-US" sz="3000"/>
              </a:p>
            </p:txBody>
          </p:sp>
          <p:sp>
            <p:nvSpPr>
              <p:cNvPr id="72288" name="Rectangle 608"/>
              <p:cNvSpPr>
                <a:spLocks noChangeArrowheads="1"/>
              </p:cNvSpPr>
              <p:nvPr/>
            </p:nvSpPr>
            <p:spPr bwMode="auto">
              <a:xfrm>
                <a:off x="2554" y="3584"/>
                <a:ext cx="394" cy="9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 b="0">
                    <a:latin typeface="Arial" charset="0"/>
                  </a:rPr>
                  <a:t>hum5HT1a</a:t>
                </a:r>
                <a:endParaRPr lang="en-US" sz="3000"/>
              </a:p>
            </p:txBody>
          </p:sp>
          <p:sp>
            <p:nvSpPr>
              <p:cNvPr id="72289" name="Rectangle 609"/>
              <p:cNvSpPr>
                <a:spLocks noChangeArrowheads="1"/>
              </p:cNvSpPr>
              <p:nvPr/>
            </p:nvSpPr>
            <p:spPr bwMode="auto">
              <a:xfrm>
                <a:off x="4014" y="3200"/>
                <a:ext cx="316" cy="9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 b="0">
                    <a:latin typeface="Arial" charset="0"/>
                  </a:rPr>
                  <a:t>musTRH</a:t>
                </a:r>
                <a:endParaRPr lang="en-US" sz="3000"/>
              </a:p>
            </p:txBody>
          </p:sp>
        </p:grpSp>
        <p:grpSp>
          <p:nvGrpSpPr>
            <p:cNvPr id="72290" name="Group 610"/>
            <p:cNvGrpSpPr>
              <a:grpSpLocks/>
            </p:cNvGrpSpPr>
            <p:nvPr/>
          </p:nvGrpSpPr>
          <p:grpSpPr bwMode="auto">
            <a:xfrm>
              <a:off x="1293" y="1604"/>
              <a:ext cx="3615" cy="1851"/>
              <a:chOff x="1293" y="1604"/>
              <a:chExt cx="3615" cy="1851"/>
            </a:xfrm>
          </p:grpSpPr>
          <p:sp>
            <p:nvSpPr>
              <p:cNvPr id="72291" name="Rectangle 611"/>
              <p:cNvSpPr>
                <a:spLocks noChangeArrowheads="1"/>
              </p:cNvSpPr>
              <p:nvPr/>
            </p:nvSpPr>
            <p:spPr bwMode="auto">
              <a:xfrm>
                <a:off x="3164" y="1631"/>
                <a:ext cx="265" cy="9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 b="0">
                    <a:latin typeface="Arial" charset="0"/>
                  </a:rPr>
                  <a:t>humIL8</a:t>
                </a:r>
                <a:endParaRPr lang="en-US" sz="3000"/>
              </a:p>
            </p:txBody>
          </p:sp>
          <p:sp>
            <p:nvSpPr>
              <p:cNvPr id="72292" name="Rectangle 612"/>
              <p:cNvSpPr>
                <a:spLocks noChangeArrowheads="1"/>
              </p:cNvSpPr>
              <p:nvPr/>
            </p:nvSpPr>
            <p:spPr bwMode="auto">
              <a:xfrm>
                <a:off x="3197" y="1852"/>
                <a:ext cx="252" cy="9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 b="0">
                    <a:latin typeface="Arial" charset="0"/>
                  </a:rPr>
                  <a:t>RBS11</a:t>
                </a:r>
                <a:endParaRPr lang="en-US" sz="3000"/>
              </a:p>
            </p:txBody>
          </p:sp>
          <p:sp>
            <p:nvSpPr>
              <p:cNvPr id="72293" name="Rectangle 613"/>
              <p:cNvSpPr>
                <a:spLocks noChangeArrowheads="1"/>
              </p:cNvSpPr>
              <p:nvPr/>
            </p:nvSpPr>
            <p:spPr bwMode="auto">
              <a:xfrm>
                <a:off x="3586" y="1952"/>
                <a:ext cx="323" cy="9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 b="0">
                    <a:latin typeface="Arial" charset="0"/>
                  </a:rPr>
                  <a:t>musdelto</a:t>
                </a:r>
                <a:endParaRPr lang="en-US" sz="3000"/>
              </a:p>
            </p:txBody>
          </p:sp>
          <p:sp>
            <p:nvSpPr>
              <p:cNvPr id="72294" name="Rectangle 614"/>
              <p:cNvSpPr>
                <a:spLocks noChangeArrowheads="1"/>
              </p:cNvSpPr>
              <p:nvPr/>
            </p:nvSpPr>
            <p:spPr bwMode="auto">
              <a:xfrm>
                <a:off x="3732" y="2120"/>
                <a:ext cx="243" cy="9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 b="0">
                    <a:latin typeface="Arial" charset="0"/>
                  </a:rPr>
                  <a:t>ratBK2</a:t>
                </a:r>
                <a:endParaRPr lang="en-US" sz="3000"/>
              </a:p>
            </p:txBody>
          </p:sp>
          <p:sp>
            <p:nvSpPr>
              <p:cNvPr id="72295" name="Rectangle 615"/>
              <p:cNvSpPr>
                <a:spLocks noChangeArrowheads="1"/>
              </p:cNvSpPr>
              <p:nvPr/>
            </p:nvSpPr>
            <p:spPr bwMode="auto">
              <a:xfrm>
                <a:off x="4566" y="2216"/>
                <a:ext cx="342" cy="9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 b="0">
                    <a:latin typeface="Arial" charset="0"/>
                  </a:rPr>
                  <a:t>humMRG</a:t>
                </a:r>
                <a:endParaRPr lang="en-US" sz="3000"/>
              </a:p>
            </p:txBody>
          </p:sp>
          <p:sp>
            <p:nvSpPr>
              <p:cNvPr id="72296" name="Rectangle 616"/>
              <p:cNvSpPr>
                <a:spLocks noChangeArrowheads="1"/>
              </p:cNvSpPr>
              <p:nvPr/>
            </p:nvSpPr>
            <p:spPr bwMode="auto">
              <a:xfrm>
                <a:off x="2543" y="1604"/>
                <a:ext cx="337" cy="9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 b="0">
                    <a:latin typeface="Arial" charset="0"/>
                  </a:rPr>
                  <a:t>humfMLF</a:t>
                </a:r>
                <a:endParaRPr lang="en-US" sz="3000"/>
              </a:p>
            </p:txBody>
          </p:sp>
          <p:sp>
            <p:nvSpPr>
              <p:cNvPr id="72297" name="Rectangle 617"/>
              <p:cNvSpPr>
                <a:spLocks noChangeArrowheads="1"/>
              </p:cNvSpPr>
              <p:nvPr/>
            </p:nvSpPr>
            <p:spPr bwMode="auto">
              <a:xfrm>
                <a:off x="1293" y="3188"/>
                <a:ext cx="301" cy="9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 b="0">
                    <a:latin typeface="Arial" charset="0"/>
                  </a:rPr>
                  <a:t>musEP2</a:t>
                </a:r>
                <a:endParaRPr lang="en-US" sz="3000"/>
              </a:p>
            </p:txBody>
          </p:sp>
          <p:sp>
            <p:nvSpPr>
              <p:cNvPr id="72298" name="Rectangle 618"/>
              <p:cNvSpPr>
                <a:spLocks noChangeArrowheads="1"/>
              </p:cNvSpPr>
              <p:nvPr/>
            </p:nvSpPr>
            <p:spPr bwMode="auto">
              <a:xfrm>
                <a:off x="3720" y="3359"/>
                <a:ext cx="234" cy="9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 b="0">
                    <a:latin typeface="Arial" charset="0"/>
                  </a:rPr>
                  <a:t>ratV1a</a:t>
                </a:r>
                <a:endParaRPr lang="en-US" sz="3000"/>
              </a:p>
            </p:txBody>
          </p:sp>
        </p:grpSp>
        <p:grpSp>
          <p:nvGrpSpPr>
            <p:cNvPr id="72299" name="Group 619"/>
            <p:cNvGrpSpPr>
              <a:grpSpLocks/>
            </p:cNvGrpSpPr>
            <p:nvPr/>
          </p:nvGrpSpPr>
          <p:grpSpPr bwMode="auto">
            <a:xfrm>
              <a:off x="961" y="1248"/>
              <a:ext cx="3143" cy="2522"/>
              <a:chOff x="961" y="1248"/>
              <a:chExt cx="3143" cy="2522"/>
            </a:xfrm>
          </p:grpSpPr>
          <p:sp>
            <p:nvSpPr>
              <p:cNvPr id="72300" name="Rectangle 620"/>
              <p:cNvSpPr>
                <a:spLocks noChangeArrowheads="1"/>
              </p:cNvSpPr>
              <p:nvPr/>
            </p:nvSpPr>
            <p:spPr bwMode="auto">
              <a:xfrm>
                <a:off x="3150" y="1248"/>
                <a:ext cx="354" cy="9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 b="0">
                    <a:latin typeface="Arial" charset="0"/>
                  </a:rPr>
                  <a:t>herpesEC</a:t>
                </a:r>
                <a:endParaRPr lang="en-US" sz="3000"/>
              </a:p>
            </p:txBody>
          </p:sp>
          <p:sp>
            <p:nvSpPr>
              <p:cNvPr id="72301" name="Rectangle 621"/>
              <p:cNvSpPr>
                <a:spLocks noChangeArrowheads="1"/>
              </p:cNvSpPr>
              <p:nvPr/>
            </p:nvSpPr>
            <p:spPr bwMode="auto">
              <a:xfrm>
                <a:off x="3761" y="1344"/>
                <a:ext cx="311" cy="9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 b="0">
                    <a:latin typeface="Arial" charset="0"/>
                  </a:rPr>
                  <a:t>crnvHH2</a:t>
                </a:r>
                <a:endParaRPr lang="en-US" sz="3000"/>
              </a:p>
            </p:txBody>
          </p:sp>
          <p:sp>
            <p:nvSpPr>
              <p:cNvPr id="72302" name="Rectangle 622"/>
              <p:cNvSpPr>
                <a:spLocks noChangeArrowheads="1"/>
              </p:cNvSpPr>
              <p:nvPr/>
            </p:nvSpPr>
            <p:spPr bwMode="auto">
              <a:xfrm>
                <a:off x="3395" y="1478"/>
                <a:ext cx="307" cy="9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 b="0">
                    <a:latin typeface="Arial" charset="0"/>
                  </a:rPr>
                  <a:t>cmvHH3</a:t>
                </a:r>
                <a:endParaRPr lang="en-US" sz="3000"/>
              </a:p>
            </p:txBody>
          </p:sp>
          <p:sp>
            <p:nvSpPr>
              <p:cNvPr id="72303" name="Rectangle 623"/>
              <p:cNvSpPr>
                <a:spLocks noChangeArrowheads="1"/>
              </p:cNvSpPr>
              <p:nvPr/>
            </p:nvSpPr>
            <p:spPr bwMode="auto">
              <a:xfrm>
                <a:off x="3193" y="1748"/>
                <a:ext cx="336" cy="9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 b="0">
                    <a:latin typeface="Arial" charset="0"/>
                  </a:rPr>
                  <a:t>bovLOR1</a:t>
                </a:r>
                <a:endParaRPr lang="en-US" sz="3000"/>
              </a:p>
            </p:txBody>
          </p:sp>
          <p:sp>
            <p:nvSpPr>
              <p:cNvPr id="72304" name="Rectangle 624"/>
              <p:cNvSpPr>
                <a:spLocks noChangeArrowheads="1"/>
              </p:cNvSpPr>
              <p:nvPr/>
            </p:nvSpPr>
            <p:spPr bwMode="auto">
              <a:xfrm>
                <a:off x="2858" y="1679"/>
                <a:ext cx="266" cy="9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 b="0">
                    <a:latin typeface="Arial" charset="0"/>
                  </a:rPr>
                  <a:t>ratANG</a:t>
                </a:r>
                <a:endParaRPr lang="en-US" sz="3000"/>
              </a:p>
            </p:txBody>
          </p:sp>
          <p:sp>
            <p:nvSpPr>
              <p:cNvPr id="72305" name="Rectangle 625"/>
              <p:cNvSpPr>
                <a:spLocks noChangeArrowheads="1"/>
              </p:cNvSpPr>
              <p:nvPr/>
            </p:nvSpPr>
            <p:spPr bwMode="auto">
              <a:xfrm>
                <a:off x="2612" y="1935"/>
                <a:ext cx="350" cy="9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 b="0">
                    <a:latin typeface="Arial" charset="0"/>
                  </a:rPr>
                  <a:t>dogRDC1</a:t>
                </a:r>
                <a:endParaRPr lang="en-US" sz="3000"/>
              </a:p>
            </p:txBody>
          </p:sp>
          <p:sp>
            <p:nvSpPr>
              <p:cNvPr id="72306" name="Rectangle 626"/>
              <p:cNvSpPr>
                <a:spLocks noChangeArrowheads="1"/>
              </p:cNvSpPr>
              <p:nvPr/>
            </p:nvSpPr>
            <p:spPr bwMode="auto">
              <a:xfrm>
                <a:off x="2049" y="1538"/>
                <a:ext cx="324" cy="9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 b="0">
                    <a:latin typeface="Arial" charset="0"/>
                  </a:rPr>
                  <a:t>humRSC</a:t>
                </a:r>
                <a:endParaRPr lang="en-US" sz="3000"/>
              </a:p>
            </p:txBody>
          </p:sp>
          <p:sp>
            <p:nvSpPr>
              <p:cNvPr id="72307" name="Rectangle 627"/>
              <p:cNvSpPr>
                <a:spLocks noChangeArrowheads="1"/>
              </p:cNvSpPr>
              <p:nvPr/>
            </p:nvSpPr>
            <p:spPr bwMode="auto">
              <a:xfrm>
                <a:off x="2122" y="1767"/>
                <a:ext cx="355" cy="9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 b="0">
                    <a:latin typeface="Arial" charset="0"/>
                  </a:rPr>
                  <a:t>chkGPCR</a:t>
                </a:r>
                <a:endParaRPr lang="en-US" sz="3000"/>
              </a:p>
            </p:txBody>
          </p:sp>
          <p:sp>
            <p:nvSpPr>
              <p:cNvPr id="72308" name="Rectangle 628"/>
              <p:cNvSpPr>
                <a:spLocks noChangeArrowheads="1"/>
              </p:cNvSpPr>
              <p:nvPr/>
            </p:nvSpPr>
            <p:spPr bwMode="auto">
              <a:xfrm>
                <a:off x="2056" y="1962"/>
                <a:ext cx="292" cy="9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 b="0">
                    <a:latin typeface="Arial" charset="0"/>
                  </a:rPr>
                  <a:t>musP2u</a:t>
                </a:r>
                <a:endParaRPr lang="en-US" sz="3000"/>
              </a:p>
            </p:txBody>
          </p:sp>
          <p:sp>
            <p:nvSpPr>
              <p:cNvPr id="72309" name="Rectangle 629"/>
              <p:cNvSpPr>
                <a:spLocks noChangeArrowheads="1"/>
              </p:cNvSpPr>
              <p:nvPr/>
            </p:nvSpPr>
            <p:spPr bwMode="auto">
              <a:xfrm>
                <a:off x="961" y="1934"/>
                <a:ext cx="333" cy="9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 b="0">
                    <a:latin typeface="Arial" charset="0"/>
                  </a:rPr>
                  <a:t>ratODOR</a:t>
                </a:r>
                <a:endParaRPr lang="en-US" sz="3000"/>
              </a:p>
            </p:txBody>
          </p:sp>
          <p:sp>
            <p:nvSpPr>
              <p:cNvPr id="72310" name="Rectangle 630"/>
              <p:cNvSpPr>
                <a:spLocks noChangeArrowheads="1"/>
              </p:cNvSpPr>
              <p:nvPr/>
            </p:nvSpPr>
            <p:spPr bwMode="auto">
              <a:xfrm>
                <a:off x="1414" y="2306"/>
                <a:ext cx="195" cy="9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 b="0">
                    <a:latin typeface="Arial" charset="0"/>
                  </a:rPr>
                  <a:t>ratLH</a:t>
                </a:r>
                <a:endParaRPr lang="en-US" sz="3000"/>
              </a:p>
            </p:txBody>
          </p:sp>
          <p:sp>
            <p:nvSpPr>
              <p:cNvPr id="72311" name="Rectangle 631"/>
              <p:cNvSpPr>
                <a:spLocks noChangeArrowheads="1"/>
              </p:cNvSpPr>
              <p:nvPr/>
            </p:nvSpPr>
            <p:spPr bwMode="auto">
              <a:xfrm>
                <a:off x="1047" y="2564"/>
                <a:ext cx="382" cy="9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 b="0">
                    <a:latin typeface="Arial" charset="0"/>
                  </a:rPr>
                  <a:t>ratCGPCR</a:t>
                </a:r>
                <a:endParaRPr lang="en-US" sz="3000"/>
              </a:p>
            </p:txBody>
          </p:sp>
          <p:sp>
            <p:nvSpPr>
              <p:cNvPr id="72312" name="Rectangle 632"/>
              <p:cNvSpPr>
                <a:spLocks noChangeArrowheads="1"/>
              </p:cNvSpPr>
              <p:nvPr/>
            </p:nvSpPr>
            <p:spPr bwMode="auto">
              <a:xfrm>
                <a:off x="1355" y="2756"/>
                <a:ext cx="373" cy="9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 b="0">
                    <a:latin typeface="Arial" charset="0"/>
                  </a:rPr>
                  <a:t>humACTH</a:t>
                </a:r>
                <a:endParaRPr lang="en-US" sz="3000"/>
              </a:p>
            </p:txBody>
          </p:sp>
          <p:sp>
            <p:nvSpPr>
              <p:cNvPr id="72313" name="Rectangle 633"/>
              <p:cNvSpPr>
                <a:spLocks noChangeArrowheads="1"/>
              </p:cNvSpPr>
              <p:nvPr/>
            </p:nvSpPr>
            <p:spPr bwMode="auto">
              <a:xfrm>
                <a:off x="1448" y="2846"/>
                <a:ext cx="333" cy="9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 b="0">
                    <a:latin typeface="Arial" charset="0"/>
                  </a:rPr>
                  <a:t>humMSH</a:t>
                </a:r>
                <a:endParaRPr lang="en-US" sz="3000"/>
              </a:p>
            </p:txBody>
          </p:sp>
          <p:sp>
            <p:nvSpPr>
              <p:cNvPr id="72314" name="Rectangle 634"/>
              <p:cNvSpPr>
                <a:spLocks noChangeArrowheads="1"/>
              </p:cNvSpPr>
              <p:nvPr/>
            </p:nvSpPr>
            <p:spPr bwMode="auto">
              <a:xfrm>
                <a:off x="1379" y="2943"/>
                <a:ext cx="301" cy="9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 b="0">
                    <a:latin typeface="Arial" charset="0"/>
                  </a:rPr>
                  <a:t>musEP3</a:t>
                </a:r>
                <a:endParaRPr lang="en-US" sz="3000"/>
              </a:p>
            </p:txBody>
          </p:sp>
          <p:sp>
            <p:nvSpPr>
              <p:cNvPr id="72315" name="Rectangle 635"/>
              <p:cNvSpPr>
                <a:spLocks noChangeArrowheads="1"/>
              </p:cNvSpPr>
              <p:nvPr/>
            </p:nvSpPr>
            <p:spPr bwMode="auto">
              <a:xfrm>
                <a:off x="1182" y="3063"/>
                <a:ext cx="354" cy="9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 b="0">
                    <a:latin typeface="Arial" charset="0"/>
                  </a:rPr>
                  <a:t>humTXA2</a:t>
                </a:r>
                <a:endParaRPr lang="en-US" sz="3000"/>
              </a:p>
            </p:txBody>
          </p:sp>
          <p:sp>
            <p:nvSpPr>
              <p:cNvPr id="72316" name="Rectangle 636"/>
              <p:cNvSpPr>
                <a:spLocks noChangeArrowheads="1"/>
              </p:cNvSpPr>
              <p:nvPr/>
            </p:nvSpPr>
            <p:spPr bwMode="auto">
              <a:xfrm>
                <a:off x="2224" y="3674"/>
                <a:ext cx="266" cy="9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 b="0">
                    <a:latin typeface="Arial" charset="0"/>
                  </a:rPr>
                  <a:t>humM1</a:t>
                </a:r>
                <a:endParaRPr lang="en-US" sz="3000"/>
              </a:p>
            </p:txBody>
          </p:sp>
          <p:sp>
            <p:nvSpPr>
              <p:cNvPr id="72317" name="Rectangle 637"/>
              <p:cNvSpPr>
                <a:spLocks noChangeArrowheads="1"/>
              </p:cNvSpPr>
              <p:nvPr/>
            </p:nvSpPr>
            <p:spPr bwMode="auto">
              <a:xfrm>
                <a:off x="3731" y="3279"/>
                <a:ext cx="373" cy="9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 b="0">
                    <a:latin typeface="Arial" charset="0"/>
                  </a:rPr>
                  <a:t>musGnRH</a:t>
                </a:r>
                <a:endParaRPr lang="en-US" sz="3000"/>
              </a:p>
            </p:txBody>
          </p:sp>
          <p:sp>
            <p:nvSpPr>
              <p:cNvPr id="72318" name="Rectangle 638"/>
              <p:cNvSpPr>
                <a:spLocks noChangeArrowheads="1"/>
              </p:cNvSpPr>
              <p:nvPr/>
            </p:nvSpPr>
            <p:spPr bwMode="auto">
              <a:xfrm>
                <a:off x="3605" y="3440"/>
                <a:ext cx="283" cy="9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 b="0">
                    <a:latin typeface="Arial" charset="0"/>
                  </a:rPr>
                  <a:t>bovETA</a:t>
                </a:r>
                <a:endParaRPr lang="en-US" sz="3000"/>
              </a:p>
            </p:txBody>
          </p:sp>
          <p:sp>
            <p:nvSpPr>
              <p:cNvPr id="72319" name="Rectangle 639"/>
              <p:cNvSpPr>
                <a:spLocks noChangeArrowheads="1"/>
              </p:cNvSpPr>
              <p:nvPr/>
            </p:nvSpPr>
            <p:spPr bwMode="auto">
              <a:xfrm>
                <a:off x="3270" y="3332"/>
                <a:ext cx="324" cy="9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 b="0">
                    <a:latin typeface="Arial" charset="0"/>
                  </a:rPr>
                  <a:t>musGRP</a:t>
                </a:r>
                <a:endParaRPr lang="en-US" sz="3000"/>
              </a:p>
            </p:txBody>
          </p:sp>
        </p:grpSp>
      </p:grpSp>
      <p:grpSp>
        <p:nvGrpSpPr>
          <p:cNvPr id="72320" name="Group 640"/>
          <p:cNvGrpSpPr>
            <a:grpSpLocks/>
          </p:cNvGrpSpPr>
          <p:nvPr/>
        </p:nvGrpSpPr>
        <p:grpSpPr bwMode="auto">
          <a:xfrm>
            <a:off x="2157413" y="2960688"/>
            <a:ext cx="4262437" cy="2830512"/>
            <a:chOff x="1359" y="1865"/>
            <a:chExt cx="2685" cy="1783"/>
          </a:xfrm>
        </p:grpSpPr>
        <p:sp>
          <p:nvSpPr>
            <p:cNvPr id="72321" name="Rectangle 641"/>
            <p:cNvSpPr>
              <a:spLocks noChangeArrowheads="1"/>
            </p:cNvSpPr>
            <p:nvPr/>
          </p:nvSpPr>
          <p:spPr bwMode="auto">
            <a:xfrm>
              <a:off x="3793" y="2774"/>
              <a:ext cx="191" cy="96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000" b="0">
                  <a:solidFill>
                    <a:srgbClr val="FFFFFF"/>
                  </a:solidFill>
                  <a:latin typeface="Arial" charset="0"/>
                </a:rPr>
                <a:t>flyNK</a:t>
              </a:r>
              <a:endParaRPr lang="en-US" sz="3000"/>
            </a:p>
          </p:txBody>
        </p:sp>
        <p:sp>
          <p:nvSpPr>
            <p:cNvPr id="72322" name="Rectangle 642"/>
            <p:cNvSpPr>
              <a:spLocks noChangeArrowheads="1"/>
            </p:cNvSpPr>
            <p:nvPr/>
          </p:nvSpPr>
          <p:spPr bwMode="auto">
            <a:xfrm>
              <a:off x="2179" y="1865"/>
              <a:ext cx="243" cy="96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000" b="0">
                  <a:solidFill>
                    <a:srgbClr val="FFFFFF"/>
                  </a:solidFill>
                  <a:latin typeface="Arial" charset="0"/>
                </a:rPr>
                <a:t>gpPAF</a:t>
              </a:r>
              <a:endParaRPr lang="en-US" sz="3000"/>
            </a:p>
          </p:txBody>
        </p:sp>
        <p:sp>
          <p:nvSpPr>
            <p:cNvPr id="72323" name="Rectangle 643"/>
            <p:cNvSpPr>
              <a:spLocks noChangeArrowheads="1"/>
            </p:cNvSpPr>
            <p:nvPr/>
          </p:nvSpPr>
          <p:spPr bwMode="auto">
            <a:xfrm>
              <a:off x="1789" y="2322"/>
              <a:ext cx="243" cy="96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000" b="0">
                  <a:solidFill>
                    <a:srgbClr val="FFFFFF"/>
                  </a:solidFill>
                  <a:latin typeface="Arial" charset="0"/>
                </a:rPr>
                <a:t>bovOP</a:t>
              </a:r>
              <a:endParaRPr lang="en-US" sz="3000"/>
            </a:p>
          </p:txBody>
        </p:sp>
        <p:sp>
          <p:nvSpPr>
            <p:cNvPr id="72324" name="Rectangle 644"/>
            <p:cNvSpPr>
              <a:spLocks noChangeArrowheads="1"/>
            </p:cNvSpPr>
            <p:nvPr/>
          </p:nvSpPr>
          <p:spPr bwMode="auto">
            <a:xfrm>
              <a:off x="1359" y="2648"/>
              <a:ext cx="257" cy="96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000" b="0">
                  <a:solidFill>
                    <a:srgbClr val="FFFFFF"/>
                  </a:solidFill>
                  <a:latin typeface="Arial" charset="0"/>
                </a:rPr>
                <a:t>ratPOT</a:t>
              </a:r>
              <a:endParaRPr lang="en-US" sz="3000"/>
            </a:p>
          </p:txBody>
        </p:sp>
        <p:sp>
          <p:nvSpPr>
            <p:cNvPr id="72325" name="Rectangle 645"/>
            <p:cNvSpPr>
              <a:spLocks noChangeArrowheads="1"/>
            </p:cNvSpPr>
            <p:nvPr/>
          </p:nvSpPr>
          <p:spPr bwMode="auto">
            <a:xfrm>
              <a:off x="1924" y="3063"/>
              <a:ext cx="315" cy="96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000" b="0">
                  <a:solidFill>
                    <a:srgbClr val="FFFFFF"/>
                  </a:solidFill>
                  <a:latin typeface="Arial" charset="0"/>
                </a:rPr>
                <a:t>ratCCKA</a:t>
              </a:r>
              <a:endParaRPr lang="en-US" sz="3000"/>
            </a:p>
          </p:txBody>
        </p:sp>
        <p:sp>
          <p:nvSpPr>
            <p:cNvPr id="72326" name="Rectangle 646"/>
            <p:cNvSpPr>
              <a:spLocks noChangeArrowheads="1"/>
            </p:cNvSpPr>
            <p:nvPr/>
          </p:nvSpPr>
          <p:spPr bwMode="auto">
            <a:xfrm>
              <a:off x="2313" y="3204"/>
              <a:ext cx="257" cy="96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000" b="0">
                  <a:solidFill>
                    <a:srgbClr val="FFFFFF"/>
                  </a:solidFill>
                  <a:latin typeface="Arial" charset="0"/>
                </a:rPr>
                <a:t>humD2</a:t>
              </a:r>
              <a:endParaRPr lang="en-US" sz="3000"/>
            </a:p>
          </p:txBody>
        </p:sp>
        <p:sp>
          <p:nvSpPr>
            <p:cNvPr id="72327" name="Rectangle 647"/>
            <p:cNvSpPr>
              <a:spLocks noChangeArrowheads="1"/>
            </p:cNvSpPr>
            <p:nvPr/>
          </p:nvSpPr>
          <p:spPr bwMode="auto">
            <a:xfrm>
              <a:off x="2284" y="3296"/>
              <a:ext cx="296" cy="96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000" b="0">
                  <a:solidFill>
                    <a:srgbClr val="FFFFFF"/>
                  </a:solidFill>
                  <a:latin typeface="Arial" charset="0"/>
                </a:rPr>
                <a:t>humA2a</a:t>
              </a:r>
              <a:endParaRPr lang="en-US" sz="3000"/>
            </a:p>
          </p:txBody>
        </p:sp>
        <p:sp>
          <p:nvSpPr>
            <p:cNvPr id="72328" name="Rectangle 648"/>
            <p:cNvSpPr>
              <a:spLocks noChangeArrowheads="1"/>
            </p:cNvSpPr>
            <p:nvPr/>
          </p:nvSpPr>
          <p:spPr bwMode="auto">
            <a:xfrm>
              <a:off x="2498" y="3388"/>
              <a:ext cx="296" cy="96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000" b="0">
                  <a:solidFill>
                    <a:srgbClr val="FFFFFF"/>
                  </a:solidFill>
                  <a:latin typeface="Arial" charset="0"/>
                </a:rPr>
                <a:t>hamA1a</a:t>
              </a:r>
              <a:endParaRPr lang="en-US" sz="3000"/>
            </a:p>
          </p:txBody>
        </p:sp>
        <p:sp>
          <p:nvSpPr>
            <p:cNvPr id="72329" name="Rectangle 649"/>
            <p:cNvSpPr>
              <a:spLocks noChangeArrowheads="1"/>
            </p:cNvSpPr>
            <p:nvPr/>
          </p:nvSpPr>
          <p:spPr bwMode="auto">
            <a:xfrm>
              <a:off x="2607" y="3495"/>
              <a:ext cx="252" cy="96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000" b="0">
                  <a:solidFill>
                    <a:srgbClr val="FFFFFF"/>
                  </a:solidFill>
                  <a:latin typeface="Arial" charset="0"/>
                </a:rPr>
                <a:t>hamB2</a:t>
              </a:r>
              <a:endParaRPr lang="en-US" sz="3000"/>
            </a:p>
          </p:txBody>
        </p:sp>
        <p:sp>
          <p:nvSpPr>
            <p:cNvPr id="72330" name="Rectangle 650"/>
            <p:cNvSpPr>
              <a:spLocks noChangeArrowheads="1"/>
            </p:cNvSpPr>
            <p:nvPr/>
          </p:nvSpPr>
          <p:spPr bwMode="auto">
            <a:xfrm>
              <a:off x="2950" y="3552"/>
              <a:ext cx="230" cy="96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000" b="0">
                  <a:solidFill>
                    <a:srgbClr val="FFFFFF"/>
                  </a:solidFill>
                  <a:latin typeface="Arial" charset="0"/>
                </a:rPr>
                <a:t>bovH1</a:t>
              </a:r>
              <a:endParaRPr lang="en-US" sz="3000"/>
            </a:p>
          </p:txBody>
        </p:sp>
        <p:sp>
          <p:nvSpPr>
            <p:cNvPr id="72331" name="Rectangle 651"/>
            <p:cNvSpPr>
              <a:spLocks noChangeArrowheads="1"/>
            </p:cNvSpPr>
            <p:nvPr/>
          </p:nvSpPr>
          <p:spPr bwMode="auto">
            <a:xfrm>
              <a:off x="3704" y="2709"/>
              <a:ext cx="248" cy="96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000" b="0">
                  <a:solidFill>
                    <a:srgbClr val="FFFFFF"/>
                  </a:solidFill>
                  <a:latin typeface="Arial" charset="0"/>
                </a:rPr>
                <a:t>ratNK1</a:t>
              </a:r>
              <a:endParaRPr lang="en-US" sz="3000"/>
            </a:p>
          </p:txBody>
        </p:sp>
        <p:sp>
          <p:nvSpPr>
            <p:cNvPr id="72332" name="Rectangle 652"/>
            <p:cNvSpPr>
              <a:spLocks noChangeArrowheads="1"/>
            </p:cNvSpPr>
            <p:nvPr/>
          </p:nvSpPr>
          <p:spPr bwMode="auto">
            <a:xfrm>
              <a:off x="3800" y="2868"/>
              <a:ext cx="244" cy="96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000" b="0">
                  <a:solidFill>
                    <a:srgbClr val="FFFFFF"/>
                  </a:solidFill>
                  <a:latin typeface="Arial" charset="0"/>
                </a:rPr>
                <a:t>flyNPY</a:t>
              </a:r>
              <a:endParaRPr lang="en-US" sz="3000"/>
            </a:p>
          </p:txBody>
        </p:sp>
        <p:sp>
          <p:nvSpPr>
            <p:cNvPr id="72333" name="Rectangle 653"/>
            <p:cNvSpPr>
              <a:spLocks noChangeArrowheads="1"/>
            </p:cNvSpPr>
            <p:nvPr/>
          </p:nvSpPr>
          <p:spPr bwMode="auto">
            <a:xfrm>
              <a:off x="3742" y="2960"/>
              <a:ext cx="293" cy="96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000" b="0">
                  <a:solidFill>
                    <a:srgbClr val="FFFFFF"/>
                  </a:solidFill>
                  <a:latin typeface="Arial" charset="0"/>
                </a:rPr>
                <a:t>musGIR</a:t>
              </a:r>
              <a:endParaRPr lang="en-US" sz="3000"/>
            </a:p>
          </p:txBody>
        </p:sp>
      </p:grpSp>
      <p:grpSp>
        <p:nvGrpSpPr>
          <p:cNvPr id="72334" name="Group 654"/>
          <p:cNvGrpSpPr>
            <a:grpSpLocks/>
          </p:cNvGrpSpPr>
          <p:nvPr/>
        </p:nvGrpSpPr>
        <p:grpSpPr bwMode="auto">
          <a:xfrm>
            <a:off x="2795588" y="2719388"/>
            <a:ext cx="4111625" cy="2919412"/>
            <a:chOff x="1761" y="1713"/>
            <a:chExt cx="2590" cy="1839"/>
          </a:xfrm>
        </p:grpSpPr>
        <p:sp>
          <p:nvSpPr>
            <p:cNvPr id="72335" name="Rectangle 655"/>
            <p:cNvSpPr>
              <a:spLocks noChangeArrowheads="1"/>
            </p:cNvSpPr>
            <p:nvPr/>
          </p:nvSpPr>
          <p:spPr bwMode="auto">
            <a:xfrm>
              <a:off x="3552" y="1853"/>
              <a:ext cx="363" cy="9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000" b="0">
                  <a:solidFill>
                    <a:srgbClr val="FFFFFF"/>
                  </a:solidFill>
                  <a:latin typeface="Arial" charset="0"/>
                </a:rPr>
                <a:t>humSSR1</a:t>
              </a:r>
              <a:endParaRPr lang="en-US" sz="3000"/>
            </a:p>
          </p:txBody>
        </p:sp>
        <p:sp>
          <p:nvSpPr>
            <p:cNvPr id="72336" name="Rectangle 656"/>
            <p:cNvSpPr>
              <a:spLocks noChangeArrowheads="1"/>
            </p:cNvSpPr>
            <p:nvPr/>
          </p:nvSpPr>
          <p:spPr bwMode="auto">
            <a:xfrm>
              <a:off x="3689" y="2036"/>
              <a:ext cx="301" cy="9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000" b="0">
                  <a:solidFill>
                    <a:srgbClr val="FFFFFF"/>
                  </a:solidFill>
                  <a:latin typeface="Arial" charset="0"/>
                </a:rPr>
                <a:t>humC5a</a:t>
              </a:r>
              <a:endParaRPr lang="en-US" sz="3000"/>
            </a:p>
          </p:txBody>
        </p:sp>
        <p:sp>
          <p:nvSpPr>
            <p:cNvPr id="72337" name="Rectangle 657"/>
            <p:cNvSpPr>
              <a:spLocks noChangeArrowheads="1"/>
            </p:cNvSpPr>
            <p:nvPr/>
          </p:nvSpPr>
          <p:spPr bwMode="auto">
            <a:xfrm>
              <a:off x="4098" y="2216"/>
              <a:ext cx="253" cy="9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000" b="0">
                  <a:solidFill>
                    <a:srgbClr val="FFFFFF"/>
                  </a:solidFill>
                  <a:latin typeface="Arial" charset="0"/>
                </a:rPr>
                <a:t>ratRTA</a:t>
              </a:r>
              <a:endParaRPr lang="en-US" sz="3000"/>
            </a:p>
          </p:txBody>
        </p:sp>
        <p:sp>
          <p:nvSpPr>
            <p:cNvPr id="72338" name="Rectangle 658"/>
            <p:cNvSpPr>
              <a:spLocks noChangeArrowheads="1"/>
            </p:cNvSpPr>
            <p:nvPr/>
          </p:nvSpPr>
          <p:spPr bwMode="auto">
            <a:xfrm>
              <a:off x="2553" y="1713"/>
              <a:ext cx="287" cy="9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000" b="0">
                  <a:solidFill>
                    <a:srgbClr val="FFFFFF"/>
                  </a:solidFill>
                  <a:latin typeface="Arial" charset="0"/>
                </a:rPr>
                <a:t>ratG10d</a:t>
              </a:r>
              <a:endParaRPr lang="en-US" sz="3000"/>
            </a:p>
          </p:txBody>
        </p:sp>
        <p:sp>
          <p:nvSpPr>
            <p:cNvPr id="72339" name="Rectangle 659"/>
            <p:cNvSpPr>
              <a:spLocks noChangeArrowheads="1"/>
            </p:cNvSpPr>
            <p:nvPr/>
          </p:nvSpPr>
          <p:spPr bwMode="auto">
            <a:xfrm>
              <a:off x="2204" y="2090"/>
              <a:ext cx="261" cy="9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000" b="0">
                  <a:solidFill>
                    <a:srgbClr val="FFFFFF"/>
                  </a:solidFill>
                  <a:latin typeface="Arial" charset="0"/>
                </a:rPr>
                <a:t>chkP2y</a:t>
              </a:r>
              <a:endParaRPr lang="en-US" sz="3000"/>
            </a:p>
          </p:txBody>
        </p:sp>
        <p:sp>
          <p:nvSpPr>
            <p:cNvPr id="72340" name="Rectangle 660"/>
            <p:cNvSpPr>
              <a:spLocks noChangeArrowheads="1"/>
            </p:cNvSpPr>
            <p:nvPr/>
          </p:nvSpPr>
          <p:spPr bwMode="auto">
            <a:xfrm>
              <a:off x="1761" y="3296"/>
              <a:ext cx="354" cy="9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000" b="0">
                  <a:solidFill>
                    <a:srgbClr val="FFFFFF"/>
                  </a:solidFill>
                  <a:latin typeface="Arial" charset="0"/>
                </a:rPr>
                <a:t>dogCCKB</a:t>
              </a:r>
              <a:endParaRPr lang="en-US" sz="3000"/>
            </a:p>
          </p:txBody>
        </p:sp>
        <p:sp>
          <p:nvSpPr>
            <p:cNvPr id="72341" name="Rectangle 661"/>
            <p:cNvSpPr>
              <a:spLocks noChangeArrowheads="1"/>
            </p:cNvSpPr>
            <p:nvPr/>
          </p:nvSpPr>
          <p:spPr bwMode="auto">
            <a:xfrm>
              <a:off x="2357" y="3098"/>
              <a:ext cx="273" cy="9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000" b="0">
                  <a:solidFill>
                    <a:srgbClr val="FFFFFF"/>
                  </a:solidFill>
                  <a:latin typeface="Arial" charset="0"/>
                </a:rPr>
                <a:t>dogAd1</a:t>
              </a:r>
              <a:endParaRPr lang="en-US" sz="3000"/>
            </a:p>
          </p:txBody>
        </p:sp>
        <p:sp>
          <p:nvSpPr>
            <p:cNvPr id="72342" name="Rectangle 662"/>
            <p:cNvSpPr>
              <a:spLocks noChangeArrowheads="1"/>
            </p:cNvSpPr>
            <p:nvPr/>
          </p:nvSpPr>
          <p:spPr bwMode="auto">
            <a:xfrm>
              <a:off x="2992" y="3456"/>
              <a:ext cx="195" cy="9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000" b="0">
                  <a:solidFill>
                    <a:srgbClr val="FFFFFF"/>
                  </a:solidFill>
                  <a:latin typeface="Arial" charset="0"/>
                </a:rPr>
                <a:t>ratD1</a:t>
              </a:r>
              <a:endParaRPr lang="en-US" sz="3000"/>
            </a:p>
          </p:txBody>
        </p:sp>
        <p:sp>
          <p:nvSpPr>
            <p:cNvPr id="72343" name="Rectangle 663"/>
            <p:cNvSpPr>
              <a:spLocks noChangeArrowheads="1"/>
            </p:cNvSpPr>
            <p:nvPr/>
          </p:nvSpPr>
          <p:spPr bwMode="auto">
            <a:xfrm>
              <a:off x="3972" y="2633"/>
              <a:ext cx="354" cy="9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000" b="0">
                  <a:solidFill>
                    <a:srgbClr val="FFFFFF"/>
                  </a:solidFill>
                  <a:latin typeface="Arial" charset="0"/>
                </a:rPr>
                <a:t>ratNPYY1</a:t>
              </a:r>
              <a:endParaRPr lang="en-US" sz="3000"/>
            </a:p>
          </p:txBody>
        </p:sp>
        <p:sp>
          <p:nvSpPr>
            <p:cNvPr id="72344" name="Rectangle 664"/>
            <p:cNvSpPr>
              <a:spLocks noChangeArrowheads="1"/>
            </p:cNvSpPr>
            <p:nvPr/>
          </p:nvSpPr>
          <p:spPr bwMode="auto">
            <a:xfrm>
              <a:off x="3938" y="3080"/>
              <a:ext cx="258" cy="9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000" b="0">
                  <a:solidFill>
                    <a:srgbClr val="FFFFFF"/>
                  </a:solidFill>
                  <a:latin typeface="Arial" charset="0"/>
                </a:rPr>
                <a:t>ratNTR</a:t>
              </a:r>
              <a:endParaRPr lang="en-US" sz="3000"/>
            </a:p>
          </p:txBody>
        </p:sp>
      </p:grpSp>
      <p:grpSp>
        <p:nvGrpSpPr>
          <p:cNvPr id="72345" name="Group 665"/>
          <p:cNvGrpSpPr>
            <a:grpSpLocks/>
          </p:cNvGrpSpPr>
          <p:nvPr/>
        </p:nvGrpSpPr>
        <p:grpSpPr bwMode="auto">
          <a:xfrm>
            <a:off x="2103438" y="3317875"/>
            <a:ext cx="5218112" cy="2524125"/>
            <a:chOff x="1325" y="2090"/>
            <a:chExt cx="3287" cy="1590"/>
          </a:xfrm>
        </p:grpSpPr>
        <p:sp>
          <p:nvSpPr>
            <p:cNvPr id="72346" name="Rectangle 666"/>
            <p:cNvSpPr>
              <a:spLocks noChangeArrowheads="1"/>
            </p:cNvSpPr>
            <p:nvPr/>
          </p:nvSpPr>
          <p:spPr bwMode="auto">
            <a:xfrm>
              <a:off x="4096" y="2090"/>
              <a:ext cx="320" cy="96"/>
            </a:xfrm>
            <a:prstGeom prst="rect">
              <a:avLst/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000" b="0">
                  <a:solidFill>
                    <a:srgbClr val="FFFFFF"/>
                  </a:solidFill>
                  <a:latin typeface="Arial" charset="0"/>
                </a:rPr>
                <a:t>humTHR</a:t>
              </a:r>
              <a:endParaRPr lang="en-US" sz="3000"/>
            </a:p>
          </p:txBody>
        </p:sp>
        <p:sp>
          <p:nvSpPr>
            <p:cNvPr id="72347" name="Rectangle 667"/>
            <p:cNvSpPr>
              <a:spLocks noChangeArrowheads="1"/>
            </p:cNvSpPr>
            <p:nvPr/>
          </p:nvSpPr>
          <p:spPr bwMode="auto">
            <a:xfrm>
              <a:off x="4284" y="2330"/>
              <a:ext cx="328" cy="96"/>
            </a:xfrm>
            <a:prstGeom prst="rect">
              <a:avLst/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000" b="0">
                  <a:solidFill>
                    <a:srgbClr val="FFFFFF"/>
                  </a:solidFill>
                  <a:latin typeface="Arial" charset="0"/>
                </a:rPr>
                <a:t>humMAS</a:t>
              </a:r>
              <a:endParaRPr lang="en-US" sz="3000"/>
            </a:p>
          </p:txBody>
        </p:sp>
        <p:sp>
          <p:nvSpPr>
            <p:cNvPr id="72348" name="Rectangle 668"/>
            <p:cNvSpPr>
              <a:spLocks noChangeArrowheads="1"/>
            </p:cNvSpPr>
            <p:nvPr/>
          </p:nvSpPr>
          <p:spPr bwMode="auto">
            <a:xfrm>
              <a:off x="1325" y="2450"/>
              <a:ext cx="372" cy="96"/>
            </a:xfrm>
            <a:prstGeom prst="rect">
              <a:avLst/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000" b="0">
                  <a:solidFill>
                    <a:srgbClr val="FFFFFF"/>
                  </a:solidFill>
                  <a:latin typeface="Arial" charset="0"/>
                </a:rPr>
                <a:t>humEDG1</a:t>
              </a:r>
              <a:endParaRPr lang="en-US" sz="3000"/>
            </a:p>
          </p:txBody>
        </p:sp>
        <p:sp>
          <p:nvSpPr>
            <p:cNvPr id="72349" name="Rectangle 669"/>
            <p:cNvSpPr>
              <a:spLocks noChangeArrowheads="1"/>
            </p:cNvSpPr>
            <p:nvPr/>
          </p:nvSpPr>
          <p:spPr bwMode="auto">
            <a:xfrm>
              <a:off x="2554" y="3584"/>
              <a:ext cx="394" cy="96"/>
            </a:xfrm>
            <a:prstGeom prst="rect">
              <a:avLst/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000" b="0">
                  <a:solidFill>
                    <a:srgbClr val="FFFFFF"/>
                  </a:solidFill>
                  <a:latin typeface="Arial" charset="0"/>
                </a:rPr>
                <a:t>hum5HT1a</a:t>
              </a:r>
              <a:endParaRPr lang="en-US" sz="3000"/>
            </a:p>
          </p:txBody>
        </p:sp>
        <p:sp>
          <p:nvSpPr>
            <p:cNvPr id="72350" name="Rectangle 670"/>
            <p:cNvSpPr>
              <a:spLocks noChangeArrowheads="1"/>
            </p:cNvSpPr>
            <p:nvPr/>
          </p:nvSpPr>
          <p:spPr bwMode="auto">
            <a:xfrm>
              <a:off x="4014" y="3200"/>
              <a:ext cx="316" cy="96"/>
            </a:xfrm>
            <a:prstGeom prst="rect">
              <a:avLst/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000" b="0">
                  <a:solidFill>
                    <a:srgbClr val="FFFFFF"/>
                  </a:solidFill>
                  <a:latin typeface="Arial" charset="0"/>
                </a:rPr>
                <a:t>musTRH</a:t>
              </a:r>
              <a:endParaRPr lang="en-US" sz="3000"/>
            </a:p>
          </p:txBody>
        </p:sp>
      </p:grpSp>
      <p:grpSp>
        <p:nvGrpSpPr>
          <p:cNvPr id="72351" name="Group 671"/>
          <p:cNvGrpSpPr>
            <a:grpSpLocks/>
          </p:cNvGrpSpPr>
          <p:nvPr/>
        </p:nvGrpSpPr>
        <p:grpSpPr bwMode="auto">
          <a:xfrm>
            <a:off x="2052638" y="2546350"/>
            <a:ext cx="5738812" cy="2938463"/>
            <a:chOff x="1293" y="1604"/>
            <a:chExt cx="3615" cy="1851"/>
          </a:xfrm>
        </p:grpSpPr>
        <p:sp>
          <p:nvSpPr>
            <p:cNvPr id="72352" name="Rectangle 672"/>
            <p:cNvSpPr>
              <a:spLocks noChangeArrowheads="1"/>
            </p:cNvSpPr>
            <p:nvPr/>
          </p:nvSpPr>
          <p:spPr bwMode="auto">
            <a:xfrm>
              <a:off x="3164" y="1631"/>
              <a:ext cx="265" cy="96"/>
            </a:xfrm>
            <a:prstGeom prst="rect">
              <a:avLst/>
            </a:prstGeom>
            <a:solidFill>
              <a:srgbClr val="00CC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000" b="0">
                  <a:solidFill>
                    <a:srgbClr val="FFFFFF"/>
                  </a:solidFill>
                  <a:latin typeface="Arial" charset="0"/>
                </a:rPr>
                <a:t>humIL8</a:t>
              </a:r>
              <a:endParaRPr lang="en-US" sz="3000"/>
            </a:p>
          </p:txBody>
        </p:sp>
        <p:sp>
          <p:nvSpPr>
            <p:cNvPr id="72353" name="Rectangle 673"/>
            <p:cNvSpPr>
              <a:spLocks noChangeArrowheads="1"/>
            </p:cNvSpPr>
            <p:nvPr/>
          </p:nvSpPr>
          <p:spPr bwMode="auto">
            <a:xfrm>
              <a:off x="3197" y="1852"/>
              <a:ext cx="252" cy="96"/>
            </a:xfrm>
            <a:prstGeom prst="rect">
              <a:avLst/>
            </a:prstGeom>
            <a:solidFill>
              <a:srgbClr val="00CC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000" b="0">
                  <a:solidFill>
                    <a:srgbClr val="FFFFFF"/>
                  </a:solidFill>
                  <a:latin typeface="Arial" charset="0"/>
                </a:rPr>
                <a:t>RBS11</a:t>
              </a:r>
              <a:endParaRPr lang="en-US" sz="3000"/>
            </a:p>
          </p:txBody>
        </p:sp>
        <p:sp>
          <p:nvSpPr>
            <p:cNvPr id="72354" name="Rectangle 674"/>
            <p:cNvSpPr>
              <a:spLocks noChangeArrowheads="1"/>
            </p:cNvSpPr>
            <p:nvPr/>
          </p:nvSpPr>
          <p:spPr bwMode="auto">
            <a:xfrm>
              <a:off x="3586" y="1952"/>
              <a:ext cx="323" cy="96"/>
            </a:xfrm>
            <a:prstGeom prst="rect">
              <a:avLst/>
            </a:prstGeom>
            <a:solidFill>
              <a:srgbClr val="00CC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000" b="0">
                  <a:solidFill>
                    <a:srgbClr val="FFFFFF"/>
                  </a:solidFill>
                  <a:latin typeface="Arial" charset="0"/>
                </a:rPr>
                <a:t>musdelto</a:t>
              </a:r>
              <a:endParaRPr lang="en-US" sz="3000"/>
            </a:p>
          </p:txBody>
        </p:sp>
        <p:sp>
          <p:nvSpPr>
            <p:cNvPr id="72355" name="Rectangle 675"/>
            <p:cNvSpPr>
              <a:spLocks noChangeArrowheads="1"/>
            </p:cNvSpPr>
            <p:nvPr/>
          </p:nvSpPr>
          <p:spPr bwMode="auto">
            <a:xfrm>
              <a:off x="3732" y="2120"/>
              <a:ext cx="243" cy="96"/>
            </a:xfrm>
            <a:prstGeom prst="rect">
              <a:avLst/>
            </a:prstGeom>
            <a:solidFill>
              <a:srgbClr val="00CC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000" b="0">
                  <a:solidFill>
                    <a:srgbClr val="FFFFFF"/>
                  </a:solidFill>
                  <a:latin typeface="Arial" charset="0"/>
                </a:rPr>
                <a:t>ratBK2</a:t>
              </a:r>
              <a:endParaRPr lang="en-US" sz="3000"/>
            </a:p>
          </p:txBody>
        </p:sp>
        <p:sp>
          <p:nvSpPr>
            <p:cNvPr id="72356" name="Rectangle 676"/>
            <p:cNvSpPr>
              <a:spLocks noChangeArrowheads="1"/>
            </p:cNvSpPr>
            <p:nvPr/>
          </p:nvSpPr>
          <p:spPr bwMode="auto">
            <a:xfrm>
              <a:off x="4566" y="2216"/>
              <a:ext cx="342" cy="96"/>
            </a:xfrm>
            <a:prstGeom prst="rect">
              <a:avLst/>
            </a:prstGeom>
            <a:solidFill>
              <a:srgbClr val="00CC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000" b="0">
                  <a:solidFill>
                    <a:srgbClr val="FFFFFF"/>
                  </a:solidFill>
                  <a:latin typeface="Arial" charset="0"/>
                </a:rPr>
                <a:t>humMRG</a:t>
              </a:r>
              <a:endParaRPr lang="en-US" sz="3000"/>
            </a:p>
          </p:txBody>
        </p:sp>
        <p:sp>
          <p:nvSpPr>
            <p:cNvPr id="72357" name="Rectangle 677"/>
            <p:cNvSpPr>
              <a:spLocks noChangeArrowheads="1"/>
            </p:cNvSpPr>
            <p:nvPr/>
          </p:nvSpPr>
          <p:spPr bwMode="auto">
            <a:xfrm>
              <a:off x="2543" y="1604"/>
              <a:ext cx="337" cy="96"/>
            </a:xfrm>
            <a:prstGeom prst="rect">
              <a:avLst/>
            </a:prstGeom>
            <a:solidFill>
              <a:srgbClr val="00CC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000" b="0">
                  <a:solidFill>
                    <a:srgbClr val="FFFFFF"/>
                  </a:solidFill>
                  <a:latin typeface="Arial" charset="0"/>
                </a:rPr>
                <a:t>humfMLF</a:t>
              </a:r>
              <a:endParaRPr lang="en-US" sz="3000"/>
            </a:p>
          </p:txBody>
        </p:sp>
        <p:sp>
          <p:nvSpPr>
            <p:cNvPr id="72358" name="Rectangle 678"/>
            <p:cNvSpPr>
              <a:spLocks noChangeArrowheads="1"/>
            </p:cNvSpPr>
            <p:nvPr/>
          </p:nvSpPr>
          <p:spPr bwMode="auto">
            <a:xfrm>
              <a:off x="1293" y="3188"/>
              <a:ext cx="301" cy="96"/>
            </a:xfrm>
            <a:prstGeom prst="rect">
              <a:avLst/>
            </a:prstGeom>
            <a:solidFill>
              <a:srgbClr val="00CC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000" b="0">
                  <a:solidFill>
                    <a:srgbClr val="FFFFFF"/>
                  </a:solidFill>
                  <a:latin typeface="Arial" charset="0"/>
                </a:rPr>
                <a:t>musEP2</a:t>
              </a:r>
              <a:endParaRPr lang="en-US" sz="3000"/>
            </a:p>
          </p:txBody>
        </p:sp>
        <p:sp>
          <p:nvSpPr>
            <p:cNvPr id="72359" name="Rectangle 679"/>
            <p:cNvSpPr>
              <a:spLocks noChangeArrowheads="1"/>
            </p:cNvSpPr>
            <p:nvPr/>
          </p:nvSpPr>
          <p:spPr bwMode="auto">
            <a:xfrm>
              <a:off x="3720" y="3359"/>
              <a:ext cx="234" cy="96"/>
            </a:xfrm>
            <a:prstGeom prst="rect">
              <a:avLst/>
            </a:prstGeom>
            <a:solidFill>
              <a:srgbClr val="00CC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000" b="0">
                  <a:solidFill>
                    <a:srgbClr val="FFFFFF"/>
                  </a:solidFill>
                  <a:latin typeface="Arial" charset="0"/>
                </a:rPr>
                <a:t>ratV1a</a:t>
              </a:r>
              <a:endParaRPr lang="en-US" sz="3000"/>
            </a:p>
          </p:txBody>
        </p:sp>
      </p:grpSp>
      <p:grpSp>
        <p:nvGrpSpPr>
          <p:cNvPr id="72360" name="Group 680"/>
          <p:cNvGrpSpPr>
            <a:grpSpLocks/>
          </p:cNvGrpSpPr>
          <p:nvPr/>
        </p:nvGrpSpPr>
        <p:grpSpPr bwMode="auto">
          <a:xfrm>
            <a:off x="1525588" y="1981200"/>
            <a:ext cx="4989512" cy="4003675"/>
            <a:chOff x="961" y="1248"/>
            <a:chExt cx="3143" cy="2522"/>
          </a:xfrm>
        </p:grpSpPr>
        <p:sp>
          <p:nvSpPr>
            <p:cNvPr id="72361" name="Rectangle 681"/>
            <p:cNvSpPr>
              <a:spLocks noChangeArrowheads="1"/>
            </p:cNvSpPr>
            <p:nvPr/>
          </p:nvSpPr>
          <p:spPr bwMode="auto">
            <a:xfrm>
              <a:off x="3150" y="1248"/>
              <a:ext cx="354" cy="96"/>
            </a:xfrm>
            <a:prstGeom prst="rect">
              <a:avLst/>
            </a:prstGeom>
            <a:solidFill>
              <a:srgbClr val="0066FF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000" b="0">
                  <a:solidFill>
                    <a:srgbClr val="FFFFFF"/>
                  </a:solidFill>
                  <a:latin typeface="Arial" charset="0"/>
                </a:rPr>
                <a:t>herpesEC</a:t>
              </a:r>
              <a:endParaRPr lang="en-US" sz="3000"/>
            </a:p>
          </p:txBody>
        </p:sp>
        <p:sp>
          <p:nvSpPr>
            <p:cNvPr id="72362" name="Rectangle 682"/>
            <p:cNvSpPr>
              <a:spLocks noChangeArrowheads="1"/>
            </p:cNvSpPr>
            <p:nvPr/>
          </p:nvSpPr>
          <p:spPr bwMode="auto">
            <a:xfrm>
              <a:off x="3761" y="1344"/>
              <a:ext cx="311" cy="96"/>
            </a:xfrm>
            <a:prstGeom prst="rect">
              <a:avLst/>
            </a:prstGeom>
            <a:solidFill>
              <a:srgbClr val="0066FF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000" b="0">
                  <a:solidFill>
                    <a:srgbClr val="FFFFFF"/>
                  </a:solidFill>
                  <a:latin typeface="Arial" charset="0"/>
                </a:rPr>
                <a:t>crnvHH2</a:t>
              </a:r>
              <a:endParaRPr lang="en-US" sz="3000"/>
            </a:p>
          </p:txBody>
        </p:sp>
        <p:sp>
          <p:nvSpPr>
            <p:cNvPr id="72363" name="Rectangle 683"/>
            <p:cNvSpPr>
              <a:spLocks noChangeArrowheads="1"/>
            </p:cNvSpPr>
            <p:nvPr/>
          </p:nvSpPr>
          <p:spPr bwMode="auto">
            <a:xfrm>
              <a:off x="3395" y="1478"/>
              <a:ext cx="307" cy="96"/>
            </a:xfrm>
            <a:prstGeom prst="rect">
              <a:avLst/>
            </a:prstGeom>
            <a:solidFill>
              <a:srgbClr val="0066FF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000" b="0">
                  <a:solidFill>
                    <a:srgbClr val="FFFFFF"/>
                  </a:solidFill>
                  <a:latin typeface="Arial" charset="0"/>
                </a:rPr>
                <a:t>cmvHH3</a:t>
              </a:r>
              <a:endParaRPr lang="en-US" sz="3000"/>
            </a:p>
          </p:txBody>
        </p:sp>
        <p:sp>
          <p:nvSpPr>
            <p:cNvPr id="72364" name="Rectangle 684"/>
            <p:cNvSpPr>
              <a:spLocks noChangeArrowheads="1"/>
            </p:cNvSpPr>
            <p:nvPr/>
          </p:nvSpPr>
          <p:spPr bwMode="auto">
            <a:xfrm>
              <a:off x="3193" y="1748"/>
              <a:ext cx="336" cy="96"/>
            </a:xfrm>
            <a:prstGeom prst="rect">
              <a:avLst/>
            </a:prstGeom>
            <a:solidFill>
              <a:srgbClr val="3399FF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000" b="0">
                  <a:solidFill>
                    <a:srgbClr val="FFFFFF"/>
                  </a:solidFill>
                  <a:latin typeface="Arial" charset="0"/>
                </a:rPr>
                <a:t>bovLOR1</a:t>
              </a:r>
              <a:endParaRPr lang="en-US" sz="3000"/>
            </a:p>
          </p:txBody>
        </p:sp>
        <p:sp>
          <p:nvSpPr>
            <p:cNvPr id="72365" name="Rectangle 685"/>
            <p:cNvSpPr>
              <a:spLocks noChangeArrowheads="1"/>
            </p:cNvSpPr>
            <p:nvPr/>
          </p:nvSpPr>
          <p:spPr bwMode="auto">
            <a:xfrm>
              <a:off x="2858" y="1679"/>
              <a:ext cx="266" cy="96"/>
            </a:xfrm>
            <a:prstGeom prst="rect">
              <a:avLst/>
            </a:prstGeom>
            <a:solidFill>
              <a:srgbClr val="0066FF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000" b="0">
                  <a:solidFill>
                    <a:srgbClr val="FFFFFF"/>
                  </a:solidFill>
                  <a:latin typeface="Arial" charset="0"/>
                </a:rPr>
                <a:t>ratANG</a:t>
              </a:r>
              <a:endParaRPr lang="en-US" sz="3000"/>
            </a:p>
          </p:txBody>
        </p:sp>
        <p:sp>
          <p:nvSpPr>
            <p:cNvPr id="72366" name="Rectangle 686"/>
            <p:cNvSpPr>
              <a:spLocks noChangeArrowheads="1"/>
            </p:cNvSpPr>
            <p:nvPr/>
          </p:nvSpPr>
          <p:spPr bwMode="auto">
            <a:xfrm>
              <a:off x="2612" y="1935"/>
              <a:ext cx="350" cy="96"/>
            </a:xfrm>
            <a:prstGeom prst="rect">
              <a:avLst/>
            </a:prstGeom>
            <a:solidFill>
              <a:srgbClr val="0066FF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000" b="0">
                  <a:solidFill>
                    <a:srgbClr val="FFFFFF"/>
                  </a:solidFill>
                  <a:latin typeface="Arial" charset="0"/>
                </a:rPr>
                <a:t>dogRDC1</a:t>
              </a:r>
              <a:endParaRPr lang="en-US" sz="3000"/>
            </a:p>
          </p:txBody>
        </p:sp>
        <p:sp>
          <p:nvSpPr>
            <p:cNvPr id="72367" name="Rectangle 687"/>
            <p:cNvSpPr>
              <a:spLocks noChangeArrowheads="1"/>
            </p:cNvSpPr>
            <p:nvPr/>
          </p:nvSpPr>
          <p:spPr bwMode="auto">
            <a:xfrm>
              <a:off x="2049" y="1538"/>
              <a:ext cx="324" cy="96"/>
            </a:xfrm>
            <a:prstGeom prst="rect">
              <a:avLst/>
            </a:prstGeom>
            <a:solidFill>
              <a:srgbClr val="0066FF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000" b="0">
                  <a:solidFill>
                    <a:srgbClr val="FFFFFF"/>
                  </a:solidFill>
                  <a:latin typeface="Arial" charset="0"/>
                </a:rPr>
                <a:t>humRSC</a:t>
              </a:r>
              <a:endParaRPr lang="en-US" sz="3000"/>
            </a:p>
          </p:txBody>
        </p:sp>
        <p:sp>
          <p:nvSpPr>
            <p:cNvPr id="72368" name="Rectangle 688"/>
            <p:cNvSpPr>
              <a:spLocks noChangeArrowheads="1"/>
            </p:cNvSpPr>
            <p:nvPr/>
          </p:nvSpPr>
          <p:spPr bwMode="auto">
            <a:xfrm>
              <a:off x="2122" y="1767"/>
              <a:ext cx="355" cy="96"/>
            </a:xfrm>
            <a:prstGeom prst="rect">
              <a:avLst/>
            </a:prstGeom>
            <a:solidFill>
              <a:srgbClr val="0066FF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000" b="0">
                  <a:solidFill>
                    <a:srgbClr val="FFFFFF"/>
                  </a:solidFill>
                  <a:latin typeface="Arial" charset="0"/>
                </a:rPr>
                <a:t>chkGPCR</a:t>
              </a:r>
              <a:endParaRPr lang="en-US" sz="3000"/>
            </a:p>
          </p:txBody>
        </p:sp>
        <p:sp>
          <p:nvSpPr>
            <p:cNvPr id="72369" name="Rectangle 689"/>
            <p:cNvSpPr>
              <a:spLocks noChangeArrowheads="1"/>
            </p:cNvSpPr>
            <p:nvPr/>
          </p:nvSpPr>
          <p:spPr bwMode="auto">
            <a:xfrm>
              <a:off x="2056" y="1962"/>
              <a:ext cx="292" cy="96"/>
            </a:xfrm>
            <a:prstGeom prst="rect">
              <a:avLst/>
            </a:prstGeom>
            <a:solidFill>
              <a:srgbClr val="0066FF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000" b="0">
                  <a:solidFill>
                    <a:srgbClr val="FFFFFF"/>
                  </a:solidFill>
                  <a:latin typeface="Arial" charset="0"/>
                </a:rPr>
                <a:t>musP2u</a:t>
              </a:r>
              <a:endParaRPr lang="en-US" sz="3000"/>
            </a:p>
          </p:txBody>
        </p:sp>
        <p:sp>
          <p:nvSpPr>
            <p:cNvPr id="72370" name="Rectangle 690"/>
            <p:cNvSpPr>
              <a:spLocks noChangeArrowheads="1"/>
            </p:cNvSpPr>
            <p:nvPr/>
          </p:nvSpPr>
          <p:spPr bwMode="auto">
            <a:xfrm>
              <a:off x="961" y="1934"/>
              <a:ext cx="333" cy="96"/>
            </a:xfrm>
            <a:prstGeom prst="rect">
              <a:avLst/>
            </a:prstGeom>
            <a:solidFill>
              <a:srgbClr val="0066FF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000" b="0">
                  <a:solidFill>
                    <a:srgbClr val="FFFFFF"/>
                  </a:solidFill>
                  <a:latin typeface="Arial" charset="0"/>
                </a:rPr>
                <a:t>ratODOR</a:t>
              </a:r>
              <a:endParaRPr lang="en-US" sz="3000"/>
            </a:p>
          </p:txBody>
        </p:sp>
        <p:sp>
          <p:nvSpPr>
            <p:cNvPr id="72371" name="Rectangle 691"/>
            <p:cNvSpPr>
              <a:spLocks noChangeArrowheads="1"/>
            </p:cNvSpPr>
            <p:nvPr/>
          </p:nvSpPr>
          <p:spPr bwMode="auto">
            <a:xfrm>
              <a:off x="1414" y="2306"/>
              <a:ext cx="195" cy="96"/>
            </a:xfrm>
            <a:prstGeom prst="rect">
              <a:avLst/>
            </a:prstGeom>
            <a:solidFill>
              <a:srgbClr val="0066FF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000" b="0">
                  <a:solidFill>
                    <a:srgbClr val="FFFFFF"/>
                  </a:solidFill>
                  <a:latin typeface="Arial" charset="0"/>
                </a:rPr>
                <a:t>ratLH</a:t>
              </a:r>
              <a:endParaRPr lang="en-US" sz="3000"/>
            </a:p>
          </p:txBody>
        </p:sp>
        <p:sp>
          <p:nvSpPr>
            <p:cNvPr id="72372" name="Rectangle 692"/>
            <p:cNvSpPr>
              <a:spLocks noChangeArrowheads="1"/>
            </p:cNvSpPr>
            <p:nvPr/>
          </p:nvSpPr>
          <p:spPr bwMode="auto">
            <a:xfrm>
              <a:off x="1047" y="2564"/>
              <a:ext cx="382" cy="96"/>
            </a:xfrm>
            <a:prstGeom prst="rect">
              <a:avLst/>
            </a:prstGeom>
            <a:solidFill>
              <a:srgbClr val="0066FF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000" b="0">
                  <a:solidFill>
                    <a:srgbClr val="FFFFFF"/>
                  </a:solidFill>
                  <a:latin typeface="Arial" charset="0"/>
                </a:rPr>
                <a:t>ratCGPCR</a:t>
              </a:r>
              <a:endParaRPr lang="en-US" sz="3000"/>
            </a:p>
          </p:txBody>
        </p:sp>
        <p:sp>
          <p:nvSpPr>
            <p:cNvPr id="72373" name="Rectangle 693"/>
            <p:cNvSpPr>
              <a:spLocks noChangeArrowheads="1"/>
            </p:cNvSpPr>
            <p:nvPr/>
          </p:nvSpPr>
          <p:spPr bwMode="auto">
            <a:xfrm>
              <a:off x="1355" y="2756"/>
              <a:ext cx="373" cy="96"/>
            </a:xfrm>
            <a:prstGeom prst="rect">
              <a:avLst/>
            </a:prstGeom>
            <a:solidFill>
              <a:srgbClr val="0066FF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000" b="0">
                  <a:solidFill>
                    <a:srgbClr val="FFFFFF"/>
                  </a:solidFill>
                  <a:latin typeface="Arial" charset="0"/>
                </a:rPr>
                <a:t>humACTH</a:t>
              </a:r>
              <a:endParaRPr lang="en-US" sz="3000"/>
            </a:p>
          </p:txBody>
        </p:sp>
        <p:sp>
          <p:nvSpPr>
            <p:cNvPr id="72374" name="Rectangle 694"/>
            <p:cNvSpPr>
              <a:spLocks noChangeArrowheads="1"/>
            </p:cNvSpPr>
            <p:nvPr/>
          </p:nvSpPr>
          <p:spPr bwMode="auto">
            <a:xfrm>
              <a:off x="1448" y="2846"/>
              <a:ext cx="333" cy="96"/>
            </a:xfrm>
            <a:prstGeom prst="rect">
              <a:avLst/>
            </a:prstGeom>
            <a:solidFill>
              <a:srgbClr val="0066FF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000" b="0">
                  <a:solidFill>
                    <a:srgbClr val="FFFFFF"/>
                  </a:solidFill>
                  <a:latin typeface="Arial" charset="0"/>
                </a:rPr>
                <a:t>humMSH</a:t>
              </a:r>
              <a:endParaRPr lang="en-US" sz="3000"/>
            </a:p>
          </p:txBody>
        </p:sp>
        <p:sp>
          <p:nvSpPr>
            <p:cNvPr id="72375" name="Rectangle 695"/>
            <p:cNvSpPr>
              <a:spLocks noChangeArrowheads="1"/>
            </p:cNvSpPr>
            <p:nvPr/>
          </p:nvSpPr>
          <p:spPr bwMode="auto">
            <a:xfrm>
              <a:off x="1379" y="2943"/>
              <a:ext cx="301" cy="96"/>
            </a:xfrm>
            <a:prstGeom prst="rect">
              <a:avLst/>
            </a:prstGeom>
            <a:solidFill>
              <a:srgbClr val="0066FF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000" b="0">
                  <a:solidFill>
                    <a:srgbClr val="FFFFFF"/>
                  </a:solidFill>
                  <a:latin typeface="Arial" charset="0"/>
                </a:rPr>
                <a:t>musEP3</a:t>
              </a:r>
              <a:endParaRPr lang="en-US" sz="3000"/>
            </a:p>
          </p:txBody>
        </p:sp>
        <p:sp>
          <p:nvSpPr>
            <p:cNvPr id="72376" name="Rectangle 696"/>
            <p:cNvSpPr>
              <a:spLocks noChangeArrowheads="1"/>
            </p:cNvSpPr>
            <p:nvPr/>
          </p:nvSpPr>
          <p:spPr bwMode="auto">
            <a:xfrm>
              <a:off x="1182" y="3063"/>
              <a:ext cx="354" cy="96"/>
            </a:xfrm>
            <a:prstGeom prst="rect">
              <a:avLst/>
            </a:prstGeom>
            <a:solidFill>
              <a:srgbClr val="0066FF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000" b="0">
                  <a:solidFill>
                    <a:srgbClr val="FFFFFF"/>
                  </a:solidFill>
                  <a:latin typeface="Arial" charset="0"/>
                </a:rPr>
                <a:t>humTXA2</a:t>
              </a:r>
              <a:endParaRPr lang="en-US" sz="3000"/>
            </a:p>
          </p:txBody>
        </p:sp>
        <p:sp>
          <p:nvSpPr>
            <p:cNvPr id="72377" name="Rectangle 697"/>
            <p:cNvSpPr>
              <a:spLocks noChangeArrowheads="1"/>
            </p:cNvSpPr>
            <p:nvPr/>
          </p:nvSpPr>
          <p:spPr bwMode="auto">
            <a:xfrm>
              <a:off x="2224" y="3674"/>
              <a:ext cx="266" cy="96"/>
            </a:xfrm>
            <a:prstGeom prst="rect">
              <a:avLst/>
            </a:prstGeom>
            <a:solidFill>
              <a:srgbClr val="0066FF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000" b="0">
                  <a:solidFill>
                    <a:srgbClr val="FFFFFF"/>
                  </a:solidFill>
                  <a:latin typeface="Arial" charset="0"/>
                </a:rPr>
                <a:t>humM1</a:t>
              </a:r>
              <a:endParaRPr lang="en-US" sz="3000"/>
            </a:p>
          </p:txBody>
        </p:sp>
        <p:sp>
          <p:nvSpPr>
            <p:cNvPr id="72378" name="Rectangle 698"/>
            <p:cNvSpPr>
              <a:spLocks noChangeArrowheads="1"/>
            </p:cNvSpPr>
            <p:nvPr/>
          </p:nvSpPr>
          <p:spPr bwMode="auto">
            <a:xfrm>
              <a:off x="3731" y="3279"/>
              <a:ext cx="373" cy="96"/>
            </a:xfrm>
            <a:prstGeom prst="rect">
              <a:avLst/>
            </a:prstGeom>
            <a:solidFill>
              <a:srgbClr val="0066FF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000" b="0">
                  <a:solidFill>
                    <a:srgbClr val="FFFFFF"/>
                  </a:solidFill>
                  <a:latin typeface="Arial" charset="0"/>
                </a:rPr>
                <a:t>musGnRH</a:t>
              </a:r>
              <a:endParaRPr lang="en-US" sz="3000"/>
            </a:p>
          </p:txBody>
        </p:sp>
        <p:sp>
          <p:nvSpPr>
            <p:cNvPr id="72379" name="Rectangle 699"/>
            <p:cNvSpPr>
              <a:spLocks noChangeArrowheads="1"/>
            </p:cNvSpPr>
            <p:nvPr/>
          </p:nvSpPr>
          <p:spPr bwMode="auto">
            <a:xfrm>
              <a:off x="3605" y="3440"/>
              <a:ext cx="283" cy="96"/>
            </a:xfrm>
            <a:prstGeom prst="rect">
              <a:avLst/>
            </a:prstGeom>
            <a:solidFill>
              <a:srgbClr val="0066FF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000" b="0">
                  <a:solidFill>
                    <a:srgbClr val="FFFFFF"/>
                  </a:solidFill>
                  <a:latin typeface="Arial" charset="0"/>
                </a:rPr>
                <a:t>bovETA</a:t>
              </a:r>
              <a:endParaRPr lang="en-US" sz="3000"/>
            </a:p>
          </p:txBody>
        </p:sp>
        <p:sp>
          <p:nvSpPr>
            <p:cNvPr id="72380" name="Rectangle 700"/>
            <p:cNvSpPr>
              <a:spLocks noChangeArrowheads="1"/>
            </p:cNvSpPr>
            <p:nvPr/>
          </p:nvSpPr>
          <p:spPr bwMode="auto">
            <a:xfrm>
              <a:off x="3270" y="3332"/>
              <a:ext cx="324" cy="96"/>
            </a:xfrm>
            <a:prstGeom prst="rect">
              <a:avLst/>
            </a:prstGeom>
            <a:solidFill>
              <a:srgbClr val="0066FF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000" b="0">
                  <a:solidFill>
                    <a:srgbClr val="FFFFFF"/>
                  </a:solidFill>
                  <a:latin typeface="Arial" charset="0"/>
                </a:rPr>
                <a:t>musGRP</a:t>
              </a:r>
              <a:endParaRPr lang="en-US" sz="3000"/>
            </a:p>
          </p:txBody>
        </p:sp>
      </p:grpSp>
      <p:grpSp>
        <p:nvGrpSpPr>
          <p:cNvPr id="72383" name="Group 703"/>
          <p:cNvGrpSpPr>
            <a:grpSpLocks/>
          </p:cNvGrpSpPr>
          <p:nvPr/>
        </p:nvGrpSpPr>
        <p:grpSpPr bwMode="auto">
          <a:xfrm>
            <a:off x="1447800" y="2006600"/>
            <a:ext cx="2279650" cy="1931988"/>
            <a:chOff x="912" y="1264"/>
            <a:chExt cx="1436" cy="1217"/>
          </a:xfrm>
        </p:grpSpPr>
        <p:sp>
          <p:nvSpPr>
            <p:cNvPr id="72381" name="Text Box 701"/>
            <p:cNvSpPr txBox="1">
              <a:spLocks noChangeArrowheads="1"/>
            </p:cNvSpPr>
            <p:nvPr/>
          </p:nvSpPr>
          <p:spPr bwMode="auto">
            <a:xfrm>
              <a:off x="912" y="1264"/>
              <a:ext cx="556" cy="30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0">
                  <a:solidFill>
                    <a:srgbClr val="FF0000"/>
                  </a:solidFill>
                  <a:latin typeface="Arial" charset="0"/>
                </a:rPr>
                <a:t>????</a:t>
              </a:r>
              <a:endParaRPr lang="en-US" b="0">
                <a:solidFill>
                  <a:srgbClr val="CC00CC"/>
                </a:solidFill>
                <a:latin typeface="Arial" charset="0"/>
              </a:endParaRPr>
            </a:p>
          </p:txBody>
        </p:sp>
        <p:sp>
          <p:nvSpPr>
            <p:cNvPr id="72382" name="Line 702"/>
            <p:cNvSpPr>
              <a:spLocks noChangeShapeType="1"/>
            </p:cNvSpPr>
            <p:nvPr/>
          </p:nvSpPr>
          <p:spPr bwMode="auto">
            <a:xfrm flipH="1" flipV="1">
              <a:off x="1219" y="1560"/>
              <a:ext cx="1129" cy="921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2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2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2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2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2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2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2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E87DB-B5B8-4F44-BFF8-1D7D7EEE1000}" type="slidenum">
              <a:rPr lang="en-US"/>
              <a:pPr/>
              <a:t>26</a:t>
            </a:fld>
            <a:endParaRPr lang="en-US"/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88900" y="254000"/>
            <a:ext cx="8991600" cy="1143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4400" b="0">
                <a:solidFill>
                  <a:schemeClr val="tx2"/>
                </a:solidFill>
              </a:rPr>
              <a:t>Primer Selection Problem</a:t>
            </a: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1066800" y="1905000"/>
            <a:ext cx="7772400" cy="411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085850" lvl="2" indent="-228600">
              <a:lnSpc>
                <a:spcPct val="110000"/>
              </a:lnSpc>
              <a:spcBef>
                <a:spcPct val="20000"/>
              </a:spcBef>
            </a:pPr>
            <a:r>
              <a:rPr lang="en-US" sz="2800" b="0" i="1">
                <a:solidFill>
                  <a:srgbClr val="0066FF"/>
                </a:solidFill>
              </a:rPr>
              <a:t>Input</a:t>
            </a:r>
            <a:r>
              <a:rPr lang="en-US" sz="2800" b="0" i="1"/>
              <a:t>:    </a:t>
            </a:r>
            <a:r>
              <a:rPr lang="en-US" sz="2800" b="0"/>
              <a:t>set of DNA sequences</a:t>
            </a:r>
            <a:endParaRPr lang="en-US" sz="2800" b="0" i="1"/>
          </a:p>
          <a:p>
            <a:pPr marL="1085850" lvl="2" indent="-228600">
              <a:spcBef>
                <a:spcPct val="20000"/>
              </a:spcBef>
            </a:pPr>
            <a:r>
              <a:rPr lang="en-US" sz="2800" b="0" i="1">
                <a:solidFill>
                  <a:srgbClr val="FF0000"/>
                </a:solidFill>
              </a:rPr>
              <a:t>Output</a:t>
            </a:r>
            <a:r>
              <a:rPr lang="en-US" sz="2800" b="0" i="1"/>
              <a:t>:  </a:t>
            </a:r>
            <a:r>
              <a:rPr lang="en-US" sz="2800" b="0"/>
              <a:t>minimal set of covering primers</a:t>
            </a:r>
          </a:p>
          <a:p>
            <a:pPr marL="1085850" lvl="2" indent="-228600">
              <a:spcBef>
                <a:spcPct val="20000"/>
              </a:spcBef>
            </a:pPr>
            <a:endParaRPr lang="en-US" sz="2800" b="0"/>
          </a:p>
          <a:p>
            <a:pPr marL="342900" indent="-342900">
              <a:spcBef>
                <a:spcPct val="20000"/>
              </a:spcBef>
            </a:pPr>
            <a:r>
              <a:rPr lang="en-US" sz="2800" b="0">
                <a:solidFill>
                  <a:srgbClr val="00FF00"/>
                </a:solidFill>
              </a:rPr>
              <a:t>Theorem</a:t>
            </a:r>
            <a:r>
              <a:rPr lang="en-US" sz="2800" b="0"/>
              <a:t>: NP-complete</a:t>
            </a:r>
          </a:p>
          <a:p>
            <a:pPr marL="342900" indent="-342900">
              <a:spcBef>
                <a:spcPct val="20000"/>
              </a:spcBef>
            </a:pPr>
            <a:r>
              <a:rPr lang="en-US" sz="2800" b="0">
                <a:solidFill>
                  <a:srgbClr val="00FF00"/>
                </a:solidFill>
              </a:rPr>
              <a:t>Theorem</a:t>
            </a:r>
            <a:r>
              <a:rPr lang="en-US" sz="2800" b="0"/>
              <a:t>: </a:t>
            </a:r>
            <a:r>
              <a:rPr lang="en-US" sz="3200" b="0">
                <a:latin typeface="Symbol" pitchFamily="18" charset="2"/>
              </a:rPr>
              <a:t>W</a:t>
            </a:r>
            <a:r>
              <a:rPr lang="en-US" sz="2800" b="0"/>
              <a:t>(log # sequences)</a:t>
            </a:r>
            <a:r>
              <a:rPr lang="en-US" sz="1800" b="0" baseline="30000">
                <a:latin typeface="Symbol" pitchFamily="18" charset="2"/>
              </a:rPr>
              <a:t>·</a:t>
            </a:r>
            <a:r>
              <a:rPr lang="en-US" sz="2800" b="0"/>
              <a:t>OPT within P-time</a:t>
            </a:r>
          </a:p>
          <a:p>
            <a:pPr marL="342900" indent="-342900">
              <a:spcBef>
                <a:spcPct val="20000"/>
              </a:spcBef>
            </a:pPr>
            <a:r>
              <a:rPr lang="en-US" sz="2800" b="0">
                <a:solidFill>
                  <a:srgbClr val="00FF00"/>
                </a:solidFill>
              </a:rPr>
              <a:t>Heuristic</a:t>
            </a:r>
            <a:r>
              <a:rPr lang="en-US" sz="2800" b="0"/>
              <a:t>: </a:t>
            </a:r>
            <a:r>
              <a:rPr lang="en-US" sz="3200" b="0">
                <a:latin typeface="Symbol" pitchFamily="18" charset="2"/>
              </a:rPr>
              <a:t>O</a:t>
            </a:r>
            <a:r>
              <a:rPr lang="en-US" sz="2800" b="0"/>
              <a:t>(log # sequences)</a:t>
            </a:r>
            <a:r>
              <a:rPr lang="en-US" sz="1800" b="0" baseline="30000">
                <a:latin typeface="Symbol" pitchFamily="18" charset="2"/>
              </a:rPr>
              <a:t>·</a:t>
            </a:r>
            <a:r>
              <a:rPr lang="en-US" sz="2800" b="0"/>
              <a:t>OPT solution</a:t>
            </a:r>
          </a:p>
          <a:p>
            <a:pPr marL="342900" indent="-342900">
              <a:spcBef>
                <a:spcPct val="20000"/>
              </a:spcBef>
            </a:pPr>
            <a:endParaRPr lang="en-US" sz="2800" b="0"/>
          </a:p>
          <a:p>
            <a:pPr marL="1085850" lvl="2" indent="-228600">
              <a:spcBef>
                <a:spcPct val="20000"/>
              </a:spcBef>
            </a:pPr>
            <a:endParaRPr lang="en-US" b="0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B081B-0F85-42DC-A3AB-AEE0F141AF00}" type="slidenum">
              <a:rPr lang="en-US"/>
              <a:pPr/>
              <a:t>27</a:t>
            </a:fld>
            <a:endParaRPr lang="en-US"/>
          </a:p>
        </p:txBody>
      </p:sp>
      <p:pic>
        <p:nvPicPr>
          <p:cNvPr id="97306" name="Picture 26" descr="hybedDN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2419350"/>
            <a:ext cx="2386013" cy="1574800"/>
          </a:xfrm>
          <a:prstGeom prst="rect">
            <a:avLst/>
          </a:prstGeom>
          <a:noFill/>
        </p:spPr>
      </p:pic>
      <p:pic>
        <p:nvPicPr>
          <p:cNvPr id="97284" name="Picture 4" descr="science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27950" y="4973638"/>
            <a:ext cx="13525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5" name="Picture 5" descr="affychi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52663" y="1752600"/>
            <a:ext cx="1176337" cy="666750"/>
          </a:xfrm>
          <a:prstGeom prst="rect">
            <a:avLst/>
          </a:prstGeom>
          <a:noFill/>
        </p:spPr>
      </p:pic>
      <p:pic>
        <p:nvPicPr>
          <p:cNvPr id="97286" name="Picture 6" descr="dna_sampl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1504950"/>
            <a:ext cx="1185863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7" name="Picture 7" descr="dna_shear_labe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7013" y="1509713"/>
            <a:ext cx="1189037" cy="1185862"/>
          </a:xfrm>
          <a:prstGeom prst="rect">
            <a:avLst/>
          </a:prstGeom>
          <a:noFill/>
        </p:spPr>
      </p:pic>
      <p:pic>
        <p:nvPicPr>
          <p:cNvPr id="97288" name="Picture 8" descr="MCj01503630000[1]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3139753">
            <a:off x="781843" y="2018507"/>
            <a:ext cx="1096963" cy="831850"/>
          </a:xfrm>
          <a:prstGeom prst="rect">
            <a:avLst/>
          </a:prstGeom>
          <a:noFill/>
        </p:spPr>
      </p:pic>
      <p:sp>
        <p:nvSpPr>
          <p:cNvPr id="97289" name="Line 9"/>
          <p:cNvSpPr>
            <a:spLocks noChangeShapeType="1"/>
          </p:cNvSpPr>
          <p:nvPr/>
        </p:nvSpPr>
        <p:spPr bwMode="auto">
          <a:xfrm flipV="1">
            <a:off x="1371600" y="2190750"/>
            <a:ext cx="1371600" cy="3048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7290" name="Line 10"/>
          <p:cNvSpPr>
            <a:spLocks noChangeShapeType="1"/>
          </p:cNvSpPr>
          <p:nvPr/>
        </p:nvSpPr>
        <p:spPr bwMode="auto">
          <a:xfrm>
            <a:off x="1371600" y="1733550"/>
            <a:ext cx="1371600" cy="3048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7291" name="Line 11"/>
          <p:cNvSpPr>
            <a:spLocks noChangeShapeType="1"/>
          </p:cNvSpPr>
          <p:nvPr/>
        </p:nvSpPr>
        <p:spPr bwMode="auto">
          <a:xfrm flipV="1">
            <a:off x="1447800" y="2114550"/>
            <a:ext cx="12954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97292" name="Picture 12" descr="hyboven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1520825"/>
            <a:ext cx="1352550" cy="1355725"/>
          </a:xfrm>
          <a:prstGeom prst="rect">
            <a:avLst/>
          </a:prstGeom>
          <a:noFill/>
          <a:ln w="3175">
            <a:solidFill>
              <a:srgbClr val="C0C0C0"/>
            </a:solidFill>
            <a:miter lim="800000"/>
            <a:headEnd/>
            <a:tailEnd/>
          </a:ln>
        </p:spPr>
      </p:pic>
      <p:sp>
        <p:nvSpPr>
          <p:cNvPr id="97293" name="Line 13"/>
          <p:cNvSpPr>
            <a:spLocks noChangeShapeType="1"/>
          </p:cNvSpPr>
          <p:nvPr/>
        </p:nvSpPr>
        <p:spPr bwMode="auto">
          <a:xfrm flipV="1">
            <a:off x="3429000" y="2114550"/>
            <a:ext cx="11430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97294" name="Picture 14" descr="fluidics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05600" y="1771650"/>
            <a:ext cx="1773238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95" name="Line 15"/>
          <p:cNvSpPr>
            <a:spLocks noChangeShapeType="1"/>
          </p:cNvSpPr>
          <p:nvPr/>
        </p:nvSpPr>
        <p:spPr bwMode="auto">
          <a:xfrm flipV="1">
            <a:off x="5943600" y="2114550"/>
            <a:ext cx="7620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97297" name="Picture 17" descr="scanner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65875" y="3330575"/>
            <a:ext cx="1306513" cy="147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98" name="Line 18"/>
          <p:cNvSpPr>
            <a:spLocks noChangeShapeType="1"/>
          </p:cNvSpPr>
          <p:nvPr/>
        </p:nvSpPr>
        <p:spPr bwMode="auto">
          <a:xfrm>
            <a:off x="7162800" y="2752725"/>
            <a:ext cx="0" cy="6064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97299" name="Picture 19" descr="affychip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229350" y="2254250"/>
            <a:ext cx="136525" cy="2413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97301" name="Line 21"/>
          <p:cNvSpPr>
            <a:spLocks noChangeShapeType="1"/>
          </p:cNvSpPr>
          <p:nvPr/>
        </p:nvSpPr>
        <p:spPr bwMode="auto">
          <a:xfrm flipH="1">
            <a:off x="6069013" y="4787900"/>
            <a:ext cx="736600" cy="3937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97302" name="Picture 22" descr="desktop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38200" y="4038600"/>
            <a:ext cx="2459038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303" name="Line 23"/>
          <p:cNvSpPr>
            <a:spLocks noChangeShapeType="1"/>
          </p:cNvSpPr>
          <p:nvPr/>
        </p:nvSpPr>
        <p:spPr bwMode="auto">
          <a:xfrm flipH="1">
            <a:off x="2743200" y="4829175"/>
            <a:ext cx="10668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7307" name="Line 27"/>
          <p:cNvSpPr>
            <a:spLocks noChangeShapeType="1"/>
          </p:cNvSpPr>
          <p:nvPr/>
        </p:nvSpPr>
        <p:spPr bwMode="auto">
          <a:xfrm flipH="1">
            <a:off x="4572000" y="2876550"/>
            <a:ext cx="557213" cy="48260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97308" name="Picture 28" descr="datzoomed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657600" y="4216400"/>
            <a:ext cx="2411413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311" name="Rectangle 31"/>
          <p:cNvSpPr>
            <a:spLocks noChangeArrowheads="1"/>
          </p:cNvSpPr>
          <p:nvPr/>
        </p:nvSpPr>
        <p:spPr bwMode="auto">
          <a:xfrm>
            <a:off x="88900" y="254000"/>
            <a:ext cx="8991600" cy="1143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4400" b="0">
                <a:solidFill>
                  <a:schemeClr val="tx2"/>
                </a:solidFill>
              </a:rPr>
              <a:t>Genome Tiling Microarrays</a:t>
            </a:r>
          </a:p>
        </p:txBody>
      </p:sp>
      <p:sp>
        <p:nvSpPr>
          <p:cNvPr id="97312" name="Text Box 32"/>
          <p:cNvSpPr txBox="1">
            <a:spLocks noChangeArrowheads="1"/>
          </p:cNvSpPr>
          <p:nvPr/>
        </p:nvSpPr>
        <p:spPr bwMode="auto">
          <a:xfrm>
            <a:off x="457200" y="5715000"/>
            <a:ext cx="84201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0">
                <a:solidFill>
                  <a:srgbClr val="00FF00"/>
                </a:solidFill>
              </a:rPr>
              <a:t>Algorithms:</a:t>
            </a:r>
            <a:r>
              <a:rPr lang="en-US" b="0"/>
              <a:t> efficient DNA replication timing analyses</a:t>
            </a:r>
          </a:p>
          <a:p>
            <a:r>
              <a:rPr lang="en-US" b="0"/>
              <a:t>Papers in Science, Nature, Genome Research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972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97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97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7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7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7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97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/>
                                        <p:tgtEl>
                                          <p:spTgt spid="97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972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7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972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972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587 -0.10649 L 0.07587 0.32685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972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000"/>
                                        <p:tgtEl>
                                          <p:spTgt spid="972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7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97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97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97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9" grpId="0" animBg="1"/>
      <p:bldP spid="97290" grpId="0" animBg="1"/>
      <p:bldP spid="97291" grpId="0" animBg="1"/>
      <p:bldP spid="97293" grpId="0" animBg="1"/>
      <p:bldP spid="97295" grpId="0" animBg="1"/>
      <p:bldP spid="97298" grpId="0" animBg="1"/>
      <p:bldP spid="97301" grpId="0" animBg="1"/>
      <p:bldP spid="97303" grpId="0" animBg="1"/>
      <p:bldP spid="97307" grpId="0" animBg="1"/>
      <p:bldP spid="97312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A1DBE-4847-43C1-8A02-C1C1E5FAC6ED}" type="slidenum">
              <a:rPr lang="en-US"/>
              <a:pPr/>
              <a:t>28</a:t>
            </a:fld>
            <a:endParaRPr lang="en-US"/>
          </a:p>
        </p:txBody>
      </p:sp>
      <p:sp>
        <p:nvSpPr>
          <p:cNvPr id="92162" name="Rectangle 2"/>
          <p:cNvSpPr>
            <a:spLocks noChangeArrowheads="1"/>
          </p:cNvSpPr>
          <p:nvPr/>
        </p:nvSpPr>
        <p:spPr bwMode="auto">
          <a:xfrm>
            <a:off x="838200" y="381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400" b="0">
                <a:solidFill>
                  <a:schemeClr val="tx2"/>
                </a:solidFill>
              </a:rPr>
              <a:t>Radio-Frequency Identification</a:t>
            </a:r>
          </a:p>
        </p:txBody>
      </p:sp>
      <p:grpSp>
        <p:nvGrpSpPr>
          <p:cNvPr id="92372" name="Group 212"/>
          <p:cNvGrpSpPr>
            <a:grpSpLocks/>
          </p:cNvGrpSpPr>
          <p:nvPr/>
        </p:nvGrpSpPr>
        <p:grpSpPr bwMode="auto">
          <a:xfrm rot="16200000" flipV="1">
            <a:off x="559594" y="2436019"/>
            <a:ext cx="1905000" cy="785812"/>
            <a:chOff x="912" y="2928"/>
            <a:chExt cx="960" cy="672"/>
          </a:xfrm>
        </p:grpSpPr>
        <p:sp>
          <p:nvSpPr>
            <p:cNvPr id="92373" name="Oval 213"/>
            <p:cNvSpPr>
              <a:spLocks noChangeArrowheads="1"/>
            </p:cNvSpPr>
            <p:nvPr/>
          </p:nvSpPr>
          <p:spPr bwMode="auto">
            <a:xfrm>
              <a:off x="912" y="3024"/>
              <a:ext cx="960" cy="576"/>
            </a:xfrm>
            <a:prstGeom prst="ellips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74" name="Oval 214"/>
            <p:cNvSpPr>
              <a:spLocks noChangeArrowheads="1"/>
            </p:cNvSpPr>
            <p:nvPr/>
          </p:nvSpPr>
          <p:spPr bwMode="auto">
            <a:xfrm>
              <a:off x="912" y="2928"/>
              <a:ext cx="960" cy="576"/>
            </a:xfrm>
            <a:prstGeom prst="ellips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75" name="Oval 215"/>
            <p:cNvSpPr>
              <a:spLocks noChangeArrowheads="1"/>
            </p:cNvSpPr>
            <p:nvPr/>
          </p:nvSpPr>
          <p:spPr bwMode="auto">
            <a:xfrm>
              <a:off x="912" y="2976"/>
              <a:ext cx="960" cy="576"/>
            </a:xfrm>
            <a:prstGeom prst="ellips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2563" name="Group 403"/>
          <p:cNvGrpSpPr>
            <a:grpSpLocks/>
          </p:cNvGrpSpPr>
          <p:nvPr/>
        </p:nvGrpSpPr>
        <p:grpSpPr bwMode="auto">
          <a:xfrm>
            <a:off x="1971675" y="4508500"/>
            <a:ext cx="1914525" cy="2120900"/>
            <a:chOff x="96" y="2812"/>
            <a:chExt cx="1206" cy="1336"/>
          </a:xfrm>
        </p:grpSpPr>
        <p:grpSp>
          <p:nvGrpSpPr>
            <p:cNvPr id="92562" name="Group 402"/>
            <p:cNvGrpSpPr>
              <a:grpSpLocks/>
            </p:cNvGrpSpPr>
            <p:nvPr/>
          </p:nvGrpSpPr>
          <p:grpSpPr bwMode="auto">
            <a:xfrm>
              <a:off x="96" y="3263"/>
              <a:ext cx="1200" cy="885"/>
              <a:chOff x="96" y="3263"/>
              <a:chExt cx="1200" cy="885"/>
            </a:xfrm>
          </p:grpSpPr>
          <p:pic>
            <p:nvPicPr>
              <p:cNvPr id="92417" name="Picture 257" descr="06_proof_logo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96" y="3263"/>
                <a:ext cx="624" cy="485"/>
              </a:xfrm>
              <a:prstGeom prst="rect">
                <a:avLst/>
              </a:prstGeom>
              <a:noFill/>
            </p:spPr>
          </p:pic>
          <p:grpSp>
            <p:nvGrpSpPr>
              <p:cNvPr id="92559" name="Group 399"/>
              <p:cNvGrpSpPr>
                <a:grpSpLocks/>
              </p:cNvGrpSpPr>
              <p:nvPr/>
            </p:nvGrpSpPr>
            <p:grpSpPr bwMode="auto">
              <a:xfrm flipH="1">
                <a:off x="864" y="3348"/>
                <a:ext cx="432" cy="800"/>
                <a:chOff x="1005" y="3348"/>
                <a:chExt cx="432" cy="800"/>
              </a:xfrm>
            </p:grpSpPr>
            <p:pic>
              <p:nvPicPr>
                <p:cNvPr id="92418" name="Picture 258" descr="pic-rfid-1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1005" y="3550"/>
                  <a:ext cx="144" cy="144"/>
                </a:xfrm>
                <a:prstGeom prst="rect">
                  <a:avLst/>
                </a:prstGeom>
                <a:noFill/>
              </p:spPr>
            </p:pic>
            <p:pic>
              <p:nvPicPr>
                <p:cNvPr id="92419" name="Picture 259" descr="pic-rfid-1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1101" y="3646"/>
                  <a:ext cx="144" cy="144"/>
                </a:xfrm>
                <a:prstGeom prst="rect">
                  <a:avLst/>
                </a:prstGeom>
                <a:noFill/>
              </p:spPr>
            </p:pic>
            <p:pic>
              <p:nvPicPr>
                <p:cNvPr id="92420" name="Picture 260" descr="pic-rfid-1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1197" y="3742"/>
                  <a:ext cx="144" cy="144"/>
                </a:xfrm>
                <a:prstGeom prst="rect">
                  <a:avLst/>
                </a:prstGeom>
                <a:noFill/>
              </p:spPr>
            </p:pic>
            <p:pic>
              <p:nvPicPr>
                <p:cNvPr id="92421" name="Picture 261" descr="pic-rfid-1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1293" y="3838"/>
                  <a:ext cx="144" cy="144"/>
                </a:xfrm>
                <a:prstGeom prst="rect">
                  <a:avLst/>
                </a:prstGeom>
                <a:noFill/>
              </p:spPr>
            </p:pic>
            <p:sp>
              <p:nvSpPr>
                <p:cNvPr id="92422" name="Oval 262"/>
                <p:cNvSpPr>
                  <a:spLocks noChangeArrowheads="1"/>
                </p:cNvSpPr>
                <p:nvPr/>
              </p:nvSpPr>
              <p:spPr bwMode="auto">
                <a:xfrm rot="19110507" flipV="1">
                  <a:off x="1033" y="3348"/>
                  <a:ext cx="358" cy="800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92423" name="Line 263"/>
              <p:cNvSpPr>
                <a:spLocks noChangeShapeType="1"/>
              </p:cNvSpPr>
              <p:nvPr/>
            </p:nvSpPr>
            <p:spPr bwMode="auto">
              <a:xfrm>
                <a:off x="719" y="3525"/>
                <a:ext cx="208" cy="12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2424" name="Text Box 264"/>
            <p:cNvSpPr txBox="1">
              <a:spLocks noChangeArrowheads="1"/>
            </p:cNvSpPr>
            <p:nvPr/>
          </p:nvSpPr>
          <p:spPr bwMode="auto">
            <a:xfrm>
              <a:off x="194" y="2812"/>
              <a:ext cx="1108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sz="1800" b="0">
                  <a:latin typeface="Arial" charset="0"/>
                </a:rPr>
                <a:t>Generalized </a:t>
              </a:r>
            </a:p>
            <a:p>
              <a:pPr algn="ctr" eaLnBrk="1" hangingPunct="1"/>
              <a:r>
                <a:rPr lang="en-US" sz="1800" b="0">
                  <a:latin typeface="Arial" charset="0"/>
                </a:rPr>
                <a:t>“Yoking Proofs”</a:t>
              </a:r>
            </a:p>
          </p:txBody>
        </p:sp>
      </p:grpSp>
      <p:grpSp>
        <p:nvGrpSpPr>
          <p:cNvPr id="92560" name="Group 400"/>
          <p:cNvGrpSpPr>
            <a:grpSpLocks/>
          </p:cNvGrpSpPr>
          <p:nvPr/>
        </p:nvGrpSpPr>
        <p:grpSpPr bwMode="auto">
          <a:xfrm>
            <a:off x="4400550" y="4508500"/>
            <a:ext cx="1390650" cy="1901825"/>
            <a:chOff x="2532" y="2784"/>
            <a:chExt cx="876" cy="1198"/>
          </a:xfrm>
        </p:grpSpPr>
        <p:pic>
          <p:nvPicPr>
            <p:cNvPr id="92434" name="Picture 274" descr="http://davesource.com/Projects/DEStiny/chip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658" y="3366"/>
              <a:ext cx="624" cy="616"/>
            </a:xfrm>
            <a:prstGeom prst="rect">
              <a:avLst/>
            </a:prstGeom>
            <a:noFill/>
          </p:spPr>
        </p:pic>
        <p:sp>
          <p:nvSpPr>
            <p:cNvPr id="92435" name="Text Box 275"/>
            <p:cNvSpPr txBox="1">
              <a:spLocks noChangeArrowheads="1"/>
            </p:cNvSpPr>
            <p:nvPr/>
          </p:nvSpPr>
          <p:spPr bwMode="auto">
            <a:xfrm>
              <a:off x="2532" y="2784"/>
              <a:ext cx="876" cy="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sz="1800" b="0">
                  <a:latin typeface="Arial" charset="0"/>
                </a:rPr>
                <a:t>Physically </a:t>
              </a:r>
            </a:p>
            <a:p>
              <a:pPr algn="ctr" eaLnBrk="1" hangingPunct="1"/>
              <a:r>
                <a:rPr lang="en-US" sz="1800" b="0">
                  <a:latin typeface="Arial" charset="0"/>
                </a:rPr>
                <a:t>Unclonable </a:t>
              </a:r>
            </a:p>
            <a:p>
              <a:pPr algn="ctr" eaLnBrk="1" hangingPunct="1"/>
              <a:r>
                <a:rPr lang="en-US" sz="1800" b="0">
                  <a:latin typeface="Arial" charset="0"/>
                </a:rPr>
                <a:t>Functions</a:t>
              </a:r>
            </a:p>
          </p:txBody>
        </p:sp>
      </p:grpSp>
      <p:grpSp>
        <p:nvGrpSpPr>
          <p:cNvPr id="92436" name="Group 276"/>
          <p:cNvGrpSpPr>
            <a:grpSpLocks/>
          </p:cNvGrpSpPr>
          <p:nvPr/>
        </p:nvGrpSpPr>
        <p:grpSpPr bwMode="auto">
          <a:xfrm>
            <a:off x="6153150" y="4813300"/>
            <a:ext cx="2762250" cy="1503363"/>
            <a:chOff x="3300" y="2749"/>
            <a:chExt cx="1740" cy="947"/>
          </a:xfrm>
        </p:grpSpPr>
        <p:grpSp>
          <p:nvGrpSpPr>
            <p:cNvPr id="92437" name="Group 277"/>
            <p:cNvGrpSpPr>
              <a:grpSpLocks/>
            </p:cNvGrpSpPr>
            <p:nvPr/>
          </p:nvGrpSpPr>
          <p:grpSpPr bwMode="auto">
            <a:xfrm>
              <a:off x="3408" y="3024"/>
              <a:ext cx="1540" cy="672"/>
              <a:chOff x="4080" y="2784"/>
              <a:chExt cx="1540" cy="672"/>
            </a:xfrm>
          </p:grpSpPr>
          <p:pic>
            <p:nvPicPr>
              <p:cNvPr id="92438" name="Picture 278" descr="pic-rfid-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328" y="2784"/>
                <a:ext cx="292" cy="292"/>
              </a:xfrm>
              <a:prstGeom prst="rect">
                <a:avLst/>
              </a:prstGeom>
              <a:noFill/>
            </p:spPr>
          </p:pic>
          <p:pic>
            <p:nvPicPr>
              <p:cNvPr id="92439" name="Picture 279" descr="301553_2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752" y="3024"/>
                <a:ext cx="208" cy="432"/>
              </a:xfrm>
              <a:prstGeom prst="rect">
                <a:avLst/>
              </a:prstGeom>
              <a:noFill/>
            </p:spPr>
          </p:pic>
          <p:sp>
            <p:nvSpPr>
              <p:cNvPr id="92440" name="Line 280"/>
              <p:cNvSpPr>
                <a:spLocks noChangeShapeType="1"/>
              </p:cNvSpPr>
              <p:nvPr/>
            </p:nvSpPr>
            <p:spPr bwMode="auto">
              <a:xfrm flipH="1" flipV="1">
                <a:off x="4396" y="3058"/>
                <a:ext cx="363" cy="22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441" name="Line 281"/>
              <p:cNvSpPr>
                <a:spLocks noChangeShapeType="1"/>
              </p:cNvSpPr>
              <p:nvPr/>
            </p:nvSpPr>
            <p:spPr bwMode="auto">
              <a:xfrm>
                <a:off x="4320" y="2928"/>
                <a:ext cx="1008" cy="0"/>
              </a:xfrm>
              <a:prstGeom prst="line">
                <a:avLst/>
              </a:prstGeom>
              <a:noFill/>
              <a:ln w="57150">
                <a:solidFill>
                  <a:schemeClr val="folHlink"/>
                </a:solidFill>
                <a:prstDash val="sysDot"/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92442" name="Picture 282" descr="pic-rfid-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080" y="2784"/>
                <a:ext cx="292" cy="292"/>
              </a:xfrm>
              <a:prstGeom prst="rect">
                <a:avLst/>
              </a:prstGeom>
              <a:noFill/>
            </p:spPr>
          </p:pic>
          <p:sp>
            <p:nvSpPr>
              <p:cNvPr id="92443" name="Line 283"/>
              <p:cNvSpPr>
                <a:spLocks noChangeShapeType="1"/>
              </p:cNvSpPr>
              <p:nvPr/>
            </p:nvSpPr>
            <p:spPr bwMode="auto">
              <a:xfrm flipV="1">
                <a:off x="4965" y="3058"/>
                <a:ext cx="336" cy="24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2444" name="Text Box 284"/>
            <p:cNvSpPr txBox="1">
              <a:spLocks noChangeArrowheads="1"/>
            </p:cNvSpPr>
            <p:nvPr/>
          </p:nvSpPr>
          <p:spPr bwMode="auto">
            <a:xfrm>
              <a:off x="3300" y="2749"/>
              <a:ext cx="174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b="0">
                  <a:latin typeface="Arial" charset="0"/>
                </a:rPr>
                <a:t>Inter-Tag Communication</a:t>
              </a:r>
            </a:p>
          </p:txBody>
        </p:sp>
      </p:grpSp>
      <p:grpSp>
        <p:nvGrpSpPr>
          <p:cNvPr id="92567" name="Group 407"/>
          <p:cNvGrpSpPr>
            <a:grpSpLocks/>
          </p:cNvGrpSpPr>
          <p:nvPr/>
        </p:nvGrpSpPr>
        <p:grpSpPr bwMode="auto">
          <a:xfrm>
            <a:off x="7299325" y="3268663"/>
            <a:ext cx="1143000" cy="1012825"/>
            <a:chOff x="4598" y="2059"/>
            <a:chExt cx="720" cy="638"/>
          </a:xfrm>
        </p:grpSpPr>
        <p:sp>
          <p:nvSpPr>
            <p:cNvPr id="92500" name="Rectangle 340"/>
            <p:cNvSpPr>
              <a:spLocks noChangeArrowheads="1"/>
            </p:cNvSpPr>
            <p:nvPr/>
          </p:nvSpPr>
          <p:spPr bwMode="auto">
            <a:xfrm>
              <a:off x="4604" y="2059"/>
              <a:ext cx="695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400" b="0">
                  <a:solidFill>
                    <a:srgbClr val="000000"/>
                  </a:solidFill>
                  <a:latin typeface="Arial" charset="0"/>
                </a:rPr>
                <a:t> 1 Tag:    </a:t>
              </a:r>
              <a:r>
                <a:rPr lang="en-US" sz="1400">
                  <a:solidFill>
                    <a:schemeClr val="accent2"/>
                  </a:solidFill>
                  <a:latin typeface="Arial" charset="0"/>
                </a:rPr>
                <a:t>75</a:t>
              </a:r>
              <a:r>
                <a:rPr lang="en-US" sz="1400" b="0">
                  <a:solidFill>
                    <a:srgbClr val="000000"/>
                  </a:solidFill>
                  <a:latin typeface="Arial" charset="0"/>
                </a:rPr>
                <a:t>%</a:t>
              </a:r>
              <a:endParaRPr lang="en-US" sz="1400" b="0">
                <a:latin typeface="Arial" charset="0"/>
              </a:endParaRPr>
            </a:p>
          </p:txBody>
        </p:sp>
        <p:sp>
          <p:nvSpPr>
            <p:cNvPr id="92503" name="Rectangle 343"/>
            <p:cNvSpPr>
              <a:spLocks noChangeArrowheads="1"/>
            </p:cNvSpPr>
            <p:nvPr/>
          </p:nvSpPr>
          <p:spPr bwMode="auto">
            <a:xfrm>
              <a:off x="4604" y="2227"/>
              <a:ext cx="689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400" b="0">
                  <a:solidFill>
                    <a:srgbClr val="000000"/>
                  </a:solidFill>
                  <a:latin typeface="Arial" charset="0"/>
                </a:rPr>
                <a:t> 2 Tags:  </a:t>
              </a:r>
              <a:r>
                <a:rPr lang="en-US" sz="1400">
                  <a:solidFill>
                    <a:srgbClr val="FF33CC"/>
                  </a:solidFill>
                  <a:latin typeface="Arial" charset="0"/>
                </a:rPr>
                <a:t>94</a:t>
              </a:r>
              <a:r>
                <a:rPr lang="en-US" sz="1400" b="0">
                  <a:solidFill>
                    <a:srgbClr val="000000"/>
                  </a:solidFill>
                  <a:latin typeface="Arial" charset="0"/>
                </a:rPr>
                <a:t>%</a:t>
              </a:r>
              <a:endParaRPr lang="en-US" sz="1400" b="0">
                <a:latin typeface="Arial" charset="0"/>
              </a:endParaRPr>
            </a:p>
          </p:txBody>
        </p:sp>
        <p:sp>
          <p:nvSpPr>
            <p:cNvPr id="92506" name="Rectangle 346"/>
            <p:cNvSpPr>
              <a:spLocks noChangeArrowheads="1"/>
            </p:cNvSpPr>
            <p:nvPr/>
          </p:nvSpPr>
          <p:spPr bwMode="auto">
            <a:xfrm>
              <a:off x="4604" y="2395"/>
              <a:ext cx="689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400" b="0">
                  <a:solidFill>
                    <a:srgbClr val="000000"/>
                  </a:solidFill>
                  <a:latin typeface="Arial" charset="0"/>
                </a:rPr>
                <a:t> 3 Tags:  </a:t>
              </a:r>
              <a:r>
                <a:rPr lang="en-US" sz="1400">
                  <a:solidFill>
                    <a:srgbClr val="336600"/>
                  </a:solidFill>
                  <a:latin typeface="Arial" charset="0"/>
                </a:rPr>
                <a:t>98</a:t>
              </a:r>
              <a:r>
                <a:rPr lang="en-US" sz="1400" b="0">
                  <a:solidFill>
                    <a:srgbClr val="000000"/>
                  </a:solidFill>
                  <a:latin typeface="Arial" charset="0"/>
                </a:rPr>
                <a:t>%</a:t>
              </a:r>
              <a:endParaRPr lang="en-US" sz="1400" b="0">
                <a:latin typeface="Arial" charset="0"/>
              </a:endParaRPr>
            </a:p>
          </p:txBody>
        </p:sp>
        <p:sp>
          <p:nvSpPr>
            <p:cNvPr id="92513" name="Rectangle 353"/>
            <p:cNvSpPr>
              <a:spLocks noChangeArrowheads="1"/>
            </p:cNvSpPr>
            <p:nvPr/>
          </p:nvSpPr>
          <p:spPr bwMode="auto">
            <a:xfrm>
              <a:off x="4598" y="2563"/>
              <a:ext cx="720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400" b="0">
                  <a:solidFill>
                    <a:srgbClr val="000000"/>
                  </a:solidFill>
                  <a:latin typeface="Arial" charset="0"/>
                </a:rPr>
                <a:t> 4 Tags: </a:t>
              </a:r>
              <a:r>
                <a:rPr lang="en-US" sz="1400">
                  <a:solidFill>
                    <a:srgbClr val="990033"/>
                  </a:solidFill>
                  <a:latin typeface="Arial" charset="0"/>
                </a:rPr>
                <a:t>100</a:t>
              </a:r>
              <a:r>
                <a:rPr lang="en-US" sz="1400" b="0">
                  <a:solidFill>
                    <a:srgbClr val="000000"/>
                  </a:solidFill>
                  <a:latin typeface="Arial" charset="0"/>
                </a:rPr>
                <a:t>%</a:t>
              </a:r>
              <a:endParaRPr lang="en-US" sz="1400" b="0">
                <a:latin typeface="Arial" charset="0"/>
              </a:endParaRPr>
            </a:p>
          </p:txBody>
        </p:sp>
      </p:grpSp>
      <p:pic>
        <p:nvPicPr>
          <p:cNvPr id="92517" name="Picture 357" descr="rfid_exit_cro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95875" y="1536700"/>
            <a:ext cx="1533525" cy="1555750"/>
          </a:xfrm>
          <a:prstGeom prst="rect">
            <a:avLst/>
          </a:prstGeom>
          <a:noFill/>
        </p:spPr>
      </p:pic>
      <p:grpSp>
        <p:nvGrpSpPr>
          <p:cNvPr id="92565" name="Group 405"/>
          <p:cNvGrpSpPr>
            <a:grpSpLocks/>
          </p:cNvGrpSpPr>
          <p:nvPr/>
        </p:nvGrpSpPr>
        <p:grpSpPr bwMode="auto">
          <a:xfrm>
            <a:off x="3332163" y="1374775"/>
            <a:ext cx="1544637" cy="2873375"/>
            <a:chOff x="2099" y="866"/>
            <a:chExt cx="973" cy="1810"/>
          </a:xfrm>
        </p:grpSpPr>
        <p:pic>
          <p:nvPicPr>
            <p:cNvPr id="92516" name="Picture 356" descr="rfid_portal_large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197" y="866"/>
              <a:ext cx="871" cy="1020"/>
            </a:xfrm>
            <a:prstGeom prst="rect">
              <a:avLst/>
            </a:prstGeom>
            <a:noFill/>
          </p:spPr>
        </p:pic>
        <p:pic>
          <p:nvPicPr>
            <p:cNvPr id="92527" name="Picture 367" descr="RFID_boxes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099" y="1898"/>
              <a:ext cx="973" cy="778"/>
            </a:xfrm>
            <a:prstGeom prst="rect">
              <a:avLst/>
            </a:prstGeom>
            <a:noFill/>
          </p:spPr>
        </p:pic>
      </p:grpSp>
      <p:pic>
        <p:nvPicPr>
          <p:cNvPr id="92532" name="Picture 372" descr="Picture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057775" y="3448050"/>
            <a:ext cx="1533525" cy="750888"/>
          </a:xfrm>
          <a:prstGeom prst="rect">
            <a:avLst/>
          </a:prstGeom>
          <a:noFill/>
        </p:spPr>
      </p:pic>
      <p:grpSp>
        <p:nvGrpSpPr>
          <p:cNvPr id="92566" name="Group 406"/>
          <p:cNvGrpSpPr>
            <a:grpSpLocks/>
          </p:cNvGrpSpPr>
          <p:nvPr/>
        </p:nvGrpSpPr>
        <p:grpSpPr bwMode="auto">
          <a:xfrm>
            <a:off x="7248525" y="1536700"/>
            <a:ext cx="1485900" cy="1631950"/>
            <a:chOff x="4566" y="968"/>
            <a:chExt cx="936" cy="1028"/>
          </a:xfrm>
        </p:grpSpPr>
        <p:grpSp>
          <p:nvGrpSpPr>
            <p:cNvPr id="92402" name="Group 242"/>
            <p:cNvGrpSpPr>
              <a:grpSpLocks/>
            </p:cNvGrpSpPr>
            <p:nvPr/>
          </p:nvGrpSpPr>
          <p:grpSpPr bwMode="auto">
            <a:xfrm>
              <a:off x="4604" y="1208"/>
              <a:ext cx="898" cy="788"/>
              <a:chOff x="2284" y="1610"/>
              <a:chExt cx="898" cy="788"/>
            </a:xfrm>
          </p:grpSpPr>
          <p:sp>
            <p:nvSpPr>
              <p:cNvPr id="92403" name="AutoShape 243"/>
              <p:cNvSpPr>
                <a:spLocks noChangeArrowheads="1"/>
              </p:cNvSpPr>
              <p:nvPr/>
            </p:nvSpPr>
            <p:spPr bwMode="auto">
              <a:xfrm>
                <a:off x="2284" y="1648"/>
                <a:ext cx="720" cy="747"/>
              </a:xfrm>
              <a:prstGeom prst="cube">
                <a:avLst>
                  <a:gd name="adj" fmla="val 25000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404" name="Text Box 244"/>
              <p:cNvSpPr txBox="1">
                <a:spLocks noChangeArrowheads="1"/>
              </p:cNvSpPr>
              <p:nvPr/>
            </p:nvSpPr>
            <p:spPr bwMode="auto">
              <a:xfrm>
                <a:off x="2520" y="1990"/>
                <a:ext cx="11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1" hangingPunct="1"/>
                <a:endParaRPr lang="en-US" sz="1800" b="0">
                  <a:latin typeface="Arial" charset="0"/>
                </a:endParaRPr>
              </a:p>
            </p:txBody>
          </p:sp>
          <p:pic>
            <p:nvPicPr>
              <p:cNvPr id="92405" name="Picture 245" descr="pic-rfid-1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2288" y="2137"/>
                <a:ext cx="202" cy="261"/>
              </a:xfrm>
              <a:prstGeom prst="rect">
                <a:avLst/>
              </a:prstGeom>
              <a:noFill/>
            </p:spPr>
          </p:pic>
          <p:pic>
            <p:nvPicPr>
              <p:cNvPr id="92406" name="Picture 246" descr="tag7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2836" y="1919"/>
                <a:ext cx="346" cy="448"/>
              </a:xfrm>
              <a:prstGeom prst="rect">
                <a:avLst/>
              </a:prstGeom>
              <a:noFill/>
            </p:spPr>
          </p:pic>
          <p:pic>
            <p:nvPicPr>
              <p:cNvPr id="92407" name="Picture 247" descr="tag7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336" y="1610"/>
                <a:ext cx="448" cy="346"/>
              </a:xfrm>
              <a:prstGeom prst="rect">
                <a:avLst/>
              </a:prstGeom>
              <a:noFill/>
            </p:spPr>
          </p:pic>
        </p:grpSp>
        <p:sp>
          <p:nvSpPr>
            <p:cNvPr id="92553" name="Text Box 393"/>
            <p:cNvSpPr txBox="1">
              <a:spLocks noChangeArrowheads="1"/>
            </p:cNvSpPr>
            <p:nvPr/>
          </p:nvSpPr>
          <p:spPr bwMode="auto">
            <a:xfrm>
              <a:off x="4566" y="968"/>
              <a:ext cx="78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b="0">
                  <a:latin typeface="Arial" charset="0"/>
                </a:rPr>
                <a:t>Multi Tags</a:t>
              </a:r>
            </a:p>
          </p:txBody>
        </p:sp>
      </p:grpSp>
      <p:grpSp>
        <p:nvGrpSpPr>
          <p:cNvPr id="92564" name="Group 404"/>
          <p:cNvGrpSpPr>
            <a:grpSpLocks/>
          </p:cNvGrpSpPr>
          <p:nvPr/>
        </p:nvGrpSpPr>
        <p:grpSpPr bwMode="auto">
          <a:xfrm>
            <a:off x="112713" y="1581150"/>
            <a:ext cx="2935287" cy="2624138"/>
            <a:chOff x="71" y="996"/>
            <a:chExt cx="1849" cy="1653"/>
          </a:xfrm>
        </p:grpSpPr>
        <p:pic>
          <p:nvPicPr>
            <p:cNvPr id="92371" name="Picture 211" descr="tag_9340_02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578" y="996"/>
              <a:ext cx="342" cy="1482"/>
            </a:xfrm>
            <a:prstGeom prst="rect">
              <a:avLst/>
            </a:prstGeom>
            <a:noFill/>
          </p:spPr>
        </p:pic>
        <p:pic>
          <p:nvPicPr>
            <p:cNvPr id="92555" name="Picture 395" descr="301553_2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71" y="1496"/>
              <a:ext cx="553" cy="1153"/>
            </a:xfrm>
            <a:prstGeom prst="rect">
              <a:avLst/>
            </a:prstGeom>
            <a:noFill/>
          </p:spPr>
        </p:pic>
      </p:grpSp>
      <p:grpSp>
        <p:nvGrpSpPr>
          <p:cNvPr id="92561" name="Group 401"/>
          <p:cNvGrpSpPr>
            <a:grpSpLocks/>
          </p:cNvGrpSpPr>
          <p:nvPr/>
        </p:nvGrpSpPr>
        <p:grpSpPr bwMode="auto">
          <a:xfrm>
            <a:off x="228600" y="4508500"/>
            <a:ext cx="1649413" cy="1903413"/>
            <a:chOff x="1361" y="2830"/>
            <a:chExt cx="1039" cy="1199"/>
          </a:xfrm>
        </p:grpSpPr>
        <p:sp>
          <p:nvSpPr>
            <p:cNvPr id="92557" name="Text Box 397"/>
            <p:cNvSpPr txBox="1">
              <a:spLocks noChangeArrowheads="1"/>
            </p:cNvSpPr>
            <p:nvPr/>
          </p:nvSpPr>
          <p:spPr bwMode="auto">
            <a:xfrm>
              <a:off x="1361" y="2830"/>
              <a:ext cx="1039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1800" b="0">
                  <a:latin typeface="Arial" charset="0"/>
                </a:rPr>
                <a:t>Tagging Bulk</a:t>
              </a:r>
            </a:p>
            <a:p>
              <a:pPr algn="ctr" eaLnBrk="1" hangingPunct="1"/>
              <a:r>
                <a:rPr lang="en-US" sz="1800" b="0">
                  <a:latin typeface="Arial" charset="0"/>
                </a:rPr>
                <a:t>Materials</a:t>
              </a:r>
            </a:p>
          </p:txBody>
        </p:sp>
        <p:pic>
          <p:nvPicPr>
            <p:cNvPr id="92558" name="Picture 398" descr="fertilizer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554" y="3263"/>
              <a:ext cx="654" cy="766"/>
            </a:xfrm>
            <a:prstGeom prst="rect">
              <a:avLst/>
            </a:prstGeom>
            <a:noFill/>
          </p:spPr>
        </p:pic>
      </p:grpSp>
      <p:sp>
        <p:nvSpPr>
          <p:cNvPr id="92376" name="Freeform 216"/>
          <p:cNvSpPr>
            <a:spLocks/>
          </p:cNvSpPr>
          <p:nvPr/>
        </p:nvSpPr>
        <p:spPr bwMode="auto">
          <a:xfrm rot="16200000" flipV="1">
            <a:off x="1634332" y="1764506"/>
            <a:ext cx="609600" cy="12906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6" y="48"/>
              </a:cxn>
              <a:cxn ang="0">
                <a:pos x="0" y="96"/>
              </a:cxn>
              <a:cxn ang="0">
                <a:pos x="96" y="144"/>
              </a:cxn>
              <a:cxn ang="0">
                <a:pos x="0" y="192"/>
              </a:cxn>
              <a:cxn ang="0">
                <a:pos x="96" y="240"/>
              </a:cxn>
              <a:cxn ang="0">
                <a:pos x="0" y="288"/>
              </a:cxn>
              <a:cxn ang="0">
                <a:pos x="96" y="336"/>
              </a:cxn>
              <a:cxn ang="0">
                <a:pos x="0" y="384"/>
              </a:cxn>
              <a:cxn ang="0">
                <a:pos x="96" y="432"/>
              </a:cxn>
              <a:cxn ang="0">
                <a:pos x="0" y="480"/>
              </a:cxn>
              <a:cxn ang="0">
                <a:pos x="96" y="528"/>
              </a:cxn>
              <a:cxn ang="0">
                <a:pos x="0" y="576"/>
              </a:cxn>
            </a:cxnLst>
            <a:rect l="0" t="0" r="r" b="b"/>
            <a:pathLst>
              <a:path w="96" h="576">
                <a:moveTo>
                  <a:pt x="0" y="0"/>
                </a:moveTo>
                <a:cubicBezTo>
                  <a:pt x="48" y="16"/>
                  <a:pt x="96" y="32"/>
                  <a:pt x="96" y="48"/>
                </a:cubicBezTo>
                <a:cubicBezTo>
                  <a:pt x="96" y="64"/>
                  <a:pt x="0" y="80"/>
                  <a:pt x="0" y="96"/>
                </a:cubicBezTo>
                <a:cubicBezTo>
                  <a:pt x="0" y="112"/>
                  <a:pt x="96" y="128"/>
                  <a:pt x="96" y="144"/>
                </a:cubicBezTo>
                <a:cubicBezTo>
                  <a:pt x="96" y="160"/>
                  <a:pt x="0" y="176"/>
                  <a:pt x="0" y="192"/>
                </a:cubicBezTo>
                <a:cubicBezTo>
                  <a:pt x="0" y="208"/>
                  <a:pt x="96" y="224"/>
                  <a:pt x="96" y="240"/>
                </a:cubicBezTo>
                <a:cubicBezTo>
                  <a:pt x="96" y="256"/>
                  <a:pt x="0" y="272"/>
                  <a:pt x="0" y="288"/>
                </a:cubicBezTo>
                <a:cubicBezTo>
                  <a:pt x="0" y="304"/>
                  <a:pt x="96" y="320"/>
                  <a:pt x="96" y="336"/>
                </a:cubicBezTo>
                <a:cubicBezTo>
                  <a:pt x="96" y="352"/>
                  <a:pt x="0" y="368"/>
                  <a:pt x="0" y="384"/>
                </a:cubicBezTo>
                <a:cubicBezTo>
                  <a:pt x="0" y="400"/>
                  <a:pt x="96" y="416"/>
                  <a:pt x="96" y="432"/>
                </a:cubicBezTo>
                <a:cubicBezTo>
                  <a:pt x="96" y="448"/>
                  <a:pt x="0" y="464"/>
                  <a:pt x="0" y="480"/>
                </a:cubicBezTo>
                <a:cubicBezTo>
                  <a:pt x="0" y="496"/>
                  <a:pt x="96" y="512"/>
                  <a:pt x="96" y="528"/>
                </a:cubicBezTo>
                <a:cubicBezTo>
                  <a:pt x="96" y="544"/>
                  <a:pt x="16" y="568"/>
                  <a:pt x="0" y="576"/>
                </a:cubicBezTo>
              </a:path>
            </a:pathLst>
          </a:custGeom>
          <a:noFill/>
          <a:ln w="25400">
            <a:solidFill>
              <a:srgbClr val="CC00FF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2377" name="Freeform 217"/>
          <p:cNvSpPr>
            <a:spLocks/>
          </p:cNvSpPr>
          <p:nvPr/>
        </p:nvSpPr>
        <p:spPr bwMode="auto">
          <a:xfrm rot="16200000" flipV="1">
            <a:off x="1782763" y="2551112"/>
            <a:ext cx="406400" cy="1292225"/>
          </a:xfrm>
          <a:custGeom>
            <a:avLst/>
            <a:gdLst/>
            <a:ahLst/>
            <a:cxnLst>
              <a:cxn ang="0">
                <a:pos x="200" y="0"/>
              </a:cxn>
              <a:cxn ang="0">
                <a:pos x="8" y="384"/>
              </a:cxn>
              <a:cxn ang="0">
                <a:pos x="248" y="672"/>
              </a:cxn>
              <a:cxn ang="0">
                <a:pos x="56" y="1104"/>
              </a:cxn>
            </a:cxnLst>
            <a:rect l="0" t="0" r="r" b="b"/>
            <a:pathLst>
              <a:path w="256" h="1104">
                <a:moveTo>
                  <a:pt x="200" y="0"/>
                </a:moveTo>
                <a:cubicBezTo>
                  <a:pt x="100" y="136"/>
                  <a:pt x="0" y="272"/>
                  <a:pt x="8" y="384"/>
                </a:cubicBezTo>
                <a:cubicBezTo>
                  <a:pt x="16" y="496"/>
                  <a:pt x="240" y="552"/>
                  <a:pt x="248" y="672"/>
                </a:cubicBezTo>
                <a:cubicBezTo>
                  <a:pt x="256" y="792"/>
                  <a:pt x="88" y="1032"/>
                  <a:pt x="56" y="1104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92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2000"/>
                                        <p:tgtEl>
                                          <p:spTgt spid="92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92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9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92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2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2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2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2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2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2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2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2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376" grpId="0" animBg="1"/>
      <p:bldP spid="9237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0ACF5-F7A5-476E-97D6-64F9FAB3D748}" type="slidenum">
              <a:rPr lang="en-US"/>
              <a:pPr/>
              <a:t>29</a:t>
            </a:fld>
            <a:endParaRPr lang="en-US"/>
          </a:p>
        </p:txBody>
      </p:sp>
      <p:sp>
        <p:nvSpPr>
          <p:cNvPr id="96259" name="Rectangle 3"/>
          <p:cNvSpPr>
            <a:spLocks noChangeArrowheads="1"/>
          </p:cNvSpPr>
          <p:nvPr/>
        </p:nvSpPr>
        <p:spPr bwMode="auto">
          <a:xfrm>
            <a:off x="2286000" y="76200"/>
            <a:ext cx="4572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000" b="0">
                <a:solidFill>
                  <a:srgbClr val="FF9933"/>
                </a:solidFill>
              </a:rPr>
              <a:t>UVa</a:t>
            </a:r>
            <a:r>
              <a:rPr lang="en-US" sz="2800" b="0">
                <a:solidFill>
                  <a:schemeClr val="accent2"/>
                </a:solidFill>
              </a:rPr>
              <a:t> </a:t>
            </a:r>
            <a:r>
              <a:rPr lang="en-US" sz="3200" b="0">
                <a:solidFill>
                  <a:schemeClr val="accent2"/>
                </a:solidFill>
              </a:rPr>
              <a:t>Computer Science</a:t>
            </a:r>
            <a:endParaRPr lang="en-US" sz="3600" b="0">
              <a:solidFill>
                <a:schemeClr val="tx2"/>
              </a:solidFill>
            </a:endParaRPr>
          </a:p>
        </p:txBody>
      </p:sp>
      <p:pic>
        <p:nvPicPr>
          <p:cNvPr id="96263" name="Picture 7" descr="CS_Dept_Faces_Oct_2007_v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800100"/>
            <a:ext cx="9010650" cy="59166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8AFC6-E1A6-47AD-A655-94D5BD45E248}" type="slidenum">
              <a:rPr lang="en-US"/>
              <a:pPr/>
              <a:t>3</a:t>
            </a:fld>
            <a:endParaRPr lang="en-US"/>
          </a:p>
        </p:txBody>
      </p:sp>
      <p:sp>
        <p:nvSpPr>
          <p:cNvPr id="2072" name="Rectangle 24"/>
          <p:cNvSpPr>
            <a:spLocks noChangeArrowheads="1"/>
          </p:cNvSpPr>
          <p:nvPr/>
        </p:nvSpPr>
        <p:spPr bwMode="auto">
          <a:xfrm>
            <a:off x="4953000" y="3200400"/>
            <a:ext cx="2743200" cy="1447800"/>
          </a:xfrm>
          <a:prstGeom prst="rect">
            <a:avLst/>
          </a:prstGeom>
          <a:solidFill>
            <a:srgbClr val="DDDDDD"/>
          </a:solidFill>
          <a:ln w="762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2209800" y="3200400"/>
            <a:ext cx="5486400" cy="2895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53" name="Line 5"/>
          <p:cNvSpPr>
            <a:spLocks noChangeShapeType="1"/>
          </p:cNvSpPr>
          <p:nvPr/>
        </p:nvSpPr>
        <p:spPr bwMode="auto">
          <a:xfrm>
            <a:off x="2209800" y="4648200"/>
            <a:ext cx="548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54" name="Line 6"/>
          <p:cNvSpPr>
            <a:spLocks noChangeShapeType="1"/>
          </p:cNvSpPr>
          <p:nvPr/>
        </p:nvSpPr>
        <p:spPr bwMode="auto">
          <a:xfrm>
            <a:off x="4953000" y="3200400"/>
            <a:ext cx="0" cy="2895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3810000" y="1981200"/>
            <a:ext cx="2895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0">
                <a:solidFill>
                  <a:srgbClr val="00FF00"/>
                </a:solidFill>
              </a:rPr>
              <a:t>Solution</a:t>
            </a:r>
            <a:endParaRPr lang="en-US" b="0">
              <a:solidFill>
                <a:srgbClr val="00FF00"/>
              </a:solidFill>
            </a:endParaRPr>
          </a:p>
        </p:txBody>
      </p: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3276600" y="2667000"/>
            <a:ext cx="990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0">
                <a:solidFill>
                  <a:srgbClr val="3399FF"/>
                </a:solidFill>
              </a:rPr>
              <a:t>exact</a:t>
            </a:r>
            <a:endParaRPr lang="en-US" b="0">
              <a:solidFill>
                <a:srgbClr val="3399FF"/>
              </a:solidFill>
            </a:endParaRPr>
          </a:p>
        </p:txBody>
      </p:sp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5410200" y="2667000"/>
            <a:ext cx="1981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0">
                <a:solidFill>
                  <a:srgbClr val="3399FF"/>
                </a:solidFill>
              </a:rPr>
              <a:t>approximate</a:t>
            </a:r>
            <a:endParaRPr lang="en-US" b="0">
              <a:solidFill>
                <a:srgbClr val="3399FF"/>
              </a:solidFill>
            </a:endParaRPr>
          </a:p>
        </p:txBody>
      </p:sp>
      <p:sp>
        <p:nvSpPr>
          <p:cNvPr id="2060" name="Text Box 12"/>
          <p:cNvSpPr txBox="1">
            <a:spLocks noChangeArrowheads="1"/>
          </p:cNvSpPr>
          <p:nvPr/>
        </p:nvSpPr>
        <p:spPr bwMode="auto">
          <a:xfrm rot="-5400000">
            <a:off x="1378744" y="3512344"/>
            <a:ext cx="9906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0">
                <a:solidFill>
                  <a:srgbClr val="3399FF"/>
                </a:solidFill>
              </a:rPr>
              <a:t>fast</a:t>
            </a:r>
            <a:endParaRPr lang="en-US" b="0">
              <a:solidFill>
                <a:srgbClr val="3399FF"/>
              </a:solidFill>
            </a:endParaRPr>
          </a:p>
        </p:txBody>
      </p:sp>
      <p:sp>
        <p:nvSpPr>
          <p:cNvPr id="2061" name="Text Box 13"/>
          <p:cNvSpPr txBox="1">
            <a:spLocks noChangeArrowheads="1"/>
          </p:cNvSpPr>
          <p:nvPr/>
        </p:nvSpPr>
        <p:spPr bwMode="auto">
          <a:xfrm rot="-5400000">
            <a:off x="1378744" y="5036344"/>
            <a:ext cx="9906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0">
                <a:solidFill>
                  <a:srgbClr val="3399FF"/>
                </a:solidFill>
              </a:rPr>
              <a:t>slow</a:t>
            </a:r>
            <a:endParaRPr lang="en-US" b="0">
              <a:solidFill>
                <a:srgbClr val="3399FF"/>
              </a:solidFill>
            </a:endParaRPr>
          </a:p>
        </p:txBody>
      </p:sp>
      <p:sp>
        <p:nvSpPr>
          <p:cNvPr id="2062" name="Text Box 14"/>
          <p:cNvSpPr txBox="1">
            <a:spLocks noChangeArrowheads="1"/>
          </p:cNvSpPr>
          <p:nvPr/>
        </p:nvSpPr>
        <p:spPr bwMode="auto">
          <a:xfrm rot="-5400000">
            <a:off x="-304800" y="3490913"/>
            <a:ext cx="2895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0">
                <a:solidFill>
                  <a:srgbClr val="00FF00"/>
                </a:solidFill>
              </a:rPr>
              <a:t>Speed</a:t>
            </a:r>
            <a:endParaRPr lang="en-US" b="0">
              <a:solidFill>
                <a:srgbClr val="00FF00"/>
              </a:solidFill>
            </a:endParaRPr>
          </a:p>
        </p:txBody>
      </p:sp>
      <p:sp>
        <p:nvSpPr>
          <p:cNvPr id="2064" name="Text Box 16"/>
          <p:cNvSpPr txBox="1">
            <a:spLocks noChangeArrowheads="1"/>
          </p:cNvSpPr>
          <p:nvPr/>
        </p:nvSpPr>
        <p:spPr bwMode="auto">
          <a:xfrm>
            <a:off x="2590800" y="3733800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0"/>
              <a:t>Short &amp; sweet</a:t>
            </a:r>
          </a:p>
        </p:txBody>
      </p:sp>
      <p:sp>
        <p:nvSpPr>
          <p:cNvPr id="2065" name="Text Box 17"/>
          <p:cNvSpPr txBox="1">
            <a:spLocks noChangeArrowheads="1"/>
          </p:cNvSpPr>
          <p:nvPr/>
        </p:nvSpPr>
        <p:spPr bwMode="auto">
          <a:xfrm>
            <a:off x="5257800" y="3733800"/>
            <a:ext cx="2209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0"/>
              <a:t>Quick &amp; dirty</a:t>
            </a:r>
          </a:p>
        </p:txBody>
      </p:sp>
      <p:sp>
        <p:nvSpPr>
          <p:cNvPr id="2066" name="Text Box 18"/>
          <p:cNvSpPr txBox="1">
            <a:spLocks noChangeArrowheads="1"/>
          </p:cNvSpPr>
          <p:nvPr/>
        </p:nvSpPr>
        <p:spPr bwMode="auto">
          <a:xfrm>
            <a:off x="2286000" y="5105400"/>
            <a:ext cx="259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0"/>
              <a:t>Slowly but surely</a:t>
            </a:r>
          </a:p>
        </p:txBody>
      </p:sp>
      <p:sp>
        <p:nvSpPr>
          <p:cNvPr id="2067" name="Text Box 19"/>
          <p:cNvSpPr txBox="1">
            <a:spLocks noChangeArrowheads="1"/>
          </p:cNvSpPr>
          <p:nvPr/>
        </p:nvSpPr>
        <p:spPr bwMode="auto">
          <a:xfrm>
            <a:off x="5067300" y="5105400"/>
            <a:ext cx="259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0"/>
              <a:t>Too little, too late</a:t>
            </a:r>
          </a:p>
        </p:txBody>
      </p:sp>
      <p:sp>
        <p:nvSpPr>
          <p:cNvPr id="2075" name="Rectangle 27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Algorithms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2" grpId="0" animBg="1"/>
      <p:bldP spid="2064" grpId="0" autoUpdateAnimBg="0"/>
      <p:bldP spid="2065" grpId="0" autoUpdateAnimBg="0"/>
      <p:bldP spid="2066" grpId="0" autoUpdateAnimBg="0"/>
      <p:bldP spid="2067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C81A7-DB58-44A0-9D3D-112F76ACB5F1}" type="slidenum">
              <a:rPr lang="en-US"/>
              <a:pPr/>
              <a:t>30</a:t>
            </a:fld>
            <a:endParaRPr lang="en-US"/>
          </a:p>
        </p:txBody>
      </p:sp>
      <p:pic>
        <p:nvPicPr>
          <p:cNvPr id="12292" name="Picture 4" descr="aiming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77963" y="914400"/>
            <a:ext cx="6188075" cy="4114800"/>
          </a:xfrm>
          <a:ln/>
        </p:spPr>
      </p:pic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752475" y="5470525"/>
            <a:ext cx="7886700" cy="10064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3200"/>
              <a:t>“Gabe aiming to solve a tough problem”</a:t>
            </a:r>
          </a:p>
          <a:p>
            <a:pPr algn="ctr"/>
            <a:r>
              <a:rPr lang="en-US" sz="2800" b="0"/>
              <a:t>for details see www.cs.virginia.edu/robins/dssg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BE811-5908-4AA2-980C-B446EF656613}" type="slidenum">
              <a:rPr lang="en-US"/>
              <a:pPr/>
              <a:t>31</a:t>
            </a:fld>
            <a:endParaRPr lang="en-US"/>
          </a:p>
        </p:txBody>
      </p:sp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Lets Collaborate!</a:t>
            </a:r>
          </a:p>
        </p:txBody>
      </p:sp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685800" y="1905000"/>
            <a:ext cx="7772400" cy="551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3600" b="0"/>
              <a:t> What I offer:</a:t>
            </a:r>
            <a:endParaRPr lang="en-US" b="0"/>
          </a:p>
          <a:p>
            <a:pPr lvl="1">
              <a:buFontTx/>
              <a:buChar char="•"/>
            </a:pPr>
            <a:r>
              <a:rPr lang="en-US" b="0"/>
              <a:t> Practical </a:t>
            </a:r>
            <a:r>
              <a:rPr lang="en-US" b="0">
                <a:solidFill>
                  <a:srgbClr val="FF0000"/>
                </a:solidFill>
              </a:rPr>
              <a:t>problems</a:t>
            </a:r>
            <a:r>
              <a:rPr lang="en-US"/>
              <a:t> </a:t>
            </a:r>
            <a:r>
              <a:rPr lang="en-US" b="0"/>
              <a:t>&amp; </a:t>
            </a:r>
            <a:r>
              <a:rPr lang="en-US" b="0">
                <a:solidFill>
                  <a:srgbClr val="FF0000"/>
                </a:solidFill>
              </a:rPr>
              <a:t>ideas</a:t>
            </a:r>
            <a:endParaRPr lang="en-US" b="0"/>
          </a:p>
          <a:p>
            <a:pPr lvl="1">
              <a:buFontTx/>
              <a:buChar char="•"/>
            </a:pPr>
            <a:r>
              <a:rPr lang="en-US"/>
              <a:t> </a:t>
            </a:r>
            <a:r>
              <a:rPr lang="en-US" b="0">
                <a:solidFill>
                  <a:srgbClr val="FF0000"/>
                </a:solidFill>
              </a:rPr>
              <a:t>Experience </a:t>
            </a:r>
            <a:r>
              <a:rPr lang="en-US" b="0"/>
              <a:t>&amp;</a:t>
            </a:r>
            <a:r>
              <a:rPr lang="en-US"/>
              <a:t> </a:t>
            </a:r>
            <a:r>
              <a:rPr lang="en-US" b="0">
                <a:solidFill>
                  <a:srgbClr val="FF0000"/>
                </a:solidFill>
              </a:rPr>
              <a:t>mentoring</a:t>
            </a:r>
          </a:p>
          <a:p>
            <a:pPr lvl="1">
              <a:buFontTx/>
              <a:buChar char="•"/>
            </a:pPr>
            <a:r>
              <a:rPr lang="en-US"/>
              <a:t> </a:t>
            </a:r>
            <a:r>
              <a:rPr lang="en-US" b="0">
                <a:solidFill>
                  <a:srgbClr val="FF0000"/>
                </a:solidFill>
              </a:rPr>
              <a:t>Infrastructure</a:t>
            </a:r>
            <a:r>
              <a:rPr lang="en-US"/>
              <a:t> </a:t>
            </a:r>
            <a:r>
              <a:rPr lang="en-US" b="0"/>
              <a:t>&amp;</a:t>
            </a:r>
            <a:r>
              <a:rPr lang="en-US"/>
              <a:t> </a:t>
            </a:r>
            <a:r>
              <a:rPr lang="en-US" b="0">
                <a:solidFill>
                  <a:srgbClr val="FF0000"/>
                </a:solidFill>
              </a:rPr>
              <a:t>support</a:t>
            </a:r>
          </a:p>
          <a:p>
            <a:pPr lvl="1">
              <a:buFontTx/>
              <a:buChar char="•"/>
            </a:pPr>
            <a:endParaRPr lang="en-US" b="0"/>
          </a:p>
          <a:p>
            <a:pPr>
              <a:buFontTx/>
              <a:buChar char="•"/>
            </a:pPr>
            <a:r>
              <a:rPr lang="en-US" sz="3600" b="0"/>
              <a:t> What I need:</a:t>
            </a:r>
          </a:p>
          <a:p>
            <a:pPr lvl="1">
              <a:buFontTx/>
              <a:buChar char="•"/>
            </a:pPr>
            <a:r>
              <a:rPr lang="en-US"/>
              <a:t> </a:t>
            </a:r>
            <a:r>
              <a:rPr lang="en-US" b="0">
                <a:solidFill>
                  <a:srgbClr val="FF0000"/>
                </a:solidFill>
              </a:rPr>
              <a:t>PhD </a:t>
            </a:r>
            <a:r>
              <a:rPr lang="en-US" b="0"/>
              <a:t>students</a:t>
            </a:r>
          </a:p>
          <a:p>
            <a:pPr lvl="1">
              <a:buFontTx/>
              <a:buChar char="•"/>
            </a:pPr>
            <a:r>
              <a:rPr lang="en-US"/>
              <a:t> </a:t>
            </a:r>
            <a:r>
              <a:rPr lang="en-US" b="0">
                <a:solidFill>
                  <a:srgbClr val="FF0000"/>
                </a:solidFill>
              </a:rPr>
              <a:t>Dedication </a:t>
            </a:r>
            <a:r>
              <a:rPr lang="en-US" b="0"/>
              <a:t>&amp;</a:t>
            </a:r>
            <a:r>
              <a:rPr lang="en-US" b="0">
                <a:solidFill>
                  <a:srgbClr val="FF0000"/>
                </a:solidFill>
              </a:rPr>
              <a:t> hard work</a:t>
            </a:r>
            <a:endParaRPr lang="en-US" b="0"/>
          </a:p>
          <a:p>
            <a:pPr lvl="1">
              <a:buFontTx/>
              <a:buChar char="•"/>
            </a:pPr>
            <a:r>
              <a:rPr lang="en-US" b="0"/>
              <a:t> </a:t>
            </a:r>
            <a:r>
              <a:rPr lang="en-US" b="0">
                <a:solidFill>
                  <a:srgbClr val="FF0000"/>
                </a:solidFill>
              </a:rPr>
              <a:t>Creativity</a:t>
            </a:r>
            <a:r>
              <a:rPr lang="en-US" b="0"/>
              <a:t> &amp; </a:t>
            </a:r>
            <a:r>
              <a:rPr lang="en-US" b="0">
                <a:solidFill>
                  <a:srgbClr val="FF0000"/>
                </a:solidFill>
              </a:rPr>
              <a:t>maturity</a:t>
            </a:r>
          </a:p>
          <a:p>
            <a:pPr lvl="1">
              <a:buFontTx/>
              <a:buChar char="•"/>
            </a:pPr>
            <a:endParaRPr lang="en-US" b="0"/>
          </a:p>
          <a:p>
            <a:r>
              <a:rPr lang="en-US" sz="4000" b="0"/>
              <a:t>Goal: </a:t>
            </a:r>
            <a:r>
              <a:rPr lang="en-US" sz="4000" b="0" u="sng"/>
              <a:t>your</a:t>
            </a:r>
            <a:r>
              <a:rPr lang="en-US" sz="4000" b="0"/>
              <a:t> success!</a:t>
            </a:r>
          </a:p>
          <a:p>
            <a:pPr lvl="1">
              <a:buFontTx/>
              <a:buChar char="•"/>
            </a:pPr>
            <a:endParaRPr lang="en-US" sz="4000" b="0"/>
          </a:p>
          <a:p>
            <a:pPr lvl="1">
              <a:buFontTx/>
              <a:buChar char="•"/>
            </a:pPr>
            <a:endParaRPr lang="en-US" sz="1200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0FB95-47C4-4A1F-8AA0-29126C21734E}" type="slidenum">
              <a:rPr lang="en-US"/>
              <a:pPr/>
              <a:t>32</a:t>
            </a:fld>
            <a:endParaRPr lang="en-US"/>
          </a:p>
        </p:txBody>
      </p:sp>
      <p:sp>
        <p:nvSpPr>
          <p:cNvPr id="72708" name="Rectangle 4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Proof: Low-Degree MST’s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F163B-3CB7-4EA9-B2B9-6401EAF02DCD}" type="slidenum">
              <a:rPr lang="en-US"/>
              <a:pPr/>
              <a:t>33</a:t>
            </a:fld>
            <a:endParaRPr lang="en-US"/>
          </a:p>
        </p:txBody>
      </p:sp>
      <p:pic>
        <p:nvPicPr>
          <p:cNvPr id="18436" name="Picture 4" descr="proof"/>
          <p:cNvPicPr>
            <a:picLocks noChangeAspect="1" noChangeArrowheads="1"/>
          </p:cNvPicPr>
          <p:nvPr/>
        </p:nvPicPr>
        <p:blipFill>
          <a:blip r:embed="rId2" cstate="print"/>
          <a:srcRect l="7846" t="11349" r="2902" b="21582"/>
          <a:stretch>
            <a:fillRect/>
          </a:stretch>
        </p:blipFill>
        <p:spPr bwMode="auto">
          <a:xfrm>
            <a:off x="1066800" y="563563"/>
            <a:ext cx="6934200" cy="4953000"/>
          </a:xfrm>
          <a:prstGeom prst="rect">
            <a:avLst/>
          </a:prstGeom>
          <a:noFill/>
        </p:spPr>
      </p:pic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990600" y="5592763"/>
            <a:ext cx="69659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/>
              <a:t>“You want proof?  I’ll give you proof!”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C472D-1B79-4877-AD89-126FE414ACBA}" type="slidenum">
              <a:rPr lang="en-US"/>
              <a:pPr/>
              <a:t>34</a:t>
            </a:fld>
            <a:endParaRPr lang="en-US"/>
          </a:p>
        </p:txBody>
      </p:sp>
      <p:grpSp>
        <p:nvGrpSpPr>
          <p:cNvPr id="54388" name="Group 116"/>
          <p:cNvGrpSpPr>
            <a:grpSpLocks/>
          </p:cNvGrpSpPr>
          <p:nvPr/>
        </p:nvGrpSpPr>
        <p:grpSpPr bwMode="auto">
          <a:xfrm>
            <a:off x="4368800" y="1828800"/>
            <a:ext cx="3841750" cy="3810000"/>
            <a:chOff x="2752" y="1152"/>
            <a:chExt cx="2420" cy="2400"/>
          </a:xfrm>
        </p:grpSpPr>
        <p:sp>
          <p:nvSpPr>
            <p:cNvPr id="54278" name="Line 6"/>
            <p:cNvSpPr>
              <a:spLocks noChangeShapeType="1"/>
            </p:cNvSpPr>
            <p:nvPr/>
          </p:nvSpPr>
          <p:spPr bwMode="auto">
            <a:xfrm flipH="1" flipV="1">
              <a:off x="2752" y="1180"/>
              <a:ext cx="2372" cy="2372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81" name="Line 9"/>
            <p:cNvSpPr>
              <a:spLocks noChangeShapeType="1"/>
            </p:cNvSpPr>
            <p:nvPr/>
          </p:nvSpPr>
          <p:spPr bwMode="auto">
            <a:xfrm flipH="1">
              <a:off x="2793" y="1152"/>
              <a:ext cx="2379" cy="2379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4405" name="Group 133"/>
          <p:cNvGrpSpPr>
            <a:grpSpLocks/>
          </p:cNvGrpSpPr>
          <p:nvPr/>
        </p:nvGrpSpPr>
        <p:grpSpPr bwMode="auto">
          <a:xfrm>
            <a:off x="301625" y="3486150"/>
            <a:ext cx="7026275" cy="1782763"/>
            <a:chOff x="190" y="2196"/>
            <a:chExt cx="4426" cy="1123"/>
          </a:xfrm>
        </p:grpSpPr>
        <p:grpSp>
          <p:nvGrpSpPr>
            <p:cNvPr id="54400" name="Group 128"/>
            <p:cNvGrpSpPr>
              <a:grpSpLocks/>
            </p:cNvGrpSpPr>
            <p:nvPr/>
          </p:nvGrpSpPr>
          <p:grpSpPr bwMode="auto">
            <a:xfrm>
              <a:off x="1104" y="2196"/>
              <a:ext cx="3512" cy="1123"/>
              <a:chOff x="1104" y="2196"/>
              <a:chExt cx="3512" cy="1123"/>
            </a:xfrm>
          </p:grpSpPr>
          <p:grpSp>
            <p:nvGrpSpPr>
              <p:cNvPr id="54398" name="Group 126"/>
              <p:cNvGrpSpPr>
                <a:grpSpLocks/>
              </p:cNvGrpSpPr>
              <p:nvPr/>
            </p:nvGrpSpPr>
            <p:grpSpPr bwMode="auto">
              <a:xfrm>
                <a:off x="3024" y="2196"/>
                <a:ext cx="1592" cy="1123"/>
                <a:chOff x="3024" y="2196"/>
                <a:chExt cx="1592" cy="1123"/>
              </a:xfrm>
            </p:grpSpPr>
            <p:sp>
              <p:nvSpPr>
                <p:cNvPr id="54359" name="Line 87"/>
                <p:cNvSpPr>
                  <a:spLocks noChangeShapeType="1"/>
                </p:cNvSpPr>
                <p:nvPr/>
              </p:nvSpPr>
              <p:spPr bwMode="auto">
                <a:xfrm flipH="1" flipV="1">
                  <a:off x="3820" y="2784"/>
                  <a:ext cx="796" cy="535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372" name="Line 100"/>
                <p:cNvSpPr>
                  <a:spLocks noChangeShapeType="1"/>
                </p:cNvSpPr>
                <p:nvPr/>
              </p:nvSpPr>
              <p:spPr bwMode="auto">
                <a:xfrm flipV="1">
                  <a:off x="3460" y="2196"/>
                  <a:ext cx="28" cy="252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375" name="Line 103"/>
                <p:cNvSpPr>
                  <a:spLocks noChangeShapeType="1"/>
                </p:cNvSpPr>
                <p:nvPr/>
              </p:nvSpPr>
              <p:spPr bwMode="auto">
                <a:xfrm>
                  <a:off x="3460" y="2448"/>
                  <a:ext cx="368" cy="336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376" name="Line 104"/>
                <p:cNvSpPr>
                  <a:spLocks noChangeShapeType="1"/>
                </p:cNvSpPr>
                <p:nvPr/>
              </p:nvSpPr>
              <p:spPr bwMode="auto">
                <a:xfrm flipV="1">
                  <a:off x="3024" y="2448"/>
                  <a:ext cx="436" cy="336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377" name="Line 105"/>
                <p:cNvSpPr>
                  <a:spLocks noChangeShapeType="1"/>
                </p:cNvSpPr>
                <p:nvPr/>
              </p:nvSpPr>
              <p:spPr bwMode="auto">
                <a:xfrm flipV="1">
                  <a:off x="3612" y="2775"/>
                  <a:ext cx="212" cy="216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54381" name="AutoShape 109"/>
              <p:cNvSpPr>
                <a:spLocks noChangeArrowheads="1"/>
              </p:cNvSpPr>
              <p:nvPr/>
            </p:nvSpPr>
            <p:spPr bwMode="auto">
              <a:xfrm rot="10800000">
                <a:off x="1104" y="2688"/>
                <a:ext cx="1152" cy="243"/>
              </a:xfrm>
              <a:prstGeom prst="wedgeRoundRectCallout">
                <a:avLst>
                  <a:gd name="adj1" fmla="val -133597"/>
                  <a:gd name="adj2" fmla="val 82097"/>
                  <a:gd name="adj3" fmla="val 16667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wrap="none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4384" name="Text Box 112"/>
            <p:cNvSpPr txBox="1">
              <a:spLocks noChangeArrowheads="1"/>
            </p:cNvSpPr>
            <p:nvPr/>
          </p:nvSpPr>
          <p:spPr bwMode="auto">
            <a:xfrm>
              <a:off x="190" y="2650"/>
              <a:ext cx="3360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buFontTx/>
                <a:buChar char="•"/>
              </a:pPr>
              <a:r>
                <a:rPr lang="en-US" b="0"/>
                <a:t> Compute  </a:t>
              </a:r>
              <a:r>
                <a:rPr lang="en-US" b="0">
                  <a:solidFill>
                    <a:srgbClr val="FF0000"/>
                  </a:solidFill>
                </a:rPr>
                <a:t>MST’</a:t>
              </a:r>
              <a:r>
                <a:rPr lang="en-US" b="0"/>
                <a:t> over </a:t>
              </a:r>
              <a:r>
                <a:rPr lang="en-US" b="0">
                  <a:solidFill>
                    <a:srgbClr val="00CC00"/>
                  </a:solidFill>
                </a:rPr>
                <a:t>P’</a:t>
              </a:r>
              <a:endParaRPr lang="en-US" b="0"/>
            </a:p>
            <a:p>
              <a:pPr>
                <a:buFontTx/>
                <a:buChar char="•"/>
              </a:pPr>
              <a:endParaRPr lang="en-US" b="0"/>
            </a:p>
          </p:txBody>
        </p:sp>
      </p:grpSp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en-US"/>
              <a:t>Proof: Low-Degree MST’s</a:t>
            </a:r>
          </a:p>
        </p:txBody>
      </p:sp>
      <p:sp>
        <p:nvSpPr>
          <p:cNvPr id="54276" name="AutoShape 4"/>
          <p:cNvSpPr>
            <a:spLocks noChangeArrowheads="1"/>
          </p:cNvSpPr>
          <p:nvPr/>
        </p:nvSpPr>
        <p:spPr bwMode="auto">
          <a:xfrm>
            <a:off x="4368800" y="1905000"/>
            <a:ext cx="3765550" cy="3765550"/>
          </a:xfrm>
          <a:prstGeom prst="diamond">
            <a:avLst/>
          </a:prstGeom>
          <a:noFill/>
          <a:ln w="12700">
            <a:solidFill>
              <a:schemeClr val="tx1"/>
            </a:solidFill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4402" name="Group 130"/>
          <p:cNvGrpSpPr>
            <a:grpSpLocks/>
          </p:cNvGrpSpPr>
          <p:nvPr/>
        </p:nvGrpSpPr>
        <p:grpSpPr bwMode="auto">
          <a:xfrm>
            <a:off x="6261100" y="3200400"/>
            <a:ext cx="2025650" cy="1452563"/>
            <a:chOff x="3944" y="2016"/>
            <a:chExt cx="1276" cy="915"/>
          </a:xfrm>
        </p:grpSpPr>
        <p:sp>
          <p:nvSpPr>
            <p:cNvPr id="54401" name="Line 129"/>
            <p:cNvSpPr>
              <a:spLocks noChangeShapeType="1"/>
            </p:cNvSpPr>
            <p:nvPr/>
          </p:nvSpPr>
          <p:spPr bwMode="auto">
            <a:xfrm flipH="1">
              <a:off x="3944" y="2016"/>
              <a:ext cx="843" cy="36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99" name="Line 27"/>
            <p:cNvSpPr>
              <a:spLocks noChangeShapeType="1"/>
            </p:cNvSpPr>
            <p:nvPr/>
          </p:nvSpPr>
          <p:spPr bwMode="auto">
            <a:xfrm flipH="1" flipV="1">
              <a:off x="3944" y="2376"/>
              <a:ext cx="1276" cy="555"/>
            </a:xfrm>
            <a:prstGeom prst="line">
              <a:avLst/>
            </a:prstGeom>
            <a:noFill/>
            <a:ln w="28575">
              <a:solidFill>
                <a:srgbClr val="3399FF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301" name="Line 29"/>
            <p:cNvSpPr>
              <a:spLocks noChangeShapeType="1"/>
            </p:cNvSpPr>
            <p:nvPr/>
          </p:nvSpPr>
          <p:spPr bwMode="auto">
            <a:xfrm flipH="1" flipV="1">
              <a:off x="4787" y="2041"/>
              <a:ext cx="433" cy="89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4389" name="Group 117"/>
          <p:cNvGrpSpPr>
            <a:grpSpLocks/>
          </p:cNvGrpSpPr>
          <p:nvPr/>
        </p:nvGrpSpPr>
        <p:grpSpPr bwMode="auto">
          <a:xfrm>
            <a:off x="5054600" y="2519363"/>
            <a:ext cx="2317750" cy="2433637"/>
            <a:chOff x="3184" y="1587"/>
            <a:chExt cx="1460" cy="1533"/>
          </a:xfrm>
        </p:grpSpPr>
        <p:sp>
          <p:nvSpPr>
            <p:cNvPr id="54303" name="Text Box 31"/>
            <p:cNvSpPr txBox="1">
              <a:spLocks noChangeArrowheads="1"/>
            </p:cNvSpPr>
            <p:nvPr/>
          </p:nvSpPr>
          <p:spPr bwMode="auto">
            <a:xfrm>
              <a:off x="4432" y="2211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1</a:t>
              </a:r>
            </a:p>
          </p:txBody>
        </p:sp>
        <p:sp>
          <p:nvSpPr>
            <p:cNvPr id="54304" name="Text Box 32"/>
            <p:cNvSpPr txBox="1">
              <a:spLocks noChangeArrowheads="1"/>
            </p:cNvSpPr>
            <p:nvPr/>
          </p:nvSpPr>
          <p:spPr bwMode="auto">
            <a:xfrm>
              <a:off x="3828" y="1587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2</a:t>
              </a:r>
            </a:p>
          </p:txBody>
        </p:sp>
        <p:sp>
          <p:nvSpPr>
            <p:cNvPr id="54305" name="Text Box 33"/>
            <p:cNvSpPr txBox="1">
              <a:spLocks noChangeArrowheads="1"/>
            </p:cNvSpPr>
            <p:nvPr/>
          </p:nvSpPr>
          <p:spPr bwMode="auto">
            <a:xfrm>
              <a:off x="3184" y="2211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3</a:t>
              </a:r>
            </a:p>
          </p:txBody>
        </p:sp>
        <p:sp>
          <p:nvSpPr>
            <p:cNvPr id="54306" name="Text Box 34"/>
            <p:cNvSpPr txBox="1">
              <a:spLocks noChangeArrowheads="1"/>
            </p:cNvSpPr>
            <p:nvPr/>
          </p:nvSpPr>
          <p:spPr bwMode="auto">
            <a:xfrm>
              <a:off x="3772" y="2832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4</a:t>
              </a:r>
            </a:p>
          </p:txBody>
        </p:sp>
      </p:grpSp>
      <p:sp>
        <p:nvSpPr>
          <p:cNvPr id="54295" name="Oval 23"/>
          <p:cNvSpPr>
            <a:spLocks noChangeArrowheads="1"/>
          </p:cNvSpPr>
          <p:nvPr/>
        </p:nvSpPr>
        <p:spPr bwMode="auto">
          <a:xfrm>
            <a:off x="6184900" y="3686175"/>
            <a:ext cx="171450" cy="17145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54390" name="Group 118"/>
          <p:cNvGrpSpPr>
            <a:grpSpLocks/>
          </p:cNvGrpSpPr>
          <p:nvPr/>
        </p:nvGrpSpPr>
        <p:grpSpPr bwMode="auto">
          <a:xfrm>
            <a:off x="4724400" y="2062163"/>
            <a:ext cx="3175000" cy="3352800"/>
            <a:chOff x="2976" y="1299"/>
            <a:chExt cx="2000" cy="2112"/>
          </a:xfrm>
        </p:grpSpPr>
        <p:sp>
          <p:nvSpPr>
            <p:cNvPr id="54307" name="Text Box 35"/>
            <p:cNvSpPr txBox="1">
              <a:spLocks noChangeArrowheads="1"/>
            </p:cNvSpPr>
            <p:nvPr/>
          </p:nvSpPr>
          <p:spPr bwMode="auto">
            <a:xfrm>
              <a:off x="4768" y="1299"/>
              <a:ext cx="208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/>
                <a:t>5</a:t>
              </a:r>
            </a:p>
          </p:txBody>
        </p:sp>
        <p:sp>
          <p:nvSpPr>
            <p:cNvPr id="54308" name="Text Box 36"/>
            <p:cNvSpPr txBox="1">
              <a:spLocks noChangeArrowheads="1"/>
            </p:cNvSpPr>
            <p:nvPr/>
          </p:nvSpPr>
          <p:spPr bwMode="auto">
            <a:xfrm>
              <a:off x="2976" y="1347"/>
              <a:ext cx="208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/>
                <a:t>6</a:t>
              </a:r>
            </a:p>
          </p:txBody>
        </p:sp>
        <p:sp>
          <p:nvSpPr>
            <p:cNvPr id="54309" name="Text Box 37"/>
            <p:cNvSpPr txBox="1">
              <a:spLocks noChangeArrowheads="1"/>
            </p:cNvSpPr>
            <p:nvPr/>
          </p:nvSpPr>
          <p:spPr bwMode="auto">
            <a:xfrm>
              <a:off x="2976" y="3123"/>
              <a:ext cx="208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/>
                <a:t>7</a:t>
              </a:r>
            </a:p>
          </p:txBody>
        </p:sp>
        <p:sp>
          <p:nvSpPr>
            <p:cNvPr id="54310" name="Text Box 38"/>
            <p:cNvSpPr txBox="1">
              <a:spLocks noChangeArrowheads="1"/>
            </p:cNvSpPr>
            <p:nvPr/>
          </p:nvSpPr>
          <p:spPr bwMode="auto">
            <a:xfrm>
              <a:off x="4718" y="3123"/>
              <a:ext cx="208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/>
                <a:t>8</a:t>
              </a:r>
            </a:p>
          </p:txBody>
        </p:sp>
      </p:grpSp>
      <p:sp>
        <p:nvSpPr>
          <p:cNvPr id="54312" name="Text Box 40"/>
          <p:cNvSpPr txBox="1">
            <a:spLocks noChangeArrowheads="1"/>
          </p:cNvSpPr>
          <p:nvPr/>
        </p:nvSpPr>
        <p:spPr bwMode="auto">
          <a:xfrm>
            <a:off x="301625" y="5510213"/>
            <a:ext cx="6076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0"/>
              <a:t>Idea: |</a:t>
            </a:r>
            <a:r>
              <a:rPr lang="en-US" b="0">
                <a:solidFill>
                  <a:srgbClr val="FF0000"/>
                </a:solidFill>
              </a:rPr>
              <a:t>MST’</a:t>
            </a:r>
            <a:r>
              <a:rPr lang="en-US" b="0"/>
              <a:t>(</a:t>
            </a:r>
            <a:r>
              <a:rPr lang="en-US" b="0">
                <a:solidFill>
                  <a:srgbClr val="3399FF"/>
                </a:solidFill>
              </a:rPr>
              <a:t>P</a:t>
            </a:r>
            <a:r>
              <a:rPr lang="en-US" b="0"/>
              <a:t>)| = |MST(</a:t>
            </a:r>
            <a:r>
              <a:rPr lang="en-US" b="0">
                <a:solidFill>
                  <a:srgbClr val="3399FF"/>
                </a:solidFill>
              </a:rPr>
              <a:t>P</a:t>
            </a:r>
            <a:r>
              <a:rPr lang="en-US" b="0"/>
              <a:t>)|</a:t>
            </a:r>
          </a:p>
        </p:txBody>
      </p:sp>
      <p:grpSp>
        <p:nvGrpSpPr>
          <p:cNvPr id="54391" name="Group 119"/>
          <p:cNvGrpSpPr>
            <a:grpSpLocks/>
          </p:cNvGrpSpPr>
          <p:nvPr/>
        </p:nvGrpSpPr>
        <p:grpSpPr bwMode="auto">
          <a:xfrm>
            <a:off x="7496175" y="3130550"/>
            <a:ext cx="885825" cy="1598613"/>
            <a:chOff x="4722" y="1972"/>
            <a:chExt cx="558" cy="1007"/>
          </a:xfrm>
        </p:grpSpPr>
        <p:sp>
          <p:nvSpPr>
            <p:cNvPr id="54297" name="Oval 25"/>
            <p:cNvSpPr>
              <a:spLocks noChangeArrowheads="1"/>
            </p:cNvSpPr>
            <p:nvPr/>
          </p:nvSpPr>
          <p:spPr bwMode="auto">
            <a:xfrm>
              <a:off x="5172" y="2871"/>
              <a:ext cx="108" cy="108"/>
            </a:xfrm>
            <a:prstGeom prst="ellipse">
              <a:avLst/>
            </a:prstGeom>
            <a:solidFill>
              <a:srgbClr val="3399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313" name="Oval 41"/>
            <p:cNvSpPr>
              <a:spLocks noChangeArrowheads="1"/>
            </p:cNvSpPr>
            <p:nvPr/>
          </p:nvSpPr>
          <p:spPr bwMode="auto">
            <a:xfrm>
              <a:off x="4722" y="1972"/>
              <a:ext cx="108" cy="108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4385" name="Text Box 113"/>
          <p:cNvSpPr txBox="1">
            <a:spLocks noChangeArrowheads="1"/>
          </p:cNvSpPr>
          <p:nvPr/>
        </p:nvSpPr>
        <p:spPr bwMode="auto">
          <a:xfrm>
            <a:off x="301625" y="4953000"/>
            <a:ext cx="60769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0">
                <a:solidFill>
                  <a:srgbClr val="FF0000"/>
                </a:solidFill>
              </a:rPr>
              <a:t>Output:</a:t>
            </a:r>
            <a:r>
              <a:rPr lang="en-US" b="0"/>
              <a:t> </a:t>
            </a:r>
            <a:r>
              <a:rPr lang="en-US" b="0">
                <a:solidFill>
                  <a:srgbClr val="FF0000"/>
                </a:solidFill>
              </a:rPr>
              <a:t>MST’</a:t>
            </a:r>
            <a:r>
              <a:rPr lang="en-US" b="0"/>
              <a:t> over </a:t>
            </a:r>
            <a:r>
              <a:rPr lang="en-US" b="0">
                <a:solidFill>
                  <a:srgbClr val="3399FF"/>
                </a:solidFill>
              </a:rPr>
              <a:t>P</a:t>
            </a:r>
          </a:p>
          <a:p>
            <a:r>
              <a:rPr lang="en-US" sz="800" b="0"/>
              <a:t> </a:t>
            </a:r>
            <a:endParaRPr lang="en-US" b="0"/>
          </a:p>
        </p:txBody>
      </p:sp>
      <p:sp>
        <p:nvSpPr>
          <p:cNvPr id="54386" name="Text Box 114"/>
          <p:cNvSpPr txBox="1">
            <a:spLocks noChangeArrowheads="1"/>
          </p:cNvSpPr>
          <p:nvPr/>
        </p:nvSpPr>
        <p:spPr bwMode="auto">
          <a:xfrm>
            <a:off x="301625" y="6035675"/>
            <a:ext cx="60769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0">
                <a:solidFill>
                  <a:srgbClr val="FF0000"/>
                </a:solidFill>
              </a:rPr>
              <a:t>Theorem:</a:t>
            </a:r>
            <a:r>
              <a:rPr lang="en-US" b="0"/>
              <a:t> max MST degree </a:t>
            </a:r>
            <a:r>
              <a:rPr lang="en-US" b="0">
                <a:latin typeface="Symbol" pitchFamily="18" charset="2"/>
              </a:rPr>
              <a:t>£ </a:t>
            </a:r>
            <a:r>
              <a:rPr lang="en-US" b="0"/>
              <a:t>4</a:t>
            </a:r>
          </a:p>
          <a:p>
            <a:pPr>
              <a:buFontTx/>
              <a:buChar char="•"/>
            </a:pPr>
            <a:endParaRPr lang="en-US" b="0"/>
          </a:p>
        </p:txBody>
      </p:sp>
      <p:grpSp>
        <p:nvGrpSpPr>
          <p:cNvPr id="54403" name="Group 131"/>
          <p:cNvGrpSpPr>
            <a:grpSpLocks/>
          </p:cNvGrpSpPr>
          <p:nvPr/>
        </p:nvGrpSpPr>
        <p:grpSpPr bwMode="auto">
          <a:xfrm>
            <a:off x="301625" y="2378075"/>
            <a:ext cx="7112000" cy="2541588"/>
            <a:chOff x="190" y="1498"/>
            <a:chExt cx="4480" cy="1601"/>
          </a:xfrm>
        </p:grpSpPr>
        <p:sp>
          <p:nvSpPr>
            <p:cNvPr id="54387" name="Text Box 115"/>
            <p:cNvSpPr txBox="1">
              <a:spLocks noChangeArrowheads="1"/>
            </p:cNvSpPr>
            <p:nvPr/>
          </p:nvSpPr>
          <p:spPr bwMode="auto">
            <a:xfrm>
              <a:off x="190" y="1498"/>
              <a:ext cx="3828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b="0">
                  <a:solidFill>
                    <a:srgbClr val="66CCFF"/>
                  </a:solidFill>
                </a:rPr>
                <a:t>Input:</a:t>
              </a:r>
              <a:r>
                <a:rPr lang="en-US" b="0"/>
                <a:t> pointset </a:t>
              </a:r>
              <a:r>
                <a:rPr lang="en-US" b="0">
                  <a:solidFill>
                    <a:srgbClr val="3399FF"/>
                  </a:solidFill>
                </a:rPr>
                <a:t>P</a:t>
              </a:r>
            </a:p>
            <a:p>
              <a:r>
                <a:rPr lang="en-US" b="0">
                  <a:solidFill>
                    <a:srgbClr val="FF0000"/>
                  </a:solidFill>
                </a:rPr>
                <a:t>Find:</a:t>
              </a:r>
              <a:r>
                <a:rPr lang="en-US" b="0">
                  <a:solidFill>
                    <a:srgbClr val="3399FF"/>
                  </a:solidFill>
                </a:rPr>
                <a:t> </a:t>
              </a:r>
              <a:r>
                <a:rPr lang="en-US" b="0"/>
                <a:t>MST</a:t>
              </a:r>
              <a:r>
                <a:rPr lang="en-US" b="0">
                  <a:solidFill>
                    <a:srgbClr val="3399FF"/>
                  </a:solidFill>
                </a:rPr>
                <a:t>(P)</a:t>
              </a:r>
              <a:endParaRPr lang="en-US" b="0"/>
            </a:p>
          </p:txBody>
        </p:sp>
        <p:grpSp>
          <p:nvGrpSpPr>
            <p:cNvPr id="54395" name="Group 123"/>
            <p:cNvGrpSpPr>
              <a:grpSpLocks/>
            </p:cNvGrpSpPr>
            <p:nvPr/>
          </p:nvGrpSpPr>
          <p:grpSpPr bwMode="auto">
            <a:xfrm>
              <a:off x="2976" y="1864"/>
              <a:ext cx="1694" cy="1235"/>
              <a:chOff x="2976" y="1864"/>
              <a:chExt cx="1694" cy="1235"/>
            </a:xfrm>
          </p:grpSpPr>
          <p:grpSp>
            <p:nvGrpSpPr>
              <p:cNvPr id="54393" name="Group 121"/>
              <p:cNvGrpSpPr>
                <a:grpSpLocks/>
              </p:cNvGrpSpPr>
              <p:nvPr/>
            </p:nvGrpSpPr>
            <p:grpSpPr bwMode="auto">
              <a:xfrm>
                <a:off x="3436" y="1864"/>
                <a:ext cx="1234" cy="1235"/>
                <a:chOff x="3436" y="1864"/>
                <a:chExt cx="1234" cy="1235"/>
              </a:xfrm>
            </p:grpSpPr>
            <p:sp>
              <p:nvSpPr>
                <p:cNvPr id="54314" name="Oval 42"/>
                <p:cNvSpPr>
                  <a:spLocks noChangeArrowheads="1"/>
                </p:cNvSpPr>
                <p:nvPr/>
              </p:nvSpPr>
              <p:spPr bwMode="auto">
                <a:xfrm>
                  <a:off x="3436" y="1864"/>
                  <a:ext cx="108" cy="108"/>
                </a:xfrm>
                <a:prstGeom prst="ellipse">
                  <a:avLst/>
                </a:prstGeom>
                <a:solidFill>
                  <a:srgbClr val="3399FF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322" name="Oval 50"/>
                <p:cNvSpPr>
                  <a:spLocks noChangeArrowheads="1"/>
                </p:cNvSpPr>
                <p:nvPr/>
              </p:nvSpPr>
              <p:spPr bwMode="auto">
                <a:xfrm>
                  <a:off x="3766" y="2448"/>
                  <a:ext cx="108" cy="108"/>
                </a:xfrm>
                <a:prstGeom prst="ellipse">
                  <a:avLst/>
                </a:prstGeom>
                <a:solidFill>
                  <a:srgbClr val="3399FF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349" name="Oval 77"/>
                <p:cNvSpPr>
                  <a:spLocks noChangeArrowheads="1"/>
                </p:cNvSpPr>
                <p:nvPr/>
              </p:nvSpPr>
              <p:spPr bwMode="auto">
                <a:xfrm>
                  <a:off x="4562" y="2991"/>
                  <a:ext cx="108" cy="108"/>
                </a:xfrm>
                <a:prstGeom prst="ellipse">
                  <a:avLst/>
                </a:prstGeom>
                <a:solidFill>
                  <a:srgbClr val="3399FF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54367" name="Oval 95"/>
              <p:cNvSpPr>
                <a:spLocks noChangeArrowheads="1"/>
              </p:cNvSpPr>
              <p:nvPr/>
            </p:nvSpPr>
            <p:spPr bwMode="auto">
              <a:xfrm>
                <a:off x="3408" y="2400"/>
                <a:ext cx="108" cy="108"/>
              </a:xfrm>
              <a:prstGeom prst="ellipse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68" name="Oval 96"/>
              <p:cNvSpPr>
                <a:spLocks noChangeArrowheads="1"/>
              </p:cNvSpPr>
              <p:nvPr/>
            </p:nvSpPr>
            <p:spPr bwMode="auto">
              <a:xfrm>
                <a:off x="3562" y="2931"/>
                <a:ext cx="108" cy="108"/>
              </a:xfrm>
              <a:prstGeom prst="ellipse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71" name="Oval 99"/>
              <p:cNvSpPr>
                <a:spLocks noChangeArrowheads="1"/>
              </p:cNvSpPr>
              <p:nvPr/>
            </p:nvSpPr>
            <p:spPr bwMode="auto">
              <a:xfrm>
                <a:off x="2976" y="2736"/>
                <a:ext cx="108" cy="108"/>
              </a:xfrm>
              <a:prstGeom prst="ellipse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54423" name="Group 151"/>
          <p:cNvGrpSpPr>
            <a:grpSpLocks/>
          </p:cNvGrpSpPr>
          <p:nvPr/>
        </p:nvGrpSpPr>
        <p:grpSpPr bwMode="auto">
          <a:xfrm>
            <a:off x="301625" y="2930525"/>
            <a:ext cx="7137400" cy="2419350"/>
            <a:chOff x="190" y="1846"/>
            <a:chExt cx="4496" cy="1524"/>
          </a:xfrm>
        </p:grpSpPr>
        <p:grpSp>
          <p:nvGrpSpPr>
            <p:cNvPr id="54422" name="Group 150"/>
            <p:cNvGrpSpPr>
              <a:grpSpLocks/>
            </p:cNvGrpSpPr>
            <p:nvPr/>
          </p:nvGrpSpPr>
          <p:grpSpPr bwMode="auto">
            <a:xfrm>
              <a:off x="190" y="1903"/>
              <a:ext cx="4482" cy="1467"/>
              <a:chOff x="190" y="1903"/>
              <a:chExt cx="4482" cy="1467"/>
            </a:xfrm>
          </p:grpSpPr>
          <p:grpSp>
            <p:nvGrpSpPr>
              <p:cNvPr id="54394" name="Group 122"/>
              <p:cNvGrpSpPr>
                <a:grpSpLocks/>
              </p:cNvGrpSpPr>
              <p:nvPr/>
            </p:nvGrpSpPr>
            <p:grpSpPr bwMode="auto">
              <a:xfrm>
                <a:off x="3438" y="1903"/>
                <a:ext cx="1234" cy="1467"/>
                <a:chOff x="3438" y="1903"/>
                <a:chExt cx="1234" cy="1467"/>
              </a:xfrm>
            </p:grpSpPr>
            <p:sp>
              <p:nvSpPr>
                <p:cNvPr id="54316" name="Oval 44"/>
                <p:cNvSpPr>
                  <a:spLocks noChangeArrowheads="1"/>
                </p:cNvSpPr>
                <p:nvPr/>
              </p:nvSpPr>
              <p:spPr bwMode="auto">
                <a:xfrm>
                  <a:off x="3438" y="2135"/>
                  <a:ext cx="108" cy="108"/>
                </a:xfrm>
                <a:prstGeom prst="ellipse">
                  <a:avLst/>
                </a:prstGeom>
                <a:solidFill>
                  <a:srgbClr val="00FF00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320" name="Oval 48"/>
                <p:cNvSpPr>
                  <a:spLocks noChangeArrowheads="1"/>
                </p:cNvSpPr>
                <p:nvPr/>
              </p:nvSpPr>
              <p:spPr bwMode="auto">
                <a:xfrm>
                  <a:off x="3768" y="2719"/>
                  <a:ext cx="108" cy="108"/>
                </a:xfrm>
                <a:prstGeom prst="ellipse">
                  <a:avLst/>
                </a:prstGeom>
                <a:solidFill>
                  <a:srgbClr val="00FF00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344" name="Oval 72"/>
                <p:cNvSpPr>
                  <a:spLocks noChangeArrowheads="1"/>
                </p:cNvSpPr>
                <p:nvPr/>
              </p:nvSpPr>
              <p:spPr bwMode="auto">
                <a:xfrm>
                  <a:off x="4564" y="3262"/>
                  <a:ext cx="108" cy="108"/>
                </a:xfrm>
                <a:prstGeom prst="ellipse">
                  <a:avLst/>
                </a:prstGeom>
                <a:solidFill>
                  <a:srgbClr val="00FF00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319" name="Line 47"/>
                <p:cNvSpPr>
                  <a:spLocks noChangeShapeType="1"/>
                </p:cNvSpPr>
                <p:nvPr/>
              </p:nvSpPr>
              <p:spPr bwMode="auto">
                <a:xfrm>
                  <a:off x="3490" y="1903"/>
                  <a:ext cx="0" cy="22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321" name="Line 49"/>
                <p:cNvSpPr>
                  <a:spLocks noChangeShapeType="1"/>
                </p:cNvSpPr>
                <p:nvPr/>
              </p:nvSpPr>
              <p:spPr bwMode="auto">
                <a:xfrm>
                  <a:off x="3820" y="2487"/>
                  <a:ext cx="0" cy="22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345" name="Line 73"/>
                <p:cNvSpPr>
                  <a:spLocks noChangeShapeType="1"/>
                </p:cNvSpPr>
                <p:nvPr/>
              </p:nvSpPr>
              <p:spPr bwMode="auto">
                <a:xfrm>
                  <a:off x="4616" y="3030"/>
                  <a:ext cx="0" cy="22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4382" name="AutoShape 110"/>
              <p:cNvSpPr>
                <a:spLocks noChangeArrowheads="1"/>
              </p:cNvSpPr>
              <p:nvPr/>
            </p:nvSpPr>
            <p:spPr bwMode="auto">
              <a:xfrm rot="10800000">
                <a:off x="1872" y="2337"/>
                <a:ext cx="336" cy="243"/>
              </a:xfrm>
              <a:prstGeom prst="wedgeRoundRectCallout">
                <a:avLst>
                  <a:gd name="adj1" fmla="val -411907"/>
                  <a:gd name="adj2" fmla="val 104319"/>
                  <a:gd name="adj3" fmla="val 16667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54383" name="Text Box 111"/>
              <p:cNvSpPr txBox="1">
                <a:spLocks noChangeArrowheads="1"/>
              </p:cNvSpPr>
              <p:nvPr/>
            </p:nvSpPr>
            <p:spPr bwMode="auto">
              <a:xfrm>
                <a:off x="190" y="2084"/>
                <a:ext cx="3828" cy="7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buFontTx/>
                  <a:buChar char="•"/>
                </a:pPr>
                <a:r>
                  <a:rPr lang="en-US" b="0"/>
                  <a:t> Perturb region 5-8 points,</a:t>
                </a:r>
              </a:p>
              <a:p>
                <a:pPr lvl="1"/>
                <a:r>
                  <a:rPr lang="en-US" b="0"/>
                  <a:t>yielding pointset  </a:t>
                </a:r>
                <a:r>
                  <a:rPr lang="en-US" b="0">
                    <a:solidFill>
                      <a:srgbClr val="00CC00"/>
                    </a:solidFill>
                  </a:rPr>
                  <a:t>P’</a:t>
                </a:r>
                <a:endParaRPr lang="en-US" b="0"/>
              </a:p>
              <a:p>
                <a:r>
                  <a:rPr lang="en-US" sz="800" b="0"/>
                  <a:t> </a:t>
                </a:r>
                <a:endParaRPr lang="en-US" b="0"/>
              </a:p>
            </p:txBody>
          </p:sp>
        </p:grpSp>
        <p:grpSp>
          <p:nvGrpSpPr>
            <p:cNvPr id="54421" name="Group 149"/>
            <p:cNvGrpSpPr>
              <a:grpSpLocks/>
            </p:cNvGrpSpPr>
            <p:nvPr/>
          </p:nvGrpSpPr>
          <p:grpSpPr bwMode="auto">
            <a:xfrm>
              <a:off x="3418" y="1846"/>
              <a:ext cx="1268" cy="1270"/>
              <a:chOff x="3418" y="1846"/>
              <a:chExt cx="1268" cy="1270"/>
            </a:xfrm>
          </p:grpSpPr>
          <p:sp>
            <p:nvSpPr>
              <p:cNvPr id="54418" name="Oval 146"/>
              <p:cNvSpPr>
                <a:spLocks noChangeArrowheads="1"/>
              </p:cNvSpPr>
              <p:nvPr/>
            </p:nvSpPr>
            <p:spPr bwMode="auto">
              <a:xfrm>
                <a:off x="4542" y="2972"/>
                <a:ext cx="144" cy="14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419" name="Oval 147"/>
              <p:cNvSpPr>
                <a:spLocks noChangeArrowheads="1"/>
              </p:cNvSpPr>
              <p:nvPr/>
            </p:nvSpPr>
            <p:spPr bwMode="auto">
              <a:xfrm>
                <a:off x="3748" y="2428"/>
                <a:ext cx="144" cy="14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420" name="Oval 148"/>
              <p:cNvSpPr>
                <a:spLocks noChangeArrowheads="1"/>
              </p:cNvSpPr>
              <p:nvPr/>
            </p:nvSpPr>
            <p:spPr bwMode="auto">
              <a:xfrm>
                <a:off x="3418" y="1846"/>
                <a:ext cx="144" cy="14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54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54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6" grpId="0" animBg="1"/>
      <p:bldP spid="54312" grpId="0" autoUpdateAnimBg="0"/>
      <p:bldP spid="54385" grpId="0" autoUpdateAnimBg="0"/>
      <p:bldP spid="54386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4A041-9DAF-4C0B-8B4A-7454188FF192}" type="slidenum">
              <a:rPr lang="en-US"/>
              <a:pPr/>
              <a:t>35</a:t>
            </a:fld>
            <a:endParaRPr lang="en-US"/>
          </a:p>
        </p:txBody>
      </p:sp>
      <p:pic>
        <p:nvPicPr>
          <p:cNvPr id="11268" name="Picture 4" descr="miracle"/>
          <p:cNvPicPr>
            <a:picLocks noChangeAspect="1" noChangeArrowheads="1"/>
          </p:cNvPicPr>
          <p:nvPr/>
        </p:nvPicPr>
        <p:blipFill>
          <a:blip r:embed="rId2" cstate="print"/>
          <a:srcRect l="8131" t="3391" r="8131" b="14746"/>
          <a:stretch>
            <a:fillRect/>
          </a:stretch>
        </p:blipFill>
        <p:spPr bwMode="auto">
          <a:xfrm>
            <a:off x="2439988" y="76200"/>
            <a:ext cx="6627812" cy="6615113"/>
          </a:xfrm>
          <a:prstGeom prst="rect">
            <a:avLst/>
          </a:prstGeom>
          <a:noFill/>
        </p:spPr>
      </p:pic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381000" y="381000"/>
            <a:ext cx="367665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/>
              <a:t>“I think you should be </a:t>
            </a:r>
          </a:p>
          <a:p>
            <a:r>
              <a:rPr lang="en-US" sz="2800"/>
              <a:t>  more explicit here </a:t>
            </a:r>
          </a:p>
          <a:p>
            <a:r>
              <a:rPr lang="en-US" sz="2800"/>
              <a:t>  in step two.”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A23A9-B11A-4A20-975D-4E1DD25F6412}" type="slidenum">
              <a:rPr lang="en-US"/>
              <a:pPr/>
              <a:t>36</a:t>
            </a:fld>
            <a:endParaRPr lang="en-US"/>
          </a:p>
        </p:txBody>
      </p:sp>
      <p:sp>
        <p:nvSpPr>
          <p:cNvPr id="55306" name="Rectangle 10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  <a:noFill/>
          <a:ln/>
        </p:spPr>
        <p:txBody>
          <a:bodyPr/>
          <a:lstStyle/>
          <a:p>
            <a:r>
              <a:rPr lang="en-US"/>
              <a:t>Low-Degree MST’s in 3D</a:t>
            </a:r>
          </a:p>
        </p:txBody>
      </p:sp>
      <p:grpSp>
        <p:nvGrpSpPr>
          <p:cNvPr id="55381" name="Group 85"/>
          <p:cNvGrpSpPr>
            <a:grpSpLocks/>
          </p:cNvGrpSpPr>
          <p:nvPr/>
        </p:nvGrpSpPr>
        <p:grpSpPr bwMode="auto">
          <a:xfrm>
            <a:off x="301625" y="3413125"/>
            <a:ext cx="6076950" cy="2201863"/>
            <a:chOff x="190" y="2372"/>
            <a:chExt cx="3828" cy="1387"/>
          </a:xfrm>
        </p:grpSpPr>
        <p:sp>
          <p:nvSpPr>
            <p:cNvPr id="55322" name="Text Box 26"/>
            <p:cNvSpPr txBox="1">
              <a:spLocks noChangeArrowheads="1"/>
            </p:cNvSpPr>
            <p:nvPr/>
          </p:nvSpPr>
          <p:spPr bwMode="auto">
            <a:xfrm>
              <a:off x="190" y="3471"/>
              <a:ext cx="38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b="0"/>
                <a:t>Idea: |</a:t>
              </a:r>
              <a:r>
                <a:rPr lang="en-US" b="0">
                  <a:solidFill>
                    <a:srgbClr val="FF0000"/>
                  </a:solidFill>
                </a:rPr>
                <a:t>MST’</a:t>
              </a:r>
              <a:r>
                <a:rPr lang="en-US" b="0"/>
                <a:t>(</a:t>
              </a:r>
              <a:r>
                <a:rPr lang="en-US" b="0">
                  <a:solidFill>
                    <a:srgbClr val="3399FF"/>
                  </a:solidFill>
                </a:rPr>
                <a:t>P</a:t>
              </a:r>
              <a:r>
                <a:rPr lang="en-US" b="0"/>
                <a:t>)| = |MST(</a:t>
              </a:r>
              <a:r>
                <a:rPr lang="en-US" b="0">
                  <a:solidFill>
                    <a:srgbClr val="3399FF"/>
                  </a:solidFill>
                </a:rPr>
                <a:t>P</a:t>
              </a:r>
              <a:r>
                <a:rPr lang="en-US" b="0"/>
                <a:t>)|</a:t>
              </a:r>
            </a:p>
          </p:txBody>
        </p:sp>
        <p:sp>
          <p:nvSpPr>
            <p:cNvPr id="55338" name="Text Box 42"/>
            <p:cNvSpPr txBox="1">
              <a:spLocks noChangeArrowheads="1"/>
            </p:cNvSpPr>
            <p:nvPr/>
          </p:nvSpPr>
          <p:spPr bwMode="auto">
            <a:xfrm>
              <a:off x="190" y="2372"/>
              <a:ext cx="3828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buFontTx/>
                <a:buChar char="•"/>
              </a:pPr>
              <a:r>
                <a:rPr lang="en-US" b="0"/>
                <a:t> Perturb boundary points</a:t>
              </a:r>
            </a:p>
            <a:p>
              <a:pPr lvl="1"/>
              <a:r>
                <a:rPr lang="en-US" b="0"/>
                <a:t>to yield pointset </a:t>
              </a:r>
              <a:r>
                <a:rPr lang="en-US" b="0">
                  <a:solidFill>
                    <a:srgbClr val="00CC00"/>
                  </a:solidFill>
                </a:rPr>
                <a:t>P’</a:t>
              </a:r>
              <a:endParaRPr lang="en-US" b="0"/>
            </a:p>
            <a:p>
              <a:pPr lvl="1"/>
              <a:endParaRPr lang="en-US" b="0"/>
            </a:p>
          </p:txBody>
        </p:sp>
        <p:sp>
          <p:nvSpPr>
            <p:cNvPr id="55339" name="Text Box 43"/>
            <p:cNvSpPr txBox="1">
              <a:spLocks noChangeArrowheads="1"/>
            </p:cNvSpPr>
            <p:nvPr/>
          </p:nvSpPr>
          <p:spPr bwMode="auto">
            <a:xfrm>
              <a:off x="190" y="2842"/>
              <a:ext cx="3360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buFontTx/>
                <a:buChar char="•"/>
              </a:pPr>
              <a:r>
                <a:rPr lang="en-US" b="0"/>
                <a:t> Compute </a:t>
              </a:r>
              <a:r>
                <a:rPr lang="en-US" b="0">
                  <a:solidFill>
                    <a:srgbClr val="FF0000"/>
                  </a:solidFill>
                </a:rPr>
                <a:t>MST’</a:t>
              </a:r>
              <a:r>
                <a:rPr lang="en-US" b="0"/>
                <a:t> over </a:t>
              </a:r>
              <a:r>
                <a:rPr lang="en-US" b="0">
                  <a:solidFill>
                    <a:srgbClr val="00CC00"/>
                  </a:solidFill>
                </a:rPr>
                <a:t>P’</a:t>
              </a:r>
              <a:endParaRPr lang="en-US" b="0"/>
            </a:p>
            <a:p>
              <a:pPr>
                <a:buFontTx/>
                <a:buChar char="•"/>
              </a:pPr>
              <a:endParaRPr lang="en-US" b="0"/>
            </a:p>
          </p:txBody>
        </p:sp>
        <p:sp>
          <p:nvSpPr>
            <p:cNvPr id="55340" name="Text Box 44"/>
            <p:cNvSpPr txBox="1">
              <a:spLocks noChangeArrowheads="1"/>
            </p:cNvSpPr>
            <p:nvPr/>
          </p:nvSpPr>
          <p:spPr bwMode="auto">
            <a:xfrm>
              <a:off x="190" y="3120"/>
              <a:ext cx="3828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buFontTx/>
                <a:buChar char="•"/>
              </a:pPr>
              <a:r>
                <a:rPr lang="en-US" b="0"/>
                <a:t> </a:t>
              </a:r>
              <a:r>
                <a:rPr lang="en-US" b="0">
                  <a:solidFill>
                    <a:srgbClr val="FF0000"/>
                  </a:solidFill>
                </a:rPr>
                <a:t>Output:</a:t>
              </a:r>
              <a:r>
                <a:rPr lang="en-US" b="0"/>
                <a:t> </a:t>
              </a:r>
              <a:r>
                <a:rPr lang="en-US" b="0">
                  <a:solidFill>
                    <a:srgbClr val="FF0000"/>
                  </a:solidFill>
                </a:rPr>
                <a:t>MST’</a:t>
              </a:r>
              <a:r>
                <a:rPr lang="en-US" b="0"/>
                <a:t> over </a:t>
              </a:r>
              <a:r>
                <a:rPr lang="en-US" b="0">
                  <a:solidFill>
                    <a:srgbClr val="3399FF"/>
                  </a:solidFill>
                </a:rPr>
                <a:t>P</a:t>
              </a:r>
            </a:p>
            <a:p>
              <a:r>
                <a:rPr lang="en-US" sz="800" b="0"/>
                <a:t> </a:t>
              </a:r>
              <a:endParaRPr lang="en-US" b="0"/>
            </a:p>
          </p:txBody>
        </p:sp>
      </p:grpSp>
      <p:sp>
        <p:nvSpPr>
          <p:cNvPr id="55341" name="Text Box 45"/>
          <p:cNvSpPr txBox="1">
            <a:spLocks noChangeArrowheads="1"/>
          </p:cNvSpPr>
          <p:nvPr/>
        </p:nvSpPr>
        <p:spPr bwMode="auto">
          <a:xfrm>
            <a:off x="301625" y="5683250"/>
            <a:ext cx="783272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0">
                <a:solidFill>
                  <a:srgbClr val="FF0000"/>
                </a:solidFill>
              </a:rPr>
              <a:t>Theorem:</a:t>
            </a:r>
            <a:r>
              <a:rPr lang="en-US" b="0"/>
              <a:t> max MST degree in 3D is </a:t>
            </a:r>
            <a:r>
              <a:rPr lang="en-US" b="0">
                <a:latin typeface="Symbol" pitchFamily="18" charset="2"/>
              </a:rPr>
              <a:t>£ 6 + 8 = 1</a:t>
            </a:r>
            <a:r>
              <a:rPr lang="en-US" b="0"/>
              <a:t>4</a:t>
            </a:r>
          </a:p>
          <a:p>
            <a:r>
              <a:rPr lang="en-US" b="0">
                <a:solidFill>
                  <a:srgbClr val="FF0000"/>
                </a:solidFill>
              </a:rPr>
              <a:t>Theorem:</a:t>
            </a:r>
            <a:r>
              <a:rPr lang="en-US" b="0"/>
              <a:t> lower bound on max MST degree in 3D is </a:t>
            </a:r>
            <a:r>
              <a:rPr lang="en-US" b="0">
                <a:latin typeface="Symbol" pitchFamily="18" charset="2"/>
              </a:rPr>
              <a:t>³ 1</a:t>
            </a:r>
            <a:r>
              <a:rPr lang="en-US" b="0"/>
              <a:t>3</a:t>
            </a:r>
          </a:p>
          <a:p>
            <a:pPr>
              <a:buFontTx/>
              <a:buChar char="•"/>
            </a:pPr>
            <a:endParaRPr lang="en-US" b="0"/>
          </a:p>
        </p:txBody>
      </p:sp>
      <p:sp>
        <p:nvSpPr>
          <p:cNvPr id="55342" name="Text Box 46"/>
          <p:cNvSpPr txBox="1">
            <a:spLocks noChangeArrowheads="1"/>
          </p:cNvSpPr>
          <p:nvPr/>
        </p:nvSpPr>
        <p:spPr bwMode="auto">
          <a:xfrm>
            <a:off x="301625" y="2559050"/>
            <a:ext cx="60769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0">
                <a:solidFill>
                  <a:srgbClr val="66CCFF"/>
                </a:solidFill>
              </a:rPr>
              <a:t>Input:</a:t>
            </a:r>
            <a:r>
              <a:rPr lang="en-US" b="0"/>
              <a:t> 3D pointset </a:t>
            </a:r>
            <a:r>
              <a:rPr lang="en-US" b="0">
                <a:solidFill>
                  <a:srgbClr val="3399FF"/>
                </a:solidFill>
              </a:rPr>
              <a:t>P</a:t>
            </a:r>
          </a:p>
          <a:p>
            <a:r>
              <a:rPr lang="en-US" b="0">
                <a:solidFill>
                  <a:srgbClr val="FF0000"/>
                </a:solidFill>
              </a:rPr>
              <a:t>Find:</a:t>
            </a:r>
            <a:r>
              <a:rPr lang="en-US" b="0">
                <a:solidFill>
                  <a:srgbClr val="3399FF"/>
                </a:solidFill>
              </a:rPr>
              <a:t> </a:t>
            </a:r>
            <a:r>
              <a:rPr lang="en-US" b="0"/>
              <a:t>MST</a:t>
            </a:r>
            <a:r>
              <a:rPr lang="en-US" b="0">
                <a:solidFill>
                  <a:srgbClr val="3399FF"/>
                </a:solidFill>
              </a:rPr>
              <a:t>(P)</a:t>
            </a:r>
            <a:endParaRPr lang="en-US" b="0"/>
          </a:p>
        </p:txBody>
      </p:sp>
      <p:sp>
        <p:nvSpPr>
          <p:cNvPr id="55344" name="Rectangle 48"/>
          <p:cNvSpPr>
            <a:spLocks noChangeArrowheads="1"/>
          </p:cNvSpPr>
          <p:nvPr/>
        </p:nvSpPr>
        <p:spPr bwMode="auto">
          <a:xfrm>
            <a:off x="4868863" y="2878138"/>
            <a:ext cx="2743200" cy="2743200"/>
          </a:xfrm>
          <a:prstGeom prst="rect">
            <a:avLst/>
          </a:prstGeom>
          <a:solidFill>
            <a:schemeClr val="hlink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r"/>
          </a:scene3d>
          <a:sp3d extrusionH="1801800" prstMaterial="legacyPlastic">
            <a:bevelT w="13500" h="13500" prst="angle"/>
            <a:bevelB w="13500" h="13500" prst="angle"/>
            <a:extrusionClr>
              <a:schemeClr val="hlink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grpSp>
        <p:nvGrpSpPr>
          <p:cNvPr id="55345" name="Group 49"/>
          <p:cNvGrpSpPr>
            <a:grpSpLocks/>
          </p:cNvGrpSpPr>
          <p:nvPr/>
        </p:nvGrpSpPr>
        <p:grpSpPr bwMode="auto">
          <a:xfrm>
            <a:off x="4219575" y="2232025"/>
            <a:ext cx="3392488" cy="3389313"/>
            <a:chOff x="1751" y="985"/>
            <a:chExt cx="2137" cy="2135"/>
          </a:xfrm>
        </p:grpSpPr>
        <p:sp>
          <p:nvSpPr>
            <p:cNvPr id="55346" name="AutoShape 50"/>
            <p:cNvSpPr>
              <a:spLocks noChangeArrowheads="1"/>
            </p:cNvSpPr>
            <p:nvPr/>
          </p:nvSpPr>
          <p:spPr bwMode="auto">
            <a:xfrm>
              <a:off x="2160" y="1392"/>
              <a:ext cx="1728" cy="1728"/>
            </a:xfrm>
            <a:prstGeom prst="diamond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47" name="Line 51"/>
            <p:cNvSpPr>
              <a:spLocks noChangeShapeType="1"/>
            </p:cNvSpPr>
            <p:nvPr/>
          </p:nvSpPr>
          <p:spPr bwMode="auto">
            <a:xfrm flipH="1" flipV="1">
              <a:off x="1959" y="1191"/>
              <a:ext cx="1065" cy="201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48" name="Line 52"/>
            <p:cNvSpPr>
              <a:spLocks noChangeShapeType="1"/>
            </p:cNvSpPr>
            <p:nvPr/>
          </p:nvSpPr>
          <p:spPr bwMode="auto">
            <a:xfrm flipV="1">
              <a:off x="1953" y="2264"/>
              <a:ext cx="207" cy="655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49" name="Line 53"/>
            <p:cNvSpPr>
              <a:spLocks noChangeShapeType="1"/>
            </p:cNvSpPr>
            <p:nvPr/>
          </p:nvSpPr>
          <p:spPr bwMode="auto">
            <a:xfrm flipH="1" flipV="1">
              <a:off x="1751" y="1846"/>
              <a:ext cx="202" cy="1073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50" name="Line 54"/>
            <p:cNvSpPr>
              <a:spLocks noChangeShapeType="1"/>
            </p:cNvSpPr>
            <p:nvPr/>
          </p:nvSpPr>
          <p:spPr bwMode="auto">
            <a:xfrm flipV="1">
              <a:off x="1751" y="1191"/>
              <a:ext cx="207" cy="655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51" name="Line 55"/>
            <p:cNvSpPr>
              <a:spLocks noChangeShapeType="1"/>
            </p:cNvSpPr>
            <p:nvPr/>
          </p:nvSpPr>
          <p:spPr bwMode="auto">
            <a:xfrm flipH="1" flipV="1">
              <a:off x="1959" y="1191"/>
              <a:ext cx="202" cy="1073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52" name="Line 56"/>
            <p:cNvSpPr>
              <a:spLocks noChangeShapeType="1"/>
            </p:cNvSpPr>
            <p:nvPr/>
          </p:nvSpPr>
          <p:spPr bwMode="auto">
            <a:xfrm flipH="1" flipV="1">
              <a:off x="2616" y="985"/>
              <a:ext cx="1065" cy="201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53" name="Line 57"/>
            <p:cNvSpPr>
              <a:spLocks noChangeShapeType="1"/>
            </p:cNvSpPr>
            <p:nvPr/>
          </p:nvSpPr>
          <p:spPr bwMode="auto">
            <a:xfrm flipH="1">
              <a:off x="3024" y="1186"/>
              <a:ext cx="657" cy="206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54" name="Line 58"/>
            <p:cNvSpPr>
              <a:spLocks noChangeShapeType="1"/>
            </p:cNvSpPr>
            <p:nvPr/>
          </p:nvSpPr>
          <p:spPr bwMode="auto">
            <a:xfrm flipH="1">
              <a:off x="1959" y="985"/>
              <a:ext cx="657" cy="206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5382" name="Text Box 86"/>
          <p:cNvSpPr txBox="1">
            <a:spLocks noChangeArrowheads="1"/>
          </p:cNvSpPr>
          <p:nvPr/>
        </p:nvSpPr>
        <p:spPr bwMode="auto">
          <a:xfrm>
            <a:off x="350838" y="1316038"/>
            <a:ext cx="60769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0">
                <a:solidFill>
                  <a:srgbClr val="00CC00"/>
                </a:solidFill>
              </a:rPr>
              <a:t>Partition space:</a:t>
            </a:r>
          </a:p>
          <a:p>
            <a:endParaRPr lang="en-US" b="0"/>
          </a:p>
        </p:txBody>
      </p:sp>
      <p:sp>
        <p:nvSpPr>
          <p:cNvPr id="55383" name="Text Box 87"/>
          <p:cNvSpPr txBox="1">
            <a:spLocks noChangeArrowheads="1"/>
          </p:cNvSpPr>
          <p:nvPr/>
        </p:nvSpPr>
        <p:spPr bwMode="auto">
          <a:xfrm>
            <a:off x="350838" y="1695450"/>
            <a:ext cx="60769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b="0"/>
              <a:t> 6 </a:t>
            </a:r>
            <a:r>
              <a:rPr lang="en-US" b="0">
                <a:solidFill>
                  <a:srgbClr val="FF0000"/>
                </a:solidFill>
              </a:rPr>
              <a:t>square pyramids</a:t>
            </a:r>
            <a:endParaRPr lang="en-US" b="0">
              <a:solidFill>
                <a:srgbClr val="3399FF"/>
              </a:solidFill>
            </a:endParaRPr>
          </a:p>
          <a:p>
            <a:endParaRPr lang="en-US" b="0"/>
          </a:p>
        </p:txBody>
      </p:sp>
      <p:sp>
        <p:nvSpPr>
          <p:cNvPr id="55384" name="Text Box 88"/>
          <p:cNvSpPr txBox="1">
            <a:spLocks noChangeArrowheads="1"/>
          </p:cNvSpPr>
          <p:nvPr/>
        </p:nvSpPr>
        <p:spPr bwMode="auto">
          <a:xfrm>
            <a:off x="350838" y="2073275"/>
            <a:ext cx="60769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b="0"/>
              <a:t> 8 </a:t>
            </a:r>
            <a:r>
              <a:rPr lang="en-US" b="0">
                <a:solidFill>
                  <a:srgbClr val="0000FF"/>
                </a:solidFill>
              </a:rPr>
              <a:t>triangular pyramids</a:t>
            </a:r>
            <a:endParaRPr lang="en-US" b="0">
              <a:solidFill>
                <a:srgbClr val="3399FF"/>
              </a:solidFill>
            </a:endParaRPr>
          </a:p>
          <a:p>
            <a:endParaRPr lang="en-US" b="0"/>
          </a:p>
        </p:txBody>
      </p:sp>
      <p:grpSp>
        <p:nvGrpSpPr>
          <p:cNvPr id="55392" name="Group 96"/>
          <p:cNvGrpSpPr>
            <a:grpSpLocks/>
          </p:cNvGrpSpPr>
          <p:nvPr/>
        </p:nvGrpSpPr>
        <p:grpSpPr bwMode="auto">
          <a:xfrm>
            <a:off x="3581400" y="1112838"/>
            <a:ext cx="4687888" cy="2811462"/>
            <a:chOff x="1824" y="1274"/>
            <a:chExt cx="2953" cy="1771"/>
          </a:xfrm>
        </p:grpSpPr>
        <p:sp>
          <p:nvSpPr>
            <p:cNvPr id="55393" name="Line 97"/>
            <p:cNvSpPr>
              <a:spLocks noChangeShapeType="1"/>
            </p:cNvSpPr>
            <p:nvPr/>
          </p:nvSpPr>
          <p:spPr bwMode="auto">
            <a:xfrm rot="5400000" flipH="1">
              <a:off x="2672" y="1559"/>
              <a:ext cx="706" cy="13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94" name="Line 98"/>
            <p:cNvSpPr>
              <a:spLocks noChangeShapeType="1"/>
            </p:cNvSpPr>
            <p:nvPr/>
          </p:nvSpPr>
          <p:spPr bwMode="auto">
            <a:xfrm rot="5400000" flipH="1">
              <a:off x="1823" y="1558"/>
              <a:ext cx="620" cy="61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95" name="Line 99"/>
            <p:cNvSpPr>
              <a:spLocks noChangeShapeType="1"/>
            </p:cNvSpPr>
            <p:nvPr/>
          </p:nvSpPr>
          <p:spPr bwMode="auto">
            <a:xfrm flipH="1" flipV="1">
              <a:off x="2104" y="1839"/>
              <a:ext cx="1491" cy="28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96" name="Line 100"/>
            <p:cNvSpPr>
              <a:spLocks noChangeShapeType="1"/>
            </p:cNvSpPr>
            <p:nvPr/>
          </p:nvSpPr>
          <p:spPr bwMode="auto">
            <a:xfrm flipH="1" flipV="1">
              <a:off x="3007" y="1557"/>
              <a:ext cx="1484" cy="28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97" name="Line 101"/>
            <p:cNvSpPr>
              <a:spLocks noChangeShapeType="1"/>
            </p:cNvSpPr>
            <p:nvPr/>
          </p:nvSpPr>
          <p:spPr bwMode="auto">
            <a:xfrm flipH="1">
              <a:off x="2104" y="1556"/>
              <a:ext cx="903" cy="28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98" name="Line 102"/>
            <p:cNvSpPr>
              <a:spLocks noChangeShapeType="1"/>
            </p:cNvSpPr>
            <p:nvPr/>
          </p:nvSpPr>
          <p:spPr bwMode="auto">
            <a:xfrm flipH="1" flipV="1">
              <a:off x="1968" y="1695"/>
              <a:ext cx="1647" cy="30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99" name="Line 103"/>
            <p:cNvSpPr>
              <a:spLocks noChangeShapeType="1"/>
            </p:cNvSpPr>
            <p:nvPr/>
          </p:nvSpPr>
          <p:spPr bwMode="auto">
            <a:xfrm flipH="1" flipV="1">
              <a:off x="2975" y="1380"/>
              <a:ext cx="1676" cy="29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400" name="Line 104"/>
            <p:cNvSpPr>
              <a:spLocks noChangeShapeType="1"/>
            </p:cNvSpPr>
            <p:nvPr/>
          </p:nvSpPr>
          <p:spPr bwMode="auto">
            <a:xfrm flipH="1">
              <a:off x="1968" y="1380"/>
              <a:ext cx="1007" cy="31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401" name="Line 105"/>
            <p:cNvSpPr>
              <a:spLocks noChangeShapeType="1"/>
            </p:cNvSpPr>
            <p:nvPr/>
          </p:nvSpPr>
          <p:spPr bwMode="auto">
            <a:xfrm rot="-5400000">
              <a:off x="4150" y="1547"/>
              <a:ext cx="630" cy="62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402" name="Line 106"/>
            <p:cNvSpPr>
              <a:spLocks noChangeShapeType="1"/>
            </p:cNvSpPr>
            <p:nvPr/>
          </p:nvSpPr>
          <p:spPr bwMode="auto">
            <a:xfrm rot="-5400000">
              <a:off x="3297" y="2025"/>
              <a:ext cx="562" cy="17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403" name="Line 107"/>
            <p:cNvSpPr>
              <a:spLocks noChangeShapeType="1"/>
            </p:cNvSpPr>
            <p:nvPr/>
          </p:nvSpPr>
          <p:spPr bwMode="auto">
            <a:xfrm flipH="1">
              <a:off x="3595" y="1837"/>
              <a:ext cx="896" cy="28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404" name="Line 108"/>
            <p:cNvSpPr>
              <a:spLocks noChangeShapeType="1"/>
            </p:cNvSpPr>
            <p:nvPr/>
          </p:nvSpPr>
          <p:spPr bwMode="auto">
            <a:xfrm flipH="1">
              <a:off x="3617" y="1678"/>
              <a:ext cx="1036" cy="32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5405" name="Group 109"/>
            <p:cNvGrpSpPr>
              <a:grpSpLocks/>
            </p:cNvGrpSpPr>
            <p:nvPr/>
          </p:nvGrpSpPr>
          <p:grpSpPr bwMode="auto">
            <a:xfrm>
              <a:off x="2442" y="1980"/>
              <a:ext cx="1710" cy="1065"/>
              <a:chOff x="2874" y="1412"/>
              <a:chExt cx="1710" cy="1065"/>
            </a:xfrm>
          </p:grpSpPr>
          <p:sp>
            <p:nvSpPr>
              <p:cNvPr id="55406" name="Line 110"/>
              <p:cNvSpPr>
                <a:spLocks noChangeShapeType="1"/>
              </p:cNvSpPr>
              <p:nvPr/>
            </p:nvSpPr>
            <p:spPr bwMode="auto">
              <a:xfrm rot="5400000" flipH="1">
                <a:off x="3096" y="1842"/>
                <a:ext cx="1065" cy="205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407" name="Line 111"/>
              <p:cNvSpPr>
                <a:spLocks noChangeShapeType="1"/>
              </p:cNvSpPr>
              <p:nvPr/>
            </p:nvSpPr>
            <p:spPr bwMode="auto">
              <a:xfrm rot="5400000" flipH="1">
                <a:off x="2872" y="1611"/>
                <a:ext cx="859" cy="85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408" name="Line 112"/>
              <p:cNvSpPr>
                <a:spLocks noChangeShapeType="1"/>
              </p:cNvSpPr>
              <p:nvPr/>
            </p:nvSpPr>
            <p:spPr bwMode="auto">
              <a:xfrm rot="-5400000">
                <a:off x="3734" y="1611"/>
                <a:ext cx="853" cy="84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409" name="Line 113"/>
              <p:cNvSpPr>
                <a:spLocks noChangeShapeType="1"/>
              </p:cNvSpPr>
              <p:nvPr/>
            </p:nvSpPr>
            <p:spPr bwMode="auto">
              <a:xfrm rot="-5400000">
                <a:off x="3506" y="2046"/>
                <a:ext cx="640" cy="19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55415" name="Group 119"/>
          <p:cNvGrpSpPr>
            <a:grpSpLocks/>
          </p:cNvGrpSpPr>
          <p:nvPr/>
        </p:nvGrpSpPr>
        <p:grpSpPr bwMode="auto">
          <a:xfrm>
            <a:off x="5913438" y="1539875"/>
            <a:ext cx="2841625" cy="2894013"/>
            <a:chOff x="3725" y="970"/>
            <a:chExt cx="1790" cy="1823"/>
          </a:xfrm>
        </p:grpSpPr>
        <p:sp>
          <p:nvSpPr>
            <p:cNvPr id="55416" name="Line 120"/>
            <p:cNvSpPr>
              <a:spLocks noChangeShapeType="1"/>
            </p:cNvSpPr>
            <p:nvPr/>
          </p:nvSpPr>
          <p:spPr bwMode="auto">
            <a:xfrm rot="-5400000">
              <a:off x="3500" y="2046"/>
              <a:ext cx="654" cy="20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417" name="Line 121"/>
            <p:cNvSpPr>
              <a:spLocks noChangeShapeType="1"/>
            </p:cNvSpPr>
            <p:nvPr/>
          </p:nvSpPr>
          <p:spPr bwMode="auto">
            <a:xfrm rot="-5400000">
              <a:off x="3721" y="1616"/>
              <a:ext cx="861" cy="854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418" name="Line 122"/>
            <p:cNvSpPr>
              <a:spLocks noChangeShapeType="1"/>
            </p:cNvSpPr>
            <p:nvPr/>
          </p:nvSpPr>
          <p:spPr bwMode="auto">
            <a:xfrm>
              <a:off x="3725" y="2473"/>
              <a:ext cx="1070" cy="19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419" name="Line 123"/>
            <p:cNvSpPr>
              <a:spLocks noChangeShapeType="1"/>
            </p:cNvSpPr>
            <p:nvPr/>
          </p:nvSpPr>
          <p:spPr bwMode="auto">
            <a:xfrm>
              <a:off x="4021" y="1552"/>
              <a:ext cx="1188" cy="1188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420" name="Line 124"/>
            <p:cNvSpPr>
              <a:spLocks noChangeShapeType="1"/>
            </p:cNvSpPr>
            <p:nvPr/>
          </p:nvSpPr>
          <p:spPr bwMode="auto">
            <a:xfrm>
              <a:off x="4795" y="2664"/>
              <a:ext cx="720" cy="129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421" name="Line 125"/>
            <p:cNvSpPr>
              <a:spLocks noChangeShapeType="1"/>
            </p:cNvSpPr>
            <p:nvPr/>
          </p:nvSpPr>
          <p:spPr bwMode="auto">
            <a:xfrm>
              <a:off x="4919" y="1268"/>
              <a:ext cx="278" cy="1456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422" name="Line 126"/>
            <p:cNvSpPr>
              <a:spLocks noChangeShapeType="1"/>
            </p:cNvSpPr>
            <p:nvPr/>
          </p:nvSpPr>
          <p:spPr bwMode="auto">
            <a:xfrm>
              <a:off x="4047" y="1439"/>
              <a:ext cx="1324" cy="1324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423" name="Freeform 127"/>
            <p:cNvSpPr>
              <a:spLocks/>
            </p:cNvSpPr>
            <p:nvPr/>
          </p:nvSpPr>
          <p:spPr bwMode="auto">
            <a:xfrm>
              <a:off x="5077" y="1113"/>
              <a:ext cx="302" cy="16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1" y="1646"/>
                </a:cxn>
              </a:cxnLst>
              <a:rect l="0" t="0" r="r" b="b"/>
              <a:pathLst>
                <a:path w="301" h="1646">
                  <a:moveTo>
                    <a:pt x="0" y="0"/>
                  </a:moveTo>
                  <a:lnTo>
                    <a:pt x="301" y="1646"/>
                  </a:lnTo>
                </a:path>
              </a:pathLst>
            </a:custGeom>
            <a:noFill/>
            <a:ln w="28575" cmpd="sng">
              <a:solidFill>
                <a:srgbClr val="0000FF"/>
              </a:solidFill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424" name="Line 128"/>
            <p:cNvSpPr>
              <a:spLocks noChangeShapeType="1"/>
            </p:cNvSpPr>
            <p:nvPr/>
          </p:nvSpPr>
          <p:spPr bwMode="auto">
            <a:xfrm flipH="1">
              <a:off x="4017" y="1267"/>
              <a:ext cx="896" cy="28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425" name="Line 129"/>
            <p:cNvSpPr>
              <a:spLocks noChangeShapeType="1"/>
            </p:cNvSpPr>
            <p:nvPr/>
          </p:nvSpPr>
          <p:spPr bwMode="auto">
            <a:xfrm flipH="1">
              <a:off x="4039" y="1108"/>
              <a:ext cx="1036" cy="325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426" name="Line 130"/>
            <p:cNvSpPr>
              <a:spLocks noChangeShapeType="1"/>
            </p:cNvSpPr>
            <p:nvPr/>
          </p:nvSpPr>
          <p:spPr bwMode="auto">
            <a:xfrm rot="-5400000">
              <a:off x="4585" y="973"/>
              <a:ext cx="629" cy="624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427" name="Line 131"/>
            <p:cNvSpPr>
              <a:spLocks noChangeShapeType="1"/>
            </p:cNvSpPr>
            <p:nvPr/>
          </p:nvSpPr>
          <p:spPr bwMode="auto">
            <a:xfrm rot="-5400000">
              <a:off x="3737" y="1449"/>
              <a:ext cx="552" cy="168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5379" name="Oval 83"/>
          <p:cNvSpPr>
            <a:spLocks noChangeArrowheads="1"/>
          </p:cNvSpPr>
          <p:nvPr/>
        </p:nvSpPr>
        <p:spPr bwMode="auto">
          <a:xfrm>
            <a:off x="5846763" y="3844925"/>
            <a:ext cx="152400" cy="15398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5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5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5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5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5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5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5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5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5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55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5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5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41" grpId="0" autoUpdateAnimBg="0"/>
      <p:bldP spid="55342" grpId="0" autoUpdateAnimBg="0"/>
      <p:bldP spid="55344" grpId="0" animBg="1"/>
      <p:bldP spid="55382" grpId="0" autoUpdateAnimBg="0"/>
      <p:bldP spid="55383" grpId="0" autoUpdateAnimBg="0"/>
      <p:bldP spid="55384" grpId="0" autoUpdateAnimBg="0"/>
      <p:bldP spid="5537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685A0-B9A3-405B-8F86-C1B887EFCE00}" type="slidenum">
              <a:rPr lang="en-US"/>
              <a:pPr/>
              <a:t>37</a:t>
            </a:fld>
            <a:endParaRPr lang="en-US"/>
          </a:p>
        </p:txBody>
      </p:sp>
      <p:graphicFrame>
        <p:nvGraphicFramePr>
          <p:cNvPr id="62468" name="Object 4"/>
          <p:cNvGraphicFramePr>
            <a:graphicFrameLocks noChangeAspect="1"/>
          </p:cNvGraphicFramePr>
          <p:nvPr/>
        </p:nvGraphicFramePr>
        <p:xfrm>
          <a:off x="4113213" y="533400"/>
          <a:ext cx="4497387" cy="5967413"/>
        </p:xfrm>
        <a:graphic>
          <a:graphicData uri="http://schemas.openxmlformats.org/presentationml/2006/ole">
            <p:oleObj spid="_x0000_s62468" name="Photo Editor Photo" r:id="rId3" imgW="3000000" imgH="4285714" progId="MSPhotoEd.3">
              <p:embed/>
            </p:oleObj>
          </a:graphicData>
        </a:graphic>
      </p:graphicFrame>
      <p:sp>
        <p:nvSpPr>
          <p:cNvPr id="62469" name="Text Box 5"/>
          <p:cNvSpPr txBox="1">
            <a:spLocks noChangeArrowheads="1"/>
          </p:cNvSpPr>
          <p:nvPr/>
        </p:nvSpPr>
        <p:spPr bwMode="auto">
          <a:xfrm>
            <a:off x="609600" y="4948238"/>
            <a:ext cx="31750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/>
              <a:t>On the flight deck </a:t>
            </a:r>
          </a:p>
          <a:p>
            <a:r>
              <a:rPr lang="en-US" b="0"/>
              <a:t>of the nuclear aircraft </a:t>
            </a:r>
          </a:p>
          <a:p>
            <a:r>
              <a:rPr lang="en-US" b="0"/>
              <a:t>carrier USS Eisenhower</a:t>
            </a:r>
          </a:p>
          <a:p>
            <a:r>
              <a:rPr lang="en-US" b="0"/>
              <a:t>out in the Atlantic ocean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E7E87-5C47-4673-B481-44F031DBD38B}" type="slidenum">
              <a:rPr lang="en-US"/>
              <a:pPr/>
              <a:t>38</a:t>
            </a:fld>
            <a:endParaRPr lang="en-US"/>
          </a:p>
        </p:txBody>
      </p:sp>
      <p:graphicFrame>
        <p:nvGraphicFramePr>
          <p:cNvPr id="59396" name="Object 4"/>
          <p:cNvGraphicFramePr>
            <a:graphicFrameLocks noChangeAspect="1"/>
          </p:cNvGraphicFramePr>
          <p:nvPr/>
        </p:nvGraphicFramePr>
        <p:xfrm>
          <a:off x="533400" y="457200"/>
          <a:ext cx="8226425" cy="5440363"/>
        </p:xfrm>
        <a:graphic>
          <a:graphicData uri="http://schemas.openxmlformats.org/presentationml/2006/ole">
            <p:oleObj spid="_x0000_s59396" name="Photo Editor Photo" r:id="rId3" imgW="5485714" imgH="3629532" progId="MSPhotoEd.3">
              <p:embed/>
            </p:oleObj>
          </a:graphicData>
        </a:graphic>
      </p:graphicFrame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533400" y="6096000"/>
            <a:ext cx="8226425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0"/>
              <a:t>On the bridge of the nuclear aircraft carrier USS Eisenhower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20A5E-0CAC-4655-A3CB-08F29001422B}" type="slidenum">
              <a:rPr lang="en-US"/>
              <a:pPr/>
              <a:t>39</a:t>
            </a:fld>
            <a:endParaRPr lang="en-US"/>
          </a:p>
        </p:txBody>
      </p:sp>
      <p:graphicFrame>
        <p:nvGraphicFramePr>
          <p:cNvPr id="60420" name="Object 4"/>
          <p:cNvGraphicFramePr>
            <a:graphicFrameLocks noChangeAspect="1"/>
          </p:cNvGraphicFramePr>
          <p:nvPr/>
        </p:nvGraphicFramePr>
        <p:xfrm>
          <a:off x="1143000" y="304800"/>
          <a:ext cx="6837363" cy="5503863"/>
        </p:xfrm>
        <a:graphic>
          <a:graphicData uri="http://schemas.openxmlformats.org/presentationml/2006/ole">
            <p:oleObj spid="_x0000_s60420" name="Photo Editor Photo" r:id="rId3" imgW="3419952" imgH="2752381" progId="MSPhotoEd.3">
              <p:embed/>
            </p:oleObj>
          </a:graphicData>
        </a:graphic>
      </p:graphicFrame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406400" y="6035675"/>
            <a:ext cx="8432800" cy="8223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/>
              <a:t>At the helm of the SSBN nuclear missile submarine USS Nebraska </a:t>
            </a:r>
          </a:p>
          <a:p>
            <a:endParaRPr lang="en-US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19AA2-839E-4A0E-B0E8-4F9D878A2D89}" type="slidenum">
              <a:rPr lang="en-US"/>
              <a:pPr/>
              <a:t>4</a:t>
            </a:fld>
            <a:endParaRPr lang="en-US"/>
          </a:p>
        </p:txBody>
      </p:sp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Complexity</a:t>
            </a:r>
          </a:p>
        </p:txBody>
      </p:sp>
      <p:sp>
        <p:nvSpPr>
          <p:cNvPr id="93187" name="Freeform 3"/>
          <p:cNvSpPr>
            <a:spLocks/>
          </p:cNvSpPr>
          <p:nvPr/>
        </p:nvSpPr>
        <p:spPr bwMode="auto">
          <a:xfrm>
            <a:off x="1219200" y="3886200"/>
            <a:ext cx="7620000" cy="1651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12" y="432"/>
              </a:cxn>
              <a:cxn ang="0">
                <a:pos x="1488" y="288"/>
              </a:cxn>
              <a:cxn ang="0">
                <a:pos x="1824" y="1008"/>
              </a:cxn>
              <a:cxn ang="0">
                <a:pos x="2208" y="96"/>
              </a:cxn>
              <a:cxn ang="0">
                <a:pos x="3744" y="576"/>
              </a:cxn>
              <a:cxn ang="0">
                <a:pos x="4800" y="0"/>
              </a:cxn>
            </a:cxnLst>
            <a:rect l="0" t="0" r="r" b="b"/>
            <a:pathLst>
              <a:path w="4800" h="1040">
                <a:moveTo>
                  <a:pt x="0" y="0"/>
                </a:moveTo>
                <a:cubicBezTo>
                  <a:pt x="332" y="192"/>
                  <a:pt x="664" y="384"/>
                  <a:pt x="912" y="432"/>
                </a:cubicBezTo>
                <a:cubicBezTo>
                  <a:pt x="1160" y="480"/>
                  <a:pt x="1336" y="192"/>
                  <a:pt x="1488" y="288"/>
                </a:cubicBezTo>
                <a:cubicBezTo>
                  <a:pt x="1640" y="384"/>
                  <a:pt x="1704" y="1040"/>
                  <a:pt x="1824" y="1008"/>
                </a:cubicBezTo>
                <a:cubicBezTo>
                  <a:pt x="1944" y="976"/>
                  <a:pt x="1888" y="168"/>
                  <a:pt x="2208" y="96"/>
                </a:cubicBezTo>
                <a:cubicBezTo>
                  <a:pt x="2528" y="24"/>
                  <a:pt x="3312" y="592"/>
                  <a:pt x="3744" y="576"/>
                </a:cubicBezTo>
                <a:cubicBezTo>
                  <a:pt x="4176" y="560"/>
                  <a:pt x="4488" y="280"/>
                  <a:pt x="4800" y="0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3188" name="Oval 4"/>
          <p:cNvSpPr>
            <a:spLocks noChangeArrowheads="1"/>
          </p:cNvSpPr>
          <p:nvPr/>
        </p:nvSpPr>
        <p:spPr bwMode="auto">
          <a:xfrm>
            <a:off x="8591550" y="38481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000" b="0"/>
          </a:p>
        </p:txBody>
      </p:sp>
      <p:sp>
        <p:nvSpPr>
          <p:cNvPr id="93189" name="Oval 5"/>
          <p:cNvSpPr>
            <a:spLocks noChangeArrowheads="1"/>
          </p:cNvSpPr>
          <p:nvPr/>
        </p:nvSpPr>
        <p:spPr bwMode="auto">
          <a:xfrm>
            <a:off x="4914900" y="38735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000" b="0"/>
          </a:p>
        </p:txBody>
      </p:sp>
      <p:sp>
        <p:nvSpPr>
          <p:cNvPr id="93190" name="Oval 6"/>
          <p:cNvSpPr>
            <a:spLocks noChangeArrowheads="1"/>
          </p:cNvSpPr>
          <p:nvPr/>
        </p:nvSpPr>
        <p:spPr bwMode="auto">
          <a:xfrm>
            <a:off x="1358900" y="38227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000" b="0"/>
          </a:p>
        </p:txBody>
      </p:sp>
      <p:sp>
        <p:nvSpPr>
          <p:cNvPr id="93215" name="Oval 31"/>
          <p:cNvSpPr>
            <a:spLocks noChangeArrowheads="1"/>
          </p:cNvSpPr>
          <p:nvPr/>
        </p:nvSpPr>
        <p:spPr bwMode="auto">
          <a:xfrm>
            <a:off x="4022725" y="5305425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000" b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48148E-6 C 0.03421 0.02546 0.06858 0.05092 0.09341 0.06504 C 0.11806 0.0794 0.13334 0.08241 0.14879 0.08565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931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" y="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C -0.01997 0.02292 -0.03941 0.0463 -0.05782 0.06343 C -0.07622 0.08033 -0.09514 0.0956 -0.11094 0.10371 C -0.12657 0.11204 -0.14584 0.11042 -0.15261 0.11158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931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" y="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07407E-6 C 0.02344 0.0081 0.04705 0.0162 0.06893 0.02777 C 0.09098 0.03912 0.10868 0.05555 0.13143 0.06851 C 0.154 0.08125 0.18837 0.09838 0.20486 0.10532 C 0.22153 0.1125 0.22674 0.10949 0.23108 0.11041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93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" y="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3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8" grpId="0" animBg="1"/>
      <p:bldP spid="93189" grpId="0" animBg="1"/>
      <p:bldP spid="93190" grpId="0" animBg="1"/>
      <p:bldP spid="93215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708AF-B439-49EE-AA27-6EF7EF62523A}" type="slidenum">
              <a:rPr lang="en-US"/>
              <a:pPr/>
              <a:t>40</a:t>
            </a:fld>
            <a:endParaRPr lang="en-US"/>
          </a:p>
        </p:txBody>
      </p:sp>
      <p:graphicFrame>
        <p:nvGraphicFramePr>
          <p:cNvPr id="63492" name="Object 4"/>
          <p:cNvGraphicFramePr>
            <a:graphicFrameLocks noChangeAspect="1"/>
          </p:cNvGraphicFramePr>
          <p:nvPr/>
        </p:nvGraphicFramePr>
        <p:xfrm>
          <a:off x="627063" y="304800"/>
          <a:ext cx="7678737" cy="5491163"/>
        </p:xfrm>
        <a:graphic>
          <a:graphicData uri="http://schemas.openxmlformats.org/presentationml/2006/ole">
            <p:oleObj spid="_x0000_s63492" name="Photo Editor Photo" r:id="rId3" imgW="5485714" imgH="3924848" progId="MSPhotoEd.3">
              <p:embed/>
            </p:oleObj>
          </a:graphicData>
        </a:graphic>
      </p:graphicFrame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914400" y="6019800"/>
            <a:ext cx="80010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0"/>
              <a:t>Refueling a B-1 bomber in mid-air from a KC-135 tanker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1416A-2C6E-461A-818A-AB0B1F297179}" type="slidenum">
              <a:rPr lang="en-US"/>
              <a:pPr/>
              <a:t>41</a:t>
            </a:fld>
            <a:endParaRPr lang="en-US"/>
          </a:p>
        </p:txBody>
      </p:sp>
      <p:graphicFrame>
        <p:nvGraphicFramePr>
          <p:cNvPr id="65540" name="Object 4"/>
          <p:cNvGraphicFramePr>
            <a:graphicFrameLocks noChangeAspect="1"/>
          </p:cNvGraphicFramePr>
          <p:nvPr/>
        </p:nvGraphicFramePr>
        <p:xfrm>
          <a:off x="381000" y="381000"/>
          <a:ext cx="8437563" cy="5364163"/>
        </p:xfrm>
        <a:graphic>
          <a:graphicData uri="http://schemas.openxmlformats.org/presentationml/2006/ole">
            <p:oleObj spid="_x0000_s65540" name="Photo Editor Photo" r:id="rId3" imgW="3371429" imgH="2295238" progId="MSPhotoEd.3">
              <p:embed/>
            </p:oleObj>
          </a:graphicData>
        </a:graphic>
      </p:graphicFrame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533400" y="6019800"/>
            <a:ext cx="8023225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/>
              <a:t>Aboard an M-1 tank at the National Training Center, Fort Erwin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1B5D5-A4D7-4BAB-9F9C-45640B17B9FF}" type="slidenum">
              <a:rPr lang="en-US"/>
              <a:pPr/>
              <a:t>42</a:t>
            </a:fld>
            <a:endParaRPr lang="en-US"/>
          </a:p>
        </p:txBody>
      </p:sp>
      <p:graphicFrame>
        <p:nvGraphicFramePr>
          <p:cNvPr id="64516" name="Object 4"/>
          <p:cNvGraphicFramePr>
            <a:graphicFrameLocks noChangeAspect="1"/>
          </p:cNvGraphicFramePr>
          <p:nvPr/>
        </p:nvGraphicFramePr>
        <p:xfrm>
          <a:off x="457200" y="166688"/>
          <a:ext cx="8226425" cy="5853112"/>
        </p:xfrm>
        <a:graphic>
          <a:graphicData uri="http://schemas.openxmlformats.org/presentationml/2006/ole">
            <p:oleObj spid="_x0000_s64516" name="Photo Editor Photo" r:id="rId3" imgW="5485714" imgH="3905795" progId="MSPhotoEd.3">
              <p:embed/>
            </p:oleObj>
          </a:graphicData>
        </a:graphic>
      </p:graphicFrame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790575" y="6096000"/>
            <a:ext cx="7604125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/>
              <a:t>At U.S. Strategic Command Headquarters, Colorado Springs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DF743-1C99-4D28-9E0F-E19BE3F48407}" type="slidenum">
              <a:rPr lang="en-US"/>
              <a:pPr/>
              <a:t>43</a:t>
            </a:fld>
            <a:endParaRPr lang="en-US"/>
          </a:p>
        </p:txBody>
      </p:sp>
      <p:graphicFrame>
        <p:nvGraphicFramePr>
          <p:cNvPr id="61444" name="Object 4"/>
          <p:cNvGraphicFramePr>
            <a:graphicFrameLocks noChangeAspect="1"/>
          </p:cNvGraphicFramePr>
          <p:nvPr/>
        </p:nvGraphicFramePr>
        <p:xfrm>
          <a:off x="914400" y="457200"/>
          <a:ext cx="7496175" cy="5308600"/>
        </p:xfrm>
        <a:graphic>
          <a:graphicData uri="http://schemas.openxmlformats.org/presentationml/2006/ole">
            <p:oleObj spid="_x0000_s61444" name="Photo Editor Photo" r:id="rId3" imgW="6238095" imgH="4420217" progId="MSPhotoEd.3">
              <p:embed/>
            </p:oleObj>
          </a:graphicData>
        </a:graphic>
      </p:graphicFrame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873125" y="6019800"/>
            <a:ext cx="7508875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/>
              <a:t>Pentagon meeting with U.S. Secretary of Defense Bill Perry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9CEBA-3381-41F4-B9A6-149DA1584B64}" type="slidenum">
              <a:rPr lang="en-US"/>
              <a:pPr/>
              <a:t>44</a:t>
            </a:fld>
            <a:endParaRPr lang="en-US"/>
          </a:p>
        </p:txBody>
      </p:sp>
      <p:graphicFrame>
        <p:nvGraphicFramePr>
          <p:cNvPr id="66564" name="Object 4"/>
          <p:cNvGraphicFramePr>
            <a:graphicFrameLocks noChangeAspect="1"/>
          </p:cNvGraphicFramePr>
          <p:nvPr/>
        </p:nvGraphicFramePr>
        <p:xfrm>
          <a:off x="1708150" y="136525"/>
          <a:ext cx="6015038" cy="6224588"/>
        </p:xfrm>
        <a:graphic>
          <a:graphicData uri="http://schemas.openxmlformats.org/presentationml/2006/ole">
            <p:oleObj spid="_x0000_s66564" name="Photo Editor Photo" r:id="rId3" imgW="3010320" imgH="3115110" progId="MSPhotoEd.3">
              <p:embed/>
            </p:oleObj>
          </a:graphicData>
        </a:graphic>
      </p:graphicFrame>
      <p:sp>
        <p:nvSpPr>
          <p:cNvPr id="66565" name="Text Box 5"/>
          <p:cNvSpPr txBox="1">
            <a:spLocks noChangeArrowheads="1"/>
          </p:cNvSpPr>
          <p:nvPr/>
        </p:nvSpPr>
        <p:spPr bwMode="auto">
          <a:xfrm>
            <a:off x="1371600" y="6248400"/>
            <a:ext cx="77724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0"/>
              <a:t>Patch of the Defense Science Study Group (DSSG)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4296-96E5-4E89-898A-BCDAC54A0991}" type="slidenum">
              <a:rPr lang="en-US"/>
              <a:pPr/>
              <a:t>45</a:t>
            </a:fld>
            <a:endParaRPr lang="en-US"/>
          </a:p>
        </p:txBody>
      </p:sp>
      <p:pic>
        <p:nvPicPr>
          <p:cNvPr id="82946" name="Picture 2" descr="shoval_0508x066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228600"/>
            <a:ext cx="4838700" cy="6286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6BA16-0F3A-4F29-8615-ED415E7B68A9}" type="slidenum">
              <a:rPr lang="en-US"/>
              <a:pPr/>
              <a:t>46</a:t>
            </a:fld>
            <a:endParaRPr lang="en-US"/>
          </a:p>
        </p:txBody>
      </p:sp>
      <p:pic>
        <p:nvPicPr>
          <p:cNvPr id="87042" name="Picture 2" descr="CS-folks-jpg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863" y="671513"/>
            <a:ext cx="8802687" cy="6034087"/>
          </a:xfrm>
          <a:prstGeom prst="rect">
            <a:avLst/>
          </a:prstGeom>
          <a:noFill/>
        </p:spPr>
      </p:pic>
      <p:sp>
        <p:nvSpPr>
          <p:cNvPr id="87043" name="Rectangle 3"/>
          <p:cNvSpPr>
            <a:spLocks noChangeArrowheads="1"/>
          </p:cNvSpPr>
          <p:nvPr/>
        </p:nvSpPr>
        <p:spPr bwMode="auto">
          <a:xfrm>
            <a:off x="2286000" y="152400"/>
            <a:ext cx="4572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000" b="0">
                <a:solidFill>
                  <a:srgbClr val="FF9933"/>
                </a:solidFill>
              </a:rPr>
              <a:t>UVa</a:t>
            </a:r>
            <a:r>
              <a:rPr lang="en-US" sz="2800" b="0">
                <a:solidFill>
                  <a:schemeClr val="accent2"/>
                </a:solidFill>
              </a:rPr>
              <a:t> </a:t>
            </a:r>
            <a:r>
              <a:rPr lang="en-US" sz="3200" b="0">
                <a:solidFill>
                  <a:schemeClr val="accent2"/>
                </a:solidFill>
              </a:rPr>
              <a:t>Computer Science</a:t>
            </a:r>
            <a:endParaRPr lang="en-US" sz="3600" b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B19F0-0A3D-4136-A5DB-47701AFCAF8F}" type="slidenum">
              <a:rPr lang="en-US"/>
              <a:pPr/>
              <a:t>47</a:t>
            </a:fld>
            <a:endParaRPr lang="en-US"/>
          </a:p>
        </p:txBody>
      </p:sp>
      <p:pic>
        <p:nvPicPr>
          <p:cNvPr id="88069" name="Picture 5"/>
          <p:cNvPicPr>
            <a:picLocks noChangeAspect="1" noChangeArrowheads="1"/>
          </p:cNvPicPr>
          <p:nvPr/>
        </p:nvPicPr>
        <p:blipFill>
          <a:blip r:embed="rId2" cstate="print"/>
          <a:srcRect t="5333" r="2000" b="2667"/>
          <a:stretch>
            <a:fillRect/>
          </a:stretch>
        </p:blipFill>
        <p:spPr bwMode="auto">
          <a:xfrm>
            <a:off x="152400" y="558800"/>
            <a:ext cx="8839200" cy="622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8070" name="Rectangle 6"/>
          <p:cNvSpPr>
            <a:spLocks noChangeArrowheads="1"/>
          </p:cNvSpPr>
          <p:nvPr/>
        </p:nvSpPr>
        <p:spPr bwMode="auto">
          <a:xfrm>
            <a:off x="2286000" y="76200"/>
            <a:ext cx="4572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000" b="0">
                <a:solidFill>
                  <a:srgbClr val="FF9933"/>
                </a:solidFill>
              </a:rPr>
              <a:t>UVa</a:t>
            </a:r>
            <a:r>
              <a:rPr lang="en-US" sz="2800" b="0">
                <a:solidFill>
                  <a:schemeClr val="accent2"/>
                </a:solidFill>
              </a:rPr>
              <a:t> </a:t>
            </a:r>
            <a:r>
              <a:rPr lang="en-US" sz="3200" b="0">
                <a:solidFill>
                  <a:schemeClr val="accent2"/>
                </a:solidFill>
              </a:rPr>
              <a:t>Computer Science</a:t>
            </a:r>
            <a:endParaRPr lang="en-US" sz="3600" b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B55E-3AA6-4C2D-ABC3-C509177612C1}" type="slidenum">
              <a:rPr lang="en-US"/>
              <a:pPr/>
              <a:t>48</a:t>
            </a:fld>
            <a:endParaRPr lang="en-US"/>
          </a:p>
        </p:txBody>
      </p:sp>
      <p:sp>
        <p:nvSpPr>
          <p:cNvPr id="52290" name="Rectangle 66" descr="Light upward diagonal"/>
          <p:cNvSpPr>
            <a:spLocks noChangeArrowheads="1"/>
          </p:cNvSpPr>
          <p:nvPr/>
        </p:nvSpPr>
        <p:spPr bwMode="auto">
          <a:xfrm>
            <a:off x="2786063" y="2363788"/>
            <a:ext cx="2312987" cy="2286000"/>
          </a:xfrm>
          <a:prstGeom prst="rect">
            <a:avLst/>
          </a:prstGeom>
          <a:pattFill prst="ltUpDiag">
            <a:fgClr>
              <a:srgbClr val="FF0000"/>
            </a:fgClr>
            <a:bgClr>
              <a:srgbClr val="FFFFFF"/>
            </a:bgClr>
          </a:patt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291" name="Rectangle 67" descr="Light upward diagonal"/>
          <p:cNvSpPr>
            <a:spLocks noChangeArrowheads="1"/>
          </p:cNvSpPr>
          <p:nvPr/>
        </p:nvSpPr>
        <p:spPr bwMode="auto">
          <a:xfrm>
            <a:off x="2786063" y="2516188"/>
            <a:ext cx="2312987" cy="2286000"/>
          </a:xfrm>
          <a:prstGeom prst="rect">
            <a:avLst/>
          </a:prstGeom>
          <a:pattFill prst="ltUpDiag">
            <a:fgClr>
              <a:srgbClr val="FF0000"/>
            </a:fgClr>
            <a:bgClr>
              <a:srgbClr val="FFFFFF"/>
            </a:bgClr>
          </a:patt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289" name="Rectangle 65" descr="Light upward diagonal"/>
          <p:cNvSpPr>
            <a:spLocks noChangeArrowheads="1"/>
          </p:cNvSpPr>
          <p:nvPr/>
        </p:nvSpPr>
        <p:spPr bwMode="auto">
          <a:xfrm>
            <a:off x="2786063" y="2211388"/>
            <a:ext cx="2312987" cy="2286000"/>
          </a:xfrm>
          <a:prstGeom prst="rect">
            <a:avLst/>
          </a:prstGeom>
          <a:pattFill prst="ltUpDiag">
            <a:fgClr>
              <a:srgbClr val="FF0000"/>
            </a:fgClr>
            <a:bgClr>
              <a:srgbClr val="FFFFFF"/>
            </a:bgClr>
          </a:patt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287" name="Rectangle 63" descr="Light upward diagonal"/>
          <p:cNvSpPr>
            <a:spLocks noChangeArrowheads="1"/>
          </p:cNvSpPr>
          <p:nvPr/>
        </p:nvSpPr>
        <p:spPr bwMode="auto">
          <a:xfrm>
            <a:off x="3090863" y="2514600"/>
            <a:ext cx="2312987" cy="2286000"/>
          </a:xfrm>
          <a:prstGeom prst="rect">
            <a:avLst/>
          </a:prstGeom>
          <a:pattFill prst="ltUpDiag">
            <a:fgClr>
              <a:srgbClr val="FF0000"/>
            </a:fgClr>
            <a:bgClr>
              <a:srgbClr val="FFFFFF"/>
            </a:bgClr>
          </a:patt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Density Analysis</a:t>
            </a:r>
          </a:p>
        </p:txBody>
      </p:sp>
      <p:sp>
        <p:nvSpPr>
          <p:cNvPr id="52237" name="Rectangle 13"/>
          <p:cNvSpPr>
            <a:spLocks noChangeArrowheads="1"/>
          </p:cNvSpPr>
          <p:nvPr/>
        </p:nvSpPr>
        <p:spPr bwMode="auto">
          <a:xfrm>
            <a:off x="2786063" y="2209800"/>
            <a:ext cx="3429000" cy="342423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2292" name="Group 68"/>
          <p:cNvGrpSpPr>
            <a:grpSpLocks/>
          </p:cNvGrpSpPr>
          <p:nvPr/>
        </p:nvGrpSpPr>
        <p:grpSpPr bwMode="auto">
          <a:xfrm>
            <a:off x="2786063" y="2362200"/>
            <a:ext cx="3352800" cy="3200400"/>
            <a:chOff x="1776" y="1584"/>
            <a:chExt cx="2112" cy="2016"/>
          </a:xfrm>
        </p:grpSpPr>
        <p:sp>
          <p:nvSpPr>
            <p:cNvPr id="52231" name="Rectangle 7"/>
            <p:cNvSpPr>
              <a:spLocks noChangeArrowheads="1"/>
            </p:cNvSpPr>
            <p:nvPr/>
          </p:nvSpPr>
          <p:spPr bwMode="auto">
            <a:xfrm>
              <a:off x="1968" y="2016"/>
              <a:ext cx="432" cy="336"/>
            </a:xfrm>
            <a:prstGeom prst="rect">
              <a:avLst/>
            </a:prstGeom>
            <a:solidFill>
              <a:srgbClr val="3399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29" name="Rectangle 5"/>
            <p:cNvSpPr>
              <a:spLocks noChangeArrowheads="1"/>
            </p:cNvSpPr>
            <p:nvPr/>
          </p:nvSpPr>
          <p:spPr bwMode="auto">
            <a:xfrm>
              <a:off x="1776" y="2496"/>
              <a:ext cx="529" cy="432"/>
            </a:xfrm>
            <a:prstGeom prst="rect">
              <a:avLst/>
            </a:prstGeom>
            <a:solidFill>
              <a:srgbClr val="3399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30" name="Rectangle 6"/>
            <p:cNvSpPr>
              <a:spLocks noChangeArrowheads="1"/>
            </p:cNvSpPr>
            <p:nvPr/>
          </p:nvSpPr>
          <p:spPr bwMode="auto">
            <a:xfrm>
              <a:off x="2400" y="2449"/>
              <a:ext cx="627" cy="239"/>
            </a:xfrm>
            <a:prstGeom prst="rect">
              <a:avLst/>
            </a:prstGeom>
            <a:solidFill>
              <a:srgbClr val="3399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32" name="Rectangle 8"/>
            <p:cNvSpPr>
              <a:spLocks noChangeArrowheads="1"/>
            </p:cNvSpPr>
            <p:nvPr/>
          </p:nvSpPr>
          <p:spPr bwMode="auto">
            <a:xfrm>
              <a:off x="2496" y="1680"/>
              <a:ext cx="336" cy="432"/>
            </a:xfrm>
            <a:prstGeom prst="rect">
              <a:avLst/>
            </a:prstGeom>
            <a:solidFill>
              <a:srgbClr val="3399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33" name="Rectangle 9"/>
            <p:cNvSpPr>
              <a:spLocks noChangeArrowheads="1"/>
            </p:cNvSpPr>
            <p:nvPr/>
          </p:nvSpPr>
          <p:spPr bwMode="auto">
            <a:xfrm>
              <a:off x="2928" y="1776"/>
              <a:ext cx="624" cy="480"/>
            </a:xfrm>
            <a:prstGeom prst="rect">
              <a:avLst/>
            </a:prstGeom>
            <a:solidFill>
              <a:srgbClr val="3399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38" name="Rectangle 14"/>
            <p:cNvSpPr>
              <a:spLocks noChangeArrowheads="1"/>
            </p:cNvSpPr>
            <p:nvPr/>
          </p:nvSpPr>
          <p:spPr bwMode="auto">
            <a:xfrm>
              <a:off x="2064" y="3120"/>
              <a:ext cx="233" cy="480"/>
            </a:xfrm>
            <a:prstGeom prst="rect">
              <a:avLst/>
            </a:prstGeom>
            <a:solidFill>
              <a:srgbClr val="3399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39" name="Rectangle 15"/>
            <p:cNvSpPr>
              <a:spLocks noChangeArrowheads="1"/>
            </p:cNvSpPr>
            <p:nvPr/>
          </p:nvSpPr>
          <p:spPr bwMode="auto">
            <a:xfrm>
              <a:off x="3216" y="3312"/>
              <a:ext cx="576" cy="288"/>
            </a:xfrm>
            <a:prstGeom prst="rect">
              <a:avLst/>
            </a:prstGeom>
            <a:solidFill>
              <a:srgbClr val="3399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40" name="Rectangle 16"/>
            <p:cNvSpPr>
              <a:spLocks noChangeArrowheads="1"/>
            </p:cNvSpPr>
            <p:nvPr/>
          </p:nvSpPr>
          <p:spPr bwMode="auto">
            <a:xfrm>
              <a:off x="3648" y="1584"/>
              <a:ext cx="240" cy="769"/>
            </a:xfrm>
            <a:prstGeom prst="rect">
              <a:avLst/>
            </a:prstGeom>
            <a:solidFill>
              <a:srgbClr val="3399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41" name="Rectangle 17"/>
            <p:cNvSpPr>
              <a:spLocks noChangeArrowheads="1"/>
            </p:cNvSpPr>
            <p:nvPr/>
          </p:nvSpPr>
          <p:spPr bwMode="auto">
            <a:xfrm>
              <a:off x="3552" y="2592"/>
              <a:ext cx="240" cy="528"/>
            </a:xfrm>
            <a:prstGeom prst="rect">
              <a:avLst/>
            </a:prstGeom>
            <a:solidFill>
              <a:srgbClr val="3399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2288" name="Group 64"/>
          <p:cNvGrpSpPr>
            <a:grpSpLocks/>
          </p:cNvGrpSpPr>
          <p:nvPr/>
        </p:nvGrpSpPr>
        <p:grpSpPr bwMode="auto">
          <a:xfrm>
            <a:off x="2786063" y="2209800"/>
            <a:ext cx="3429000" cy="3429000"/>
            <a:chOff x="1776" y="1488"/>
            <a:chExt cx="2160" cy="2160"/>
          </a:xfrm>
        </p:grpSpPr>
        <p:sp>
          <p:nvSpPr>
            <p:cNvPr id="52242" name="Line 18"/>
            <p:cNvSpPr>
              <a:spLocks noChangeShapeType="1"/>
            </p:cNvSpPr>
            <p:nvPr/>
          </p:nvSpPr>
          <p:spPr bwMode="auto">
            <a:xfrm>
              <a:off x="1968" y="1488"/>
              <a:ext cx="1" cy="21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43" name="Line 19"/>
            <p:cNvSpPr>
              <a:spLocks noChangeShapeType="1"/>
            </p:cNvSpPr>
            <p:nvPr/>
          </p:nvSpPr>
          <p:spPr bwMode="auto">
            <a:xfrm>
              <a:off x="2400" y="1488"/>
              <a:ext cx="1" cy="21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44" name="Line 20"/>
            <p:cNvSpPr>
              <a:spLocks noChangeShapeType="1"/>
            </p:cNvSpPr>
            <p:nvPr/>
          </p:nvSpPr>
          <p:spPr bwMode="auto">
            <a:xfrm>
              <a:off x="2304" y="1488"/>
              <a:ext cx="1" cy="21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45" name="Line 21"/>
            <p:cNvSpPr>
              <a:spLocks noChangeShapeType="1"/>
            </p:cNvSpPr>
            <p:nvPr/>
          </p:nvSpPr>
          <p:spPr bwMode="auto">
            <a:xfrm>
              <a:off x="2496" y="1488"/>
              <a:ext cx="1" cy="21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46" name="Line 22"/>
            <p:cNvSpPr>
              <a:spLocks noChangeShapeType="1"/>
            </p:cNvSpPr>
            <p:nvPr/>
          </p:nvSpPr>
          <p:spPr bwMode="auto">
            <a:xfrm>
              <a:off x="2832" y="1488"/>
              <a:ext cx="1" cy="21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47" name="Line 23"/>
            <p:cNvSpPr>
              <a:spLocks noChangeShapeType="1"/>
            </p:cNvSpPr>
            <p:nvPr/>
          </p:nvSpPr>
          <p:spPr bwMode="auto">
            <a:xfrm>
              <a:off x="2064" y="1488"/>
              <a:ext cx="1" cy="21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48" name="Line 24"/>
            <p:cNvSpPr>
              <a:spLocks noChangeShapeType="1"/>
            </p:cNvSpPr>
            <p:nvPr/>
          </p:nvSpPr>
          <p:spPr bwMode="auto">
            <a:xfrm>
              <a:off x="2928" y="1488"/>
              <a:ext cx="1" cy="21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49" name="Line 25"/>
            <p:cNvSpPr>
              <a:spLocks noChangeShapeType="1"/>
            </p:cNvSpPr>
            <p:nvPr/>
          </p:nvSpPr>
          <p:spPr bwMode="auto">
            <a:xfrm>
              <a:off x="3024" y="1488"/>
              <a:ext cx="1" cy="21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50" name="Line 26"/>
            <p:cNvSpPr>
              <a:spLocks noChangeShapeType="1"/>
            </p:cNvSpPr>
            <p:nvPr/>
          </p:nvSpPr>
          <p:spPr bwMode="auto">
            <a:xfrm>
              <a:off x="3216" y="1488"/>
              <a:ext cx="1" cy="21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51" name="Line 27"/>
            <p:cNvSpPr>
              <a:spLocks noChangeShapeType="1"/>
            </p:cNvSpPr>
            <p:nvPr/>
          </p:nvSpPr>
          <p:spPr bwMode="auto">
            <a:xfrm>
              <a:off x="3552" y="1488"/>
              <a:ext cx="1" cy="21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52" name="Line 28"/>
            <p:cNvSpPr>
              <a:spLocks noChangeShapeType="1"/>
            </p:cNvSpPr>
            <p:nvPr/>
          </p:nvSpPr>
          <p:spPr bwMode="auto">
            <a:xfrm>
              <a:off x="3648" y="1488"/>
              <a:ext cx="1" cy="21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53" name="Line 29"/>
            <p:cNvSpPr>
              <a:spLocks noChangeShapeType="1"/>
            </p:cNvSpPr>
            <p:nvPr/>
          </p:nvSpPr>
          <p:spPr bwMode="auto">
            <a:xfrm>
              <a:off x="3792" y="1488"/>
              <a:ext cx="1" cy="21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54" name="Line 30"/>
            <p:cNvSpPr>
              <a:spLocks noChangeShapeType="1"/>
            </p:cNvSpPr>
            <p:nvPr/>
          </p:nvSpPr>
          <p:spPr bwMode="auto">
            <a:xfrm>
              <a:off x="3888" y="1488"/>
              <a:ext cx="1" cy="216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55" name="Line 31"/>
            <p:cNvSpPr>
              <a:spLocks noChangeShapeType="1"/>
            </p:cNvSpPr>
            <p:nvPr/>
          </p:nvSpPr>
          <p:spPr bwMode="auto">
            <a:xfrm flipH="1">
              <a:off x="1776" y="1584"/>
              <a:ext cx="2160" cy="1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56" name="Line 32"/>
            <p:cNvSpPr>
              <a:spLocks noChangeShapeType="1"/>
            </p:cNvSpPr>
            <p:nvPr/>
          </p:nvSpPr>
          <p:spPr bwMode="auto">
            <a:xfrm flipH="1">
              <a:off x="1776" y="1680"/>
              <a:ext cx="2160" cy="1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57" name="Line 33"/>
            <p:cNvSpPr>
              <a:spLocks noChangeShapeType="1"/>
            </p:cNvSpPr>
            <p:nvPr/>
          </p:nvSpPr>
          <p:spPr bwMode="auto">
            <a:xfrm flipH="1">
              <a:off x="1776" y="1776"/>
              <a:ext cx="2160" cy="1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58" name="Line 34"/>
            <p:cNvSpPr>
              <a:spLocks noChangeShapeType="1"/>
            </p:cNvSpPr>
            <p:nvPr/>
          </p:nvSpPr>
          <p:spPr bwMode="auto">
            <a:xfrm flipH="1">
              <a:off x="1776" y="2016"/>
              <a:ext cx="2160" cy="1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59" name="Line 35"/>
            <p:cNvSpPr>
              <a:spLocks noChangeShapeType="1"/>
            </p:cNvSpPr>
            <p:nvPr/>
          </p:nvSpPr>
          <p:spPr bwMode="auto">
            <a:xfrm flipH="1">
              <a:off x="1776" y="2112"/>
              <a:ext cx="2160" cy="1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60" name="Line 36"/>
            <p:cNvSpPr>
              <a:spLocks noChangeShapeType="1"/>
            </p:cNvSpPr>
            <p:nvPr/>
          </p:nvSpPr>
          <p:spPr bwMode="auto">
            <a:xfrm flipH="1">
              <a:off x="1776" y="2256"/>
              <a:ext cx="2160" cy="1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61" name="Line 37"/>
            <p:cNvSpPr>
              <a:spLocks noChangeShapeType="1"/>
            </p:cNvSpPr>
            <p:nvPr/>
          </p:nvSpPr>
          <p:spPr bwMode="auto">
            <a:xfrm>
              <a:off x="1776" y="2448"/>
              <a:ext cx="2160" cy="1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62" name="Line 38"/>
            <p:cNvSpPr>
              <a:spLocks noChangeShapeType="1"/>
            </p:cNvSpPr>
            <p:nvPr/>
          </p:nvSpPr>
          <p:spPr bwMode="auto">
            <a:xfrm flipH="1">
              <a:off x="1776" y="2496"/>
              <a:ext cx="2160" cy="1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63" name="Line 39"/>
            <p:cNvSpPr>
              <a:spLocks noChangeShapeType="1"/>
            </p:cNvSpPr>
            <p:nvPr/>
          </p:nvSpPr>
          <p:spPr bwMode="auto">
            <a:xfrm flipH="1">
              <a:off x="1776" y="2688"/>
              <a:ext cx="2160" cy="1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64" name="Line 40"/>
            <p:cNvSpPr>
              <a:spLocks noChangeShapeType="1"/>
            </p:cNvSpPr>
            <p:nvPr/>
          </p:nvSpPr>
          <p:spPr bwMode="auto">
            <a:xfrm flipH="1">
              <a:off x="1776" y="2928"/>
              <a:ext cx="2160" cy="1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65" name="Line 41"/>
            <p:cNvSpPr>
              <a:spLocks noChangeShapeType="1"/>
            </p:cNvSpPr>
            <p:nvPr/>
          </p:nvSpPr>
          <p:spPr bwMode="auto">
            <a:xfrm flipH="1">
              <a:off x="1776" y="3120"/>
              <a:ext cx="2160" cy="1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67" name="Line 43"/>
            <p:cNvSpPr>
              <a:spLocks noChangeShapeType="1"/>
            </p:cNvSpPr>
            <p:nvPr/>
          </p:nvSpPr>
          <p:spPr bwMode="auto">
            <a:xfrm flipH="1">
              <a:off x="1776" y="3312"/>
              <a:ext cx="2160" cy="1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68" name="Line 44"/>
            <p:cNvSpPr>
              <a:spLocks noChangeShapeType="1"/>
            </p:cNvSpPr>
            <p:nvPr/>
          </p:nvSpPr>
          <p:spPr bwMode="auto">
            <a:xfrm flipH="1">
              <a:off x="1776" y="3600"/>
              <a:ext cx="2160" cy="1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69" name="Line 45"/>
            <p:cNvSpPr>
              <a:spLocks noChangeShapeType="1"/>
            </p:cNvSpPr>
            <p:nvPr/>
          </p:nvSpPr>
          <p:spPr bwMode="auto">
            <a:xfrm flipH="1">
              <a:off x="1776" y="2592"/>
              <a:ext cx="2160" cy="1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71" name="Line 47"/>
            <p:cNvSpPr>
              <a:spLocks noChangeShapeType="1"/>
            </p:cNvSpPr>
            <p:nvPr/>
          </p:nvSpPr>
          <p:spPr bwMode="auto">
            <a:xfrm flipH="1">
              <a:off x="1776" y="2352"/>
              <a:ext cx="2160" cy="1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2282" name="Oval 58"/>
          <p:cNvSpPr>
            <a:spLocks noChangeArrowheads="1"/>
          </p:cNvSpPr>
          <p:nvPr/>
        </p:nvSpPr>
        <p:spPr bwMode="auto">
          <a:xfrm>
            <a:off x="3014663" y="2438400"/>
            <a:ext cx="152400" cy="152400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293" name="Text Box 69"/>
          <p:cNvSpPr txBox="1">
            <a:spLocks noChangeArrowheads="1"/>
          </p:cNvSpPr>
          <p:nvPr/>
        </p:nvSpPr>
        <p:spPr bwMode="auto">
          <a:xfrm>
            <a:off x="304800" y="2376488"/>
            <a:ext cx="2033588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>
                <a:solidFill>
                  <a:srgbClr val="0066FF"/>
                </a:solidFill>
              </a:rPr>
              <a:t>Input:</a:t>
            </a:r>
          </a:p>
          <a:p>
            <a:pPr>
              <a:buFontTx/>
              <a:buChar char="•"/>
            </a:pPr>
            <a:r>
              <a:rPr lang="en-US" b="0"/>
              <a:t> n</a:t>
            </a:r>
            <a:r>
              <a:rPr lang="en-US" b="0">
                <a:latin typeface="Symbol" pitchFamily="18" charset="2"/>
              </a:rPr>
              <a:t>´</a:t>
            </a:r>
            <a:r>
              <a:rPr lang="en-US" b="0"/>
              <a:t>n layout</a:t>
            </a:r>
          </a:p>
          <a:p>
            <a:pPr>
              <a:buFontTx/>
              <a:buChar char="•"/>
            </a:pPr>
            <a:r>
              <a:rPr lang="en-US" b="0"/>
              <a:t> k rectangles</a:t>
            </a:r>
          </a:p>
          <a:p>
            <a:pPr>
              <a:buFontTx/>
              <a:buChar char="•"/>
            </a:pPr>
            <a:r>
              <a:rPr lang="en-US" b="0"/>
              <a:t> w</a:t>
            </a:r>
            <a:r>
              <a:rPr lang="en-US" b="0">
                <a:latin typeface="Symbol" pitchFamily="18" charset="2"/>
              </a:rPr>
              <a:t>´</a:t>
            </a:r>
            <a:r>
              <a:rPr lang="en-US" b="0"/>
              <a:t>w window</a:t>
            </a:r>
          </a:p>
        </p:txBody>
      </p:sp>
      <p:grpSp>
        <p:nvGrpSpPr>
          <p:cNvPr id="52297" name="Group 73"/>
          <p:cNvGrpSpPr>
            <a:grpSpLocks/>
          </p:cNvGrpSpPr>
          <p:nvPr/>
        </p:nvGrpSpPr>
        <p:grpSpPr bwMode="auto">
          <a:xfrm>
            <a:off x="6424613" y="3505200"/>
            <a:ext cx="2265362" cy="2209800"/>
            <a:chOff x="384" y="2352"/>
            <a:chExt cx="1427" cy="1392"/>
          </a:xfrm>
        </p:grpSpPr>
        <p:sp>
          <p:nvSpPr>
            <p:cNvPr id="52294" name="Text Box 70"/>
            <p:cNvSpPr txBox="1">
              <a:spLocks noChangeArrowheads="1"/>
            </p:cNvSpPr>
            <p:nvPr/>
          </p:nvSpPr>
          <p:spPr bwMode="auto">
            <a:xfrm>
              <a:off x="384" y="2352"/>
              <a:ext cx="1166" cy="1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b="0">
                  <a:solidFill>
                    <a:srgbClr val="00FF00"/>
                  </a:solidFill>
                </a:rPr>
                <a:t>Algorithms:</a:t>
              </a:r>
              <a:endParaRPr lang="en-US" b="0"/>
            </a:p>
            <a:p>
              <a:endParaRPr lang="en-US" sz="800" b="0"/>
            </a:p>
            <a:p>
              <a:r>
                <a:rPr lang="en-US" b="0"/>
                <a:t>  O(n</a:t>
              </a:r>
              <a:r>
                <a:rPr lang="en-US" b="0" baseline="30000">
                  <a:latin typeface="Symbol" pitchFamily="18" charset="2"/>
                </a:rPr>
                <a:t>2</a:t>
              </a:r>
              <a:r>
                <a:rPr lang="en-US" b="0">
                  <a:latin typeface="Symbol" pitchFamily="18" charset="2"/>
                </a:rPr>
                <a:t>) </a:t>
              </a:r>
              <a:r>
                <a:rPr lang="en-US" b="0"/>
                <a:t>time</a:t>
              </a:r>
            </a:p>
            <a:p>
              <a:endParaRPr lang="en-US" sz="800" b="0"/>
            </a:p>
            <a:p>
              <a:r>
                <a:rPr lang="en-US" b="0"/>
                <a:t>  O(k</a:t>
              </a:r>
              <a:r>
                <a:rPr lang="en-US" b="0" baseline="30000">
                  <a:latin typeface="Symbol" pitchFamily="18" charset="2"/>
                </a:rPr>
                <a:t>2</a:t>
              </a:r>
              <a:r>
                <a:rPr lang="en-US" b="0">
                  <a:latin typeface="Symbol" pitchFamily="18" charset="2"/>
                </a:rPr>
                <a:t>)</a:t>
              </a:r>
              <a:endParaRPr lang="en-US" b="0"/>
            </a:p>
            <a:p>
              <a:endParaRPr lang="en-US" b="0"/>
            </a:p>
          </p:txBody>
        </p:sp>
        <p:graphicFrame>
          <p:nvGraphicFramePr>
            <p:cNvPr id="52296" name="Object 72"/>
            <p:cNvGraphicFramePr>
              <a:graphicFrameLocks noChangeAspect="1"/>
            </p:cNvGraphicFramePr>
            <p:nvPr/>
          </p:nvGraphicFramePr>
          <p:xfrm>
            <a:off x="523" y="3328"/>
            <a:ext cx="1288" cy="416"/>
          </p:xfrm>
          <a:graphic>
            <a:graphicData uri="http://schemas.openxmlformats.org/presentationml/2006/ole">
              <p:oleObj spid="_x0000_s52296" name="Equation" r:id="rId3" imgW="1879560" imgH="533160" progId="Equation.3">
                <p:embed/>
              </p:oleObj>
            </a:graphicData>
          </a:graphic>
        </p:graphicFrame>
      </p:grpSp>
      <p:sp>
        <p:nvSpPr>
          <p:cNvPr id="52298" name="Text Box 74"/>
          <p:cNvSpPr txBox="1">
            <a:spLocks noChangeArrowheads="1"/>
          </p:cNvSpPr>
          <p:nvPr/>
        </p:nvSpPr>
        <p:spPr bwMode="auto">
          <a:xfrm>
            <a:off x="6424613" y="2133600"/>
            <a:ext cx="2697162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>
                <a:solidFill>
                  <a:srgbClr val="FF0000"/>
                </a:solidFill>
              </a:rPr>
              <a:t>Theorem:</a:t>
            </a:r>
            <a:r>
              <a:rPr lang="en-US" b="0">
                <a:solidFill>
                  <a:srgbClr val="0066FF"/>
                </a:solidFill>
              </a:rPr>
              <a:t> </a:t>
            </a:r>
            <a:r>
              <a:rPr lang="en-US" b="0"/>
              <a:t>extremal </a:t>
            </a:r>
          </a:p>
          <a:p>
            <a:r>
              <a:rPr lang="en-US" b="0"/>
              <a:t>density windows all </a:t>
            </a:r>
          </a:p>
          <a:p>
            <a:r>
              <a:rPr lang="en-US" b="0"/>
              <a:t>lie on Hanan grid</a:t>
            </a:r>
          </a:p>
        </p:txBody>
      </p:sp>
      <p:sp>
        <p:nvSpPr>
          <p:cNvPr id="52299" name="Text Box 75"/>
          <p:cNvSpPr txBox="1">
            <a:spLocks noChangeArrowheads="1"/>
          </p:cNvSpPr>
          <p:nvPr/>
        </p:nvSpPr>
        <p:spPr bwMode="auto">
          <a:xfrm>
            <a:off x="304800" y="4206875"/>
            <a:ext cx="227965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>
                <a:solidFill>
                  <a:srgbClr val="FF0000"/>
                </a:solidFill>
              </a:rPr>
              <a:t>Output: </a:t>
            </a:r>
            <a:r>
              <a:rPr lang="en-US" b="0"/>
              <a:t>all</a:t>
            </a:r>
            <a:endParaRPr lang="en-US" b="0">
              <a:solidFill>
                <a:srgbClr val="FF0000"/>
              </a:solidFill>
            </a:endParaRPr>
          </a:p>
          <a:p>
            <a:r>
              <a:rPr lang="en-US" b="0"/>
              <a:t>extremal</a:t>
            </a:r>
            <a:r>
              <a:rPr lang="en-US" b="0">
                <a:solidFill>
                  <a:srgbClr val="0066FF"/>
                </a:solidFill>
              </a:rPr>
              <a:t> </a:t>
            </a:r>
            <a:r>
              <a:rPr lang="en-US" b="0"/>
              <a:t>density </a:t>
            </a:r>
          </a:p>
          <a:p>
            <a:r>
              <a:rPr lang="en-US" b="0"/>
              <a:t>w</a:t>
            </a:r>
            <a:r>
              <a:rPr lang="en-US" b="0">
                <a:latin typeface="Symbol" pitchFamily="18" charset="2"/>
              </a:rPr>
              <a:t>´</a:t>
            </a:r>
            <a:r>
              <a:rPr lang="en-US" b="0"/>
              <a:t>w windows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2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2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52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2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2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2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2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90" grpId="0" animBg="1"/>
      <p:bldP spid="52291" grpId="0" animBg="1"/>
      <p:bldP spid="52289" grpId="0" animBg="1"/>
      <p:bldP spid="52287" grpId="0" animBg="1"/>
      <p:bldP spid="52282" grpId="0" animBg="1"/>
      <p:bldP spid="52293" grpId="0" autoUpdateAnimBg="0"/>
      <p:bldP spid="52298" grpId="0" autoUpdateAnimBg="0"/>
      <p:bldP spid="52299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95F8E-AB07-4946-A35D-D9BDDF9EAD54}" type="slidenum">
              <a:rPr lang="en-US"/>
              <a:pPr/>
              <a:t>5</a:t>
            </a:fld>
            <a:endParaRPr lang="en-US"/>
          </a:p>
        </p:txBody>
      </p:sp>
      <p:pic>
        <p:nvPicPr>
          <p:cNvPr id="3176" name="Picture 104" descr="e028pic1_Deep_Blu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4441825"/>
            <a:ext cx="2066925" cy="2114550"/>
          </a:xfrm>
          <a:prstGeom prst="rect">
            <a:avLst/>
          </a:prstGeom>
          <a:noFill/>
        </p:spPr>
      </p:pic>
      <p:grpSp>
        <p:nvGrpSpPr>
          <p:cNvPr id="3183" name="Group 111"/>
          <p:cNvGrpSpPr>
            <a:grpSpLocks/>
          </p:cNvGrpSpPr>
          <p:nvPr/>
        </p:nvGrpSpPr>
        <p:grpSpPr bwMode="auto">
          <a:xfrm>
            <a:off x="304800" y="4375150"/>
            <a:ext cx="2081213" cy="2482850"/>
            <a:chOff x="183" y="2756"/>
            <a:chExt cx="1311" cy="1564"/>
          </a:xfrm>
        </p:grpSpPr>
        <p:sp>
          <p:nvSpPr>
            <p:cNvPr id="3182" name="Rectangle 110"/>
            <p:cNvSpPr>
              <a:spLocks noChangeArrowheads="1"/>
            </p:cNvSpPr>
            <p:nvPr/>
          </p:nvSpPr>
          <p:spPr bwMode="auto">
            <a:xfrm>
              <a:off x="183" y="2756"/>
              <a:ext cx="1311" cy="156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3177" name="Picture 105" descr="usparc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4" y="2988"/>
              <a:ext cx="1200" cy="900"/>
            </a:xfrm>
            <a:prstGeom prst="rect">
              <a:avLst/>
            </a:prstGeom>
            <a:noFill/>
          </p:spPr>
        </p:pic>
      </p:grpSp>
      <p:pic>
        <p:nvPicPr>
          <p:cNvPr id="3179" name="Picture 107" descr="Ultra5_240"/>
          <p:cNvPicPr>
            <a:picLocks noChangeAspect="1" noChangeArrowheads="1"/>
          </p:cNvPicPr>
          <p:nvPr/>
        </p:nvPicPr>
        <p:blipFill>
          <a:blip r:embed="rId4" cstate="print"/>
          <a:srcRect l="10001" r="14999" b="14375"/>
          <a:stretch>
            <a:fillRect/>
          </a:stretch>
        </p:blipFill>
        <p:spPr bwMode="auto">
          <a:xfrm>
            <a:off x="228600" y="4267200"/>
            <a:ext cx="2286000" cy="2174875"/>
          </a:xfrm>
          <a:prstGeom prst="rect">
            <a:avLst/>
          </a:prstGeom>
          <a:noFill/>
        </p:spPr>
      </p:pic>
      <p:grpSp>
        <p:nvGrpSpPr>
          <p:cNvPr id="3175" name="Group 103"/>
          <p:cNvGrpSpPr>
            <a:grpSpLocks/>
          </p:cNvGrpSpPr>
          <p:nvPr/>
        </p:nvGrpSpPr>
        <p:grpSpPr bwMode="auto">
          <a:xfrm>
            <a:off x="2576513" y="4459288"/>
            <a:ext cx="3367087" cy="1865312"/>
            <a:chOff x="1047" y="2809"/>
            <a:chExt cx="2121" cy="1175"/>
          </a:xfrm>
        </p:grpSpPr>
        <p:sp>
          <p:nvSpPr>
            <p:cNvPr id="3151" name="Line 79"/>
            <p:cNvSpPr>
              <a:spLocks noChangeShapeType="1"/>
            </p:cNvSpPr>
            <p:nvPr/>
          </p:nvSpPr>
          <p:spPr bwMode="auto">
            <a:xfrm flipH="1">
              <a:off x="1968" y="2957"/>
              <a:ext cx="12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0" name="Rectangle 28"/>
            <p:cNvSpPr>
              <a:spLocks noChangeArrowheads="1"/>
            </p:cNvSpPr>
            <p:nvPr/>
          </p:nvSpPr>
          <p:spPr bwMode="auto">
            <a:xfrm>
              <a:off x="1047" y="2809"/>
              <a:ext cx="873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b="0">
                  <a:solidFill>
                    <a:srgbClr val="000000"/>
                  </a:solidFill>
                  <a:latin typeface="Times" pitchFamily="18" charset="0"/>
                </a:rPr>
                <a:t>Fabrication</a:t>
              </a:r>
              <a:endParaRPr lang="en-US" b="0"/>
            </a:p>
          </p:txBody>
        </p:sp>
        <p:sp>
          <p:nvSpPr>
            <p:cNvPr id="3124" name="Oval 52" descr="Large grid"/>
            <p:cNvSpPr>
              <a:spLocks noChangeArrowheads="1"/>
            </p:cNvSpPr>
            <p:nvPr/>
          </p:nvSpPr>
          <p:spPr bwMode="auto">
            <a:xfrm>
              <a:off x="1200" y="3264"/>
              <a:ext cx="720" cy="720"/>
            </a:xfrm>
            <a:prstGeom prst="ellipse">
              <a:avLst/>
            </a:prstGeom>
            <a:pattFill prst="lgGrid">
              <a:fgClr>
                <a:srgbClr val="FF0000"/>
              </a:fgClr>
              <a:bgClr>
                <a:srgbClr val="FFFFFF"/>
              </a:bgClr>
            </a:patt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3173" name="Group 101"/>
          <p:cNvGrpSpPr>
            <a:grpSpLocks/>
          </p:cNvGrpSpPr>
          <p:nvPr/>
        </p:nvGrpSpPr>
        <p:grpSpPr bwMode="auto">
          <a:xfrm>
            <a:off x="4495800" y="4343400"/>
            <a:ext cx="3276600" cy="1873250"/>
            <a:chOff x="2400" y="2736"/>
            <a:chExt cx="2064" cy="1180"/>
          </a:xfrm>
        </p:grpSpPr>
        <p:sp>
          <p:nvSpPr>
            <p:cNvPr id="3150" name="Line 78"/>
            <p:cNvSpPr>
              <a:spLocks noChangeShapeType="1"/>
            </p:cNvSpPr>
            <p:nvPr/>
          </p:nvSpPr>
          <p:spPr bwMode="auto">
            <a:xfrm flipH="1">
              <a:off x="3264" y="2957"/>
              <a:ext cx="12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5" name="Rectangle 33"/>
            <p:cNvSpPr>
              <a:spLocks noChangeArrowheads="1"/>
            </p:cNvSpPr>
            <p:nvPr/>
          </p:nvSpPr>
          <p:spPr bwMode="auto">
            <a:xfrm>
              <a:off x="2496" y="2736"/>
              <a:ext cx="752" cy="4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en-US" b="0">
                  <a:solidFill>
                    <a:srgbClr val="000000"/>
                  </a:solidFill>
                  <a:latin typeface="Times" pitchFamily="18" charset="0"/>
                </a:rPr>
                <a:t>Physical</a:t>
              </a:r>
            </a:p>
            <a:p>
              <a:pPr algn="ctr"/>
              <a:r>
                <a:rPr lang="en-US" b="0">
                  <a:solidFill>
                    <a:srgbClr val="000000"/>
                  </a:solidFill>
                  <a:latin typeface="Times" pitchFamily="18" charset="0"/>
                </a:rPr>
                <a:t>Layout</a:t>
              </a:r>
              <a:endParaRPr lang="en-US" b="0"/>
            </a:p>
          </p:txBody>
        </p:sp>
        <p:pic>
          <p:nvPicPr>
            <p:cNvPr id="3115" name="Picture 4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400" y="3456"/>
              <a:ext cx="891" cy="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3181" name="Group 109"/>
          <p:cNvGrpSpPr>
            <a:grpSpLocks/>
          </p:cNvGrpSpPr>
          <p:nvPr/>
        </p:nvGrpSpPr>
        <p:grpSpPr bwMode="auto">
          <a:xfrm>
            <a:off x="6340475" y="2447925"/>
            <a:ext cx="2574925" cy="3836988"/>
            <a:chOff x="3994" y="1542"/>
            <a:chExt cx="1622" cy="2417"/>
          </a:xfrm>
        </p:grpSpPr>
        <p:sp>
          <p:nvSpPr>
            <p:cNvPr id="3092" name="Rectangle 20"/>
            <p:cNvSpPr>
              <a:spLocks noChangeArrowheads="1"/>
            </p:cNvSpPr>
            <p:nvPr/>
          </p:nvSpPr>
          <p:spPr bwMode="auto">
            <a:xfrm>
              <a:off x="4264" y="2736"/>
              <a:ext cx="858" cy="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en-US" b="0">
                  <a:solidFill>
                    <a:srgbClr val="000000"/>
                  </a:solidFill>
                  <a:latin typeface="Times" pitchFamily="18" charset="0"/>
                </a:rPr>
                <a:t>Structural</a:t>
              </a:r>
            </a:p>
            <a:p>
              <a:pPr algn="ctr"/>
              <a:r>
                <a:rPr lang="en-US" b="0">
                  <a:solidFill>
                    <a:srgbClr val="000000"/>
                  </a:solidFill>
                  <a:latin typeface="Times" pitchFamily="18" charset="0"/>
                </a:rPr>
                <a:t>Design</a:t>
              </a:r>
              <a:endParaRPr lang="en-US" b="0"/>
            </a:p>
          </p:txBody>
        </p:sp>
        <p:grpSp>
          <p:nvGrpSpPr>
            <p:cNvPr id="3169" name="Group 97"/>
            <p:cNvGrpSpPr>
              <a:grpSpLocks/>
            </p:cNvGrpSpPr>
            <p:nvPr/>
          </p:nvGrpSpPr>
          <p:grpSpPr bwMode="auto">
            <a:xfrm>
              <a:off x="3994" y="3408"/>
              <a:ext cx="1622" cy="551"/>
              <a:chOff x="3600" y="3408"/>
              <a:chExt cx="1622" cy="551"/>
            </a:xfrm>
          </p:grpSpPr>
          <p:sp>
            <p:nvSpPr>
              <p:cNvPr id="3143" name="Line 71"/>
              <p:cNvSpPr>
                <a:spLocks noChangeShapeType="1"/>
              </p:cNvSpPr>
              <p:nvPr/>
            </p:nvSpPr>
            <p:spPr bwMode="auto">
              <a:xfrm>
                <a:off x="4790" y="3729"/>
                <a:ext cx="288" cy="0"/>
              </a:xfrm>
              <a:prstGeom prst="line">
                <a:avLst/>
              </a:prstGeom>
              <a:noFill/>
              <a:ln w="9525">
                <a:solidFill>
                  <a:srgbClr val="3399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42" name="Line 70"/>
              <p:cNvSpPr>
                <a:spLocks noChangeShapeType="1"/>
              </p:cNvSpPr>
              <p:nvPr/>
            </p:nvSpPr>
            <p:spPr bwMode="auto">
              <a:xfrm>
                <a:off x="4214" y="3817"/>
                <a:ext cx="528" cy="0"/>
              </a:xfrm>
              <a:prstGeom prst="line">
                <a:avLst/>
              </a:prstGeom>
              <a:noFill/>
              <a:ln w="9525">
                <a:solidFill>
                  <a:srgbClr val="3399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35" name="Line 63"/>
              <p:cNvSpPr>
                <a:spLocks noChangeShapeType="1"/>
              </p:cNvSpPr>
              <p:nvPr/>
            </p:nvSpPr>
            <p:spPr bwMode="auto">
              <a:xfrm>
                <a:off x="3734" y="3744"/>
                <a:ext cx="528" cy="0"/>
              </a:xfrm>
              <a:prstGeom prst="line">
                <a:avLst/>
              </a:prstGeom>
              <a:noFill/>
              <a:ln w="9525">
                <a:solidFill>
                  <a:srgbClr val="3399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3127" name="AutoShape 55"/>
              <p:cNvCxnSpPr>
                <a:cxnSpLocks noChangeShapeType="1"/>
                <a:stCxn id="3128" idx="3"/>
              </p:cNvCxnSpPr>
              <p:nvPr/>
            </p:nvCxnSpPr>
            <p:spPr bwMode="auto">
              <a:xfrm>
                <a:off x="3744" y="3495"/>
                <a:ext cx="910" cy="144"/>
              </a:xfrm>
              <a:prstGeom prst="bentConnector3">
                <a:avLst>
                  <a:gd name="adj1" fmla="val 75935"/>
                </a:avLst>
              </a:prstGeom>
              <a:noFill/>
              <a:ln w="9525">
                <a:solidFill>
                  <a:srgbClr val="3399FF"/>
                </a:solidFill>
                <a:miter lim="800000"/>
                <a:headEnd/>
                <a:tailEnd/>
              </a:ln>
              <a:effectLst/>
            </p:spPr>
          </p:cxnSp>
          <p:sp>
            <p:nvSpPr>
              <p:cNvPr id="3128" name="Rectangle 56"/>
              <p:cNvSpPr>
                <a:spLocks noChangeArrowheads="1"/>
              </p:cNvSpPr>
              <p:nvPr/>
            </p:nvSpPr>
            <p:spPr bwMode="auto">
              <a:xfrm>
                <a:off x="3600" y="3408"/>
                <a:ext cx="144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en-US" sz="1800" b="0">
                    <a:solidFill>
                      <a:srgbClr val="3399FF"/>
                    </a:solidFill>
                    <a:latin typeface="Times" pitchFamily="18" charset="0"/>
                  </a:rPr>
                  <a:t>x</a:t>
                </a:r>
                <a:endParaRPr lang="en-US" b="0">
                  <a:solidFill>
                    <a:srgbClr val="3399FF"/>
                  </a:solidFill>
                </a:endParaRPr>
              </a:p>
            </p:txBody>
          </p:sp>
          <p:sp>
            <p:nvSpPr>
              <p:cNvPr id="3132" name="AutoShape 60"/>
              <p:cNvSpPr>
                <a:spLocks noChangeArrowheads="1"/>
              </p:cNvSpPr>
              <p:nvPr/>
            </p:nvSpPr>
            <p:spPr bwMode="auto">
              <a:xfrm rot="5400000">
                <a:off x="3830" y="3696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9525">
                <a:solidFill>
                  <a:srgbClr val="3399FF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33" name="Oval 61"/>
              <p:cNvSpPr>
                <a:spLocks noChangeArrowheads="1"/>
              </p:cNvSpPr>
              <p:nvPr/>
            </p:nvSpPr>
            <p:spPr bwMode="auto">
              <a:xfrm>
                <a:off x="3906" y="3719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3399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36" name="Rectangle 64"/>
              <p:cNvSpPr>
                <a:spLocks noChangeArrowheads="1"/>
              </p:cNvSpPr>
              <p:nvPr/>
            </p:nvSpPr>
            <p:spPr bwMode="auto">
              <a:xfrm>
                <a:off x="3618" y="3615"/>
                <a:ext cx="144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en-US" sz="1800" b="0">
                    <a:solidFill>
                      <a:srgbClr val="3399FF"/>
                    </a:solidFill>
                    <a:latin typeface="Times" pitchFamily="18" charset="0"/>
                  </a:rPr>
                  <a:t>y</a:t>
                </a:r>
                <a:endParaRPr lang="en-US" b="0">
                  <a:solidFill>
                    <a:srgbClr val="3399FF"/>
                  </a:solidFill>
                </a:endParaRPr>
              </a:p>
            </p:txBody>
          </p:sp>
          <p:sp>
            <p:nvSpPr>
              <p:cNvPr id="3137" name="Line 65"/>
              <p:cNvSpPr>
                <a:spLocks noChangeShapeType="1"/>
              </p:cNvSpPr>
              <p:nvPr/>
            </p:nvSpPr>
            <p:spPr bwMode="auto">
              <a:xfrm>
                <a:off x="3734" y="3888"/>
                <a:ext cx="528" cy="0"/>
              </a:xfrm>
              <a:prstGeom prst="line">
                <a:avLst/>
              </a:prstGeom>
              <a:noFill/>
              <a:ln w="9525">
                <a:solidFill>
                  <a:srgbClr val="3399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38" name="Rectangle 66"/>
              <p:cNvSpPr>
                <a:spLocks noChangeArrowheads="1"/>
              </p:cNvSpPr>
              <p:nvPr/>
            </p:nvSpPr>
            <p:spPr bwMode="auto">
              <a:xfrm>
                <a:off x="3605" y="3783"/>
                <a:ext cx="144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en-US" sz="1800" b="0">
                    <a:solidFill>
                      <a:srgbClr val="3399FF"/>
                    </a:solidFill>
                    <a:latin typeface="Times" pitchFamily="18" charset="0"/>
                  </a:rPr>
                  <a:t>w</a:t>
                </a:r>
                <a:endParaRPr lang="en-US" b="0">
                  <a:solidFill>
                    <a:srgbClr val="3399FF"/>
                  </a:solidFill>
                </a:endParaRPr>
              </a:p>
            </p:txBody>
          </p:sp>
          <p:sp>
            <p:nvSpPr>
              <p:cNvPr id="3131" name="AutoShape 59"/>
              <p:cNvSpPr>
                <a:spLocks noChangeArrowheads="1"/>
              </p:cNvSpPr>
              <p:nvPr/>
            </p:nvSpPr>
            <p:spPr bwMode="auto">
              <a:xfrm>
                <a:off x="4070" y="3671"/>
                <a:ext cx="288" cy="288"/>
              </a:xfrm>
              <a:prstGeom prst="flowChartDelay">
                <a:avLst/>
              </a:prstGeom>
              <a:solidFill>
                <a:schemeClr val="bg1"/>
              </a:solidFill>
              <a:ln w="9525">
                <a:solidFill>
                  <a:srgbClr val="3399FF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41" name="AutoShape 69"/>
              <p:cNvSpPr>
                <a:spLocks noChangeArrowheads="1"/>
              </p:cNvSpPr>
              <p:nvPr/>
            </p:nvSpPr>
            <p:spPr bwMode="auto">
              <a:xfrm flipH="1">
                <a:off x="4598" y="3552"/>
                <a:ext cx="336" cy="336"/>
              </a:xfrm>
              <a:prstGeom prst="moon">
                <a:avLst>
                  <a:gd name="adj" fmla="val 83125"/>
                </a:avLst>
              </a:prstGeom>
              <a:solidFill>
                <a:schemeClr val="bg1"/>
              </a:solidFill>
              <a:ln w="9525">
                <a:solidFill>
                  <a:srgbClr val="3399FF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44" name="Rectangle 72"/>
              <p:cNvSpPr>
                <a:spLocks noChangeArrowheads="1"/>
              </p:cNvSpPr>
              <p:nvPr/>
            </p:nvSpPr>
            <p:spPr bwMode="auto">
              <a:xfrm>
                <a:off x="5078" y="3620"/>
                <a:ext cx="144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en-US" sz="1800" b="0">
                    <a:solidFill>
                      <a:srgbClr val="3399FF"/>
                    </a:solidFill>
                    <a:latin typeface="Times" pitchFamily="18" charset="0"/>
                  </a:rPr>
                  <a:t>z</a:t>
                </a:r>
                <a:endParaRPr lang="en-US" b="0">
                  <a:solidFill>
                    <a:srgbClr val="3399FF"/>
                  </a:solidFill>
                </a:endParaRPr>
              </a:p>
            </p:txBody>
          </p:sp>
        </p:grpSp>
        <p:grpSp>
          <p:nvGrpSpPr>
            <p:cNvPr id="3168" name="Group 96"/>
            <p:cNvGrpSpPr>
              <a:grpSpLocks/>
            </p:cNvGrpSpPr>
            <p:nvPr/>
          </p:nvGrpSpPr>
          <p:grpSpPr bwMode="auto">
            <a:xfrm>
              <a:off x="5116" y="1542"/>
              <a:ext cx="404" cy="1440"/>
              <a:chOff x="4896" y="1542"/>
              <a:chExt cx="624" cy="1440"/>
            </a:xfrm>
          </p:grpSpPr>
          <p:sp>
            <p:nvSpPr>
              <p:cNvPr id="3155" name="Line 83"/>
              <p:cNvSpPr>
                <a:spLocks noChangeShapeType="1"/>
              </p:cNvSpPr>
              <p:nvPr/>
            </p:nvSpPr>
            <p:spPr bwMode="auto">
              <a:xfrm>
                <a:off x="4896" y="1552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53" name="Line 81"/>
              <p:cNvSpPr>
                <a:spLocks noChangeShapeType="1"/>
              </p:cNvSpPr>
              <p:nvPr/>
            </p:nvSpPr>
            <p:spPr bwMode="auto">
              <a:xfrm flipH="1">
                <a:off x="4896" y="2975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54" name="Line 82"/>
              <p:cNvSpPr>
                <a:spLocks noChangeShapeType="1"/>
              </p:cNvSpPr>
              <p:nvPr/>
            </p:nvSpPr>
            <p:spPr bwMode="auto">
              <a:xfrm flipH="1">
                <a:off x="5515" y="1542"/>
                <a:ext cx="0" cy="144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3156" name="Group 84"/>
          <p:cNvGrpSpPr>
            <a:grpSpLocks/>
          </p:cNvGrpSpPr>
          <p:nvPr/>
        </p:nvGrpSpPr>
        <p:grpSpPr bwMode="auto">
          <a:xfrm>
            <a:off x="304800" y="2209800"/>
            <a:ext cx="1771650" cy="1476375"/>
            <a:chOff x="192" y="1392"/>
            <a:chExt cx="1116" cy="930"/>
          </a:xfrm>
        </p:grpSpPr>
        <p:sp>
          <p:nvSpPr>
            <p:cNvPr id="3081" name="Rectangle 9"/>
            <p:cNvSpPr>
              <a:spLocks noChangeArrowheads="1"/>
            </p:cNvSpPr>
            <p:nvPr/>
          </p:nvSpPr>
          <p:spPr bwMode="auto">
            <a:xfrm>
              <a:off x="192" y="1392"/>
              <a:ext cx="1065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b="0">
                  <a:solidFill>
                    <a:srgbClr val="000000"/>
                  </a:solidFill>
                  <a:latin typeface="Times" pitchFamily="18" charset="0"/>
                </a:rPr>
                <a:t>Requirements</a:t>
              </a:r>
              <a:endParaRPr lang="en-US" b="0"/>
            </a:p>
          </p:txBody>
        </p:sp>
        <p:sp>
          <p:nvSpPr>
            <p:cNvPr id="3120" name="Rectangle 48"/>
            <p:cNvSpPr>
              <a:spLocks noChangeArrowheads="1"/>
            </p:cNvSpPr>
            <p:nvPr/>
          </p:nvSpPr>
          <p:spPr bwMode="auto">
            <a:xfrm>
              <a:off x="352" y="1976"/>
              <a:ext cx="956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3399FF"/>
                  </a:solidFill>
                  <a:latin typeface="Times" pitchFamily="18" charset="0"/>
                </a:rPr>
                <a:t>e.g., “secure </a:t>
              </a:r>
            </a:p>
            <a:p>
              <a:pPr algn="ctr"/>
              <a:r>
                <a:rPr lang="en-US" sz="1800" b="0">
                  <a:solidFill>
                    <a:srgbClr val="3399FF"/>
                  </a:solidFill>
                  <a:latin typeface="Times" pitchFamily="18" charset="0"/>
                </a:rPr>
                <a:t>communication”</a:t>
              </a:r>
              <a:endParaRPr lang="en-US" b="0"/>
            </a:p>
          </p:txBody>
        </p:sp>
      </p:grpSp>
      <p:grpSp>
        <p:nvGrpSpPr>
          <p:cNvPr id="3167" name="Group 95"/>
          <p:cNvGrpSpPr>
            <a:grpSpLocks/>
          </p:cNvGrpSpPr>
          <p:nvPr/>
        </p:nvGrpSpPr>
        <p:grpSpPr bwMode="auto">
          <a:xfrm>
            <a:off x="6248400" y="2057400"/>
            <a:ext cx="2082800" cy="1354138"/>
            <a:chOff x="3936" y="1296"/>
            <a:chExt cx="1312" cy="853"/>
          </a:xfrm>
        </p:grpSpPr>
        <p:sp>
          <p:nvSpPr>
            <p:cNvPr id="3148" name="Line 76"/>
            <p:cNvSpPr>
              <a:spLocks noChangeShapeType="1"/>
            </p:cNvSpPr>
            <p:nvPr/>
          </p:nvSpPr>
          <p:spPr bwMode="auto">
            <a:xfrm>
              <a:off x="3936" y="1536"/>
              <a:ext cx="62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9" name="Rectangle 17"/>
            <p:cNvSpPr>
              <a:spLocks noChangeArrowheads="1"/>
            </p:cNvSpPr>
            <p:nvPr/>
          </p:nvSpPr>
          <p:spPr bwMode="auto">
            <a:xfrm>
              <a:off x="4560" y="1296"/>
              <a:ext cx="624" cy="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en-US" b="0">
                  <a:solidFill>
                    <a:srgbClr val="000000"/>
                  </a:solidFill>
                  <a:latin typeface="Times" pitchFamily="18" charset="0"/>
                </a:rPr>
                <a:t>Logic</a:t>
              </a:r>
            </a:p>
            <a:p>
              <a:pPr algn="ctr"/>
              <a:r>
                <a:rPr lang="en-US" b="0">
                  <a:solidFill>
                    <a:srgbClr val="000000"/>
                  </a:solidFill>
                  <a:latin typeface="Times" pitchFamily="18" charset="0"/>
                </a:rPr>
                <a:t>Design</a:t>
              </a:r>
              <a:endParaRPr lang="en-US" b="0"/>
            </a:p>
          </p:txBody>
        </p:sp>
        <p:sp>
          <p:nvSpPr>
            <p:cNvPr id="3123" name="Rectangle 51"/>
            <p:cNvSpPr>
              <a:spLocks noChangeArrowheads="1"/>
            </p:cNvSpPr>
            <p:nvPr/>
          </p:nvSpPr>
          <p:spPr bwMode="auto">
            <a:xfrm>
              <a:off x="4570" y="1976"/>
              <a:ext cx="67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3399FF"/>
                  </a:solidFill>
                  <a:latin typeface="Times" pitchFamily="18" charset="0"/>
                </a:rPr>
                <a:t>Z = x + y w</a:t>
              </a:r>
              <a:endParaRPr lang="en-US" b="0"/>
            </a:p>
          </p:txBody>
        </p:sp>
        <p:sp>
          <p:nvSpPr>
            <p:cNvPr id="3140" name="Line 68"/>
            <p:cNvSpPr>
              <a:spLocks noChangeShapeType="1"/>
            </p:cNvSpPr>
            <p:nvPr/>
          </p:nvSpPr>
          <p:spPr bwMode="auto">
            <a:xfrm>
              <a:off x="5020" y="2016"/>
              <a:ext cx="96" cy="0"/>
            </a:xfrm>
            <a:prstGeom prst="line">
              <a:avLst/>
            </a:prstGeom>
            <a:noFill/>
            <a:ln w="9525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149" name="Rectangle 77"/>
          <p:cNvSpPr>
            <a:spLocks noChangeArrowheads="1"/>
          </p:cNvSpPr>
          <p:nvPr/>
        </p:nvSpPr>
        <p:spPr bwMode="auto">
          <a:xfrm>
            <a:off x="2209800" y="381000"/>
            <a:ext cx="5715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sz="6600" b="0">
                <a:solidFill>
                  <a:srgbClr val="000000"/>
                </a:solidFill>
                <a:latin typeface="Times" pitchFamily="18" charset="0"/>
              </a:rPr>
              <a:t>VLSI  Design</a:t>
            </a:r>
            <a:endParaRPr lang="en-US" sz="6600" b="0"/>
          </a:p>
        </p:txBody>
      </p:sp>
      <p:grpSp>
        <p:nvGrpSpPr>
          <p:cNvPr id="3158" name="Group 86"/>
          <p:cNvGrpSpPr>
            <a:grpSpLocks/>
          </p:cNvGrpSpPr>
          <p:nvPr/>
        </p:nvGrpSpPr>
        <p:grpSpPr bwMode="auto">
          <a:xfrm>
            <a:off x="4343400" y="2057400"/>
            <a:ext cx="2284413" cy="1354138"/>
            <a:chOff x="2736" y="1296"/>
            <a:chExt cx="1439" cy="853"/>
          </a:xfrm>
        </p:grpSpPr>
        <p:sp>
          <p:nvSpPr>
            <p:cNvPr id="3147" name="Line 75"/>
            <p:cNvSpPr>
              <a:spLocks noChangeShapeType="1"/>
            </p:cNvSpPr>
            <p:nvPr/>
          </p:nvSpPr>
          <p:spPr bwMode="auto">
            <a:xfrm>
              <a:off x="2736" y="1536"/>
              <a:ext cx="52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6" name="Rectangle 14"/>
            <p:cNvSpPr>
              <a:spLocks noChangeArrowheads="1"/>
            </p:cNvSpPr>
            <p:nvPr/>
          </p:nvSpPr>
          <p:spPr bwMode="auto">
            <a:xfrm>
              <a:off x="3254" y="1296"/>
              <a:ext cx="874" cy="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en-US" b="0">
                  <a:solidFill>
                    <a:srgbClr val="000000"/>
                  </a:solidFill>
                  <a:latin typeface="Times" pitchFamily="18" charset="0"/>
                </a:rPr>
                <a:t>Functional</a:t>
              </a:r>
            </a:p>
            <a:p>
              <a:pPr algn="ctr"/>
              <a:r>
                <a:rPr lang="en-US" b="0">
                  <a:solidFill>
                    <a:srgbClr val="000000"/>
                  </a:solidFill>
                  <a:latin typeface="Times" pitchFamily="18" charset="0"/>
                </a:rPr>
                <a:t>Design</a:t>
              </a:r>
              <a:endParaRPr lang="en-US" b="0"/>
            </a:p>
          </p:txBody>
        </p:sp>
        <p:sp>
          <p:nvSpPr>
            <p:cNvPr id="3122" name="Rectangle 50"/>
            <p:cNvSpPr>
              <a:spLocks noChangeArrowheads="1"/>
            </p:cNvSpPr>
            <p:nvPr/>
          </p:nvSpPr>
          <p:spPr bwMode="auto">
            <a:xfrm>
              <a:off x="3096" y="1976"/>
              <a:ext cx="107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3399FF"/>
                  </a:solidFill>
                  <a:latin typeface="Times" pitchFamily="18" charset="0"/>
                </a:rPr>
                <a:t>C(M) = M</a:t>
              </a:r>
              <a:r>
                <a:rPr lang="en-US" sz="1800" b="0" baseline="50000">
                  <a:solidFill>
                    <a:srgbClr val="3399FF"/>
                  </a:solidFill>
                  <a:latin typeface="Times" pitchFamily="18" charset="0"/>
                </a:rPr>
                <a:t>p</a:t>
              </a:r>
              <a:r>
                <a:rPr lang="en-US" sz="1800" b="0">
                  <a:solidFill>
                    <a:srgbClr val="3399FF"/>
                  </a:solidFill>
                  <a:latin typeface="Times" pitchFamily="18" charset="0"/>
                </a:rPr>
                <a:t> mod N</a:t>
              </a:r>
              <a:endParaRPr lang="en-US" b="0"/>
            </a:p>
          </p:txBody>
        </p:sp>
      </p:grpSp>
      <p:grpSp>
        <p:nvGrpSpPr>
          <p:cNvPr id="3157" name="Group 85"/>
          <p:cNvGrpSpPr>
            <a:grpSpLocks/>
          </p:cNvGrpSpPr>
          <p:nvPr/>
        </p:nvGrpSpPr>
        <p:grpSpPr bwMode="auto">
          <a:xfrm>
            <a:off x="2057400" y="2057400"/>
            <a:ext cx="2343150" cy="1628775"/>
            <a:chOff x="1296" y="1296"/>
            <a:chExt cx="1476" cy="1026"/>
          </a:xfrm>
        </p:grpSpPr>
        <p:sp>
          <p:nvSpPr>
            <p:cNvPr id="3078" name="Rectangle 6"/>
            <p:cNvSpPr>
              <a:spLocks noChangeArrowheads="1"/>
            </p:cNvSpPr>
            <p:nvPr/>
          </p:nvSpPr>
          <p:spPr bwMode="auto">
            <a:xfrm>
              <a:off x="1632" y="1296"/>
              <a:ext cx="1140" cy="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en-US" b="0">
                  <a:solidFill>
                    <a:srgbClr val="000000"/>
                  </a:solidFill>
                  <a:latin typeface="Times" pitchFamily="18" charset="0"/>
                </a:rPr>
                <a:t>Design </a:t>
              </a:r>
            </a:p>
            <a:p>
              <a:pPr algn="ctr"/>
              <a:r>
                <a:rPr lang="en-US" b="0">
                  <a:solidFill>
                    <a:srgbClr val="000000"/>
                  </a:solidFill>
                  <a:latin typeface="Times" pitchFamily="18" charset="0"/>
                </a:rPr>
                <a:t>Specification</a:t>
              </a:r>
              <a:endParaRPr lang="en-US" b="0"/>
            </a:p>
          </p:txBody>
        </p:sp>
        <p:sp>
          <p:nvSpPr>
            <p:cNvPr id="3121" name="Rectangle 49"/>
            <p:cNvSpPr>
              <a:spLocks noChangeArrowheads="1"/>
            </p:cNvSpPr>
            <p:nvPr/>
          </p:nvSpPr>
          <p:spPr bwMode="auto">
            <a:xfrm>
              <a:off x="1878" y="1976"/>
              <a:ext cx="616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3399FF"/>
                  </a:solidFill>
                  <a:latin typeface="Times" pitchFamily="18" charset="0"/>
                </a:rPr>
                <a:t>Data</a:t>
              </a:r>
            </a:p>
            <a:p>
              <a:pPr algn="ctr"/>
              <a:r>
                <a:rPr lang="en-US" sz="1800" b="0">
                  <a:solidFill>
                    <a:srgbClr val="3399FF"/>
                  </a:solidFill>
                </a:rPr>
                <a:t>encryption</a:t>
              </a:r>
              <a:endParaRPr lang="en-US" b="0"/>
            </a:p>
          </p:txBody>
        </p:sp>
        <p:sp>
          <p:nvSpPr>
            <p:cNvPr id="3146" name="Line 74"/>
            <p:cNvSpPr>
              <a:spLocks noChangeShapeType="1"/>
            </p:cNvSpPr>
            <p:nvPr/>
          </p:nvSpPr>
          <p:spPr bwMode="auto">
            <a:xfrm>
              <a:off x="1296" y="1536"/>
              <a:ext cx="33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172" name="Rectangle 100"/>
          <p:cNvSpPr>
            <a:spLocks noChangeArrowheads="1"/>
          </p:cNvSpPr>
          <p:nvPr/>
        </p:nvSpPr>
        <p:spPr bwMode="auto">
          <a:xfrm>
            <a:off x="4657725" y="4343400"/>
            <a:ext cx="1193800" cy="787400"/>
          </a:xfrm>
          <a:prstGeom prst="rect">
            <a:avLst/>
          </a:prstGeom>
          <a:solidFill>
            <a:schemeClr val="hlink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b="0">
                <a:solidFill>
                  <a:srgbClr val="000000"/>
                </a:solidFill>
                <a:latin typeface="Times" pitchFamily="18" charset="0"/>
              </a:rPr>
              <a:t>Physical</a:t>
            </a:r>
          </a:p>
          <a:p>
            <a:pPr algn="ctr"/>
            <a:r>
              <a:rPr lang="en-US" b="0">
                <a:solidFill>
                  <a:srgbClr val="000000"/>
                </a:solidFill>
                <a:latin typeface="Times" pitchFamily="18" charset="0"/>
              </a:rPr>
              <a:t>Layout</a:t>
            </a:r>
            <a:endParaRPr lang="en-US" b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3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3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3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2" grpId="0" animBg="1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1D556-0354-4B0D-BF35-77896D87B995}" type="slidenum">
              <a:rPr lang="en-US"/>
              <a:pPr/>
              <a:t>6</a:t>
            </a:fld>
            <a:endParaRPr lang="en-US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457200"/>
            <a:ext cx="3886200" cy="1143000"/>
          </a:xfrm>
        </p:spPr>
        <p:txBody>
          <a:bodyPr/>
          <a:lstStyle/>
          <a:p>
            <a:r>
              <a:rPr lang="en-US">
                <a:solidFill>
                  <a:srgbClr val="66CCFF"/>
                </a:solidFill>
              </a:rPr>
              <a:t>Placement</a:t>
            </a:r>
            <a:endParaRPr lang="en-US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5175250" y="5048250"/>
            <a:ext cx="452438" cy="415925"/>
          </a:xfrm>
          <a:prstGeom prst="rect">
            <a:avLst/>
          </a:prstGeom>
          <a:noFill/>
          <a:ln w="28575">
            <a:solidFill>
              <a:srgbClr val="02ABEA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2551113" y="2406650"/>
            <a:ext cx="849312" cy="490538"/>
          </a:xfrm>
          <a:prstGeom prst="rect">
            <a:avLst/>
          </a:prstGeom>
          <a:noFill/>
          <a:ln w="28575">
            <a:solidFill>
              <a:srgbClr val="02ABEA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2381250" y="3670300"/>
            <a:ext cx="1019175" cy="1169988"/>
          </a:xfrm>
          <a:prstGeom prst="rect">
            <a:avLst/>
          </a:prstGeom>
          <a:noFill/>
          <a:ln w="28575">
            <a:solidFill>
              <a:srgbClr val="02ABEA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4060825" y="2330450"/>
            <a:ext cx="1566863" cy="1397000"/>
          </a:xfrm>
          <a:prstGeom prst="rect">
            <a:avLst/>
          </a:prstGeom>
          <a:noFill/>
          <a:ln w="28575">
            <a:solidFill>
              <a:srgbClr val="02ABEA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2381250" y="5237163"/>
            <a:ext cx="2339975" cy="471487"/>
          </a:xfrm>
          <a:prstGeom prst="rect">
            <a:avLst/>
          </a:prstGeom>
          <a:noFill/>
          <a:ln w="28575">
            <a:solidFill>
              <a:srgbClr val="02ABEA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3910013" y="4294188"/>
            <a:ext cx="1585912" cy="301625"/>
          </a:xfrm>
          <a:prstGeom prst="rect">
            <a:avLst/>
          </a:prstGeom>
          <a:noFill/>
          <a:ln w="28575">
            <a:solidFill>
              <a:srgbClr val="02ABEA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6" name="Rectangle 10"/>
          <p:cNvSpPr>
            <a:spLocks noChangeArrowheads="1"/>
          </p:cNvSpPr>
          <p:nvPr/>
        </p:nvSpPr>
        <p:spPr bwMode="auto">
          <a:xfrm>
            <a:off x="6326188" y="2330450"/>
            <a:ext cx="679450" cy="3435350"/>
          </a:xfrm>
          <a:prstGeom prst="rect">
            <a:avLst/>
          </a:prstGeom>
          <a:noFill/>
          <a:ln w="28575">
            <a:solidFill>
              <a:srgbClr val="02ABEA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7" name="Rectangle 11"/>
          <p:cNvSpPr>
            <a:spLocks noChangeArrowheads="1"/>
          </p:cNvSpPr>
          <p:nvPr/>
        </p:nvSpPr>
        <p:spPr bwMode="auto">
          <a:xfrm>
            <a:off x="1871663" y="2028825"/>
            <a:ext cx="5454650" cy="40576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41" name="Rectangle 45"/>
          <p:cNvSpPr>
            <a:spLocks noChangeArrowheads="1"/>
          </p:cNvSpPr>
          <p:nvPr/>
        </p:nvSpPr>
        <p:spPr bwMode="auto">
          <a:xfrm>
            <a:off x="4114800" y="457200"/>
            <a:ext cx="335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600" b="0">
                <a:solidFill>
                  <a:schemeClr val="tx2"/>
                </a:solidFill>
              </a:rPr>
              <a:t>&amp;</a:t>
            </a:r>
            <a:r>
              <a:rPr lang="en-US" sz="4400" b="0">
                <a:solidFill>
                  <a:schemeClr val="tx2"/>
                </a:solidFill>
              </a:rPr>
              <a:t> </a:t>
            </a:r>
            <a:r>
              <a:rPr lang="en-US" sz="4400" b="0">
                <a:solidFill>
                  <a:srgbClr val="FF0000"/>
                </a:solidFill>
              </a:rPr>
              <a:t>Routing</a:t>
            </a:r>
            <a:endParaRPr lang="en-US" sz="4400" b="0">
              <a:solidFill>
                <a:schemeClr val="tx2"/>
              </a:solidFill>
            </a:endParaRPr>
          </a:p>
        </p:txBody>
      </p:sp>
      <p:grpSp>
        <p:nvGrpSpPr>
          <p:cNvPr id="4143" name="Group 47"/>
          <p:cNvGrpSpPr>
            <a:grpSpLocks/>
          </p:cNvGrpSpPr>
          <p:nvPr/>
        </p:nvGrpSpPr>
        <p:grpSpPr bwMode="auto">
          <a:xfrm>
            <a:off x="2133600" y="2743200"/>
            <a:ext cx="4191000" cy="2438400"/>
            <a:chOff x="1344" y="1728"/>
            <a:chExt cx="2640" cy="1536"/>
          </a:xfrm>
        </p:grpSpPr>
        <p:sp>
          <p:nvSpPr>
            <p:cNvPr id="4114" name="Oval 18"/>
            <p:cNvSpPr>
              <a:spLocks noChangeArrowheads="1"/>
            </p:cNvSpPr>
            <p:nvPr/>
          </p:nvSpPr>
          <p:spPr bwMode="auto">
            <a:xfrm>
              <a:off x="3191" y="2675"/>
              <a:ext cx="47" cy="47"/>
            </a:xfrm>
            <a:prstGeom prst="ellipse">
              <a:avLst/>
            </a:prstGeom>
            <a:solidFill>
              <a:srgbClr val="DD080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2" name="Line 26"/>
            <p:cNvSpPr>
              <a:spLocks noChangeShapeType="1"/>
            </p:cNvSpPr>
            <p:nvPr/>
          </p:nvSpPr>
          <p:spPr bwMode="auto">
            <a:xfrm>
              <a:off x="1344" y="2063"/>
              <a:ext cx="960" cy="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3" name="Line 27"/>
            <p:cNvSpPr>
              <a:spLocks noChangeShapeType="1"/>
            </p:cNvSpPr>
            <p:nvPr/>
          </p:nvSpPr>
          <p:spPr bwMode="auto">
            <a:xfrm>
              <a:off x="2304" y="2064"/>
              <a:ext cx="0" cy="105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4" name="Line 28"/>
            <p:cNvSpPr>
              <a:spLocks noChangeShapeType="1"/>
            </p:cNvSpPr>
            <p:nvPr/>
          </p:nvSpPr>
          <p:spPr bwMode="auto">
            <a:xfrm>
              <a:off x="2292" y="3132"/>
              <a:ext cx="43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5" name="Line 29"/>
            <p:cNvSpPr>
              <a:spLocks noChangeShapeType="1"/>
            </p:cNvSpPr>
            <p:nvPr/>
          </p:nvSpPr>
          <p:spPr bwMode="auto">
            <a:xfrm>
              <a:off x="2304" y="2544"/>
              <a:ext cx="1536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6" name="Line 30"/>
            <p:cNvSpPr>
              <a:spLocks noChangeShapeType="1"/>
            </p:cNvSpPr>
            <p:nvPr/>
          </p:nvSpPr>
          <p:spPr bwMode="auto">
            <a:xfrm flipV="1">
              <a:off x="3840" y="2172"/>
              <a:ext cx="0" cy="38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7" name="Line 31"/>
            <p:cNvSpPr>
              <a:spLocks noChangeShapeType="1"/>
            </p:cNvSpPr>
            <p:nvPr/>
          </p:nvSpPr>
          <p:spPr bwMode="auto">
            <a:xfrm flipH="1">
              <a:off x="2832" y="2352"/>
              <a:ext cx="0" cy="19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8" name="Line 32"/>
            <p:cNvSpPr>
              <a:spLocks noChangeShapeType="1"/>
            </p:cNvSpPr>
            <p:nvPr/>
          </p:nvSpPr>
          <p:spPr bwMode="auto">
            <a:xfrm>
              <a:off x="3216" y="2544"/>
              <a:ext cx="0" cy="1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9" name="Line 33"/>
            <p:cNvSpPr>
              <a:spLocks noChangeShapeType="1"/>
            </p:cNvSpPr>
            <p:nvPr/>
          </p:nvSpPr>
          <p:spPr bwMode="auto">
            <a:xfrm>
              <a:off x="2724" y="3120"/>
              <a:ext cx="1" cy="1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30" name="Line 34"/>
            <p:cNvSpPr>
              <a:spLocks noChangeShapeType="1"/>
            </p:cNvSpPr>
            <p:nvPr/>
          </p:nvSpPr>
          <p:spPr bwMode="auto">
            <a:xfrm>
              <a:off x="3840" y="2184"/>
              <a:ext cx="144" cy="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31" name="Line 35"/>
            <p:cNvSpPr>
              <a:spLocks noChangeShapeType="1"/>
            </p:cNvSpPr>
            <p:nvPr/>
          </p:nvSpPr>
          <p:spPr bwMode="auto">
            <a:xfrm flipH="1">
              <a:off x="1350" y="1728"/>
              <a:ext cx="0" cy="100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32" name="Line 36"/>
            <p:cNvSpPr>
              <a:spLocks noChangeShapeType="1"/>
            </p:cNvSpPr>
            <p:nvPr/>
          </p:nvSpPr>
          <p:spPr bwMode="auto">
            <a:xfrm flipV="1">
              <a:off x="1344" y="1734"/>
              <a:ext cx="24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33" name="Line 37"/>
            <p:cNvSpPr>
              <a:spLocks noChangeShapeType="1"/>
            </p:cNvSpPr>
            <p:nvPr/>
          </p:nvSpPr>
          <p:spPr bwMode="auto">
            <a:xfrm>
              <a:off x="1344" y="2730"/>
              <a:ext cx="152" cy="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38" name="Group 42"/>
          <p:cNvGrpSpPr>
            <a:grpSpLocks/>
          </p:cNvGrpSpPr>
          <p:nvPr/>
        </p:nvGrpSpPr>
        <p:grpSpPr bwMode="auto">
          <a:xfrm>
            <a:off x="2333625" y="2679700"/>
            <a:ext cx="4021138" cy="2586038"/>
            <a:chOff x="1470" y="1688"/>
            <a:chExt cx="2533" cy="1629"/>
          </a:xfrm>
        </p:grpSpPr>
        <p:sp>
          <p:nvSpPr>
            <p:cNvPr id="4108" name="Oval 12"/>
            <p:cNvSpPr>
              <a:spLocks noChangeArrowheads="1"/>
            </p:cNvSpPr>
            <p:nvPr/>
          </p:nvSpPr>
          <p:spPr bwMode="auto">
            <a:xfrm>
              <a:off x="1470" y="2710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9" name="Oval 13"/>
            <p:cNvSpPr>
              <a:spLocks noChangeArrowheads="1"/>
            </p:cNvSpPr>
            <p:nvPr/>
          </p:nvSpPr>
          <p:spPr bwMode="auto">
            <a:xfrm>
              <a:off x="1470" y="2705"/>
              <a:ext cx="47" cy="47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DD080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0" name="Oval 14"/>
            <p:cNvSpPr>
              <a:spLocks noChangeArrowheads="1"/>
            </p:cNvSpPr>
            <p:nvPr/>
          </p:nvSpPr>
          <p:spPr bwMode="auto">
            <a:xfrm>
              <a:off x="2808" y="2318"/>
              <a:ext cx="47" cy="4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1" name="Oval 15"/>
            <p:cNvSpPr>
              <a:spLocks noChangeArrowheads="1"/>
            </p:cNvSpPr>
            <p:nvPr/>
          </p:nvSpPr>
          <p:spPr bwMode="auto">
            <a:xfrm>
              <a:off x="2808" y="2318"/>
              <a:ext cx="47" cy="48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DD080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2" name="Oval 16"/>
            <p:cNvSpPr>
              <a:spLocks noChangeArrowheads="1"/>
            </p:cNvSpPr>
            <p:nvPr/>
          </p:nvSpPr>
          <p:spPr bwMode="auto">
            <a:xfrm>
              <a:off x="2698" y="3269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3" name="Oval 17"/>
            <p:cNvSpPr>
              <a:spLocks noChangeArrowheads="1"/>
            </p:cNvSpPr>
            <p:nvPr/>
          </p:nvSpPr>
          <p:spPr bwMode="auto">
            <a:xfrm>
              <a:off x="2699" y="3269"/>
              <a:ext cx="47" cy="48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DD080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6" name="Oval 20"/>
            <p:cNvSpPr>
              <a:spLocks noChangeArrowheads="1"/>
            </p:cNvSpPr>
            <p:nvPr/>
          </p:nvSpPr>
          <p:spPr bwMode="auto">
            <a:xfrm>
              <a:off x="3955" y="2161"/>
              <a:ext cx="48" cy="47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7" name="Oval 21"/>
            <p:cNvSpPr>
              <a:spLocks noChangeArrowheads="1"/>
            </p:cNvSpPr>
            <p:nvPr/>
          </p:nvSpPr>
          <p:spPr bwMode="auto">
            <a:xfrm>
              <a:off x="3955" y="2161"/>
              <a:ext cx="48" cy="47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DD080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5" name="Oval 19"/>
            <p:cNvSpPr>
              <a:spLocks noChangeArrowheads="1"/>
            </p:cNvSpPr>
            <p:nvPr/>
          </p:nvSpPr>
          <p:spPr bwMode="auto">
            <a:xfrm>
              <a:off x="3191" y="2675"/>
              <a:ext cx="47" cy="47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DD080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8" name="Oval 22"/>
            <p:cNvSpPr>
              <a:spLocks noChangeArrowheads="1"/>
            </p:cNvSpPr>
            <p:nvPr/>
          </p:nvSpPr>
          <p:spPr bwMode="auto">
            <a:xfrm>
              <a:off x="1565" y="1688"/>
              <a:ext cx="72" cy="71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4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nimBg="1"/>
      <p:bldP spid="4101" grpId="0" animBg="1"/>
      <p:bldP spid="4102" grpId="0" animBg="1"/>
      <p:bldP spid="4103" grpId="0" animBg="1"/>
      <p:bldP spid="4104" grpId="0" animBg="1"/>
      <p:bldP spid="4105" grpId="0" animBg="1"/>
      <p:bldP spid="4106" grpId="0" animBg="1"/>
      <p:bldP spid="4141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C5147-4E7F-4F30-9BEE-D8F75B2A1018}" type="slidenum">
              <a:rPr lang="en-US"/>
              <a:pPr/>
              <a:t>7</a:t>
            </a:fld>
            <a:endParaRPr lang="en-US"/>
          </a:p>
        </p:txBody>
      </p:sp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838200"/>
          </a:xfrm>
        </p:spPr>
        <p:txBody>
          <a:bodyPr/>
          <a:lstStyle/>
          <a:p>
            <a:r>
              <a:rPr lang="en-US"/>
              <a:t>Trends in Interconnect</a:t>
            </a:r>
          </a:p>
        </p:txBody>
      </p:sp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228600" y="990600"/>
            <a:ext cx="7953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800" b="0" i="1"/>
              <a:t>time</a:t>
            </a:r>
            <a:endParaRPr lang="en-US" sz="2000" b="0"/>
          </a:p>
        </p:txBody>
      </p:sp>
      <p:sp>
        <p:nvSpPr>
          <p:cNvPr id="34822" name="Line 6"/>
          <p:cNvSpPr>
            <a:spLocks noChangeShapeType="1"/>
          </p:cNvSpPr>
          <p:nvPr/>
        </p:nvSpPr>
        <p:spPr bwMode="auto">
          <a:xfrm>
            <a:off x="609600" y="1600200"/>
            <a:ext cx="3175" cy="4521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4849" name="Group 33"/>
          <p:cNvGrpSpPr>
            <a:grpSpLocks/>
          </p:cNvGrpSpPr>
          <p:nvPr/>
        </p:nvGrpSpPr>
        <p:grpSpPr bwMode="auto">
          <a:xfrm>
            <a:off x="1071563" y="1196975"/>
            <a:ext cx="7691437" cy="1698625"/>
            <a:chOff x="675" y="754"/>
            <a:chExt cx="4845" cy="1070"/>
          </a:xfrm>
        </p:grpSpPr>
        <p:sp>
          <p:nvSpPr>
            <p:cNvPr id="34824" name="AutoShape 8"/>
            <p:cNvSpPr>
              <a:spLocks noChangeArrowheads="1"/>
            </p:cNvSpPr>
            <p:nvPr/>
          </p:nvSpPr>
          <p:spPr bwMode="auto">
            <a:xfrm>
              <a:off x="675" y="768"/>
              <a:ext cx="1056" cy="1056"/>
            </a:xfrm>
            <a:prstGeom prst="cube">
              <a:avLst>
                <a:gd name="adj" fmla="val 25000"/>
              </a:avLst>
            </a:prstGeom>
            <a:solidFill>
              <a:schemeClr val="folHlink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827" name="Line 11"/>
            <p:cNvSpPr>
              <a:spLocks noChangeShapeType="1"/>
            </p:cNvSpPr>
            <p:nvPr/>
          </p:nvSpPr>
          <p:spPr bwMode="auto">
            <a:xfrm>
              <a:off x="1617" y="1317"/>
              <a:ext cx="3120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45" name="AutoShape 29"/>
            <p:cNvSpPr>
              <a:spLocks noChangeArrowheads="1"/>
            </p:cNvSpPr>
            <p:nvPr/>
          </p:nvSpPr>
          <p:spPr bwMode="auto">
            <a:xfrm>
              <a:off x="4464" y="754"/>
              <a:ext cx="1056" cy="1056"/>
            </a:xfrm>
            <a:prstGeom prst="cube">
              <a:avLst>
                <a:gd name="adj" fmla="val 25000"/>
              </a:avLst>
            </a:prstGeom>
            <a:solidFill>
              <a:schemeClr val="folHlink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4850" name="Group 34"/>
          <p:cNvGrpSpPr>
            <a:grpSpLocks/>
          </p:cNvGrpSpPr>
          <p:nvPr/>
        </p:nvGrpSpPr>
        <p:grpSpPr bwMode="auto">
          <a:xfrm>
            <a:off x="1587500" y="3303588"/>
            <a:ext cx="6489700" cy="990600"/>
            <a:chOff x="1000" y="2112"/>
            <a:chExt cx="4088" cy="624"/>
          </a:xfrm>
        </p:grpSpPr>
        <p:sp>
          <p:nvSpPr>
            <p:cNvPr id="34828" name="AutoShape 12"/>
            <p:cNvSpPr>
              <a:spLocks noChangeArrowheads="1"/>
            </p:cNvSpPr>
            <p:nvPr/>
          </p:nvSpPr>
          <p:spPr bwMode="auto">
            <a:xfrm>
              <a:off x="1000" y="2112"/>
              <a:ext cx="624" cy="624"/>
            </a:xfrm>
            <a:prstGeom prst="cube">
              <a:avLst>
                <a:gd name="adj" fmla="val 25000"/>
              </a:avLst>
            </a:prstGeom>
            <a:solidFill>
              <a:schemeClr val="folHlink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829" name="Line 13"/>
            <p:cNvSpPr>
              <a:spLocks noChangeShapeType="1"/>
            </p:cNvSpPr>
            <p:nvPr/>
          </p:nvSpPr>
          <p:spPr bwMode="auto">
            <a:xfrm>
              <a:off x="1551" y="2432"/>
              <a:ext cx="3120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46" name="AutoShape 30"/>
            <p:cNvSpPr>
              <a:spLocks noChangeArrowheads="1"/>
            </p:cNvSpPr>
            <p:nvPr/>
          </p:nvSpPr>
          <p:spPr bwMode="auto">
            <a:xfrm>
              <a:off x="4464" y="2112"/>
              <a:ext cx="624" cy="624"/>
            </a:xfrm>
            <a:prstGeom prst="cube">
              <a:avLst>
                <a:gd name="adj" fmla="val 25000"/>
              </a:avLst>
            </a:prstGeom>
            <a:solidFill>
              <a:schemeClr val="folHlink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4851" name="Group 35"/>
          <p:cNvGrpSpPr>
            <a:grpSpLocks/>
          </p:cNvGrpSpPr>
          <p:nvPr/>
        </p:nvGrpSpPr>
        <p:grpSpPr bwMode="auto">
          <a:xfrm>
            <a:off x="1930400" y="4702175"/>
            <a:ext cx="5689600" cy="533400"/>
            <a:chOff x="1216" y="3024"/>
            <a:chExt cx="3584" cy="336"/>
          </a:xfrm>
        </p:grpSpPr>
        <p:sp>
          <p:nvSpPr>
            <p:cNvPr id="34832" name="AutoShape 16"/>
            <p:cNvSpPr>
              <a:spLocks noChangeArrowheads="1"/>
            </p:cNvSpPr>
            <p:nvPr/>
          </p:nvSpPr>
          <p:spPr bwMode="auto">
            <a:xfrm>
              <a:off x="1216" y="3024"/>
              <a:ext cx="336" cy="336"/>
            </a:xfrm>
            <a:prstGeom prst="cube">
              <a:avLst>
                <a:gd name="adj" fmla="val 25000"/>
              </a:avLst>
            </a:prstGeom>
            <a:solidFill>
              <a:schemeClr val="folHlink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833" name="Line 17"/>
            <p:cNvSpPr>
              <a:spLocks noChangeShapeType="1"/>
            </p:cNvSpPr>
            <p:nvPr/>
          </p:nvSpPr>
          <p:spPr bwMode="auto">
            <a:xfrm>
              <a:off x="1509" y="3195"/>
              <a:ext cx="3147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47" name="AutoShape 31"/>
            <p:cNvSpPr>
              <a:spLocks noChangeArrowheads="1"/>
            </p:cNvSpPr>
            <p:nvPr/>
          </p:nvSpPr>
          <p:spPr bwMode="auto">
            <a:xfrm>
              <a:off x="4464" y="3024"/>
              <a:ext cx="336" cy="336"/>
            </a:xfrm>
            <a:prstGeom prst="cube">
              <a:avLst>
                <a:gd name="adj" fmla="val 25000"/>
              </a:avLst>
            </a:prstGeom>
            <a:solidFill>
              <a:schemeClr val="folHlink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4858" name="Group 42"/>
          <p:cNvGrpSpPr>
            <a:grpSpLocks/>
          </p:cNvGrpSpPr>
          <p:nvPr/>
        </p:nvGrpSpPr>
        <p:grpSpPr bwMode="auto">
          <a:xfrm>
            <a:off x="2157413" y="5643563"/>
            <a:ext cx="5157787" cy="228600"/>
            <a:chOff x="1359" y="3576"/>
            <a:chExt cx="3249" cy="144"/>
          </a:xfrm>
        </p:grpSpPr>
        <p:sp>
          <p:nvSpPr>
            <p:cNvPr id="34841" name="AutoShape 25"/>
            <p:cNvSpPr>
              <a:spLocks noChangeArrowheads="1"/>
            </p:cNvSpPr>
            <p:nvPr/>
          </p:nvSpPr>
          <p:spPr bwMode="auto">
            <a:xfrm>
              <a:off x="1359" y="3576"/>
              <a:ext cx="144" cy="144"/>
            </a:xfrm>
            <a:prstGeom prst="cube">
              <a:avLst>
                <a:gd name="adj" fmla="val 25000"/>
              </a:avLst>
            </a:prstGeom>
            <a:solidFill>
              <a:schemeClr val="folHlink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837" name="Line 21"/>
            <p:cNvSpPr>
              <a:spLocks noChangeShapeType="1"/>
            </p:cNvSpPr>
            <p:nvPr/>
          </p:nvSpPr>
          <p:spPr bwMode="auto">
            <a:xfrm>
              <a:off x="1482" y="3650"/>
              <a:ext cx="3030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48" name="AutoShape 32"/>
            <p:cNvSpPr>
              <a:spLocks noChangeArrowheads="1"/>
            </p:cNvSpPr>
            <p:nvPr/>
          </p:nvSpPr>
          <p:spPr bwMode="auto">
            <a:xfrm>
              <a:off x="4464" y="3576"/>
              <a:ext cx="144" cy="144"/>
            </a:xfrm>
            <a:prstGeom prst="cube">
              <a:avLst>
                <a:gd name="adj" fmla="val 25000"/>
              </a:avLst>
            </a:prstGeom>
            <a:solidFill>
              <a:schemeClr val="folHlink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4859" name="Group 43"/>
          <p:cNvGrpSpPr>
            <a:grpSpLocks/>
          </p:cNvGrpSpPr>
          <p:nvPr/>
        </p:nvGrpSpPr>
        <p:grpSpPr bwMode="auto">
          <a:xfrm>
            <a:off x="2263775" y="6280150"/>
            <a:ext cx="4905375" cy="76200"/>
            <a:chOff x="1426" y="3956"/>
            <a:chExt cx="3090" cy="48"/>
          </a:xfrm>
        </p:grpSpPr>
        <p:sp>
          <p:nvSpPr>
            <p:cNvPr id="34844" name="Line 28"/>
            <p:cNvSpPr>
              <a:spLocks noChangeShapeType="1"/>
            </p:cNvSpPr>
            <p:nvPr/>
          </p:nvSpPr>
          <p:spPr bwMode="auto">
            <a:xfrm>
              <a:off x="1458" y="3984"/>
              <a:ext cx="3006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54" name="AutoShape 38"/>
            <p:cNvSpPr>
              <a:spLocks noChangeArrowheads="1"/>
            </p:cNvSpPr>
            <p:nvPr/>
          </p:nvSpPr>
          <p:spPr bwMode="auto">
            <a:xfrm>
              <a:off x="1426" y="3956"/>
              <a:ext cx="48" cy="48"/>
            </a:xfrm>
            <a:prstGeom prst="cube">
              <a:avLst>
                <a:gd name="adj" fmla="val 25000"/>
              </a:avLst>
            </a:prstGeom>
            <a:solidFill>
              <a:schemeClr val="folHlink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857" name="AutoShape 41"/>
            <p:cNvSpPr>
              <a:spLocks noChangeArrowheads="1"/>
            </p:cNvSpPr>
            <p:nvPr/>
          </p:nvSpPr>
          <p:spPr bwMode="auto">
            <a:xfrm>
              <a:off x="4468" y="3956"/>
              <a:ext cx="48" cy="48"/>
            </a:xfrm>
            <a:prstGeom prst="cube">
              <a:avLst>
                <a:gd name="adj" fmla="val 25000"/>
              </a:avLst>
            </a:prstGeom>
            <a:solidFill>
              <a:schemeClr val="folHlink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4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4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4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4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4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 autoUpdateAnimBg="0"/>
      <p:bldP spid="348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35691-C3F8-49DF-BBCF-7F5E1BC175DA}" type="slidenum">
              <a:rPr lang="en-US"/>
              <a:pPr/>
              <a:t>8</a:t>
            </a:fld>
            <a:endParaRPr lang="en-US"/>
          </a:p>
        </p:txBody>
      </p:sp>
      <p:grpSp>
        <p:nvGrpSpPr>
          <p:cNvPr id="5187" name="Group 67"/>
          <p:cNvGrpSpPr>
            <a:grpSpLocks/>
          </p:cNvGrpSpPr>
          <p:nvPr/>
        </p:nvGrpSpPr>
        <p:grpSpPr bwMode="auto">
          <a:xfrm>
            <a:off x="2590800" y="2667000"/>
            <a:ext cx="3657600" cy="2667000"/>
            <a:chOff x="1632" y="1680"/>
            <a:chExt cx="2304" cy="1680"/>
          </a:xfrm>
        </p:grpSpPr>
        <p:grpSp>
          <p:nvGrpSpPr>
            <p:cNvPr id="5172" name="Group 52"/>
            <p:cNvGrpSpPr>
              <a:grpSpLocks/>
            </p:cNvGrpSpPr>
            <p:nvPr/>
          </p:nvGrpSpPr>
          <p:grpSpPr bwMode="auto">
            <a:xfrm>
              <a:off x="1632" y="1680"/>
              <a:ext cx="2304" cy="1680"/>
              <a:chOff x="1632" y="1680"/>
              <a:chExt cx="2304" cy="1680"/>
            </a:xfrm>
          </p:grpSpPr>
          <p:sp>
            <p:nvSpPr>
              <p:cNvPr id="5163" name="Line 43"/>
              <p:cNvSpPr>
                <a:spLocks noChangeShapeType="1"/>
              </p:cNvSpPr>
              <p:nvPr/>
            </p:nvSpPr>
            <p:spPr bwMode="auto">
              <a:xfrm flipV="1">
                <a:off x="1632" y="1680"/>
                <a:ext cx="1152" cy="1680"/>
              </a:xfrm>
              <a:prstGeom prst="line">
                <a:avLst/>
              </a:prstGeom>
              <a:noFill/>
              <a:ln w="38100">
                <a:solidFill>
                  <a:srgbClr val="99FF66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64" name="Line 44"/>
              <p:cNvSpPr>
                <a:spLocks noChangeShapeType="1"/>
              </p:cNvSpPr>
              <p:nvPr/>
            </p:nvSpPr>
            <p:spPr bwMode="auto">
              <a:xfrm>
                <a:off x="1632" y="3360"/>
                <a:ext cx="2304" cy="0"/>
              </a:xfrm>
              <a:prstGeom prst="line">
                <a:avLst/>
              </a:prstGeom>
              <a:noFill/>
              <a:ln w="38100">
                <a:solidFill>
                  <a:srgbClr val="99FF66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176" name="Text Box 56"/>
            <p:cNvSpPr txBox="1">
              <a:spLocks noChangeArrowheads="1"/>
            </p:cNvSpPr>
            <p:nvPr/>
          </p:nvSpPr>
          <p:spPr bwMode="auto">
            <a:xfrm>
              <a:off x="1776" y="1920"/>
              <a:ext cx="250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3600">
                  <a:solidFill>
                    <a:srgbClr val="99FF66"/>
                  </a:solidFill>
                </a:rPr>
                <a:t>2</a:t>
              </a:r>
              <a:endParaRPr lang="en-US" b="0"/>
            </a:p>
          </p:txBody>
        </p:sp>
      </p:grpSp>
      <p:sp>
        <p:nvSpPr>
          <p:cNvPr id="5171" name="Rectangle 51"/>
          <p:cNvSpPr>
            <a:spLocks noChangeArrowheads="1"/>
          </p:cNvSpPr>
          <p:nvPr/>
        </p:nvSpPr>
        <p:spPr bwMode="auto">
          <a:xfrm>
            <a:off x="2362200" y="2286000"/>
            <a:ext cx="4114800" cy="3429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Steiner Trees</a:t>
            </a:r>
          </a:p>
        </p:txBody>
      </p:sp>
      <p:sp>
        <p:nvSpPr>
          <p:cNvPr id="5166" name="Oval 46"/>
          <p:cNvSpPr>
            <a:spLocks noChangeArrowheads="1"/>
          </p:cNvSpPr>
          <p:nvPr/>
        </p:nvSpPr>
        <p:spPr bwMode="auto">
          <a:xfrm>
            <a:off x="4343400" y="4343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170" name="Group 50"/>
          <p:cNvGrpSpPr>
            <a:grpSpLocks/>
          </p:cNvGrpSpPr>
          <p:nvPr/>
        </p:nvGrpSpPr>
        <p:grpSpPr bwMode="auto">
          <a:xfrm>
            <a:off x="2590800" y="2743200"/>
            <a:ext cx="3657600" cy="2590800"/>
            <a:chOff x="1632" y="1728"/>
            <a:chExt cx="2304" cy="1632"/>
          </a:xfrm>
        </p:grpSpPr>
        <p:sp>
          <p:nvSpPr>
            <p:cNvPr id="5167" name="Line 47"/>
            <p:cNvSpPr>
              <a:spLocks noChangeShapeType="1"/>
            </p:cNvSpPr>
            <p:nvPr/>
          </p:nvSpPr>
          <p:spPr bwMode="auto">
            <a:xfrm flipV="1">
              <a:off x="2784" y="1728"/>
              <a:ext cx="0" cy="105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8" name="Line 48"/>
            <p:cNvSpPr>
              <a:spLocks noChangeShapeType="1"/>
            </p:cNvSpPr>
            <p:nvPr/>
          </p:nvSpPr>
          <p:spPr bwMode="auto">
            <a:xfrm>
              <a:off x="2784" y="2784"/>
              <a:ext cx="1152" cy="57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9" name="Line 49"/>
            <p:cNvSpPr>
              <a:spLocks noChangeShapeType="1"/>
            </p:cNvSpPr>
            <p:nvPr/>
          </p:nvSpPr>
          <p:spPr bwMode="auto">
            <a:xfrm flipV="1">
              <a:off x="1632" y="2784"/>
              <a:ext cx="1152" cy="57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184" name="Group 64"/>
          <p:cNvGrpSpPr>
            <a:grpSpLocks/>
          </p:cNvGrpSpPr>
          <p:nvPr/>
        </p:nvGrpSpPr>
        <p:grpSpPr bwMode="auto">
          <a:xfrm>
            <a:off x="5029200" y="3505200"/>
            <a:ext cx="1066800" cy="641350"/>
            <a:chOff x="4416" y="2208"/>
            <a:chExt cx="672" cy="404"/>
          </a:xfrm>
        </p:grpSpPr>
        <p:sp>
          <p:nvSpPr>
            <p:cNvPr id="5181" name="Text Box 61"/>
            <p:cNvSpPr txBox="1">
              <a:spLocks noChangeArrowheads="1"/>
            </p:cNvSpPr>
            <p:nvPr/>
          </p:nvSpPr>
          <p:spPr bwMode="auto">
            <a:xfrm>
              <a:off x="4512" y="2208"/>
              <a:ext cx="57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3600">
                  <a:solidFill>
                    <a:srgbClr val="FF0000"/>
                  </a:solidFill>
                </a:rPr>
                <a:t>3</a:t>
              </a:r>
              <a:endParaRPr lang="en-US" b="0">
                <a:solidFill>
                  <a:srgbClr val="FF0000"/>
                </a:solidFill>
              </a:endParaRPr>
            </a:p>
          </p:txBody>
        </p:sp>
        <p:sp>
          <p:nvSpPr>
            <p:cNvPr id="5183" name="Freeform 63"/>
            <p:cNvSpPr>
              <a:spLocks/>
            </p:cNvSpPr>
            <p:nvPr/>
          </p:nvSpPr>
          <p:spPr bwMode="auto">
            <a:xfrm>
              <a:off x="4416" y="2256"/>
              <a:ext cx="336" cy="288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48" y="288"/>
                </a:cxn>
                <a:cxn ang="0">
                  <a:pos x="144" y="0"/>
                </a:cxn>
                <a:cxn ang="0">
                  <a:pos x="336" y="0"/>
                </a:cxn>
              </a:cxnLst>
              <a:rect l="0" t="0" r="r" b="b"/>
              <a:pathLst>
                <a:path w="336" h="288">
                  <a:moveTo>
                    <a:pt x="0" y="144"/>
                  </a:moveTo>
                  <a:lnTo>
                    <a:pt x="48" y="288"/>
                  </a:lnTo>
                  <a:lnTo>
                    <a:pt x="144" y="0"/>
                  </a:lnTo>
                  <a:lnTo>
                    <a:pt x="336" y="0"/>
                  </a:ln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173" name="Group 53"/>
          <p:cNvGrpSpPr>
            <a:grpSpLocks/>
          </p:cNvGrpSpPr>
          <p:nvPr/>
        </p:nvGrpSpPr>
        <p:grpSpPr bwMode="auto">
          <a:xfrm>
            <a:off x="2514600" y="2590800"/>
            <a:ext cx="3810000" cy="2819400"/>
            <a:chOff x="1584" y="1632"/>
            <a:chExt cx="2400" cy="1776"/>
          </a:xfrm>
        </p:grpSpPr>
        <p:sp>
          <p:nvSpPr>
            <p:cNvPr id="5160" name="Oval 40"/>
            <p:cNvSpPr>
              <a:spLocks noChangeArrowheads="1"/>
            </p:cNvSpPr>
            <p:nvPr/>
          </p:nvSpPr>
          <p:spPr bwMode="auto">
            <a:xfrm>
              <a:off x="3888" y="3312"/>
              <a:ext cx="96" cy="96"/>
            </a:xfrm>
            <a:prstGeom prst="ellipse">
              <a:avLst/>
            </a:prstGeom>
            <a:solidFill>
              <a:srgbClr val="66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1" name="Oval 41"/>
            <p:cNvSpPr>
              <a:spLocks noChangeArrowheads="1"/>
            </p:cNvSpPr>
            <p:nvPr/>
          </p:nvSpPr>
          <p:spPr bwMode="auto">
            <a:xfrm>
              <a:off x="1584" y="3312"/>
              <a:ext cx="96" cy="96"/>
            </a:xfrm>
            <a:prstGeom prst="ellipse">
              <a:avLst/>
            </a:prstGeom>
            <a:solidFill>
              <a:srgbClr val="66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9" name="Oval 39"/>
            <p:cNvSpPr>
              <a:spLocks noChangeArrowheads="1"/>
            </p:cNvSpPr>
            <p:nvPr/>
          </p:nvSpPr>
          <p:spPr bwMode="auto">
            <a:xfrm>
              <a:off x="2736" y="1632"/>
              <a:ext cx="96" cy="96"/>
            </a:xfrm>
            <a:prstGeom prst="ellipse">
              <a:avLst/>
            </a:prstGeom>
            <a:solidFill>
              <a:srgbClr val="66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71" grpId="0" animBg="1" autoUpdateAnimBg="0"/>
      <p:bldP spid="516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2AA42-B0DF-4680-B160-C76ADE8FE8DC}" type="slidenum">
              <a:rPr lang="en-US"/>
              <a:pPr/>
              <a:t>9</a:t>
            </a:fld>
            <a:endParaRPr lang="en-US"/>
          </a:p>
        </p:txBody>
      </p:sp>
      <p:grpSp>
        <p:nvGrpSpPr>
          <p:cNvPr id="8391" name="Group 199"/>
          <p:cNvGrpSpPr>
            <a:grpSpLocks/>
          </p:cNvGrpSpPr>
          <p:nvPr/>
        </p:nvGrpSpPr>
        <p:grpSpPr bwMode="auto">
          <a:xfrm>
            <a:off x="2068513" y="1812925"/>
            <a:ext cx="4986337" cy="4452938"/>
            <a:chOff x="1303" y="1182"/>
            <a:chExt cx="3141" cy="2805"/>
          </a:xfrm>
        </p:grpSpPr>
        <p:sp>
          <p:nvSpPr>
            <p:cNvPr id="8228" name="Line 36"/>
            <p:cNvSpPr>
              <a:spLocks noChangeShapeType="1"/>
            </p:cNvSpPr>
            <p:nvPr/>
          </p:nvSpPr>
          <p:spPr bwMode="auto">
            <a:xfrm>
              <a:off x="1829" y="1261"/>
              <a:ext cx="356" cy="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29" name="Line 37"/>
            <p:cNvSpPr>
              <a:spLocks noChangeShapeType="1"/>
            </p:cNvSpPr>
            <p:nvPr/>
          </p:nvSpPr>
          <p:spPr bwMode="auto">
            <a:xfrm>
              <a:off x="1797" y="1268"/>
              <a:ext cx="1" cy="37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30" name="Line 38"/>
            <p:cNvSpPr>
              <a:spLocks noChangeShapeType="1"/>
            </p:cNvSpPr>
            <p:nvPr/>
          </p:nvSpPr>
          <p:spPr bwMode="auto">
            <a:xfrm>
              <a:off x="1783" y="1649"/>
              <a:ext cx="1" cy="14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31" name="Line 39"/>
            <p:cNvSpPr>
              <a:spLocks noChangeShapeType="1"/>
            </p:cNvSpPr>
            <p:nvPr/>
          </p:nvSpPr>
          <p:spPr bwMode="auto">
            <a:xfrm>
              <a:off x="1516" y="1791"/>
              <a:ext cx="1" cy="12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32" name="Line 40"/>
            <p:cNvSpPr>
              <a:spLocks noChangeShapeType="1"/>
            </p:cNvSpPr>
            <p:nvPr/>
          </p:nvSpPr>
          <p:spPr bwMode="auto">
            <a:xfrm>
              <a:off x="1516" y="1918"/>
              <a:ext cx="1" cy="35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33" name="Line 41"/>
            <p:cNvSpPr>
              <a:spLocks noChangeShapeType="1"/>
            </p:cNvSpPr>
            <p:nvPr/>
          </p:nvSpPr>
          <p:spPr bwMode="auto">
            <a:xfrm>
              <a:off x="1457" y="2271"/>
              <a:ext cx="1" cy="49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34" name="Line 42"/>
            <p:cNvSpPr>
              <a:spLocks noChangeShapeType="1"/>
            </p:cNvSpPr>
            <p:nvPr/>
          </p:nvSpPr>
          <p:spPr bwMode="auto">
            <a:xfrm>
              <a:off x="1457" y="2763"/>
              <a:ext cx="206" cy="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35" name="Line 43"/>
            <p:cNvSpPr>
              <a:spLocks noChangeShapeType="1"/>
            </p:cNvSpPr>
            <p:nvPr/>
          </p:nvSpPr>
          <p:spPr bwMode="auto">
            <a:xfrm>
              <a:off x="1660" y="2766"/>
              <a:ext cx="1" cy="9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36" name="Line 44"/>
            <p:cNvSpPr>
              <a:spLocks noChangeShapeType="1"/>
            </p:cNvSpPr>
            <p:nvPr/>
          </p:nvSpPr>
          <p:spPr bwMode="auto">
            <a:xfrm flipH="1">
              <a:off x="1303" y="2763"/>
              <a:ext cx="154" cy="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37" name="Line 45"/>
            <p:cNvSpPr>
              <a:spLocks noChangeShapeType="1"/>
            </p:cNvSpPr>
            <p:nvPr/>
          </p:nvSpPr>
          <p:spPr bwMode="auto">
            <a:xfrm>
              <a:off x="1316" y="1907"/>
              <a:ext cx="200" cy="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38" name="Line 46"/>
            <p:cNvSpPr>
              <a:spLocks noChangeShapeType="1"/>
            </p:cNvSpPr>
            <p:nvPr/>
          </p:nvSpPr>
          <p:spPr bwMode="auto">
            <a:xfrm flipH="1">
              <a:off x="1783" y="1791"/>
              <a:ext cx="396" cy="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39" name="Line 47"/>
            <p:cNvSpPr>
              <a:spLocks noChangeShapeType="1"/>
            </p:cNvSpPr>
            <p:nvPr/>
          </p:nvSpPr>
          <p:spPr bwMode="auto">
            <a:xfrm flipH="1">
              <a:off x="2179" y="1791"/>
              <a:ext cx="297" cy="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40" name="Line 48"/>
            <p:cNvSpPr>
              <a:spLocks noChangeShapeType="1"/>
            </p:cNvSpPr>
            <p:nvPr/>
          </p:nvSpPr>
          <p:spPr bwMode="auto">
            <a:xfrm>
              <a:off x="2476" y="1458"/>
              <a:ext cx="1" cy="32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41" name="Line 49"/>
            <p:cNvSpPr>
              <a:spLocks noChangeShapeType="1"/>
            </p:cNvSpPr>
            <p:nvPr/>
          </p:nvSpPr>
          <p:spPr bwMode="auto">
            <a:xfrm>
              <a:off x="2476" y="1791"/>
              <a:ext cx="1" cy="28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42" name="Line 50"/>
            <p:cNvSpPr>
              <a:spLocks noChangeShapeType="1"/>
            </p:cNvSpPr>
            <p:nvPr/>
          </p:nvSpPr>
          <p:spPr bwMode="auto">
            <a:xfrm>
              <a:off x="2476" y="2072"/>
              <a:ext cx="1" cy="25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43" name="Line 51"/>
            <p:cNvSpPr>
              <a:spLocks noChangeShapeType="1"/>
            </p:cNvSpPr>
            <p:nvPr/>
          </p:nvSpPr>
          <p:spPr bwMode="auto">
            <a:xfrm>
              <a:off x="2492" y="2328"/>
              <a:ext cx="1" cy="31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44" name="Line 52"/>
            <p:cNvSpPr>
              <a:spLocks noChangeShapeType="1"/>
            </p:cNvSpPr>
            <p:nvPr/>
          </p:nvSpPr>
          <p:spPr bwMode="auto">
            <a:xfrm flipV="1">
              <a:off x="2265" y="2621"/>
              <a:ext cx="256" cy="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45" name="Line 53"/>
            <p:cNvSpPr>
              <a:spLocks noChangeShapeType="1"/>
            </p:cNvSpPr>
            <p:nvPr/>
          </p:nvSpPr>
          <p:spPr bwMode="auto">
            <a:xfrm flipH="1">
              <a:off x="2492" y="2638"/>
              <a:ext cx="140" cy="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46" name="Line 54"/>
            <p:cNvSpPr>
              <a:spLocks noChangeShapeType="1"/>
            </p:cNvSpPr>
            <p:nvPr/>
          </p:nvSpPr>
          <p:spPr bwMode="auto">
            <a:xfrm>
              <a:off x="2632" y="2638"/>
              <a:ext cx="2" cy="18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47" name="Line 55"/>
            <p:cNvSpPr>
              <a:spLocks noChangeShapeType="1"/>
            </p:cNvSpPr>
            <p:nvPr/>
          </p:nvSpPr>
          <p:spPr bwMode="auto">
            <a:xfrm flipH="1">
              <a:off x="2527" y="2821"/>
              <a:ext cx="97" cy="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48" name="Line 56"/>
            <p:cNvSpPr>
              <a:spLocks noChangeShapeType="1"/>
            </p:cNvSpPr>
            <p:nvPr/>
          </p:nvSpPr>
          <p:spPr bwMode="auto">
            <a:xfrm flipH="1">
              <a:off x="2636" y="2821"/>
              <a:ext cx="148" cy="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49" name="Line 57"/>
            <p:cNvSpPr>
              <a:spLocks noChangeShapeType="1"/>
            </p:cNvSpPr>
            <p:nvPr/>
          </p:nvSpPr>
          <p:spPr bwMode="auto">
            <a:xfrm flipH="1">
              <a:off x="2756" y="2791"/>
              <a:ext cx="99" cy="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50" name="Line 58"/>
            <p:cNvSpPr>
              <a:spLocks noChangeShapeType="1"/>
            </p:cNvSpPr>
            <p:nvPr/>
          </p:nvSpPr>
          <p:spPr bwMode="auto">
            <a:xfrm>
              <a:off x="2834" y="3119"/>
              <a:ext cx="1" cy="26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51" name="Line 59"/>
            <p:cNvSpPr>
              <a:spLocks noChangeShapeType="1"/>
            </p:cNvSpPr>
            <p:nvPr/>
          </p:nvSpPr>
          <p:spPr bwMode="auto">
            <a:xfrm>
              <a:off x="2675" y="3342"/>
              <a:ext cx="1" cy="16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52" name="Line 60"/>
            <p:cNvSpPr>
              <a:spLocks noChangeShapeType="1"/>
            </p:cNvSpPr>
            <p:nvPr/>
          </p:nvSpPr>
          <p:spPr bwMode="auto">
            <a:xfrm>
              <a:off x="2675" y="3543"/>
              <a:ext cx="1" cy="14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53" name="Line 61"/>
            <p:cNvSpPr>
              <a:spLocks noChangeShapeType="1"/>
            </p:cNvSpPr>
            <p:nvPr/>
          </p:nvSpPr>
          <p:spPr bwMode="auto">
            <a:xfrm>
              <a:off x="2519" y="3557"/>
              <a:ext cx="156" cy="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54" name="Line 62"/>
            <p:cNvSpPr>
              <a:spLocks noChangeShapeType="1"/>
            </p:cNvSpPr>
            <p:nvPr/>
          </p:nvSpPr>
          <p:spPr bwMode="auto">
            <a:xfrm>
              <a:off x="2179" y="3557"/>
              <a:ext cx="340" cy="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55" name="Line 63"/>
            <p:cNvSpPr>
              <a:spLocks noChangeShapeType="1"/>
            </p:cNvSpPr>
            <p:nvPr/>
          </p:nvSpPr>
          <p:spPr bwMode="auto">
            <a:xfrm>
              <a:off x="2179" y="3433"/>
              <a:ext cx="1" cy="9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56" name="Line 64"/>
            <p:cNvSpPr>
              <a:spLocks noChangeShapeType="1"/>
            </p:cNvSpPr>
            <p:nvPr/>
          </p:nvSpPr>
          <p:spPr bwMode="auto">
            <a:xfrm>
              <a:off x="1852" y="3733"/>
              <a:ext cx="339" cy="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57" name="Line 65"/>
            <p:cNvSpPr>
              <a:spLocks noChangeShapeType="1"/>
            </p:cNvSpPr>
            <p:nvPr/>
          </p:nvSpPr>
          <p:spPr bwMode="auto">
            <a:xfrm flipH="1">
              <a:off x="2845" y="3119"/>
              <a:ext cx="284" cy="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58" name="Line 66"/>
            <p:cNvSpPr>
              <a:spLocks noChangeShapeType="1"/>
            </p:cNvSpPr>
            <p:nvPr/>
          </p:nvSpPr>
          <p:spPr bwMode="auto">
            <a:xfrm flipH="1">
              <a:off x="3129" y="3119"/>
              <a:ext cx="112" cy="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59" name="Line 67"/>
            <p:cNvSpPr>
              <a:spLocks noChangeShapeType="1"/>
            </p:cNvSpPr>
            <p:nvPr/>
          </p:nvSpPr>
          <p:spPr bwMode="auto">
            <a:xfrm>
              <a:off x="3241" y="2800"/>
              <a:ext cx="1" cy="31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60" name="Line 68"/>
            <p:cNvSpPr>
              <a:spLocks noChangeShapeType="1"/>
            </p:cNvSpPr>
            <p:nvPr/>
          </p:nvSpPr>
          <p:spPr bwMode="auto">
            <a:xfrm>
              <a:off x="3241" y="3119"/>
              <a:ext cx="1" cy="29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61" name="Line 69"/>
            <p:cNvSpPr>
              <a:spLocks noChangeShapeType="1"/>
            </p:cNvSpPr>
            <p:nvPr/>
          </p:nvSpPr>
          <p:spPr bwMode="auto">
            <a:xfrm>
              <a:off x="3349" y="3414"/>
              <a:ext cx="1" cy="16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62" name="Line 70"/>
            <p:cNvSpPr>
              <a:spLocks noChangeShapeType="1"/>
            </p:cNvSpPr>
            <p:nvPr/>
          </p:nvSpPr>
          <p:spPr bwMode="auto">
            <a:xfrm>
              <a:off x="3341" y="3586"/>
              <a:ext cx="1" cy="15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63" name="Line 71"/>
            <p:cNvSpPr>
              <a:spLocks noChangeShapeType="1"/>
            </p:cNvSpPr>
            <p:nvPr/>
          </p:nvSpPr>
          <p:spPr bwMode="auto">
            <a:xfrm>
              <a:off x="3101" y="3710"/>
              <a:ext cx="1" cy="27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64" name="Line 72"/>
            <p:cNvSpPr>
              <a:spLocks noChangeShapeType="1"/>
            </p:cNvSpPr>
            <p:nvPr/>
          </p:nvSpPr>
          <p:spPr bwMode="auto">
            <a:xfrm flipH="1">
              <a:off x="3341" y="3586"/>
              <a:ext cx="325" cy="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65" name="Line 73"/>
            <p:cNvSpPr>
              <a:spLocks noChangeShapeType="1"/>
            </p:cNvSpPr>
            <p:nvPr/>
          </p:nvSpPr>
          <p:spPr bwMode="auto">
            <a:xfrm>
              <a:off x="3666" y="3561"/>
              <a:ext cx="1" cy="11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66" name="Line 74"/>
            <p:cNvSpPr>
              <a:spLocks noChangeShapeType="1"/>
            </p:cNvSpPr>
            <p:nvPr/>
          </p:nvSpPr>
          <p:spPr bwMode="auto">
            <a:xfrm>
              <a:off x="3666" y="3233"/>
              <a:ext cx="1" cy="35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67" name="Line 75"/>
            <p:cNvSpPr>
              <a:spLocks noChangeShapeType="1"/>
            </p:cNvSpPr>
            <p:nvPr/>
          </p:nvSpPr>
          <p:spPr bwMode="auto">
            <a:xfrm flipH="1">
              <a:off x="3666" y="3233"/>
              <a:ext cx="495" cy="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68" name="Line 76"/>
            <p:cNvSpPr>
              <a:spLocks noChangeShapeType="1"/>
            </p:cNvSpPr>
            <p:nvPr/>
          </p:nvSpPr>
          <p:spPr bwMode="auto">
            <a:xfrm>
              <a:off x="4161" y="3105"/>
              <a:ext cx="3" cy="9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69" name="Line 77"/>
            <p:cNvSpPr>
              <a:spLocks noChangeShapeType="1"/>
            </p:cNvSpPr>
            <p:nvPr/>
          </p:nvSpPr>
          <p:spPr bwMode="auto">
            <a:xfrm>
              <a:off x="4161" y="2880"/>
              <a:ext cx="1" cy="24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70" name="Line 78"/>
            <p:cNvSpPr>
              <a:spLocks noChangeShapeType="1"/>
            </p:cNvSpPr>
            <p:nvPr/>
          </p:nvSpPr>
          <p:spPr bwMode="auto">
            <a:xfrm flipH="1">
              <a:off x="4162" y="3247"/>
              <a:ext cx="2" cy="6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71" name="Line 79"/>
            <p:cNvSpPr>
              <a:spLocks noChangeShapeType="1"/>
            </p:cNvSpPr>
            <p:nvPr/>
          </p:nvSpPr>
          <p:spPr bwMode="auto">
            <a:xfrm>
              <a:off x="4352" y="3310"/>
              <a:ext cx="1" cy="10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72" name="Line 80"/>
            <p:cNvSpPr>
              <a:spLocks noChangeShapeType="1"/>
            </p:cNvSpPr>
            <p:nvPr/>
          </p:nvSpPr>
          <p:spPr bwMode="auto">
            <a:xfrm flipH="1">
              <a:off x="4180" y="2865"/>
              <a:ext cx="56" cy="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73" name="Line 81"/>
            <p:cNvSpPr>
              <a:spLocks noChangeShapeType="1"/>
            </p:cNvSpPr>
            <p:nvPr/>
          </p:nvSpPr>
          <p:spPr bwMode="auto">
            <a:xfrm>
              <a:off x="4114" y="2468"/>
              <a:ext cx="1" cy="40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74" name="Line 82"/>
            <p:cNvSpPr>
              <a:spLocks noChangeShapeType="1"/>
            </p:cNvSpPr>
            <p:nvPr/>
          </p:nvSpPr>
          <p:spPr bwMode="auto">
            <a:xfrm>
              <a:off x="4112" y="2115"/>
              <a:ext cx="2" cy="34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75" name="Line 83"/>
            <p:cNvSpPr>
              <a:spLocks noChangeShapeType="1"/>
            </p:cNvSpPr>
            <p:nvPr/>
          </p:nvSpPr>
          <p:spPr bwMode="auto">
            <a:xfrm>
              <a:off x="3991" y="1862"/>
              <a:ext cx="2" cy="26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76" name="Line 84"/>
            <p:cNvSpPr>
              <a:spLocks noChangeShapeType="1"/>
            </p:cNvSpPr>
            <p:nvPr/>
          </p:nvSpPr>
          <p:spPr bwMode="auto">
            <a:xfrm>
              <a:off x="3495" y="1862"/>
              <a:ext cx="496" cy="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77" name="Line 85"/>
            <p:cNvSpPr>
              <a:spLocks noChangeShapeType="1"/>
            </p:cNvSpPr>
            <p:nvPr/>
          </p:nvSpPr>
          <p:spPr bwMode="auto">
            <a:xfrm>
              <a:off x="3495" y="1466"/>
              <a:ext cx="1" cy="39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78" name="Line 86"/>
            <p:cNvSpPr>
              <a:spLocks noChangeShapeType="1"/>
            </p:cNvSpPr>
            <p:nvPr/>
          </p:nvSpPr>
          <p:spPr bwMode="auto">
            <a:xfrm flipH="1">
              <a:off x="3198" y="1466"/>
              <a:ext cx="297" cy="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79" name="Line 87"/>
            <p:cNvSpPr>
              <a:spLocks noChangeShapeType="1"/>
            </p:cNvSpPr>
            <p:nvPr/>
          </p:nvSpPr>
          <p:spPr bwMode="auto">
            <a:xfrm>
              <a:off x="3495" y="1182"/>
              <a:ext cx="1" cy="27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80" name="Line 88"/>
            <p:cNvSpPr>
              <a:spLocks noChangeShapeType="1"/>
            </p:cNvSpPr>
            <p:nvPr/>
          </p:nvSpPr>
          <p:spPr bwMode="auto">
            <a:xfrm>
              <a:off x="3999" y="1778"/>
              <a:ext cx="1" cy="8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81" name="Line 89"/>
            <p:cNvSpPr>
              <a:spLocks noChangeShapeType="1"/>
            </p:cNvSpPr>
            <p:nvPr/>
          </p:nvSpPr>
          <p:spPr bwMode="auto">
            <a:xfrm>
              <a:off x="4198" y="1627"/>
              <a:ext cx="1" cy="14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82" name="Line 90"/>
            <p:cNvSpPr>
              <a:spLocks noChangeShapeType="1"/>
            </p:cNvSpPr>
            <p:nvPr/>
          </p:nvSpPr>
          <p:spPr bwMode="auto">
            <a:xfrm>
              <a:off x="4198" y="1499"/>
              <a:ext cx="1" cy="11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83" name="Line 91"/>
            <p:cNvSpPr>
              <a:spLocks noChangeShapeType="1"/>
            </p:cNvSpPr>
            <p:nvPr/>
          </p:nvSpPr>
          <p:spPr bwMode="auto">
            <a:xfrm flipH="1">
              <a:off x="4204" y="1778"/>
              <a:ext cx="183" cy="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84" name="Line 92"/>
            <p:cNvSpPr>
              <a:spLocks noChangeShapeType="1"/>
            </p:cNvSpPr>
            <p:nvPr/>
          </p:nvSpPr>
          <p:spPr bwMode="auto">
            <a:xfrm>
              <a:off x="3495" y="1190"/>
              <a:ext cx="59" cy="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85" name="Line 93"/>
            <p:cNvSpPr>
              <a:spLocks noChangeShapeType="1"/>
            </p:cNvSpPr>
            <p:nvPr/>
          </p:nvSpPr>
          <p:spPr bwMode="auto">
            <a:xfrm flipH="1">
              <a:off x="3263" y="3422"/>
              <a:ext cx="78" cy="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86" name="Line 94"/>
            <p:cNvSpPr>
              <a:spLocks noChangeShapeType="1"/>
            </p:cNvSpPr>
            <p:nvPr/>
          </p:nvSpPr>
          <p:spPr bwMode="auto">
            <a:xfrm flipH="1">
              <a:off x="3101" y="3718"/>
              <a:ext cx="240" cy="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87" name="Line 95"/>
            <p:cNvSpPr>
              <a:spLocks noChangeShapeType="1"/>
            </p:cNvSpPr>
            <p:nvPr/>
          </p:nvSpPr>
          <p:spPr bwMode="auto">
            <a:xfrm flipH="1">
              <a:off x="2675" y="3350"/>
              <a:ext cx="141" cy="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88" name="Line 96"/>
            <p:cNvSpPr>
              <a:spLocks noChangeShapeType="1"/>
            </p:cNvSpPr>
            <p:nvPr/>
          </p:nvSpPr>
          <p:spPr bwMode="auto">
            <a:xfrm flipH="1">
              <a:off x="3666" y="3666"/>
              <a:ext cx="170" cy="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89" name="Line 97"/>
            <p:cNvSpPr>
              <a:spLocks noChangeShapeType="1"/>
            </p:cNvSpPr>
            <p:nvPr/>
          </p:nvSpPr>
          <p:spPr bwMode="auto">
            <a:xfrm>
              <a:off x="4002" y="2109"/>
              <a:ext cx="121" cy="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90" name="Line 98"/>
            <p:cNvSpPr>
              <a:spLocks noChangeShapeType="1"/>
            </p:cNvSpPr>
            <p:nvPr/>
          </p:nvSpPr>
          <p:spPr bwMode="auto">
            <a:xfrm flipH="1">
              <a:off x="1508" y="1791"/>
              <a:ext cx="267" cy="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91" name="Line 99"/>
            <p:cNvSpPr>
              <a:spLocks noChangeShapeType="1"/>
            </p:cNvSpPr>
            <p:nvPr/>
          </p:nvSpPr>
          <p:spPr bwMode="auto">
            <a:xfrm>
              <a:off x="1468" y="2260"/>
              <a:ext cx="59" cy="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92" name="Line 100"/>
            <p:cNvSpPr>
              <a:spLocks noChangeShapeType="1"/>
            </p:cNvSpPr>
            <p:nvPr/>
          </p:nvSpPr>
          <p:spPr bwMode="auto">
            <a:xfrm>
              <a:off x="2179" y="3539"/>
              <a:ext cx="1" cy="20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93" name="Line 101"/>
            <p:cNvSpPr>
              <a:spLocks noChangeShapeType="1"/>
            </p:cNvSpPr>
            <p:nvPr/>
          </p:nvSpPr>
          <p:spPr bwMode="auto">
            <a:xfrm flipH="1">
              <a:off x="2473" y="1466"/>
              <a:ext cx="86" cy="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94" name="Line 102"/>
            <p:cNvSpPr>
              <a:spLocks noChangeShapeType="1"/>
            </p:cNvSpPr>
            <p:nvPr/>
          </p:nvSpPr>
          <p:spPr bwMode="auto">
            <a:xfrm flipH="1">
              <a:off x="3245" y="2808"/>
              <a:ext cx="78" cy="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95" name="Line 103"/>
            <p:cNvSpPr>
              <a:spLocks noChangeShapeType="1"/>
            </p:cNvSpPr>
            <p:nvPr/>
          </p:nvSpPr>
          <p:spPr bwMode="auto">
            <a:xfrm flipH="1">
              <a:off x="3991" y="1778"/>
              <a:ext cx="192" cy="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96" name="Line 104"/>
            <p:cNvSpPr>
              <a:spLocks noChangeShapeType="1"/>
            </p:cNvSpPr>
            <p:nvPr/>
          </p:nvSpPr>
          <p:spPr bwMode="auto">
            <a:xfrm flipH="1">
              <a:off x="4154" y="3305"/>
              <a:ext cx="184" cy="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97" name="Line 105"/>
            <p:cNvSpPr>
              <a:spLocks noChangeShapeType="1"/>
            </p:cNvSpPr>
            <p:nvPr/>
          </p:nvSpPr>
          <p:spPr bwMode="auto">
            <a:xfrm flipH="1">
              <a:off x="4106" y="2880"/>
              <a:ext cx="55" cy="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98" name="Line 106"/>
            <p:cNvSpPr>
              <a:spLocks noChangeShapeType="1"/>
            </p:cNvSpPr>
            <p:nvPr/>
          </p:nvSpPr>
          <p:spPr bwMode="auto">
            <a:xfrm>
              <a:off x="2852" y="2785"/>
              <a:ext cx="2" cy="32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99" name="Line 107"/>
            <p:cNvSpPr>
              <a:spLocks noChangeShapeType="1"/>
            </p:cNvSpPr>
            <p:nvPr/>
          </p:nvSpPr>
          <p:spPr bwMode="auto">
            <a:xfrm>
              <a:off x="2535" y="2821"/>
              <a:ext cx="1" cy="12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00" name="Line 108"/>
            <p:cNvSpPr>
              <a:spLocks noChangeShapeType="1"/>
            </p:cNvSpPr>
            <p:nvPr/>
          </p:nvSpPr>
          <p:spPr bwMode="auto">
            <a:xfrm flipH="1">
              <a:off x="1652" y="2846"/>
              <a:ext cx="178" cy="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01" name="Line 109"/>
            <p:cNvSpPr>
              <a:spLocks noChangeShapeType="1"/>
            </p:cNvSpPr>
            <p:nvPr/>
          </p:nvSpPr>
          <p:spPr bwMode="auto">
            <a:xfrm>
              <a:off x="4070" y="1509"/>
              <a:ext cx="128" cy="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02" name="Line 110"/>
            <p:cNvSpPr>
              <a:spLocks noChangeShapeType="1"/>
            </p:cNvSpPr>
            <p:nvPr/>
          </p:nvSpPr>
          <p:spPr bwMode="auto">
            <a:xfrm flipH="1">
              <a:off x="4345" y="3409"/>
              <a:ext cx="99" cy="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83" name="Line 191"/>
            <p:cNvSpPr>
              <a:spLocks noChangeShapeType="1"/>
            </p:cNvSpPr>
            <p:nvPr/>
          </p:nvSpPr>
          <p:spPr bwMode="auto">
            <a:xfrm>
              <a:off x="2174" y="1196"/>
              <a:ext cx="1" cy="6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387" name="Group 195"/>
          <p:cNvGrpSpPr>
            <a:grpSpLocks/>
          </p:cNvGrpSpPr>
          <p:nvPr/>
        </p:nvGrpSpPr>
        <p:grpSpPr bwMode="auto">
          <a:xfrm>
            <a:off x="1981200" y="1752600"/>
            <a:ext cx="5159375" cy="4584700"/>
            <a:chOff x="1550" y="1434"/>
            <a:chExt cx="2660" cy="2364"/>
          </a:xfrm>
        </p:grpSpPr>
        <p:sp>
          <p:nvSpPr>
            <p:cNvPr id="8304" name="Freeform 112"/>
            <p:cNvSpPr>
              <a:spLocks/>
            </p:cNvSpPr>
            <p:nvPr/>
          </p:nvSpPr>
          <p:spPr bwMode="auto">
            <a:xfrm>
              <a:off x="3833" y="1691"/>
              <a:ext cx="69" cy="68"/>
            </a:xfrm>
            <a:custGeom>
              <a:avLst/>
              <a:gdLst/>
              <a:ahLst/>
              <a:cxnLst>
                <a:cxn ang="0">
                  <a:pos x="35" y="68"/>
                </a:cxn>
                <a:cxn ang="0">
                  <a:pos x="49" y="66"/>
                </a:cxn>
                <a:cxn ang="0">
                  <a:pos x="60" y="59"/>
                </a:cxn>
                <a:cxn ang="0">
                  <a:pos x="67" y="48"/>
                </a:cxn>
                <a:cxn ang="0">
                  <a:pos x="69" y="35"/>
                </a:cxn>
                <a:cxn ang="0">
                  <a:pos x="67" y="21"/>
                </a:cxn>
                <a:cxn ang="0">
                  <a:pos x="60" y="10"/>
                </a:cxn>
                <a:cxn ang="0">
                  <a:pos x="49" y="3"/>
                </a:cxn>
                <a:cxn ang="0">
                  <a:pos x="35" y="0"/>
                </a:cxn>
                <a:cxn ang="0">
                  <a:pos x="21" y="3"/>
                </a:cxn>
                <a:cxn ang="0">
                  <a:pos x="10" y="10"/>
                </a:cxn>
                <a:cxn ang="0">
                  <a:pos x="3" y="21"/>
                </a:cxn>
                <a:cxn ang="0">
                  <a:pos x="0" y="35"/>
                </a:cxn>
                <a:cxn ang="0">
                  <a:pos x="3" y="48"/>
                </a:cxn>
                <a:cxn ang="0">
                  <a:pos x="10" y="59"/>
                </a:cxn>
                <a:cxn ang="0">
                  <a:pos x="21" y="66"/>
                </a:cxn>
                <a:cxn ang="0">
                  <a:pos x="35" y="68"/>
                </a:cxn>
              </a:cxnLst>
              <a:rect l="0" t="0" r="r" b="b"/>
              <a:pathLst>
                <a:path w="69" h="68">
                  <a:moveTo>
                    <a:pt x="35" y="68"/>
                  </a:moveTo>
                  <a:lnTo>
                    <a:pt x="49" y="66"/>
                  </a:lnTo>
                  <a:lnTo>
                    <a:pt x="60" y="59"/>
                  </a:lnTo>
                  <a:lnTo>
                    <a:pt x="67" y="48"/>
                  </a:lnTo>
                  <a:lnTo>
                    <a:pt x="69" y="35"/>
                  </a:lnTo>
                  <a:lnTo>
                    <a:pt x="67" y="21"/>
                  </a:lnTo>
                  <a:lnTo>
                    <a:pt x="60" y="10"/>
                  </a:lnTo>
                  <a:lnTo>
                    <a:pt x="49" y="3"/>
                  </a:lnTo>
                  <a:lnTo>
                    <a:pt x="35" y="0"/>
                  </a:lnTo>
                  <a:lnTo>
                    <a:pt x="21" y="3"/>
                  </a:lnTo>
                  <a:lnTo>
                    <a:pt x="10" y="10"/>
                  </a:lnTo>
                  <a:lnTo>
                    <a:pt x="3" y="21"/>
                  </a:lnTo>
                  <a:lnTo>
                    <a:pt x="0" y="35"/>
                  </a:lnTo>
                  <a:lnTo>
                    <a:pt x="3" y="48"/>
                  </a:lnTo>
                  <a:lnTo>
                    <a:pt x="10" y="59"/>
                  </a:lnTo>
                  <a:lnTo>
                    <a:pt x="21" y="66"/>
                  </a:lnTo>
                  <a:lnTo>
                    <a:pt x="35" y="68"/>
                  </a:lnTo>
                </a:path>
              </a:pathLst>
            </a:custGeom>
            <a:solidFill>
              <a:srgbClr val="66FFFF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06" name="Freeform 114"/>
            <p:cNvSpPr>
              <a:spLocks/>
            </p:cNvSpPr>
            <p:nvPr/>
          </p:nvSpPr>
          <p:spPr bwMode="auto">
            <a:xfrm>
              <a:off x="4117" y="1914"/>
              <a:ext cx="69" cy="68"/>
            </a:xfrm>
            <a:custGeom>
              <a:avLst/>
              <a:gdLst/>
              <a:ahLst/>
              <a:cxnLst>
                <a:cxn ang="0">
                  <a:pos x="34" y="68"/>
                </a:cxn>
                <a:cxn ang="0">
                  <a:pos x="48" y="66"/>
                </a:cxn>
                <a:cxn ang="0">
                  <a:pos x="59" y="58"/>
                </a:cxn>
                <a:cxn ang="0">
                  <a:pos x="66" y="47"/>
                </a:cxn>
                <a:cxn ang="0">
                  <a:pos x="69" y="34"/>
                </a:cxn>
                <a:cxn ang="0">
                  <a:pos x="66" y="21"/>
                </a:cxn>
                <a:cxn ang="0">
                  <a:pos x="59" y="9"/>
                </a:cxn>
                <a:cxn ang="0">
                  <a:pos x="48" y="2"/>
                </a:cxn>
                <a:cxn ang="0">
                  <a:pos x="34" y="0"/>
                </a:cxn>
                <a:cxn ang="0">
                  <a:pos x="22" y="2"/>
                </a:cxn>
                <a:cxn ang="0">
                  <a:pos x="11" y="9"/>
                </a:cxn>
                <a:cxn ang="0">
                  <a:pos x="2" y="21"/>
                </a:cxn>
                <a:cxn ang="0">
                  <a:pos x="0" y="34"/>
                </a:cxn>
                <a:cxn ang="0">
                  <a:pos x="2" y="47"/>
                </a:cxn>
                <a:cxn ang="0">
                  <a:pos x="11" y="58"/>
                </a:cxn>
                <a:cxn ang="0">
                  <a:pos x="22" y="66"/>
                </a:cxn>
                <a:cxn ang="0">
                  <a:pos x="34" y="68"/>
                </a:cxn>
              </a:cxnLst>
              <a:rect l="0" t="0" r="r" b="b"/>
              <a:pathLst>
                <a:path w="69" h="68">
                  <a:moveTo>
                    <a:pt x="34" y="68"/>
                  </a:moveTo>
                  <a:lnTo>
                    <a:pt x="48" y="66"/>
                  </a:lnTo>
                  <a:lnTo>
                    <a:pt x="59" y="58"/>
                  </a:lnTo>
                  <a:lnTo>
                    <a:pt x="66" y="47"/>
                  </a:lnTo>
                  <a:lnTo>
                    <a:pt x="69" y="34"/>
                  </a:lnTo>
                  <a:lnTo>
                    <a:pt x="66" y="21"/>
                  </a:lnTo>
                  <a:lnTo>
                    <a:pt x="59" y="9"/>
                  </a:lnTo>
                  <a:lnTo>
                    <a:pt x="48" y="2"/>
                  </a:lnTo>
                  <a:lnTo>
                    <a:pt x="34" y="0"/>
                  </a:lnTo>
                  <a:lnTo>
                    <a:pt x="22" y="2"/>
                  </a:lnTo>
                  <a:lnTo>
                    <a:pt x="11" y="9"/>
                  </a:lnTo>
                  <a:lnTo>
                    <a:pt x="2" y="21"/>
                  </a:lnTo>
                  <a:lnTo>
                    <a:pt x="0" y="34"/>
                  </a:lnTo>
                  <a:lnTo>
                    <a:pt x="2" y="47"/>
                  </a:lnTo>
                  <a:lnTo>
                    <a:pt x="11" y="58"/>
                  </a:lnTo>
                  <a:lnTo>
                    <a:pt x="22" y="66"/>
                  </a:lnTo>
                  <a:lnTo>
                    <a:pt x="34" y="68"/>
                  </a:lnTo>
                </a:path>
              </a:pathLst>
            </a:custGeom>
            <a:solidFill>
              <a:srgbClr val="66FFFF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08" name="Freeform 116"/>
            <p:cNvSpPr>
              <a:spLocks/>
            </p:cNvSpPr>
            <p:nvPr/>
          </p:nvSpPr>
          <p:spPr bwMode="auto">
            <a:xfrm>
              <a:off x="3862" y="2463"/>
              <a:ext cx="70" cy="68"/>
            </a:xfrm>
            <a:custGeom>
              <a:avLst/>
              <a:gdLst/>
              <a:ahLst/>
              <a:cxnLst>
                <a:cxn ang="0">
                  <a:pos x="35" y="68"/>
                </a:cxn>
                <a:cxn ang="0">
                  <a:pos x="47" y="65"/>
                </a:cxn>
                <a:cxn ang="0">
                  <a:pos x="59" y="58"/>
                </a:cxn>
                <a:cxn ang="0">
                  <a:pos x="67" y="47"/>
                </a:cxn>
                <a:cxn ang="0">
                  <a:pos x="70" y="33"/>
                </a:cxn>
                <a:cxn ang="0">
                  <a:pos x="67" y="21"/>
                </a:cxn>
                <a:cxn ang="0">
                  <a:pos x="59" y="9"/>
                </a:cxn>
                <a:cxn ang="0">
                  <a:pos x="47" y="1"/>
                </a:cxn>
                <a:cxn ang="0">
                  <a:pos x="35" y="0"/>
                </a:cxn>
                <a:cxn ang="0">
                  <a:pos x="21" y="1"/>
                </a:cxn>
                <a:cxn ang="0">
                  <a:pos x="10" y="9"/>
                </a:cxn>
                <a:cxn ang="0">
                  <a:pos x="3" y="21"/>
                </a:cxn>
                <a:cxn ang="0">
                  <a:pos x="0" y="33"/>
                </a:cxn>
                <a:cxn ang="0">
                  <a:pos x="3" y="47"/>
                </a:cxn>
                <a:cxn ang="0">
                  <a:pos x="10" y="58"/>
                </a:cxn>
                <a:cxn ang="0">
                  <a:pos x="21" y="65"/>
                </a:cxn>
                <a:cxn ang="0">
                  <a:pos x="35" y="68"/>
                </a:cxn>
              </a:cxnLst>
              <a:rect l="0" t="0" r="r" b="b"/>
              <a:pathLst>
                <a:path w="70" h="68">
                  <a:moveTo>
                    <a:pt x="35" y="68"/>
                  </a:moveTo>
                  <a:lnTo>
                    <a:pt x="47" y="65"/>
                  </a:lnTo>
                  <a:lnTo>
                    <a:pt x="59" y="58"/>
                  </a:lnTo>
                  <a:lnTo>
                    <a:pt x="67" y="47"/>
                  </a:lnTo>
                  <a:lnTo>
                    <a:pt x="70" y="33"/>
                  </a:lnTo>
                  <a:lnTo>
                    <a:pt x="67" y="21"/>
                  </a:lnTo>
                  <a:lnTo>
                    <a:pt x="59" y="9"/>
                  </a:lnTo>
                  <a:lnTo>
                    <a:pt x="47" y="1"/>
                  </a:lnTo>
                  <a:lnTo>
                    <a:pt x="35" y="0"/>
                  </a:lnTo>
                  <a:lnTo>
                    <a:pt x="21" y="1"/>
                  </a:lnTo>
                  <a:lnTo>
                    <a:pt x="10" y="9"/>
                  </a:lnTo>
                  <a:lnTo>
                    <a:pt x="3" y="21"/>
                  </a:lnTo>
                  <a:lnTo>
                    <a:pt x="0" y="33"/>
                  </a:lnTo>
                  <a:lnTo>
                    <a:pt x="3" y="47"/>
                  </a:lnTo>
                  <a:lnTo>
                    <a:pt x="10" y="58"/>
                  </a:lnTo>
                  <a:lnTo>
                    <a:pt x="21" y="65"/>
                  </a:lnTo>
                  <a:lnTo>
                    <a:pt x="35" y="68"/>
                  </a:lnTo>
                </a:path>
              </a:pathLst>
            </a:custGeom>
            <a:solidFill>
              <a:srgbClr val="66FFFF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10" name="Freeform 118"/>
            <p:cNvSpPr>
              <a:spLocks/>
            </p:cNvSpPr>
            <p:nvPr/>
          </p:nvSpPr>
          <p:spPr bwMode="auto">
            <a:xfrm>
              <a:off x="3769" y="2176"/>
              <a:ext cx="70" cy="70"/>
            </a:xfrm>
            <a:custGeom>
              <a:avLst/>
              <a:gdLst/>
              <a:ahLst/>
              <a:cxnLst>
                <a:cxn ang="0">
                  <a:pos x="35" y="70"/>
                </a:cxn>
                <a:cxn ang="0">
                  <a:pos x="49" y="67"/>
                </a:cxn>
                <a:cxn ang="0">
                  <a:pos x="60" y="59"/>
                </a:cxn>
                <a:cxn ang="0">
                  <a:pos x="67" y="48"/>
                </a:cxn>
                <a:cxn ang="0">
                  <a:pos x="70" y="35"/>
                </a:cxn>
                <a:cxn ang="0">
                  <a:pos x="67" y="21"/>
                </a:cxn>
                <a:cxn ang="0">
                  <a:pos x="60" y="10"/>
                </a:cxn>
                <a:cxn ang="0">
                  <a:pos x="49" y="3"/>
                </a:cxn>
                <a:cxn ang="0">
                  <a:pos x="35" y="0"/>
                </a:cxn>
                <a:cxn ang="0">
                  <a:pos x="22" y="3"/>
                </a:cxn>
                <a:cxn ang="0">
                  <a:pos x="11" y="10"/>
                </a:cxn>
                <a:cxn ang="0">
                  <a:pos x="3" y="21"/>
                </a:cxn>
                <a:cxn ang="0">
                  <a:pos x="0" y="35"/>
                </a:cxn>
                <a:cxn ang="0">
                  <a:pos x="3" y="48"/>
                </a:cxn>
                <a:cxn ang="0">
                  <a:pos x="11" y="59"/>
                </a:cxn>
                <a:cxn ang="0">
                  <a:pos x="22" y="67"/>
                </a:cxn>
                <a:cxn ang="0">
                  <a:pos x="35" y="70"/>
                </a:cxn>
              </a:cxnLst>
              <a:rect l="0" t="0" r="r" b="b"/>
              <a:pathLst>
                <a:path w="70" h="70">
                  <a:moveTo>
                    <a:pt x="35" y="70"/>
                  </a:moveTo>
                  <a:lnTo>
                    <a:pt x="49" y="67"/>
                  </a:lnTo>
                  <a:lnTo>
                    <a:pt x="60" y="59"/>
                  </a:lnTo>
                  <a:lnTo>
                    <a:pt x="67" y="48"/>
                  </a:lnTo>
                  <a:lnTo>
                    <a:pt x="70" y="35"/>
                  </a:lnTo>
                  <a:lnTo>
                    <a:pt x="67" y="21"/>
                  </a:lnTo>
                  <a:lnTo>
                    <a:pt x="60" y="10"/>
                  </a:lnTo>
                  <a:lnTo>
                    <a:pt x="49" y="3"/>
                  </a:lnTo>
                  <a:lnTo>
                    <a:pt x="35" y="0"/>
                  </a:lnTo>
                  <a:lnTo>
                    <a:pt x="22" y="3"/>
                  </a:lnTo>
                  <a:lnTo>
                    <a:pt x="11" y="10"/>
                  </a:lnTo>
                  <a:lnTo>
                    <a:pt x="3" y="21"/>
                  </a:lnTo>
                  <a:lnTo>
                    <a:pt x="0" y="35"/>
                  </a:lnTo>
                  <a:lnTo>
                    <a:pt x="3" y="48"/>
                  </a:lnTo>
                  <a:lnTo>
                    <a:pt x="11" y="59"/>
                  </a:lnTo>
                  <a:lnTo>
                    <a:pt x="22" y="67"/>
                  </a:lnTo>
                  <a:lnTo>
                    <a:pt x="35" y="70"/>
                  </a:lnTo>
                </a:path>
              </a:pathLst>
            </a:custGeom>
            <a:solidFill>
              <a:srgbClr val="66FFFF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12" name="Freeform 120"/>
            <p:cNvSpPr>
              <a:spLocks/>
            </p:cNvSpPr>
            <p:nvPr/>
          </p:nvSpPr>
          <p:spPr bwMode="auto">
            <a:xfrm>
              <a:off x="4140" y="3251"/>
              <a:ext cx="70" cy="68"/>
            </a:xfrm>
            <a:custGeom>
              <a:avLst/>
              <a:gdLst/>
              <a:ahLst/>
              <a:cxnLst>
                <a:cxn ang="0">
                  <a:pos x="35" y="68"/>
                </a:cxn>
                <a:cxn ang="0">
                  <a:pos x="47" y="65"/>
                </a:cxn>
                <a:cxn ang="0">
                  <a:pos x="59" y="58"/>
                </a:cxn>
                <a:cxn ang="0">
                  <a:pos x="67" y="47"/>
                </a:cxn>
                <a:cxn ang="0">
                  <a:pos x="70" y="33"/>
                </a:cxn>
                <a:cxn ang="0">
                  <a:pos x="67" y="21"/>
                </a:cxn>
                <a:cxn ang="0">
                  <a:pos x="59" y="9"/>
                </a:cxn>
                <a:cxn ang="0">
                  <a:pos x="47" y="2"/>
                </a:cxn>
                <a:cxn ang="0">
                  <a:pos x="35" y="0"/>
                </a:cxn>
                <a:cxn ang="0">
                  <a:pos x="21" y="2"/>
                </a:cxn>
                <a:cxn ang="0">
                  <a:pos x="10" y="9"/>
                </a:cxn>
                <a:cxn ang="0">
                  <a:pos x="3" y="21"/>
                </a:cxn>
                <a:cxn ang="0">
                  <a:pos x="0" y="33"/>
                </a:cxn>
                <a:cxn ang="0">
                  <a:pos x="3" y="47"/>
                </a:cxn>
                <a:cxn ang="0">
                  <a:pos x="10" y="58"/>
                </a:cxn>
                <a:cxn ang="0">
                  <a:pos x="21" y="65"/>
                </a:cxn>
                <a:cxn ang="0">
                  <a:pos x="35" y="68"/>
                </a:cxn>
              </a:cxnLst>
              <a:rect l="0" t="0" r="r" b="b"/>
              <a:pathLst>
                <a:path w="70" h="68">
                  <a:moveTo>
                    <a:pt x="35" y="68"/>
                  </a:moveTo>
                  <a:lnTo>
                    <a:pt x="47" y="65"/>
                  </a:lnTo>
                  <a:lnTo>
                    <a:pt x="59" y="58"/>
                  </a:lnTo>
                  <a:lnTo>
                    <a:pt x="67" y="47"/>
                  </a:lnTo>
                  <a:lnTo>
                    <a:pt x="70" y="33"/>
                  </a:lnTo>
                  <a:lnTo>
                    <a:pt x="67" y="21"/>
                  </a:lnTo>
                  <a:lnTo>
                    <a:pt x="59" y="9"/>
                  </a:lnTo>
                  <a:lnTo>
                    <a:pt x="47" y="2"/>
                  </a:lnTo>
                  <a:lnTo>
                    <a:pt x="35" y="0"/>
                  </a:lnTo>
                  <a:lnTo>
                    <a:pt x="21" y="2"/>
                  </a:lnTo>
                  <a:lnTo>
                    <a:pt x="10" y="9"/>
                  </a:lnTo>
                  <a:lnTo>
                    <a:pt x="3" y="21"/>
                  </a:lnTo>
                  <a:lnTo>
                    <a:pt x="0" y="33"/>
                  </a:lnTo>
                  <a:lnTo>
                    <a:pt x="3" y="47"/>
                  </a:lnTo>
                  <a:lnTo>
                    <a:pt x="10" y="58"/>
                  </a:lnTo>
                  <a:lnTo>
                    <a:pt x="21" y="65"/>
                  </a:lnTo>
                  <a:lnTo>
                    <a:pt x="35" y="68"/>
                  </a:lnTo>
                </a:path>
              </a:pathLst>
            </a:custGeom>
            <a:solidFill>
              <a:srgbClr val="66FFFF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14" name="Freeform 122"/>
            <p:cNvSpPr>
              <a:spLocks/>
            </p:cNvSpPr>
            <p:nvPr/>
          </p:nvSpPr>
          <p:spPr bwMode="auto">
            <a:xfrm>
              <a:off x="4060" y="3159"/>
              <a:ext cx="69" cy="68"/>
            </a:xfrm>
            <a:custGeom>
              <a:avLst/>
              <a:gdLst/>
              <a:ahLst/>
              <a:cxnLst>
                <a:cxn ang="0">
                  <a:pos x="34" y="68"/>
                </a:cxn>
                <a:cxn ang="0">
                  <a:pos x="47" y="67"/>
                </a:cxn>
                <a:cxn ang="0">
                  <a:pos x="58" y="58"/>
                </a:cxn>
                <a:cxn ang="0">
                  <a:pos x="66" y="47"/>
                </a:cxn>
                <a:cxn ang="0">
                  <a:pos x="69" y="35"/>
                </a:cxn>
                <a:cxn ang="0">
                  <a:pos x="66" y="21"/>
                </a:cxn>
                <a:cxn ang="0">
                  <a:pos x="58" y="10"/>
                </a:cxn>
                <a:cxn ang="0">
                  <a:pos x="47" y="3"/>
                </a:cxn>
                <a:cxn ang="0">
                  <a:pos x="34" y="0"/>
                </a:cxn>
                <a:cxn ang="0">
                  <a:pos x="20" y="3"/>
                </a:cxn>
                <a:cxn ang="0">
                  <a:pos x="9" y="10"/>
                </a:cxn>
                <a:cxn ang="0">
                  <a:pos x="1" y="21"/>
                </a:cxn>
                <a:cxn ang="0">
                  <a:pos x="0" y="35"/>
                </a:cxn>
                <a:cxn ang="0">
                  <a:pos x="1" y="47"/>
                </a:cxn>
                <a:cxn ang="0">
                  <a:pos x="9" y="58"/>
                </a:cxn>
                <a:cxn ang="0">
                  <a:pos x="20" y="67"/>
                </a:cxn>
                <a:cxn ang="0">
                  <a:pos x="34" y="68"/>
                </a:cxn>
              </a:cxnLst>
              <a:rect l="0" t="0" r="r" b="b"/>
              <a:pathLst>
                <a:path w="69" h="68">
                  <a:moveTo>
                    <a:pt x="34" y="68"/>
                  </a:moveTo>
                  <a:lnTo>
                    <a:pt x="47" y="67"/>
                  </a:lnTo>
                  <a:lnTo>
                    <a:pt x="58" y="58"/>
                  </a:lnTo>
                  <a:lnTo>
                    <a:pt x="66" y="47"/>
                  </a:lnTo>
                  <a:lnTo>
                    <a:pt x="69" y="35"/>
                  </a:lnTo>
                  <a:lnTo>
                    <a:pt x="66" y="21"/>
                  </a:lnTo>
                  <a:lnTo>
                    <a:pt x="58" y="10"/>
                  </a:lnTo>
                  <a:lnTo>
                    <a:pt x="47" y="3"/>
                  </a:lnTo>
                  <a:lnTo>
                    <a:pt x="34" y="0"/>
                  </a:lnTo>
                  <a:lnTo>
                    <a:pt x="20" y="3"/>
                  </a:lnTo>
                  <a:lnTo>
                    <a:pt x="9" y="10"/>
                  </a:lnTo>
                  <a:lnTo>
                    <a:pt x="1" y="21"/>
                  </a:lnTo>
                  <a:lnTo>
                    <a:pt x="0" y="35"/>
                  </a:lnTo>
                  <a:lnTo>
                    <a:pt x="1" y="47"/>
                  </a:lnTo>
                  <a:lnTo>
                    <a:pt x="9" y="58"/>
                  </a:lnTo>
                  <a:lnTo>
                    <a:pt x="20" y="67"/>
                  </a:lnTo>
                  <a:lnTo>
                    <a:pt x="34" y="68"/>
                  </a:lnTo>
                </a:path>
              </a:pathLst>
            </a:custGeom>
            <a:solidFill>
              <a:srgbClr val="66FFFF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16" name="Freeform 124"/>
            <p:cNvSpPr>
              <a:spLocks/>
            </p:cNvSpPr>
            <p:nvPr/>
          </p:nvSpPr>
          <p:spPr bwMode="auto">
            <a:xfrm>
              <a:off x="3990" y="2793"/>
              <a:ext cx="70" cy="69"/>
            </a:xfrm>
            <a:custGeom>
              <a:avLst/>
              <a:gdLst/>
              <a:ahLst/>
              <a:cxnLst>
                <a:cxn ang="0">
                  <a:pos x="35" y="69"/>
                </a:cxn>
                <a:cxn ang="0">
                  <a:pos x="47" y="67"/>
                </a:cxn>
                <a:cxn ang="0">
                  <a:pos x="58" y="59"/>
                </a:cxn>
                <a:cxn ang="0">
                  <a:pos x="67" y="48"/>
                </a:cxn>
                <a:cxn ang="0">
                  <a:pos x="70" y="35"/>
                </a:cxn>
                <a:cxn ang="0">
                  <a:pos x="67" y="21"/>
                </a:cxn>
                <a:cxn ang="0">
                  <a:pos x="58" y="10"/>
                </a:cxn>
                <a:cxn ang="0">
                  <a:pos x="47" y="3"/>
                </a:cxn>
                <a:cxn ang="0">
                  <a:pos x="35" y="0"/>
                </a:cxn>
                <a:cxn ang="0">
                  <a:pos x="21" y="3"/>
                </a:cxn>
                <a:cxn ang="0">
                  <a:pos x="10" y="10"/>
                </a:cxn>
                <a:cxn ang="0">
                  <a:pos x="1" y="21"/>
                </a:cxn>
                <a:cxn ang="0">
                  <a:pos x="0" y="35"/>
                </a:cxn>
                <a:cxn ang="0">
                  <a:pos x="1" y="48"/>
                </a:cxn>
                <a:cxn ang="0">
                  <a:pos x="10" y="59"/>
                </a:cxn>
                <a:cxn ang="0">
                  <a:pos x="21" y="67"/>
                </a:cxn>
                <a:cxn ang="0">
                  <a:pos x="35" y="69"/>
                </a:cxn>
              </a:cxnLst>
              <a:rect l="0" t="0" r="r" b="b"/>
              <a:pathLst>
                <a:path w="70" h="69">
                  <a:moveTo>
                    <a:pt x="35" y="69"/>
                  </a:moveTo>
                  <a:lnTo>
                    <a:pt x="47" y="67"/>
                  </a:lnTo>
                  <a:lnTo>
                    <a:pt x="58" y="59"/>
                  </a:lnTo>
                  <a:lnTo>
                    <a:pt x="67" y="48"/>
                  </a:lnTo>
                  <a:lnTo>
                    <a:pt x="70" y="35"/>
                  </a:lnTo>
                  <a:lnTo>
                    <a:pt x="67" y="21"/>
                  </a:lnTo>
                  <a:lnTo>
                    <a:pt x="58" y="10"/>
                  </a:lnTo>
                  <a:lnTo>
                    <a:pt x="47" y="3"/>
                  </a:lnTo>
                  <a:lnTo>
                    <a:pt x="35" y="0"/>
                  </a:lnTo>
                  <a:lnTo>
                    <a:pt x="21" y="3"/>
                  </a:lnTo>
                  <a:lnTo>
                    <a:pt x="10" y="10"/>
                  </a:lnTo>
                  <a:lnTo>
                    <a:pt x="1" y="21"/>
                  </a:lnTo>
                  <a:lnTo>
                    <a:pt x="0" y="35"/>
                  </a:lnTo>
                  <a:lnTo>
                    <a:pt x="1" y="48"/>
                  </a:lnTo>
                  <a:lnTo>
                    <a:pt x="10" y="59"/>
                  </a:lnTo>
                  <a:lnTo>
                    <a:pt x="21" y="67"/>
                  </a:lnTo>
                  <a:lnTo>
                    <a:pt x="35" y="69"/>
                  </a:lnTo>
                </a:path>
              </a:pathLst>
            </a:custGeom>
            <a:solidFill>
              <a:srgbClr val="66FFFF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18" name="Freeform 126"/>
            <p:cNvSpPr>
              <a:spLocks/>
            </p:cNvSpPr>
            <p:nvPr/>
          </p:nvSpPr>
          <p:spPr bwMode="auto">
            <a:xfrm>
              <a:off x="3643" y="3456"/>
              <a:ext cx="69" cy="69"/>
            </a:xfrm>
            <a:custGeom>
              <a:avLst/>
              <a:gdLst/>
              <a:ahLst/>
              <a:cxnLst>
                <a:cxn ang="0">
                  <a:pos x="34" y="69"/>
                </a:cxn>
                <a:cxn ang="0">
                  <a:pos x="47" y="66"/>
                </a:cxn>
                <a:cxn ang="0">
                  <a:pos x="58" y="59"/>
                </a:cxn>
                <a:cxn ang="0">
                  <a:pos x="66" y="48"/>
                </a:cxn>
                <a:cxn ang="0">
                  <a:pos x="69" y="34"/>
                </a:cxn>
                <a:cxn ang="0">
                  <a:pos x="66" y="21"/>
                </a:cxn>
                <a:cxn ang="0">
                  <a:pos x="58" y="10"/>
                </a:cxn>
                <a:cxn ang="0">
                  <a:pos x="47" y="3"/>
                </a:cxn>
                <a:cxn ang="0">
                  <a:pos x="34" y="0"/>
                </a:cxn>
                <a:cxn ang="0">
                  <a:pos x="20" y="3"/>
                </a:cxn>
                <a:cxn ang="0">
                  <a:pos x="9" y="10"/>
                </a:cxn>
                <a:cxn ang="0">
                  <a:pos x="1" y="21"/>
                </a:cxn>
                <a:cxn ang="0">
                  <a:pos x="0" y="34"/>
                </a:cxn>
                <a:cxn ang="0">
                  <a:pos x="1" y="48"/>
                </a:cxn>
                <a:cxn ang="0">
                  <a:pos x="9" y="59"/>
                </a:cxn>
                <a:cxn ang="0">
                  <a:pos x="20" y="66"/>
                </a:cxn>
                <a:cxn ang="0">
                  <a:pos x="34" y="69"/>
                </a:cxn>
              </a:cxnLst>
              <a:rect l="0" t="0" r="r" b="b"/>
              <a:pathLst>
                <a:path w="69" h="69">
                  <a:moveTo>
                    <a:pt x="34" y="69"/>
                  </a:moveTo>
                  <a:lnTo>
                    <a:pt x="47" y="66"/>
                  </a:lnTo>
                  <a:lnTo>
                    <a:pt x="58" y="59"/>
                  </a:lnTo>
                  <a:lnTo>
                    <a:pt x="66" y="48"/>
                  </a:lnTo>
                  <a:lnTo>
                    <a:pt x="69" y="34"/>
                  </a:lnTo>
                  <a:lnTo>
                    <a:pt x="66" y="21"/>
                  </a:lnTo>
                  <a:lnTo>
                    <a:pt x="58" y="10"/>
                  </a:lnTo>
                  <a:lnTo>
                    <a:pt x="47" y="3"/>
                  </a:lnTo>
                  <a:lnTo>
                    <a:pt x="34" y="0"/>
                  </a:lnTo>
                  <a:lnTo>
                    <a:pt x="20" y="3"/>
                  </a:lnTo>
                  <a:lnTo>
                    <a:pt x="9" y="10"/>
                  </a:lnTo>
                  <a:lnTo>
                    <a:pt x="1" y="21"/>
                  </a:lnTo>
                  <a:lnTo>
                    <a:pt x="0" y="34"/>
                  </a:lnTo>
                  <a:lnTo>
                    <a:pt x="1" y="48"/>
                  </a:lnTo>
                  <a:lnTo>
                    <a:pt x="9" y="59"/>
                  </a:lnTo>
                  <a:lnTo>
                    <a:pt x="20" y="66"/>
                  </a:lnTo>
                  <a:lnTo>
                    <a:pt x="34" y="69"/>
                  </a:lnTo>
                </a:path>
              </a:pathLst>
            </a:custGeom>
            <a:solidFill>
              <a:srgbClr val="66FFFF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20" name="Freeform 128"/>
            <p:cNvSpPr>
              <a:spLocks/>
            </p:cNvSpPr>
            <p:nvPr/>
          </p:nvSpPr>
          <p:spPr bwMode="auto">
            <a:xfrm>
              <a:off x="3515" y="3091"/>
              <a:ext cx="69" cy="68"/>
            </a:xfrm>
            <a:custGeom>
              <a:avLst/>
              <a:gdLst/>
              <a:ahLst/>
              <a:cxnLst>
                <a:cxn ang="0">
                  <a:pos x="34" y="68"/>
                </a:cxn>
                <a:cxn ang="0">
                  <a:pos x="47" y="65"/>
                </a:cxn>
                <a:cxn ang="0">
                  <a:pos x="58" y="58"/>
                </a:cxn>
                <a:cxn ang="0">
                  <a:pos x="66" y="47"/>
                </a:cxn>
                <a:cxn ang="0">
                  <a:pos x="69" y="33"/>
                </a:cxn>
                <a:cxn ang="0">
                  <a:pos x="66" y="21"/>
                </a:cxn>
                <a:cxn ang="0">
                  <a:pos x="58" y="10"/>
                </a:cxn>
                <a:cxn ang="0">
                  <a:pos x="47" y="3"/>
                </a:cxn>
                <a:cxn ang="0">
                  <a:pos x="34" y="0"/>
                </a:cxn>
                <a:cxn ang="0">
                  <a:pos x="20" y="3"/>
                </a:cxn>
                <a:cxn ang="0">
                  <a:pos x="9" y="10"/>
                </a:cxn>
                <a:cxn ang="0">
                  <a:pos x="2" y="21"/>
                </a:cxn>
                <a:cxn ang="0">
                  <a:pos x="0" y="33"/>
                </a:cxn>
                <a:cxn ang="0">
                  <a:pos x="2" y="47"/>
                </a:cxn>
                <a:cxn ang="0">
                  <a:pos x="9" y="58"/>
                </a:cxn>
                <a:cxn ang="0">
                  <a:pos x="20" y="65"/>
                </a:cxn>
                <a:cxn ang="0">
                  <a:pos x="34" y="68"/>
                </a:cxn>
              </a:cxnLst>
              <a:rect l="0" t="0" r="r" b="b"/>
              <a:pathLst>
                <a:path w="69" h="68">
                  <a:moveTo>
                    <a:pt x="34" y="68"/>
                  </a:moveTo>
                  <a:lnTo>
                    <a:pt x="47" y="65"/>
                  </a:lnTo>
                  <a:lnTo>
                    <a:pt x="58" y="58"/>
                  </a:lnTo>
                  <a:lnTo>
                    <a:pt x="66" y="47"/>
                  </a:lnTo>
                  <a:lnTo>
                    <a:pt x="69" y="33"/>
                  </a:lnTo>
                  <a:lnTo>
                    <a:pt x="66" y="21"/>
                  </a:lnTo>
                  <a:lnTo>
                    <a:pt x="58" y="10"/>
                  </a:lnTo>
                  <a:lnTo>
                    <a:pt x="47" y="3"/>
                  </a:lnTo>
                  <a:lnTo>
                    <a:pt x="34" y="0"/>
                  </a:lnTo>
                  <a:lnTo>
                    <a:pt x="20" y="3"/>
                  </a:lnTo>
                  <a:lnTo>
                    <a:pt x="9" y="10"/>
                  </a:lnTo>
                  <a:lnTo>
                    <a:pt x="2" y="21"/>
                  </a:lnTo>
                  <a:lnTo>
                    <a:pt x="0" y="33"/>
                  </a:lnTo>
                  <a:lnTo>
                    <a:pt x="2" y="47"/>
                  </a:lnTo>
                  <a:lnTo>
                    <a:pt x="9" y="58"/>
                  </a:lnTo>
                  <a:lnTo>
                    <a:pt x="20" y="65"/>
                  </a:lnTo>
                  <a:lnTo>
                    <a:pt x="34" y="68"/>
                  </a:lnTo>
                </a:path>
              </a:pathLst>
            </a:custGeom>
            <a:solidFill>
              <a:srgbClr val="66FFFF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22" name="Freeform 130"/>
            <p:cNvSpPr>
              <a:spLocks/>
            </p:cNvSpPr>
            <p:nvPr/>
          </p:nvSpPr>
          <p:spPr bwMode="auto">
            <a:xfrm>
              <a:off x="3364" y="1971"/>
              <a:ext cx="70" cy="69"/>
            </a:xfrm>
            <a:custGeom>
              <a:avLst/>
              <a:gdLst/>
              <a:ahLst/>
              <a:cxnLst>
                <a:cxn ang="0">
                  <a:pos x="35" y="69"/>
                </a:cxn>
                <a:cxn ang="0">
                  <a:pos x="48" y="66"/>
                </a:cxn>
                <a:cxn ang="0">
                  <a:pos x="59" y="58"/>
                </a:cxn>
                <a:cxn ang="0">
                  <a:pos x="67" y="47"/>
                </a:cxn>
                <a:cxn ang="0">
                  <a:pos x="70" y="34"/>
                </a:cxn>
                <a:cxn ang="0">
                  <a:pos x="67" y="21"/>
                </a:cxn>
                <a:cxn ang="0">
                  <a:pos x="59" y="9"/>
                </a:cxn>
                <a:cxn ang="0">
                  <a:pos x="48" y="2"/>
                </a:cxn>
                <a:cxn ang="0">
                  <a:pos x="35" y="0"/>
                </a:cxn>
                <a:cxn ang="0">
                  <a:pos x="21" y="2"/>
                </a:cxn>
                <a:cxn ang="0">
                  <a:pos x="10" y="9"/>
                </a:cxn>
                <a:cxn ang="0">
                  <a:pos x="2" y="21"/>
                </a:cxn>
                <a:cxn ang="0">
                  <a:pos x="0" y="34"/>
                </a:cxn>
                <a:cxn ang="0">
                  <a:pos x="2" y="47"/>
                </a:cxn>
                <a:cxn ang="0">
                  <a:pos x="10" y="58"/>
                </a:cxn>
                <a:cxn ang="0">
                  <a:pos x="21" y="66"/>
                </a:cxn>
                <a:cxn ang="0">
                  <a:pos x="35" y="69"/>
                </a:cxn>
              </a:cxnLst>
              <a:rect l="0" t="0" r="r" b="b"/>
              <a:pathLst>
                <a:path w="70" h="69">
                  <a:moveTo>
                    <a:pt x="35" y="69"/>
                  </a:moveTo>
                  <a:lnTo>
                    <a:pt x="48" y="66"/>
                  </a:lnTo>
                  <a:lnTo>
                    <a:pt x="59" y="58"/>
                  </a:lnTo>
                  <a:lnTo>
                    <a:pt x="67" y="47"/>
                  </a:lnTo>
                  <a:lnTo>
                    <a:pt x="70" y="34"/>
                  </a:lnTo>
                  <a:lnTo>
                    <a:pt x="67" y="21"/>
                  </a:lnTo>
                  <a:lnTo>
                    <a:pt x="59" y="9"/>
                  </a:lnTo>
                  <a:lnTo>
                    <a:pt x="48" y="2"/>
                  </a:lnTo>
                  <a:lnTo>
                    <a:pt x="35" y="0"/>
                  </a:lnTo>
                  <a:lnTo>
                    <a:pt x="21" y="2"/>
                  </a:lnTo>
                  <a:lnTo>
                    <a:pt x="10" y="9"/>
                  </a:lnTo>
                  <a:lnTo>
                    <a:pt x="2" y="21"/>
                  </a:lnTo>
                  <a:lnTo>
                    <a:pt x="0" y="34"/>
                  </a:lnTo>
                  <a:lnTo>
                    <a:pt x="2" y="47"/>
                  </a:lnTo>
                  <a:lnTo>
                    <a:pt x="10" y="58"/>
                  </a:lnTo>
                  <a:lnTo>
                    <a:pt x="21" y="66"/>
                  </a:lnTo>
                  <a:lnTo>
                    <a:pt x="35" y="69"/>
                  </a:lnTo>
                </a:path>
              </a:pathLst>
            </a:custGeom>
            <a:solidFill>
              <a:srgbClr val="66FFFF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24" name="Freeform 132"/>
            <p:cNvSpPr>
              <a:spLocks/>
            </p:cNvSpPr>
            <p:nvPr/>
          </p:nvSpPr>
          <p:spPr bwMode="auto">
            <a:xfrm>
              <a:off x="3121" y="1662"/>
              <a:ext cx="70" cy="70"/>
            </a:xfrm>
            <a:custGeom>
              <a:avLst/>
              <a:gdLst/>
              <a:ahLst/>
              <a:cxnLst>
                <a:cxn ang="0">
                  <a:pos x="35" y="70"/>
                </a:cxn>
                <a:cxn ang="0">
                  <a:pos x="47" y="67"/>
                </a:cxn>
                <a:cxn ang="0">
                  <a:pos x="59" y="60"/>
                </a:cxn>
                <a:cxn ang="0">
                  <a:pos x="67" y="49"/>
                </a:cxn>
                <a:cxn ang="0">
                  <a:pos x="70" y="35"/>
                </a:cxn>
                <a:cxn ang="0">
                  <a:pos x="67" y="22"/>
                </a:cxn>
                <a:cxn ang="0">
                  <a:pos x="59" y="10"/>
                </a:cxn>
                <a:cxn ang="0">
                  <a:pos x="47" y="3"/>
                </a:cxn>
                <a:cxn ang="0">
                  <a:pos x="35" y="0"/>
                </a:cxn>
                <a:cxn ang="0">
                  <a:pos x="21" y="3"/>
                </a:cxn>
                <a:cxn ang="0">
                  <a:pos x="10" y="10"/>
                </a:cxn>
                <a:cxn ang="0">
                  <a:pos x="2" y="22"/>
                </a:cxn>
                <a:cxn ang="0">
                  <a:pos x="0" y="35"/>
                </a:cxn>
                <a:cxn ang="0">
                  <a:pos x="2" y="49"/>
                </a:cxn>
                <a:cxn ang="0">
                  <a:pos x="10" y="60"/>
                </a:cxn>
                <a:cxn ang="0">
                  <a:pos x="21" y="67"/>
                </a:cxn>
                <a:cxn ang="0">
                  <a:pos x="35" y="70"/>
                </a:cxn>
              </a:cxnLst>
              <a:rect l="0" t="0" r="r" b="b"/>
              <a:pathLst>
                <a:path w="70" h="70">
                  <a:moveTo>
                    <a:pt x="35" y="70"/>
                  </a:moveTo>
                  <a:lnTo>
                    <a:pt x="47" y="67"/>
                  </a:lnTo>
                  <a:lnTo>
                    <a:pt x="59" y="60"/>
                  </a:lnTo>
                  <a:lnTo>
                    <a:pt x="67" y="49"/>
                  </a:lnTo>
                  <a:lnTo>
                    <a:pt x="70" y="35"/>
                  </a:lnTo>
                  <a:lnTo>
                    <a:pt x="67" y="22"/>
                  </a:lnTo>
                  <a:lnTo>
                    <a:pt x="59" y="10"/>
                  </a:lnTo>
                  <a:lnTo>
                    <a:pt x="47" y="3"/>
                  </a:lnTo>
                  <a:lnTo>
                    <a:pt x="35" y="0"/>
                  </a:lnTo>
                  <a:lnTo>
                    <a:pt x="21" y="3"/>
                  </a:lnTo>
                  <a:lnTo>
                    <a:pt x="10" y="10"/>
                  </a:lnTo>
                  <a:lnTo>
                    <a:pt x="2" y="22"/>
                  </a:lnTo>
                  <a:lnTo>
                    <a:pt x="0" y="35"/>
                  </a:lnTo>
                  <a:lnTo>
                    <a:pt x="2" y="49"/>
                  </a:lnTo>
                  <a:lnTo>
                    <a:pt x="10" y="60"/>
                  </a:lnTo>
                  <a:lnTo>
                    <a:pt x="21" y="67"/>
                  </a:lnTo>
                  <a:lnTo>
                    <a:pt x="35" y="70"/>
                  </a:lnTo>
                </a:path>
              </a:pathLst>
            </a:custGeom>
            <a:solidFill>
              <a:srgbClr val="66FFFF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26" name="Freeform 134"/>
            <p:cNvSpPr>
              <a:spLocks/>
            </p:cNvSpPr>
            <p:nvPr/>
          </p:nvSpPr>
          <p:spPr bwMode="auto">
            <a:xfrm>
              <a:off x="3410" y="1434"/>
              <a:ext cx="70" cy="68"/>
            </a:xfrm>
            <a:custGeom>
              <a:avLst/>
              <a:gdLst/>
              <a:ahLst/>
              <a:cxnLst>
                <a:cxn ang="0">
                  <a:pos x="35" y="68"/>
                </a:cxn>
                <a:cxn ang="0">
                  <a:pos x="48" y="67"/>
                </a:cxn>
                <a:cxn ang="0">
                  <a:pos x="59" y="59"/>
                </a:cxn>
                <a:cxn ang="0">
                  <a:pos x="67" y="47"/>
                </a:cxn>
                <a:cxn ang="0">
                  <a:pos x="70" y="35"/>
                </a:cxn>
                <a:cxn ang="0">
                  <a:pos x="67" y="21"/>
                </a:cxn>
                <a:cxn ang="0">
                  <a:pos x="59" y="10"/>
                </a:cxn>
                <a:cxn ang="0">
                  <a:pos x="48" y="3"/>
                </a:cxn>
                <a:cxn ang="0">
                  <a:pos x="35" y="0"/>
                </a:cxn>
                <a:cxn ang="0">
                  <a:pos x="21" y="3"/>
                </a:cxn>
                <a:cxn ang="0">
                  <a:pos x="10" y="10"/>
                </a:cxn>
                <a:cxn ang="0">
                  <a:pos x="3" y="21"/>
                </a:cxn>
                <a:cxn ang="0">
                  <a:pos x="0" y="35"/>
                </a:cxn>
                <a:cxn ang="0">
                  <a:pos x="3" y="47"/>
                </a:cxn>
                <a:cxn ang="0">
                  <a:pos x="10" y="59"/>
                </a:cxn>
                <a:cxn ang="0">
                  <a:pos x="21" y="67"/>
                </a:cxn>
                <a:cxn ang="0">
                  <a:pos x="35" y="68"/>
                </a:cxn>
              </a:cxnLst>
              <a:rect l="0" t="0" r="r" b="b"/>
              <a:pathLst>
                <a:path w="70" h="68">
                  <a:moveTo>
                    <a:pt x="35" y="68"/>
                  </a:moveTo>
                  <a:lnTo>
                    <a:pt x="48" y="67"/>
                  </a:lnTo>
                  <a:lnTo>
                    <a:pt x="59" y="59"/>
                  </a:lnTo>
                  <a:lnTo>
                    <a:pt x="67" y="47"/>
                  </a:lnTo>
                  <a:lnTo>
                    <a:pt x="70" y="35"/>
                  </a:lnTo>
                  <a:lnTo>
                    <a:pt x="67" y="21"/>
                  </a:lnTo>
                  <a:lnTo>
                    <a:pt x="59" y="10"/>
                  </a:lnTo>
                  <a:lnTo>
                    <a:pt x="48" y="3"/>
                  </a:lnTo>
                  <a:lnTo>
                    <a:pt x="35" y="0"/>
                  </a:lnTo>
                  <a:lnTo>
                    <a:pt x="21" y="3"/>
                  </a:lnTo>
                  <a:lnTo>
                    <a:pt x="10" y="10"/>
                  </a:lnTo>
                  <a:lnTo>
                    <a:pt x="3" y="21"/>
                  </a:lnTo>
                  <a:lnTo>
                    <a:pt x="0" y="35"/>
                  </a:lnTo>
                  <a:lnTo>
                    <a:pt x="3" y="47"/>
                  </a:lnTo>
                  <a:lnTo>
                    <a:pt x="10" y="59"/>
                  </a:lnTo>
                  <a:lnTo>
                    <a:pt x="21" y="67"/>
                  </a:lnTo>
                  <a:lnTo>
                    <a:pt x="35" y="68"/>
                  </a:lnTo>
                </a:path>
              </a:pathLst>
            </a:custGeom>
            <a:solidFill>
              <a:srgbClr val="66FFFF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28" name="Freeform 136"/>
            <p:cNvSpPr>
              <a:spLocks/>
            </p:cNvSpPr>
            <p:nvPr/>
          </p:nvSpPr>
          <p:spPr bwMode="auto">
            <a:xfrm>
              <a:off x="3932" y="1783"/>
              <a:ext cx="69" cy="68"/>
            </a:xfrm>
            <a:custGeom>
              <a:avLst/>
              <a:gdLst/>
              <a:ahLst/>
              <a:cxnLst>
                <a:cxn ang="0">
                  <a:pos x="34" y="68"/>
                </a:cxn>
                <a:cxn ang="0">
                  <a:pos x="47" y="65"/>
                </a:cxn>
                <a:cxn ang="0">
                  <a:pos x="58" y="58"/>
                </a:cxn>
                <a:cxn ang="0">
                  <a:pos x="66" y="47"/>
                </a:cxn>
                <a:cxn ang="0">
                  <a:pos x="69" y="33"/>
                </a:cxn>
                <a:cxn ang="0">
                  <a:pos x="66" y="21"/>
                </a:cxn>
                <a:cxn ang="0">
                  <a:pos x="58" y="10"/>
                </a:cxn>
                <a:cxn ang="0">
                  <a:pos x="47" y="1"/>
                </a:cxn>
                <a:cxn ang="0">
                  <a:pos x="34" y="0"/>
                </a:cxn>
                <a:cxn ang="0">
                  <a:pos x="21" y="1"/>
                </a:cxn>
                <a:cxn ang="0">
                  <a:pos x="9" y="10"/>
                </a:cxn>
                <a:cxn ang="0">
                  <a:pos x="2" y="21"/>
                </a:cxn>
                <a:cxn ang="0">
                  <a:pos x="0" y="33"/>
                </a:cxn>
                <a:cxn ang="0">
                  <a:pos x="2" y="47"/>
                </a:cxn>
                <a:cxn ang="0">
                  <a:pos x="9" y="58"/>
                </a:cxn>
                <a:cxn ang="0">
                  <a:pos x="21" y="65"/>
                </a:cxn>
                <a:cxn ang="0">
                  <a:pos x="34" y="68"/>
                </a:cxn>
              </a:cxnLst>
              <a:rect l="0" t="0" r="r" b="b"/>
              <a:pathLst>
                <a:path w="69" h="68">
                  <a:moveTo>
                    <a:pt x="34" y="68"/>
                  </a:moveTo>
                  <a:lnTo>
                    <a:pt x="47" y="65"/>
                  </a:lnTo>
                  <a:lnTo>
                    <a:pt x="58" y="58"/>
                  </a:lnTo>
                  <a:lnTo>
                    <a:pt x="66" y="47"/>
                  </a:lnTo>
                  <a:lnTo>
                    <a:pt x="69" y="33"/>
                  </a:lnTo>
                  <a:lnTo>
                    <a:pt x="66" y="21"/>
                  </a:lnTo>
                  <a:lnTo>
                    <a:pt x="58" y="10"/>
                  </a:lnTo>
                  <a:lnTo>
                    <a:pt x="47" y="1"/>
                  </a:lnTo>
                  <a:lnTo>
                    <a:pt x="34" y="0"/>
                  </a:lnTo>
                  <a:lnTo>
                    <a:pt x="21" y="1"/>
                  </a:lnTo>
                  <a:lnTo>
                    <a:pt x="9" y="10"/>
                  </a:lnTo>
                  <a:lnTo>
                    <a:pt x="2" y="21"/>
                  </a:lnTo>
                  <a:lnTo>
                    <a:pt x="0" y="33"/>
                  </a:lnTo>
                  <a:lnTo>
                    <a:pt x="2" y="47"/>
                  </a:lnTo>
                  <a:lnTo>
                    <a:pt x="9" y="58"/>
                  </a:lnTo>
                  <a:lnTo>
                    <a:pt x="21" y="65"/>
                  </a:lnTo>
                  <a:lnTo>
                    <a:pt x="34" y="68"/>
                  </a:lnTo>
                </a:path>
              </a:pathLst>
            </a:custGeom>
            <a:solidFill>
              <a:srgbClr val="66FFFF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30" name="Freeform 138"/>
            <p:cNvSpPr>
              <a:spLocks/>
            </p:cNvSpPr>
            <p:nvPr/>
          </p:nvSpPr>
          <p:spPr bwMode="auto">
            <a:xfrm>
              <a:off x="3237" y="3376"/>
              <a:ext cx="69" cy="69"/>
            </a:xfrm>
            <a:custGeom>
              <a:avLst/>
              <a:gdLst/>
              <a:ahLst/>
              <a:cxnLst>
                <a:cxn ang="0">
                  <a:pos x="34" y="69"/>
                </a:cxn>
                <a:cxn ang="0">
                  <a:pos x="47" y="67"/>
                </a:cxn>
                <a:cxn ang="0">
                  <a:pos x="58" y="58"/>
                </a:cxn>
                <a:cxn ang="0">
                  <a:pos x="66" y="47"/>
                </a:cxn>
                <a:cxn ang="0">
                  <a:pos x="69" y="35"/>
                </a:cxn>
                <a:cxn ang="0">
                  <a:pos x="66" y="21"/>
                </a:cxn>
                <a:cxn ang="0">
                  <a:pos x="58" y="10"/>
                </a:cxn>
                <a:cxn ang="0">
                  <a:pos x="47" y="3"/>
                </a:cxn>
                <a:cxn ang="0">
                  <a:pos x="34" y="0"/>
                </a:cxn>
                <a:cxn ang="0">
                  <a:pos x="20" y="3"/>
                </a:cxn>
                <a:cxn ang="0">
                  <a:pos x="9" y="10"/>
                </a:cxn>
                <a:cxn ang="0">
                  <a:pos x="2" y="21"/>
                </a:cxn>
                <a:cxn ang="0">
                  <a:pos x="0" y="35"/>
                </a:cxn>
                <a:cxn ang="0">
                  <a:pos x="2" y="47"/>
                </a:cxn>
                <a:cxn ang="0">
                  <a:pos x="9" y="58"/>
                </a:cxn>
                <a:cxn ang="0">
                  <a:pos x="20" y="67"/>
                </a:cxn>
                <a:cxn ang="0">
                  <a:pos x="34" y="69"/>
                </a:cxn>
              </a:cxnLst>
              <a:rect l="0" t="0" r="r" b="b"/>
              <a:pathLst>
                <a:path w="69" h="69">
                  <a:moveTo>
                    <a:pt x="34" y="69"/>
                  </a:moveTo>
                  <a:lnTo>
                    <a:pt x="47" y="67"/>
                  </a:lnTo>
                  <a:lnTo>
                    <a:pt x="58" y="58"/>
                  </a:lnTo>
                  <a:lnTo>
                    <a:pt x="66" y="47"/>
                  </a:lnTo>
                  <a:lnTo>
                    <a:pt x="69" y="35"/>
                  </a:lnTo>
                  <a:lnTo>
                    <a:pt x="66" y="21"/>
                  </a:lnTo>
                  <a:lnTo>
                    <a:pt x="58" y="10"/>
                  </a:lnTo>
                  <a:lnTo>
                    <a:pt x="47" y="3"/>
                  </a:lnTo>
                  <a:lnTo>
                    <a:pt x="34" y="0"/>
                  </a:lnTo>
                  <a:lnTo>
                    <a:pt x="20" y="3"/>
                  </a:lnTo>
                  <a:lnTo>
                    <a:pt x="9" y="10"/>
                  </a:lnTo>
                  <a:lnTo>
                    <a:pt x="2" y="21"/>
                  </a:lnTo>
                  <a:lnTo>
                    <a:pt x="0" y="35"/>
                  </a:lnTo>
                  <a:lnTo>
                    <a:pt x="2" y="47"/>
                  </a:lnTo>
                  <a:lnTo>
                    <a:pt x="9" y="58"/>
                  </a:lnTo>
                  <a:lnTo>
                    <a:pt x="20" y="67"/>
                  </a:lnTo>
                  <a:lnTo>
                    <a:pt x="34" y="69"/>
                  </a:lnTo>
                </a:path>
              </a:pathLst>
            </a:custGeom>
            <a:solidFill>
              <a:srgbClr val="66FFFF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32" name="Freeform 140"/>
            <p:cNvSpPr>
              <a:spLocks/>
            </p:cNvSpPr>
            <p:nvPr/>
          </p:nvSpPr>
          <p:spPr bwMode="auto">
            <a:xfrm>
              <a:off x="3213" y="2736"/>
              <a:ext cx="69" cy="69"/>
            </a:xfrm>
            <a:custGeom>
              <a:avLst/>
              <a:gdLst/>
              <a:ahLst/>
              <a:cxnLst>
                <a:cxn ang="0">
                  <a:pos x="35" y="69"/>
                </a:cxn>
                <a:cxn ang="0">
                  <a:pos x="49" y="66"/>
                </a:cxn>
                <a:cxn ang="0">
                  <a:pos x="60" y="59"/>
                </a:cxn>
                <a:cxn ang="0">
                  <a:pos x="67" y="48"/>
                </a:cxn>
                <a:cxn ang="0">
                  <a:pos x="69" y="35"/>
                </a:cxn>
                <a:cxn ang="0">
                  <a:pos x="67" y="21"/>
                </a:cxn>
                <a:cxn ang="0">
                  <a:pos x="60" y="10"/>
                </a:cxn>
                <a:cxn ang="0">
                  <a:pos x="49" y="3"/>
                </a:cxn>
                <a:cxn ang="0">
                  <a:pos x="35" y="0"/>
                </a:cxn>
                <a:cxn ang="0">
                  <a:pos x="22" y="3"/>
                </a:cxn>
                <a:cxn ang="0">
                  <a:pos x="11" y="10"/>
                </a:cxn>
                <a:cxn ang="0">
                  <a:pos x="3" y="21"/>
                </a:cxn>
                <a:cxn ang="0">
                  <a:pos x="0" y="35"/>
                </a:cxn>
                <a:cxn ang="0">
                  <a:pos x="3" y="48"/>
                </a:cxn>
                <a:cxn ang="0">
                  <a:pos x="11" y="59"/>
                </a:cxn>
                <a:cxn ang="0">
                  <a:pos x="22" y="66"/>
                </a:cxn>
                <a:cxn ang="0">
                  <a:pos x="35" y="69"/>
                </a:cxn>
              </a:cxnLst>
              <a:rect l="0" t="0" r="r" b="b"/>
              <a:pathLst>
                <a:path w="69" h="69">
                  <a:moveTo>
                    <a:pt x="35" y="69"/>
                  </a:moveTo>
                  <a:lnTo>
                    <a:pt x="49" y="66"/>
                  </a:lnTo>
                  <a:lnTo>
                    <a:pt x="60" y="59"/>
                  </a:lnTo>
                  <a:lnTo>
                    <a:pt x="67" y="48"/>
                  </a:lnTo>
                  <a:lnTo>
                    <a:pt x="69" y="35"/>
                  </a:lnTo>
                  <a:lnTo>
                    <a:pt x="67" y="21"/>
                  </a:lnTo>
                  <a:lnTo>
                    <a:pt x="60" y="10"/>
                  </a:lnTo>
                  <a:lnTo>
                    <a:pt x="49" y="3"/>
                  </a:lnTo>
                  <a:lnTo>
                    <a:pt x="35" y="0"/>
                  </a:lnTo>
                  <a:lnTo>
                    <a:pt x="22" y="3"/>
                  </a:lnTo>
                  <a:lnTo>
                    <a:pt x="11" y="10"/>
                  </a:lnTo>
                  <a:lnTo>
                    <a:pt x="3" y="21"/>
                  </a:lnTo>
                  <a:lnTo>
                    <a:pt x="0" y="35"/>
                  </a:lnTo>
                  <a:lnTo>
                    <a:pt x="3" y="48"/>
                  </a:lnTo>
                  <a:lnTo>
                    <a:pt x="11" y="59"/>
                  </a:lnTo>
                  <a:lnTo>
                    <a:pt x="22" y="66"/>
                  </a:lnTo>
                  <a:lnTo>
                    <a:pt x="35" y="69"/>
                  </a:lnTo>
                </a:path>
              </a:pathLst>
            </a:custGeom>
            <a:solidFill>
              <a:srgbClr val="66FFFF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34" name="Freeform 142"/>
            <p:cNvSpPr>
              <a:spLocks/>
            </p:cNvSpPr>
            <p:nvPr/>
          </p:nvSpPr>
          <p:spPr bwMode="auto">
            <a:xfrm>
              <a:off x="3237" y="3502"/>
              <a:ext cx="69" cy="68"/>
            </a:xfrm>
            <a:custGeom>
              <a:avLst/>
              <a:gdLst/>
              <a:ahLst/>
              <a:cxnLst>
                <a:cxn ang="0">
                  <a:pos x="34" y="68"/>
                </a:cxn>
                <a:cxn ang="0">
                  <a:pos x="47" y="66"/>
                </a:cxn>
                <a:cxn ang="0">
                  <a:pos x="58" y="59"/>
                </a:cxn>
                <a:cxn ang="0">
                  <a:pos x="66" y="48"/>
                </a:cxn>
                <a:cxn ang="0">
                  <a:pos x="69" y="34"/>
                </a:cxn>
                <a:cxn ang="0">
                  <a:pos x="66" y="21"/>
                </a:cxn>
                <a:cxn ang="0">
                  <a:pos x="58" y="10"/>
                </a:cxn>
                <a:cxn ang="0">
                  <a:pos x="47" y="2"/>
                </a:cxn>
                <a:cxn ang="0">
                  <a:pos x="34" y="0"/>
                </a:cxn>
                <a:cxn ang="0">
                  <a:pos x="20" y="2"/>
                </a:cxn>
                <a:cxn ang="0">
                  <a:pos x="9" y="10"/>
                </a:cxn>
                <a:cxn ang="0">
                  <a:pos x="2" y="21"/>
                </a:cxn>
                <a:cxn ang="0">
                  <a:pos x="0" y="34"/>
                </a:cxn>
                <a:cxn ang="0">
                  <a:pos x="2" y="48"/>
                </a:cxn>
                <a:cxn ang="0">
                  <a:pos x="9" y="59"/>
                </a:cxn>
                <a:cxn ang="0">
                  <a:pos x="20" y="66"/>
                </a:cxn>
                <a:cxn ang="0">
                  <a:pos x="34" y="68"/>
                </a:cxn>
              </a:cxnLst>
              <a:rect l="0" t="0" r="r" b="b"/>
              <a:pathLst>
                <a:path w="69" h="68">
                  <a:moveTo>
                    <a:pt x="34" y="68"/>
                  </a:moveTo>
                  <a:lnTo>
                    <a:pt x="47" y="66"/>
                  </a:lnTo>
                  <a:lnTo>
                    <a:pt x="58" y="59"/>
                  </a:lnTo>
                  <a:lnTo>
                    <a:pt x="66" y="48"/>
                  </a:lnTo>
                  <a:lnTo>
                    <a:pt x="69" y="34"/>
                  </a:lnTo>
                  <a:lnTo>
                    <a:pt x="66" y="21"/>
                  </a:lnTo>
                  <a:lnTo>
                    <a:pt x="58" y="10"/>
                  </a:lnTo>
                  <a:lnTo>
                    <a:pt x="47" y="2"/>
                  </a:lnTo>
                  <a:lnTo>
                    <a:pt x="34" y="0"/>
                  </a:lnTo>
                  <a:lnTo>
                    <a:pt x="20" y="2"/>
                  </a:lnTo>
                  <a:lnTo>
                    <a:pt x="9" y="10"/>
                  </a:lnTo>
                  <a:lnTo>
                    <a:pt x="2" y="21"/>
                  </a:lnTo>
                  <a:lnTo>
                    <a:pt x="0" y="34"/>
                  </a:lnTo>
                  <a:lnTo>
                    <a:pt x="2" y="48"/>
                  </a:lnTo>
                  <a:lnTo>
                    <a:pt x="9" y="59"/>
                  </a:lnTo>
                  <a:lnTo>
                    <a:pt x="20" y="66"/>
                  </a:lnTo>
                  <a:lnTo>
                    <a:pt x="34" y="68"/>
                  </a:lnTo>
                </a:path>
              </a:pathLst>
            </a:custGeom>
            <a:solidFill>
              <a:srgbClr val="66FFFF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36" name="Freeform 144"/>
            <p:cNvSpPr>
              <a:spLocks/>
            </p:cNvSpPr>
            <p:nvPr/>
          </p:nvSpPr>
          <p:spPr bwMode="auto">
            <a:xfrm>
              <a:off x="3167" y="3240"/>
              <a:ext cx="70" cy="68"/>
            </a:xfrm>
            <a:custGeom>
              <a:avLst/>
              <a:gdLst/>
              <a:ahLst/>
              <a:cxnLst>
                <a:cxn ang="0">
                  <a:pos x="35" y="68"/>
                </a:cxn>
                <a:cxn ang="0">
                  <a:pos x="47" y="65"/>
                </a:cxn>
                <a:cxn ang="0">
                  <a:pos x="58" y="58"/>
                </a:cxn>
                <a:cxn ang="0">
                  <a:pos x="67" y="47"/>
                </a:cxn>
                <a:cxn ang="0">
                  <a:pos x="70" y="33"/>
                </a:cxn>
                <a:cxn ang="0">
                  <a:pos x="67" y="20"/>
                </a:cxn>
                <a:cxn ang="0">
                  <a:pos x="58" y="9"/>
                </a:cxn>
                <a:cxn ang="0">
                  <a:pos x="47" y="1"/>
                </a:cxn>
                <a:cxn ang="0">
                  <a:pos x="35" y="0"/>
                </a:cxn>
                <a:cxn ang="0">
                  <a:pos x="21" y="1"/>
                </a:cxn>
                <a:cxn ang="0">
                  <a:pos x="10" y="9"/>
                </a:cxn>
                <a:cxn ang="0">
                  <a:pos x="3" y="20"/>
                </a:cxn>
                <a:cxn ang="0">
                  <a:pos x="0" y="33"/>
                </a:cxn>
                <a:cxn ang="0">
                  <a:pos x="3" y="47"/>
                </a:cxn>
                <a:cxn ang="0">
                  <a:pos x="10" y="58"/>
                </a:cxn>
                <a:cxn ang="0">
                  <a:pos x="21" y="65"/>
                </a:cxn>
                <a:cxn ang="0">
                  <a:pos x="35" y="68"/>
                </a:cxn>
              </a:cxnLst>
              <a:rect l="0" t="0" r="r" b="b"/>
              <a:pathLst>
                <a:path w="70" h="68">
                  <a:moveTo>
                    <a:pt x="35" y="68"/>
                  </a:moveTo>
                  <a:lnTo>
                    <a:pt x="47" y="65"/>
                  </a:lnTo>
                  <a:lnTo>
                    <a:pt x="58" y="58"/>
                  </a:lnTo>
                  <a:lnTo>
                    <a:pt x="67" y="47"/>
                  </a:lnTo>
                  <a:lnTo>
                    <a:pt x="70" y="33"/>
                  </a:lnTo>
                  <a:lnTo>
                    <a:pt x="67" y="20"/>
                  </a:lnTo>
                  <a:lnTo>
                    <a:pt x="58" y="9"/>
                  </a:lnTo>
                  <a:lnTo>
                    <a:pt x="47" y="1"/>
                  </a:lnTo>
                  <a:lnTo>
                    <a:pt x="35" y="0"/>
                  </a:lnTo>
                  <a:lnTo>
                    <a:pt x="21" y="1"/>
                  </a:lnTo>
                  <a:lnTo>
                    <a:pt x="10" y="9"/>
                  </a:lnTo>
                  <a:lnTo>
                    <a:pt x="3" y="20"/>
                  </a:lnTo>
                  <a:lnTo>
                    <a:pt x="0" y="33"/>
                  </a:lnTo>
                  <a:lnTo>
                    <a:pt x="3" y="47"/>
                  </a:lnTo>
                  <a:lnTo>
                    <a:pt x="10" y="58"/>
                  </a:lnTo>
                  <a:lnTo>
                    <a:pt x="21" y="65"/>
                  </a:lnTo>
                  <a:lnTo>
                    <a:pt x="35" y="68"/>
                  </a:lnTo>
                </a:path>
              </a:pathLst>
            </a:custGeom>
            <a:solidFill>
              <a:srgbClr val="66FFFF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38" name="Freeform 146"/>
            <p:cNvSpPr>
              <a:spLocks/>
            </p:cNvSpPr>
            <p:nvPr/>
          </p:nvSpPr>
          <p:spPr bwMode="auto">
            <a:xfrm>
              <a:off x="3039" y="3730"/>
              <a:ext cx="70" cy="68"/>
            </a:xfrm>
            <a:custGeom>
              <a:avLst/>
              <a:gdLst/>
              <a:ahLst/>
              <a:cxnLst>
                <a:cxn ang="0">
                  <a:pos x="35" y="68"/>
                </a:cxn>
                <a:cxn ang="0">
                  <a:pos x="49" y="67"/>
                </a:cxn>
                <a:cxn ang="0">
                  <a:pos x="60" y="59"/>
                </a:cxn>
                <a:cxn ang="0">
                  <a:pos x="67" y="47"/>
                </a:cxn>
                <a:cxn ang="0">
                  <a:pos x="70" y="35"/>
                </a:cxn>
                <a:cxn ang="0">
                  <a:pos x="67" y="21"/>
                </a:cxn>
                <a:cxn ang="0">
                  <a:pos x="60" y="10"/>
                </a:cxn>
                <a:cxn ang="0">
                  <a:pos x="49" y="3"/>
                </a:cxn>
                <a:cxn ang="0">
                  <a:pos x="35" y="0"/>
                </a:cxn>
                <a:cxn ang="0">
                  <a:pos x="22" y="3"/>
                </a:cxn>
                <a:cxn ang="0">
                  <a:pos x="11" y="10"/>
                </a:cxn>
                <a:cxn ang="0">
                  <a:pos x="3" y="21"/>
                </a:cxn>
                <a:cxn ang="0">
                  <a:pos x="0" y="35"/>
                </a:cxn>
                <a:cxn ang="0">
                  <a:pos x="3" y="47"/>
                </a:cxn>
                <a:cxn ang="0">
                  <a:pos x="11" y="59"/>
                </a:cxn>
                <a:cxn ang="0">
                  <a:pos x="22" y="67"/>
                </a:cxn>
                <a:cxn ang="0">
                  <a:pos x="35" y="68"/>
                </a:cxn>
              </a:cxnLst>
              <a:rect l="0" t="0" r="r" b="b"/>
              <a:pathLst>
                <a:path w="70" h="68">
                  <a:moveTo>
                    <a:pt x="35" y="68"/>
                  </a:moveTo>
                  <a:lnTo>
                    <a:pt x="49" y="67"/>
                  </a:lnTo>
                  <a:lnTo>
                    <a:pt x="60" y="59"/>
                  </a:lnTo>
                  <a:lnTo>
                    <a:pt x="67" y="47"/>
                  </a:lnTo>
                  <a:lnTo>
                    <a:pt x="70" y="35"/>
                  </a:lnTo>
                  <a:lnTo>
                    <a:pt x="67" y="21"/>
                  </a:lnTo>
                  <a:lnTo>
                    <a:pt x="60" y="10"/>
                  </a:lnTo>
                  <a:lnTo>
                    <a:pt x="49" y="3"/>
                  </a:lnTo>
                  <a:lnTo>
                    <a:pt x="35" y="0"/>
                  </a:lnTo>
                  <a:lnTo>
                    <a:pt x="22" y="3"/>
                  </a:lnTo>
                  <a:lnTo>
                    <a:pt x="11" y="10"/>
                  </a:lnTo>
                  <a:lnTo>
                    <a:pt x="3" y="21"/>
                  </a:lnTo>
                  <a:lnTo>
                    <a:pt x="0" y="35"/>
                  </a:lnTo>
                  <a:lnTo>
                    <a:pt x="3" y="47"/>
                  </a:lnTo>
                  <a:lnTo>
                    <a:pt x="11" y="59"/>
                  </a:lnTo>
                  <a:lnTo>
                    <a:pt x="22" y="67"/>
                  </a:lnTo>
                  <a:lnTo>
                    <a:pt x="35" y="68"/>
                  </a:lnTo>
                </a:path>
              </a:pathLst>
            </a:custGeom>
            <a:solidFill>
              <a:srgbClr val="66FFFF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40" name="Freeform 148"/>
            <p:cNvSpPr>
              <a:spLocks/>
            </p:cNvSpPr>
            <p:nvPr/>
          </p:nvSpPr>
          <p:spPr bwMode="auto">
            <a:xfrm>
              <a:off x="2808" y="3205"/>
              <a:ext cx="70" cy="68"/>
            </a:xfrm>
            <a:custGeom>
              <a:avLst/>
              <a:gdLst/>
              <a:ahLst/>
              <a:cxnLst>
                <a:cxn ang="0">
                  <a:pos x="35" y="68"/>
                </a:cxn>
                <a:cxn ang="0">
                  <a:pos x="48" y="65"/>
                </a:cxn>
                <a:cxn ang="0">
                  <a:pos x="59" y="58"/>
                </a:cxn>
                <a:cxn ang="0">
                  <a:pos x="67" y="47"/>
                </a:cxn>
                <a:cxn ang="0">
                  <a:pos x="70" y="35"/>
                </a:cxn>
                <a:cxn ang="0">
                  <a:pos x="67" y="21"/>
                </a:cxn>
                <a:cxn ang="0">
                  <a:pos x="59" y="10"/>
                </a:cxn>
                <a:cxn ang="0">
                  <a:pos x="48" y="3"/>
                </a:cxn>
                <a:cxn ang="0">
                  <a:pos x="35" y="0"/>
                </a:cxn>
                <a:cxn ang="0">
                  <a:pos x="21" y="3"/>
                </a:cxn>
                <a:cxn ang="0">
                  <a:pos x="10" y="10"/>
                </a:cxn>
                <a:cxn ang="0">
                  <a:pos x="2" y="21"/>
                </a:cxn>
                <a:cxn ang="0">
                  <a:pos x="0" y="35"/>
                </a:cxn>
                <a:cxn ang="0">
                  <a:pos x="2" y="47"/>
                </a:cxn>
                <a:cxn ang="0">
                  <a:pos x="10" y="58"/>
                </a:cxn>
                <a:cxn ang="0">
                  <a:pos x="21" y="65"/>
                </a:cxn>
                <a:cxn ang="0">
                  <a:pos x="35" y="68"/>
                </a:cxn>
              </a:cxnLst>
              <a:rect l="0" t="0" r="r" b="b"/>
              <a:pathLst>
                <a:path w="70" h="68">
                  <a:moveTo>
                    <a:pt x="35" y="68"/>
                  </a:moveTo>
                  <a:lnTo>
                    <a:pt x="48" y="65"/>
                  </a:lnTo>
                  <a:lnTo>
                    <a:pt x="59" y="58"/>
                  </a:lnTo>
                  <a:lnTo>
                    <a:pt x="67" y="47"/>
                  </a:lnTo>
                  <a:lnTo>
                    <a:pt x="70" y="35"/>
                  </a:lnTo>
                  <a:lnTo>
                    <a:pt x="67" y="21"/>
                  </a:lnTo>
                  <a:lnTo>
                    <a:pt x="59" y="10"/>
                  </a:lnTo>
                  <a:lnTo>
                    <a:pt x="48" y="3"/>
                  </a:lnTo>
                  <a:lnTo>
                    <a:pt x="35" y="0"/>
                  </a:lnTo>
                  <a:lnTo>
                    <a:pt x="21" y="3"/>
                  </a:lnTo>
                  <a:lnTo>
                    <a:pt x="10" y="10"/>
                  </a:lnTo>
                  <a:lnTo>
                    <a:pt x="2" y="21"/>
                  </a:lnTo>
                  <a:lnTo>
                    <a:pt x="0" y="35"/>
                  </a:lnTo>
                  <a:lnTo>
                    <a:pt x="2" y="47"/>
                  </a:lnTo>
                  <a:lnTo>
                    <a:pt x="10" y="58"/>
                  </a:lnTo>
                  <a:lnTo>
                    <a:pt x="21" y="65"/>
                  </a:lnTo>
                  <a:lnTo>
                    <a:pt x="35" y="68"/>
                  </a:lnTo>
                </a:path>
              </a:pathLst>
            </a:custGeom>
            <a:solidFill>
              <a:srgbClr val="66FFFF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42" name="Freeform 150"/>
            <p:cNvSpPr>
              <a:spLocks/>
            </p:cNvSpPr>
            <p:nvPr/>
          </p:nvSpPr>
          <p:spPr bwMode="auto">
            <a:xfrm>
              <a:off x="2774" y="2748"/>
              <a:ext cx="69" cy="68"/>
            </a:xfrm>
            <a:custGeom>
              <a:avLst/>
              <a:gdLst/>
              <a:ahLst/>
              <a:cxnLst>
                <a:cxn ang="0">
                  <a:pos x="34" y="68"/>
                </a:cxn>
                <a:cxn ang="0">
                  <a:pos x="47" y="66"/>
                </a:cxn>
                <a:cxn ang="0">
                  <a:pos x="58" y="58"/>
                </a:cxn>
                <a:cxn ang="0">
                  <a:pos x="66" y="47"/>
                </a:cxn>
                <a:cxn ang="0">
                  <a:pos x="69" y="34"/>
                </a:cxn>
                <a:cxn ang="0">
                  <a:pos x="66" y="20"/>
                </a:cxn>
                <a:cxn ang="0">
                  <a:pos x="58" y="9"/>
                </a:cxn>
                <a:cxn ang="0">
                  <a:pos x="47" y="2"/>
                </a:cxn>
                <a:cxn ang="0">
                  <a:pos x="34" y="0"/>
                </a:cxn>
                <a:cxn ang="0">
                  <a:pos x="21" y="2"/>
                </a:cxn>
                <a:cxn ang="0">
                  <a:pos x="9" y="9"/>
                </a:cxn>
                <a:cxn ang="0">
                  <a:pos x="1" y="20"/>
                </a:cxn>
                <a:cxn ang="0">
                  <a:pos x="0" y="34"/>
                </a:cxn>
                <a:cxn ang="0">
                  <a:pos x="1" y="47"/>
                </a:cxn>
                <a:cxn ang="0">
                  <a:pos x="9" y="58"/>
                </a:cxn>
                <a:cxn ang="0">
                  <a:pos x="21" y="66"/>
                </a:cxn>
                <a:cxn ang="0">
                  <a:pos x="34" y="68"/>
                </a:cxn>
              </a:cxnLst>
              <a:rect l="0" t="0" r="r" b="b"/>
              <a:pathLst>
                <a:path w="69" h="68">
                  <a:moveTo>
                    <a:pt x="34" y="68"/>
                  </a:moveTo>
                  <a:lnTo>
                    <a:pt x="47" y="66"/>
                  </a:lnTo>
                  <a:lnTo>
                    <a:pt x="58" y="58"/>
                  </a:lnTo>
                  <a:lnTo>
                    <a:pt x="66" y="47"/>
                  </a:lnTo>
                  <a:lnTo>
                    <a:pt x="69" y="34"/>
                  </a:lnTo>
                  <a:lnTo>
                    <a:pt x="66" y="20"/>
                  </a:lnTo>
                  <a:lnTo>
                    <a:pt x="58" y="9"/>
                  </a:lnTo>
                  <a:lnTo>
                    <a:pt x="47" y="2"/>
                  </a:lnTo>
                  <a:lnTo>
                    <a:pt x="34" y="0"/>
                  </a:lnTo>
                  <a:lnTo>
                    <a:pt x="21" y="2"/>
                  </a:lnTo>
                  <a:lnTo>
                    <a:pt x="9" y="9"/>
                  </a:lnTo>
                  <a:lnTo>
                    <a:pt x="1" y="20"/>
                  </a:lnTo>
                  <a:lnTo>
                    <a:pt x="0" y="34"/>
                  </a:lnTo>
                  <a:lnTo>
                    <a:pt x="1" y="47"/>
                  </a:lnTo>
                  <a:lnTo>
                    <a:pt x="9" y="58"/>
                  </a:lnTo>
                  <a:lnTo>
                    <a:pt x="21" y="66"/>
                  </a:lnTo>
                  <a:lnTo>
                    <a:pt x="34" y="68"/>
                  </a:lnTo>
                </a:path>
              </a:pathLst>
            </a:custGeom>
            <a:solidFill>
              <a:srgbClr val="66FFFF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44" name="Freeform 152"/>
            <p:cNvSpPr>
              <a:spLocks/>
            </p:cNvSpPr>
            <p:nvPr/>
          </p:nvSpPr>
          <p:spPr bwMode="auto">
            <a:xfrm>
              <a:off x="2692" y="3468"/>
              <a:ext cx="69" cy="68"/>
            </a:xfrm>
            <a:custGeom>
              <a:avLst/>
              <a:gdLst/>
              <a:ahLst/>
              <a:cxnLst>
                <a:cxn ang="0">
                  <a:pos x="34" y="68"/>
                </a:cxn>
                <a:cxn ang="0">
                  <a:pos x="48" y="66"/>
                </a:cxn>
                <a:cxn ang="0">
                  <a:pos x="59" y="58"/>
                </a:cxn>
                <a:cxn ang="0">
                  <a:pos x="66" y="47"/>
                </a:cxn>
                <a:cxn ang="0">
                  <a:pos x="69" y="34"/>
                </a:cxn>
                <a:cxn ang="0">
                  <a:pos x="66" y="20"/>
                </a:cxn>
                <a:cxn ang="0">
                  <a:pos x="59" y="9"/>
                </a:cxn>
                <a:cxn ang="0">
                  <a:pos x="48" y="2"/>
                </a:cxn>
                <a:cxn ang="0">
                  <a:pos x="34" y="0"/>
                </a:cxn>
                <a:cxn ang="0">
                  <a:pos x="22" y="2"/>
                </a:cxn>
                <a:cxn ang="0">
                  <a:pos x="11" y="9"/>
                </a:cxn>
                <a:cxn ang="0">
                  <a:pos x="2" y="20"/>
                </a:cxn>
                <a:cxn ang="0">
                  <a:pos x="0" y="34"/>
                </a:cxn>
                <a:cxn ang="0">
                  <a:pos x="2" y="47"/>
                </a:cxn>
                <a:cxn ang="0">
                  <a:pos x="11" y="58"/>
                </a:cxn>
                <a:cxn ang="0">
                  <a:pos x="22" y="66"/>
                </a:cxn>
                <a:cxn ang="0">
                  <a:pos x="34" y="68"/>
                </a:cxn>
              </a:cxnLst>
              <a:rect l="0" t="0" r="r" b="b"/>
              <a:pathLst>
                <a:path w="69" h="68">
                  <a:moveTo>
                    <a:pt x="34" y="68"/>
                  </a:moveTo>
                  <a:lnTo>
                    <a:pt x="48" y="66"/>
                  </a:lnTo>
                  <a:lnTo>
                    <a:pt x="59" y="58"/>
                  </a:lnTo>
                  <a:lnTo>
                    <a:pt x="66" y="47"/>
                  </a:lnTo>
                  <a:lnTo>
                    <a:pt x="69" y="34"/>
                  </a:lnTo>
                  <a:lnTo>
                    <a:pt x="66" y="20"/>
                  </a:lnTo>
                  <a:lnTo>
                    <a:pt x="59" y="9"/>
                  </a:lnTo>
                  <a:lnTo>
                    <a:pt x="48" y="2"/>
                  </a:lnTo>
                  <a:lnTo>
                    <a:pt x="34" y="0"/>
                  </a:lnTo>
                  <a:lnTo>
                    <a:pt x="22" y="2"/>
                  </a:lnTo>
                  <a:lnTo>
                    <a:pt x="11" y="9"/>
                  </a:lnTo>
                  <a:lnTo>
                    <a:pt x="2" y="20"/>
                  </a:lnTo>
                  <a:lnTo>
                    <a:pt x="0" y="34"/>
                  </a:lnTo>
                  <a:lnTo>
                    <a:pt x="2" y="47"/>
                  </a:lnTo>
                  <a:lnTo>
                    <a:pt x="11" y="58"/>
                  </a:lnTo>
                  <a:lnTo>
                    <a:pt x="22" y="66"/>
                  </a:lnTo>
                  <a:lnTo>
                    <a:pt x="34" y="68"/>
                  </a:lnTo>
                </a:path>
              </a:pathLst>
            </a:custGeom>
            <a:solidFill>
              <a:srgbClr val="66FFFF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46" name="Freeform 154"/>
            <p:cNvSpPr>
              <a:spLocks/>
            </p:cNvSpPr>
            <p:nvPr/>
          </p:nvSpPr>
          <p:spPr bwMode="auto">
            <a:xfrm>
              <a:off x="2565" y="3342"/>
              <a:ext cx="70" cy="69"/>
            </a:xfrm>
            <a:custGeom>
              <a:avLst/>
              <a:gdLst/>
              <a:ahLst/>
              <a:cxnLst>
                <a:cxn ang="0">
                  <a:pos x="35" y="69"/>
                </a:cxn>
                <a:cxn ang="0">
                  <a:pos x="47" y="66"/>
                </a:cxn>
                <a:cxn ang="0">
                  <a:pos x="59" y="59"/>
                </a:cxn>
                <a:cxn ang="0">
                  <a:pos x="67" y="48"/>
                </a:cxn>
                <a:cxn ang="0">
                  <a:pos x="70" y="34"/>
                </a:cxn>
                <a:cxn ang="0">
                  <a:pos x="67" y="21"/>
                </a:cxn>
                <a:cxn ang="0">
                  <a:pos x="59" y="10"/>
                </a:cxn>
                <a:cxn ang="0">
                  <a:pos x="47" y="2"/>
                </a:cxn>
                <a:cxn ang="0">
                  <a:pos x="35" y="0"/>
                </a:cxn>
                <a:cxn ang="0">
                  <a:pos x="21" y="2"/>
                </a:cxn>
                <a:cxn ang="0">
                  <a:pos x="10" y="10"/>
                </a:cxn>
                <a:cxn ang="0">
                  <a:pos x="2" y="21"/>
                </a:cxn>
                <a:cxn ang="0">
                  <a:pos x="0" y="34"/>
                </a:cxn>
                <a:cxn ang="0">
                  <a:pos x="2" y="48"/>
                </a:cxn>
                <a:cxn ang="0">
                  <a:pos x="10" y="59"/>
                </a:cxn>
                <a:cxn ang="0">
                  <a:pos x="21" y="66"/>
                </a:cxn>
                <a:cxn ang="0">
                  <a:pos x="35" y="69"/>
                </a:cxn>
              </a:cxnLst>
              <a:rect l="0" t="0" r="r" b="b"/>
              <a:pathLst>
                <a:path w="70" h="69">
                  <a:moveTo>
                    <a:pt x="35" y="69"/>
                  </a:moveTo>
                  <a:lnTo>
                    <a:pt x="47" y="66"/>
                  </a:lnTo>
                  <a:lnTo>
                    <a:pt x="59" y="59"/>
                  </a:lnTo>
                  <a:lnTo>
                    <a:pt x="67" y="48"/>
                  </a:lnTo>
                  <a:lnTo>
                    <a:pt x="70" y="34"/>
                  </a:lnTo>
                  <a:lnTo>
                    <a:pt x="67" y="21"/>
                  </a:lnTo>
                  <a:lnTo>
                    <a:pt x="59" y="10"/>
                  </a:lnTo>
                  <a:lnTo>
                    <a:pt x="47" y="2"/>
                  </a:lnTo>
                  <a:lnTo>
                    <a:pt x="35" y="0"/>
                  </a:lnTo>
                  <a:lnTo>
                    <a:pt x="21" y="2"/>
                  </a:lnTo>
                  <a:lnTo>
                    <a:pt x="10" y="10"/>
                  </a:lnTo>
                  <a:lnTo>
                    <a:pt x="2" y="21"/>
                  </a:lnTo>
                  <a:lnTo>
                    <a:pt x="0" y="34"/>
                  </a:lnTo>
                  <a:lnTo>
                    <a:pt x="2" y="48"/>
                  </a:lnTo>
                  <a:lnTo>
                    <a:pt x="10" y="59"/>
                  </a:lnTo>
                  <a:lnTo>
                    <a:pt x="21" y="66"/>
                  </a:lnTo>
                  <a:lnTo>
                    <a:pt x="35" y="69"/>
                  </a:lnTo>
                </a:path>
              </a:pathLst>
            </a:custGeom>
            <a:solidFill>
              <a:srgbClr val="66FFFF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48" name="Freeform 156"/>
            <p:cNvSpPr>
              <a:spLocks/>
            </p:cNvSpPr>
            <p:nvPr/>
          </p:nvSpPr>
          <p:spPr bwMode="auto">
            <a:xfrm>
              <a:off x="2287" y="3251"/>
              <a:ext cx="70" cy="68"/>
            </a:xfrm>
            <a:custGeom>
              <a:avLst/>
              <a:gdLst/>
              <a:ahLst/>
              <a:cxnLst>
                <a:cxn ang="0">
                  <a:pos x="35" y="68"/>
                </a:cxn>
                <a:cxn ang="0">
                  <a:pos x="47" y="65"/>
                </a:cxn>
                <a:cxn ang="0">
                  <a:pos x="58" y="58"/>
                </a:cxn>
                <a:cxn ang="0">
                  <a:pos x="67" y="47"/>
                </a:cxn>
                <a:cxn ang="0">
                  <a:pos x="70" y="33"/>
                </a:cxn>
                <a:cxn ang="0">
                  <a:pos x="67" y="21"/>
                </a:cxn>
                <a:cxn ang="0">
                  <a:pos x="58" y="9"/>
                </a:cxn>
                <a:cxn ang="0">
                  <a:pos x="47" y="2"/>
                </a:cxn>
                <a:cxn ang="0">
                  <a:pos x="35" y="0"/>
                </a:cxn>
                <a:cxn ang="0">
                  <a:pos x="21" y="2"/>
                </a:cxn>
                <a:cxn ang="0">
                  <a:pos x="10" y="9"/>
                </a:cxn>
                <a:cxn ang="0">
                  <a:pos x="1" y="21"/>
                </a:cxn>
                <a:cxn ang="0">
                  <a:pos x="0" y="33"/>
                </a:cxn>
                <a:cxn ang="0">
                  <a:pos x="1" y="47"/>
                </a:cxn>
                <a:cxn ang="0">
                  <a:pos x="10" y="58"/>
                </a:cxn>
                <a:cxn ang="0">
                  <a:pos x="21" y="65"/>
                </a:cxn>
                <a:cxn ang="0">
                  <a:pos x="35" y="68"/>
                </a:cxn>
              </a:cxnLst>
              <a:rect l="0" t="0" r="r" b="b"/>
              <a:pathLst>
                <a:path w="70" h="68">
                  <a:moveTo>
                    <a:pt x="35" y="68"/>
                  </a:moveTo>
                  <a:lnTo>
                    <a:pt x="47" y="65"/>
                  </a:lnTo>
                  <a:lnTo>
                    <a:pt x="58" y="58"/>
                  </a:lnTo>
                  <a:lnTo>
                    <a:pt x="67" y="47"/>
                  </a:lnTo>
                  <a:lnTo>
                    <a:pt x="70" y="33"/>
                  </a:lnTo>
                  <a:lnTo>
                    <a:pt x="67" y="21"/>
                  </a:lnTo>
                  <a:lnTo>
                    <a:pt x="58" y="9"/>
                  </a:lnTo>
                  <a:lnTo>
                    <a:pt x="47" y="2"/>
                  </a:lnTo>
                  <a:lnTo>
                    <a:pt x="35" y="0"/>
                  </a:lnTo>
                  <a:lnTo>
                    <a:pt x="21" y="2"/>
                  </a:lnTo>
                  <a:lnTo>
                    <a:pt x="10" y="9"/>
                  </a:lnTo>
                  <a:lnTo>
                    <a:pt x="1" y="21"/>
                  </a:lnTo>
                  <a:lnTo>
                    <a:pt x="0" y="33"/>
                  </a:lnTo>
                  <a:lnTo>
                    <a:pt x="1" y="47"/>
                  </a:lnTo>
                  <a:lnTo>
                    <a:pt x="10" y="58"/>
                  </a:lnTo>
                  <a:lnTo>
                    <a:pt x="21" y="65"/>
                  </a:lnTo>
                  <a:lnTo>
                    <a:pt x="35" y="68"/>
                  </a:lnTo>
                </a:path>
              </a:pathLst>
            </a:custGeom>
            <a:solidFill>
              <a:srgbClr val="66FFFF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50" name="Freeform 158"/>
            <p:cNvSpPr>
              <a:spLocks/>
            </p:cNvSpPr>
            <p:nvPr/>
          </p:nvSpPr>
          <p:spPr bwMode="auto">
            <a:xfrm>
              <a:off x="1997" y="3513"/>
              <a:ext cx="69" cy="68"/>
            </a:xfrm>
            <a:custGeom>
              <a:avLst/>
              <a:gdLst/>
              <a:ahLst/>
              <a:cxnLst>
                <a:cxn ang="0">
                  <a:pos x="34" y="68"/>
                </a:cxn>
                <a:cxn ang="0">
                  <a:pos x="48" y="66"/>
                </a:cxn>
                <a:cxn ang="0">
                  <a:pos x="59" y="59"/>
                </a:cxn>
                <a:cxn ang="0">
                  <a:pos x="66" y="48"/>
                </a:cxn>
                <a:cxn ang="0">
                  <a:pos x="69" y="35"/>
                </a:cxn>
                <a:cxn ang="0">
                  <a:pos x="66" y="21"/>
                </a:cxn>
                <a:cxn ang="0">
                  <a:pos x="59" y="10"/>
                </a:cxn>
                <a:cxn ang="0">
                  <a:pos x="48" y="3"/>
                </a:cxn>
                <a:cxn ang="0">
                  <a:pos x="34" y="0"/>
                </a:cxn>
                <a:cxn ang="0">
                  <a:pos x="22" y="3"/>
                </a:cxn>
                <a:cxn ang="0">
                  <a:pos x="11" y="10"/>
                </a:cxn>
                <a:cxn ang="0">
                  <a:pos x="2" y="21"/>
                </a:cxn>
                <a:cxn ang="0">
                  <a:pos x="0" y="35"/>
                </a:cxn>
                <a:cxn ang="0">
                  <a:pos x="2" y="48"/>
                </a:cxn>
                <a:cxn ang="0">
                  <a:pos x="11" y="59"/>
                </a:cxn>
                <a:cxn ang="0">
                  <a:pos x="22" y="66"/>
                </a:cxn>
                <a:cxn ang="0">
                  <a:pos x="34" y="68"/>
                </a:cxn>
              </a:cxnLst>
              <a:rect l="0" t="0" r="r" b="b"/>
              <a:pathLst>
                <a:path w="69" h="68">
                  <a:moveTo>
                    <a:pt x="34" y="68"/>
                  </a:moveTo>
                  <a:lnTo>
                    <a:pt x="48" y="66"/>
                  </a:lnTo>
                  <a:lnTo>
                    <a:pt x="59" y="59"/>
                  </a:lnTo>
                  <a:lnTo>
                    <a:pt x="66" y="48"/>
                  </a:lnTo>
                  <a:lnTo>
                    <a:pt x="69" y="35"/>
                  </a:lnTo>
                  <a:lnTo>
                    <a:pt x="66" y="21"/>
                  </a:lnTo>
                  <a:lnTo>
                    <a:pt x="59" y="10"/>
                  </a:lnTo>
                  <a:lnTo>
                    <a:pt x="48" y="3"/>
                  </a:lnTo>
                  <a:lnTo>
                    <a:pt x="34" y="0"/>
                  </a:lnTo>
                  <a:lnTo>
                    <a:pt x="22" y="3"/>
                  </a:lnTo>
                  <a:lnTo>
                    <a:pt x="11" y="10"/>
                  </a:lnTo>
                  <a:lnTo>
                    <a:pt x="2" y="21"/>
                  </a:lnTo>
                  <a:lnTo>
                    <a:pt x="0" y="35"/>
                  </a:lnTo>
                  <a:lnTo>
                    <a:pt x="2" y="48"/>
                  </a:lnTo>
                  <a:lnTo>
                    <a:pt x="11" y="59"/>
                  </a:lnTo>
                  <a:lnTo>
                    <a:pt x="22" y="66"/>
                  </a:lnTo>
                  <a:lnTo>
                    <a:pt x="34" y="68"/>
                  </a:lnTo>
                </a:path>
              </a:pathLst>
            </a:custGeom>
            <a:solidFill>
              <a:srgbClr val="66FFFF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52" name="Freeform 160"/>
            <p:cNvSpPr>
              <a:spLocks/>
            </p:cNvSpPr>
            <p:nvPr/>
          </p:nvSpPr>
          <p:spPr bwMode="auto">
            <a:xfrm>
              <a:off x="2544" y="2360"/>
              <a:ext cx="70" cy="68"/>
            </a:xfrm>
            <a:custGeom>
              <a:avLst/>
              <a:gdLst/>
              <a:ahLst/>
              <a:cxnLst>
                <a:cxn ang="0">
                  <a:pos x="35" y="68"/>
                </a:cxn>
                <a:cxn ang="0">
                  <a:pos x="48" y="65"/>
                </a:cxn>
                <a:cxn ang="0">
                  <a:pos x="59" y="58"/>
                </a:cxn>
                <a:cxn ang="0">
                  <a:pos x="67" y="47"/>
                </a:cxn>
                <a:cxn ang="0">
                  <a:pos x="70" y="33"/>
                </a:cxn>
                <a:cxn ang="0">
                  <a:pos x="67" y="21"/>
                </a:cxn>
                <a:cxn ang="0">
                  <a:pos x="59" y="10"/>
                </a:cxn>
                <a:cxn ang="0">
                  <a:pos x="48" y="3"/>
                </a:cxn>
                <a:cxn ang="0">
                  <a:pos x="35" y="0"/>
                </a:cxn>
                <a:cxn ang="0">
                  <a:pos x="21" y="3"/>
                </a:cxn>
                <a:cxn ang="0">
                  <a:pos x="10" y="10"/>
                </a:cxn>
                <a:cxn ang="0">
                  <a:pos x="3" y="21"/>
                </a:cxn>
                <a:cxn ang="0">
                  <a:pos x="0" y="33"/>
                </a:cxn>
                <a:cxn ang="0">
                  <a:pos x="3" y="47"/>
                </a:cxn>
                <a:cxn ang="0">
                  <a:pos x="10" y="58"/>
                </a:cxn>
                <a:cxn ang="0">
                  <a:pos x="21" y="65"/>
                </a:cxn>
                <a:cxn ang="0">
                  <a:pos x="35" y="68"/>
                </a:cxn>
              </a:cxnLst>
              <a:rect l="0" t="0" r="r" b="b"/>
              <a:pathLst>
                <a:path w="70" h="68">
                  <a:moveTo>
                    <a:pt x="35" y="68"/>
                  </a:moveTo>
                  <a:lnTo>
                    <a:pt x="48" y="65"/>
                  </a:lnTo>
                  <a:lnTo>
                    <a:pt x="59" y="58"/>
                  </a:lnTo>
                  <a:lnTo>
                    <a:pt x="67" y="47"/>
                  </a:lnTo>
                  <a:lnTo>
                    <a:pt x="70" y="33"/>
                  </a:lnTo>
                  <a:lnTo>
                    <a:pt x="67" y="21"/>
                  </a:lnTo>
                  <a:lnTo>
                    <a:pt x="59" y="10"/>
                  </a:lnTo>
                  <a:lnTo>
                    <a:pt x="48" y="3"/>
                  </a:lnTo>
                  <a:lnTo>
                    <a:pt x="35" y="0"/>
                  </a:lnTo>
                  <a:lnTo>
                    <a:pt x="21" y="3"/>
                  </a:lnTo>
                  <a:lnTo>
                    <a:pt x="10" y="10"/>
                  </a:lnTo>
                  <a:lnTo>
                    <a:pt x="3" y="21"/>
                  </a:lnTo>
                  <a:lnTo>
                    <a:pt x="0" y="33"/>
                  </a:lnTo>
                  <a:lnTo>
                    <a:pt x="3" y="47"/>
                  </a:lnTo>
                  <a:lnTo>
                    <a:pt x="10" y="58"/>
                  </a:lnTo>
                  <a:lnTo>
                    <a:pt x="21" y="65"/>
                  </a:lnTo>
                  <a:lnTo>
                    <a:pt x="35" y="68"/>
                  </a:lnTo>
                </a:path>
              </a:pathLst>
            </a:custGeom>
            <a:solidFill>
              <a:srgbClr val="66FFFF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54" name="Freeform 162"/>
            <p:cNvSpPr>
              <a:spLocks/>
            </p:cNvSpPr>
            <p:nvPr/>
          </p:nvSpPr>
          <p:spPr bwMode="auto">
            <a:xfrm>
              <a:off x="2576" y="2850"/>
              <a:ext cx="70" cy="69"/>
            </a:xfrm>
            <a:custGeom>
              <a:avLst/>
              <a:gdLst/>
              <a:ahLst/>
              <a:cxnLst>
                <a:cxn ang="0">
                  <a:pos x="35" y="69"/>
                </a:cxn>
                <a:cxn ang="0">
                  <a:pos x="48" y="67"/>
                </a:cxn>
                <a:cxn ang="0">
                  <a:pos x="59" y="59"/>
                </a:cxn>
                <a:cxn ang="0">
                  <a:pos x="67" y="48"/>
                </a:cxn>
                <a:cxn ang="0">
                  <a:pos x="70" y="35"/>
                </a:cxn>
                <a:cxn ang="0">
                  <a:pos x="67" y="21"/>
                </a:cxn>
                <a:cxn ang="0">
                  <a:pos x="59" y="10"/>
                </a:cxn>
                <a:cxn ang="0">
                  <a:pos x="48" y="3"/>
                </a:cxn>
                <a:cxn ang="0">
                  <a:pos x="35" y="0"/>
                </a:cxn>
                <a:cxn ang="0">
                  <a:pos x="21" y="3"/>
                </a:cxn>
                <a:cxn ang="0">
                  <a:pos x="10" y="10"/>
                </a:cxn>
                <a:cxn ang="0">
                  <a:pos x="3" y="21"/>
                </a:cxn>
                <a:cxn ang="0">
                  <a:pos x="0" y="35"/>
                </a:cxn>
                <a:cxn ang="0">
                  <a:pos x="3" y="48"/>
                </a:cxn>
                <a:cxn ang="0">
                  <a:pos x="10" y="59"/>
                </a:cxn>
                <a:cxn ang="0">
                  <a:pos x="21" y="67"/>
                </a:cxn>
                <a:cxn ang="0">
                  <a:pos x="35" y="69"/>
                </a:cxn>
              </a:cxnLst>
              <a:rect l="0" t="0" r="r" b="b"/>
              <a:pathLst>
                <a:path w="70" h="69">
                  <a:moveTo>
                    <a:pt x="35" y="69"/>
                  </a:moveTo>
                  <a:lnTo>
                    <a:pt x="48" y="67"/>
                  </a:lnTo>
                  <a:lnTo>
                    <a:pt x="59" y="59"/>
                  </a:lnTo>
                  <a:lnTo>
                    <a:pt x="67" y="48"/>
                  </a:lnTo>
                  <a:lnTo>
                    <a:pt x="70" y="35"/>
                  </a:lnTo>
                  <a:lnTo>
                    <a:pt x="67" y="21"/>
                  </a:lnTo>
                  <a:lnTo>
                    <a:pt x="59" y="10"/>
                  </a:lnTo>
                  <a:lnTo>
                    <a:pt x="48" y="3"/>
                  </a:lnTo>
                  <a:lnTo>
                    <a:pt x="35" y="0"/>
                  </a:lnTo>
                  <a:lnTo>
                    <a:pt x="21" y="3"/>
                  </a:lnTo>
                  <a:lnTo>
                    <a:pt x="10" y="10"/>
                  </a:lnTo>
                  <a:lnTo>
                    <a:pt x="3" y="21"/>
                  </a:lnTo>
                  <a:lnTo>
                    <a:pt x="0" y="35"/>
                  </a:lnTo>
                  <a:lnTo>
                    <a:pt x="3" y="48"/>
                  </a:lnTo>
                  <a:lnTo>
                    <a:pt x="10" y="59"/>
                  </a:lnTo>
                  <a:lnTo>
                    <a:pt x="21" y="67"/>
                  </a:lnTo>
                  <a:lnTo>
                    <a:pt x="35" y="69"/>
                  </a:lnTo>
                </a:path>
              </a:pathLst>
            </a:custGeom>
            <a:solidFill>
              <a:srgbClr val="66FFFF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56" name="Freeform 164"/>
            <p:cNvSpPr>
              <a:spLocks/>
            </p:cNvSpPr>
            <p:nvPr/>
          </p:nvSpPr>
          <p:spPr bwMode="auto">
            <a:xfrm>
              <a:off x="2657" y="2599"/>
              <a:ext cx="69" cy="69"/>
            </a:xfrm>
            <a:custGeom>
              <a:avLst/>
              <a:gdLst/>
              <a:ahLst/>
              <a:cxnLst>
                <a:cxn ang="0">
                  <a:pos x="35" y="69"/>
                </a:cxn>
                <a:cxn ang="0">
                  <a:pos x="49" y="67"/>
                </a:cxn>
                <a:cxn ang="0">
                  <a:pos x="60" y="60"/>
                </a:cxn>
                <a:cxn ang="0">
                  <a:pos x="67" y="49"/>
                </a:cxn>
                <a:cxn ang="0">
                  <a:pos x="69" y="35"/>
                </a:cxn>
                <a:cxn ang="0">
                  <a:pos x="67" y="21"/>
                </a:cxn>
                <a:cxn ang="0">
                  <a:pos x="60" y="10"/>
                </a:cxn>
                <a:cxn ang="0">
                  <a:pos x="49" y="3"/>
                </a:cxn>
                <a:cxn ang="0">
                  <a:pos x="35" y="0"/>
                </a:cxn>
                <a:cxn ang="0">
                  <a:pos x="22" y="3"/>
                </a:cxn>
                <a:cxn ang="0">
                  <a:pos x="11" y="10"/>
                </a:cxn>
                <a:cxn ang="0">
                  <a:pos x="3" y="21"/>
                </a:cxn>
                <a:cxn ang="0">
                  <a:pos x="0" y="35"/>
                </a:cxn>
                <a:cxn ang="0">
                  <a:pos x="3" y="49"/>
                </a:cxn>
                <a:cxn ang="0">
                  <a:pos x="11" y="60"/>
                </a:cxn>
                <a:cxn ang="0">
                  <a:pos x="22" y="67"/>
                </a:cxn>
                <a:cxn ang="0">
                  <a:pos x="35" y="69"/>
                </a:cxn>
              </a:cxnLst>
              <a:rect l="0" t="0" r="r" b="b"/>
              <a:pathLst>
                <a:path w="69" h="69">
                  <a:moveTo>
                    <a:pt x="35" y="69"/>
                  </a:moveTo>
                  <a:lnTo>
                    <a:pt x="49" y="67"/>
                  </a:lnTo>
                  <a:lnTo>
                    <a:pt x="60" y="60"/>
                  </a:lnTo>
                  <a:lnTo>
                    <a:pt x="67" y="49"/>
                  </a:lnTo>
                  <a:lnTo>
                    <a:pt x="69" y="35"/>
                  </a:lnTo>
                  <a:lnTo>
                    <a:pt x="67" y="21"/>
                  </a:lnTo>
                  <a:lnTo>
                    <a:pt x="60" y="10"/>
                  </a:lnTo>
                  <a:lnTo>
                    <a:pt x="49" y="3"/>
                  </a:lnTo>
                  <a:lnTo>
                    <a:pt x="35" y="0"/>
                  </a:lnTo>
                  <a:lnTo>
                    <a:pt x="22" y="3"/>
                  </a:lnTo>
                  <a:lnTo>
                    <a:pt x="11" y="10"/>
                  </a:lnTo>
                  <a:lnTo>
                    <a:pt x="3" y="21"/>
                  </a:lnTo>
                  <a:lnTo>
                    <a:pt x="0" y="35"/>
                  </a:lnTo>
                  <a:lnTo>
                    <a:pt x="3" y="49"/>
                  </a:lnTo>
                  <a:lnTo>
                    <a:pt x="11" y="60"/>
                  </a:lnTo>
                  <a:lnTo>
                    <a:pt x="22" y="67"/>
                  </a:lnTo>
                  <a:lnTo>
                    <a:pt x="35" y="69"/>
                  </a:lnTo>
                </a:path>
              </a:pathLst>
            </a:custGeom>
            <a:solidFill>
              <a:srgbClr val="66FFFF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58" name="Freeform 166"/>
            <p:cNvSpPr>
              <a:spLocks/>
            </p:cNvSpPr>
            <p:nvPr/>
          </p:nvSpPr>
          <p:spPr bwMode="auto">
            <a:xfrm>
              <a:off x="2357" y="2599"/>
              <a:ext cx="69" cy="69"/>
            </a:xfrm>
            <a:custGeom>
              <a:avLst/>
              <a:gdLst/>
              <a:ahLst/>
              <a:cxnLst>
                <a:cxn ang="0">
                  <a:pos x="34" y="69"/>
                </a:cxn>
                <a:cxn ang="0">
                  <a:pos x="47" y="67"/>
                </a:cxn>
                <a:cxn ang="0">
                  <a:pos x="58" y="60"/>
                </a:cxn>
                <a:cxn ang="0">
                  <a:pos x="66" y="49"/>
                </a:cxn>
                <a:cxn ang="0">
                  <a:pos x="69" y="35"/>
                </a:cxn>
                <a:cxn ang="0">
                  <a:pos x="66" y="21"/>
                </a:cxn>
                <a:cxn ang="0">
                  <a:pos x="58" y="10"/>
                </a:cxn>
                <a:cxn ang="0">
                  <a:pos x="47" y="3"/>
                </a:cxn>
                <a:cxn ang="0">
                  <a:pos x="34" y="0"/>
                </a:cxn>
                <a:cxn ang="0">
                  <a:pos x="20" y="3"/>
                </a:cxn>
                <a:cxn ang="0">
                  <a:pos x="9" y="10"/>
                </a:cxn>
                <a:cxn ang="0">
                  <a:pos x="1" y="21"/>
                </a:cxn>
                <a:cxn ang="0">
                  <a:pos x="0" y="35"/>
                </a:cxn>
                <a:cxn ang="0">
                  <a:pos x="1" y="49"/>
                </a:cxn>
                <a:cxn ang="0">
                  <a:pos x="9" y="60"/>
                </a:cxn>
                <a:cxn ang="0">
                  <a:pos x="20" y="67"/>
                </a:cxn>
                <a:cxn ang="0">
                  <a:pos x="34" y="69"/>
                </a:cxn>
              </a:cxnLst>
              <a:rect l="0" t="0" r="r" b="b"/>
              <a:pathLst>
                <a:path w="69" h="69">
                  <a:moveTo>
                    <a:pt x="34" y="69"/>
                  </a:moveTo>
                  <a:lnTo>
                    <a:pt x="47" y="67"/>
                  </a:lnTo>
                  <a:lnTo>
                    <a:pt x="58" y="60"/>
                  </a:lnTo>
                  <a:lnTo>
                    <a:pt x="66" y="49"/>
                  </a:lnTo>
                  <a:lnTo>
                    <a:pt x="69" y="35"/>
                  </a:lnTo>
                  <a:lnTo>
                    <a:pt x="66" y="21"/>
                  </a:lnTo>
                  <a:lnTo>
                    <a:pt x="58" y="10"/>
                  </a:lnTo>
                  <a:lnTo>
                    <a:pt x="47" y="3"/>
                  </a:lnTo>
                  <a:lnTo>
                    <a:pt x="34" y="0"/>
                  </a:lnTo>
                  <a:lnTo>
                    <a:pt x="20" y="3"/>
                  </a:lnTo>
                  <a:lnTo>
                    <a:pt x="9" y="10"/>
                  </a:lnTo>
                  <a:lnTo>
                    <a:pt x="1" y="21"/>
                  </a:lnTo>
                  <a:lnTo>
                    <a:pt x="0" y="35"/>
                  </a:lnTo>
                  <a:lnTo>
                    <a:pt x="1" y="49"/>
                  </a:lnTo>
                  <a:lnTo>
                    <a:pt x="9" y="60"/>
                  </a:lnTo>
                  <a:lnTo>
                    <a:pt x="20" y="67"/>
                  </a:lnTo>
                  <a:lnTo>
                    <a:pt x="34" y="69"/>
                  </a:lnTo>
                </a:path>
              </a:pathLst>
            </a:custGeom>
            <a:solidFill>
              <a:srgbClr val="66FFFF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60" name="Freeform 168"/>
            <p:cNvSpPr>
              <a:spLocks/>
            </p:cNvSpPr>
            <p:nvPr/>
          </p:nvSpPr>
          <p:spPr bwMode="auto">
            <a:xfrm>
              <a:off x="2530" y="2143"/>
              <a:ext cx="70" cy="68"/>
            </a:xfrm>
            <a:custGeom>
              <a:avLst/>
              <a:gdLst/>
              <a:ahLst/>
              <a:cxnLst>
                <a:cxn ang="0">
                  <a:pos x="35" y="68"/>
                </a:cxn>
                <a:cxn ang="0">
                  <a:pos x="48" y="65"/>
                </a:cxn>
                <a:cxn ang="0">
                  <a:pos x="59" y="58"/>
                </a:cxn>
                <a:cxn ang="0">
                  <a:pos x="67" y="47"/>
                </a:cxn>
                <a:cxn ang="0">
                  <a:pos x="70" y="33"/>
                </a:cxn>
                <a:cxn ang="0">
                  <a:pos x="67" y="21"/>
                </a:cxn>
                <a:cxn ang="0">
                  <a:pos x="59" y="10"/>
                </a:cxn>
                <a:cxn ang="0">
                  <a:pos x="48" y="1"/>
                </a:cxn>
                <a:cxn ang="0">
                  <a:pos x="35" y="0"/>
                </a:cxn>
                <a:cxn ang="0">
                  <a:pos x="21" y="1"/>
                </a:cxn>
                <a:cxn ang="0">
                  <a:pos x="10" y="10"/>
                </a:cxn>
                <a:cxn ang="0">
                  <a:pos x="2" y="21"/>
                </a:cxn>
                <a:cxn ang="0">
                  <a:pos x="0" y="33"/>
                </a:cxn>
                <a:cxn ang="0">
                  <a:pos x="2" y="47"/>
                </a:cxn>
                <a:cxn ang="0">
                  <a:pos x="10" y="58"/>
                </a:cxn>
                <a:cxn ang="0">
                  <a:pos x="21" y="65"/>
                </a:cxn>
                <a:cxn ang="0">
                  <a:pos x="35" y="68"/>
                </a:cxn>
              </a:cxnLst>
              <a:rect l="0" t="0" r="r" b="b"/>
              <a:pathLst>
                <a:path w="70" h="68">
                  <a:moveTo>
                    <a:pt x="35" y="68"/>
                  </a:moveTo>
                  <a:lnTo>
                    <a:pt x="48" y="65"/>
                  </a:lnTo>
                  <a:lnTo>
                    <a:pt x="59" y="58"/>
                  </a:lnTo>
                  <a:lnTo>
                    <a:pt x="67" y="47"/>
                  </a:lnTo>
                  <a:lnTo>
                    <a:pt x="70" y="33"/>
                  </a:lnTo>
                  <a:lnTo>
                    <a:pt x="67" y="21"/>
                  </a:lnTo>
                  <a:lnTo>
                    <a:pt x="59" y="10"/>
                  </a:lnTo>
                  <a:lnTo>
                    <a:pt x="48" y="1"/>
                  </a:lnTo>
                  <a:lnTo>
                    <a:pt x="35" y="0"/>
                  </a:lnTo>
                  <a:lnTo>
                    <a:pt x="21" y="1"/>
                  </a:lnTo>
                  <a:lnTo>
                    <a:pt x="10" y="10"/>
                  </a:lnTo>
                  <a:lnTo>
                    <a:pt x="2" y="21"/>
                  </a:lnTo>
                  <a:lnTo>
                    <a:pt x="0" y="33"/>
                  </a:lnTo>
                  <a:lnTo>
                    <a:pt x="2" y="47"/>
                  </a:lnTo>
                  <a:lnTo>
                    <a:pt x="10" y="58"/>
                  </a:lnTo>
                  <a:lnTo>
                    <a:pt x="21" y="65"/>
                  </a:lnTo>
                  <a:lnTo>
                    <a:pt x="35" y="68"/>
                  </a:lnTo>
                </a:path>
              </a:pathLst>
            </a:custGeom>
            <a:solidFill>
              <a:srgbClr val="66FFFF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62" name="Freeform 170"/>
            <p:cNvSpPr>
              <a:spLocks/>
            </p:cNvSpPr>
            <p:nvPr/>
          </p:nvSpPr>
          <p:spPr bwMode="auto">
            <a:xfrm>
              <a:off x="2600" y="1651"/>
              <a:ext cx="69" cy="68"/>
            </a:xfrm>
            <a:custGeom>
              <a:avLst/>
              <a:gdLst/>
              <a:ahLst/>
              <a:cxnLst>
                <a:cxn ang="0">
                  <a:pos x="35" y="68"/>
                </a:cxn>
                <a:cxn ang="0">
                  <a:pos x="47" y="67"/>
                </a:cxn>
                <a:cxn ang="0">
                  <a:pos x="58" y="58"/>
                </a:cxn>
                <a:cxn ang="0">
                  <a:pos x="67" y="47"/>
                </a:cxn>
                <a:cxn ang="0">
                  <a:pos x="69" y="35"/>
                </a:cxn>
                <a:cxn ang="0">
                  <a:pos x="67" y="21"/>
                </a:cxn>
                <a:cxn ang="0">
                  <a:pos x="58" y="10"/>
                </a:cxn>
                <a:cxn ang="0">
                  <a:pos x="47" y="3"/>
                </a:cxn>
                <a:cxn ang="0">
                  <a:pos x="35" y="0"/>
                </a:cxn>
                <a:cxn ang="0">
                  <a:pos x="21" y="3"/>
                </a:cxn>
                <a:cxn ang="0">
                  <a:pos x="10" y="10"/>
                </a:cxn>
                <a:cxn ang="0">
                  <a:pos x="1" y="21"/>
                </a:cxn>
                <a:cxn ang="0">
                  <a:pos x="0" y="35"/>
                </a:cxn>
                <a:cxn ang="0">
                  <a:pos x="1" y="47"/>
                </a:cxn>
                <a:cxn ang="0">
                  <a:pos x="10" y="58"/>
                </a:cxn>
                <a:cxn ang="0">
                  <a:pos x="21" y="67"/>
                </a:cxn>
                <a:cxn ang="0">
                  <a:pos x="35" y="68"/>
                </a:cxn>
              </a:cxnLst>
              <a:rect l="0" t="0" r="r" b="b"/>
              <a:pathLst>
                <a:path w="69" h="68">
                  <a:moveTo>
                    <a:pt x="35" y="68"/>
                  </a:moveTo>
                  <a:lnTo>
                    <a:pt x="47" y="67"/>
                  </a:lnTo>
                  <a:lnTo>
                    <a:pt x="58" y="58"/>
                  </a:lnTo>
                  <a:lnTo>
                    <a:pt x="67" y="47"/>
                  </a:lnTo>
                  <a:lnTo>
                    <a:pt x="69" y="35"/>
                  </a:lnTo>
                  <a:lnTo>
                    <a:pt x="67" y="21"/>
                  </a:lnTo>
                  <a:lnTo>
                    <a:pt x="58" y="10"/>
                  </a:lnTo>
                  <a:lnTo>
                    <a:pt x="47" y="3"/>
                  </a:lnTo>
                  <a:lnTo>
                    <a:pt x="35" y="0"/>
                  </a:lnTo>
                  <a:lnTo>
                    <a:pt x="21" y="3"/>
                  </a:lnTo>
                  <a:lnTo>
                    <a:pt x="10" y="10"/>
                  </a:lnTo>
                  <a:lnTo>
                    <a:pt x="1" y="21"/>
                  </a:lnTo>
                  <a:lnTo>
                    <a:pt x="0" y="35"/>
                  </a:lnTo>
                  <a:lnTo>
                    <a:pt x="1" y="47"/>
                  </a:lnTo>
                  <a:lnTo>
                    <a:pt x="10" y="58"/>
                  </a:lnTo>
                  <a:lnTo>
                    <a:pt x="21" y="67"/>
                  </a:lnTo>
                  <a:lnTo>
                    <a:pt x="35" y="68"/>
                  </a:lnTo>
                </a:path>
              </a:pathLst>
            </a:custGeom>
            <a:solidFill>
              <a:srgbClr val="66FFFF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64" name="Freeform 172"/>
            <p:cNvSpPr>
              <a:spLocks/>
            </p:cNvSpPr>
            <p:nvPr/>
          </p:nvSpPr>
          <p:spPr bwMode="auto">
            <a:xfrm>
              <a:off x="2287" y="1914"/>
              <a:ext cx="70" cy="68"/>
            </a:xfrm>
            <a:custGeom>
              <a:avLst/>
              <a:gdLst/>
              <a:ahLst/>
              <a:cxnLst>
                <a:cxn ang="0">
                  <a:pos x="35" y="68"/>
                </a:cxn>
                <a:cxn ang="0">
                  <a:pos x="47" y="66"/>
                </a:cxn>
                <a:cxn ang="0">
                  <a:pos x="58" y="58"/>
                </a:cxn>
                <a:cxn ang="0">
                  <a:pos x="67" y="47"/>
                </a:cxn>
                <a:cxn ang="0">
                  <a:pos x="70" y="34"/>
                </a:cxn>
                <a:cxn ang="0">
                  <a:pos x="67" y="21"/>
                </a:cxn>
                <a:cxn ang="0">
                  <a:pos x="58" y="9"/>
                </a:cxn>
                <a:cxn ang="0">
                  <a:pos x="47" y="2"/>
                </a:cxn>
                <a:cxn ang="0">
                  <a:pos x="35" y="0"/>
                </a:cxn>
                <a:cxn ang="0">
                  <a:pos x="21" y="2"/>
                </a:cxn>
                <a:cxn ang="0">
                  <a:pos x="10" y="9"/>
                </a:cxn>
                <a:cxn ang="0">
                  <a:pos x="1" y="21"/>
                </a:cxn>
                <a:cxn ang="0">
                  <a:pos x="0" y="34"/>
                </a:cxn>
                <a:cxn ang="0">
                  <a:pos x="1" y="47"/>
                </a:cxn>
                <a:cxn ang="0">
                  <a:pos x="10" y="58"/>
                </a:cxn>
                <a:cxn ang="0">
                  <a:pos x="21" y="66"/>
                </a:cxn>
                <a:cxn ang="0">
                  <a:pos x="35" y="68"/>
                </a:cxn>
              </a:cxnLst>
              <a:rect l="0" t="0" r="r" b="b"/>
              <a:pathLst>
                <a:path w="70" h="68">
                  <a:moveTo>
                    <a:pt x="35" y="68"/>
                  </a:moveTo>
                  <a:lnTo>
                    <a:pt x="47" y="66"/>
                  </a:lnTo>
                  <a:lnTo>
                    <a:pt x="58" y="58"/>
                  </a:lnTo>
                  <a:lnTo>
                    <a:pt x="67" y="47"/>
                  </a:lnTo>
                  <a:lnTo>
                    <a:pt x="70" y="34"/>
                  </a:lnTo>
                  <a:lnTo>
                    <a:pt x="67" y="21"/>
                  </a:lnTo>
                  <a:lnTo>
                    <a:pt x="58" y="9"/>
                  </a:lnTo>
                  <a:lnTo>
                    <a:pt x="47" y="2"/>
                  </a:lnTo>
                  <a:lnTo>
                    <a:pt x="35" y="0"/>
                  </a:lnTo>
                  <a:lnTo>
                    <a:pt x="21" y="2"/>
                  </a:lnTo>
                  <a:lnTo>
                    <a:pt x="10" y="9"/>
                  </a:lnTo>
                  <a:lnTo>
                    <a:pt x="1" y="21"/>
                  </a:lnTo>
                  <a:lnTo>
                    <a:pt x="0" y="34"/>
                  </a:lnTo>
                  <a:lnTo>
                    <a:pt x="1" y="47"/>
                  </a:lnTo>
                  <a:lnTo>
                    <a:pt x="10" y="58"/>
                  </a:lnTo>
                  <a:lnTo>
                    <a:pt x="21" y="66"/>
                  </a:lnTo>
                  <a:lnTo>
                    <a:pt x="35" y="68"/>
                  </a:lnTo>
                </a:path>
              </a:pathLst>
            </a:custGeom>
            <a:solidFill>
              <a:srgbClr val="66FFFF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66" name="Freeform 174"/>
            <p:cNvSpPr>
              <a:spLocks/>
            </p:cNvSpPr>
            <p:nvPr/>
          </p:nvSpPr>
          <p:spPr bwMode="auto">
            <a:xfrm>
              <a:off x="1962" y="1800"/>
              <a:ext cx="69" cy="68"/>
            </a:xfrm>
            <a:custGeom>
              <a:avLst/>
              <a:gdLst/>
              <a:ahLst/>
              <a:cxnLst>
                <a:cxn ang="0">
                  <a:pos x="35" y="68"/>
                </a:cxn>
                <a:cxn ang="0">
                  <a:pos x="48" y="66"/>
                </a:cxn>
                <a:cxn ang="0">
                  <a:pos x="60" y="58"/>
                </a:cxn>
                <a:cxn ang="0">
                  <a:pos x="67" y="47"/>
                </a:cxn>
                <a:cxn ang="0">
                  <a:pos x="69" y="35"/>
                </a:cxn>
                <a:cxn ang="0">
                  <a:pos x="67" y="21"/>
                </a:cxn>
                <a:cxn ang="0">
                  <a:pos x="60" y="9"/>
                </a:cxn>
                <a:cxn ang="0">
                  <a:pos x="48" y="3"/>
                </a:cxn>
                <a:cxn ang="0">
                  <a:pos x="35" y="0"/>
                </a:cxn>
                <a:cxn ang="0">
                  <a:pos x="22" y="3"/>
                </a:cxn>
                <a:cxn ang="0">
                  <a:pos x="11" y="9"/>
                </a:cxn>
                <a:cxn ang="0">
                  <a:pos x="3" y="21"/>
                </a:cxn>
                <a:cxn ang="0">
                  <a:pos x="0" y="35"/>
                </a:cxn>
                <a:cxn ang="0">
                  <a:pos x="3" y="47"/>
                </a:cxn>
                <a:cxn ang="0">
                  <a:pos x="11" y="58"/>
                </a:cxn>
                <a:cxn ang="0">
                  <a:pos x="22" y="66"/>
                </a:cxn>
                <a:cxn ang="0">
                  <a:pos x="35" y="68"/>
                </a:cxn>
              </a:cxnLst>
              <a:rect l="0" t="0" r="r" b="b"/>
              <a:pathLst>
                <a:path w="69" h="68">
                  <a:moveTo>
                    <a:pt x="35" y="68"/>
                  </a:moveTo>
                  <a:lnTo>
                    <a:pt x="48" y="66"/>
                  </a:lnTo>
                  <a:lnTo>
                    <a:pt x="60" y="58"/>
                  </a:lnTo>
                  <a:lnTo>
                    <a:pt x="67" y="47"/>
                  </a:lnTo>
                  <a:lnTo>
                    <a:pt x="69" y="35"/>
                  </a:lnTo>
                  <a:lnTo>
                    <a:pt x="67" y="21"/>
                  </a:lnTo>
                  <a:lnTo>
                    <a:pt x="60" y="9"/>
                  </a:lnTo>
                  <a:lnTo>
                    <a:pt x="48" y="3"/>
                  </a:lnTo>
                  <a:lnTo>
                    <a:pt x="35" y="0"/>
                  </a:lnTo>
                  <a:lnTo>
                    <a:pt x="22" y="3"/>
                  </a:lnTo>
                  <a:lnTo>
                    <a:pt x="11" y="9"/>
                  </a:lnTo>
                  <a:lnTo>
                    <a:pt x="3" y="21"/>
                  </a:lnTo>
                  <a:lnTo>
                    <a:pt x="0" y="35"/>
                  </a:lnTo>
                  <a:lnTo>
                    <a:pt x="3" y="47"/>
                  </a:lnTo>
                  <a:lnTo>
                    <a:pt x="11" y="58"/>
                  </a:lnTo>
                  <a:lnTo>
                    <a:pt x="22" y="66"/>
                  </a:lnTo>
                  <a:lnTo>
                    <a:pt x="35" y="68"/>
                  </a:lnTo>
                </a:path>
              </a:pathLst>
            </a:custGeom>
            <a:solidFill>
              <a:srgbClr val="66FFFF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68" name="Freeform 176"/>
            <p:cNvSpPr>
              <a:spLocks/>
            </p:cNvSpPr>
            <p:nvPr/>
          </p:nvSpPr>
          <p:spPr bwMode="auto">
            <a:xfrm>
              <a:off x="1969" y="1487"/>
              <a:ext cx="69" cy="68"/>
            </a:xfrm>
            <a:custGeom>
              <a:avLst/>
              <a:gdLst/>
              <a:ahLst/>
              <a:cxnLst>
                <a:cxn ang="0">
                  <a:pos x="35" y="68"/>
                </a:cxn>
                <a:cxn ang="0">
                  <a:pos x="48" y="65"/>
                </a:cxn>
                <a:cxn ang="0">
                  <a:pos x="60" y="58"/>
                </a:cxn>
                <a:cxn ang="0">
                  <a:pos x="66" y="47"/>
                </a:cxn>
                <a:cxn ang="0">
                  <a:pos x="69" y="33"/>
                </a:cxn>
                <a:cxn ang="0">
                  <a:pos x="66" y="21"/>
                </a:cxn>
                <a:cxn ang="0">
                  <a:pos x="60" y="10"/>
                </a:cxn>
                <a:cxn ang="0">
                  <a:pos x="48" y="1"/>
                </a:cxn>
                <a:cxn ang="0">
                  <a:pos x="35" y="0"/>
                </a:cxn>
                <a:cxn ang="0">
                  <a:pos x="22" y="1"/>
                </a:cxn>
                <a:cxn ang="0">
                  <a:pos x="11" y="10"/>
                </a:cxn>
                <a:cxn ang="0">
                  <a:pos x="3" y="21"/>
                </a:cxn>
                <a:cxn ang="0">
                  <a:pos x="0" y="33"/>
                </a:cxn>
                <a:cxn ang="0">
                  <a:pos x="3" y="47"/>
                </a:cxn>
                <a:cxn ang="0">
                  <a:pos x="11" y="58"/>
                </a:cxn>
                <a:cxn ang="0">
                  <a:pos x="22" y="65"/>
                </a:cxn>
                <a:cxn ang="0">
                  <a:pos x="35" y="68"/>
                </a:cxn>
              </a:cxnLst>
              <a:rect l="0" t="0" r="r" b="b"/>
              <a:pathLst>
                <a:path w="69" h="68">
                  <a:moveTo>
                    <a:pt x="35" y="68"/>
                  </a:moveTo>
                  <a:lnTo>
                    <a:pt x="48" y="65"/>
                  </a:lnTo>
                  <a:lnTo>
                    <a:pt x="60" y="58"/>
                  </a:lnTo>
                  <a:lnTo>
                    <a:pt x="66" y="47"/>
                  </a:lnTo>
                  <a:lnTo>
                    <a:pt x="69" y="33"/>
                  </a:lnTo>
                  <a:lnTo>
                    <a:pt x="66" y="21"/>
                  </a:lnTo>
                  <a:lnTo>
                    <a:pt x="60" y="10"/>
                  </a:lnTo>
                  <a:lnTo>
                    <a:pt x="48" y="1"/>
                  </a:lnTo>
                  <a:lnTo>
                    <a:pt x="35" y="0"/>
                  </a:lnTo>
                  <a:lnTo>
                    <a:pt x="22" y="1"/>
                  </a:lnTo>
                  <a:lnTo>
                    <a:pt x="11" y="10"/>
                  </a:lnTo>
                  <a:lnTo>
                    <a:pt x="3" y="21"/>
                  </a:lnTo>
                  <a:lnTo>
                    <a:pt x="0" y="33"/>
                  </a:lnTo>
                  <a:lnTo>
                    <a:pt x="3" y="47"/>
                  </a:lnTo>
                  <a:lnTo>
                    <a:pt x="11" y="58"/>
                  </a:lnTo>
                  <a:lnTo>
                    <a:pt x="22" y="65"/>
                  </a:lnTo>
                  <a:lnTo>
                    <a:pt x="35" y="68"/>
                  </a:lnTo>
                </a:path>
              </a:pathLst>
            </a:custGeom>
            <a:solidFill>
              <a:srgbClr val="66FFFF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70" name="Freeform 178"/>
            <p:cNvSpPr>
              <a:spLocks/>
            </p:cNvSpPr>
            <p:nvPr/>
          </p:nvSpPr>
          <p:spPr bwMode="auto">
            <a:xfrm>
              <a:off x="1858" y="2714"/>
              <a:ext cx="69" cy="68"/>
            </a:xfrm>
            <a:custGeom>
              <a:avLst/>
              <a:gdLst/>
              <a:ahLst/>
              <a:cxnLst>
                <a:cxn ang="0">
                  <a:pos x="34" y="68"/>
                </a:cxn>
                <a:cxn ang="0">
                  <a:pos x="48" y="66"/>
                </a:cxn>
                <a:cxn ang="0">
                  <a:pos x="59" y="59"/>
                </a:cxn>
                <a:cxn ang="0">
                  <a:pos x="66" y="48"/>
                </a:cxn>
                <a:cxn ang="0">
                  <a:pos x="69" y="34"/>
                </a:cxn>
                <a:cxn ang="0">
                  <a:pos x="66" y="21"/>
                </a:cxn>
                <a:cxn ang="0">
                  <a:pos x="59" y="10"/>
                </a:cxn>
                <a:cxn ang="0">
                  <a:pos x="48" y="2"/>
                </a:cxn>
                <a:cxn ang="0">
                  <a:pos x="34" y="0"/>
                </a:cxn>
                <a:cxn ang="0">
                  <a:pos x="22" y="2"/>
                </a:cxn>
                <a:cxn ang="0">
                  <a:pos x="11" y="10"/>
                </a:cxn>
                <a:cxn ang="0">
                  <a:pos x="2" y="21"/>
                </a:cxn>
                <a:cxn ang="0">
                  <a:pos x="0" y="34"/>
                </a:cxn>
                <a:cxn ang="0">
                  <a:pos x="2" y="48"/>
                </a:cxn>
                <a:cxn ang="0">
                  <a:pos x="11" y="59"/>
                </a:cxn>
                <a:cxn ang="0">
                  <a:pos x="22" y="66"/>
                </a:cxn>
                <a:cxn ang="0">
                  <a:pos x="34" y="68"/>
                </a:cxn>
              </a:cxnLst>
              <a:rect l="0" t="0" r="r" b="b"/>
              <a:pathLst>
                <a:path w="69" h="68">
                  <a:moveTo>
                    <a:pt x="34" y="68"/>
                  </a:moveTo>
                  <a:lnTo>
                    <a:pt x="48" y="66"/>
                  </a:lnTo>
                  <a:lnTo>
                    <a:pt x="59" y="59"/>
                  </a:lnTo>
                  <a:lnTo>
                    <a:pt x="66" y="48"/>
                  </a:lnTo>
                  <a:lnTo>
                    <a:pt x="69" y="34"/>
                  </a:lnTo>
                  <a:lnTo>
                    <a:pt x="66" y="21"/>
                  </a:lnTo>
                  <a:lnTo>
                    <a:pt x="59" y="10"/>
                  </a:lnTo>
                  <a:lnTo>
                    <a:pt x="48" y="2"/>
                  </a:lnTo>
                  <a:lnTo>
                    <a:pt x="34" y="0"/>
                  </a:lnTo>
                  <a:lnTo>
                    <a:pt x="22" y="2"/>
                  </a:lnTo>
                  <a:lnTo>
                    <a:pt x="11" y="10"/>
                  </a:lnTo>
                  <a:lnTo>
                    <a:pt x="2" y="21"/>
                  </a:lnTo>
                  <a:lnTo>
                    <a:pt x="0" y="34"/>
                  </a:lnTo>
                  <a:lnTo>
                    <a:pt x="2" y="48"/>
                  </a:lnTo>
                  <a:lnTo>
                    <a:pt x="11" y="59"/>
                  </a:lnTo>
                  <a:lnTo>
                    <a:pt x="22" y="66"/>
                  </a:lnTo>
                  <a:lnTo>
                    <a:pt x="34" y="68"/>
                  </a:lnTo>
                </a:path>
              </a:pathLst>
            </a:custGeom>
            <a:solidFill>
              <a:srgbClr val="66FFFF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72" name="Freeform 180"/>
            <p:cNvSpPr>
              <a:spLocks/>
            </p:cNvSpPr>
            <p:nvPr/>
          </p:nvSpPr>
          <p:spPr bwMode="auto">
            <a:xfrm>
              <a:off x="1991" y="2788"/>
              <a:ext cx="70" cy="68"/>
            </a:xfrm>
            <a:custGeom>
              <a:avLst/>
              <a:gdLst/>
              <a:ahLst/>
              <a:cxnLst>
                <a:cxn ang="0">
                  <a:pos x="35" y="68"/>
                </a:cxn>
                <a:cxn ang="0">
                  <a:pos x="49" y="65"/>
                </a:cxn>
                <a:cxn ang="0">
                  <a:pos x="60" y="58"/>
                </a:cxn>
                <a:cxn ang="0">
                  <a:pos x="67" y="47"/>
                </a:cxn>
                <a:cxn ang="0">
                  <a:pos x="70" y="35"/>
                </a:cxn>
                <a:cxn ang="0">
                  <a:pos x="67" y="21"/>
                </a:cxn>
                <a:cxn ang="0">
                  <a:pos x="60" y="10"/>
                </a:cxn>
                <a:cxn ang="0">
                  <a:pos x="49" y="3"/>
                </a:cxn>
                <a:cxn ang="0">
                  <a:pos x="35" y="0"/>
                </a:cxn>
                <a:cxn ang="0">
                  <a:pos x="21" y="3"/>
                </a:cxn>
                <a:cxn ang="0">
                  <a:pos x="10" y="10"/>
                </a:cxn>
                <a:cxn ang="0">
                  <a:pos x="3" y="21"/>
                </a:cxn>
                <a:cxn ang="0">
                  <a:pos x="0" y="35"/>
                </a:cxn>
                <a:cxn ang="0">
                  <a:pos x="3" y="47"/>
                </a:cxn>
                <a:cxn ang="0">
                  <a:pos x="10" y="58"/>
                </a:cxn>
                <a:cxn ang="0">
                  <a:pos x="21" y="65"/>
                </a:cxn>
                <a:cxn ang="0">
                  <a:pos x="35" y="68"/>
                </a:cxn>
              </a:cxnLst>
              <a:rect l="0" t="0" r="r" b="b"/>
              <a:pathLst>
                <a:path w="70" h="68">
                  <a:moveTo>
                    <a:pt x="35" y="68"/>
                  </a:moveTo>
                  <a:lnTo>
                    <a:pt x="49" y="65"/>
                  </a:lnTo>
                  <a:lnTo>
                    <a:pt x="60" y="58"/>
                  </a:lnTo>
                  <a:lnTo>
                    <a:pt x="67" y="47"/>
                  </a:lnTo>
                  <a:lnTo>
                    <a:pt x="70" y="35"/>
                  </a:lnTo>
                  <a:lnTo>
                    <a:pt x="67" y="21"/>
                  </a:lnTo>
                  <a:lnTo>
                    <a:pt x="60" y="10"/>
                  </a:lnTo>
                  <a:lnTo>
                    <a:pt x="49" y="3"/>
                  </a:lnTo>
                  <a:lnTo>
                    <a:pt x="35" y="0"/>
                  </a:lnTo>
                  <a:lnTo>
                    <a:pt x="21" y="3"/>
                  </a:lnTo>
                  <a:lnTo>
                    <a:pt x="10" y="10"/>
                  </a:lnTo>
                  <a:lnTo>
                    <a:pt x="3" y="21"/>
                  </a:lnTo>
                  <a:lnTo>
                    <a:pt x="0" y="35"/>
                  </a:lnTo>
                  <a:lnTo>
                    <a:pt x="3" y="47"/>
                  </a:lnTo>
                  <a:lnTo>
                    <a:pt x="10" y="58"/>
                  </a:lnTo>
                  <a:lnTo>
                    <a:pt x="21" y="65"/>
                  </a:lnTo>
                  <a:lnTo>
                    <a:pt x="35" y="68"/>
                  </a:lnTo>
                </a:path>
              </a:pathLst>
            </a:custGeom>
            <a:solidFill>
              <a:srgbClr val="66FFFF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74" name="Freeform 182"/>
            <p:cNvSpPr>
              <a:spLocks/>
            </p:cNvSpPr>
            <p:nvPr/>
          </p:nvSpPr>
          <p:spPr bwMode="auto">
            <a:xfrm>
              <a:off x="1550" y="2707"/>
              <a:ext cx="70" cy="70"/>
            </a:xfrm>
            <a:custGeom>
              <a:avLst/>
              <a:gdLst/>
              <a:ahLst/>
              <a:cxnLst>
                <a:cxn ang="0">
                  <a:pos x="35" y="70"/>
                </a:cxn>
                <a:cxn ang="0">
                  <a:pos x="49" y="67"/>
                </a:cxn>
                <a:cxn ang="0">
                  <a:pos x="60" y="60"/>
                </a:cxn>
                <a:cxn ang="0">
                  <a:pos x="67" y="49"/>
                </a:cxn>
                <a:cxn ang="0">
                  <a:pos x="70" y="35"/>
                </a:cxn>
                <a:cxn ang="0">
                  <a:pos x="67" y="23"/>
                </a:cxn>
                <a:cxn ang="0">
                  <a:pos x="60" y="11"/>
                </a:cxn>
                <a:cxn ang="0">
                  <a:pos x="49" y="3"/>
                </a:cxn>
                <a:cxn ang="0">
                  <a:pos x="35" y="0"/>
                </a:cxn>
                <a:cxn ang="0">
                  <a:pos x="23" y="3"/>
                </a:cxn>
                <a:cxn ang="0">
                  <a:pos x="11" y="11"/>
                </a:cxn>
                <a:cxn ang="0">
                  <a:pos x="3" y="23"/>
                </a:cxn>
                <a:cxn ang="0">
                  <a:pos x="0" y="35"/>
                </a:cxn>
                <a:cxn ang="0">
                  <a:pos x="3" y="49"/>
                </a:cxn>
                <a:cxn ang="0">
                  <a:pos x="11" y="60"/>
                </a:cxn>
                <a:cxn ang="0">
                  <a:pos x="23" y="67"/>
                </a:cxn>
                <a:cxn ang="0">
                  <a:pos x="35" y="70"/>
                </a:cxn>
              </a:cxnLst>
              <a:rect l="0" t="0" r="r" b="b"/>
              <a:pathLst>
                <a:path w="70" h="70">
                  <a:moveTo>
                    <a:pt x="35" y="70"/>
                  </a:moveTo>
                  <a:lnTo>
                    <a:pt x="49" y="67"/>
                  </a:lnTo>
                  <a:lnTo>
                    <a:pt x="60" y="60"/>
                  </a:lnTo>
                  <a:lnTo>
                    <a:pt x="67" y="49"/>
                  </a:lnTo>
                  <a:lnTo>
                    <a:pt x="70" y="35"/>
                  </a:lnTo>
                  <a:lnTo>
                    <a:pt x="67" y="23"/>
                  </a:lnTo>
                  <a:lnTo>
                    <a:pt x="60" y="11"/>
                  </a:lnTo>
                  <a:lnTo>
                    <a:pt x="49" y="3"/>
                  </a:lnTo>
                  <a:lnTo>
                    <a:pt x="35" y="0"/>
                  </a:lnTo>
                  <a:lnTo>
                    <a:pt x="23" y="3"/>
                  </a:lnTo>
                  <a:lnTo>
                    <a:pt x="11" y="11"/>
                  </a:lnTo>
                  <a:lnTo>
                    <a:pt x="3" y="23"/>
                  </a:lnTo>
                  <a:lnTo>
                    <a:pt x="0" y="35"/>
                  </a:lnTo>
                  <a:lnTo>
                    <a:pt x="3" y="49"/>
                  </a:lnTo>
                  <a:lnTo>
                    <a:pt x="11" y="60"/>
                  </a:lnTo>
                  <a:lnTo>
                    <a:pt x="23" y="67"/>
                  </a:lnTo>
                  <a:lnTo>
                    <a:pt x="35" y="70"/>
                  </a:lnTo>
                </a:path>
              </a:pathLst>
            </a:custGeom>
            <a:solidFill>
              <a:srgbClr val="66FFFF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76" name="Freeform 184"/>
            <p:cNvSpPr>
              <a:spLocks/>
            </p:cNvSpPr>
            <p:nvPr/>
          </p:nvSpPr>
          <p:spPr bwMode="auto">
            <a:xfrm>
              <a:off x="1580" y="2017"/>
              <a:ext cx="69" cy="68"/>
            </a:xfrm>
            <a:custGeom>
              <a:avLst/>
              <a:gdLst/>
              <a:ahLst/>
              <a:cxnLst>
                <a:cxn ang="0">
                  <a:pos x="34" y="68"/>
                </a:cxn>
                <a:cxn ang="0">
                  <a:pos x="48" y="66"/>
                </a:cxn>
                <a:cxn ang="0">
                  <a:pos x="59" y="58"/>
                </a:cxn>
                <a:cxn ang="0">
                  <a:pos x="66" y="47"/>
                </a:cxn>
                <a:cxn ang="0">
                  <a:pos x="69" y="34"/>
                </a:cxn>
                <a:cxn ang="0">
                  <a:pos x="66" y="20"/>
                </a:cxn>
                <a:cxn ang="0">
                  <a:pos x="59" y="9"/>
                </a:cxn>
                <a:cxn ang="0">
                  <a:pos x="48" y="2"/>
                </a:cxn>
                <a:cxn ang="0">
                  <a:pos x="34" y="0"/>
                </a:cxn>
                <a:cxn ang="0">
                  <a:pos x="22" y="2"/>
                </a:cxn>
                <a:cxn ang="0">
                  <a:pos x="11" y="9"/>
                </a:cxn>
                <a:cxn ang="0">
                  <a:pos x="2" y="20"/>
                </a:cxn>
                <a:cxn ang="0">
                  <a:pos x="0" y="34"/>
                </a:cxn>
                <a:cxn ang="0">
                  <a:pos x="2" y="47"/>
                </a:cxn>
                <a:cxn ang="0">
                  <a:pos x="11" y="58"/>
                </a:cxn>
                <a:cxn ang="0">
                  <a:pos x="22" y="66"/>
                </a:cxn>
                <a:cxn ang="0">
                  <a:pos x="34" y="68"/>
                </a:cxn>
              </a:cxnLst>
              <a:rect l="0" t="0" r="r" b="b"/>
              <a:pathLst>
                <a:path w="69" h="68">
                  <a:moveTo>
                    <a:pt x="34" y="68"/>
                  </a:moveTo>
                  <a:lnTo>
                    <a:pt x="48" y="66"/>
                  </a:lnTo>
                  <a:lnTo>
                    <a:pt x="59" y="58"/>
                  </a:lnTo>
                  <a:lnTo>
                    <a:pt x="66" y="47"/>
                  </a:lnTo>
                  <a:lnTo>
                    <a:pt x="69" y="34"/>
                  </a:lnTo>
                  <a:lnTo>
                    <a:pt x="66" y="20"/>
                  </a:lnTo>
                  <a:lnTo>
                    <a:pt x="59" y="9"/>
                  </a:lnTo>
                  <a:lnTo>
                    <a:pt x="48" y="2"/>
                  </a:lnTo>
                  <a:lnTo>
                    <a:pt x="34" y="0"/>
                  </a:lnTo>
                  <a:lnTo>
                    <a:pt x="22" y="2"/>
                  </a:lnTo>
                  <a:lnTo>
                    <a:pt x="11" y="9"/>
                  </a:lnTo>
                  <a:lnTo>
                    <a:pt x="2" y="20"/>
                  </a:lnTo>
                  <a:lnTo>
                    <a:pt x="0" y="34"/>
                  </a:lnTo>
                  <a:lnTo>
                    <a:pt x="2" y="47"/>
                  </a:lnTo>
                  <a:lnTo>
                    <a:pt x="11" y="58"/>
                  </a:lnTo>
                  <a:lnTo>
                    <a:pt x="22" y="66"/>
                  </a:lnTo>
                  <a:lnTo>
                    <a:pt x="34" y="68"/>
                  </a:lnTo>
                </a:path>
              </a:pathLst>
            </a:custGeom>
            <a:solidFill>
              <a:srgbClr val="66FFFF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78" name="Freeform 186"/>
            <p:cNvSpPr>
              <a:spLocks/>
            </p:cNvSpPr>
            <p:nvPr/>
          </p:nvSpPr>
          <p:spPr bwMode="auto">
            <a:xfrm>
              <a:off x="1696" y="2303"/>
              <a:ext cx="70" cy="68"/>
            </a:xfrm>
            <a:custGeom>
              <a:avLst/>
              <a:gdLst/>
              <a:ahLst/>
              <a:cxnLst>
                <a:cxn ang="0">
                  <a:pos x="35" y="68"/>
                </a:cxn>
                <a:cxn ang="0">
                  <a:pos x="48" y="65"/>
                </a:cxn>
                <a:cxn ang="0">
                  <a:pos x="59" y="58"/>
                </a:cxn>
                <a:cxn ang="0">
                  <a:pos x="67" y="47"/>
                </a:cxn>
                <a:cxn ang="0">
                  <a:pos x="70" y="33"/>
                </a:cxn>
                <a:cxn ang="0">
                  <a:pos x="67" y="21"/>
                </a:cxn>
                <a:cxn ang="0">
                  <a:pos x="59" y="10"/>
                </a:cxn>
                <a:cxn ang="0">
                  <a:pos x="48" y="1"/>
                </a:cxn>
                <a:cxn ang="0">
                  <a:pos x="35" y="0"/>
                </a:cxn>
                <a:cxn ang="0">
                  <a:pos x="21" y="1"/>
                </a:cxn>
                <a:cxn ang="0">
                  <a:pos x="10" y="10"/>
                </a:cxn>
                <a:cxn ang="0">
                  <a:pos x="2" y="21"/>
                </a:cxn>
                <a:cxn ang="0">
                  <a:pos x="0" y="33"/>
                </a:cxn>
                <a:cxn ang="0">
                  <a:pos x="2" y="47"/>
                </a:cxn>
                <a:cxn ang="0">
                  <a:pos x="10" y="58"/>
                </a:cxn>
                <a:cxn ang="0">
                  <a:pos x="21" y="65"/>
                </a:cxn>
                <a:cxn ang="0">
                  <a:pos x="35" y="68"/>
                </a:cxn>
              </a:cxnLst>
              <a:rect l="0" t="0" r="r" b="b"/>
              <a:pathLst>
                <a:path w="70" h="68">
                  <a:moveTo>
                    <a:pt x="35" y="68"/>
                  </a:moveTo>
                  <a:lnTo>
                    <a:pt x="48" y="65"/>
                  </a:lnTo>
                  <a:lnTo>
                    <a:pt x="59" y="58"/>
                  </a:lnTo>
                  <a:lnTo>
                    <a:pt x="67" y="47"/>
                  </a:lnTo>
                  <a:lnTo>
                    <a:pt x="70" y="33"/>
                  </a:lnTo>
                  <a:lnTo>
                    <a:pt x="67" y="21"/>
                  </a:lnTo>
                  <a:lnTo>
                    <a:pt x="59" y="10"/>
                  </a:lnTo>
                  <a:lnTo>
                    <a:pt x="48" y="1"/>
                  </a:lnTo>
                  <a:lnTo>
                    <a:pt x="35" y="0"/>
                  </a:lnTo>
                  <a:lnTo>
                    <a:pt x="21" y="1"/>
                  </a:lnTo>
                  <a:lnTo>
                    <a:pt x="10" y="10"/>
                  </a:lnTo>
                  <a:lnTo>
                    <a:pt x="2" y="21"/>
                  </a:lnTo>
                  <a:lnTo>
                    <a:pt x="0" y="33"/>
                  </a:lnTo>
                  <a:lnTo>
                    <a:pt x="2" y="47"/>
                  </a:lnTo>
                  <a:lnTo>
                    <a:pt x="10" y="58"/>
                  </a:lnTo>
                  <a:lnTo>
                    <a:pt x="21" y="65"/>
                  </a:lnTo>
                  <a:lnTo>
                    <a:pt x="35" y="68"/>
                  </a:lnTo>
                </a:path>
              </a:pathLst>
            </a:custGeom>
            <a:solidFill>
              <a:srgbClr val="66FFFF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80" name="Freeform 188"/>
            <p:cNvSpPr>
              <a:spLocks/>
            </p:cNvSpPr>
            <p:nvPr/>
          </p:nvSpPr>
          <p:spPr bwMode="auto">
            <a:xfrm>
              <a:off x="3063" y="2988"/>
              <a:ext cx="69" cy="68"/>
            </a:xfrm>
            <a:custGeom>
              <a:avLst/>
              <a:gdLst/>
              <a:ahLst/>
              <a:cxnLst>
                <a:cxn ang="0">
                  <a:pos x="35" y="68"/>
                </a:cxn>
                <a:cxn ang="0">
                  <a:pos x="47" y="65"/>
                </a:cxn>
                <a:cxn ang="0">
                  <a:pos x="58" y="58"/>
                </a:cxn>
                <a:cxn ang="0">
                  <a:pos x="67" y="47"/>
                </a:cxn>
                <a:cxn ang="0">
                  <a:pos x="69" y="33"/>
                </a:cxn>
                <a:cxn ang="0">
                  <a:pos x="67" y="21"/>
                </a:cxn>
                <a:cxn ang="0">
                  <a:pos x="58" y="10"/>
                </a:cxn>
                <a:cxn ang="0">
                  <a:pos x="47" y="3"/>
                </a:cxn>
                <a:cxn ang="0">
                  <a:pos x="35" y="0"/>
                </a:cxn>
                <a:cxn ang="0">
                  <a:pos x="21" y="3"/>
                </a:cxn>
                <a:cxn ang="0">
                  <a:pos x="10" y="10"/>
                </a:cxn>
                <a:cxn ang="0">
                  <a:pos x="3" y="21"/>
                </a:cxn>
                <a:cxn ang="0">
                  <a:pos x="0" y="33"/>
                </a:cxn>
                <a:cxn ang="0">
                  <a:pos x="3" y="47"/>
                </a:cxn>
                <a:cxn ang="0">
                  <a:pos x="10" y="58"/>
                </a:cxn>
                <a:cxn ang="0">
                  <a:pos x="21" y="65"/>
                </a:cxn>
                <a:cxn ang="0">
                  <a:pos x="35" y="68"/>
                </a:cxn>
              </a:cxnLst>
              <a:rect l="0" t="0" r="r" b="b"/>
              <a:pathLst>
                <a:path w="69" h="68">
                  <a:moveTo>
                    <a:pt x="35" y="68"/>
                  </a:moveTo>
                  <a:lnTo>
                    <a:pt x="47" y="65"/>
                  </a:lnTo>
                  <a:lnTo>
                    <a:pt x="58" y="58"/>
                  </a:lnTo>
                  <a:lnTo>
                    <a:pt x="67" y="47"/>
                  </a:lnTo>
                  <a:lnTo>
                    <a:pt x="69" y="33"/>
                  </a:lnTo>
                  <a:lnTo>
                    <a:pt x="67" y="21"/>
                  </a:lnTo>
                  <a:lnTo>
                    <a:pt x="58" y="10"/>
                  </a:lnTo>
                  <a:lnTo>
                    <a:pt x="47" y="3"/>
                  </a:lnTo>
                  <a:lnTo>
                    <a:pt x="35" y="0"/>
                  </a:lnTo>
                  <a:lnTo>
                    <a:pt x="21" y="3"/>
                  </a:lnTo>
                  <a:lnTo>
                    <a:pt x="10" y="10"/>
                  </a:lnTo>
                  <a:lnTo>
                    <a:pt x="3" y="21"/>
                  </a:lnTo>
                  <a:lnTo>
                    <a:pt x="0" y="33"/>
                  </a:lnTo>
                  <a:lnTo>
                    <a:pt x="3" y="47"/>
                  </a:lnTo>
                  <a:lnTo>
                    <a:pt x="10" y="58"/>
                  </a:lnTo>
                  <a:lnTo>
                    <a:pt x="21" y="65"/>
                  </a:lnTo>
                  <a:lnTo>
                    <a:pt x="35" y="68"/>
                  </a:lnTo>
                </a:path>
              </a:pathLst>
            </a:custGeom>
            <a:solidFill>
              <a:srgbClr val="66FFFF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82" name="Freeform 190"/>
            <p:cNvSpPr>
              <a:spLocks/>
            </p:cNvSpPr>
            <p:nvPr/>
          </p:nvSpPr>
          <p:spPr bwMode="auto">
            <a:xfrm>
              <a:off x="3908" y="2999"/>
              <a:ext cx="70" cy="68"/>
            </a:xfrm>
            <a:custGeom>
              <a:avLst/>
              <a:gdLst/>
              <a:ahLst/>
              <a:cxnLst>
                <a:cxn ang="0">
                  <a:pos x="35" y="68"/>
                </a:cxn>
                <a:cxn ang="0">
                  <a:pos x="49" y="67"/>
                </a:cxn>
                <a:cxn ang="0">
                  <a:pos x="60" y="59"/>
                </a:cxn>
                <a:cxn ang="0">
                  <a:pos x="67" y="47"/>
                </a:cxn>
                <a:cxn ang="0">
                  <a:pos x="70" y="35"/>
                </a:cxn>
                <a:cxn ang="0">
                  <a:pos x="67" y="21"/>
                </a:cxn>
                <a:cxn ang="0">
                  <a:pos x="60" y="10"/>
                </a:cxn>
                <a:cxn ang="0">
                  <a:pos x="49" y="3"/>
                </a:cxn>
                <a:cxn ang="0">
                  <a:pos x="35" y="0"/>
                </a:cxn>
                <a:cxn ang="0">
                  <a:pos x="22" y="3"/>
                </a:cxn>
                <a:cxn ang="0">
                  <a:pos x="11" y="10"/>
                </a:cxn>
                <a:cxn ang="0">
                  <a:pos x="3" y="21"/>
                </a:cxn>
                <a:cxn ang="0">
                  <a:pos x="0" y="35"/>
                </a:cxn>
                <a:cxn ang="0">
                  <a:pos x="3" y="47"/>
                </a:cxn>
                <a:cxn ang="0">
                  <a:pos x="11" y="59"/>
                </a:cxn>
                <a:cxn ang="0">
                  <a:pos x="22" y="67"/>
                </a:cxn>
                <a:cxn ang="0">
                  <a:pos x="35" y="68"/>
                </a:cxn>
              </a:cxnLst>
              <a:rect l="0" t="0" r="r" b="b"/>
              <a:pathLst>
                <a:path w="70" h="68">
                  <a:moveTo>
                    <a:pt x="35" y="68"/>
                  </a:moveTo>
                  <a:lnTo>
                    <a:pt x="49" y="67"/>
                  </a:lnTo>
                  <a:lnTo>
                    <a:pt x="60" y="59"/>
                  </a:lnTo>
                  <a:lnTo>
                    <a:pt x="67" y="47"/>
                  </a:lnTo>
                  <a:lnTo>
                    <a:pt x="70" y="35"/>
                  </a:lnTo>
                  <a:lnTo>
                    <a:pt x="67" y="21"/>
                  </a:lnTo>
                  <a:lnTo>
                    <a:pt x="60" y="10"/>
                  </a:lnTo>
                  <a:lnTo>
                    <a:pt x="49" y="3"/>
                  </a:lnTo>
                  <a:lnTo>
                    <a:pt x="35" y="0"/>
                  </a:lnTo>
                  <a:lnTo>
                    <a:pt x="22" y="3"/>
                  </a:lnTo>
                  <a:lnTo>
                    <a:pt x="11" y="10"/>
                  </a:lnTo>
                  <a:lnTo>
                    <a:pt x="3" y="21"/>
                  </a:lnTo>
                  <a:lnTo>
                    <a:pt x="0" y="35"/>
                  </a:lnTo>
                  <a:lnTo>
                    <a:pt x="3" y="47"/>
                  </a:lnTo>
                  <a:lnTo>
                    <a:pt x="11" y="59"/>
                  </a:lnTo>
                  <a:lnTo>
                    <a:pt x="22" y="67"/>
                  </a:lnTo>
                  <a:lnTo>
                    <a:pt x="35" y="68"/>
                  </a:lnTo>
                </a:path>
              </a:pathLst>
            </a:custGeom>
            <a:solidFill>
              <a:srgbClr val="66FFFF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85" name="Freeform 193"/>
            <p:cNvSpPr>
              <a:spLocks/>
            </p:cNvSpPr>
            <p:nvPr/>
          </p:nvSpPr>
          <p:spPr bwMode="auto">
            <a:xfrm>
              <a:off x="2282" y="1441"/>
              <a:ext cx="69" cy="68"/>
            </a:xfrm>
            <a:custGeom>
              <a:avLst/>
              <a:gdLst/>
              <a:ahLst/>
              <a:cxnLst>
                <a:cxn ang="0">
                  <a:pos x="34" y="68"/>
                </a:cxn>
                <a:cxn ang="0">
                  <a:pos x="48" y="66"/>
                </a:cxn>
                <a:cxn ang="0">
                  <a:pos x="59" y="59"/>
                </a:cxn>
                <a:cxn ang="0">
                  <a:pos x="66" y="47"/>
                </a:cxn>
                <a:cxn ang="0">
                  <a:pos x="69" y="34"/>
                </a:cxn>
                <a:cxn ang="0">
                  <a:pos x="66" y="21"/>
                </a:cxn>
                <a:cxn ang="0">
                  <a:pos x="59" y="10"/>
                </a:cxn>
                <a:cxn ang="0">
                  <a:pos x="48" y="3"/>
                </a:cxn>
                <a:cxn ang="0">
                  <a:pos x="34" y="0"/>
                </a:cxn>
                <a:cxn ang="0">
                  <a:pos x="22" y="3"/>
                </a:cxn>
                <a:cxn ang="0">
                  <a:pos x="11" y="10"/>
                </a:cxn>
                <a:cxn ang="0">
                  <a:pos x="2" y="21"/>
                </a:cxn>
                <a:cxn ang="0">
                  <a:pos x="0" y="34"/>
                </a:cxn>
                <a:cxn ang="0">
                  <a:pos x="2" y="47"/>
                </a:cxn>
                <a:cxn ang="0">
                  <a:pos x="11" y="59"/>
                </a:cxn>
                <a:cxn ang="0">
                  <a:pos x="22" y="66"/>
                </a:cxn>
                <a:cxn ang="0">
                  <a:pos x="34" y="68"/>
                </a:cxn>
              </a:cxnLst>
              <a:rect l="0" t="0" r="r" b="b"/>
              <a:pathLst>
                <a:path w="69" h="68">
                  <a:moveTo>
                    <a:pt x="34" y="68"/>
                  </a:moveTo>
                  <a:lnTo>
                    <a:pt x="48" y="66"/>
                  </a:lnTo>
                  <a:lnTo>
                    <a:pt x="59" y="59"/>
                  </a:lnTo>
                  <a:lnTo>
                    <a:pt x="66" y="47"/>
                  </a:lnTo>
                  <a:lnTo>
                    <a:pt x="69" y="34"/>
                  </a:lnTo>
                  <a:lnTo>
                    <a:pt x="66" y="21"/>
                  </a:lnTo>
                  <a:lnTo>
                    <a:pt x="59" y="10"/>
                  </a:lnTo>
                  <a:lnTo>
                    <a:pt x="48" y="3"/>
                  </a:lnTo>
                  <a:lnTo>
                    <a:pt x="34" y="0"/>
                  </a:lnTo>
                  <a:lnTo>
                    <a:pt x="22" y="3"/>
                  </a:lnTo>
                  <a:lnTo>
                    <a:pt x="11" y="10"/>
                  </a:lnTo>
                  <a:lnTo>
                    <a:pt x="2" y="21"/>
                  </a:lnTo>
                  <a:lnTo>
                    <a:pt x="0" y="34"/>
                  </a:lnTo>
                  <a:lnTo>
                    <a:pt x="2" y="47"/>
                  </a:lnTo>
                  <a:lnTo>
                    <a:pt x="11" y="59"/>
                  </a:lnTo>
                  <a:lnTo>
                    <a:pt x="22" y="66"/>
                  </a:lnTo>
                  <a:lnTo>
                    <a:pt x="34" y="68"/>
                  </a:lnTo>
                </a:path>
              </a:pathLst>
            </a:custGeom>
            <a:solidFill>
              <a:srgbClr val="66FFFF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388" name="Group 196"/>
          <p:cNvGrpSpPr>
            <a:grpSpLocks/>
          </p:cNvGrpSpPr>
          <p:nvPr/>
        </p:nvGrpSpPr>
        <p:grpSpPr bwMode="auto">
          <a:xfrm>
            <a:off x="2246313" y="2200275"/>
            <a:ext cx="4473575" cy="3482975"/>
            <a:chOff x="1687" y="1665"/>
            <a:chExt cx="2306" cy="1796"/>
          </a:xfrm>
        </p:grpSpPr>
        <p:sp>
          <p:nvSpPr>
            <p:cNvPr id="8197" name="Freeform 5"/>
            <p:cNvSpPr>
              <a:spLocks/>
            </p:cNvSpPr>
            <p:nvPr/>
          </p:nvSpPr>
          <p:spPr bwMode="auto">
            <a:xfrm>
              <a:off x="3761" y="1989"/>
              <a:ext cx="69" cy="69"/>
            </a:xfrm>
            <a:custGeom>
              <a:avLst/>
              <a:gdLst/>
              <a:ahLst/>
              <a:cxnLst>
                <a:cxn ang="0">
                  <a:pos x="34" y="69"/>
                </a:cxn>
                <a:cxn ang="0">
                  <a:pos x="47" y="66"/>
                </a:cxn>
                <a:cxn ang="0">
                  <a:pos x="59" y="58"/>
                </a:cxn>
                <a:cxn ang="0">
                  <a:pos x="66" y="47"/>
                </a:cxn>
                <a:cxn ang="0">
                  <a:pos x="69" y="35"/>
                </a:cxn>
                <a:cxn ang="0">
                  <a:pos x="66" y="21"/>
                </a:cxn>
                <a:cxn ang="0">
                  <a:pos x="59" y="9"/>
                </a:cxn>
                <a:cxn ang="0">
                  <a:pos x="47" y="3"/>
                </a:cxn>
                <a:cxn ang="0">
                  <a:pos x="34" y="0"/>
                </a:cxn>
                <a:cxn ang="0">
                  <a:pos x="21" y="3"/>
                </a:cxn>
                <a:cxn ang="0">
                  <a:pos x="9" y="9"/>
                </a:cxn>
                <a:cxn ang="0">
                  <a:pos x="2" y="21"/>
                </a:cxn>
                <a:cxn ang="0">
                  <a:pos x="0" y="35"/>
                </a:cxn>
                <a:cxn ang="0">
                  <a:pos x="2" y="47"/>
                </a:cxn>
                <a:cxn ang="0">
                  <a:pos x="9" y="58"/>
                </a:cxn>
                <a:cxn ang="0">
                  <a:pos x="21" y="66"/>
                </a:cxn>
                <a:cxn ang="0">
                  <a:pos x="34" y="69"/>
                </a:cxn>
              </a:cxnLst>
              <a:rect l="0" t="0" r="r" b="b"/>
              <a:pathLst>
                <a:path w="69" h="69">
                  <a:moveTo>
                    <a:pt x="34" y="69"/>
                  </a:moveTo>
                  <a:lnTo>
                    <a:pt x="47" y="66"/>
                  </a:lnTo>
                  <a:lnTo>
                    <a:pt x="59" y="58"/>
                  </a:lnTo>
                  <a:lnTo>
                    <a:pt x="66" y="47"/>
                  </a:lnTo>
                  <a:lnTo>
                    <a:pt x="69" y="35"/>
                  </a:lnTo>
                  <a:lnTo>
                    <a:pt x="66" y="21"/>
                  </a:lnTo>
                  <a:lnTo>
                    <a:pt x="59" y="9"/>
                  </a:lnTo>
                  <a:lnTo>
                    <a:pt x="47" y="3"/>
                  </a:lnTo>
                  <a:lnTo>
                    <a:pt x="34" y="0"/>
                  </a:lnTo>
                  <a:lnTo>
                    <a:pt x="21" y="3"/>
                  </a:lnTo>
                  <a:lnTo>
                    <a:pt x="9" y="9"/>
                  </a:lnTo>
                  <a:lnTo>
                    <a:pt x="2" y="21"/>
                  </a:lnTo>
                  <a:lnTo>
                    <a:pt x="0" y="35"/>
                  </a:lnTo>
                  <a:lnTo>
                    <a:pt x="2" y="47"/>
                  </a:lnTo>
                  <a:lnTo>
                    <a:pt x="9" y="58"/>
                  </a:lnTo>
                  <a:lnTo>
                    <a:pt x="21" y="66"/>
                  </a:lnTo>
                  <a:lnTo>
                    <a:pt x="34" y="69"/>
                  </a:lnTo>
                </a:path>
              </a:pathLst>
            </a:custGeom>
            <a:solidFill>
              <a:srgbClr val="FF0000"/>
            </a:solidFill>
            <a:ln w="285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99" name="Freeform 7"/>
            <p:cNvSpPr>
              <a:spLocks/>
            </p:cNvSpPr>
            <p:nvPr/>
          </p:nvSpPr>
          <p:spPr bwMode="auto">
            <a:xfrm>
              <a:off x="3923" y="1914"/>
              <a:ext cx="70" cy="69"/>
            </a:xfrm>
            <a:custGeom>
              <a:avLst/>
              <a:gdLst/>
              <a:ahLst/>
              <a:cxnLst>
                <a:cxn ang="0">
                  <a:pos x="35" y="69"/>
                </a:cxn>
                <a:cxn ang="0">
                  <a:pos x="48" y="66"/>
                </a:cxn>
                <a:cxn ang="0">
                  <a:pos x="59" y="58"/>
                </a:cxn>
                <a:cxn ang="0">
                  <a:pos x="67" y="47"/>
                </a:cxn>
                <a:cxn ang="0">
                  <a:pos x="70" y="34"/>
                </a:cxn>
                <a:cxn ang="0">
                  <a:pos x="67" y="21"/>
                </a:cxn>
                <a:cxn ang="0">
                  <a:pos x="59" y="9"/>
                </a:cxn>
                <a:cxn ang="0">
                  <a:pos x="48" y="2"/>
                </a:cxn>
                <a:cxn ang="0">
                  <a:pos x="35" y="0"/>
                </a:cxn>
                <a:cxn ang="0">
                  <a:pos x="21" y="2"/>
                </a:cxn>
                <a:cxn ang="0">
                  <a:pos x="10" y="9"/>
                </a:cxn>
                <a:cxn ang="0">
                  <a:pos x="2" y="21"/>
                </a:cxn>
                <a:cxn ang="0">
                  <a:pos x="0" y="34"/>
                </a:cxn>
                <a:cxn ang="0">
                  <a:pos x="2" y="47"/>
                </a:cxn>
                <a:cxn ang="0">
                  <a:pos x="10" y="58"/>
                </a:cxn>
                <a:cxn ang="0">
                  <a:pos x="21" y="66"/>
                </a:cxn>
                <a:cxn ang="0">
                  <a:pos x="35" y="69"/>
                </a:cxn>
              </a:cxnLst>
              <a:rect l="0" t="0" r="r" b="b"/>
              <a:pathLst>
                <a:path w="70" h="69">
                  <a:moveTo>
                    <a:pt x="35" y="69"/>
                  </a:moveTo>
                  <a:lnTo>
                    <a:pt x="48" y="66"/>
                  </a:lnTo>
                  <a:lnTo>
                    <a:pt x="59" y="58"/>
                  </a:lnTo>
                  <a:lnTo>
                    <a:pt x="67" y="47"/>
                  </a:lnTo>
                  <a:lnTo>
                    <a:pt x="70" y="34"/>
                  </a:lnTo>
                  <a:lnTo>
                    <a:pt x="67" y="21"/>
                  </a:lnTo>
                  <a:lnTo>
                    <a:pt x="59" y="9"/>
                  </a:lnTo>
                  <a:lnTo>
                    <a:pt x="48" y="2"/>
                  </a:lnTo>
                  <a:lnTo>
                    <a:pt x="35" y="0"/>
                  </a:lnTo>
                  <a:lnTo>
                    <a:pt x="21" y="2"/>
                  </a:lnTo>
                  <a:lnTo>
                    <a:pt x="10" y="9"/>
                  </a:lnTo>
                  <a:lnTo>
                    <a:pt x="2" y="21"/>
                  </a:lnTo>
                  <a:lnTo>
                    <a:pt x="0" y="34"/>
                  </a:lnTo>
                  <a:lnTo>
                    <a:pt x="2" y="47"/>
                  </a:lnTo>
                  <a:lnTo>
                    <a:pt x="10" y="58"/>
                  </a:lnTo>
                  <a:lnTo>
                    <a:pt x="21" y="66"/>
                  </a:lnTo>
                  <a:lnTo>
                    <a:pt x="35" y="69"/>
                  </a:lnTo>
                </a:path>
              </a:pathLst>
            </a:custGeom>
            <a:solidFill>
              <a:srgbClr val="FF0000"/>
            </a:solidFill>
            <a:ln w="285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1" name="Freeform 9"/>
            <p:cNvSpPr>
              <a:spLocks/>
            </p:cNvSpPr>
            <p:nvPr/>
          </p:nvSpPr>
          <p:spPr bwMode="auto">
            <a:xfrm>
              <a:off x="3355" y="1665"/>
              <a:ext cx="69" cy="69"/>
            </a:xfrm>
            <a:custGeom>
              <a:avLst/>
              <a:gdLst/>
              <a:ahLst/>
              <a:cxnLst>
                <a:cxn ang="0">
                  <a:pos x="34" y="69"/>
                </a:cxn>
                <a:cxn ang="0">
                  <a:pos x="48" y="67"/>
                </a:cxn>
                <a:cxn ang="0">
                  <a:pos x="60" y="60"/>
                </a:cxn>
                <a:cxn ang="0">
                  <a:pos x="66" y="49"/>
                </a:cxn>
                <a:cxn ang="0">
                  <a:pos x="69" y="35"/>
                </a:cxn>
                <a:cxn ang="0">
                  <a:pos x="66" y="22"/>
                </a:cxn>
                <a:cxn ang="0">
                  <a:pos x="60" y="10"/>
                </a:cxn>
                <a:cxn ang="0">
                  <a:pos x="48" y="3"/>
                </a:cxn>
                <a:cxn ang="0">
                  <a:pos x="34" y="0"/>
                </a:cxn>
                <a:cxn ang="0">
                  <a:pos x="22" y="3"/>
                </a:cxn>
                <a:cxn ang="0">
                  <a:pos x="11" y="10"/>
                </a:cxn>
                <a:cxn ang="0">
                  <a:pos x="3" y="22"/>
                </a:cxn>
                <a:cxn ang="0">
                  <a:pos x="0" y="35"/>
                </a:cxn>
                <a:cxn ang="0">
                  <a:pos x="3" y="49"/>
                </a:cxn>
                <a:cxn ang="0">
                  <a:pos x="11" y="60"/>
                </a:cxn>
                <a:cxn ang="0">
                  <a:pos x="22" y="67"/>
                </a:cxn>
                <a:cxn ang="0">
                  <a:pos x="34" y="69"/>
                </a:cxn>
              </a:cxnLst>
              <a:rect l="0" t="0" r="r" b="b"/>
              <a:pathLst>
                <a:path w="69" h="69">
                  <a:moveTo>
                    <a:pt x="34" y="69"/>
                  </a:moveTo>
                  <a:lnTo>
                    <a:pt x="48" y="67"/>
                  </a:lnTo>
                  <a:lnTo>
                    <a:pt x="60" y="60"/>
                  </a:lnTo>
                  <a:lnTo>
                    <a:pt x="66" y="49"/>
                  </a:lnTo>
                  <a:lnTo>
                    <a:pt x="69" y="35"/>
                  </a:lnTo>
                  <a:lnTo>
                    <a:pt x="66" y="22"/>
                  </a:lnTo>
                  <a:lnTo>
                    <a:pt x="60" y="10"/>
                  </a:lnTo>
                  <a:lnTo>
                    <a:pt x="48" y="3"/>
                  </a:lnTo>
                  <a:lnTo>
                    <a:pt x="34" y="0"/>
                  </a:lnTo>
                  <a:lnTo>
                    <a:pt x="22" y="3"/>
                  </a:lnTo>
                  <a:lnTo>
                    <a:pt x="11" y="10"/>
                  </a:lnTo>
                  <a:lnTo>
                    <a:pt x="3" y="22"/>
                  </a:lnTo>
                  <a:lnTo>
                    <a:pt x="0" y="35"/>
                  </a:lnTo>
                  <a:lnTo>
                    <a:pt x="3" y="49"/>
                  </a:lnTo>
                  <a:lnTo>
                    <a:pt x="11" y="60"/>
                  </a:lnTo>
                  <a:lnTo>
                    <a:pt x="22" y="67"/>
                  </a:lnTo>
                  <a:lnTo>
                    <a:pt x="34" y="69"/>
                  </a:lnTo>
                </a:path>
              </a:pathLst>
            </a:custGeom>
            <a:solidFill>
              <a:srgbClr val="FF0000"/>
            </a:solidFill>
            <a:ln w="285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3" name="Freeform 11"/>
            <p:cNvSpPr>
              <a:spLocks/>
            </p:cNvSpPr>
            <p:nvPr/>
          </p:nvSpPr>
          <p:spPr bwMode="auto">
            <a:xfrm>
              <a:off x="3894" y="2814"/>
              <a:ext cx="70" cy="70"/>
            </a:xfrm>
            <a:custGeom>
              <a:avLst/>
              <a:gdLst/>
              <a:ahLst/>
              <a:cxnLst>
                <a:cxn ang="0">
                  <a:pos x="35" y="70"/>
                </a:cxn>
                <a:cxn ang="0">
                  <a:pos x="47" y="67"/>
                </a:cxn>
                <a:cxn ang="0">
                  <a:pos x="59" y="59"/>
                </a:cxn>
                <a:cxn ang="0">
                  <a:pos x="67" y="48"/>
                </a:cxn>
                <a:cxn ang="0">
                  <a:pos x="70" y="35"/>
                </a:cxn>
                <a:cxn ang="0">
                  <a:pos x="67" y="21"/>
                </a:cxn>
                <a:cxn ang="0">
                  <a:pos x="59" y="10"/>
                </a:cxn>
                <a:cxn ang="0">
                  <a:pos x="47" y="3"/>
                </a:cxn>
                <a:cxn ang="0">
                  <a:pos x="35" y="0"/>
                </a:cxn>
                <a:cxn ang="0">
                  <a:pos x="21" y="3"/>
                </a:cxn>
                <a:cxn ang="0">
                  <a:pos x="10" y="10"/>
                </a:cxn>
                <a:cxn ang="0">
                  <a:pos x="3" y="21"/>
                </a:cxn>
                <a:cxn ang="0">
                  <a:pos x="0" y="35"/>
                </a:cxn>
                <a:cxn ang="0">
                  <a:pos x="3" y="48"/>
                </a:cxn>
                <a:cxn ang="0">
                  <a:pos x="10" y="59"/>
                </a:cxn>
                <a:cxn ang="0">
                  <a:pos x="21" y="67"/>
                </a:cxn>
                <a:cxn ang="0">
                  <a:pos x="35" y="70"/>
                </a:cxn>
              </a:cxnLst>
              <a:rect l="0" t="0" r="r" b="b"/>
              <a:pathLst>
                <a:path w="70" h="70">
                  <a:moveTo>
                    <a:pt x="35" y="70"/>
                  </a:moveTo>
                  <a:lnTo>
                    <a:pt x="47" y="67"/>
                  </a:lnTo>
                  <a:lnTo>
                    <a:pt x="59" y="59"/>
                  </a:lnTo>
                  <a:lnTo>
                    <a:pt x="67" y="48"/>
                  </a:lnTo>
                  <a:lnTo>
                    <a:pt x="70" y="35"/>
                  </a:lnTo>
                  <a:lnTo>
                    <a:pt x="67" y="21"/>
                  </a:lnTo>
                  <a:lnTo>
                    <a:pt x="59" y="10"/>
                  </a:lnTo>
                  <a:lnTo>
                    <a:pt x="47" y="3"/>
                  </a:lnTo>
                  <a:lnTo>
                    <a:pt x="35" y="0"/>
                  </a:lnTo>
                  <a:lnTo>
                    <a:pt x="21" y="3"/>
                  </a:lnTo>
                  <a:lnTo>
                    <a:pt x="10" y="10"/>
                  </a:lnTo>
                  <a:lnTo>
                    <a:pt x="3" y="21"/>
                  </a:lnTo>
                  <a:lnTo>
                    <a:pt x="0" y="35"/>
                  </a:lnTo>
                  <a:lnTo>
                    <a:pt x="3" y="48"/>
                  </a:lnTo>
                  <a:lnTo>
                    <a:pt x="10" y="59"/>
                  </a:lnTo>
                  <a:lnTo>
                    <a:pt x="21" y="67"/>
                  </a:lnTo>
                  <a:lnTo>
                    <a:pt x="35" y="70"/>
                  </a:lnTo>
                </a:path>
              </a:pathLst>
            </a:custGeom>
            <a:solidFill>
              <a:srgbClr val="FF0000"/>
            </a:solidFill>
            <a:ln w="285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5" name="Freeform 13"/>
            <p:cNvSpPr>
              <a:spLocks/>
            </p:cNvSpPr>
            <p:nvPr/>
          </p:nvSpPr>
          <p:spPr bwMode="auto">
            <a:xfrm>
              <a:off x="3900" y="3109"/>
              <a:ext cx="69" cy="68"/>
            </a:xfrm>
            <a:custGeom>
              <a:avLst/>
              <a:gdLst/>
              <a:ahLst/>
              <a:cxnLst>
                <a:cxn ang="0">
                  <a:pos x="34" y="68"/>
                </a:cxn>
                <a:cxn ang="0">
                  <a:pos x="47" y="67"/>
                </a:cxn>
                <a:cxn ang="0">
                  <a:pos x="59" y="58"/>
                </a:cxn>
                <a:cxn ang="0">
                  <a:pos x="66" y="47"/>
                </a:cxn>
                <a:cxn ang="0">
                  <a:pos x="69" y="35"/>
                </a:cxn>
                <a:cxn ang="0">
                  <a:pos x="66" y="21"/>
                </a:cxn>
                <a:cxn ang="0">
                  <a:pos x="59" y="10"/>
                </a:cxn>
                <a:cxn ang="0">
                  <a:pos x="47" y="3"/>
                </a:cxn>
                <a:cxn ang="0">
                  <a:pos x="34" y="0"/>
                </a:cxn>
                <a:cxn ang="0">
                  <a:pos x="21" y="3"/>
                </a:cxn>
                <a:cxn ang="0">
                  <a:pos x="9" y="10"/>
                </a:cxn>
                <a:cxn ang="0">
                  <a:pos x="2" y="21"/>
                </a:cxn>
                <a:cxn ang="0">
                  <a:pos x="0" y="35"/>
                </a:cxn>
                <a:cxn ang="0">
                  <a:pos x="2" y="47"/>
                </a:cxn>
                <a:cxn ang="0">
                  <a:pos x="9" y="58"/>
                </a:cxn>
                <a:cxn ang="0">
                  <a:pos x="21" y="67"/>
                </a:cxn>
                <a:cxn ang="0">
                  <a:pos x="34" y="68"/>
                </a:cxn>
              </a:cxnLst>
              <a:rect l="0" t="0" r="r" b="b"/>
              <a:pathLst>
                <a:path w="69" h="68">
                  <a:moveTo>
                    <a:pt x="34" y="68"/>
                  </a:moveTo>
                  <a:lnTo>
                    <a:pt x="47" y="67"/>
                  </a:lnTo>
                  <a:lnTo>
                    <a:pt x="59" y="58"/>
                  </a:lnTo>
                  <a:lnTo>
                    <a:pt x="66" y="47"/>
                  </a:lnTo>
                  <a:lnTo>
                    <a:pt x="69" y="35"/>
                  </a:lnTo>
                  <a:lnTo>
                    <a:pt x="66" y="21"/>
                  </a:lnTo>
                  <a:lnTo>
                    <a:pt x="59" y="10"/>
                  </a:lnTo>
                  <a:lnTo>
                    <a:pt x="47" y="3"/>
                  </a:lnTo>
                  <a:lnTo>
                    <a:pt x="34" y="0"/>
                  </a:lnTo>
                  <a:lnTo>
                    <a:pt x="21" y="3"/>
                  </a:lnTo>
                  <a:lnTo>
                    <a:pt x="9" y="10"/>
                  </a:lnTo>
                  <a:lnTo>
                    <a:pt x="2" y="21"/>
                  </a:lnTo>
                  <a:lnTo>
                    <a:pt x="0" y="35"/>
                  </a:lnTo>
                  <a:lnTo>
                    <a:pt x="2" y="47"/>
                  </a:lnTo>
                  <a:lnTo>
                    <a:pt x="9" y="58"/>
                  </a:lnTo>
                  <a:lnTo>
                    <a:pt x="21" y="67"/>
                  </a:lnTo>
                  <a:lnTo>
                    <a:pt x="34" y="68"/>
                  </a:lnTo>
                </a:path>
              </a:pathLst>
            </a:custGeom>
            <a:solidFill>
              <a:srgbClr val="FF0000"/>
            </a:solidFill>
            <a:ln w="285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7" name="Freeform 15"/>
            <p:cNvSpPr>
              <a:spLocks/>
            </p:cNvSpPr>
            <p:nvPr/>
          </p:nvSpPr>
          <p:spPr bwMode="auto">
            <a:xfrm>
              <a:off x="3488" y="3391"/>
              <a:ext cx="70" cy="70"/>
            </a:xfrm>
            <a:custGeom>
              <a:avLst/>
              <a:gdLst/>
              <a:ahLst/>
              <a:cxnLst>
                <a:cxn ang="0">
                  <a:pos x="35" y="70"/>
                </a:cxn>
                <a:cxn ang="0">
                  <a:pos x="49" y="67"/>
                </a:cxn>
                <a:cxn ang="0">
                  <a:pos x="60" y="60"/>
                </a:cxn>
                <a:cxn ang="0">
                  <a:pos x="67" y="49"/>
                </a:cxn>
                <a:cxn ang="0">
                  <a:pos x="70" y="35"/>
                </a:cxn>
                <a:cxn ang="0">
                  <a:pos x="67" y="22"/>
                </a:cxn>
                <a:cxn ang="0">
                  <a:pos x="60" y="10"/>
                </a:cxn>
                <a:cxn ang="0">
                  <a:pos x="49" y="3"/>
                </a:cxn>
                <a:cxn ang="0">
                  <a:pos x="35" y="0"/>
                </a:cxn>
                <a:cxn ang="0">
                  <a:pos x="22" y="3"/>
                </a:cxn>
                <a:cxn ang="0">
                  <a:pos x="10" y="10"/>
                </a:cxn>
                <a:cxn ang="0">
                  <a:pos x="3" y="22"/>
                </a:cxn>
                <a:cxn ang="0">
                  <a:pos x="0" y="35"/>
                </a:cxn>
                <a:cxn ang="0">
                  <a:pos x="3" y="49"/>
                </a:cxn>
                <a:cxn ang="0">
                  <a:pos x="10" y="60"/>
                </a:cxn>
                <a:cxn ang="0">
                  <a:pos x="22" y="67"/>
                </a:cxn>
                <a:cxn ang="0">
                  <a:pos x="35" y="70"/>
                </a:cxn>
              </a:cxnLst>
              <a:rect l="0" t="0" r="r" b="b"/>
              <a:pathLst>
                <a:path w="70" h="70">
                  <a:moveTo>
                    <a:pt x="35" y="70"/>
                  </a:moveTo>
                  <a:lnTo>
                    <a:pt x="49" y="67"/>
                  </a:lnTo>
                  <a:lnTo>
                    <a:pt x="60" y="60"/>
                  </a:lnTo>
                  <a:lnTo>
                    <a:pt x="67" y="49"/>
                  </a:lnTo>
                  <a:lnTo>
                    <a:pt x="70" y="35"/>
                  </a:lnTo>
                  <a:lnTo>
                    <a:pt x="67" y="22"/>
                  </a:lnTo>
                  <a:lnTo>
                    <a:pt x="60" y="10"/>
                  </a:lnTo>
                  <a:lnTo>
                    <a:pt x="49" y="3"/>
                  </a:lnTo>
                  <a:lnTo>
                    <a:pt x="35" y="0"/>
                  </a:lnTo>
                  <a:lnTo>
                    <a:pt x="22" y="3"/>
                  </a:lnTo>
                  <a:lnTo>
                    <a:pt x="10" y="10"/>
                  </a:lnTo>
                  <a:lnTo>
                    <a:pt x="3" y="22"/>
                  </a:lnTo>
                  <a:lnTo>
                    <a:pt x="0" y="35"/>
                  </a:lnTo>
                  <a:lnTo>
                    <a:pt x="3" y="49"/>
                  </a:lnTo>
                  <a:lnTo>
                    <a:pt x="10" y="60"/>
                  </a:lnTo>
                  <a:lnTo>
                    <a:pt x="22" y="67"/>
                  </a:lnTo>
                  <a:lnTo>
                    <a:pt x="35" y="70"/>
                  </a:lnTo>
                </a:path>
              </a:pathLst>
            </a:custGeom>
            <a:solidFill>
              <a:srgbClr val="FF0000"/>
            </a:solidFill>
            <a:ln w="285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9" name="Freeform 17"/>
            <p:cNvSpPr>
              <a:spLocks/>
            </p:cNvSpPr>
            <p:nvPr/>
          </p:nvSpPr>
          <p:spPr bwMode="auto">
            <a:xfrm>
              <a:off x="3146" y="3016"/>
              <a:ext cx="70" cy="69"/>
            </a:xfrm>
            <a:custGeom>
              <a:avLst/>
              <a:gdLst/>
              <a:ahLst/>
              <a:cxnLst>
                <a:cxn ang="0">
                  <a:pos x="35" y="69"/>
                </a:cxn>
                <a:cxn ang="0">
                  <a:pos x="49" y="67"/>
                </a:cxn>
                <a:cxn ang="0">
                  <a:pos x="60" y="60"/>
                </a:cxn>
                <a:cxn ang="0">
                  <a:pos x="67" y="48"/>
                </a:cxn>
                <a:cxn ang="0">
                  <a:pos x="70" y="35"/>
                </a:cxn>
                <a:cxn ang="0">
                  <a:pos x="67" y="22"/>
                </a:cxn>
                <a:cxn ang="0">
                  <a:pos x="60" y="10"/>
                </a:cxn>
                <a:cxn ang="0">
                  <a:pos x="49" y="3"/>
                </a:cxn>
                <a:cxn ang="0">
                  <a:pos x="35" y="0"/>
                </a:cxn>
                <a:cxn ang="0">
                  <a:pos x="22" y="3"/>
                </a:cxn>
                <a:cxn ang="0">
                  <a:pos x="11" y="10"/>
                </a:cxn>
                <a:cxn ang="0">
                  <a:pos x="3" y="22"/>
                </a:cxn>
                <a:cxn ang="0">
                  <a:pos x="0" y="35"/>
                </a:cxn>
                <a:cxn ang="0">
                  <a:pos x="3" y="48"/>
                </a:cxn>
                <a:cxn ang="0">
                  <a:pos x="11" y="60"/>
                </a:cxn>
                <a:cxn ang="0">
                  <a:pos x="22" y="67"/>
                </a:cxn>
                <a:cxn ang="0">
                  <a:pos x="35" y="69"/>
                </a:cxn>
              </a:cxnLst>
              <a:rect l="0" t="0" r="r" b="b"/>
              <a:pathLst>
                <a:path w="70" h="69">
                  <a:moveTo>
                    <a:pt x="35" y="69"/>
                  </a:moveTo>
                  <a:lnTo>
                    <a:pt x="49" y="67"/>
                  </a:lnTo>
                  <a:lnTo>
                    <a:pt x="60" y="60"/>
                  </a:lnTo>
                  <a:lnTo>
                    <a:pt x="67" y="48"/>
                  </a:lnTo>
                  <a:lnTo>
                    <a:pt x="70" y="35"/>
                  </a:lnTo>
                  <a:lnTo>
                    <a:pt x="67" y="22"/>
                  </a:lnTo>
                  <a:lnTo>
                    <a:pt x="60" y="10"/>
                  </a:lnTo>
                  <a:lnTo>
                    <a:pt x="49" y="3"/>
                  </a:lnTo>
                  <a:lnTo>
                    <a:pt x="35" y="0"/>
                  </a:lnTo>
                  <a:lnTo>
                    <a:pt x="22" y="3"/>
                  </a:lnTo>
                  <a:lnTo>
                    <a:pt x="11" y="10"/>
                  </a:lnTo>
                  <a:lnTo>
                    <a:pt x="3" y="22"/>
                  </a:lnTo>
                  <a:lnTo>
                    <a:pt x="0" y="35"/>
                  </a:lnTo>
                  <a:lnTo>
                    <a:pt x="3" y="48"/>
                  </a:lnTo>
                  <a:lnTo>
                    <a:pt x="11" y="60"/>
                  </a:lnTo>
                  <a:lnTo>
                    <a:pt x="22" y="67"/>
                  </a:lnTo>
                  <a:lnTo>
                    <a:pt x="35" y="69"/>
                  </a:lnTo>
                </a:path>
              </a:pathLst>
            </a:custGeom>
            <a:solidFill>
              <a:srgbClr val="FF0000"/>
            </a:solidFill>
            <a:ln w="285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11" name="Freeform 19"/>
            <p:cNvSpPr>
              <a:spLocks/>
            </p:cNvSpPr>
            <p:nvPr/>
          </p:nvSpPr>
          <p:spPr bwMode="auto">
            <a:xfrm>
              <a:off x="2822" y="3010"/>
              <a:ext cx="70" cy="70"/>
            </a:xfrm>
            <a:custGeom>
              <a:avLst/>
              <a:gdLst/>
              <a:ahLst/>
              <a:cxnLst>
                <a:cxn ang="0">
                  <a:pos x="35" y="70"/>
                </a:cxn>
                <a:cxn ang="0">
                  <a:pos x="48" y="67"/>
                </a:cxn>
                <a:cxn ang="0">
                  <a:pos x="60" y="60"/>
                </a:cxn>
                <a:cxn ang="0">
                  <a:pos x="67" y="48"/>
                </a:cxn>
                <a:cxn ang="0">
                  <a:pos x="70" y="35"/>
                </a:cxn>
                <a:cxn ang="0">
                  <a:pos x="67" y="21"/>
                </a:cxn>
                <a:cxn ang="0">
                  <a:pos x="60" y="10"/>
                </a:cxn>
                <a:cxn ang="0">
                  <a:pos x="48" y="3"/>
                </a:cxn>
                <a:cxn ang="0">
                  <a:pos x="35" y="0"/>
                </a:cxn>
                <a:cxn ang="0">
                  <a:pos x="21" y="3"/>
                </a:cxn>
                <a:cxn ang="0">
                  <a:pos x="10" y="10"/>
                </a:cxn>
                <a:cxn ang="0">
                  <a:pos x="3" y="21"/>
                </a:cxn>
                <a:cxn ang="0">
                  <a:pos x="0" y="35"/>
                </a:cxn>
                <a:cxn ang="0">
                  <a:pos x="3" y="48"/>
                </a:cxn>
                <a:cxn ang="0">
                  <a:pos x="10" y="60"/>
                </a:cxn>
                <a:cxn ang="0">
                  <a:pos x="21" y="67"/>
                </a:cxn>
                <a:cxn ang="0">
                  <a:pos x="35" y="70"/>
                </a:cxn>
              </a:cxnLst>
              <a:rect l="0" t="0" r="r" b="b"/>
              <a:pathLst>
                <a:path w="70" h="70">
                  <a:moveTo>
                    <a:pt x="35" y="70"/>
                  </a:moveTo>
                  <a:lnTo>
                    <a:pt x="48" y="67"/>
                  </a:lnTo>
                  <a:lnTo>
                    <a:pt x="60" y="60"/>
                  </a:lnTo>
                  <a:lnTo>
                    <a:pt x="67" y="48"/>
                  </a:lnTo>
                  <a:lnTo>
                    <a:pt x="70" y="35"/>
                  </a:lnTo>
                  <a:lnTo>
                    <a:pt x="67" y="21"/>
                  </a:lnTo>
                  <a:lnTo>
                    <a:pt x="60" y="10"/>
                  </a:lnTo>
                  <a:lnTo>
                    <a:pt x="48" y="3"/>
                  </a:lnTo>
                  <a:lnTo>
                    <a:pt x="35" y="0"/>
                  </a:lnTo>
                  <a:lnTo>
                    <a:pt x="21" y="3"/>
                  </a:lnTo>
                  <a:lnTo>
                    <a:pt x="10" y="10"/>
                  </a:lnTo>
                  <a:lnTo>
                    <a:pt x="3" y="21"/>
                  </a:lnTo>
                  <a:lnTo>
                    <a:pt x="0" y="35"/>
                  </a:lnTo>
                  <a:lnTo>
                    <a:pt x="3" y="48"/>
                  </a:lnTo>
                  <a:lnTo>
                    <a:pt x="10" y="60"/>
                  </a:lnTo>
                  <a:lnTo>
                    <a:pt x="21" y="67"/>
                  </a:lnTo>
                  <a:lnTo>
                    <a:pt x="35" y="70"/>
                  </a:lnTo>
                </a:path>
              </a:pathLst>
            </a:custGeom>
            <a:solidFill>
              <a:srgbClr val="FF0000"/>
            </a:solidFill>
            <a:ln w="285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13" name="Freeform 21"/>
            <p:cNvSpPr>
              <a:spLocks/>
            </p:cNvSpPr>
            <p:nvPr/>
          </p:nvSpPr>
          <p:spPr bwMode="auto">
            <a:xfrm>
              <a:off x="2683" y="3369"/>
              <a:ext cx="70" cy="68"/>
            </a:xfrm>
            <a:custGeom>
              <a:avLst/>
              <a:gdLst/>
              <a:ahLst/>
              <a:cxnLst>
                <a:cxn ang="0">
                  <a:pos x="35" y="68"/>
                </a:cxn>
                <a:cxn ang="0">
                  <a:pos x="48" y="67"/>
                </a:cxn>
                <a:cxn ang="0">
                  <a:pos x="60" y="58"/>
                </a:cxn>
                <a:cxn ang="0">
                  <a:pos x="67" y="47"/>
                </a:cxn>
                <a:cxn ang="0">
                  <a:pos x="70" y="33"/>
                </a:cxn>
                <a:cxn ang="0">
                  <a:pos x="67" y="21"/>
                </a:cxn>
                <a:cxn ang="0">
                  <a:pos x="60" y="10"/>
                </a:cxn>
                <a:cxn ang="0">
                  <a:pos x="48" y="1"/>
                </a:cxn>
                <a:cxn ang="0">
                  <a:pos x="35" y="0"/>
                </a:cxn>
                <a:cxn ang="0">
                  <a:pos x="21" y="1"/>
                </a:cxn>
                <a:cxn ang="0">
                  <a:pos x="10" y="10"/>
                </a:cxn>
                <a:cxn ang="0">
                  <a:pos x="3" y="21"/>
                </a:cxn>
                <a:cxn ang="0">
                  <a:pos x="0" y="33"/>
                </a:cxn>
                <a:cxn ang="0">
                  <a:pos x="3" y="47"/>
                </a:cxn>
                <a:cxn ang="0">
                  <a:pos x="10" y="58"/>
                </a:cxn>
                <a:cxn ang="0">
                  <a:pos x="21" y="67"/>
                </a:cxn>
                <a:cxn ang="0">
                  <a:pos x="35" y="68"/>
                </a:cxn>
              </a:cxnLst>
              <a:rect l="0" t="0" r="r" b="b"/>
              <a:pathLst>
                <a:path w="70" h="68">
                  <a:moveTo>
                    <a:pt x="35" y="68"/>
                  </a:moveTo>
                  <a:lnTo>
                    <a:pt x="48" y="67"/>
                  </a:lnTo>
                  <a:lnTo>
                    <a:pt x="60" y="58"/>
                  </a:lnTo>
                  <a:lnTo>
                    <a:pt x="67" y="47"/>
                  </a:lnTo>
                  <a:lnTo>
                    <a:pt x="70" y="33"/>
                  </a:lnTo>
                  <a:lnTo>
                    <a:pt x="67" y="21"/>
                  </a:lnTo>
                  <a:lnTo>
                    <a:pt x="60" y="10"/>
                  </a:lnTo>
                  <a:lnTo>
                    <a:pt x="48" y="1"/>
                  </a:lnTo>
                  <a:lnTo>
                    <a:pt x="35" y="0"/>
                  </a:lnTo>
                  <a:lnTo>
                    <a:pt x="21" y="1"/>
                  </a:lnTo>
                  <a:lnTo>
                    <a:pt x="10" y="10"/>
                  </a:lnTo>
                  <a:lnTo>
                    <a:pt x="3" y="21"/>
                  </a:lnTo>
                  <a:lnTo>
                    <a:pt x="0" y="33"/>
                  </a:lnTo>
                  <a:lnTo>
                    <a:pt x="3" y="47"/>
                  </a:lnTo>
                  <a:lnTo>
                    <a:pt x="10" y="58"/>
                  </a:lnTo>
                  <a:lnTo>
                    <a:pt x="21" y="67"/>
                  </a:lnTo>
                  <a:lnTo>
                    <a:pt x="35" y="68"/>
                  </a:lnTo>
                </a:path>
              </a:pathLst>
            </a:custGeom>
            <a:solidFill>
              <a:srgbClr val="FF0000"/>
            </a:solidFill>
            <a:ln w="285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15" name="Freeform 23"/>
            <p:cNvSpPr>
              <a:spLocks/>
            </p:cNvSpPr>
            <p:nvPr/>
          </p:nvSpPr>
          <p:spPr bwMode="auto">
            <a:xfrm>
              <a:off x="2649" y="2768"/>
              <a:ext cx="69" cy="69"/>
            </a:xfrm>
            <a:custGeom>
              <a:avLst/>
              <a:gdLst/>
              <a:ahLst/>
              <a:cxnLst>
                <a:cxn ang="0">
                  <a:pos x="34" y="69"/>
                </a:cxn>
                <a:cxn ang="0">
                  <a:pos x="47" y="67"/>
                </a:cxn>
                <a:cxn ang="0">
                  <a:pos x="59" y="59"/>
                </a:cxn>
                <a:cxn ang="0">
                  <a:pos x="66" y="48"/>
                </a:cxn>
                <a:cxn ang="0">
                  <a:pos x="69" y="34"/>
                </a:cxn>
                <a:cxn ang="0">
                  <a:pos x="66" y="21"/>
                </a:cxn>
                <a:cxn ang="0">
                  <a:pos x="59" y="10"/>
                </a:cxn>
                <a:cxn ang="0">
                  <a:pos x="47" y="2"/>
                </a:cxn>
                <a:cxn ang="0">
                  <a:pos x="34" y="0"/>
                </a:cxn>
                <a:cxn ang="0">
                  <a:pos x="20" y="2"/>
                </a:cxn>
                <a:cxn ang="0">
                  <a:pos x="9" y="10"/>
                </a:cxn>
                <a:cxn ang="0">
                  <a:pos x="2" y="21"/>
                </a:cxn>
                <a:cxn ang="0">
                  <a:pos x="0" y="34"/>
                </a:cxn>
                <a:cxn ang="0">
                  <a:pos x="2" y="48"/>
                </a:cxn>
                <a:cxn ang="0">
                  <a:pos x="9" y="59"/>
                </a:cxn>
                <a:cxn ang="0">
                  <a:pos x="20" y="67"/>
                </a:cxn>
                <a:cxn ang="0">
                  <a:pos x="34" y="69"/>
                </a:cxn>
              </a:cxnLst>
              <a:rect l="0" t="0" r="r" b="b"/>
              <a:pathLst>
                <a:path w="69" h="69">
                  <a:moveTo>
                    <a:pt x="34" y="69"/>
                  </a:moveTo>
                  <a:lnTo>
                    <a:pt x="47" y="67"/>
                  </a:lnTo>
                  <a:lnTo>
                    <a:pt x="59" y="59"/>
                  </a:lnTo>
                  <a:lnTo>
                    <a:pt x="66" y="48"/>
                  </a:lnTo>
                  <a:lnTo>
                    <a:pt x="69" y="34"/>
                  </a:lnTo>
                  <a:lnTo>
                    <a:pt x="66" y="21"/>
                  </a:lnTo>
                  <a:lnTo>
                    <a:pt x="59" y="10"/>
                  </a:lnTo>
                  <a:lnTo>
                    <a:pt x="47" y="2"/>
                  </a:lnTo>
                  <a:lnTo>
                    <a:pt x="34" y="0"/>
                  </a:lnTo>
                  <a:lnTo>
                    <a:pt x="20" y="2"/>
                  </a:lnTo>
                  <a:lnTo>
                    <a:pt x="9" y="10"/>
                  </a:lnTo>
                  <a:lnTo>
                    <a:pt x="2" y="21"/>
                  </a:lnTo>
                  <a:lnTo>
                    <a:pt x="0" y="34"/>
                  </a:lnTo>
                  <a:lnTo>
                    <a:pt x="2" y="48"/>
                  </a:lnTo>
                  <a:lnTo>
                    <a:pt x="9" y="59"/>
                  </a:lnTo>
                  <a:lnTo>
                    <a:pt x="20" y="67"/>
                  </a:lnTo>
                  <a:lnTo>
                    <a:pt x="34" y="69"/>
                  </a:lnTo>
                </a:path>
              </a:pathLst>
            </a:custGeom>
            <a:solidFill>
              <a:srgbClr val="FF0000"/>
            </a:solidFill>
            <a:ln w="285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17" name="Freeform 25"/>
            <p:cNvSpPr>
              <a:spLocks/>
            </p:cNvSpPr>
            <p:nvPr/>
          </p:nvSpPr>
          <p:spPr bwMode="auto">
            <a:xfrm>
              <a:off x="2533" y="2618"/>
              <a:ext cx="70" cy="68"/>
            </a:xfrm>
            <a:custGeom>
              <a:avLst/>
              <a:gdLst/>
              <a:ahLst/>
              <a:cxnLst>
                <a:cxn ang="0">
                  <a:pos x="35" y="68"/>
                </a:cxn>
                <a:cxn ang="0">
                  <a:pos x="47" y="67"/>
                </a:cxn>
                <a:cxn ang="0">
                  <a:pos x="59" y="59"/>
                </a:cxn>
                <a:cxn ang="0">
                  <a:pos x="67" y="48"/>
                </a:cxn>
                <a:cxn ang="0">
                  <a:pos x="70" y="34"/>
                </a:cxn>
                <a:cxn ang="0">
                  <a:pos x="67" y="21"/>
                </a:cxn>
                <a:cxn ang="0">
                  <a:pos x="59" y="10"/>
                </a:cxn>
                <a:cxn ang="0">
                  <a:pos x="47" y="2"/>
                </a:cxn>
                <a:cxn ang="0">
                  <a:pos x="35" y="0"/>
                </a:cxn>
                <a:cxn ang="0">
                  <a:pos x="21" y="2"/>
                </a:cxn>
                <a:cxn ang="0">
                  <a:pos x="10" y="10"/>
                </a:cxn>
                <a:cxn ang="0">
                  <a:pos x="2" y="21"/>
                </a:cxn>
                <a:cxn ang="0">
                  <a:pos x="0" y="34"/>
                </a:cxn>
                <a:cxn ang="0">
                  <a:pos x="2" y="48"/>
                </a:cxn>
                <a:cxn ang="0">
                  <a:pos x="10" y="59"/>
                </a:cxn>
                <a:cxn ang="0">
                  <a:pos x="21" y="67"/>
                </a:cxn>
                <a:cxn ang="0">
                  <a:pos x="35" y="68"/>
                </a:cxn>
              </a:cxnLst>
              <a:rect l="0" t="0" r="r" b="b"/>
              <a:pathLst>
                <a:path w="70" h="68">
                  <a:moveTo>
                    <a:pt x="35" y="68"/>
                  </a:moveTo>
                  <a:lnTo>
                    <a:pt x="47" y="67"/>
                  </a:lnTo>
                  <a:lnTo>
                    <a:pt x="59" y="59"/>
                  </a:lnTo>
                  <a:lnTo>
                    <a:pt x="67" y="48"/>
                  </a:lnTo>
                  <a:lnTo>
                    <a:pt x="70" y="34"/>
                  </a:lnTo>
                  <a:lnTo>
                    <a:pt x="67" y="21"/>
                  </a:lnTo>
                  <a:lnTo>
                    <a:pt x="59" y="10"/>
                  </a:lnTo>
                  <a:lnTo>
                    <a:pt x="47" y="2"/>
                  </a:lnTo>
                  <a:lnTo>
                    <a:pt x="35" y="0"/>
                  </a:lnTo>
                  <a:lnTo>
                    <a:pt x="21" y="2"/>
                  </a:lnTo>
                  <a:lnTo>
                    <a:pt x="10" y="10"/>
                  </a:lnTo>
                  <a:lnTo>
                    <a:pt x="2" y="21"/>
                  </a:lnTo>
                  <a:lnTo>
                    <a:pt x="0" y="34"/>
                  </a:lnTo>
                  <a:lnTo>
                    <a:pt x="2" y="48"/>
                  </a:lnTo>
                  <a:lnTo>
                    <a:pt x="10" y="59"/>
                  </a:lnTo>
                  <a:lnTo>
                    <a:pt x="21" y="67"/>
                  </a:lnTo>
                  <a:lnTo>
                    <a:pt x="35" y="68"/>
                  </a:lnTo>
                </a:path>
              </a:pathLst>
            </a:custGeom>
            <a:solidFill>
              <a:srgbClr val="FF0000"/>
            </a:solidFill>
            <a:ln w="285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19" name="Freeform 27"/>
            <p:cNvSpPr>
              <a:spLocks/>
            </p:cNvSpPr>
            <p:nvPr/>
          </p:nvSpPr>
          <p:spPr bwMode="auto">
            <a:xfrm>
              <a:off x="2515" y="1930"/>
              <a:ext cx="70" cy="70"/>
            </a:xfrm>
            <a:custGeom>
              <a:avLst/>
              <a:gdLst/>
              <a:ahLst/>
              <a:cxnLst>
                <a:cxn ang="0">
                  <a:pos x="35" y="70"/>
                </a:cxn>
                <a:cxn ang="0">
                  <a:pos x="49" y="67"/>
                </a:cxn>
                <a:cxn ang="0">
                  <a:pos x="60" y="60"/>
                </a:cxn>
                <a:cxn ang="0">
                  <a:pos x="67" y="49"/>
                </a:cxn>
                <a:cxn ang="0">
                  <a:pos x="70" y="35"/>
                </a:cxn>
                <a:cxn ang="0">
                  <a:pos x="67" y="23"/>
                </a:cxn>
                <a:cxn ang="0">
                  <a:pos x="60" y="12"/>
                </a:cxn>
                <a:cxn ang="0">
                  <a:pos x="49" y="3"/>
                </a:cxn>
                <a:cxn ang="0">
                  <a:pos x="35" y="0"/>
                </a:cxn>
                <a:cxn ang="0">
                  <a:pos x="22" y="3"/>
                </a:cxn>
                <a:cxn ang="0">
                  <a:pos x="10" y="12"/>
                </a:cxn>
                <a:cxn ang="0">
                  <a:pos x="3" y="23"/>
                </a:cxn>
                <a:cxn ang="0">
                  <a:pos x="0" y="35"/>
                </a:cxn>
                <a:cxn ang="0">
                  <a:pos x="3" y="49"/>
                </a:cxn>
                <a:cxn ang="0">
                  <a:pos x="10" y="60"/>
                </a:cxn>
                <a:cxn ang="0">
                  <a:pos x="22" y="67"/>
                </a:cxn>
                <a:cxn ang="0">
                  <a:pos x="35" y="70"/>
                </a:cxn>
              </a:cxnLst>
              <a:rect l="0" t="0" r="r" b="b"/>
              <a:pathLst>
                <a:path w="70" h="70">
                  <a:moveTo>
                    <a:pt x="35" y="70"/>
                  </a:moveTo>
                  <a:lnTo>
                    <a:pt x="49" y="67"/>
                  </a:lnTo>
                  <a:lnTo>
                    <a:pt x="60" y="60"/>
                  </a:lnTo>
                  <a:lnTo>
                    <a:pt x="67" y="49"/>
                  </a:lnTo>
                  <a:lnTo>
                    <a:pt x="70" y="35"/>
                  </a:lnTo>
                  <a:lnTo>
                    <a:pt x="67" y="23"/>
                  </a:lnTo>
                  <a:lnTo>
                    <a:pt x="60" y="12"/>
                  </a:lnTo>
                  <a:lnTo>
                    <a:pt x="49" y="3"/>
                  </a:lnTo>
                  <a:lnTo>
                    <a:pt x="35" y="0"/>
                  </a:lnTo>
                  <a:lnTo>
                    <a:pt x="22" y="3"/>
                  </a:lnTo>
                  <a:lnTo>
                    <a:pt x="10" y="12"/>
                  </a:lnTo>
                  <a:lnTo>
                    <a:pt x="3" y="23"/>
                  </a:lnTo>
                  <a:lnTo>
                    <a:pt x="0" y="35"/>
                  </a:lnTo>
                  <a:lnTo>
                    <a:pt x="3" y="49"/>
                  </a:lnTo>
                  <a:lnTo>
                    <a:pt x="10" y="60"/>
                  </a:lnTo>
                  <a:lnTo>
                    <a:pt x="22" y="67"/>
                  </a:lnTo>
                  <a:lnTo>
                    <a:pt x="35" y="70"/>
                  </a:lnTo>
                </a:path>
              </a:pathLst>
            </a:custGeom>
            <a:solidFill>
              <a:srgbClr val="FF0000"/>
            </a:solidFill>
            <a:ln w="285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21" name="Freeform 29"/>
            <p:cNvSpPr>
              <a:spLocks/>
            </p:cNvSpPr>
            <p:nvPr/>
          </p:nvSpPr>
          <p:spPr bwMode="auto">
            <a:xfrm>
              <a:off x="2277" y="3369"/>
              <a:ext cx="70" cy="68"/>
            </a:xfrm>
            <a:custGeom>
              <a:avLst/>
              <a:gdLst/>
              <a:ahLst/>
              <a:cxnLst>
                <a:cxn ang="0">
                  <a:pos x="35" y="68"/>
                </a:cxn>
                <a:cxn ang="0">
                  <a:pos x="49" y="67"/>
                </a:cxn>
                <a:cxn ang="0">
                  <a:pos x="60" y="58"/>
                </a:cxn>
                <a:cxn ang="0">
                  <a:pos x="67" y="47"/>
                </a:cxn>
                <a:cxn ang="0">
                  <a:pos x="70" y="33"/>
                </a:cxn>
                <a:cxn ang="0">
                  <a:pos x="67" y="21"/>
                </a:cxn>
                <a:cxn ang="0">
                  <a:pos x="60" y="10"/>
                </a:cxn>
                <a:cxn ang="0">
                  <a:pos x="49" y="1"/>
                </a:cxn>
                <a:cxn ang="0">
                  <a:pos x="35" y="0"/>
                </a:cxn>
                <a:cxn ang="0">
                  <a:pos x="23" y="1"/>
                </a:cxn>
                <a:cxn ang="0">
                  <a:pos x="11" y="10"/>
                </a:cxn>
                <a:cxn ang="0">
                  <a:pos x="3" y="21"/>
                </a:cxn>
                <a:cxn ang="0">
                  <a:pos x="0" y="33"/>
                </a:cxn>
                <a:cxn ang="0">
                  <a:pos x="3" y="47"/>
                </a:cxn>
                <a:cxn ang="0">
                  <a:pos x="11" y="58"/>
                </a:cxn>
                <a:cxn ang="0">
                  <a:pos x="23" y="67"/>
                </a:cxn>
                <a:cxn ang="0">
                  <a:pos x="35" y="68"/>
                </a:cxn>
              </a:cxnLst>
              <a:rect l="0" t="0" r="r" b="b"/>
              <a:pathLst>
                <a:path w="70" h="68">
                  <a:moveTo>
                    <a:pt x="35" y="68"/>
                  </a:moveTo>
                  <a:lnTo>
                    <a:pt x="49" y="67"/>
                  </a:lnTo>
                  <a:lnTo>
                    <a:pt x="60" y="58"/>
                  </a:lnTo>
                  <a:lnTo>
                    <a:pt x="67" y="47"/>
                  </a:lnTo>
                  <a:lnTo>
                    <a:pt x="70" y="33"/>
                  </a:lnTo>
                  <a:lnTo>
                    <a:pt x="67" y="21"/>
                  </a:lnTo>
                  <a:lnTo>
                    <a:pt x="60" y="10"/>
                  </a:lnTo>
                  <a:lnTo>
                    <a:pt x="49" y="1"/>
                  </a:lnTo>
                  <a:lnTo>
                    <a:pt x="35" y="0"/>
                  </a:lnTo>
                  <a:lnTo>
                    <a:pt x="23" y="1"/>
                  </a:lnTo>
                  <a:lnTo>
                    <a:pt x="11" y="10"/>
                  </a:lnTo>
                  <a:lnTo>
                    <a:pt x="3" y="21"/>
                  </a:lnTo>
                  <a:lnTo>
                    <a:pt x="0" y="33"/>
                  </a:lnTo>
                  <a:lnTo>
                    <a:pt x="3" y="47"/>
                  </a:lnTo>
                  <a:lnTo>
                    <a:pt x="11" y="58"/>
                  </a:lnTo>
                  <a:lnTo>
                    <a:pt x="23" y="67"/>
                  </a:lnTo>
                  <a:lnTo>
                    <a:pt x="35" y="68"/>
                  </a:lnTo>
                </a:path>
              </a:pathLst>
            </a:custGeom>
            <a:solidFill>
              <a:srgbClr val="FF0000"/>
            </a:solidFill>
            <a:ln w="285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23" name="Freeform 31"/>
            <p:cNvSpPr>
              <a:spLocks/>
            </p:cNvSpPr>
            <p:nvPr/>
          </p:nvSpPr>
          <p:spPr bwMode="auto">
            <a:xfrm>
              <a:off x="1687" y="2727"/>
              <a:ext cx="69" cy="69"/>
            </a:xfrm>
            <a:custGeom>
              <a:avLst/>
              <a:gdLst/>
              <a:ahLst/>
              <a:cxnLst>
                <a:cxn ang="0">
                  <a:pos x="34" y="69"/>
                </a:cxn>
                <a:cxn ang="0">
                  <a:pos x="48" y="66"/>
                </a:cxn>
                <a:cxn ang="0">
                  <a:pos x="59" y="60"/>
                </a:cxn>
                <a:cxn ang="0">
                  <a:pos x="66" y="48"/>
                </a:cxn>
                <a:cxn ang="0">
                  <a:pos x="69" y="35"/>
                </a:cxn>
                <a:cxn ang="0">
                  <a:pos x="66" y="22"/>
                </a:cxn>
                <a:cxn ang="0">
                  <a:pos x="59" y="11"/>
                </a:cxn>
                <a:cxn ang="0">
                  <a:pos x="48" y="3"/>
                </a:cxn>
                <a:cxn ang="0">
                  <a:pos x="34" y="0"/>
                </a:cxn>
                <a:cxn ang="0">
                  <a:pos x="22" y="3"/>
                </a:cxn>
                <a:cxn ang="0">
                  <a:pos x="11" y="11"/>
                </a:cxn>
                <a:cxn ang="0">
                  <a:pos x="2" y="22"/>
                </a:cxn>
                <a:cxn ang="0">
                  <a:pos x="0" y="35"/>
                </a:cxn>
                <a:cxn ang="0">
                  <a:pos x="2" y="48"/>
                </a:cxn>
                <a:cxn ang="0">
                  <a:pos x="11" y="60"/>
                </a:cxn>
                <a:cxn ang="0">
                  <a:pos x="22" y="66"/>
                </a:cxn>
                <a:cxn ang="0">
                  <a:pos x="34" y="69"/>
                </a:cxn>
              </a:cxnLst>
              <a:rect l="0" t="0" r="r" b="b"/>
              <a:pathLst>
                <a:path w="69" h="69">
                  <a:moveTo>
                    <a:pt x="34" y="69"/>
                  </a:moveTo>
                  <a:lnTo>
                    <a:pt x="48" y="66"/>
                  </a:lnTo>
                  <a:lnTo>
                    <a:pt x="59" y="60"/>
                  </a:lnTo>
                  <a:lnTo>
                    <a:pt x="66" y="48"/>
                  </a:lnTo>
                  <a:lnTo>
                    <a:pt x="69" y="35"/>
                  </a:lnTo>
                  <a:lnTo>
                    <a:pt x="66" y="22"/>
                  </a:lnTo>
                  <a:lnTo>
                    <a:pt x="59" y="11"/>
                  </a:lnTo>
                  <a:lnTo>
                    <a:pt x="48" y="3"/>
                  </a:lnTo>
                  <a:lnTo>
                    <a:pt x="34" y="0"/>
                  </a:lnTo>
                  <a:lnTo>
                    <a:pt x="22" y="3"/>
                  </a:lnTo>
                  <a:lnTo>
                    <a:pt x="11" y="11"/>
                  </a:lnTo>
                  <a:lnTo>
                    <a:pt x="2" y="22"/>
                  </a:lnTo>
                  <a:lnTo>
                    <a:pt x="0" y="35"/>
                  </a:lnTo>
                  <a:lnTo>
                    <a:pt x="2" y="48"/>
                  </a:lnTo>
                  <a:lnTo>
                    <a:pt x="11" y="60"/>
                  </a:lnTo>
                  <a:lnTo>
                    <a:pt x="22" y="66"/>
                  </a:lnTo>
                  <a:lnTo>
                    <a:pt x="34" y="69"/>
                  </a:lnTo>
                </a:path>
              </a:pathLst>
            </a:custGeom>
            <a:solidFill>
              <a:srgbClr val="FF0000"/>
            </a:solidFill>
            <a:ln w="285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25" name="Freeform 33"/>
            <p:cNvSpPr>
              <a:spLocks/>
            </p:cNvSpPr>
            <p:nvPr/>
          </p:nvSpPr>
          <p:spPr bwMode="auto">
            <a:xfrm>
              <a:off x="1948" y="1925"/>
              <a:ext cx="69" cy="69"/>
            </a:xfrm>
            <a:custGeom>
              <a:avLst/>
              <a:gdLst/>
              <a:ahLst/>
              <a:cxnLst>
                <a:cxn ang="0">
                  <a:pos x="35" y="69"/>
                </a:cxn>
                <a:cxn ang="0">
                  <a:pos x="47" y="67"/>
                </a:cxn>
                <a:cxn ang="0">
                  <a:pos x="58" y="60"/>
                </a:cxn>
                <a:cxn ang="0">
                  <a:pos x="67" y="48"/>
                </a:cxn>
                <a:cxn ang="0">
                  <a:pos x="69" y="35"/>
                </a:cxn>
                <a:cxn ang="0">
                  <a:pos x="67" y="21"/>
                </a:cxn>
                <a:cxn ang="0">
                  <a:pos x="58" y="10"/>
                </a:cxn>
                <a:cxn ang="0">
                  <a:pos x="47" y="3"/>
                </a:cxn>
                <a:cxn ang="0">
                  <a:pos x="35" y="0"/>
                </a:cxn>
                <a:cxn ang="0">
                  <a:pos x="21" y="3"/>
                </a:cxn>
                <a:cxn ang="0">
                  <a:pos x="10" y="10"/>
                </a:cxn>
                <a:cxn ang="0">
                  <a:pos x="3" y="21"/>
                </a:cxn>
                <a:cxn ang="0">
                  <a:pos x="0" y="35"/>
                </a:cxn>
                <a:cxn ang="0">
                  <a:pos x="3" y="48"/>
                </a:cxn>
                <a:cxn ang="0">
                  <a:pos x="10" y="60"/>
                </a:cxn>
                <a:cxn ang="0">
                  <a:pos x="21" y="67"/>
                </a:cxn>
                <a:cxn ang="0">
                  <a:pos x="35" y="69"/>
                </a:cxn>
              </a:cxnLst>
              <a:rect l="0" t="0" r="r" b="b"/>
              <a:pathLst>
                <a:path w="69" h="69">
                  <a:moveTo>
                    <a:pt x="35" y="69"/>
                  </a:moveTo>
                  <a:lnTo>
                    <a:pt x="47" y="67"/>
                  </a:lnTo>
                  <a:lnTo>
                    <a:pt x="58" y="60"/>
                  </a:lnTo>
                  <a:lnTo>
                    <a:pt x="67" y="48"/>
                  </a:lnTo>
                  <a:lnTo>
                    <a:pt x="69" y="35"/>
                  </a:lnTo>
                  <a:lnTo>
                    <a:pt x="67" y="21"/>
                  </a:lnTo>
                  <a:lnTo>
                    <a:pt x="58" y="10"/>
                  </a:lnTo>
                  <a:lnTo>
                    <a:pt x="47" y="3"/>
                  </a:lnTo>
                  <a:lnTo>
                    <a:pt x="35" y="0"/>
                  </a:lnTo>
                  <a:lnTo>
                    <a:pt x="21" y="3"/>
                  </a:lnTo>
                  <a:lnTo>
                    <a:pt x="10" y="10"/>
                  </a:lnTo>
                  <a:lnTo>
                    <a:pt x="3" y="21"/>
                  </a:lnTo>
                  <a:lnTo>
                    <a:pt x="0" y="35"/>
                  </a:lnTo>
                  <a:lnTo>
                    <a:pt x="3" y="48"/>
                  </a:lnTo>
                  <a:lnTo>
                    <a:pt x="10" y="60"/>
                  </a:lnTo>
                  <a:lnTo>
                    <a:pt x="21" y="67"/>
                  </a:lnTo>
                  <a:lnTo>
                    <a:pt x="35" y="69"/>
                  </a:lnTo>
                </a:path>
              </a:pathLst>
            </a:custGeom>
            <a:solidFill>
              <a:srgbClr val="FF0000"/>
            </a:solidFill>
            <a:ln w="285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27" name="Freeform 35"/>
            <p:cNvSpPr>
              <a:spLocks/>
            </p:cNvSpPr>
            <p:nvPr/>
          </p:nvSpPr>
          <p:spPr bwMode="auto">
            <a:xfrm>
              <a:off x="1727" y="2035"/>
              <a:ext cx="69" cy="69"/>
            </a:xfrm>
            <a:custGeom>
              <a:avLst/>
              <a:gdLst/>
              <a:ahLst/>
              <a:cxnLst>
                <a:cxn ang="0">
                  <a:pos x="35" y="69"/>
                </a:cxn>
                <a:cxn ang="0">
                  <a:pos x="49" y="66"/>
                </a:cxn>
                <a:cxn ang="0">
                  <a:pos x="60" y="59"/>
                </a:cxn>
                <a:cxn ang="0">
                  <a:pos x="68" y="47"/>
                </a:cxn>
                <a:cxn ang="0">
                  <a:pos x="69" y="34"/>
                </a:cxn>
                <a:cxn ang="0">
                  <a:pos x="68" y="20"/>
                </a:cxn>
                <a:cxn ang="0">
                  <a:pos x="60" y="9"/>
                </a:cxn>
                <a:cxn ang="0">
                  <a:pos x="49" y="2"/>
                </a:cxn>
                <a:cxn ang="0">
                  <a:pos x="35" y="0"/>
                </a:cxn>
                <a:cxn ang="0">
                  <a:pos x="22" y="2"/>
                </a:cxn>
                <a:cxn ang="0">
                  <a:pos x="11" y="9"/>
                </a:cxn>
                <a:cxn ang="0">
                  <a:pos x="3" y="20"/>
                </a:cxn>
                <a:cxn ang="0">
                  <a:pos x="0" y="34"/>
                </a:cxn>
                <a:cxn ang="0">
                  <a:pos x="3" y="47"/>
                </a:cxn>
                <a:cxn ang="0">
                  <a:pos x="11" y="59"/>
                </a:cxn>
                <a:cxn ang="0">
                  <a:pos x="22" y="66"/>
                </a:cxn>
                <a:cxn ang="0">
                  <a:pos x="35" y="69"/>
                </a:cxn>
              </a:cxnLst>
              <a:rect l="0" t="0" r="r" b="b"/>
              <a:pathLst>
                <a:path w="69" h="69">
                  <a:moveTo>
                    <a:pt x="35" y="69"/>
                  </a:moveTo>
                  <a:lnTo>
                    <a:pt x="49" y="66"/>
                  </a:lnTo>
                  <a:lnTo>
                    <a:pt x="60" y="59"/>
                  </a:lnTo>
                  <a:lnTo>
                    <a:pt x="68" y="47"/>
                  </a:lnTo>
                  <a:lnTo>
                    <a:pt x="69" y="34"/>
                  </a:lnTo>
                  <a:lnTo>
                    <a:pt x="68" y="20"/>
                  </a:lnTo>
                  <a:lnTo>
                    <a:pt x="60" y="9"/>
                  </a:lnTo>
                  <a:lnTo>
                    <a:pt x="49" y="2"/>
                  </a:lnTo>
                  <a:lnTo>
                    <a:pt x="35" y="0"/>
                  </a:lnTo>
                  <a:lnTo>
                    <a:pt x="22" y="2"/>
                  </a:lnTo>
                  <a:lnTo>
                    <a:pt x="11" y="9"/>
                  </a:lnTo>
                  <a:lnTo>
                    <a:pt x="3" y="20"/>
                  </a:lnTo>
                  <a:lnTo>
                    <a:pt x="0" y="34"/>
                  </a:lnTo>
                  <a:lnTo>
                    <a:pt x="3" y="47"/>
                  </a:lnTo>
                  <a:lnTo>
                    <a:pt x="11" y="59"/>
                  </a:lnTo>
                  <a:lnTo>
                    <a:pt x="22" y="66"/>
                  </a:lnTo>
                  <a:lnTo>
                    <a:pt x="35" y="69"/>
                  </a:lnTo>
                </a:path>
              </a:pathLst>
            </a:custGeom>
            <a:solidFill>
              <a:srgbClr val="FF0000"/>
            </a:solidFill>
            <a:ln w="285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393" name="Rectangle 201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400" b="0">
                <a:solidFill>
                  <a:schemeClr val="tx2"/>
                </a:solidFill>
              </a:rPr>
              <a:t>Steiner Trees</a:t>
            </a:r>
          </a:p>
        </p:txBody>
      </p:sp>
      <p:sp>
        <p:nvSpPr>
          <p:cNvPr id="8394" name="Rectangle 20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Steiner Trees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U:\Template\blank.pot</Template>
  <TotalTime>5928</TotalTime>
  <Words>1070</Words>
  <Application>Microsoft Office PowerPoint</Application>
  <PresentationFormat>On-screen Show (4:3)</PresentationFormat>
  <Paragraphs>388</Paragraphs>
  <Slides>48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48</vt:i4>
      </vt:variant>
    </vt:vector>
  </HeadingPairs>
  <TitlesOfParts>
    <vt:vector size="56" baseType="lpstr">
      <vt:lpstr>Times New Roman</vt:lpstr>
      <vt:lpstr>Times</vt:lpstr>
      <vt:lpstr>Symbol</vt:lpstr>
      <vt:lpstr>Arial</vt:lpstr>
      <vt:lpstr>blank</vt:lpstr>
      <vt:lpstr>Microsoft Word Document</vt:lpstr>
      <vt:lpstr>Microsoft Equation 3.0</vt:lpstr>
      <vt:lpstr>Microsoft Photo Editor 3.0 Photo</vt:lpstr>
      <vt:lpstr> Applied Algorithms  and Optimization   </vt:lpstr>
      <vt:lpstr>Slide 2</vt:lpstr>
      <vt:lpstr>Algorithms</vt:lpstr>
      <vt:lpstr>Complexity</vt:lpstr>
      <vt:lpstr>Slide 5</vt:lpstr>
      <vt:lpstr>Placement</vt:lpstr>
      <vt:lpstr>Trends in Interconnect</vt:lpstr>
      <vt:lpstr>Steiner Trees</vt:lpstr>
      <vt:lpstr>Steiner Trees</vt:lpstr>
      <vt:lpstr>Iterated 1-Steiner Algorithm</vt:lpstr>
      <vt:lpstr>Group Steiner Problem</vt:lpstr>
      <vt:lpstr>Graph Steiner Problem</vt:lpstr>
      <vt:lpstr>Bounded Radius Trees</vt:lpstr>
      <vt:lpstr>Low-Degree Spanning Trees</vt:lpstr>
      <vt:lpstr>Low-Skew Trees</vt:lpstr>
      <vt:lpstr>Circuit Testing</vt:lpstr>
      <vt:lpstr>Improving Manufacturability</vt:lpstr>
      <vt:lpstr>Landmine Detection</vt:lpstr>
      <vt:lpstr>Moving-Target TSP</vt:lpstr>
      <vt:lpstr>Slide 20</vt:lpstr>
      <vt:lpstr>Robust Paths</vt:lpstr>
      <vt:lpstr>Minimum Surfaces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Lets Collaborate!</vt:lpstr>
      <vt:lpstr>Proof: Low-Degree MST’s</vt:lpstr>
      <vt:lpstr>Slide 33</vt:lpstr>
      <vt:lpstr>Proof: Low-Degree MST’s</vt:lpstr>
      <vt:lpstr>Slide 35</vt:lpstr>
      <vt:lpstr>Low-Degree MST’s in 3D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Density Analysis</vt:lpstr>
    </vt:vector>
  </TitlesOfParts>
  <Company>University of Virginia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Computer Science Department</dc:creator>
  <cp:lastModifiedBy>Gabriel Robins</cp:lastModifiedBy>
  <cp:revision>245</cp:revision>
  <dcterms:created xsi:type="dcterms:W3CDTF">1999-02-12T05:39:18Z</dcterms:created>
  <dcterms:modified xsi:type="dcterms:W3CDTF">2010-10-27T18:57:03Z</dcterms:modified>
</cp:coreProperties>
</file>