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283" r:id="rId2"/>
    <p:sldId id="303" r:id="rId3"/>
    <p:sldId id="317" r:id="rId4"/>
    <p:sldId id="318" r:id="rId5"/>
    <p:sldId id="320" r:id="rId6"/>
    <p:sldId id="341" r:id="rId7"/>
    <p:sldId id="342" r:id="rId8"/>
    <p:sldId id="343" r:id="rId9"/>
    <p:sldId id="344" r:id="rId10"/>
    <p:sldId id="345" r:id="rId11"/>
    <p:sldId id="346" r:id="rId12"/>
    <p:sldId id="347" r:id="rId13"/>
    <p:sldId id="348" r:id="rId14"/>
    <p:sldId id="349" r:id="rId15"/>
    <p:sldId id="350" r:id="rId16"/>
    <p:sldId id="351" r:id="rId17"/>
    <p:sldId id="352" r:id="rId18"/>
    <p:sldId id="353" r:id="rId19"/>
    <p:sldId id="354" r:id="rId20"/>
    <p:sldId id="355" r:id="rId21"/>
    <p:sldId id="356" r:id="rId22"/>
    <p:sldId id="357" r:id="rId23"/>
    <p:sldId id="358" r:id="rId24"/>
    <p:sldId id="319" r:id="rId25"/>
    <p:sldId id="359" r:id="rId26"/>
    <p:sldId id="322" r:id="rId27"/>
    <p:sldId id="321" r:id="rId28"/>
    <p:sldId id="323" r:id="rId29"/>
    <p:sldId id="324" r:id="rId30"/>
    <p:sldId id="325" r:id="rId31"/>
    <p:sldId id="327" r:id="rId32"/>
    <p:sldId id="326" r:id="rId33"/>
    <p:sldId id="329" r:id="rId34"/>
    <p:sldId id="328" r:id="rId35"/>
    <p:sldId id="337" r:id="rId36"/>
    <p:sldId id="338" r:id="rId37"/>
    <p:sldId id="339" r:id="rId38"/>
    <p:sldId id="330" r:id="rId39"/>
    <p:sldId id="331" r:id="rId40"/>
    <p:sldId id="332" r:id="rId41"/>
    <p:sldId id="340" r:id="rId42"/>
  </p:sldIdLst>
  <p:sldSz cx="9144000" cy="6858000" type="screen4x3"/>
  <p:notesSz cx="7099300" cy="93853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00458F"/>
    <a:srgbClr val="66FF33"/>
    <a:srgbClr val="FF0000"/>
    <a:srgbClr val="0000FF"/>
    <a:srgbClr val="9A000D"/>
    <a:srgbClr val="B8B8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43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788" y="-102"/>
      </p:cViewPr>
      <p:guideLst>
        <p:guide orient="horz" pos="2956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esProps" Target="presProps.xml"/><Relationship Id="rId47" Type="http://schemas.openxmlformats.org/officeDocument/2006/relationships/viewProps" Target="viewProps.xml"/><Relationship Id="rId48" Type="http://schemas.openxmlformats.org/officeDocument/2006/relationships/theme" Target="theme/theme1.xml"/><Relationship Id="rId49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notesMaster" Target="notesMasters/notesMaster1.xml"/><Relationship Id="rId44" Type="http://schemas.openxmlformats.org/officeDocument/2006/relationships/handoutMaster" Target="handoutMasters/handoutMaster1.xml"/><Relationship Id="rId45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3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3813"/>
            <a:ext cx="30765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3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8913813"/>
            <a:ext cx="30765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F54C6FB-68DE-4B07-B6EA-856A8564D9C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099936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192" tIns="47096" rIns="94192" bIns="47096" numCol="1" anchor="t" anchorCtr="0" compatLnSpc="1">
            <a:prstTxWarp prst="textNoShape">
              <a:avLst/>
            </a:prstTxWarp>
          </a:bodyPr>
          <a:lstStyle>
            <a:lvl1pPr defTabSz="941388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192" tIns="47096" rIns="94192" bIns="47096" numCol="1" anchor="t" anchorCtr="0" compatLnSpc="1">
            <a:prstTxWarp prst="textNoShape">
              <a:avLst/>
            </a:prstTxWarp>
          </a:bodyPr>
          <a:lstStyle>
            <a:lvl1pPr algn="r" defTabSz="941388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3325" y="703263"/>
            <a:ext cx="4692650" cy="35194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457700"/>
            <a:ext cx="5207000" cy="422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192" tIns="47096" rIns="94192" bIns="470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  <a:p>
            <a:pPr lvl="3"/>
            <a:r>
              <a:rPr lang="en-US" altLang="zh-CN" noProof="0"/>
              <a:t>Fourth level</a:t>
            </a:r>
          </a:p>
          <a:p>
            <a:pPr lvl="4"/>
            <a:r>
              <a:rPr lang="en-US" altLang="zh-CN" noProof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5400"/>
            <a:ext cx="30765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192" tIns="47096" rIns="94192" bIns="47096" numCol="1" anchor="b" anchorCtr="0" compatLnSpc="1">
            <a:prstTxWarp prst="textNoShape">
              <a:avLst/>
            </a:prstTxWarp>
          </a:bodyPr>
          <a:lstStyle>
            <a:lvl1pPr defTabSz="941388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8915400"/>
            <a:ext cx="30765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192" tIns="47096" rIns="94192" bIns="47096" numCol="1" anchor="b" anchorCtr="0" compatLnSpc="1">
            <a:prstTxWarp prst="textNoShape">
              <a:avLst/>
            </a:prstTxWarp>
          </a:bodyPr>
          <a:lstStyle>
            <a:lvl1pPr algn="r" defTabSz="941388">
              <a:defRPr sz="1200"/>
            </a:lvl1pPr>
          </a:lstStyle>
          <a:p>
            <a:fld id="{FE061C16-56D9-455B-A146-2A84C0109F5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272919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6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6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6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6" charset="0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623A90-AAB2-4E1F-810E-42AB8D66212A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8B8398-37BE-4476-B198-26B92E426761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E05A58-C1D7-4916-8B05-AC438BFFFA74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623A90-AAB2-4E1F-810E-42AB8D66212A}" type="slidenum">
              <a:rPr lang="en-US" altLang="zh-CN"/>
              <a:pPr/>
              <a:t>25</a:t>
            </a:fld>
            <a:endParaRPr lang="en-US" altLang="zh-CN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81000" y="685800"/>
            <a:ext cx="8382000" cy="76200"/>
          </a:xfrm>
          <a:prstGeom prst="rect">
            <a:avLst/>
          </a:prstGeom>
          <a:solidFill>
            <a:srgbClr val="00458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381000" y="6096000"/>
            <a:ext cx="8382000" cy="76200"/>
          </a:xfrm>
          <a:prstGeom prst="rect">
            <a:avLst/>
          </a:prstGeom>
          <a:solidFill>
            <a:srgbClr val="00458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6" name="Picture 11" descr="University of Virginia Department of Computer Scienc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04800" y="6248400"/>
            <a:ext cx="25701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 userDrawn="1"/>
        </p:nvSpPr>
        <p:spPr>
          <a:xfrm>
            <a:off x="7579262" y="6248400"/>
            <a:ext cx="118373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Calibri" charset="0"/>
                <a:ea typeface="Calibri" charset="0"/>
                <a:cs typeface="Calibri" charset="0"/>
              </a:rPr>
              <a:t>CS 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4730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00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124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altLang="zh-CN" dirty="0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B2F9A7-9283-4D8B-9F6C-3A2099420845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955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04800"/>
            <a:ext cx="61341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D83C48-FFF1-4AEA-9073-49209B234D3F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143000"/>
            <a:ext cx="411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11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EA8893-BB50-418D-87EF-CE854790302F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357299-C40C-42AB-B0C0-2E6E0A5A7F61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2F35AA-A946-4799-AE91-DFCF9FD1ED3C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143000"/>
            <a:ext cx="41148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1148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D479DE-F942-4FD0-8CAF-21BC2CE5C1C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6B3082-F798-4B73-9568-E1035691E4C5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3E5E0F-F894-4775-8178-1A4251DDCCE8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D87575-2D68-4047-9720-BE9B5A1ADADB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7995AC-4451-497A-81AB-7CB5E20C8AD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49935E-8D12-4537-8C77-C33ADB8F5875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04800"/>
            <a:ext cx="838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143000"/>
            <a:ext cx="83820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3124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fld id="{81DEC360-6AEE-4CC6-B4A7-44FE5C125199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381000" y="6096000"/>
            <a:ext cx="8382000" cy="76200"/>
          </a:xfrm>
          <a:prstGeom prst="rect">
            <a:avLst/>
          </a:prstGeom>
          <a:solidFill>
            <a:srgbClr val="00458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>
            <a:off x="381000" y="990600"/>
            <a:ext cx="8382000" cy="76200"/>
          </a:xfrm>
          <a:prstGeom prst="rect">
            <a:avLst/>
          </a:prstGeom>
          <a:solidFill>
            <a:srgbClr val="00458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31" name="Picture 5" descr="University of Virginia Department of Computer Scienc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304800" y="6248400"/>
            <a:ext cx="25701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 userDrawn="1"/>
        </p:nvSpPr>
        <p:spPr>
          <a:xfrm>
            <a:off x="7579262" y="6248400"/>
            <a:ext cx="118373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Calibri" charset="0"/>
                <a:ea typeface="Calibri" charset="0"/>
                <a:cs typeface="Calibri" charset="0"/>
              </a:rPr>
              <a:t>CS 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4730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/>
          <a:ea typeface="+mj-ea"/>
          <a:cs typeface="Calibri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charset="0"/>
          <a:ea typeface="ＭＳ Ｐゴシック" pitchFamily="-106" charset="-128"/>
          <a:cs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charset="0"/>
          <a:ea typeface="ＭＳ Ｐゴシック" pitchFamily="-106" charset="-128"/>
          <a:cs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charset="0"/>
          <a:ea typeface="ＭＳ Ｐゴシック" pitchFamily="-106" charset="-128"/>
          <a:cs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charset="0"/>
          <a:ea typeface="ＭＳ Ｐゴシック" pitchFamily="-106" charset="-128"/>
          <a:cs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/>
          <a:ea typeface="+mn-ea"/>
          <a:cs typeface="Calibri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/>
          <a:ea typeface="+mn-ea"/>
          <a:cs typeface="Calibri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+mn-ea"/>
          <a:cs typeface="Calibri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+mn-ea"/>
          <a:cs typeface="Calibri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/>
          <a:ea typeface="+mn-ea"/>
          <a:cs typeface="Calibri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gi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gmaps.com/Atlas/SuperNES/MegaManX-ChillPenguin.png" TargetMode="External"/><Relationship Id="rId4" Type="http://schemas.openxmlformats.org/officeDocument/2006/relationships/hyperlink" Target="http://www.vgmaps.com/Atlas/Genesis/SonicTheHedgehog2-EmeraldHillZone-Act1.png" TargetMode="External"/><Relationship Id="rId5" Type="http://schemas.openxmlformats.org/officeDocument/2006/relationships/hyperlink" Target="http://www.vgmaps.com/Atlas/NES/LegendOfZelda-FirstQuest-Level-1(Eagle).png" TargetMode="External"/><Relationship Id="rId6" Type="http://schemas.openxmlformats.org/officeDocument/2006/relationships/hyperlink" Target="http://www.vgmaps.com/Atlas/NES/LittleNemo-TheDreamMaster-Dream1-MushroomForest.png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vgmaps.com/Atlas/SuperNES/SecretOfMana-Gaia'sNavel(Exterior).png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57200" y="1905000"/>
            <a:ext cx="8153400" cy="1219200"/>
          </a:xfrm>
        </p:spPr>
        <p:txBody>
          <a:bodyPr/>
          <a:lstStyle/>
          <a:p>
            <a:pPr eaLnBrk="1" hangingPunct="1"/>
            <a:r>
              <a:rPr lang="en-US" sz="3200" b="1" smtClean="0">
                <a:latin typeface="Calibri" charset="0"/>
              </a:rPr>
              <a:t>Ruminations on the </a:t>
            </a:r>
            <a:br>
              <a:rPr lang="en-US" sz="3200" b="1" smtClean="0">
                <a:latin typeface="Calibri" charset="0"/>
              </a:rPr>
            </a:br>
            <a:r>
              <a:rPr lang="en-US" sz="3200" b="1" smtClean="0">
                <a:latin typeface="Calibri" charset="0"/>
              </a:rPr>
              <a:t>History of Video Game Design</a:t>
            </a:r>
          </a:p>
        </p:txBody>
      </p:sp>
      <p:sp>
        <p:nvSpPr>
          <p:cNvPr id="1638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572000"/>
            <a:ext cx="6400800" cy="144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 sz="2000" b="1" dirty="0" smtClean="0">
                <a:latin typeface="Calibri" charset="0"/>
              </a:rPr>
              <a:t>CS 4730 – Computer Game Design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000" dirty="0" smtClean="0">
                <a:latin typeface="Calibri" charset="0"/>
              </a:rPr>
              <a:t>Fall 2011</a:t>
            </a:r>
          </a:p>
          <a:p>
            <a:pPr eaLnBrk="1" hangingPunct="1">
              <a:lnSpc>
                <a:spcPct val="80000"/>
              </a:lnSpc>
            </a:pPr>
            <a:endParaRPr lang="en-US" altLang="zh-CN" sz="2000" dirty="0" smtClean="0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World of Ruin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However, it was too much of a good thing</a:t>
            </a:r>
          </a:p>
          <a:p>
            <a:r>
              <a:rPr lang="en-US" dirty="0" smtClean="0"/>
              <a:t>Many of the games that came out were just terrible</a:t>
            </a:r>
          </a:p>
          <a:p>
            <a:r>
              <a:rPr lang="en-US" dirty="0" smtClean="0"/>
              <a:t>The publishers had little to no control over the content</a:t>
            </a:r>
          </a:p>
          <a:p>
            <a:pPr lvl="1"/>
            <a:r>
              <a:rPr lang="en-US" dirty="0" smtClean="0"/>
              <a:t>In fact, this is when Activision was founded as an offshoot of Atari because Atari wouldn’t pay royalties based on sales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D0357299-C40C-42AB-B0C0-2E6E0A5A7F61}" type="slidenum">
              <a:rPr lang="en-US" altLang="zh-CN" smtClean="0"/>
              <a:pPr/>
              <a:t>10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07318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World of Ruin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many games came out that retailers ran out of shelf space</a:t>
            </a:r>
          </a:p>
          <a:p>
            <a:r>
              <a:rPr lang="en-US" dirty="0" smtClean="0"/>
              <a:t>Games were discounted or sent back to publishers, who couldn’t pay the retailers for the unsold copies</a:t>
            </a:r>
          </a:p>
          <a:p>
            <a:r>
              <a:rPr lang="en-US" dirty="0" smtClean="0"/>
              <a:t>Atari then published the “worst game ever”</a:t>
            </a:r>
          </a:p>
          <a:p>
            <a:r>
              <a:rPr lang="en-US" dirty="0" smtClean="0"/>
              <a:t>E.T.</a:t>
            </a:r>
          </a:p>
          <a:p>
            <a:r>
              <a:rPr lang="en-US" dirty="0" smtClean="0"/>
              <a:t>Not only was it bad – it was also a movie license!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D0357299-C40C-42AB-B0C0-2E6E0A5A7F61}" type="slidenum">
              <a:rPr lang="en-US" altLang="zh-CN" smtClean="0"/>
              <a:pPr/>
              <a:t>11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032935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World of Ruin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1984, Atari had filed for bankruptcy</a:t>
            </a:r>
          </a:p>
          <a:p>
            <a:r>
              <a:rPr lang="en-US" dirty="0" smtClean="0"/>
              <a:t>It was at this point that the emerging dominance in the new electronic entertainment market moved from the US to Japan</a:t>
            </a:r>
          </a:p>
          <a:p>
            <a:r>
              <a:rPr lang="en-US" dirty="0" smtClean="0"/>
              <a:t>To a company known for making playing cards</a:t>
            </a:r>
          </a:p>
          <a:p>
            <a:r>
              <a:rPr lang="en-US" dirty="0" smtClean="0"/>
              <a:t>Nintendo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D0357299-C40C-42AB-B0C0-2E6E0A5A7F61}" type="slidenum">
              <a:rPr lang="en-US" altLang="zh-CN" smtClean="0"/>
              <a:pPr/>
              <a:t>12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92073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Nintendo Seal of Quality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D0357299-C40C-42AB-B0C0-2E6E0A5A7F61}" type="slidenum">
              <a:rPr lang="en-US" altLang="zh-CN" smtClean="0"/>
              <a:pPr/>
              <a:t>13</a:t>
            </a:fld>
            <a:endParaRPr lang="en-US" altLang="zh-CN"/>
          </a:p>
        </p:txBody>
      </p:sp>
      <p:pic>
        <p:nvPicPr>
          <p:cNvPr id="7" name="Content Placeholder 6" descr="th_Official_Nintendo_Seal_of_Qualit-1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4615" r="-3461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995155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You’re Playing With 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NES was introduced in 1985 and took over the US market in 1987</a:t>
            </a:r>
          </a:p>
          <a:p>
            <a:r>
              <a:rPr lang="en-US" dirty="0" smtClean="0"/>
              <a:t>It’s safe to say that the NES saved the video game industry</a:t>
            </a:r>
          </a:p>
          <a:p>
            <a:r>
              <a:rPr lang="en-US" dirty="0" smtClean="0"/>
              <a:t>This is partially due to the more meticulous nature in which Nintendo reviewed games before approving them</a:t>
            </a:r>
          </a:p>
          <a:p>
            <a:r>
              <a:rPr lang="en-US" dirty="0" smtClean="0"/>
              <a:t>Also consider the franchises that were born during this time frame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D0357299-C40C-42AB-B0C0-2E6E0A5A7F61}" type="slidenum">
              <a:rPr lang="en-US" altLang="zh-CN" smtClean="0"/>
              <a:pPr/>
              <a:t>14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730139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It’s dangerous to go alone…</a:t>
            </a:r>
            <a:endParaRPr lang="en-US" dirty="0"/>
          </a:p>
        </p:txBody>
      </p:sp>
      <p:pic>
        <p:nvPicPr>
          <p:cNvPr id="5" name="Content Placeholder 4" descr="zelda-25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5497" r="-65497"/>
          <a:stretch>
            <a:fillRect/>
          </a:stretch>
        </p:blipFill>
        <p:spPr/>
      </p:pic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D0357299-C40C-42AB-B0C0-2E6E0A5A7F61}" type="slidenum">
              <a:rPr lang="en-US" altLang="zh-CN" smtClean="0"/>
              <a:pPr/>
              <a:t>15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811026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Rest of the 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stories just kept coming…</a:t>
            </a:r>
          </a:p>
          <a:p>
            <a:r>
              <a:rPr lang="en-US" dirty="0" smtClean="0"/>
              <a:t>SNES vs. Genesis </a:t>
            </a:r>
          </a:p>
          <a:p>
            <a:pPr lvl="1"/>
            <a:r>
              <a:rPr lang="en-US" dirty="0" smtClean="0"/>
              <a:t>Remember “blast processing”?</a:t>
            </a:r>
          </a:p>
          <a:p>
            <a:r>
              <a:rPr lang="en-US" dirty="0" err="1" smtClean="0"/>
              <a:t>GameBoy</a:t>
            </a:r>
            <a:endParaRPr lang="en-US" dirty="0" smtClean="0"/>
          </a:p>
          <a:p>
            <a:pPr lvl="1"/>
            <a:r>
              <a:rPr lang="en-US" dirty="0" smtClean="0"/>
              <a:t>The emergence of Tetris</a:t>
            </a:r>
          </a:p>
          <a:p>
            <a:r>
              <a:rPr lang="en-US" dirty="0" smtClean="0"/>
              <a:t>Sega begins to bow out</a:t>
            </a:r>
          </a:p>
          <a:p>
            <a:pPr lvl="1"/>
            <a:r>
              <a:rPr lang="en-US" dirty="0" err="1" smtClean="0"/>
              <a:t>SegaCD</a:t>
            </a:r>
            <a:r>
              <a:rPr lang="en-US" dirty="0" smtClean="0"/>
              <a:t>, 32X, Saturn, Dreamcast</a:t>
            </a:r>
          </a:p>
          <a:p>
            <a:r>
              <a:rPr lang="en-US" dirty="0" smtClean="0"/>
              <a:t>The rise of new players</a:t>
            </a:r>
          </a:p>
          <a:p>
            <a:pPr lvl="1"/>
            <a:r>
              <a:rPr lang="en-US" dirty="0" smtClean="0"/>
              <a:t>Sony and Microsoft enter the market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D0357299-C40C-42AB-B0C0-2E6E0A5A7F61}" type="slidenum">
              <a:rPr lang="en-US" altLang="zh-CN" smtClean="0"/>
              <a:pPr/>
              <a:t>16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23558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in your Hands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But let’s talk about the history of gaming by looking at how we played the games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D0357299-C40C-42AB-B0C0-2E6E0A5A7F61}" type="slidenum">
              <a:rPr lang="en-US" altLang="zh-CN" smtClean="0"/>
              <a:pPr/>
              <a:t>17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082113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Sears Super Video Arcade</a:t>
            </a:r>
            <a:endParaRPr lang="en-US" dirty="0"/>
          </a:p>
        </p:txBody>
      </p:sp>
      <p:pic>
        <p:nvPicPr>
          <p:cNvPr id="5" name="Content Placeholder 4" descr="image006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821" r="-17821"/>
          <a:stretch>
            <a:fillRect/>
          </a:stretch>
        </p:blipFill>
        <p:spPr/>
      </p:pic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D0357299-C40C-42AB-B0C0-2E6E0A5A7F61}" type="slidenum">
              <a:rPr lang="en-US" altLang="zh-CN" smtClean="0"/>
              <a:pPr/>
              <a:t>18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23089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Overlays</a:t>
            </a:r>
            <a:endParaRPr lang="en-US" dirty="0"/>
          </a:p>
        </p:txBody>
      </p:sp>
      <p:pic>
        <p:nvPicPr>
          <p:cNvPr id="5" name="Content Placeholder 4" descr="baseballO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6563" r="-86563"/>
          <a:stretch>
            <a:fillRect/>
          </a:stretch>
        </p:blipFill>
        <p:spPr/>
      </p:pic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D0357299-C40C-42AB-B0C0-2E6E0A5A7F61}" type="slidenum">
              <a:rPr lang="en-US" altLang="zh-CN" smtClean="0"/>
              <a:pPr/>
              <a:t>19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43752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fld id="{4BA8D8D8-232A-4A69-93FB-4F4F6E171B80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latin typeface="Calibri" charset="0"/>
              </a:rPr>
              <a:t>My Background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382000" cy="4953000"/>
          </a:xfrm>
        </p:spPr>
        <p:txBody>
          <a:bodyPr/>
          <a:lstStyle/>
          <a:p>
            <a:pPr eaLnBrk="1" hangingPunct="1"/>
            <a:r>
              <a:rPr lang="en-US" altLang="zh-CN" smtClean="0">
                <a:latin typeface="Calibri" charset="0"/>
              </a:rPr>
              <a:t>Education</a:t>
            </a:r>
          </a:p>
          <a:p>
            <a:pPr lvl="1" eaLnBrk="1" hangingPunct="1"/>
            <a:r>
              <a:rPr lang="en-US" altLang="zh-CN" smtClean="0">
                <a:latin typeface="Calibri" charset="0"/>
              </a:rPr>
              <a:t>BS with Honors, Wake Forest University</a:t>
            </a:r>
          </a:p>
          <a:p>
            <a:pPr lvl="1" eaLnBrk="1" hangingPunct="1"/>
            <a:r>
              <a:rPr lang="en-US" altLang="zh-CN" smtClean="0">
                <a:latin typeface="Calibri" charset="0"/>
              </a:rPr>
              <a:t>MS, NC State University</a:t>
            </a:r>
          </a:p>
          <a:p>
            <a:pPr lvl="1" eaLnBrk="1" hangingPunct="1"/>
            <a:r>
              <a:rPr lang="en-US" altLang="zh-CN" smtClean="0">
                <a:latin typeface="Calibri" charset="0"/>
              </a:rPr>
              <a:t>PhD, NC State University</a:t>
            </a:r>
          </a:p>
          <a:p>
            <a:pPr eaLnBrk="1" hangingPunct="1"/>
            <a:r>
              <a:rPr lang="en-US" altLang="zh-CN" smtClean="0">
                <a:latin typeface="Calibri" charset="0"/>
              </a:rPr>
              <a:t>Teaching specialties</a:t>
            </a:r>
          </a:p>
          <a:p>
            <a:pPr lvl="1" eaLnBrk="1" hangingPunct="1"/>
            <a:r>
              <a:rPr lang="en-US" altLang="zh-CN" smtClean="0">
                <a:latin typeface="Calibri" charset="0"/>
              </a:rPr>
              <a:t>Software Engineering, Databases, Web Technologies, Java Programming</a:t>
            </a:r>
          </a:p>
          <a:p>
            <a:pPr eaLnBrk="1" hangingPunct="1"/>
            <a:r>
              <a:rPr lang="en-US" altLang="zh-CN" smtClean="0">
                <a:latin typeface="Calibri" charset="0"/>
              </a:rPr>
              <a:t>Research in Software Reliability</a:t>
            </a:r>
          </a:p>
          <a:p>
            <a:pPr eaLnBrk="1" hangingPunct="1"/>
            <a:r>
              <a:rPr lang="en-US" altLang="zh-CN" smtClean="0">
                <a:latin typeface="Calibri" charset="0"/>
              </a:rPr>
              <a:t>Yeah… none of that matters here…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Overlays</a:t>
            </a:r>
            <a:endParaRPr lang="en-US" dirty="0"/>
          </a:p>
        </p:txBody>
      </p:sp>
      <p:pic>
        <p:nvPicPr>
          <p:cNvPr id="5" name="Content Placeholder 4" descr="intellivision_bump_n_jump_overlay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3933" r="-83933"/>
          <a:stretch>
            <a:fillRect/>
          </a:stretch>
        </p:blipFill>
        <p:spPr/>
      </p:pic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D0357299-C40C-42AB-B0C0-2E6E0A5A7F61}" type="slidenum">
              <a:rPr lang="en-US" altLang="zh-CN" smtClean="0"/>
              <a:pPr/>
              <a:t>20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793329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Overlays</a:t>
            </a:r>
            <a:endParaRPr lang="en-US" dirty="0"/>
          </a:p>
        </p:txBody>
      </p:sp>
      <p:pic>
        <p:nvPicPr>
          <p:cNvPr id="5" name="Content Placeholder 4" descr="intellivision_nfl_football_overlay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7310" r="-87310"/>
          <a:stretch>
            <a:fillRect/>
          </a:stretch>
        </p:blipFill>
        <p:spPr/>
      </p:pic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D0357299-C40C-42AB-B0C0-2E6E0A5A7F61}" type="slidenum">
              <a:rPr lang="en-US" altLang="zh-CN" smtClean="0"/>
              <a:pPr/>
              <a:t>21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35536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Overlays</a:t>
            </a:r>
            <a:endParaRPr lang="en-US" dirty="0"/>
          </a:p>
        </p:txBody>
      </p:sp>
      <p:pic>
        <p:nvPicPr>
          <p:cNvPr id="5" name="Content Placeholder 4" descr="INTOVE0043L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4615" r="-34615"/>
          <a:stretch>
            <a:fillRect/>
          </a:stretch>
        </p:blipFill>
        <p:spPr/>
      </p:pic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D0357299-C40C-42AB-B0C0-2E6E0A5A7F61}" type="slidenum">
              <a:rPr lang="en-US" altLang="zh-CN" smtClean="0"/>
              <a:pPr/>
              <a:t>22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291215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Evolution of the Controller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D0357299-C40C-42AB-B0C0-2E6E0A5A7F61}" type="slidenum">
              <a:rPr lang="en-US" altLang="zh-CN" smtClean="0"/>
              <a:pPr/>
              <a:t>23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714246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Your Homework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charset="0"/>
              </a:rPr>
              <a:t>Play a game that came out around the time of or before you were born for a full hour</a:t>
            </a:r>
          </a:p>
          <a:p>
            <a:r>
              <a:rPr lang="en-US" dirty="0" smtClean="0">
                <a:latin typeface="Calibri" charset="0"/>
              </a:rPr>
              <a:t>What gameplay aspects of this game do you really notice? </a:t>
            </a:r>
          </a:p>
          <a:p>
            <a:r>
              <a:rPr lang="en-US" dirty="0" smtClean="0">
                <a:latin typeface="Calibri" charset="0"/>
              </a:rPr>
              <a:t>What mechanics?  </a:t>
            </a:r>
          </a:p>
          <a:p>
            <a:r>
              <a:rPr lang="en-US" dirty="0" smtClean="0">
                <a:latin typeface="Calibri" charset="0"/>
              </a:rPr>
              <a:t>Can you identify the descendants of these mechanics in today's games? </a:t>
            </a:r>
          </a:p>
        </p:txBody>
      </p:sp>
      <p:sp>
        <p:nvSpPr>
          <p:cNvPr id="2458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fld id="{BFA5564B-FF19-46E2-9B5E-767ED7F24835}" type="slidenum">
              <a:rPr lang="en-US" altLang="zh-CN"/>
              <a:pPr/>
              <a:t>24</a:t>
            </a:fld>
            <a:endParaRPr lang="en-US" altLang="zh-CN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57200" y="1905000"/>
            <a:ext cx="8153400" cy="1219200"/>
          </a:xfrm>
        </p:spPr>
        <p:txBody>
          <a:bodyPr/>
          <a:lstStyle/>
          <a:p>
            <a:pPr eaLnBrk="1" hangingPunct="1"/>
            <a:r>
              <a:rPr lang="en-US" sz="3200" b="1" smtClean="0">
                <a:latin typeface="Calibri" charset="0"/>
              </a:rPr>
              <a:t>Ruminations on the </a:t>
            </a:r>
            <a:br>
              <a:rPr lang="en-US" sz="3200" b="1" smtClean="0">
                <a:latin typeface="Calibri" charset="0"/>
              </a:rPr>
            </a:br>
            <a:r>
              <a:rPr lang="en-US" sz="3200" b="1" smtClean="0">
                <a:latin typeface="Calibri" charset="0"/>
              </a:rPr>
              <a:t>History of Video Game Design</a:t>
            </a:r>
          </a:p>
        </p:txBody>
      </p:sp>
      <p:sp>
        <p:nvSpPr>
          <p:cNvPr id="1638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572000"/>
            <a:ext cx="6400800" cy="144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 sz="2000" b="1" dirty="0" smtClean="0">
                <a:latin typeface="Calibri" charset="0"/>
              </a:rPr>
              <a:t>CS 4730 – Computer Game Design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000" dirty="0" smtClean="0">
                <a:latin typeface="Calibri" charset="0"/>
              </a:rPr>
              <a:t>Fall 2011</a:t>
            </a:r>
          </a:p>
          <a:p>
            <a:pPr eaLnBrk="1" hangingPunct="1">
              <a:lnSpc>
                <a:spcPct val="80000"/>
              </a:lnSpc>
            </a:pPr>
            <a:endParaRPr lang="en-US" altLang="zh-CN" sz="2000" dirty="0" smtClean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4302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What games did you play?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>
              <a:latin typeface="Calibri" charset="0"/>
            </a:endParaRPr>
          </a:p>
        </p:txBody>
      </p:sp>
      <p:sp>
        <p:nvSpPr>
          <p:cNvPr id="2662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fld id="{6572B25E-B3F7-4129-8B60-A57BEE389961}" type="slidenum">
              <a:rPr lang="en-US" altLang="zh-CN"/>
              <a:pPr/>
              <a:t>26</a:t>
            </a:fld>
            <a:endParaRPr lang="en-US" altLang="zh-CN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The Counterargument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charset="0"/>
              </a:rPr>
              <a:t>Why did I ask you to do this?</a:t>
            </a:r>
          </a:p>
          <a:p>
            <a:r>
              <a:rPr lang="en-US" dirty="0" smtClean="0">
                <a:latin typeface="Calibri" charset="0"/>
              </a:rPr>
              <a:t>Well, I want to have a conversation about the evolution of particular gameplay concepts</a:t>
            </a:r>
          </a:p>
          <a:p>
            <a:r>
              <a:rPr lang="en-US" dirty="0" smtClean="0">
                <a:latin typeface="Calibri" charset="0"/>
              </a:rPr>
              <a:t>Hopefully discuss “what is fun”</a:t>
            </a:r>
          </a:p>
          <a:p>
            <a:r>
              <a:rPr lang="en-US" dirty="0" smtClean="0">
                <a:latin typeface="Calibri" charset="0"/>
              </a:rPr>
              <a:t>The conversation basically revolved around “it's really hard to go back and play an early game... just for fun”</a:t>
            </a:r>
          </a:p>
          <a:p>
            <a:r>
              <a:rPr lang="en-US" dirty="0" smtClean="0">
                <a:latin typeface="Calibri" charset="0"/>
              </a:rPr>
              <a:t>Thoughts on my premise here?</a:t>
            </a:r>
          </a:p>
        </p:txBody>
      </p:sp>
      <p:sp>
        <p:nvSpPr>
          <p:cNvPr id="2560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fld id="{0558291E-687B-4199-AC73-6BF82A4A70C5}" type="slidenum">
              <a:rPr lang="en-US" altLang="zh-CN"/>
              <a:pPr/>
              <a:t>27</a:t>
            </a:fld>
            <a:endParaRPr lang="en-US" altLang="zh-CN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Games I hoped you might play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>
                <a:latin typeface="Calibri" charset="0"/>
              </a:rPr>
              <a:t>Intellivision – Bump ‘n Jump</a:t>
            </a:r>
          </a:p>
          <a:p>
            <a:r>
              <a:rPr lang="en-US" smtClean="0">
                <a:latin typeface="Calibri" charset="0"/>
              </a:rPr>
              <a:t>Arcade – Pac-Man, Galaga, Space Invaders</a:t>
            </a:r>
          </a:p>
          <a:p>
            <a:r>
              <a:rPr lang="en-US" smtClean="0">
                <a:latin typeface="Calibri" charset="0"/>
              </a:rPr>
              <a:t>NES – Zelda, Zelda 2, SMB, SMB3, Castlevania (I, II, III), Ninja Gaiden, Tetris, Final Fantasy, Dragon Warrior, Double Dribble, RC Pro Am</a:t>
            </a:r>
          </a:p>
          <a:p>
            <a:r>
              <a:rPr lang="en-US" smtClean="0">
                <a:latin typeface="Calibri" charset="0"/>
              </a:rPr>
              <a:t>SNES – SMW, Zelda 3, FF2, FF3, Secret of Mana, StarFox, Mario Kart, Super Metroid</a:t>
            </a:r>
          </a:p>
          <a:p>
            <a:r>
              <a:rPr lang="en-US" smtClean="0">
                <a:latin typeface="Calibri" charset="0"/>
              </a:rPr>
              <a:t>SMS – Alex Kid</a:t>
            </a:r>
          </a:p>
          <a:p>
            <a:r>
              <a:rPr lang="en-US" smtClean="0">
                <a:latin typeface="Calibri" charset="0"/>
              </a:rPr>
              <a:t>Genesis – Sonic, Madden</a:t>
            </a:r>
          </a:p>
        </p:txBody>
      </p:sp>
      <p:sp>
        <p:nvSpPr>
          <p:cNvPr id="2765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fld id="{12A52C61-E61D-41E4-92BB-BB67AA6575FB}" type="slidenum">
              <a:rPr lang="en-US" altLang="zh-CN"/>
              <a:pPr/>
              <a:t>28</a:t>
            </a:fld>
            <a:endParaRPr lang="en-US" altLang="zh-CN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Frame of Reference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charset="0"/>
              </a:rPr>
              <a:t>I </a:t>
            </a:r>
            <a:r>
              <a:rPr lang="en-US" dirty="0" smtClean="0">
                <a:latin typeface="Calibri" charset="0"/>
              </a:rPr>
              <a:t>wanted you to play games so that you can evaluate where games have gone today</a:t>
            </a:r>
          </a:p>
          <a:p>
            <a:r>
              <a:rPr lang="en-US" dirty="0" smtClean="0">
                <a:latin typeface="Calibri" charset="0"/>
              </a:rPr>
              <a:t>Can you go </a:t>
            </a:r>
            <a:r>
              <a:rPr lang="en-US" dirty="0" smtClean="0">
                <a:latin typeface="Calibri" charset="0"/>
              </a:rPr>
              <a:t>back and play old games for </a:t>
            </a:r>
            <a:r>
              <a:rPr lang="en-US" dirty="0" smtClean="0">
                <a:latin typeface="Calibri" charset="0"/>
              </a:rPr>
              <a:t>fun?</a:t>
            </a:r>
            <a:endParaRPr lang="en-US" dirty="0" smtClean="0">
              <a:latin typeface="Calibri" charset="0"/>
            </a:endParaRPr>
          </a:p>
          <a:p>
            <a:r>
              <a:rPr lang="en-US" dirty="0" smtClean="0">
                <a:latin typeface="Calibri" charset="0"/>
              </a:rPr>
              <a:t>Is nostalgia a factor? </a:t>
            </a:r>
            <a:endParaRPr lang="en-US" dirty="0" smtClean="0">
              <a:latin typeface="Calibri" charset="0"/>
            </a:endParaRPr>
          </a:p>
          <a:p>
            <a:r>
              <a:rPr lang="en-US" dirty="0" smtClean="0">
                <a:latin typeface="Calibri" charset="0"/>
              </a:rPr>
              <a:t>Let’s consider </a:t>
            </a:r>
            <a:r>
              <a:rPr lang="en-US" dirty="0" smtClean="0">
                <a:latin typeface="Calibri" charset="0"/>
              </a:rPr>
              <a:t>some games that would still be good today</a:t>
            </a:r>
          </a:p>
        </p:txBody>
      </p:sp>
      <p:sp>
        <p:nvSpPr>
          <p:cNvPr id="2867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fld id="{D4EDBF5C-7275-4B50-9D83-87FA7BDA3C83}" type="slidenum">
              <a:rPr lang="en-US" altLang="zh-CN"/>
              <a:pPr/>
              <a:t>29</a:t>
            </a:fld>
            <a:endParaRPr lang="en-US" altLang="zh-CN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fld id="{E797B33A-A2E7-4ECA-A855-2DA4E57440A8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latin typeface="Calibri" charset="0"/>
              </a:rPr>
              <a:t>My Gaming CV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382000" cy="4953000"/>
          </a:xfrm>
        </p:spPr>
        <p:txBody>
          <a:bodyPr/>
          <a:lstStyle/>
          <a:p>
            <a:pPr eaLnBrk="1" hangingPunct="1"/>
            <a:r>
              <a:rPr lang="en-US" altLang="zh-CN" dirty="0" smtClean="0">
                <a:latin typeface="Calibri" charset="0"/>
              </a:rPr>
              <a:t>Game Systems Owned</a:t>
            </a:r>
          </a:p>
          <a:p>
            <a:pPr lvl="1" eaLnBrk="1" hangingPunct="1"/>
            <a:r>
              <a:rPr lang="en-US" altLang="zh-CN" dirty="0" smtClean="0">
                <a:latin typeface="Calibri" charset="0"/>
              </a:rPr>
              <a:t>Early: C-64, </a:t>
            </a:r>
            <a:r>
              <a:rPr lang="en-US" altLang="zh-CN" dirty="0" err="1" smtClean="0">
                <a:latin typeface="Calibri" charset="0"/>
              </a:rPr>
              <a:t>Intellivision</a:t>
            </a:r>
            <a:endParaRPr lang="en-US" altLang="zh-CN" dirty="0" smtClean="0">
              <a:latin typeface="Calibri" charset="0"/>
            </a:endParaRPr>
          </a:p>
          <a:p>
            <a:pPr lvl="1" eaLnBrk="1" hangingPunct="1"/>
            <a:r>
              <a:rPr lang="en-US" altLang="zh-CN" dirty="0" smtClean="0">
                <a:latin typeface="Calibri" charset="0"/>
              </a:rPr>
              <a:t>Nintendo: NES, SNES, N64, </a:t>
            </a:r>
            <a:r>
              <a:rPr lang="en-US" altLang="zh-CN" dirty="0" err="1" smtClean="0">
                <a:latin typeface="Calibri" charset="0"/>
              </a:rPr>
              <a:t>Gamecube</a:t>
            </a:r>
            <a:r>
              <a:rPr lang="en-US" altLang="zh-CN" dirty="0" smtClean="0">
                <a:latin typeface="Calibri" charset="0"/>
              </a:rPr>
              <a:t>, Wii, Game Boy, GB Color, GBA, GBA SP, GB Micro, DS, DS Lite</a:t>
            </a:r>
          </a:p>
          <a:p>
            <a:pPr lvl="1" eaLnBrk="1" hangingPunct="1"/>
            <a:r>
              <a:rPr lang="en-US" altLang="zh-CN" dirty="0" smtClean="0">
                <a:latin typeface="Calibri" charset="0"/>
              </a:rPr>
              <a:t>Sega: Game Gear, Dreamcast</a:t>
            </a:r>
          </a:p>
          <a:p>
            <a:pPr lvl="1" eaLnBrk="1" hangingPunct="1"/>
            <a:r>
              <a:rPr lang="en-US" altLang="zh-CN" dirty="0" smtClean="0">
                <a:latin typeface="Calibri" charset="0"/>
              </a:rPr>
              <a:t>Sony: PSX, PS2, PSP</a:t>
            </a:r>
          </a:p>
          <a:p>
            <a:pPr lvl="1" eaLnBrk="1" hangingPunct="1"/>
            <a:r>
              <a:rPr lang="en-US" altLang="zh-CN" dirty="0" smtClean="0">
                <a:latin typeface="Calibri" charset="0"/>
              </a:rPr>
              <a:t>Microsoft: Xbox, 360</a:t>
            </a:r>
          </a:p>
          <a:p>
            <a:pPr lvl="1" eaLnBrk="1" hangingPunct="1"/>
            <a:r>
              <a:rPr lang="en-US" altLang="zh-CN" dirty="0" smtClean="0">
                <a:latin typeface="Calibri" charset="0"/>
              </a:rPr>
              <a:t>PC: Started with a 486 25Mhz; now a good gaming rig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charset="0"/>
              </a:rPr>
              <a:t>My favorite </a:t>
            </a:r>
            <a:r>
              <a:rPr lang="en-US" dirty="0" smtClean="0">
                <a:latin typeface="Calibri" charset="0"/>
              </a:rPr>
              <a:t>examples</a:t>
            </a:r>
            <a:endParaRPr lang="en-US" dirty="0" smtClean="0">
              <a:latin typeface="Calibri" charset="0"/>
            </a:endParaRP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Tetris</a:t>
            </a:r>
          </a:p>
          <a:p>
            <a:r>
              <a:rPr lang="en-US" smtClean="0">
                <a:latin typeface="Calibri" charset="0"/>
              </a:rPr>
              <a:t>Mega Man (1-3, 9)</a:t>
            </a:r>
          </a:p>
          <a:p>
            <a:r>
              <a:rPr lang="en-US" smtClean="0">
                <a:latin typeface="Calibri" charset="0"/>
              </a:rPr>
              <a:t>Pokémon</a:t>
            </a:r>
          </a:p>
          <a:p>
            <a:r>
              <a:rPr lang="en-US" smtClean="0">
                <a:latin typeface="Calibri" charset="0"/>
              </a:rPr>
              <a:t>Castlevania: Symphony of the Night</a:t>
            </a:r>
          </a:p>
          <a:p>
            <a:r>
              <a:rPr lang="en-US" smtClean="0">
                <a:latin typeface="Calibri" charset="0"/>
              </a:rPr>
              <a:t>Final Fantasy</a:t>
            </a:r>
          </a:p>
          <a:p>
            <a:r>
              <a:rPr lang="en-US" smtClean="0">
                <a:latin typeface="Calibri" charset="0"/>
              </a:rPr>
              <a:t>Super Mario Bros. 3</a:t>
            </a:r>
          </a:p>
          <a:p>
            <a:r>
              <a:rPr lang="en-US" smtClean="0">
                <a:latin typeface="Calibri" charset="0"/>
              </a:rPr>
              <a:t>… we could keep going</a:t>
            </a:r>
          </a:p>
          <a:p>
            <a:endParaRPr lang="en-US" smtClean="0">
              <a:latin typeface="Calibri" charset="0"/>
            </a:endParaRPr>
          </a:p>
        </p:txBody>
      </p:sp>
      <p:sp>
        <p:nvSpPr>
          <p:cNvPr id="2970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fld id="{F72C4FA1-823D-4BB6-BF60-998A8E86ABA2}" type="slidenum">
              <a:rPr lang="en-US" altLang="zh-CN"/>
              <a:pPr/>
              <a:t>30</a:t>
            </a:fld>
            <a:endParaRPr lang="en-US" altLang="zh-CN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But…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What do you think?</a:t>
            </a:r>
          </a:p>
          <a:p>
            <a:r>
              <a:rPr lang="en-US" smtClean="0">
                <a:latin typeface="Calibri" charset="0"/>
              </a:rPr>
              <a:t>Did you have fun?</a:t>
            </a:r>
          </a:p>
          <a:p>
            <a:r>
              <a:rPr lang="en-US" smtClean="0">
                <a:latin typeface="Calibri" charset="0"/>
              </a:rPr>
              <a:t>Or was it just “too old” for you?</a:t>
            </a:r>
          </a:p>
        </p:txBody>
      </p:sp>
      <p:sp>
        <p:nvSpPr>
          <p:cNvPr id="3072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fld id="{244D7A27-4916-4C49-BF22-123EA3D352FB}" type="slidenum">
              <a:rPr lang="en-US" altLang="zh-CN"/>
              <a:pPr/>
              <a:t>31</a:t>
            </a:fld>
            <a:endParaRPr lang="en-US" altLang="zh-CN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Game Mechanics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What did you see in these games?</a:t>
            </a:r>
          </a:p>
        </p:txBody>
      </p:sp>
      <p:sp>
        <p:nvSpPr>
          <p:cNvPr id="3174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fld id="{AD330B15-305C-40AB-909C-E7046A1B19E9}" type="slidenum">
              <a:rPr lang="en-US" altLang="zh-CN"/>
              <a:pPr/>
              <a:t>32</a:t>
            </a:fld>
            <a:endParaRPr lang="en-US" altLang="zh-CN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Game Mechanics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Run and jump</a:t>
            </a:r>
          </a:p>
          <a:p>
            <a:r>
              <a:rPr lang="en-US" smtClean="0">
                <a:latin typeface="Calibri" charset="0"/>
              </a:rPr>
              <a:t>Power ups</a:t>
            </a:r>
          </a:p>
          <a:p>
            <a:r>
              <a:rPr lang="en-US" smtClean="0">
                <a:latin typeface="Calibri" charset="0"/>
              </a:rPr>
              <a:t>1ups</a:t>
            </a:r>
          </a:p>
          <a:p>
            <a:r>
              <a:rPr lang="en-US" smtClean="0">
                <a:latin typeface="Calibri" charset="0"/>
              </a:rPr>
              <a:t>Exploration</a:t>
            </a:r>
          </a:p>
          <a:p>
            <a:r>
              <a:rPr lang="en-US" smtClean="0">
                <a:latin typeface="Calibri" charset="0"/>
              </a:rPr>
              <a:t>Inventory additions</a:t>
            </a:r>
          </a:p>
          <a:p>
            <a:r>
              <a:rPr lang="en-US" smtClean="0">
                <a:latin typeface="Calibri" charset="0"/>
              </a:rPr>
              <a:t>Subscreen</a:t>
            </a:r>
          </a:p>
          <a:p>
            <a:r>
              <a:rPr lang="en-US" smtClean="0">
                <a:latin typeface="Calibri" charset="0"/>
              </a:rPr>
              <a:t>Upgrade purchases</a:t>
            </a:r>
          </a:p>
          <a:p>
            <a:r>
              <a:rPr lang="en-US" smtClean="0">
                <a:latin typeface="Calibri" charset="0"/>
              </a:rPr>
              <a:t>“Metroidvania” mechanic</a:t>
            </a:r>
          </a:p>
          <a:p>
            <a:endParaRPr lang="en-US" smtClean="0">
              <a:latin typeface="Calibri" charset="0"/>
            </a:endParaRPr>
          </a:p>
        </p:txBody>
      </p:sp>
      <p:sp>
        <p:nvSpPr>
          <p:cNvPr id="3277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fld id="{45555D0B-0EFA-465C-B638-EBE95957108F}" type="slidenum">
              <a:rPr lang="en-US" altLang="zh-CN"/>
              <a:pPr/>
              <a:t>33</a:t>
            </a:fld>
            <a:endParaRPr lang="en-US" altLang="zh-CN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Simple is Beautiful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Can you describe a game fully in one sentence?</a:t>
            </a:r>
          </a:p>
          <a:p>
            <a:r>
              <a:rPr lang="en-US" smtClean="0">
                <a:latin typeface="Calibri" charset="0"/>
              </a:rPr>
              <a:t>I argue that some of the greatest games fit this rule</a:t>
            </a:r>
          </a:p>
          <a:p>
            <a:r>
              <a:rPr lang="en-US" smtClean="0">
                <a:latin typeface="Calibri" charset="0"/>
              </a:rPr>
              <a:t>There are probably exceptions, but I think it’s a good general rule</a:t>
            </a:r>
          </a:p>
        </p:txBody>
      </p:sp>
      <p:sp>
        <p:nvSpPr>
          <p:cNvPr id="3379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fld id="{16F07D60-E842-4204-A337-BF5927790349}" type="slidenum">
              <a:rPr lang="en-US" altLang="zh-CN"/>
              <a:pPr/>
              <a:t>34</a:t>
            </a:fld>
            <a:endParaRPr lang="en-US" altLang="zh-CN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Too Simple?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Of course not every game has to be simple</a:t>
            </a:r>
          </a:p>
          <a:p>
            <a:r>
              <a:rPr lang="en-US" smtClean="0">
                <a:latin typeface="Calibri" charset="0"/>
              </a:rPr>
              <a:t>Of course not every game has to be bite sized</a:t>
            </a:r>
          </a:p>
          <a:p>
            <a:r>
              <a:rPr lang="en-US" smtClean="0">
                <a:latin typeface="Calibri" charset="0"/>
              </a:rPr>
              <a:t>The key – understand your audience</a:t>
            </a:r>
          </a:p>
          <a:p>
            <a:pPr lvl="1"/>
            <a:r>
              <a:rPr lang="en-US" smtClean="0">
                <a:latin typeface="Calibri" charset="0"/>
              </a:rPr>
              <a:t>“Younger” gamer</a:t>
            </a:r>
          </a:p>
          <a:p>
            <a:pPr lvl="1"/>
            <a:r>
              <a:rPr lang="en-US" smtClean="0">
                <a:latin typeface="Calibri" charset="0"/>
              </a:rPr>
              <a:t>Teen/College gamer</a:t>
            </a:r>
          </a:p>
          <a:p>
            <a:pPr lvl="1"/>
            <a:r>
              <a:rPr lang="en-US" smtClean="0">
                <a:latin typeface="Calibri" charset="0"/>
              </a:rPr>
              <a:t>Adult gamer</a:t>
            </a:r>
          </a:p>
          <a:p>
            <a:pPr lvl="1"/>
            <a:r>
              <a:rPr lang="en-US" smtClean="0">
                <a:latin typeface="Calibri" charset="0"/>
              </a:rPr>
              <a:t>On-the-go gamer</a:t>
            </a:r>
          </a:p>
          <a:p>
            <a:pPr lvl="1"/>
            <a:r>
              <a:rPr lang="en-US" smtClean="0">
                <a:latin typeface="Calibri" charset="0"/>
              </a:rPr>
              <a:t>Party gamer</a:t>
            </a:r>
          </a:p>
        </p:txBody>
      </p:sp>
      <p:sp>
        <p:nvSpPr>
          <p:cNvPr id="2150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fld id="{A25C61F3-1D40-49BF-82FF-4DB148C7046C}" type="slidenum">
              <a:rPr lang="en-US" altLang="zh-CN"/>
              <a:pPr/>
              <a:t>35</a:t>
            </a:fld>
            <a:endParaRPr lang="en-US" altLang="zh-CN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 Game’s Profile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Audience</a:t>
            </a:r>
          </a:p>
          <a:p>
            <a:r>
              <a:rPr lang="en-US" smtClean="0">
                <a:latin typeface="Calibri" charset="0"/>
              </a:rPr>
              <a:t>Purpose of game</a:t>
            </a:r>
          </a:p>
          <a:p>
            <a:r>
              <a:rPr lang="en-US" smtClean="0">
                <a:latin typeface="Calibri" charset="0"/>
              </a:rPr>
              <a:t>Expected gaming environment</a:t>
            </a:r>
          </a:p>
          <a:p>
            <a:r>
              <a:rPr lang="en-US" smtClean="0">
                <a:latin typeface="Calibri" charset="0"/>
              </a:rPr>
              <a:t>Overall game length</a:t>
            </a:r>
          </a:p>
          <a:p>
            <a:r>
              <a:rPr lang="en-US" smtClean="0">
                <a:latin typeface="Calibri" charset="0"/>
              </a:rPr>
              <a:t>Average game play session length</a:t>
            </a:r>
          </a:p>
          <a:p>
            <a:r>
              <a:rPr lang="en-US" smtClean="0">
                <a:latin typeface="Calibri" charset="0"/>
              </a:rPr>
              <a:t>“Bite size” game session length</a:t>
            </a:r>
          </a:p>
          <a:p>
            <a:r>
              <a:rPr lang="en-US" smtClean="0">
                <a:latin typeface="Calibri" charset="0"/>
              </a:rPr>
              <a:t>Does the profile “work?”</a:t>
            </a:r>
          </a:p>
          <a:p>
            <a:endParaRPr lang="en-US" smtClean="0">
              <a:latin typeface="Calibri" charset="0"/>
            </a:endParaRPr>
          </a:p>
          <a:p>
            <a:endParaRPr lang="en-US" smtClean="0">
              <a:latin typeface="Calibri" charset="0"/>
            </a:endParaRPr>
          </a:p>
        </p:txBody>
      </p:sp>
      <p:sp>
        <p:nvSpPr>
          <p:cNvPr id="2253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fld id="{C34A1C57-FBDC-4D8B-B08F-5EE39032B4FF}" type="slidenum">
              <a:rPr lang="en-US" altLang="zh-CN"/>
              <a:pPr/>
              <a:t>36</a:t>
            </a:fld>
            <a:endParaRPr lang="en-US" altLang="zh-CN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Examples to Consider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Rock Band</a:t>
            </a:r>
          </a:p>
          <a:p>
            <a:r>
              <a:rPr lang="en-US" smtClean="0">
                <a:latin typeface="Calibri" charset="0"/>
              </a:rPr>
              <a:t>Peggle</a:t>
            </a:r>
          </a:p>
          <a:p>
            <a:r>
              <a:rPr lang="en-US" smtClean="0">
                <a:latin typeface="Calibri" charset="0"/>
              </a:rPr>
              <a:t>Grand Theft Auto: Liberty City Stories</a:t>
            </a:r>
          </a:p>
          <a:p>
            <a:r>
              <a:rPr lang="en-US" smtClean="0">
                <a:latin typeface="Calibri" charset="0"/>
              </a:rPr>
              <a:t>New Super Mario Bros.</a:t>
            </a:r>
          </a:p>
          <a:p>
            <a:r>
              <a:rPr lang="en-US" smtClean="0">
                <a:latin typeface="Calibri" charset="0"/>
              </a:rPr>
              <a:t>World of Warcraft</a:t>
            </a:r>
          </a:p>
          <a:p>
            <a:r>
              <a:rPr lang="en-US" smtClean="0">
                <a:latin typeface="Calibri" charset="0"/>
              </a:rPr>
              <a:t>Mario Party</a:t>
            </a:r>
          </a:p>
          <a:p>
            <a:r>
              <a:rPr lang="en-US" smtClean="0">
                <a:latin typeface="Calibri" charset="0"/>
              </a:rPr>
              <a:t>Madden</a:t>
            </a:r>
          </a:p>
          <a:p>
            <a:r>
              <a:rPr lang="en-US" smtClean="0">
                <a:latin typeface="Calibri" charset="0"/>
              </a:rPr>
              <a:t>Devil May Cry</a:t>
            </a:r>
          </a:p>
        </p:txBody>
      </p:sp>
      <p:sp>
        <p:nvSpPr>
          <p:cNvPr id="2355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fld id="{32A84355-92E3-44F6-A070-7B99AAA5068A}" type="slidenum">
              <a:rPr lang="en-US" altLang="zh-CN"/>
              <a:pPr/>
              <a:t>37</a:t>
            </a:fld>
            <a:endParaRPr lang="en-US" altLang="zh-CN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An Interesting Design Concept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The “30 seconds of fun”</a:t>
            </a:r>
          </a:p>
          <a:p>
            <a:r>
              <a:rPr lang="en-US" smtClean="0">
                <a:latin typeface="Calibri" charset="0"/>
              </a:rPr>
              <a:t>How does this manifest itself in games?</a:t>
            </a:r>
          </a:p>
          <a:p>
            <a:r>
              <a:rPr lang="en-US" smtClean="0">
                <a:latin typeface="Calibri" charset="0"/>
              </a:rPr>
              <a:t>Halo?</a:t>
            </a:r>
          </a:p>
          <a:p>
            <a:r>
              <a:rPr lang="en-US" smtClean="0">
                <a:latin typeface="Calibri" charset="0"/>
              </a:rPr>
              <a:t>Gears of War?</a:t>
            </a:r>
          </a:p>
          <a:p>
            <a:r>
              <a:rPr lang="en-US" smtClean="0">
                <a:latin typeface="Calibri" charset="0"/>
              </a:rPr>
              <a:t>Planet Puzzle League?</a:t>
            </a:r>
          </a:p>
          <a:p>
            <a:r>
              <a:rPr lang="en-US" smtClean="0">
                <a:latin typeface="Calibri" charset="0"/>
              </a:rPr>
              <a:t>Bejeweled?</a:t>
            </a:r>
          </a:p>
          <a:p>
            <a:r>
              <a:rPr lang="en-US" smtClean="0">
                <a:latin typeface="Calibri" charset="0"/>
              </a:rPr>
              <a:t>Super Mario Bros. 3?</a:t>
            </a:r>
          </a:p>
        </p:txBody>
      </p:sp>
      <p:sp>
        <p:nvSpPr>
          <p:cNvPr id="3482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fld id="{3FBFEC0F-898E-4F34-8FC3-83D6A7C95F9A}" type="slidenum">
              <a:rPr lang="en-US" altLang="zh-CN"/>
              <a:pPr/>
              <a:t>38</a:t>
            </a:fld>
            <a:endParaRPr lang="en-US" altLang="zh-CN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“Bite-sized Gaming”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This was an early concept, that went out of style through the N64/PSX era, but has made a HUGE resurgence</a:t>
            </a:r>
          </a:p>
          <a:p>
            <a:r>
              <a:rPr lang="en-US" smtClean="0">
                <a:latin typeface="Calibri" charset="0"/>
              </a:rPr>
              <a:t>Why?  What’s changed?</a:t>
            </a:r>
          </a:p>
        </p:txBody>
      </p:sp>
      <p:sp>
        <p:nvSpPr>
          <p:cNvPr id="3584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fld id="{86C70F36-C8C9-45DC-8FDF-33FFA2D925F4}" type="slidenum">
              <a:rPr lang="en-US" altLang="zh-CN"/>
              <a:pPr/>
              <a:t>39</a:t>
            </a:fld>
            <a:endParaRPr lang="en-US" altLang="zh-CN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charset="0"/>
              </a:rPr>
              <a:t>Achievement Unlocked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Calibri" charset="0"/>
              </a:rPr>
              <a:t>1995 Blockbuster Store Champion</a:t>
            </a:r>
          </a:p>
          <a:p>
            <a:r>
              <a:rPr lang="en-US" sz="2800" dirty="0" smtClean="0">
                <a:latin typeface="Calibri" charset="0"/>
              </a:rPr>
              <a:t>First issues of Nintendo Power and EGM</a:t>
            </a:r>
          </a:p>
          <a:p>
            <a:r>
              <a:rPr lang="en-US" sz="2800" dirty="0" smtClean="0">
                <a:latin typeface="Calibri" charset="0"/>
              </a:rPr>
              <a:t>Independent study on medieval themes in games</a:t>
            </a:r>
          </a:p>
          <a:p>
            <a:r>
              <a:rPr lang="en-US" sz="2800" dirty="0" smtClean="0">
                <a:latin typeface="Calibri" charset="0"/>
              </a:rPr>
              <a:t>Papers on symbolism in Zelda, HCI of Steel Battalion</a:t>
            </a:r>
          </a:p>
          <a:p>
            <a:r>
              <a:rPr lang="en-US" sz="2800" dirty="0" smtClean="0">
                <a:latin typeface="Calibri" charset="0"/>
              </a:rPr>
              <a:t>First game owned? Congo Bongo (C-64)</a:t>
            </a:r>
          </a:p>
          <a:p>
            <a:r>
              <a:rPr lang="en-US" sz="2800" dirty="0" smtClean="0">
                <a:latin typeface="Calibri" charset="0"/>
              </a:rPr>
              <a:t>Toughest game beaten? Ninja </a:t>
            </a:r>
            <a:r>
              <a:rPr lang="en-US" sz="2800" dirty="0" err="1" smtClean="0">
                <a:latin typeface="Calibri" charset="0"/>
              </a:rPr>
              <a:t>Gaiden</a:t>
            </a:r>
            <a:r>
              <a:rPr lang="en-US" sz="2800" dirty="0" smtClean="0">
                <a:latin typeface="Calibri" charset="0"/>
              </a:rPr>
              <a:t> (NES)</a:t>
            </a:r>
          </a:p>
          <a:p>
            <a:r>
              <a:rPr lang="en-US" sz="2800" dirty="0" smtClean="0">
                <a:latin typeface="Calibri" charset="0"/>
              </a:rPr>
              <a:t>Most recent game beaten? Portal 2 (coop w/ Weimer)</a:t>
            </a:r>
          </a:p>
          <a:p>
            <a:r>
              <a:rPr lang="en-US" sz="2800" dirty="0" smtClean="0">
                <a:latin typeface="Calibri" charset="0"/>
              </a:rPr>
              <a:t>Most recent purchase? Skyward Sword and </a:t>
            </a:r>
            <a:r>
              <a:rPr lang="en-US" sz="2800" dirty="0" err="1" smtClean="0">
                <a:latin typeface="Calibri" charset="0"/>
              </a:rPr>
              <a:t>Skyrim</a:t>
            </a:r>
            <a:endParaRPr lang="en-US" sz="2800" dirty="0" smtClean="0">
              <a:latin typeface="Calibri" charset="0"/>
            </a:endParaRPr>
          </a:p>
          <a:p>
            <a:r>
              <a:rPr lang="en-US" sz="2800" dirty="0" smtClean="0">
                <a:latin typeface="Calibri" charset="0"/>
              </a:rPr>
              <a:t>Most recent game played?  Spell Tower (</a:t>
            </a:r>
            <a:r>
              <a:rPr lang="en-US" sz="2800" dirty="0" err="1" smtClean="0">
                <a:latin typeface="Calibri" charset="0"/>
              </a:rPr>
              <a:t>iOS</a:t>
            </a:r>
            <a:r>
              <a:rPr lang="en-US" sz="2800" dirty="0" smtClean="0">
                <a:latin typeface="Calibri" charset="0"/>
              </a:rPr>
              <a:t>)</a:t>
            </a:r>
          </a:p>
        </p:txBody>
      </p:sp>
      <p:sp>
        <p:nvSpPr>
          <p:cNvPr id="2253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fld id="{75F11D94-0057-4D82-B70E-AADB54D4BA8C}" type="slidenum">
              <a:rPr lang="en-US" altLang="zh-CN"/>
              <a:pPr/>
              <a:t>4</a:t>
            </a:fld>
            <a:endParaRPr lang="en-US" altLang="zh-CN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“Bite-sized Gaming”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Find some examples of this in today’s games</a:t>
            </a:r>
          </a:p>
        </p:txBody>
      </p:sp>
      <p:sp>
        <p:nvSpPr>
          <p:cNvPr id="3686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fld id="{E461633E-CA85-435E-9639-C385149A5639}" type="slidenum">
              <a:rPr lang="en-US" altLang="zh-CN"/>
              <a:pPr/>
              <a:t>40</a:t>
            </a:fld>
            <a:endParaRPr lang="en-US" altLang="zh-CN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Levels to Learn From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>
                <a:latin typeface="Calibri" charset="0"/>
                <a:hlinkClick r:id="rId2"/>
              </a:rPr>
              <a:t>http://www.vgmaps.com/Atlas/SuperNES/SecretOfMana-Gaia%27sNavel%28Exterior%29.png</a:t>
            </a:r>
            <a:endParaRPr lang="en-US" sz="2800" smtClean="0">
              <a:latin typeface="Calibri" charset="0"/>
            </a:endParaRPr>
          </a:p>
          <a:p>
            <a:r>
              <a:rPr lang="en-US" sz="2800" smtClean="0">
                <a:latin typeface="Calibri" charset="0"/>
                <a:hlinkClick r:id="rId3"/>
              </a:rPr>
              <a:t>http://www.vgmaps.com/Atlas/SuperNES/MegaManX-ChillPenguin.png</a:t>
            </a:r>
            <a:endParaRPr lang="en-US" sz="2800" smtClean="0">
              <a:latin typeface="Calibri" charset="0"/>
            </a:endParaRPr>
          </a:p>
          <a:p>
            <a:r>
              <a:rPr lang="en-US" sz="2800" smtClean="0">
                <a:latin typeface="Calibri" charset="0"/>
                <a:hlinkClick r:id="rId4"/>
              </a:rPr>
              <a:t>http://www.vgmaps.com/Atlas/Genesis/SonicTheHedgehog2-EmeraldHillZone-Act1.png</a:t>
            </a:r>
            <a:endParaRPr lang="en-US" sz="2800" smtClean="0">
              <a:latin typeface="Calibri" charset="0"/>
            </a:endParaRPr>
          </a:p>
          <a:p>
            <a:r>
              <a:rPr lang="en-US" sz="2800" smtClean="0">
                <a:latin typeface="Calibri" charset="0"/>
                <a:hlinkClick r:id="rId5"/>
              </a:rPr>
              <a:t>http://www.vgmaps.com/Atlas/NES/LegendOfZelda-FirstQuest-Level-1%28Eagle%29.png</a:t>
            </a:r>
            <a:endParaRPr lang="en-US" sz="2800" smtClean="0">
              <a:latin typeface="Calibri" charset="0"/>
            </a:endParaRPr>
          </a:p>
          <a:p>
            <a:r>
              <a:rPr lang="en-US" sz="2800" smtClean="0">
                <a:latin typeface="Calibri" charset="0"/>
                <a:hlinkClick r:id="rId6"/>
              </a:rPr>
              <a:t>http://www.vgmaps.com/Atlas/NES/LittleNemo-TheDreamMaster-Dream1-MushroomForest.png</a:t>
            </a:r>
            <a:endParaRPr lang="en-US" sz="2800" smtClean="0">
              <a:latin typeface="Calibri" charset="0"/>
            </a:endParaRPr>
          </a:p>
          <a:p>
            <a:pPr>
              <a:buFontTx/>
              <a:buNone/>
            </a:pPr>
            <a:endParaRPr lang="en-US" sz="2800" smtClean="0">
              <a:latin typeface="Calibri" charset="0"/>
            </a:endParaRPr>
          </a:p>
        </p:txBody>
      </p:sp>
      <p:sp>
        <p:nvSpPr>
          <p:cNvPr id="2458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fld id="{5AEE0666-E805-44C7-996F-D11558240F2D}" type="slidenum">
              <a:rPr lang="en-US" altLang="zh-CN"/>
              <a:pPr/>
              <a:t>41</a:t>
            </a:fld>
            <a:endParaRPr lang="en-US" altLang="zh-C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Why bring this up?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I am a gamer – and have been a gamer a long time</a:t>
            </a:r>
          </a:p>
          <a:p>
            <a:r>
              <a:rPr lang="en-US" smtClean="0">
                <a:latin typeface="Calibri" charset="0"/>
              </a:rPr>
              <a:t>The things I want to talk about today come from years of playing games, talking about games, reading about games, and designing my own games</a:t>
            </a:r>
          </a:p>
          <a:p>
            <a:r>
              <a:rPr lang="en-US" smtClean="0">
                <a:latin typeface="Calibri" charset="0"/>
              </a:rPr>
              <a:t>But – we’re on even playing field here, so please chime in!</a:t>
            </a:r>
          </a:p>
        </p:txBody>
      </p:sp>
      <p:sp>
        <p:nvSpPr>
          <p:cNvPr id="2355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fld id="{23AC9BBA-77C7-4F18-87A7-5022C9AB4025}" type="slidenum">
              <a:rPr lang="en-US" altLang="zh-CN"/>
              <a:pPr/>
              <a:t>5</a:t>
            </a:fld>
            <a:endParaRPr lang="en-US" altLang="zh-CN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Stage of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grew up during some important times in gaming that affect how I view games now</a:t>
            </a:r>
          </a:p>
          <a:p>
            <a:r>
              <a:rPr lang="en-US" dirty="0" smtClean="0"/>
              <a:t>BTW – the average gamer today is 37 </a:t>
            </a:r>
            <a:r>
              <a:rPr lang="en-US" smtClean="0"/>
              <a:t>years old</a:t>
            </a:r>
            <a:endParaRPr lang="en-US" dirty="0" smtClean="0"/>
          </a:p>
          <a:p>
            <a:r>
              <a:rPr lang="en-US" dirty="0" smtClean="0"/>
              <a:t>We come from different gaming pasts</a:t>
            </a:r>
          </a:p>
          <a:p>
            <a:r>
              <a:rPr lang="en-US" dirty="0" smtClean="0"/>
              <a:t>What was your first system?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D0357299-C40C-42AB-B0C0-2E6E0A5A7F61}" type="slidenum">
              <a:rPr lang="en-US" altLang="zh-CN" smtClean="0"/>
              <a:pPr/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45024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Sears Super Video Arcade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D0357299-C40C-42AB-B0C0-2E6E0A5A7F61}" type="slidenum">
              <a:rPr lang="en-US" altLang="zh-CN" smtClean="0"/>
              <a:pPr/>
              <a:t>7</a:t>
            </a:fld>
            <a:endParaRPr lang="en-US" altLang="zh-CN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2"/>
          <a:srcRect l="-17821" r="-1782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55963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Stage of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1979 through 1983, the video game industry was booming</a:t>
            </a:r>
          </a:p>
          <a:p>
            <a:r>
              <a:rPr lang="en-US" dirty="0" smtClean="0"/>
              <a:t>New consoles practically every year</a:t>
            </a:r>
          </a:p>
          <a:p>
            <a:pPr lvl="1"/>
            <a:r>
              <a:rPr lang="en-US" dirty="0" smtClean="0"/>
              <a:t>Atari 2600, Atari 5200, </a:t>
            </a:r>
            <a:r>
              <a:rPr lang="en-US" dirty="0" err="1" smtClean="0"/>
              <a:t>ColecoVision</a:t>
            </a:r>
            <a:r>
              <a:rPr lang="en-US" dirty="0" smtClean="0"/>
              <a:t>, </a:t>
            </a:r>
            <a:r>
              <a:rPr lang="en-US" dirty="0" err="1" smtClean="0"/>
              <a:t>Intellivision</a:t>
            </a:r>
            <a:r>
              <a:rPr lang="en-US" dirty="0" smtClean="0"/>
              <a:t> (and all its clones), </a:t>
            </a:r>
            <a:r>
              <a:rPr lang="en-US" dirty="0" err="1" smtClean="0"/>
              <a:t>Odessey</a:t>
            </a:r>
            <a:r>
              <a:rPr lang="en-US" dirty="0" smtClean="0"/>
              <a:t>, </a:t>
            </a:r>
            <a:r>
              <a:rPr lang="en-US" dirty="0" err="1" smtClean="0"/>
              <a:t>Vectrex</a:t>
            </a:r>
            <a:endParaRPr lang="en-US" dirty="0"/>
          </a:p>
          <a:p>
            <a:r>
              <a:rPr lang="en-US" dirty="0" smtClean="0"/>
              <a:t>Startups were appearing all the time, pushing new titles consistently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D0357299-C40C-42AB-B0C0-2E6E0A5A7F61}" type="slidenum">
              <a:rPr lang="en-US" altLang="zh-CN" smtClean="0"/>
              <a:pPr/>
              <a:t>8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25678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World of Balance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1982, Atari was clearing $2B and was recognized as the fastest growing US company EVER</a:t>
            </a:r>
          </a:p>
          <a:p>
            <a:r>
              <a:rPr lang="en-US" dirty="0" smtClean="0"/>
              <a:t>Microcomputers were starting to appear with reasonable prices</a:t>
            </a:r>
          </a:p>
          <a:p>
            <a:pPr lvl="1"/>
            <a:r>
              <a:rPr lang="en-US" dirty="0" smtClean="0"/>
              <a:t>Like the C64 and the TRS80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D0357299-C40C-42AB-B0C0-2E6E0A5A7F61}" type="slidenum">
              <a:rPr lang="en-US" altLang="zh-CN" smtClean="0"/>
              <a:pPr/>
              <a:t>9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2586881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6155</TotalTime>
  <Words>1413</Words>
  <Application>Microsoft Macintosh PowerPoint</Application>
  <PresentationFormat>On-screen Show (4:3)</PresentationFormat>
  <Paragraphs>232</Paragraphs>
  <Slides>41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Blank Presentation</vt:lpstr>
      <vt:lpstr>Ruminations on the  History of Video Game Design</vt:lpstr>
      <vt:lpstr>My Background</vt:lpstr>
      <vt:lpstr>My Gaming CV</vt:lpstr>
      <vt:lpstr>Achievement Unlocked</vt:lpstr>
      <vt:lpstr>Why bring this up?</vt:lpstr>
      <vt:lpstr>The Stage of History</vt:lpstr>
      <vt:lpstr>Sears Super Video Arcade</vt:lpstr>
      <vt:lpstr>The Stage of History</vt:lpstr>
      <vt:lpstr>The World of Balance</vt:lpstr>
      <vt:lpstr>The World of Ruin</vt:lpstr>
      <vt:lpstr>The World of Ruin</vt:lpstr>
      <vt:lpstr>The World of Ruin</vt:lpstr>
      <vt:lpstr>The Nintendo Seal of Quality</vt:lpstr>
      <vt:lpstr>Now You’re Playing With Power</vt:lpstr>
      <vt:lpstr>It’s dangerous to go alone…</vt:lpstr>
      <vt:lpstr>The Rest of the Story</vt:lpstr>
      <vt:lpstr>History in your Hands</vt:lpstr>
      <vt:lpstr>Sears Super Video Arcade</vt:lpstr>
      <vt:lpstr>Game Overlays</vt:lpstr>
      <vt:lpstr>Game Overlays</vt:lpstr>
      <vt:lpstr>Game Overlays</vt:lpstr>
      <vt:lpstr>Game Overlays</vt:lpstr>
      <vt:lpstr>The Evolution of the Controller</vt:lpstr>
      <vt:lpstr>Your Homework</vt:lpstr>
      <vt:lpstr>Ruminations on the  History of Video Game Design</vt:lpstr>
      <vt:lpstr>What games did you play?</vt:lpstr>
      <vt:lpstr>The Counterargument</vt:lpstr>
      <vt:lpstr>Games I hoped you might play</vt:lpstr>
      <vt:lpstr>Frame of Reference</vt:lpstr>
      <vt:lpstr>My favorite examples</vt:lpstr>
      <vt:lpstr>But…</vt:lpstr>
      <vt:lpstr>Game Mechanics</vt:lpstr>
      <vt:lpstr>Game Mechanics</vt:lpstr>
      <vt:lpstr>Simple is Beautiful</vt:lpstr>
      <vt:lpstr>Too Simple?</vt:lpstr>
      <vt:lpstr>A Game’s Profile</vt:lpstr>
      <vt:lpstr>Examples to Consider</vt:lpstr>
      <vt:lpstr>An Interesting Design Concept</vt:lpstr>
      <vt:lpstr>“Bite-sized Gaming”</vt:lpstr>
      <vt:lpstr>“Bite-sized Gaming”</vt:lpstr>
      <vt:lpstr>Levels to Learn From</vt:lpstr>
    </vt:vector>
  </TitlesOfParts>
  <Company>North Carolina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Jiang Zheng</dc:creator>
  <cp:lastModifiedBy>Mark Sherriff</cp:lastModifiedBy>
  <cp:revision>886</cp:revision>
  <cp:lastPrinted>2009-09-22T17:08:35Z</cp:lastPrinted>
  <dcterms:created xsi:type="dcterms:W3CDTF">2010-02-08T00:29:22Z</dcterms:created>
  <dcterms:modified xsi:type="dcterms:W3CDTF">2011-12-01T21:13:13Z</dcterms:modified>
</cp:coreProperties>
</file>