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83" r:id="rId2"/>
    <p:sldId id="315" r:id="rId3"/>
    <p:sldId id="316" r:id="rId4"/>
    <p:sldId id="318" r:id="rId5"/>
    <p:sldId id="317" r:id="rId6"/>
    <p:sldId id="344" r:id="rId7"/>
    <p:sldId id="346" r:id="rId8"/>
    <p:sldId id="319" r:id="rId9"/>
    <p:sldId id="321" r:id="rId10"/>
    <p:sldId id="320" r:id="rId11"/>
    <p:sldId id="322" r:id="rId12"/>
    <p:sldId id="347" r:id="rId13"/>
    <p:sldId id="323" r:id="rId14"/>
    <p:sldId id="333" r:id="rId15"/>
    <p:sldId id="334" r:id="rId16"/>
    <p:sldId id="335" r:id="rId17"/>
    <p:sldId id="336" r:id="rId18"/>
    <p:sldId id="337" r:id="rId19"/>
    <p:sldId id="348" r:id="rId20"/>
    <p:sldId id="349" r:id="rId21"/>
    <p:sldId id="324" r:id="rId22"/>
    <p:sldId id="325" r:id="rId23"/>
    <p:sldId id="326" r:id="rId24"/>
    <p:sldId id="327" r:id="rId25"/>
    <p:sldId id="350" r:id="rId26"/>
    <p:sldId id="328" r:id="rId27"/>
    <p:sldId id="331" r:id="rId28"/>
    <p:sldId id="332" r:id="rId29"/>
    <p:sldId id="329" r:id="rId30"/>
    <p:sldId id="330" r:id="rId31"/>
    <p:sldId id="338" r:id="rId32"/>
    <p:sldId id="339" r:id="rId33"/>
    <p:sldId id="345" r:id="rId34"/>
    <p:sldId id="340" r:id="rId35"/>
    <p:sldId id="341" r:id="rId36"/>
    <p:sldId id="342" r:id="rId37"/>
    <p:sldId id="351" r:id="rId38"/>
    <p:sldId id="343" r:id="rId39"/>
  </p:sldIdLst>
  <p:sldSz cx="9144000" cy="6858000" type="screen4x3"/>
  <p:notesSz cx="7099300" cy="9385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58F"/>
    <a:srgbClr val="66FF33"/>
    <a:srgbClr val="FF0000"/>
    <a:srgbClr val="0000FF"/>
    <a:srgbClr val="9A000D"/>
    <a:srgbClr val="B8B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12" y="-2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788" y="-102"/>
      </p:cViewPr>
      <p:guideLst>
        <p:guide orient="horz" pos="2956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3813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3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8913813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ＭＳ Ｐゴシック" charset="0"/>
              </a:defRPr>
            </a:lvl1pPr>
          </a:lstStyle>
          <a:p>
            <a:pPr>
              <a:defRPr/>
            </a:pPr>
            <a:fld id="{B7C49728-2DEE-674B-9B71-2CD0E254140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95172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92" tIns="47096" rIns="94192" bIns="47096" numCol="1" anchor="t" anchorCtr="0" compatLnSpc="1">
            <a:prstTxWarp prst="textNoShape">
              <a:avLst/>
            </a:prstTxWarp>
          </a:bodyPr>
          <a:lstStyle>
            <a:lvl1pPr defTabSz="941388" eaLnBrk="0" hangingPunct="0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92" tIns="47096" rIns="94192" bIns="47096" numCol="1" anchor="t" anchorCtr="0" compatLnSpc="1">
            <a:prstTxWarp prst="textNoShape">
              <a:avLst/>
            </a:prstTxWarp>
          </a:bodyPr>
          <a:lstStyle>
            <a:lvl1pPr algn="r" defTabSz="941388" eaLnBrk="0" hangingPunct="0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3325" y="703263"/>
            <a:ext cx="4692650" cy="3519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457700"/>
            <a:ext cx="5207000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92" tIns="47096" rIns="94192" bIns="470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540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92" tIns="47096" rIns="94192" bIns="47096" numCol="1" anchor="b" anchorCtr="0" compatLnSpc="1">
            <a:prstTxWarp prst="textNoShape">
              <a:avLst/>
            </a:prstTxWarp>
          </a:bodyPr>
          <a:lstStyle>
            <a:lvl1pPr defTabSz="941388" eaLnBrk="0" hangingPunct="0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891540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92" tIns="47096" rIns="94192" bIns="47096" numCol="1" anchor="b" anchorCtr="0" compatLnSpc="1">
            <a:prstTxWarp prst="textNoShape">
              <a:avLst/>
            </a:prstTxWarp>
          </a:bodyPr>
          <a:lstStyle>
            <a:lvl1pPr algn="r" defTabSz="941388" eaLnBrk="0" hangingPunct="0">
              <a:defRPr sz="1200">
                <a:cs typeface="ＭＳ Ｐゴシック" charset="0"/>
              </a:defRPr>
            </a:lvl1pPr>
          </a:lstStyle>
          <a:p>
            <a:pPr>
              <a:defRPr/>
            </a:pPr>
            <a:fld id="{1E841281-DD2C-604C-851B-EC0B537FF8D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641736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413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413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413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413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3D5AA84-5D7D-D74C-9529-50BF87DC37EB}" type="slidenum">
              <a:rPr lang="en-US" altLang="zh-CN" sz="1200"/>
              <a:pPr/>
              <a:t>1</a:t>
            </a:fld>
            <a:endParaRPr lang="en-US" altLang="zh-CN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zh-CN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81000" y="685800"/>
            <a:ext cx="8382000" cy="76200"/>
          </a:xfrm>
          <a:prstGeom prst="rect">
            <a:avLst/>
          </a:prstGeom>
          <a:solidFill>
            <a:srgbClr val="00458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381000" y="6096000"/>
            <a:ext cx="8382000" cy="76200"/>
          </a:xfrm>
          <a:prstGeom prst="rect">
            <a:avLst/>
          </a:prstGeom>
          <a:solidFill>
            <a:srgbClr val="00458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6" name="Picture 9" descr="University of Virginia Department of Computer Scienc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48400"/>
            <a:ext cx="25701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09496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81203-F9AC-7D47-B969-70D2BAA33C6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51858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955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341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023DE-9BAE-A541-9E58-DA6E6B19054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9379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143000"/>
            <a:ext cx="411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1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11EDE-F25D-A648-BDF2-697DF80F222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2139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6248400" y="6321425"/>
            <a:ext cx="2590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defRPr/>
            </a:pPr>
            <a:r>
              <a:rPr lang="en-US" sz="1400" dirty="0" smtClean="0">
                <a:latin typeface="Calibri" charset="0"/>
                <a:cs typeface="ＭＳ Ｐゴシック" charset="0"/>
              </a:rPr>
              <a:t>Tapestry </a:t>
            </a:r>
            <a:r>
              <a:rPr lang="en-US" sz="1400" dirty="0" smtClean="0">
                <a:latin typeface="Calibri" charset="0"/>
                <a:cs typeface="ＭＳ Ｐゴシック" charset="0"/>
              </a:rPr>
              <a:t>2013</a:t>
            </a:r>
            <a:endParaRPr lang="en-US" sz="1400" dirty="0" smtClean="0">
              <a:latin typeface="Calibri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8DEC4-BE2D-F042-A45E-084A0FAA07D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8655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B4B01-60AF-7848-AB81-410D0479098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53982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11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1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DA1DF-E2AD-6B4A-86BA-C6E7A4BD79C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4792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B01EB-A7C6-524D-8A65-7F01031AE08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16985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5E271-3378-AA43-836C-6980320FA81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44325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4E18E-BF4D-CF45-8EC2-AA42D9A363A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49542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94B9B-D518-D540-8519-CA68276BC1E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7428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B21B4-09E0-104A-949B-C46E24E2915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99153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38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382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312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ＭＳ Ｐゴシック" charset="0"/>
              </a:defRPr>
            </a:lvl1pPr>
          </a:lstStyle>
          <a:p>
            <a:pPr>
              <a:defRPr/>
            </a:pPr>
            <a:fld id="{2EE54451-7CF3-114A-9A53-37AEF2ECE7D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381000" y="6096000"/>
            <a:ext cx="8382000" cy="76200"/>
          </a:xfrm>
          <a:prstGeom prst="rect">
            <a:avLst/>
          </a:prstGeom>
          <a:solidFill>
            <a:srgbClr val="00458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30" name="Rectangle 11"/>
          <p:cNvSpPr>
            <a:spLocks noChangeArrowheads="1"/>
          </p:cNvSpPr>
          <p:nvPr userDrawn="1"/>
        </p:nvSpPr>
        <p:spPr bwMode="auto">
          <a:xfrm>
            <a:off x="381000" y="990600"/>
            <a:ext cx="8382000" cy="76200"/>
          </a:xfrm>
          <a:prstGeom prst="rect">
            <a:avLst/>
          </a:prstGeom>
          <a:solidFill>
            <a:srgbClr val="00458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1031" name="Picture 5" descr="University of Virginia Department of Computer Scienc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48400"/>
            <a:ext cx="25701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/>
          <a:ea typeface="+mj-ea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charset="0"/>
          <a:ea typeface="ＭＳ Ｐゴシック" pitchFamily="-106" charset="-128"/>
          <a:cs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charset="0"/>
          <a:ea typeface="ＭＳ Ｐゴシック" pitchFamily="-106" charset="-128"/>
          <a:cs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charset="0"/>
          <a:ea typeface="ＭＳ Ｐゴシック" pitchFamily="-106" charset="-128"/>
          <a:cs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charset="0"/>
          <a:ea typeface="ＭＳ Ｐゴシック" pitchFamily="-106" charset="-128"/>
          <a:cs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gile.csc.ncsu.edu/lmlayma2/papers/WL07.pdf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ealsearchgroup.org/pairlearning" TargetMode="External"/><Relationship Id="rId3" Type="http://schemas.openxmlformats.org/officeDocument/2006/relationships/hyperlink" Target="http://www.ncwit.org/pairprogrammin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200" b="1" dirty="0">
                <a:latin typeface="Calibri" charset="0"/>
                <a:ea typeface="ＭＳ Ｐゴシック" charset="0"/>
              </a:rPr>
              <a:t>Pair Programming in the Classroom</a:t>
            </a:r>
          </a:p>
        </p:txBody>
      </p:sp>
      <p:sp>
        <p:nvSpPr>
          <p:cNvPr id="16386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2400" dirty="0">
                <a:latin typeface="Calibri" charset="0"/>
                <a:ea typeface="ＭＳ Ｐゴシック" charset="0"/>
              </a:rPr>
              <a:t>Mark Sherriff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400" dirty="0">
                <a:latin typeface="Calibri" charset="0"/>
                <a:ea typeface="ＭＳ Ｐゴシック" charset="0"/>
              </a:rPr>
              <a:t>University of Virginia</a:t>
            </a:r>
          </a:p>
          <a:p>
            <a:pPr eaLnBrk="1" hangingPunct="1">
              <a:lnSpc>
                <a:spcPct val="80000"/>
              </a:lnSpc>
            </a:pPr>
            <a:endParaRPr lang="en-US" altLang="zh-CN" sz="2400" dirty="0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400" dirty="0">
                <a:latin typeface="Calibri" charset="0"/>
                <a:ea typeface="ＭＳ Ｐゴシック" charset="0"/>
              </a:rPr>
              <a:t>June </a:t>
            </a:r>
            <a:r>
              <a:rPr lang="en-US" altLang="zh-CN" sz="2400" dirty="0" smtClean="0">
                <a:latin typeface="Calibri" charset="0"/>
                <a:ea typeface="ＭＳ Ｐゴシック" charset="0"/>
              </a:rPr>
              <a:t>28, 2013</a:t>
            </a:r>
            <a:endParaRPr lang="en-US" altLang="zh-CN" sz="2400" dirty="0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zh-CN" sz="2400" dirty="0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zh-CN" sz="2400" dirty="0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zh-CN" sz="2400" dirty="0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1600" dirty="0">
                <a:latin typeface="Calibri" charset="0"/>
                <a:ea typeface="ＭＳ Ｐゴシック" charset="0"/>
              </a:rPr>
              <a:t>Some material courtesy of Laurie Williams, NCSU</a:t>
            </a:r>
          </a:p>
          <a:p>
            <a:pPr eaLnBrk="1" hangingPunct="1">
              <a:lnSpc>
                <a:spcPct val="80000"/>
              </a:lnSpc>
            </a:pPr>
            <a:endParaRPr lang="en-US" altLang="zh-CN" sz="1600" dirty="0">
              <a:latin typeface="Calibri" charset="0"/>
              <a:ea typeface="ＭＳ Ｐゴシック" charset="0"/>
            </a:endParaRP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6248400" y="6321425"/>
            <a:ext cx="2590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400" dirty="0">
                <a:latin typeface="Calibri" charset="0"/>
              </a:rPr>
              <a:t>Tapestry </a:t>
            </a:r>
            <a:r>
              <a:rPr lang="en-US" sz="1400" dirty="0" smtClean="0">
                <a:latin typeface="Calibri" charset="0"/>
              </a:rPr>
              <a:t>2013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Why Pair Programming?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Sometimes it </a:t>
            </a:r>
            <a:r>
              <a:rPr lang="en-US" b="1">
                <a:latin typeface="Calibri" charset="0"/>
                <a:ea typeface="ＭＳ Ｐゴシック" charset="0"/>
              </a:rPr>
              <a:t>is</a:t>
            </a:r>
            <a:r>
              <a:rPr lang="en-US">
                <a:latin typeface="Calibri" charset="0"/>
                <a:ea typeface="ＭＳ Ｐゴシック" charset="0"/>
              </a:rPr>
              <a:t> a numbers game</a:t>
            </a:r>
          </a:p>
          <a:p>
            <a:r>
              <a:rPr lang="en-US">
                <a:latin typeface="Calibri" charset="0"/>
                <a:ea typeface="ＭＳ Ｐゴシック" charset="0"/>
              </a:rPr>
              <a:t>In a lab of 40 students… 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having 20 pairs makes it easier for TAs to get to everyone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20 assignments are easier/faster to grade than 40</a:t>
            </a:r>
          </a:p>
          <a:p>
            <a:r>
              <a:rPr lang="en-US">
                <a:latin typeface="Calibri" charset="0"/>
                <a:ea typeface="ＭＳ Ｐゴシック" charset="0"/>
              </a:rPr>
              <a:t>Our main CS1 course has over 500 students every Spring…</a:t>
            </a:r>
          </a:p>
        </p:txBody>
      </p:sp>
      <p:sp>
        <p:nvSpPr>
          <p:cNvPr id="26627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E8CC274-7388-814A-B16D-245AD59CB507}" type="slidenum">
              <a:rPr lang="en-US" altLang="zh-CN" sz="1400"/>
              <a:pPr/>
              <a:t>10</a:t>
            </a:fld>
            <a:endParaRPr lang="en-US" altLang="zh-CN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All for the low, low price of…!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What</a:t>
            </a:r>
            <a:r>
              <a:rPr lang="fr-FR" altLang="ja-JP">
                <a:latin typeface="Calibri" charset="0"/>
                <a:ea typeface="ＭＳ Ｐゴシック" charset="0"/>
              </a:rPr>
              <a:t>’</a:t>
            </a:r>
            <a:r>
              <a:rPr lang="en-US" altLang="ja-JP">
                <a:latin typeface="Calibri" charset="0"/>
                <a:ea typeface="ＭＳ Ｐゴシック" charset="0"/>
              </a:rPr>
              <a:t>s the cost?</a:t>
            </a: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Pair management</a:t>
            </a:r>
          </a:p>
          <a:p>
            <a:pPr lvl="1" eaLnBrk="1" hangingPunct="1"/>
            <a:r>
              <a:rPr lang="en-US">
                <a:latin typeface="Calibri" charset="0"/>
                <a:ea typeface="ＭＳ Ｐゴシック" charset="0"/>
              </a:rPr>
              <a:t>How do we assign pairs effectively for every assignment so it</a:t>
            </a:r>
            <a:r>
              <a:rPr lang="fr-FR" altLang="ja-JP">
                <a:latin typeface="Calibri" charset="0"/>
                <a:ea typeface="ＭＳ Ｐゴシック" charset="0"/>
              </a:rPr>
              <a:t>’</a:t>
            </a:r>
            <a:r>
              <a:rPr lang="en-US" altLang="ja-JP">
                <a:latin typeface="Calibri" charset="0"/>
                <a:ea typeface="ＭＳ Ｐゴシック" charset="0"/>
              </a:rPr>
              <a:t>s not too much overhead?</a:t>
            </a: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Pair evaluation</a:t>
            </a:r>
          </a:p>
          <a:p>
            <a:pPr lvl="1" eaLnBrk="1" hangingPunct="1"/>
            <a:r>
              <a:rPr lang="en-US">
                <a:latin typeface="Calibri" charset="0"/>
                <a:ea typeface="ＭＳ Ｐゴシック" charset="0"/>
              </a:rPr>
              <a:t>How can students report pair issues to the staff?</a:t>
            </a: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Grading</a:t>
            </a:r>
          </a:p>
          <a:p>
            <a:pPr lvl="1" eaLnBrk="1" hangingPunct="1"/>
            <a:r>
              <a:rPr lang="en-US">
                <a:latin typeface="Calibri" charset="0"/>
                <a:ea typeface="ＭＳ Ｐゴシック" charset="0"/>
              </a:rPr>
              <a:t>How do you </a:t>
            </a:r>
            <a:r>
              <a:rPr lang="en-US" altLang="ja-JP">
                <a:latin typeface="Calibri" charset="0"/>
                <a:ea typeface="ＭＳ Ｐゴシック" charset="0"/>
              </a:rPr>
              <a:t>"</a:t>
            </a:r>
            <a:r>
              <a:rPr lang="en-US">
                <a:latin typeface="Calibri" charset="0"/>
                <a:ea typeface="ＭＳ Ｐゴシック" charset="0"/>
              </a:rPr>
              <a:t>split</a:t>
            </a:r>
            <a:r>
              <a:rPr lang="en-US" altLang="ja-JP">
                <a:latin typeface="Calibri" charset="0"/>
                <a:ea typeface="ＭＳ Ｐゴシック" charset="0"/>
              </a:rPr>
              <a:t>"</a:t>
            </a:r>
            <a:r>
              <a:rPr lang="en-US">
                <a:latin typeface="Calibri" charset="0"/>
                <a:ea typeface="ＭＳ Ｐゴシック" charset="0"/>
              </a:rPr>
              <a:t> grades up between partners?</a:t>
            </a:r>
          </a:p>
          <a:p>
            <a:pPr eaLnBrk="1" hangingPunct="1"/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27651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AC5EF37-9696-D94B-9BB0-C991AC9D16D3}" type="slidenum">
              <a:rPr lang="en-US" altLang="zh-CN" sz="1400"/>
              <a:pPr/>
              <a:t>11</a:t>
            </a:fld>
            <a:endParaRPr lang="en-US" altLang="zh-CN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Pair Creation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First question: Do you assign partners or do you let students pick their own partners?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This has become a TOUGH question for me!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Tried both with CS1 and CS2 courses</a:t>
            </a:r>
          </a:p>
          <a:p>
            <a:r>
              <a:rPr lang="en-US">
                <a:latin typeface="Calibri" charset="0"/>
                <a:ea typeface="ＭＳ Ｐゴシック" charset="0"/>
              </a:rPr>
              <a:t>Current opinion: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It’s not a CS1 vs. CS2 question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It’s a familiarity with other students question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Problems not with material, but with the different majors</a:t>
            </a:r>
          </a:p>
        </p:txBody>
      </p:sp>
      <p:sp>
        <p:nvSpPr>
          <p:cNvPr id="28675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2B718A0-E088-F842-BDAC-FFA997F0489B}" type="slidenum">
              <a:rPr lang="en-US" altLang="zh-CN" sz="1400"/>
              <a:pPr/>
              <a:t>12</a:t>
            </a:fld>
            <a:endParaRPr lang="en-US" altLang="zh-CN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Pair Management and Evaluation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</a:rPr>
              <a:t>Auto-Assign Pair Creation</a:t>
            </a:r>
          </a:p>
          <a:p>
            <a:pPr lvl="1" eaLnBrk="1" hangingPunct="1"/>
            <a:r>
              <a:rPr lang="en-US" dirty="0" err="1">
                <a:latin typeface="Calibri" charset="0"/>
                <a:ea typeface="ＭＳ Ｐゴシック" charset="0"/>
              </a:rPr>
              <a:t>PairEval</a:t>
            </a:r>
            <a:r>
              <a:rPr lang="en-US">
                <a:latin typeface="Calibri" charset="0"/>
                <a:ea typeface="ＭＳ Ｐゴシック" charset="0"/>
              </a:rPr>
              <a:t> </a:t>
            </a:r>
            <a:r>
              <a:rPr lang="en-US" smtClean="0">
                <a:latin typeface="Calibri" charset="0"/>
                <a:ea typeface="ＭＳ Ｐゴシック" charset="0"/>
              </a:rPr>
              <a:t>– </a:t>
            </a:r>
            <a:br>
              <a:rPr lang="en-US" smtClean="0">
                <a:latin typeface="Calibri" charset="0"/>
                <a:ea typeface="ＭＳ Ｐゴシック" charset="0"/>
              </a:rPr>
            </a:br>
            <a:r>
              <a:rPr lang="en-US" smtClean="0">
                <a:latin typeface="Calibri" charset="0"/>
                <a:ea typeface="ＭＳ Ｐゴシック" charset="0"/>
              </a:rPr>
              <a:t>http</a:t>
            </a:r>
            <a:r>
              <a:rPr lang="en-US" dirty="0" smtClean="0">
                <a:latin typeface="Calibri" charset="0"/>
                <a:ea typeface="ＭＳ Ｐゴシック" charset="0"/>
              </a:rPr>
              <a:t>://www.realsearchgroup.org/pairlearning/</a:t>
            </a:r>
          </a:p>
          <a:p>
            <a:pPr lvl="1" eaLnBrk="1" hangingPunct="1"/>
            <a:r>
              <a:rPr lang="en-US" dirty="0" smtClean="0">
                <a:latin typeface="Calibri" charset="0"/>
                <a:ea typeface="ＭＳ Ｐゴシック" charset="0"/>
              </a:rPr>
              <a:t>CATME </a:t>
            </a:r>
            <a:r>
              <a:rPr lang="en-US" dirty="0">
                <a:latin typeface="Calibri" charset="0"/>
                <a:ea typeface="ＭＳ Ｐゴシック" charset="0"/>
              </a:rPr>
              <a:t>– http://</a:t>
            </a:r>
            <a:r>
              <a:rPr lang="en-US" dirty="0" err="1">
                <a:latin typeface="Calibri" charset="0"/>
                <a:ea typeface="ＭＳ Ｐゴシック" charset="0"/>
              </a:rPr>
              <a:t>www.catme.org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lvl="1" eaLnBrk="1" hangingPunct="1"/>
            <a:r>
              <a:rPr lang="en-US" dirty="0">
                <a:latin typeface="Calibri" charset="0"/>
                <a:ea typeface="ＭＳ Ｐゴシック" charset="0"/>
              </a:rPr>
              <a:t>Data needed for each of these to auto-create pairs varies</a:t>
            </a: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</a:rPr>
              <a:t>Self-Reported Pairs</a:t>
            </a:r>
          </a:p>
          <a:p>
            <a:pPr lvl="1" eaLnBrk="1" hangingPunct="1"/>
            <a:r>
              <a:rPr lang="en-US" dirty="0">
                <a:latin typeface="Calibri" charset="0"/>
                <a:ea typeface="ＭＳ Ｐゴシック" charset="0"/>
              </a:rPr>
              <a:t>Google Forms</a:t>
            </a:r>
          </a:p>
        </p:txBody>
      </p:sp>
      <p:sp>
        <p:nvSpPr>
          <p:cNvPr id="29699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992FA43-4145-0D4C-8854-030925A6F5F9}" type="slidenum">
              <a:rPr lang="en-US" altLang="zh-CN" sz="1400"/>
              <a:pPr/>
              <a:t>13</a:t>
            </a:fld>
            <a:endParaRPr lang="en-US" altLang="zh-CN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PairEval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30723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CCF9D5E-34F1-DF4C-BC2B-F3C8A76DFAA7}" type="slidenum">
              <a:rPr lang="en-US" altLang="zh-CN" sz="1400"/>
              <a:pPr/>
              <a:t>14</a:t>
            </a:fld>
            <a:endParaRPr lang="en-US" altLang="zh-CN" sz="1400"/>
          </a:p>
        </p:txBody>
      </p:sp>
      <p:pic>
        <p:nvPicPr>
          <p:cNvPr id="30724" name="Picture 3" descr="myers brig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769620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PairEval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31747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9ACE2E-C93A-CF43-926D-1801B1E9CF3E}" type="slidenum">
              <a:rPr lang="en-US" altLang="zh-CN" sz="1400"/>
              <a:pPr/>
              <a:t>15</a:t>
            </a:fld>
            <a:endParaRPr lang="en-US" altLang="zh-CN" sz="1400"/>
          </a:p>
        </p:txBody>
      </p:sp>
      <p:pic>
        <p:nvPicPr>
          <p:cNvPr id="31748" name="Picture 3" descr="partner pr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678863" cy="403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PairEval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32771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A6120F2-92B7-364C-86A5-7E509542E631}" type="slidenum">
              <a:rPr lang="en-US" altLang="zh-CN" sz="1400"/>
              <a:pPr/>
              <a:t>16</a:t>
            </a:fld>
            <a:endParaRPr lang="en-US" altLang="zh-CN" sz="1400"/>
          </a:p>
        </p:txBody>
      </p:sp>
      <p:pic>
        <p:nvPicPr>
          <p:cNvPr id="32772" name="Picture 3" descr="grouping pr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085850"/>
            <a:ext cx="82296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AutoShape 4"/>
          <p:cNvSpPr>
            <a:spLocks noChangeArrowheads="1"/>
          </p:cNvSpPr>
          <p:nvPr/>
        </p:nvSpPr>
        <p:spPr bwMode="auto">
          <a:xfrm>
            <a:off x="1752600" y="3124200"/>
            <a:ext cx="2762250" cy="333375"/>
          </a:xfrm>
          <a:prstGeom prst="wedgeRoundRectCallout">
            <a:avLst>
              <a:gd name="adj1" fmla="val 759"/>
              <a:gd name="adj2" fmla="val 12004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/>
              <a:t>Select a group number</a:t>
            </a:r>
          </a:p>
        </p:txBody>
      </p:sp>
      <p:sp>
        <p:nvSpPr>
          <p:cNvPr id="32774" name="AutoShape 5"/>
          <p:cNvSpPr>
            <a:spLocks noChangeArrowheads="1"/>
          </p:cNvSpPr>
          <p:nvPr/>
        </p:nvSpPr>
        <p:spPr bwMode="auto">
          <a:xfrm>
            <a:off x="3581400" y="6400800"/>
            <a:ext cx="3263900" cy="333375"/>
          </a:xfrm>
          <a:prstGeom prst="wedgeRoundRectCallout">
            <a:avLst>
              <a:gd name="adj1" fmla="val -227"/>
              <a:gd name="adj2" fmla="val -217917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/>
              <a:t>Move students into and out of groups</a:t>
            </a:r>
          </a:p>
        </p:txBody>
      </p:sp>
      <p:sp>
        <p:nvSpPr>
          <p:cNvPr id="32775" name="AutoShape 6"/>
          <p:cNvSpPr>
            <a:spLocks noChangeArrowheads="1"/>
          </p:cNvSpPr>
          <p:nvPr/>
        </p:nvSpPr>
        <p:spPr bwMode="auto">
          <a:xfrm>
            <a:off x="5835650" y="1905000"/>
            <a:ext cx="2838450" cy="1749425"/>
          </a:xfrm>
          <a:prstGeom prst="wedgeRectCallout">
            <a:avLst>
              <a:gd name="adj1" fmla="val 13801"/>
              <a:gd name="adj2" fmla="val 95444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400"/>
              <a:t>Optionally, use student information to help form groups.  Closer work Ethics and more diverse Sensing and Intuition students make for more compatible pairs.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PairEval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33795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48173EC-6262-D646-B201-E41F430310C6}" type="slidenum">
              <a:rPr lang="en-US" altLang="zh-CN" sz="1400"/>
              <a:pPr/>
              <a:t>17</a:t>
            </a:fld>
            <a:endParaRPr lang="en-US" altLang="zh-CN" sz="1400"/>
          </a:p>
        </p:txBody>
      </p:sp>
      <p:pic>
        <p:nvPicPr>
          <p:cNvPr id="33796" name="Picture 3" descr="peer ev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66800"/>
            <a:ext cx="5791200" cy="495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PairEval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F031567-C97C-A647-9596-9C91643552F6}" type="slidenum">
              <a:rPr lang="en-US" altLang="zh-CN" sz="1400"/>
              <a:pPr/>
              <a:t>18</a:t>
            </a:fld>
            <a:endParaRPr lang="en-US" altLang="zh-CN" sz="1400"/>
          </a:p>
        </p:txBody>
      </p:sp>
      <p:pic>
        <p:nvPicPr>
          <p:cNvPr id="34820" name="Picture 3" descr="peer eval re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229600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Pair Evaluation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With or without a tool like </a:t>
            </a:r>
            <a:r>
              <a:rPr lang="en-US" dirty="0" err="1">
                <a:latin typeface="Calibri" charset="0"/>
                <a:ea typeface="ＭＳ Ｐゴシック" charset="0"/>
              </a:rPr>
              <a:t>PairEval</a:t>
            </a:r>
            <a:r>
              <a:rPr lang="en-US" dirty="0">
                <a:latin typeface="Calibri" charset="0"/>
                <a:ea typeface="ＭＳ Ｐゴシック" charset="0"/>
              </a:rPr>
              <a:t>, it boils down to a few questions: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Did the pair get along?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Did you get the work done?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Do you feel like you “did your fair share?”</a:t>
            </a:r>
          </a:p>
          <a:p>
            <a:r>
              <a:rPr lang="en-US" dirty="0">
                <a:latin typeface="Calibri" charset="0"/>
                <a:ea typeface="ＭＳ Ｐゴシック" charset="0"/>
              </a:rPr>
              <a:t>More data is nice/interesting, but </a:t>
            </a:r>
            <a:r>
              <a:rPr lang="en-US" dirty="0" smtClean="0">
                <a:latin typeface="Calibri" charset="0"/>
                <a:ea typeface="ＭＳ Ｐゴシック" charset="0"/>
              </a:rPr>
              <a:t>this is all you really need</a:t>
            </a:r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</a:rPr>
              <a:t>Reliable feedback system is needed</a:t>
            </a:r>
          </a:p>
        </p:txBody>
      </p:sp>
      <p:sp>
        <p:nvSpPr>
          <p:cNvPr id="35843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F8329A0-F009-BC4B-9C0D-F1C01DEDD2C3}" type="slidenum">
              <a:rPr lang="en-US" altLang="zh-CN" sz="1400"/>
              <a:pPr/>
              <a:t>19</a:t>
            </a:fld>
            <a:endParaRPr lang="en-US" altLang="zh-CN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Overview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What exactly is Pair Programming?</a:t>
            </a:r>
          </a:p>
          <a:p>
            <a:r>
              <a:rPr lang="en-US">
                <a:latin typeface="Calibri" charset="0"/>
                <a:ea typeface="ＭＳ Ｐゴシック" charset="0"/>
              </a:rPr>
              <a:t>The Case for Pair Programming</a:t>
            </a:r>
          </a:p>
          <a:p>
            <a:r>
              <a:rPr lang="en-US">
                <a:latin typeface="Calibri" charset="0"/>
                <a:ea typeface="ＭＳ Ｐゴシック" charset="0"/>
              </a:rPr>
              <a:t>The Costs</a:t>
            </a:r>
          </a:p>
          <a:p>
            <a:r>
              <a:rPr lang="en-US">
                <a:latin typeface="Calibri" charset="0"/>
                <a:ea typeface="ＭＳ Ｐゴシック" charset="0"/>
              </a:rPr>
              <a:t>Guidelines for a successful pairing experience</a:t>
            </a:r>
          </a:p>
          <a:p>
            <a:r>
              <a:rPr lang="en-US">
                <a:latin typeface="Calibri" charset="0"/>
                <a:ea typeface="ＭＳ Ｐゴシック" charset="0"/>
              </a:rPr>
              <a:t>Myths and Legends</a:t>
            </a:r>
          </a:p>
          <a:p>
            <a:r>
              <a:rPr lang="en-US">
                <a:latin typeface="Calibri" charset="0"/>
                <a:ea typeface="ＭＳ Ｐゴシック" charset="0"/>
              </a:rPr>
              <a:t>Resources</a:t>
            </a:r>
          </a:p>
          <a:p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C3D260E-AFF9-A640-B2F5-8F5840D265A5}" type="slidenum">
              <a:rPr lang="en-US" altLang="zh-CN" sz="1400"/>
              <a:pPr/>
              <a:t>2</a:t>
            </a:fld>
            <a:endParaRPr lang="en-US" altLang="zh-CN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Pair Evaluation and Grading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If there’s no problem… then great!</a:t>
            </a:r>
          </a:p>
          <a:p>
            <a:r>
              <a:rPr lang="en-US">
                <a:latin typeface="Calibri" charset="0"/>
                <a:ea typeface="ＭＳ Ｐゴシック" charset="0"/>
              </a:rPr>
              <a:t>If there is…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If possible, ask the students one at a time: “If 100% effort is you doing exactly what you should have been doing, what percentage did you actually do?”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95% of the time, this works!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For the other 5%, you have to use your best judgement</a:t>
            </a:r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BBADA9B-7B50-DE45-9FCE-5A66986BE285}" type="slidenum">
              <a:rPr lang="en-US" altLang="zh-CN" sz="1400"/>
              <a:pPr/>
              <a:t>20</a:t>
            </a:fld>
            <a:endParaRPr lang="en-US" altLang="zh-CN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The Biggest Cost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</a:rPr>
              <a:t>Training!</a:t>
            </a: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</a:rPr>
              <a:t>Instructors, TAs, </a:t>
            </a:r>
            <a:r>
              <a:rPr lang="en-US" b="1" dirty="0">
                <a:latin typeface="Calibri" charset="0"/>
                <a:ea typeface="ＭＳ Ｐゴシック" charset="0"/>
              </a:rPr>
              <a:t>and students</a:t>
            </a:r>
            <a:r>
              <a:rPr lang="en-US" dirty="0">
                <a:latin typeface="Calibri" charset="0"/>
                <a:ea typeface="ＭＳ Ｐゴシック" charset="0"/>
              </a:rPr>
              <a:t> need to be taught how to do effective pair programming in a controlled environment!</a:t>
            </a: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</a:rPr>
              <a:t>The controlled environment could be a closed lab or lecture-lab system</a:t>
            </a:r>
            <a:r>
              <a:rPr lang="en-US" dirty="0" smtClean="0">
                <a:latin typeface="Calibri" charset="0"/>
                <a:ea typeface="ＭＳ Ｐゴシック" charset="0"/>
              </a:rPr>
              <a:t>.</a:t>
            </a:r>
          </a:p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</a:rPr>
              <a:t>We’ll do a training exercise at the end if there’s time.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37891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025B943-554C-9E49-BD5D-3EFFA35A42CB}" type="slidenum">
              <a:rPr lang="en-US" altLang="zh-CN" sz="1400"/>
              <a:pPr/>
              <a:t>21</a:t>
            </a:fld>
            <a:endParaRPr lang="en-US" altLang="zh-CN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But we don</a:t>
            </a:r>
            <a:r>
              <a:rPr lang="fr-FR" altLang="ja-JP">
                <a:latin typeface="Calibri" charset="0"/>
                <a:ea typeface="ＭＳ Ｐゴシック" charset="0"/>
              </a:rPr>
              <a:t>’</a:t>
            </a:r>
            <a:r>
              <a:rPr lang="en-US" altLang="ja-JP">
                <a:latin typeface="Calibri" charset="0"/>
                <a:ea typeface="ＭＳ Ｐゴシック" charset="0"/>
              </a:rPr>
              <a:t>t have a closed lab?</a:t>
            </a:r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</a:rPr>
              <a:t>CS1:  </a:t>
            </a:r>
          </a:p>
          <a:p>
            <a:pPr lvl="1" eaLnBrk="1" hangingPunct="1"/>
            <a:r>
              <a:rPr lang="en-US" sz="2400" dirty="0">
                <a:latin typeface="Calibri" charset="0"/>
                <a:ea typeface="ＭＳ Ｐゴシック" charset="0"/>
              </a:rPr>
              <a:t>Assigned pairs not advisable (partner-split mentality!)</a:t>
            </a:r>
          </a:p>
          <a:p>
            <a:pPr lvl="1" eaLnBrk="1" hangingPunct="1"/>
            <a:r>
              <a:rPr lang="en-US" sz="2400" dirty="0">
                <a:latin typeface="Calibri" charset="0"/>
                <a:ea typeface="ＭＳ Ｐゴシック" charset="0"/>
              </a:rPr>
              <a:t>Use for in-lab work only</a:t>
            </a: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</a:rPr>
              <a:t>CS2:  </a:t>
            </a:r>
          </a:p>
          <a:p>
            <a:pPr lvl="1" eaLnBrk="1" hangingPunct="1"/>
            <a:r>
              <a:rPr lang="en-US" sz="2400" dirty="0">
                <a:latin typeface="Calibri" charset="0"/>
                <a:ea typeface="ＭＳ Ｐゴシック" charset="0"/>
              </a:rPr>
              <a:t>Proceed with 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caution for assigned pairs for first </a:t>
            </a:r>
            <a:r>
              <a:rPr lang="en-US" sz="2400" dirty="0" err="1" smtClean="0">
                <a:latin typeface="Calibri" charset="0"/>
                <a:ea typeface="ＭＳ Ｐゴシック" charset="0"/>
              </a:rPr>
              <a:t>assignemnt</a:t>
            </a:r>
            <a:endParaRPr lang="en-US" sz="2400" dirty="0" smtClean="0">
              <a:latin typeface="Calibri" charset="0"/>
              <a:ea typeface="ＭＳ Ｐゴシック" charset="0"/>
            </a:endParaRPr>
          </a:p>
          <a:p>
            <a:pPr lvl="1" eaLnBrk="1" hangingPunct="1"/>
            <a:r>
              <a:rPr lang="en-US" sz="2400" dirty="0" smtClean="0">
                <a:latin typeface="Calibri" charset="0"/>
                <a:ea typeface="ＭＳ Ｐゴシック" charset="0"/>
              </a:rPr>
              <a:t>Works better after first month or so</a:t>
            </a:r>
            <a:endParaRPr lang="en-US" sz="2400" dirty="0">
              <a:latin typeface="Calibri" charset="0"/>
              <a:ea typeface="ＭＳ Ｐゴシック" charset="0"/>
            </a:endParaRPr>
          </a:p>
          <a:p>
            <a:pPr lvl="1" eaLnBrk="1" hangingPunct="1"/>
            <a:r>
              <a:rPr lang="en-US" sz="2400" dirty="0">
                <a:latin typeface="Calibri" charset="0"/>
                <a:ea typeface="ＭＳ Ｐゴシック" charset="0"/>
              </a:rPr>
              <a:t>At least bond in lab + some outside work </a:t>
            </a: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</a:rPr>
              <a:t>CS2+:</a:t>
            </a:r>
          </a:p>
          <a:p>
            <a:pPr lvl="1" eaLnBrk="1" hangingPunct="1"/>
            <a:r>
              <a:rPr lang="en-US" sz="2400" dirty="0">
                <a:latin typeface="Calibri" charset="0"/>
                <a:ea typeface="ＭＳ Ｐゴシック" charset="0"/>
              </a:rPr>
              <a:t>After at least one paired class	</a:t>
            </a:r>
          </a:p>
          <a:p>
            <a:pPr lvl="1" eaLnBrk="1" hangingPunct="1"/>
            <a:r>
              <a:rPr lang="en-US" sz="2400" dirty="0">
                <a:latin typeface="Calibri" charset="0"/>
                <a:ea typeface="ＭＳ Ｐゴシック" charset="0"/>
              </a:rPr>
              <a:t>Bonding still beneficial, outside work fine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38915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A0A5BE4-C49D-8643-80A9-BD2DC05CDC68}" type="slidenum">
              <a:rPr lang="en-US" altLang="zh-CN" sz="1400"/>
              <a:pPr/>
              <a:t>22</a:t>
            </a:fld>
            <a:endParaRPr lang="en-US" altLang="zh-CN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Getting Involved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Instructors and Teaching Assistants have to take an active role in lab</a:t>
            </a:r>
          </a:p>
          <a:p>
            <a:pPr lvl="1" eaLnBrk="1" hangingPunct="1"/>
            <a:r>
              <a:rPr lang="en-US">
                <a:latin typeface="Calibri" charset="0"/>
                <a:ea typeface="ＭＳ Ｐゴシック" charset="0"/>
              </a:rPr>
              <a:t>Must monitor and approach pairs if they seem to be dysfunctional</a:t>
            </a:r>
          </a:p>
          <a:p>
            <a:pPr lvl="1" eaLnBrk="1" hangingPunct="1"/>
            <a:r>
              <a:rPr lang="en-US">
                <a:latin typeface="Calibri" charset="0"/>
                <a:ea typeface="ＭＳ Ｐゴシック" charset="0"/>
              </a:rPr>
              <a:t>Should </a:t>
            </a:r>
            <a:r>
              <a:rPr lang="en-US" altLang="ja-JP">
                <a:latin typeface="Calibri" charset="0"/>
                <a:ea typeface="ＭＳ Ｐゴシック" charset="0"/>
              </a:rPr>
              <a:t>"</a:t>
            </a:r>
            <a:r>
              <a:rPr lang="en-US">
                <a:latin typeface="Calibri" charset="0"/>
                <a:ea typeface="ＭＳ Ｐゴシック" charset="0"/>
              </a:rPr>
              <a:t>strongly encourage</a:t>
            </a:r>
            <a:r>
              <a:rPr lang="en-US" altLang="ja-JP">
                <a:latin typeface="Calibri" charset="0"/>
                <a:ea typeface="ＭＳ Ｐゴシック" charset="0"/>
              </a:rPr>
              <a:t>"</a:t>
            </a:r>
            <a:r>
              <a:rPr lang="en-US">
                <a:latin typeface="Calibri" charset="0"/>
                <a:ea typeface="ＭＳ Ｐゴシック" charset="0"/>
              </a:rPr>
              <a:t> drivers and navigators to switch</a:t>
            </a: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Instructors also must understand that some pairings are just not going to work </a:t>
            </a:r>
          </a:p>
          <a:p>
            <a:pPr lvl="1" eaLnBrk="1" hangingPunct="1"/>
            <a:r>
              <a:rPr lang="en-US">
                <a:latin typeface="Calibri" charset="0"/>
                <a:ea typeface="ＭＳ Ｐゴシック" charset="0"/>
              </a:rPr>
              <a:t>Don</a:t>
            </a:r>
            <a:r>
              <a:rPr lang="fr-FR" altLang="ja-JP">
                <a:latin typeface="Calibri" charset="0"/>
                <a:ea typeface="ＭＳ Ｐゴシック" charset="0"/>
              </a:rPr>
              <a:t>’</a:t>
            </a:r>
            <a:r>
              <a:rPr lang="en-US" altLang="ja-JP">
                <a:latin typeface="Calibri" charset="0"/>
                <a:ea typeface="ＭＳ Ｐゴシック" charset="0"/>
              </a:rPr>
              <a:t>t let it discourage you!</a:t>
            </a:r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39939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6C372EF-8167-7D4B-BB50-136E5AD90DAE}" type="slidenum">
              <a:rPr lang="en-US" altLang="zh-CN" sz="1400"/>
              <a:pPr/>
              <a:t>23</a:t>
            </a:fld>
            <a:endParaRPr lang="en-US" altLang="zh-CN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How Many Pairings Fail?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40963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52FE85A-DD6F-7542-A76D-AF2EA233C0F5}" type="slidenum">
              <a:rPr lang="en-US" altLang="zh-CN" sz="1400"/>
              <a:pPr/>
              <a:t>24</a:t>
            </a:fld>
            <a:endParaRPr lang="en-US" altLang="zh-CN" sz="1400"/>
          </a:p>
        </p:txBody>
      </p:sp>
      <p:graphicFrame>
        <p:nvGraphicFramePr>
          <p:cNvPr id="6" name="Group 3"/>
          <p:cNvGraphicFramePr>
            <a:graphicFrameLocks noGrp="1"/>
          </p:cNvGraphicFramePr>
          <p:nvPr/>
        </p:nvGraphicFramePr>
        <p:xfrm>
          <a:off x="381000" y="1524000"/>
          <a:ext cx="8382000" cy="4333877"/>
        </p:xfrm>
        <a:graphic>
          <a:graphicData uri="http://schemas.openxmlformats.org/drawingml/2006/table">
            <a:tbl>
              <a:tblPr/>
              <a:tblGrid>
                <a:gridCol w="2090738"/>
                <a:gridCol w="2097087"/>
                <a:gridCol w="2097088"/>
                <a:gridCol w="2097087"/>
              </a:tblGrid>
              <a:tr h="1058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Class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Very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compatible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OK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Not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compatible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CS1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64%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32%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4%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SE-P1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60%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33%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7%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SE-P2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56%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35%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9%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OO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76%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15%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9%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Total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60%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33%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7%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Problem Pairs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Will problem pairs happen?  Yes.  </a:t>
            </a:r>
          </a:p>
          <a:p>
            <a:r>
              <a:rPr lang="en-US">
                <a:latin typeface="Calibri" charset="0"/>
                <a:ea typeface="ＭＳ Ｐゴシック" charset="0"/>
              </a:rPr>
              <a:t>Particular cases: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The “I don’t care” student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The special needs student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The absent student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The “liberal arts vs. engineering” student</a:t>
            </a:r>
          </a:p>
          <a:p>
            <a:r>
              <a:rPr lang="en-US">
                <a:latin typeface="Calibri" charset="0"/>
                <a:ea typeface="ＭＳ Ｐゴシック" charset="0"/>
              </a:rPr>
              <a:t>These problems are not pair programming related, but pair programming can make these come to the surface more often</a:t>
            </a:r>
          </a:p>
        </p:txBody>
      </p:sp>
      <p:sp>
        <p:nvSpPr>
          <p:cNvPr id="56323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1A4CCF-6236-B141-B3CE-92425AFCBD21}" type="slidenum">
              <a:rPr lang="en-US" altLang="zh-CN" sz="1400"/>
              <a:pPr/>
              <a:t>25</a:t>
            </a:fld>
            <a:endParaRPr lang="en-US" altLang="zh-CN" sz="1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Guidelines To Follow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Strict tardiness / absence policy must be followed for pair activities to guard against lazy partners.</a:t>
            </a:r>
          </a:p>
          <a:p>
            <a:pPr lvl="1" eaLnBrk="1" hangingPunct="1"/>
            <a:r>
              <a:rPr lang="en-US">
                <a:latin typeface="Calibri" charset="0"/>
                <a:ea typeface="ＭＳ Ｐゴシック" charset="0"/>
              </a:rPr>
              <a:t>Loss of partner, points, and bad evaluation</a:t>
            </a: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There </a:t>
            </a:r>
            <a:r>
              <a:rPr lang="en-US" b="1">
                <a:latin typeface="Calibri" charset="0"/>
                <a:ea typeface="ＭＳ Ｐゴシック" charset="0"/>
              </a:rPr>
              <a:t>must</a:t>
            </a:r>
            <a:r>
              <a:rPr lang="en-US">
                <a:latin typeface="Calibri" charset="0"/>
                <a:ea typeface="ＭＳ Ｐゴシック" charset="0"/>
              </a:rPr>
              <a:t> be a reporting mechanism for students to provide feedback on partners</a:t>
            </a:r>
          </a:p>
          <a:p>
            <a:pPr lvl="1" eaLnBrk="1" hangingPunct="1"/>
            <a:r>
              <a:rPr lang="en-US">
                <a:latin typeface="Calibri" charset="0"/>
                <a:ea typeface="ＭＳ Ｐゴシック" charset="0"/>
              </a:rPr>
              <a:t>PairEval, CATME, or a simple Google Form</a:t>
            </a:r>
          </a:p>
          <a:p>
            <a:pPr lvl="1" eaLnBrk="1" hangingPunct="1"/>
            <a:r>
              <a:rPr lang="en-US" altLang="ja-JP">
                <a:latin typeface="Calibri" charset="0"/>
                <a:ea typeface="ＭＳ Ｐゴシック" charset="0"/>
              </a:rPr>
              <a:t>"</a:t>
            </a:r>
            <a:r>
              <a:rPr lang="en-US">
                <a:latin typeface="Calibri" charset="0"/>
                <a:ea typeface="ＭＳ Ｐゴシック" charset="0"/>
              </a:rPr>
              <a:t>If you could rate your effort based on 100%..</a:t>
            </a:r>
            <a:r>
              <a:rPr lang="en-US" altLang="ja-JP">
                <a:latin typeface="Calibri" charset="0"/>
                <a:ea typeface="ＭＳ Ｐゴシック" charset="0"/>
              </a:rPr>
              <a:t>"</a:t>
            </a:r>
            <a:endParaRPr lang="en-US">
              <a:latin typeface="Calibri" charset="0"/>
              <a:ea typeface="ＭＳ Ｐゴシック" charset="0"/>
            </a:endParaRPr>
          </a:p>
          <a:p>
            <a:pPr lvl="1" eaLnBrk="1" hangingPunct="1"/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41987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672DD70-FC34-004A-B837-703770671688}" type="slidenum">
              <a:rPr lang="en-US" altLang="zh-CN" sz="1400"/>
              <a:pPr/>
              <a:t>26</a:t>
            </a:fld>
            <a:endParaRPr lang="en-US" altLang="zh-CN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Guidelines To Follow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Assignments should be a bit more challenging</a:t>
            </a:r>
          </a:p>
          <a:p>
            <a:pPr lvl="1" eaLnBrk="1" hangingPunct="1"/>
            <a:r>
              <a:rPr lang="en-US" altLang="ja-JP">
                <a:latin typeface="Calibri" charset="0"/>
                <a:ea typeface="ＭＳ Ｐゴシック" charset="0"/>
              </a:rPr>
              <a:t>"</a:t>
            </a:r>
            <a:r>
              <a:rPr lang="en-US">
                <a:latin typeface="Calibri" charset="0"/>
                <a:ea typeface="ＭＳ Ｐゴシック" charset="0"/>
              </a:rPr>
              <a:t>Softball</a:t>
            </a:r>
            <a:r>
              <a:rPr lang="en-US" altLang="ja-JP">
                <a:latin typeface="Calibri" charset="0"/>
                <a:ea typeface="ＭＳ Ｐゴシック" charset="0"/>
              </a:rPr>
              <a:t>"</a:t>
            </a:r>
            <a:r>
              <a:rPr lang="en-US">
                <a:latin typeface="Calibri" charset="0"/>
                <a:ea typeface="ＭＳ Ｐゴシック" charset="0"/>
              </a:rPr>
              <a:t> assignments tend to be finished by a single person without consulting their partner</a:t>
            </a:r>
          </a:p>
          <a:p>
            <a:pPr eaLnBrk="1" hangingPunct="1"/>
            <a:endParaRPr lang="en-US">
              <a:latin typeface="Calibri" charset="0"/>
              <a:ea typeface="ＭＳ Ｐゴシック" charset="0"/>
            </a:endParaRP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The environment for pairing must be conducive to pairing</a:t>
            </a:r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05A999E-2FAC-B846-B060-3D2181D36C0D}" type="slidenum">
              <a:rPr lang="en-US" altLang="zh-CN" sz="1400"/>
              <a:pPr/>
              <a:t>27</a:t>
            </a:fld>
            <a:endParaRPr lang="en-US" altLang="zh-CN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Lab Setup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44035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C7B941E-670B-BD41-BA56-1D04D1558099}" type="slidenum">
              <a:rPr lang="en-US" altLang="zh-CN" sz="1400"/>
              <a:pPr/>
              <a:t>28</a:t>
            </a:fld>
            <a:endParaRPr lang="en-US" altLang="zh-CN" sz="1400"/>
          </a:p>
        </p:txBody>
      </p:sp>
      <p:pic>
        <p:nvPicPr>
          <p:cNvPr id="44036" name="Picture 2" descr="NCSU_Lab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1524000"/>
            <a:ext cx="2522537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1" descr="lab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76400"/>
            <a:ext cx="499586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Guidelines To Follow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Don</a:t>
            </a:r>
            <a:r>
              <a:rPr lang="fr-FR" altLang="ja-JP">
                <a:latin typeface="Calibri" charset="0"/>
                <a:ea typeface="ＭＳ Ｐゴシック" charset="0"/>
              </a:rPr>
              <a:t>’</a:t>
            </a:r>
            <a:r>
              <a:rPr lang="en-US" altLang="ja-JP">
                <a:latin typeface="Calibri" charset="0"/>
                <a:ea typeface="ＭＳ Ｐゴシック" charset="0"/>
              </a:rPr>
              <a:t>t go overboard!</a:t>
            </a:r>
          </a:p>
          <a:p>
            <a:pPr lvl="1" eaLnBrk="1" hangingPunct="1"/>
            <a:r>
              <a:rPr lang="en-US">
                <a:latin typeface="Calibri" charset="0"/>
                <a:ea typeface="ＭＳ Ｐゴシック" charset="0"/>
              </a:rPr>
              <a:t>Everything in moderation </a:t>
            </a:r>
            <a:r>
              <a:rPr lang="en-US">
                <a:latin typeface="Calibri" charset="0"/>
                <a:ea typeface="ＭＳ Ｐゴシック" charset="0"/>
                <a:sym typeface="Wingdings" charset="0"/>
              </a:rPr>
              <a:t></a:t>
            </a:r>
            <a:endParaRPr lang="en-US">
              <a:latin typeface="Calibri" charset="0"/>
              <a:ea typeface="ＭＳ Ｐゴシック" charset="0"/>
            </a:endParaRPr>
          </a:p>
          <a:p>
            <a:pPr lvl="1" eaLnBrk="1" hangingPunct="1"/>
            <a:r>
              <a:rPr lang="en-US">
                <a:latin typeface="Calibri" charset="0"/>
                <a:ea typeface="ＭＳ Ｐゴシック" charset="0"/>
              </a:rPr>
              <a:t>Pairing isn</a:t>
            </a:r>
            <a:r>
              <a:rPr lang="fr-FR" altLang="ja-JP">
                <a:latin typeface="Calibri" charset="0"/>
                <a:ea typeface="ＭＳ Ｐゴシック" charset="0"/>
              </a:rPr>
              <a:t>’</a:t>
            </a:r>
            <a:r>
              <a:rPr lang="en-US" altLang="ja-JP">
                <a:latin typeface="Calibri" charset="0"/>
                <a:ea typeface="ＭＳ Ｐゴシック" charset="0"/>
              </a:rPr>
              <a:t>t for every assignment</a:t>
            </a:r>
          </a:p>
          <a:p>
            <a:pPr lvl="1" eaLnBrk="1" hangingPunct="1"/>
            <a:r>
              <a:rPr lang="en-US">
                <a:latin typeface="Calibri" charset="0"/>
                <a:ea typeface="ＭＳ Ｐゴシック" charset="0"/>
              </a:rPr>
              <a:t>There must be a balance (in work and in grade)</a:t>
            </a: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Pairing </a:t>
            </a:r>
            <a:r>
              <a:rPr lang="en-US" b="1">
                <a:latin typeface="Calibri" charset="0"/>
                <a:ea typeface="ＭＳ Ｐゴシック" charset="0"/>
              </a:rPr>
              <a:t>is not random!</a:t>
            </a:r>
            <a:endParaRPr lang="en-US">
              <a:latin typeface="Calibri" charset="0"/>
              <a:ea typeface="ＭＳ Ｐゴシック" charset="0"/>
            </a:endParaRPr>
          </a:p>
          <a:p>
            <a:pPr lvl="1" eaLnBrk="1" hangingPunct="1"/>
            <a:r>
              <a:rPr lang="en-US">
                <a:latin typeface="Calibri" charset="0"/>
                <a:ea typeface="ＭＳ Ｐゴシック" charset="0"/>
              </a:rPr>
              <a:t>Thought must go into pairs</a:t>
            </a:r>
          </a:p>
          <a:p>
            <a:pPr lvl="1" eaLnBrk="1" hangingPunct="1"/>
            <a:r>
              <a:rPr lang="en-US">
                <a:latin typeface="Calibri" charset="0"/>
                <a:ea typeface="ＭＳ Ｐゴシック" charset="0"/>
              </a:rPr>
              <a:t>Students should ideally get new partners for every assignment</a:t>
            </a:r>
          </a:p>
        </p:txBody>
      </p:sp>
      <p:sp>
        <p:nvSpPr>
          <p:cNvPr id="45059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A438064-4A24-3D42-8754-A6FE1B01F887}" type="slidenum">
              <a:rPr lang="en-US" altLang="zh-CN" sz="1400"/>
              <a:pPr/>
              <a:t>29</a:t>
            </a:fld>
            <a:endParaRPr lang="en-US" altLang="zh-CN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Pair Programming Definition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>
                <a:latin typeface="Calibri" charset="0"/>
                <a:ea typeface="ＭＳ Ｐゴシック" charset="0"/>
              </a:rPr>
              <a:t>"</a:t>
            </a:r>
            <a:r>
              <a:rPr lang="en-US">
                <a:latin typeface="Calibri" charset="0"/>
                <a:ea typeface="ＭＳ Ｐゴシック" charset="0"/>
              </a:rPr>
              <a:t>Pair programming is a style of programming in which </a:t>
            </a:r>
            <a:r>
              <a:rPr lang="en-US" i="1">
                <a:latin typeface="Calibri" charset="0"/>
                <a:ea typeface="ＭＳ Ｐゴシック" charset="0"/>
              </a:rPr>
              <a:t>two </a:t>
            </a:r>
            <a:r>
              <a:rPr lang="en-US">
                <a:latin typeface="Calibri" charset="0"/>
                <a:ea typeface="ＭＳ Ｐゴシック" charset="0"/>
              </a:rPr>
              <a:t>programmers work side-by-side at one computer, continuously collaborating on the same design, algorithm, code, or test.</a:t>
            </a:r>
            <a:r>
              <a:rPr lang="en-US" altLang="ja-JP">
                <a:latin typeface="Calibri" charset="0"/>
                <a:ea typeface="ＭＳ Ｐゴシック" charset="0"/>
              </a:rPr>
              <a:t>"</a:t>
            </a:r>
            <a:r>
              <a:rPr lang="en-US">
                <a:latin typeface="Calibri" charset="0"/>
                <a:ea typeface="ＭＳ Ｐゴシック" charset="0"/>
              </a:rPr>
              <a:t/>
            </a:r>
            <a:br>
              <a:rPr lang="en-US">
                <a:latin typeface="Calibri" charset="0"/>
                <a:ea typeface="ＭＳ Ｐゴシック" charset="0"/>
              </a:rPr>
            </a:br>
            <a:r>
              <a:rPr lang="en-US">
                <a:latin typeface="Calibri" charset="0"/>
                <a:ea typeface="ＭＳ Ｐゴシック" charset="0"/>
              </a:rPr>
              <a:t>   – Laurie Williams</a:t>
            </a:r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D097042-3EC5-CD41-908B-7A3BAD738795}" type="slidenum">
              <a:rPr lang="en-US" altLang="zh-CN" sz="1400"/>
              <a:pPr/>
              <a:t>3</a:t>
            </a:fld>
            <a:endParaRPr lang="en-US" altLang="zh-CN" sz="1400"/>
          </a:p>
        </p:txBody>
      </p:sp>
      <p:pic>
        <p:nvPicPr>
          <p:cNvPr id="19460" name="Picture 5" descr="article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6600"/>
            <a:ext cx="3411538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Pair Rotation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Reassign several times per semester</a:t>
            </a: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Good for students</a:t>
            </a:r>
          </a:p>
          <a:p>
            <a:pPr lvl="1" eaLnBrk="1" hangingPunct="1"/>
            <a:r>
              <a:rPr lang="en-US">
                <a:latin typeface="Calibri" charset="0"/>
                <a:ea typeface="ＭＳ Ｐゴシック" charset="0"/>
              </a:rPr>
              <a:t>Get to meet new people, learn about working with new people</a:t>
            </a:r>
          </a:p>
          <a:p>
            <a:pPr lvl="1" eaLnBrk="1" hangingPunct="1"/>
            <a:r>
              <a:rPr lang="en-US">
                <a:latin typeface="Calibri" charset="0"/>
                <a:ea typeface="ＭＳ Ｐゴシック" charset="0"/>
              </a:rPr>
              <a:t>If they don</a:t>
            </a:r>
            <a:r>
              <a:rPr lang="fr-FR" altLang="ja-JP">
                <a:latin typeface="Calibri" charset="0"/>
                <a:ea typeface="ＭＳ Ｐゴシック" charset="0"/>
              </a:rPr>
              <a:t>’</a:t>
            </a:r>
            <a:r>
              <a:rPr lang="en-US" altLang="ja-JP">
                <a:latin typeface="Calibri" charset="0"/>
                <a:ea typeface="ＭＳ Ｐゴシック" charset="0"/>
              </a:rPr>
              <a:t>t like their partner, they know they will get a new one soon</a:t>
            </a: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Good for instructor</a:t>
            </a:r>
          </a:p>
          <a:p>
            <a:pPr lvl="1" eaLnBrk="1" hangingPunct="1"/>
            <a:r>
              <a:rPr lang="en-US">
                <a:latin typeface="Calibri" charset="0"/>
                <a:ea typeface="ＭＳ Ｐゴシック" charset="0"/>
              </a:rPr>
              <a:t>Multiple forms of feedback</a:t>
            </a:r>
          </a:p>
          <a:p>
            <a:pPr lvl="1" eaLnBrk="1" hangingPunct="1"/>
            <a:r>
              <a:rPr lang="en-US">
                <a:latin typeface="Calibri" charset="0"/>
                <a:ea typeface="ＭＳ Ｐゴシック" charset="0"/>
              </a:rPr>
              <a:t>Natural handling of dysfunctional pairs</a:t>
            </a:r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B55231-EE57-9C48-9B03-4B3DB26F3FB5}" type="slidenum">
              <a:rPr lang="en-US" altLang="zh-CN" sz="1400"/>
              <a:pPr/>
              <a:t>30</a:t>
            </a:fld>
            <a:endParaRPr lang="en-US" altLang="zh-CN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Myths and Legends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Myth: Half the students will learn</a:t>
            </a:r>
          </a:p>
          <a:p>
            <a:pPr lvl="1"/>
            <a:r>
              <a:rPr lang="en-US" altLang="ja-JP" sz="2400" i="1">
                <a:latin typeface="Calibri" charset="0"/>
                <a:ea typeface="ＭＳ Ｐゴシック" charset="0"/>
              </a:rPr>
              <a:t>"</a:t>
            </a:r>
            <a:r>
              <a:rPr lang="en-US" sz="2400" i="1">
                <a:latin typeface="Calibri" charset="0"/>
                <a:ea typeface="ＭＳ Ｐゴシック" charset="0"/>
              </a:rPr>
              <a:t>In the first course, students need some time to absorb the ideas themselves.</a:t>
            </a:r>
            <a:r>
              <a:rPr lang="en-US" altLang="ja-JP" sz="2400" i="1">
                <a:latin typeface="Calibri" charset="0"/>
                <a:ea typeface="ＭＳ Ｐゴシック" charset="0"/>
              </a:rPr>
              <a:t>"</a:t>
            </a:r>
            <a:endParaRPr lang="en-US" sz="2400">
              <a:latin typeface="Calibri" charset="0"/>
              <a:ea typeface="ＭＳ Ｐゴシック" charset="0"/>
            </a:endParaRPr>
          </a:p>
          <a:p>
            <a:pPr lvl="1"/>
            <a:r>
              <a:rPr lang="en-US" altLang="ja-JP" sz="2400" i="1">
                <a:latin typeface="Calibri" charset="0"/>
                <a:ea typeface="ＭＳ Ｐゴシック" charset="0"/>
              </a:rPr>
              <a:t>"</a:t>
            </a:r>
            <a:r>
              <a:rPr lang="en-US" sz="2400" i="1">
                <a:latin typeface="Calibri" charset="0"/>
                <a:ea typeface="ＭＳ Ｐゴシック" charset="0"/>
              </a:rPr>
              <a:t>My inclination is to allow more group work starting in the second course.</a:t>
            </a:r>
            <a:r>
              <a:rPr lang="en-US" altLang="ja-JP" sz="2400" i="1">
                <a:latin typeface="Calibri" charset="0"/>
                <a:ea typeface="ＭＳ Ｐゴシック" charset="0"/>
              </a:rPr>
              <a:t>"</a:t>
            </a:r>
            <a:endParaRPr lang="en-US" sz="2400">
              <a:latin typeface="Calibri" charset="0"/>
              <a:ea typeface="ＭＳ Ｐゴシック" charset="0"/>
            </a:endParaRPr>
          </a:p>
          <a:p>
            <a:pPr lvl="1"/>
            <a:r>
              <a:rPr lang="en-US" altLang="ja-JP" sz="2400" i="1">
                <a:latin typeface="Calibri" charset="0"/>
                <a:ea typeface="ＭＳ Ｐゴシック" charset="0"/>
              </a:rPr>
              <a:t>"</a:t>
            </a:r>
            <a:r>
              <a:rPr lang="en-US" sz="2400" i="1">
                <a:latin typeface="Calibri" charset="0"/>
                <a:ea typeface="ＭＳ Ｐゴシック" charset="0"/>
              </a:rPr>
              <a:t>We want to be sure that each student writes enough code him/herself to learn the introductory concepts.</a:t>
            </a:r>
            <a:r>
              <a:rPr lang="en-US" altLang="ja-JP" sz="2400" i="1">
                <a:latin typeface="Calibri" charset="0"/>
                <a:ea typeface="ＭＳ Ｐゴシック" charset="0"/>
              </a:rPr>
              <a:t>"</a:t>
            </a:r>
            <a:endParaRPr lang="en-US" sz="2400">
              <a:latin typeface="Calibri" charset="0"/>
              <a:ea typeface="ＭＳ Ｐゴシック" charset="0"/>
            </a:endParaRPr>
          </a:p>
          <a:p>
            <a:pPr lvl="1"/>
            <a:r>
              <a:rPr lang="en-US" altLang="ja-JP" sz="2400" i="1">
                <a:latin typeface="Calibri" charset="0"/>
                <a:ea typeface="ＭＳ Ｐゴシック" charset="0"/>
              </a:rPr>
              <a:t>"</a:t>
            </a:r>
            <a:r>
              <a:rPr lang="en-US" sz="2400" i="1">
                <a:latin typeface="Calibri" charset="0"/>
                <a:ea typeface="ＭＳ Ｐゴシック" charset="0"/>
              </a:rPr>
              <a:t>I am against pair-programming in introductory courses, where students need to develop strong programming skills themselves.</a:t>
            </a:r>
            <a:r>
              <a:rPr lang="en-US" altLang="ja-JP" sz="2400" i="1">
                <a:latin typeface="Calibri" charset="0"/>
                <a:ea typeface="ＭＳ Ｐゴシック" charset="0"/>
              </a:rPr>
              <a:t>"</a:t>
            </a:r>
            <a:endParaRPr lang="en-US" sz="2400">
              <a:latin typeface="Calibri" charset="0"/>
              <a:ea typeface="ＭＳ Ｐゴシック" charset="0"/>
            </a:endParaRPr>
          </a:p>
          <a:p>
            <a:pPr eaLnBrk="1" hangingPunct="1">
              <a:buFontTx/>
              <a:buNone/>
            </a:pPr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47107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AF59F56-43EF-E940-B8CE-1066F5D5D9D5}" type="slidenum">
              <a:rPr lang="en-US" altLang="zh-CN" sz="1400"/>
              <a:pPr/>
              <a:t>31</a:t>
            </a:fld>
            <a:endParaRPr lang="en-US" altLang="zh-CN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Myths and Legends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In fact, all the students learn pretty well…</a:t>
            </a:r>
          </a:p>
          <a:p>
            <a:pPr lvl="1" eaLnBrk="1" hangingPunct="1"/>
            <a:r>
              <a:rPr lang="en-US">
                <a:latin typeface="Calibri" charset="0"/>
                <a:ea typeface="ＭＳ Ｐゴシック" charset="0"/>
              </a:rPr>
              <a:t>Studies at NCSU and SDSU showed that exam scores were comparable or improved for all students in introductory classes</a:t>
            </a:r>
          </a:p>
          <a:p>
            <a:pPr lvl="1" eaLnBrk="1" hangingPunct="1"/>
            <a:r>
              <a:rPr lang="en-US">
                <a:latin typeface="Calibri" charset="0"/>
                <a:ea typeface="ＭＳ Ｐゴシック" charset="0"/>
              </a:rPr>
              <a:t>Also, the percentage of students whose grade in CS2 went down by over 1/3 of a grade dropped once pairing was used in CS1</a:t>
            </a:r>
          </a:p>
          <a:p>
            <a:pPr lvl="1" eaLnBrk="1" hangingPunct="1"/>
            <a:endParaRPr lang="en-US">
              <a:latin typeface="Calibri" charset="0"/>
              <a:ea typeface="ＭＳ Ｐゴシック" charset="0"/>
            </a:endParaRPr>
          </a:p>
          <a:p>
            <a:pPr lvl="1" eaLnBrk="1" hangingPunct="1">
              <a:buFontTx/>
              <a:buNone/>
            </a:pPr>
            <a:r>
              <a:rPr lang="en-US" sz="1400">
                <a:latin typeface="Calibri" charset="0"/>
                <a:ea typeface="ＭＳ Ｐゴシック" charset="0"/>
              </a:rPr>
              <a:t>Williams, L., Layman, L., </a:t>
            </a:r>
            <a:r>
              <a:rPr lang="en-US" sz="1400">
                <a:latin typeface="Calibri" charset="0"/>
                <a:ea typeface="ＭＳ Ｐゴシック" charset="0"/>
                <a:hlinkClick r:id="rId2"/>
              </a:rPr>
              <a:t>Lab Partners: If They</a:t>
            </a:r>
            <a:r>
              <a:rPr lang="fr-FR" sz="1400">
                <a:latin typeface="Calibri" charset="0"/>
                <a:ea typeface="ＭＳ Ｐゴシック" charset="0"/>
                <a:hlinkClick r:id="rId2"/>
              </a:rPr>
              <a:t>’</a:t>
            </a:r>
            <a:r>
              <a:rPr lang="en-US" altLang="ja-JP" sz="1400">
                <a:latin typeface="Calibri" charset="0"/>
                <a:ea typeface="ＭＳ Ｐゴシック" charset="0"/>
                <a:hlinkClick r:id="rId2"/>
              </a:rPr>
              <a:t>re Good Enough for the Sciences, Why Aren</a:t>
            </a:r>
            <a:r>
              <a:rPr lang="fr-FR" sz="1400">
                <a:latin typeface="Calibri" charset="0"/>
                <a:ea typeface="ＭＳ Ｐゴシック" charset="0"/>
                <a:hlinkClick r:id="rId2"/>
              </a:rPr>
              <a:t>’</a:t>
            </a:r>
            <a:r>
              <a:rPr lang="en-US" altLang="ja-JP" sz="1400">
                <a:latin typeface="Calibri" charset="0"/>
                <a:ea typeface="ＭＳ Ｐゴシック" charset="0"/>
                <a:hlinkClick r:id="rId2"/>
              </a:rPr>
              <a:t>t They Good Enough for Us?</a:t>
            </a:r>
            <a:r>
              <a:rPr lang="en-US" altLang="ja-JP" sz="1400">
                <a:latin typeface="Calibri" charset="0"/>
                <a:ea typeface="ＭＳ Ｐゴシック" charset="0"/>
              </a:rPr>
              <a:t>, Conference on Software Engineering Education and Training (CSEE&amp;T </a:t>
            </a:r>
            <a:r>
              <a:rPr lang="fr-FR" sz="1400">
                <a:latin typeface="Calibri" charset="0"/>
                <a:ea typeface="ＭＳ Ｐゴシック" charset="0"/>
              </a:rPr>
              <a:t>’</a:t>
            </a:r>
            <a:r>
              <a:rPr lang="en-US" altLang="ja-JP" sz="1400">
                <a:latin typeface="Calibri" charset="0"/>
                <a:ea typeface="ＭＳ Ｐゴシック" charset="0"/>
              </a:rPr>
              <a:t>07)</a:t>
            </a:r>
            <a:endParaRPr lang="en-US" sz="1400">
              <a:latin typeface="Calibri" charset="0"/>
              <a:ea typeface="ＭＳ Ｐゴシック" charset="0"/>
            </a:endParaRPr>
          </a:p>
        </p:txBody>
      </p:sp>
      <p:sp>
        <p:nvSpPr>
          <p:cNvPr id="48131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9F98AA3-B5B6-CB4E-9B7C-73B10D976634}" type="slidenum">
              <a:rPr lang="en-US" altLang="zh-CN" sz="1400"/>
              <a:pPr/>
              <a:t>32</a:t>
            </a:fld>
            <a:endParaRPr lang="en-US" altLang="zh-CN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Myths and Legends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By falling for this myth, you’re perpetuating another one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“All computer scientist work by themselves in cubicles struggling to code.”</a:t>
            </a:r>
          </a:p>
          <a:p>
            <a:r>
              <a:rPr lang="en-US">
                <a:latin typeface="Calibri" charset="0"/>
                <a:ea typeface="ＭＳ Ｐゴシック" charset="0"/>
              </a:rPr>
              <a:t>We all know that creating software is HIGHLY collaborative!  </a:t>
            </a:r>
          </a:p>
          <a:p>
            <a:r>
              <a:rPr lang="en-US">
                <a:latin typeface="Calibri" charset="0"/>
                <a:ea typeface="ＭＳ Ｐゴシック" charset="0"/>
              </a:rPr>
              <a:t>Why give the wrong impression in the first class they take!?</a:t>
            </a:r>
          </a:p>
        </p:txBody>
      </p:sp>
      <p:sp>
        <p:nvSpPr>
          <p:cNvPr id="49155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DEC5ED6-A725-D74E-8368-B6AD9923ED71}" type="slidenum">
              <a:rPr lang="en-US" altLang="zh-CN" sz="1400"/>
              <a:pPr/>
              <a:t>33</a:t>
            </a:fld>
            <a:endParaRPr lang="en-US" altLang="zh-CN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Myths and Legends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Myth: Cheating will increase</a:t>
            </a:r>
          </a:p>
          <a:p>
            <a:pPr lvl="1"/>
            <a:r>
              <a:rPr lang="en-US" altLang="ja-JP" sz="2400" i="1">
                <a:latin typeface="Calibri" charset="0"/>
                <a:ea typeface="ＭＳ Ｐゴシック" charset="0"/>
              </a:rPr>
              <a:t>"</a:t>
            </a:r>
            <a:r>
              <a:rPr lang="en-US" sz="2400" i="1">
                <a:latin typeface="Calibri" charset="0"/>
                <a:ea typeface="ＭＳ Ｐゴシック" charset="0"/>
              </a:rPr>
              <a:t>With loose rules about who partners are, people will just pass code around.  There has to be structure!</a:t>
            </a:r>
            <a:r>
              <a:rPr lang="en-US" altLang="ja-JP" sz="2400" i="1">
                <a:latin typeface="Calibri" charset="0"/>
                <a:ea typeface="ＭＳ Ｐゴシック" charset="0"/>
              </a:rPr>
              <a:t>"</a:t>
            </a:r>
            <a:endParaRPr lang="en-US" sz="2400" i="1">
              <a:latin typeface="Calibri" charset="0"/>
              <a:ea typeface="ＭＳ Ｐゴシック" charset="0"/>
            </a:endParaRPr>
          </a:p>
          <a:p>
            <a:pPr lvl="1"/>
            <a:r>
              <a:rPr lang="en-US" altLang="ja-JP" sz="2400" i="1">
                <a:latin typeface="Calibri" charset="0"/>
                <a:ea typeface="ＭＳ Ｐゴシック" charset="0"/>
              </a:rPr>
              <a:t>"</a:t>
            </a:r>
            <a:r>
              <a:rPr lang="en-US" sz="2400" i="1">
                <a:latin typeface="Calibri" charset="0"/>
                <a:ea typeface="ＭＳ Ｐゴシック" charset="0"/>
              </a:rPr>
              <a:t>Old partners may feel obliged to help their former teammates.</a:t>
            </a:r>
            <a:r>
              <a:rPr lang="en-US" altLang="ja-JP" sz="2400" i="1">
                <a:latin typeface="Calibri" charset="0"/>
                <a:ea typeface="ＭＳ Ｐゴシック" charset="0"/>
              </a:rPr>
              <a:t>"</a:t>
            </a:r>
            <a:endParaRPr lang="en-US" sz="2400">
              <a:latin typeface="Calibri" charset="0"/>
              <a:ea typeface="ＭＳ Ｐゴシック" charset="0"/>
            </a:endParaRPr>
          </a:p>
          <a:p>
            <a:pPr eaLnBrk="1" hangingPunct="1">
              <a:buFontTx/>
              <a:buNone/>
            </a:pPr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50179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4E02B8-0315-B44B-9E92-7B48C3287B49}" type="slidenum">
              <a:rPr lang="en-US" altLang="zh-CN" sz="1400"/>
              <a:pPr/>
              <a:t>34</a:t>
            </a:fld>
            <a:endParaRPr lang="en-US" altLang="zh-CN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Myths and Legends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Think about it a little differently…</a:t>
            </a: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When we provide partners, students now have a support system they can turn to</a:t>
            </a:r>
          </a:p>
          <a:p>
            <a:pPr lvl="1" eaLnBrk="1" hangingPunct="1"/>
            <a:r>
              <a:rPr lang="en-US">
                <a:latin typeface="Calibri" charset="0"/>
                <a:ea typeface="ＭＳ Ｐゴシック" charset="0"/>
              </a:rPr>
              <a:t>Anecdotal evidence from students indicated that the stress of feeling alone and isolated made them consider cheating</a:t>
            </a: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Two people now have to agree on cheating!</a:t>
            </a:r>
          </a:p>
          <a:p>
            <a:pPr lvl="1" eaLnBrk="1" hangingPunct="1"/>
            <a:r>
              <a:rPr lang="en-US">
                <a:latin typeface="Calibri" charset="0"/>
                <a:ea typeface="ＭＳ Ｐゴシック" charset="0"/>
              </a:rPr>
              <a:t>Well… there are exceptions to this one…</a:t>
            </a:r>
          </a:p>
          <a:p>
            <a:pPr lvl="1" eaLnBrk="1" hangingPunct="1"/>
            <a:r>
              <a:rPr lang="en-US">
                <a:latin typeface="Calibri" charset="0"/>
                <a:ea typeface="ＭＳ Ｐゴシック" charset="0"/>
              </a:rPr>
              <a:t>Moss is still a valuable tool </a:t>
            </a:r>
          </a:p>
          <a:p>
            <a:pPr eaLnBrk="1" hangingPunct="1">
              <a:buFontTx/>
              <a:buNone/>
            </a:pPr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51203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DD9BE81-2E37-2648-972D-E559B4231D4D}" type="slidenum">
              <a:rPr lang="en-US" altLang="zh-CN" sz="1400"/>
              <a:pPr/>
              <a:t>35</a:t>
            </a:fld>
            <a:endParaRPr lang="en-US" altLang="zh-CN" sz="1400"/>
          </a:p>
        </p:txBody>
      </p:sp>
      <p:sp>
        <p:nvSpPr>
          <p:cNvPr id="51204" name="TextBox 5"/>
          <p:cNvSpPr txBox="1">
            <a:spLocks noChangeArrowheads="1"/>
          </p:cNvSpPr>
          <p:nvPr/>
        </p:nvSpPr>
        <p:spPr bwMode="auto">
          <a:xfrm>
            <a:off x="6248400" y="6324600"/>
            <a:ext cx="2590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400">
                <a:latin typeface="Calibri" charset="0"/>
              </a:rPr>
              <a:t>Tapestry 2011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Other Guidelines and Myths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Any others to add?</a:t>
            </a:r>
            <a:endParaRPr lang="en-US" sz="2400">
              <a:latin typeface="Calibri" charset="0"/>
              <a:ea typeface="ＭＳ Ｐゴシック" charset="0"/>
            </a:endParaRPr>
          </a:p>
          <a:p>
            <a:pPr eaLnBrk="1" hangingPunct="1">
              <a:buFontTx/>
              <a:buNone/>
            </a:pPr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52227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31A1F46-0707-3E4D-90A3-517DF7BCA7BC}" type="slidenum">
              <a:rPr lang="en-US" altLang="zh-CN" sz="1400"/>
              <a:pPr/>
              <a:t>36</a:t>
            </a:fld>
            <a:endParaRPr lang="en-US" altLang="zh-CN" sz="1400"/>
          </a:p>
        </p:txBody>
      </p:sp>
      <p:sp>
        <p:nvSpPr>
          <p:cNvPr id="52228" name="TextBox 5"/>
          <p:cNvSpPr txBox="1">
            <a:spLocks noChangeArrowheads="1"/>
          </p:cNvSpPr>
          <p:nvPr/>
        </p:nvSpPr>
        <p:spPr bwMode="auto">
          <a:xfrm>
            <a:off x="6248400" y="6324600"/>
            <a:ext cx="2590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400">
                <a:latin typeface="Calibri" charset="0"/>
              </a:rPr>
              <a:t>Tapestry 2011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Pair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Activity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0DF8DEC4-BE2D-F042-A45E-084A0FAA07DF}" type="slidenum">
              <a:rPr lang="en-US" altLang="zh-CN" smtClean="0"/>
              <a:pPr>
                <a:defRPr/>
              </a:pPr>
              <a:t>37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446105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Resources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hlinkClick r:id="rId2"/>
              </a:rPr>
              <a:t>http://www.realsearchgroup.org/pairlearning</a:t>
            </a:r>
            <a:endParaRPr lang="en-US">
              <a:latin typeface="Calibri" charset="0"/>
              <a:ea typeface="ＭＳ Ｐゴシック" charset="0"/>
            </a:endParaRP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hlinkClick r:id="rId3"/>
              </a:rPr>
              <a:t>http://www.ncwit.org/pairprogramming</a:t>
            </a:r>
            <a:endParaRPr lang="en-US">
              <a:latin typeface="Calibri" charset="0"/>
              <a:ea typeface="ＭＳ Ｐゴシック" charset="0"/>
            </a:endParaRPr>
          </a:p>
          <a:p>
            <a:pPr eaLnBrk="1" hangingPunct="1"/>
            <a:endParaRPr lang="en-US">
              <a:latin typeface="Calibri" charset="0"/>
              <a:ea typeface="ＭＳ Ｐゴシック" charset="0"/>
            </a:endParaRP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My email: sherriff@virginia.edu</a:t>
            </a:r>
          </a:p>
          <a:p>
            <a:pPr eaLnBrk="1" hangingPunct="1"/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53251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F722F2-E124-0B41-9B56-3B7292B95700}" type="slidenum">
              <a:rPr lang="en-US" altLang="zh-CN" sz="1400"/>
              <a:pPr/>
              <a:t>38</a:t>
            </a:fld>
            <a:endParaRPr lang="en-US" altLang="zh-CN" sz="1400"/>
          </a:p>
        </p:txBody>
      </p:sp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6248400" y="6324600"/>
            <a:ext cx="2590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400">
                <a:latin typeface="Calibri" charset="0"/>
              </a:rPr>
              <a:t>Tapestry 2011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The Roles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The Driver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The person with </a:t>
            </a:r>
            <a:r>
              <a:rPr lang="en-US" altLang="ja-JP">
                <a:latin typeface="Calibri" charset="0"/>
                <a:ea typeface="ＭＳ Ｐゴシック" charset="0"/>
              </a:rPr>
              <a:t>"</a:t>
            </a:r>
            <a:r>
              <a:rPr lang="en-US">
                <a:latin typeface="Calibri" charset="0"/>
                <a:ea typeface="ＭＳ Ｐゴシック" charset="0"/>
              </a:rPr>
              <a:t>control</a:t>
            </a:r>
            <a:r>
              <a:rPr lang="en-US" altLang="ja-JP">
                <a:latin typeface="Calibri" charset="0"/>
                <a:ea typeface="ＭＳ Ｐゴシック" charset="0"/>
              </a:rPr>
              <a:t>"</a:t>
            </a:r>
            <a:r>
              <a:rPr lang="en-US">
                <a:latin typeface="Calibri" charset="0"/>
                <a:ea typeface="ＭＳ Ｐゴシック" charset="0"/>
              </a:rPr>
              <a:t> of the computer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Does the bulk of the typing</a:t>
            </a:r>
          </a:p>
          <a:p>
            <a:r>
              <a:rPr lang="en-US">
                <a:latin typeface="Calibri" charset="0"/>
                <a:ea typeface="ＭＳ Ｐゴシック" charset="0"/>
              </a:rPr>
              <a:t>The Navigator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Actively follows along with the driver with comments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Can take over at any time</a:t>
            </a:r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1D16D36-CA20-2E4B-9FF1-2CEBEFA03C9F}" type="slidenum">
              <a:rPr lang="en-US" altLang="zh-CN" sz="1400"/>
              <a:pPr/>
              <a:t>4</a:t>
            </a:fld>
            <a:endParaRPr lang="en-US" altLang="zh-CN" sz="1400"/>
          </a:p>
        </p:txBody>
      </p:sp>
      <p:pic>
        <p:nvPicPr>
          <p:cNvPr id="20484" name="Picture 4" descr="Picture 2-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0"/>
          <a:stretch>
            <a:fillRect/>
          </a:stretch>
        </p:blipFill>
        <p:spPr bwMode="auto">
          <a:xfrm>
            <a:off x="5791200" y="3886200"/>
            <a:ext cx="2514600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Partners vs. Pair Programming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How is Pair Programming different than just having partner assignments?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Mentality of how to approach the assignment</a:t>
            </a:r>
          </a:p>
          <a:p>
            <a:r>
              <a:rPr lang="en-US">
                <a:latin typeface="Calibri" charset="0"/>
                <a:ea typeface="ＭＳ Ｐゴシック" charset="0"/>
              </a:rPr>
              <a:t>Partnering: </a:t>
            </a:r>
          </a:p>
          <a:p>
            <a:pPr lvl="1"/>
            <a:r>
              <a:rPr lang="en-US" altLang="ja-JP">
                <a:latin typeface="Calibri" charset="0"/>
                <a:ea typeface="ＭＳ Ｐゴシック" charset="0"/>
              </a:rPr>
              <a:t>"</a:t>
            </a:r>
            <a:r>
              <a:rPr lang="en-US">
                <a:latin typeface="Calibri" charset="0"/>
                <a:ea typeface="ＭＳ Ｐゴシック" charset="0"/>
              </a:rPr>
              <a:t>You go do this part and I</a:t>
            </a:r>
            <a:r>
              <a:rPr lang="fr-FR">
                <a:latin typeface="Calibri" charset="0"/>
                <a:ea typeface="ＭＳ Ｐゴシック" charset="0"/>
              </a:rPr>
              <a:t>’</a:t>
            </a:r>
            <a:r>
              <a:rPr lang="en-US" altLang="ja-JP">
                <a:latin typeface="Calibri" charset="0"/>
                <a:ea typeface="ＭＳ Ｐゴシック" charset="0"/>
              </a:rPr>
              <a:t>ll go do this part and then we</a:t>
            </a:r>
            <a:r>
              <a:rPr lang="fr-FR">
                <a:latin typeface="Calibri" charset="0"/>
                <a:ea typeface="ＭＳ Ｐゴシック" charset="0"/>
              </a:rPr>
              <a:t>’</a:t>
            </a:r>
            <a:r>
              <a:rPr lang="fr-FR" altLang="ja-JP">
                <a:latin typeface="Calibri" charset="0"/>
                <a:ea typeface="ＭＳ Ｐゴシック" charset="0"/>
              </a:rPr>
              <a:t>ll</a:t>
            </a:r>
            <a:r>
              <a:rPr lang="en-US" altLang="ja-JP">
                <a:latin typeface="Calibri" charset="0"/>
                <a:ea typeface="ＭＳ Ｐゴシック" charset="0"/>
              </a:rPr>
              <a:t> put it back together."</a:t>
            </a:r>
          </a:p>
          <a:p>
            <a:r>
              <a:rPr lang="en-US">
                <a:latin typeface="Calibri" charset="0"/>
                <a:ea typeface="ＭＳ Ｐゴシック" charset="0"/>
              </a:rPr>
              <a:t>Pair Programming:</a:t>
            </a:r>
          </a:p>
          <a:p>
            <a:pPr lvl="1"/>
            <a:r>
              <a:rPr lang="en-US" altLang="ja-JP">
                <a:latin typeface="Calibri" charset="0"/>
                <a:ea typeface="ＭＳ Ｐゴシック" charset="0"/>
              </a:rPr>
              <a:t>"</a:t>
            </a:r>
            <a:r>
              <a:rPr lang="en-US">
                <a:latin typeface="Calibri" charset="0"/>
                <a:ea typeface="ＭＳ Ｐゴシック" charset="0"/>
              </a:rPr>
              <a:t>Let</a:t>
            </a:r>
            <a:r>
              <a:rPr lang="fr-FR" altLang="ja-JP">
                <a:latin typeface="Calibri" charset="0"/>
                <a:ea typeface="ＭＳ Ｐゴシック" charset="0"/>
              </a:rPr>
              <a:t>’</a:t>
            </a:r>
            <a:r>
              <a:rPr lang="en-US" altLang="ja-JP">
                <a:latin typeface="Calibri" charset="0"/>
                <a:ea typeface="ＭＳ Ｐゴシック" charset="0"/>
              </a:rPr>
              <a:t>s first do this part together, then we</a:t>
            </a:r>
            <a:r>
              <a:rPr lang="fr-FR" altLang="ja-JP">
                <a:latin typeface="Calibri" charset="0"/>
                <a:ea typeface="ＭＳ Ｐゴシック" charset="0"/>
              </a:rPr>
              <a:t>’</a:t>
            </a:r>
            <a:r>
              <a:rPr lang="en-US" altLang="ja-JP">
                <a:latin typeface="Calibri" charset="0"/>
                <a:ea typeface="ＭＳ Ｐゴシック" charset="0"/>
              </a:rPr>
              <a:t>ll tackle the rest."</a:t>
            </a:r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19E5A73-8C1E-4F4A-A1B3-87037EDDF20F}" type="slidenum">
              <a:rPr lang="en-US" altLang="zh-CN" sz="1400"/>
              <a:pPr/>
              <a:t>5</a:t>
            </a:fld>
            <a:endParaRPr lang="en-US" altLang="zh-CN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Partners vs. Pair Programming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The distinction matters!</a:t>
            </a:r>
          </a:p>
          <a:p>
            <a:r>
              <a:rPr lang="en-US">
                <a:latin typeface="Calibri" charset="0"/>
                <a:ea typeface="ＭＳ Ｐゴシック" charset="0"/>
              </a:rPr>
              <a:t>It matters to: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Instructors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Teaching Assistants / Tutors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Students</a:t>
            </a:r>
          </a:p>
          <a:p>
            <a:r>
              <a:rPr lang="en-US">
                <a:latin typeface="Calibri" charset="0"/>
                <a:ea typeface="ＭＳ Ｐゴシック" charset="0"/>
              </a:rPr>
              <a:t>Call it framing, perception, spin… whatever</a:t>
            </a:r>
          </a:p>
          <a:p>
            <a:r>
              <a:rPr lang="en-US">
                <a:latin typeface="Calibri" charset="0"/>
                <a:ea typeface="ＭＳ Ｐゴシック" charset="0"/>
              </a:rPr>
              <a:t>It’s all about attitude!</a:t>
            </a:r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D51EAB8-80B8-F54C-979D-E96D0C37CB65}" type="slidenum">
              <a:rPr lang="en-US" altLang="zh-CN" sz="1400"/>
              <a:pPr/>
              <a:t>6</a:t>
            </a:fld>
            <a:endParaRPr lang="en-US" altLang="zh-CN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It’s All About Attitude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How do you get the attitude going?</a:t>
            </a:r>
          </a:p>
          <a:p>
            <a:r>
              <a:rPr lang="en-US">
                <a:latin typeface="Calibri" charset="0"/>
                <a:ea typeface="ＭＳ Ｐゴシック" charset="0"/>
              </a:rPr>
              <a:t>It has to start with the instructor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TAs / other staff have to buy in and help enforce</a:t>
            </a:r>
          </a:p>
          <a:p>
            <a:r>
              <a:rPr lang="en-US">
                <a:latin typeface="Calibri" charset="0"/>
                <a:ea typeface="ＭＳ Ｐゴシック" charset="0"/>
              </a:rPr>
              <a:t>Needs to be an environment that can support teaching and facilitating the technique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Closed lab sessions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In-class group coding exercises</a:t>
            </a:r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5B1CC15-ECA1-9740-8ACD-6B10DDEBB3A2}" type="slidenum">
              <a:rPr lang="en-US" altLang="zh-CN" sz="1400"/>
              <a:pPr/>
              <a:t>7</a:t>
            </a:fld>
            <a:endParaRPr lang="en-US" altLang="zh-CN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Why Pair Programming?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Pair programming students tend to:</a:t>
            </a:r>
          </a:p>
          <a:p>
            <a:pPr lvl="1" eaLnBrk="1" hangingPunct="1"/>
            <a:r>
              <a:rPr lang="en-US">
                <a:latin typeface="Calibri" charset="0"/>
                <a:ea typeface="ＭＳ Ｐゴシック" charset="0"/>
              </a:rPr>
              <a:t>Make it through the first class</a:t>
            </a:r>
          </a:p>
          <a:p>
            <a:pPr lvl="1" eaLnBrk="1" hangingPunct="1"/>
            <a:r>
              <a:rPr lang="en-US">
                <a:latin typeface="Calibri" charset="0"/>
                <a:ea typeface="ＭＳ Ｐゴシック" charset="0"/>
              </a:rPr>
              <a:t>Perform comparably or better on exams and projects</a:t>
            </a:r>
          </a:p>
          <a:p>
            <a:pPr lvl="1" eaLnBrk="1" hangingPunct="1"/>
            <a:r>
              <a:rPr lang="en-US">
                <a:latin typeface="Calibri" charset="0"/>
                <a:ea typeface="ＭＳ Ｐゴシック" charset="0"/>
              </a:rPr>
              <a:t>Perform just fine in future solo programming</a:t>
            </a:r>
          </a:p>
          <a:p>
            <a:pPr lvl="1" eaLnBrk="1" hangingPunct="1"/>
            <a:r>
              <a:rPr lang="en-US">
                <a:latin typeface="Calibri" charset="0"/>
                <a:ea typeface="ＭＳ Ｐゴシック" charset="0"/>
              </a:rPr>
              <a:t>Stick with computer science</a:t>
            </a:r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78F2876-4D7D-BF4B-A0FD-B4C9DB8BEB04}" type="slidenum">
              <a:rPr lang="en-US" altLang="zh-CN" sz="1400"/>
              <a:pPr/>
              <a:t>8</a:t>
            </a:fld>
            <a:endParaRPr lang="en-US" altLang="zh-CN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Why Pair Programming?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An instant support system</a:t>
            </a:r>
          </a:p>
          <a:p>
            <a:pPr lvl="1" eaLnBrk="1" hangingPunct="1"/>
            <a:r>
              <a:rPr lang="en-US">
                <a:latin typeface="Calibri" charset="0"/>
                <a:ea typeface="ＭＳ Ｐゴシック" charset="0"/>
              </a:rPr>
              <a:t>We have found that pairing cuts down on a large number of the </a:t>
            </a:r>
            <a:r>
              <a:rPr lang="en-US" altLang="ja-JP">
                <a:latin typeface="Calibri" charset="0"/>
                <a:ea typeface="ＭＳ Ｐゴシック" charset="0"/>
              </a:rPr>
              <a:t>"</a:t>
            </a:r>
            <a:r>
              <a:rPr lang="en-US">
                <a:latin typeface="Calibri" charset="0"/>
                <a:ea typeface="ＭＳ Ｐゴシック" charset="0"/>
              </a:rPr>
              <a:t>trivial</a:t>
            </a:r>
            <a:r>
              <a:rPr lang="en-US" altLang="ja-JP">
                <a:latin typeface="Calibri" charset="0"/>
                <a:ea typeface="ＭＳ Ｐゴシック" charset="0"/>
              </a:rPr>
              <a:t>"</a:t>
            </a:r>
            <a:r>
              <a:rPr lang="en-US">
                <a:latin typeface="Calibri" charset="0"/>
                <a:ea typeface="ＭＳ Ｐゴシック" charset="0"/>
              </a:rPr>
              <a:t> questions (syntax, assignment clarification, etc.) and a fair number of the more complex questions (debugging, etc.)</a:t>
            </a:r>
          </a:p>
          <a:p>
            <a:pPr lvl="1" eaLnBrk="1" hangingPunct="1"/>
            <a:r>
              <a:rPr lang="en-US">
                <a:latin typeface="Calibri" charset="0"/>
                <a:ea typeface="ＭＳ Ｐゴシック" charset="0"/>
              </a:rPr>
              <a:t>We have been able to reduce the number of TAs for some courses</a:t>
            </a:r>
          </a:p>
          <a:p>
            <a:pPr lvl="1" eaLnBrk="1" hangingPunct="1"/>
            <a:r>
              <a:rPr lang="en-US">
                <a:latin typeface="Calibri" charset="0"/>
                <a:ea typeface="ＭＳ Ｐゴシック" charset="0"/>
              </a:rPr>
              <a:t>Instructor office hours are much quieter, and the instructor can spend more time with students that need more help</a:t>
            </a:r>
          </a:p>
        </p:txBody>
      </p:sp>
      <p:sp>
        <p:nvSpPr>
          <p:cNvPr id="25603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F1B8398-EE05-A24D-8FE6-A461188BFFBB}" type="slidenum">
              <a:rPr lang="en-US" altLang="zh-CN" sz="1400"/>
              <a:pPr/>
              <a:t>9</a:t>
            </a:fld>
            <a:endParaRPr lang="en-US" altLang="zh-CN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6264</TotalTime>
  <Words>1650</Words>
  <Application>Microsoft Macintosh PowerPoint</Application>
  <PresentationFormat>On-screen Show (4:3)</PresentationFormat>
  <Paragraphs>272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Blank Presentation</vt:lpstr>
      <vt:lpstr>Pair Programming in the Classroom</vt:lpstr>
      <vt:lpstr>Overview</vt:lpstr>
      <vt:lpstr>Pair Programming Definition</vt:lpstr>
      <vt:lpstr>The Roles</vt:lpstr>
      <vt:lpstr>Partners vs. Pair Programming</vt:lpstr>
      <vt:lpstr>Partners vs. Pair Programming</vt:lpstr>
      <vt:lpstr>It’s All About Attitude</vt:lpstr>
      <vt:lpstr>Why Pair Programming?</vt:lpstr>
      <vt:lpstr>Why Pair Programming?</vt:lpstr>
      <vt:lpstr>Why Pair Programming?</vt:lpstr>
      <vt:lpstr>All for the low, low price of…!</vt:lpstr>
      <vt:lpstr>Pair Creation</vt:lpstr>
      <vt:lpstr>Pair Management and Evaluation</vt:lpstr>
      <vt:lpstr>PairEval</vt:lpstr>
      <vt:lpstr>PairEval</vt:lpstr>
      <vt:lpstr>PairEval</vt:lpstr>
      <vt:lpstr>PairEval</vt:lpstr>
      <vt:lpstr>PairEval</vt:lpstr>
      <vt:lpstr>Pair Evaluation</vt:lpstr>
      <vt:lpstr>Pair Evaluation and Grading</vt:lpstr>
      <vt:lpstr>The Biggest Cost</vt:lpstr>
      <vt:lpstr>But we don’t have a closed lab?</vt:lpstr>
      <vt:lpstr>Getting Involved</vt:lpstr>
      <vt:lpstr>How Many Pairings Fail?</vt:lpstr>
      <vt:lpstr>Problem Pairs</vt:lpstr>
      <vt:lpstr>Guidelines To Follow</vt:lpstr>
      <vt:lpstr>Guidelines To Follow</vt:lpstr>
      <vt:lpstr>Lab Setup</vt:lpstr>
      <vt:lpstr>Guidelines To Follow</vt:lpstr>
      <vt:lpstr>Pair Rotation</vt:lpstr>
      <vt:lpstr>Myths and Legends</vt:lpstr>
      <vt:lpstr>Myths and Legends</vt:lpstr>
      <vt:lpstr>Myths and Legends</vt:lpstr>
      <vt:lpstr>Myths and Legends</vt:lpstr>
      <vt:lpstr>Myths and Legends</vt:lpstr>
      <vt:lpstr>Other Guidelines and Myths</vt:lpstr>
      <vt:lpstr>Introduction to Pair Design</vt:lpstr>
      <vt:lpstr>Resources</vt:lpstr>
    </vt:vector>
  </TitlesOfParts>
  <Company>North Carolina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Jiang Zheng</dc:creator>
  <cp:lastModifiedBy>Mark Sherriff</cp:lastModifiedBy>
  <cp:revision>933</cp:revision>
  <cp:lastPrinted>2007-08-10T11:34:35Z</cp:lastPrinted>
  <dcterms:created xsi:type="dcterms:W3CDTF">2009-07-16T01:52:40Z</dcterms:created>
  <dcterms:modified xsi:type="dcterms:W3CDTF">2013-06-28T12:18:58Z</dcterms:modified>
</cp:coreProperties>
</file>