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8" r:id="rId3"/>
    <p:sldId id="266" r:id="rId4"/>
    <p:sldId id="264" r:id="rId5"/>
    <p:sldId id="258" r:id="rId6"/>
    <p:sldId id="278" r:id="rId7"/>
    <p:sldId id="265" r:id="rId8"/>
    <p:sldId id="259" r:id="rId9"/>
    <p:sldId id="280" r:id="rId10"/>
    <p:sldId id="281" r:id="rId11"/>
    <p:sldId id="282" r:id="rId12"/>
    <p:sldId id="283" r:id="rId13"/>
    <p:sldId id="269" r:id="rId14"/>
    <p:sldId id="284" r:id="rId15"/>
    <p:sldId id="279" r:id="rId16"/>
    <p:sldId id="271" r:id="rId17"/>
    <p:sldId id="267" r:id="rId18"/>
    <p:sldId id="272" r:id="rId19"/>
    <p:sldId id="262" r:id="rId20"/>
    <p:sldId id="273" r:id="rId21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F5269E-EE3F-4025-BA90-34A60FD6C89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3D8FE59-32C8-4525-B46C-0A5BA4B67AB4}">
      <dgm:prSet phldrT="[Text]"/>
      <dgm:spPr/>
      <dgm:t>
        <a:bodyPr/>
        <a:lstStyle/>
        <a:p>
          <a:r>
            <a:rPr lang="en-US" dirty="0" smtClean="0"/>
            <a:t>Nov 2006: G80</a:t>
          </a:r>
          <a:endParaRPr lang="en-US" dirty="0"/>
        </a:p>
      </dgm:t>
    </dgm:pt>
    <dgm:pt modelId="{42A9A005-CB68-4D4C-96C5-4A470A2E431A}" type="parTrans" cxnId="{5E679877-4BF2-4A69-AB6B-B2A2D150A638}">
      <dgm:prSet/>
      <dgm:spPr/>
      <dgm:t>
        <a:bodyPr/>
        <a:lstStyle/>
        <a:p>
          <a:endParaRPr lang="en-US"/>
        </a:p>
      </dgm:t>
    </dgm:pt>
    <dgm:pt modelId="{E7C0A0FC-183F-47FA-9298-8F44F517BBA1}" type="sibTrans" cxnId="{5E679877-4BF2-4A69-AB6B-B2A2D150A638}">
      <dgm:prSet/>
      <dgm:spPr/>
      <dgm:t>
        <a:bodyPr/>
        <a:lstStyle/>
        <a:p>
          <a:endParaRPr lang="en-US"/>
        </a:p>
      </dgm:t>
    </dgm:pt>
    <dgm:pt modelId="{C6AEA7CF-529D-4E93-93AE-FC73E31B3F29}">
      <dgm:prSet phldrT="[Text]"/>
      <dgm:spPr/>
      <dgm:t>
        <a:bodyPr/>
        <a:lstStyle/>
        <a:p>
          <a:r>
            <a:rPr lang="en-US" dirty="0" smtClean="0"/>
            <a:t>Jun 2008:  GT200</a:t>
          </a:r>
          <a:endParaRPr lang="en-US" dirty="0"/>
        </a:p>
      </dgm:t>
    </dgm:pt>
    <dgm:pt modelId="{CE656812-77A3-4BFD-938E-8FF6021F3B36}" type="parTrans" cxnId="{E33ABFEF-3970-4709-9F09-9AA97837409A}">
      <dgm:prSet/>
      <dgm:spPr/>
      <dgm:t>
        <a:bodyPr/>
        <a:lstStyle/>
        <a:p>
          <a:endParaRPr lang="en-US"/>
        </a:p>
      </dgm:t>
    </dgm:pt>
    <dgm:pt modelId="{96694314-FA06-4450-8E8E-56755DFEE077}" type="sibTrans" cxnId="{E33ABFEF-3970-4709-9F09-9AA97837409A}">
      <dgm:prSet/>
      <dgm:spPr/>
      <dgm:t>
        <a:bodyPr/>
        <a:lstStyle/>
        <a:p>
          <a:endParaRPr lang="en-US"/>
        </a:p>
      </dgm:t>
    </dgm:pt>
    <dgm:pt modelId="{401A9BE3-8783-48CB-9C21-FB86741A0EA2}">
      <dgm:prSet phldrT="[Text]"/>
      <dgm:spPr/>
      <dgm:t>
        <a:bodyPr/>
        <a:lstStyle/>
        <a:p>
          <a:r>
            <a:rPr lang="en-US" dirty="0" smtClean="0"/>
            <a:t>Sep 2009: </a:t>
          </a:r>
          <a:r>
            <a:rPr lang="en-US" dirty="0" smtClean="0"/>
            <a:t>Fermi</a:t>
          </a:r>
          <a:endParaRPr lang="en-US" dirty="0"/>
        </a:p>
      </dgm:t>
    </dgm:pt>
    <dgm:pt modelId="{73659A45-B922-49EB-A14E-2760CCA79A7E}" type="parTrans" cxnId="{D0AF6135-41AB-42FD-9A3A-8BCA73CABE6C}">
      <dgm:prSet/>
      <dgm:spPr/>
      <dgm:t>
        <a:bodyPr/>
        <a:lstStyle/>
        <a:p>
          <a:endParaRPr lang="en-US"/>
        </a:p>
      </dgm:t>
    </dgm:pt>
    <dgm:pt modelId="{21F1E7DF-695D-4BBF-8322-D5F2B516D204}" type="sibTrans" cxnId="{D0AF6135-41AB-42FD-9A3A-8BCA73CABE6C}">
      <dgm:prSet/>
      <dgm:spPr/>
      <dgm:t>
        <a:bodyPr/>
        <a:lstStyle/>
        <a:p>
          <a:endParaRPr lang="en-US"/>
        </a:p>
      </dgm:t>
    </dgm:pt>
    <dgm:pt modelId="{D9285B8E-6DEC-4AEC-B2C9-22199D110F22}">
      <dgm:prSet phldrT="[Text]"/>
      <dgm:spPr/>
      <dgm:t>
        <a:bodyPr/>
        <a:lstStyle/>
        <a:p>
          <a:r>
            <a:rPr lang="en-US" dirty="0" smtClean="0"/>
            <a:t>1999:</a:t>
          </a:r>
        </a:p>
        <a:p>
          <a:r>
            <a:rPr lang="en-US" dirty="0" smtClean="0"/>
            <a:t> GPU</a:t>
          </a:r>
          <a:endParaRPr lang="en-US" dirty="0"/>
        </a:p>
      </dgm:t>
    </dgm:pt>
    <dgm:pt modelId="{AEA591E8-D272-4354-AFF4-89EF5E539B34}" type="parTrans" cxnId="{E632036A-1C3C-4EB2-8B3F-5F7B57FC53DD}">
      <dgm:prSet/>
      <dgm:spPr/>
      <dgm:t>
        <a:bodyPr/>
        <a:lstStyle/>
        <a:p>
          <a:endParaRPr lang="en-US"/>
        </a:p>
      </dgm:t>
    </dgm:pt>
    <dgm:pt modelId="{ADB77FEE-932C-4DB2-BAF2-2366807EE216}" type="sibTrans" cxnId="{E632036A-1C3C-4EB2-8B3F-5F7B57FC53DD}">
      <dgm:prSet/>
      <dgm:spPr/>
      <dgm:t>
        <a:bodyPr/>
        <a:lstStyle/>
        <a:p>
          <a:endParaRPr lang="en-US"/>
        </a:p>
      </dgm:t>
    </dgm:pt>
    <dgm:pt modelId="{FC432FDA-50C2-4447-97F8-5BD4BC0F359E}" type="pres">
      <dgm:prSet presAssocID="{46F5269E-EE3F-4025-BA90-34A60FD6C89B}" presName="arrowDiagram" presStyleCnt="0">
        <dgm:presLayoutVars>
          <dgm:chMax val="5"/>
          <dgm:dir/>
          <dgm:resizeHandles val="exact"/>
        </dgm:presLayoutVars>
      </dgm:prSet>
      <dgm:spPr/>
    </dgm:pt>
    <dgm:pt modelId="{EFF6FAB1-7D95-41CB-B75F-1F2743C8BB28}" type="pres">
      <dgm:prSet presAssocID="{46F5269E-EE3F-4025-BA90-34A60FD6C89B}" presName="arrow" presStyleLbl="bgShp" presStyleIdx="0" presStyleCnt="1" custLinFactNeighborY="1961"/>
      <dgm:spPr/>
    </dgm:pt>
    <dgm:pt modelId="{55834979-D825-4985-B50E-7FB261429CD2}" type="pres">
      <dgm:prSet presAssocID="{46F5269E-EE3F-4025-BA90-34A60FD6C89B}" presName="arrowDiagram4" presStyleCnt="0"/>
      <dgm:spPr/>
    </dgm:pt>
    <dgm:pt modelId="{F2614AAA-FBE4-4074-BDAF-772DB3FD619E}" type="pres">
      <dgm:prSet presAssocID="{D9285B8E-6DEC-4AEC-B2C9-22199D110F22}" presName="bullet4a" presStyleLbl="node1" presStyleIdx="0" presStyleCnt="4"/>
      <dgm:spPr/>
    </dgm:pt>
    <dgm:pt modelId="{BD0DBCBE-5E7A-4FC2-86B2-BA245E6D3710}" type="pres">
      <dgm:prSet presAssocID="{D9285B8E-6DEC-4AEC-B2C9-22199D110F22}" presName="textBox4a" presStyleLbl="revTx" presStyleIdx="0" presStyleCnt="4" custScaleX="112476" custScaleY="8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3DC44-E3C8-4BAF-9944-D7D63A19163E}" type="pres">
      <dgm:prSet presAssocID="{33D8FE59-32C8-4525-B46C-0A5BA4B67AB4}" presName="bullet4b" presStyleLbl="node1" presStyleIdx="1" presStyleCnt="4"/>
      <dgm:spPr/>
    </dgm:pt>
    <dgm:pt modelId="{BA6B052B-FCE8-4107-82CA-59F3627DE02C}" type="pres">
      <dgm:prSet presAssocID="{33D8FE59-32C8-4525-B46C-0A5BA4B67AB4}" presName="textBox4b" presStyleLbl="revTx" presStyleIdx="1" presStyleCnt="4" custScaleX="120243" custScaleY="31351" custLinFactNeighborX="5836" custLinFactNeighborY="-24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98C25-A3EC-46E0-8891-279EAC86EAA7}" type="pres">
      <dgm:prSet presAssocID="{C6AEA7CF-529D-4E93-93AE-FC73E31B3F29}" presName="bullet4c" presStyleLbl="node1" presStyleIdx="2" presStyleCnt="4"/>
      <dgm:spPr/>
    </dgm:pt>
    <dgm:pt modelId="{2207BBCA-3CD6-4DDD-949F-2093600A70EE}" type="pres">
      <dgm:prSet presAssocID="{C6AEA7CF-529D-4E93-93AE-FC73E31B3F29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90D1A-565C-4905-A0BB-2B70EA0A5987}" type="pres">
      <dgm:prSet presAssocID="{401A9BE3-8783-48CB-9C21-FB86741A0EA2}" presName="bullet4d" presStyleLbl="node1" presStyleIdx="3" presStyleCnt="4"/>
      <dgm:spPr/>
    </dgm:pt>
    <dgm:pt modelId="{211C0587-309B-43F9-8330-EFD38E8565FD}" type="pres">
      <dgm:prSet presAssocID="{401A9BE3-8783-48CB-9C21-FB86741A0EA2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155610-92AF-4454-B397-9DA213CE1007}" type="presOf" srcId="{46F5269E-EE3F-4025-BA90-34A60FD6C89B}" destId="{FC432FDA-50C2-4447-97F8-5BD4BC0F359E}" srcOrd="0" destOrd="0" presId="urn:microsoft.com/office/officeart/2005/8/layout/arrow2"/>
    <dgm:cxn modelId="{D0AF6135-41AB-42FD-9A3A-8BCA73CABE6C}" srcId="{46F5269E-EE3F-4025-BA90-34A60FD6C89B}" destId="{401A9BE3-8783-48CB-9C21-FB86741A0EA2}" srcOrd="3" destOrd="0" parTransId="{73659A45-B922-49EB-A14E-2760CCA79A7E}" sibTransId="{21F1E7DF-695D-4BBF-8322-D5F2B516D204}"/>
    <dgm:cxn modelId="{5E679877-4BF2-4A69-AB6B-B2A2D150A638}" srcId="{46F5269E-EE3F-4025-BA90-34A60FD6C89B}" destId="{33D8FE59-32C8-4525-B46C-0A5BA4B67AB4}" srcOrd="1" destOrd="0" parTransId="{42A9A005-CB68-4D4C-96C5-4A470A2E431A}" sibTransId="{E7C0A0FC-183F-47FA-9298-8F44F517BBA1}"/>
    <dgm:cxn modelId="{D3179AC3-15A4-476B-9EA7-CCD7CB8A50CE}" type="presOf" srcId="{D9285B8E-6DEC-4AEC-B2C9-22199D110F22}" destId="{BD0DBCBE-5E7A-4FC2-86B2-BA245E6D3710}" srcOrd="0" destOrd="0" presId="urn:microsoft.com/office/officeart/2005/8/layout/arrow2"/>
    <dgm:cxn modelId="{F033D123-FBAC-41A5-B5EB-67B884CEB4B2}" type="presOf" srcId="{401A9BE3-8783-48CB-9C21-FB86741A0EA2}" destId="{211C0587-309B-43F9-8330-EFD38E8565FD}" srcOrd="0" destOrd="0" presId="urn:microsoft.com/office/officeart/2005/8/layout/arrow2"/>
    <dgm:cxn modelId="{CDBA218B-E05B-40E0-BA35-EDF7BB0E7C7A}" type="presOf" srcId="{33D8FE59-32C8-4525-B46C-0A5BA4B67AB4}" destId="{BA6B052B-FCE8-4107-82CA-59F3627DE02C}" srcOrd="0" destOrd="0" presId="urn:microsoft.com/office/officeart/2005/8/layout/arrow2"/>
    <dgm:cxn modelId="{E632036A-1C3C-4EB2-8B3F-5F7B57FC53DD}" srcId="{46F5269E-EE3F-4025-BA90-34A60FD6C89B}" destId="{D9285B8E-6DEC-4AEC-B2C9-22199D110F22}" srcOrd="0" destOrd="0" parTransId="{AEA591E8-D272-4354-AFF4-89EF5E539B34}" sibTransId="{ADB77FEE-932C-4DB2-BAF2-2366807EE216}"/>
    <dgm:cxn modelId="{E33ABFEF-3970-4709-9F09-9AA97837409A}" srcId="{46F5269E-EE3F-4025-BA90-34A60FD6C89B}" destId="{C6AEA7CF-529D-4E93-93AE-FC73E31B3F29}" srcOrd="2" destOrd="0" parTransId="{CE656812-77A3-4BFD-938E-8FF6021F3B36}" sibTransId="{96694314-FA06-4450-8E8E-56755DFEE077}"/>
    <dgm:cxn modelId="{9AA11C34-44A1-44DE-847E-1BFAE2876A73}" type="presOf" srcId="{C6AEA7CF-529D-4E93-93AE-FC73E31B3F29}" destId="{2207BBCA-3CD6-4DDD-949F-2093600A70EE}" srcOrd="0" destOrd="0" presId="urn:microsoft.com/office/officeart/2005/8/layout/arrow2"/>
    <dgm:cxn modelId="{92959FAD-8E77-46AE-96FC-63B548C65442}" type="presParOf" srcId="{FC432FDA-50C2-4447-97F8-5BD4BC0F359E}" destId="{EFF6FAB1-7D95-41CB-B75F-1F2743C8BB28}" srcOrd="0" destOrd="0" presId="urn:microsoft.com/office/officeart/2005/8/layout/arrow2"/>
    <dgm:cxn modelId="{99CA323E-87C1-465C-B6FA-B4BCFF51CFC3}" type="presParOf" srcId="{FC432FDA-50C2-4447-97F8-5BD4BC0F359E}" destId="{55834979-D825-4985-B50E-7FB261429CD2}" srcOrd="1" destOrd="0" presId="urn:microsoft.com/office/officeart/2005/8/layout/arrow2"/>
    <dgm:cxn modelId="{444D05B8-9B90-47C4-8C65-B4D05E8D345C}" type="presParOf" srcId="{55834979-D825-4985-B50E-7FB261429CD2}" destId="{F2614AAA-FBE4-4074-BDAF-772DB3FD619E}" srcOrd="0" destOrd="0" presId="urn:microsoft.com/office/officeart/2005/8/layout/arrow2"/>
    <dgm:cxn modelId="{2CCBCE8A-E0A7-4065-A368-386EFFECB334}" type="presParOf" srcId="{55834979-D825-4985-B50E-7FB261429CD2}" destId="{BD0DBCBE-5E7A-4FC2-86B2-BA245E6D3710}" srcOrd="1" destOrd="0" presId="urn:microsoft.com/office/officeart/2005/8/layout/arrow2"/>
    <dgm:cxn modelId="{A39011E8-429C-4DB3-A945-71D190AE9AB9}" type="presParOf" srcId="{55834979-D825-4985-B50E-7FB261429CD2}" destId="{9513DC44-E3C8-4BAF-9944-D7D63A19163E}" srcOrd="2" destOrd="0" presId="urn:microsoft.com/office/officeart/2005/8/layout/arrow2"/>
    <dgm:cxn modelId="{D065FE76-4CC5-4339-9928-7DA1C69368E9}" type="presParOf" srcId="{55834979-D825-4985-B50E-7FB261429CD2}" destId="{BA6B052B-FCE8-4107-82CA-59F3627DE02C}" srcOrd="3" destOrd="0" presId="urn:microsoft.com/office/officeart/2005/8/layout/arrow2"/>
    <dgm:cxn modelId="{3E9F4F9C-68D8-4F3F-A3EF-7F99FBF188E0}" type="presParOf" srcId="{55834979-D825-4985-B50E-7FB261429CD2}" destId="{D9C98C25-A3EC-46E0-8891-279EAC86EAA7}" srcOrd="4" destOrd="0" presId="urn:microsoft.com/office/officeart/2005/8/layout/arrow2"/>
    <dgm:cxn modelId="{F0EB193D-1F06-4D3F-865A-56F9C5562C80}" type="presParOf" srcId="{55834979-D825-4985-B50E-7FB261429CD2}" destId="{2207BBCA-3CD6-4DDD-949F-2093600A70EE}" srcOrd="5" destOrd="0" presId="urn:microsoft.com/office/officeart/2005/8/layout/arrow2"/>
    <dgm:cxn modelId="{3EC04AE5-25A7-4E21-8D33-00D3C8D6EE6D}" type="presParOf" srcId="{55834979-D825-4985-B50E-7FB261429CD2}" destId="{88E90D1A-565C-4905-A0BB-2B70EA0A5987}" srcOrd="6" destOrd="0" presId="urn:microsoft.com/office/officeart/2005/8/layout/arrow2"/>
    <dgm:cxn modelId="{4489EBCD-BAE3-4A2E-B432-F5E8BCF7BF44}" type="presParOf" srcId="{55834979-D825-4985-B50E-7FB261429CD2}" destId="{211C0587-309B-43F9-8330-EFD38E8565FD}" srcOrd="7" destOrd="0" presId="urn:microsoft.com/office/officeart/2005/8/layout/arrow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F6FAB1-7D95-41CB-B75F-1F2743C8BB28}">
      <dsp:nvSpPr>
        <dsp:cNvPr id="0" name=""/>
        <dsp:cNvSpPr/>
      </dsp:nvSpPr>
      <dsp:spPr>
        <a:xfrm>
          <a:off x="243839" y="0"/>
          <a:ext cx="6217920" cy="38862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F13C1-7478-48E2-A84C-59B8E7A3EB4C}">
      <dsp:nvSpPr>
        <dsp:cNvPr id="0" name=""/>
        <dsp:cNvSpPr/>
      </dsp:nvSpPr>
      <dsp:spPr>
        <a:xfrm>
          <a:off x="1033515" y="2682255"/>
          <a:ext cx="161665" cy="161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E9D33-610A-46E3-91CD-D6BFEE0CBA22}">
      <dsp:nvSpPr>
        <dsp:cNvPr id="0" name=""/>
        <dsp:cNvSpPr/>
      </dsp:nvSpPr>
      <dsp:spPr>
        <a:xfrm>
          <a:off x="1114348" y="2763088"/>
          <a:ext cx="1448775" cy="112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663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Nov 2006: G80</a:t>
          </a:r>
          <a:endParaRPr lang="en-US" sz="2300" kern="1200" dirty="0"/>
        </a:p>
      </dsp:txBody>
      <dsp:txXfrm>
        <a:off x="1114348" y="2763088"/>
        <a:ext cx="1448775" cy="1123111"/>
      </dsp:txXfrm>
    </dsp:sp>
    <dsp:sp modelId="{8B7C9AE1-536F-4A0F-9B0C-9A1FCDEBDAB0}">
      <dsp:nvSpPr>
        <dsp:cNvPr id="0" name=""/>
        <dsp:cNvSpPr/>
      </dsp:nvSpPr>
      <dsp:spPr>
        <a:xfrm>
          <a:off x="2460528" y="1625986"/>
          <a:ext cx="292242" cy="292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6A247A-7D68-4FFD-AD4E-1BB36C918C2E}">
      <dsp:nvSpPr>
        <dsp:cNvPr id="0" name=""/>
        <dsp:cNvSpPr/>
      </dsp:nvSpPr>
      <dsp:spPr>
        <a:xfrm>
          <a:off x="2606649" y="1772107"/>
          <a:ext cx="1492300" cy="2114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53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Jun 2008:  GT200</a:t>
          </a:r>
          <a:endParaRPr lang="en-US" sz="2300" kern="1200" dirty="0"/>
        </a:p>
      </dsp:txBody>
      <dsp:txXfrm>
        <a:off x="2606649" y="1772107"/>
        <a:ext cx="1492300" cy="2114092"/>
      </dsp:txXfrm>
    </dsp:sp>
    <dsp:sp modelId="{C3A6E7DD-E6A9-4782-A8C8-8558F2AEFC12}">
      <dsp:nvSpPr>
        <dsp:cNvPr id="0" name=""/>
        <dsp:cNvSpPr/>
      </dsp:nvSpPr>
      <dsp:spPr>
        <a:xfrm>
          <a:off x="4176674" y="983208"/>
          <a:ext cx="404164" cy="404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F0D7F3-67D9-4F44-A2D9-8B63F2CE63D3}">
      <dsp:nvSpPr>
        <dsp:cNvPr id="0" name=""/>
        <dsp:cNvSpPr/>
      </dsp:nvSpPr>
      <dsp:spPr>
        <a:xfrm>
          <a:off x="4304380" y="1447792"/>
          <a:ext cx="2020217" cy="651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4159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Sep 2009: Fermi</a:t>
          </a:r>
          <a:endParaRPr lang="en-US" sz="2300" kern="1200" dirty="0"/>
        </a:p>
      </dsp:txBody>
      <dsp:txXfrm>
        <a:off x="4304380" y="1447792"/>
        <a:ext cx="2020217" cy="651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1A6683A-7BD6-481C-B275-55801C9BBC4C}" type="datetimeFigureOut">
              <a:rPr lang="en-US" smtClean="0"/>
              <a:t>12/8/2009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E283904-1B5A-4B73-9241-733822D1AE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6ADF7C2-D561-4479-B667-6F7D671E0089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C96BDE9-42AA-47AA-98F5-C1C343404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6BDE9-42AA-47AA-98F5-C1C343404E5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C3158-5CBA-4E9E-B90A-4735ED787C0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8C24007-831E-473C-A562-11742674EB42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9A35DF1-4E78-4D45-B86A-6921252D2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vidia.com/content/PDF/fermi_white_papers/NVIDIA_Fermi_Compute_Architecture_Whitepaper.pdf" TargetMode="External"/><Relationship Id="rId2" Type="http://schemas.openxmlformats.org/officeDocument/2006/relationships/hyperlink" Target="http://www.nvidia.com/object/fermi_architectur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mal Saha\Pictures\img- 12-07-09 16-02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4100" y="2819400"/>
            <a:ext cx="27813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Fermi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Complete GPU Compute Architecture by NVIDIA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3340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Tamal</a:t>
            </a:r>
            <a:r>
              <a:rPr lang="en-US" dirty="0" smtClean="0"/>
              <a:t> </a:t>
            </a:r>
            <a:r>
              <a:rPr lang="en-US" dirty="0" err="1" smtClean="0"/>
              <a:t>Saha</a:t>
            </a:r>
            <a:r>
              <a:rPr lang="en-US" dirty="0" smtClean="0"/>
              <a:t>, </a:t>
            </a:r>
            <a:r>
              <a:rPr lang="en-US" dirty="0" err="1" smtClean="0"/>
              <a:t>Abhishek</a:t>
            </a:r>
            <a:r>
              <a:rPr lang="en-US" dirty="0" smtClean="0"/>
              <a:t> </a:t>
            </a:r>
            <a:r>
              <a:rPr lang="en-US" dirty="0" err="1" smtClean="0"/>
              <a:t>Rawat</a:t>
            </a:r>
            <a:r>
              <a:rPr lang="en-US" dirty="0" smtClean="0"/>
              <a:t>, Minh Le</a:t>
            </a:r>
          </a:p>
          <a:p>
            <a:r>
              <a:rPr lang="en-US" dirty="0" smtClean="0"/>
              <a:t>{ts4rq, ar8eb, ml4nw}@</a:t>
            </a:r>
            <a:r>
              <a:rPr lang="en-US" dirty="0" err="1" smtClean="0"/>
              <a:t>virginia.edu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ISA </a:t>
            </a:r>
            <a:r>
              <a:rPr lang="en-US" dirty="0" smtClean="0"/>
              <a:t>Improvements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Full IEEE 754-2008 32-bit and 64-bit precision.</a:t>
            </a:r>
          </a:p>
          <a:p>
            <a:pPr lvl="1"/>
            <a:r>
              <a:rPr lang="en-US" dirty="0" smtClean="0"/>
              <a:t>support for Fused Multiply-Add  for all FP precision (prior generations used MAD for single precision FP). </a:t>
            </a:r>
          </a:p>
          <a:p>
            <a:pPr lvl="1"/>
            <a:r>
              <a:rPr lang="en-US" dirty="0" smtClean="0"/>
              <a:t>support for subnormal numbers, and all four rounding modes (nearest, zero, positive infinity and negative infinity).</a:t>
            </a:r>
            <a:endParaRPr lang="en-US" smtClean="0"/>
          </a:p>
          <a:p>
            <a:pPr lvl="1"/>
            <a:endParaRPr lang="en-US" dirty="0" smtClean="0"/>
          </a:p>
          <a:p>
            <a:r>
              <a:rPr lang="en-US" dirty="0" smtClean="0"/>
              <a:t> Unified Address Space </a:t>
            </a:r>
          </a:p>
          <a:p>
            <a:pPr lvl="1"/>
            <a:r>
              <a:rPr lang="en-US" dirty="0" smtClean="0"/>
              <a:t>1 TB continuous address space for </a:t>
            </a:r>
            <a:r>
              <a:rPr lang="en-US" i="1" dirty="0" smtClean="0"/>
              <a:t>local </a:t>
            </a:r>
            <a:r>
              <a:rPr lang="en-US" dirty="0" smtClean="0"/>
              <a:t>(thread private), </a:t>
            </a:r>
            <a:r>
              <a:rPr lang="en-US" i="1" dirty="0" smtClean="0"/>
              <a:t>shared</a:t>
            </a:r>
            <a:r>
              <a:rPr lang="en-US" dirty="0" smtClean="0"/>
              <a:t> (block shared) and </a:t>
            </a:r>
            <a:r>
              <a:rPr lang="en-US" i="1" dirty="0" smtClean="0"/>
              <a:t>global</a:t>
            </a:r>
            <a:r>
              <a:rPr lang="en-US" dirty="0" smtClean="0"/>
              <a:t> address spaces.</a:t>
            </a:r>
          </a:p>
          <a:p>
            <a:pPr lvl="1"/>
            <a:r>
              <a:rPr lang="en-US" dirty="0" smtClean="0"/>
              <a:t>unified pointers can be used to pass objects in any memory space.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 </a:t>
            </a:r>
            <a:r>
              <a:rPr lang="en-US" dirty="0" smtClean="0"/>
              <a:t>Improvements (cont..)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Full support for object oriented  C++ code, not just  procedural C code.</a:t>
            </a:r>
          </a:p>
          <a:p>
            <a:endParaRPr lang="en-US" dirty="0" smtClean="0"/>
          </a:p>
          <a:p>
            <a:r>
              <a:rPr lang="en-US" dirty="0" smtClean="0"/>
              <a:t>Full 32-bit integer path with 64-bit extensions.</a:t>
            </a:r>
          </a:p>
          <a:p>
            <a:pPr lvl="1"/>
            <a:r>
              <a:rPr lang="en-US" dirty="0" smtClean="0"/>
              <a:t>Load/store ISA supports 64-bit addressing for future growth.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Improved Conditional Performance through Predication.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ISA </a:t>
            </a:r>
            <a:r>
              <a:rPr lang="en-US" dirty="0" smtClean="0"/>
              <a:t>Improvements </a:t>
            </a:r>
            <a:r>
              <a:rPr lang="en-US" dirty="0" smtClean="0"/>
              <a:t>(cont..)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Optimized for </a:t>
            </a:r>
            <a:r>
              <a:rPr lang="en-US" dirty="0" err="1" smtClean="0"/>
              <a:t>OpenCL</a:t>
            </a:r>
            <a:r>
              <a:rPr lang="en-US" dirty="0" smtClean="0"/>
              <a:t> and </a:t>
            </a:r>
            <a:r>
              <a:rPr lang="en-US" dirty="0" err="1" smtClean="0"/>
              <a:t>DirectCompute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Shares key abstractions like threads, blocks, grids, barrier synchronization, per-block shared memory, global memory, and atomic operations.</a:t>
            </a:r>
          </a:p>
          <a:p>
            <a:pPr lvl="1"/>
            <a:r>
              <a:rPr lang="en-US" dirty="0" smtClean="0"/>
              <a:t>new append, bit-reverse and surface instructions.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Improved efficiency of “atomic” integer instructions. (5x-20x times prior generations)</a:t>
            </a:r>
          </a:p>
          <a:p>
            <a:pPr lvl="1"/>
            <a:r>
              <a:rPr lang="en-US" dirty="0" smtClean="0"/>
              <a:t>atomic instructions handled by special integer units attached to L2 cache controller.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Datacache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64 </a:t>
            </a:r>
            <a:r>
              <a:rPr lang="en-US" dirty="0" smtClean="0"/>
              <a:t>KB </a:t>
            </a:r>
            <a:r>
              <a:rPr lang="en-US" dirty="0" smtClean="0"/>
              <a:t>on-chip configurable memory/SM</a:t>
            </a:r>
            <a:endParaRPr lang="en-US" dirty="0" smtClean="0"/>
          </a:p>
          <a:p>
            <a:pPr lvl="1"/>
            <a:r>
              <a:rPr lang="en-US" dirty="0" smtClean="0"/>
              <a:t>16 KB L1 cache + 48 KB Shared memory</a:t>
            </a:r>
          </a:p>
          <a:p>
            <a:pPr lvl="1"/>
            <a:r>
              <a:rPr lang="en-US" dirty="0" smtClean="0"/>
              <a:t>48 </a:t>
            </a:r>
            <a:r>
              <a:rPr lang="en-US" dirty="0" smtClean="0"/>
              <a:t>KB L1 cache + 16 KB Shared memory</a:t>
            </a:r>
          </a:p>
          <a:p>
            <a:r>
              <a:rPr lang="en-US" dirty="0" smtClean="0"/>
              <a:t>3x more Shared memory than GT200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Unified </a:t>
            </a:r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828800"/>
            <a:ext cx="3333750" cy="447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Configurable Shared Memory &amp; L1 Cache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 KB on-chip memory/SM</a:t>
            </a:r>
          </a:p>
          <a:p>
            <a:pPr lvl="1"/>
            <a:r>
              <a:rPr lang="en-US" dirty="0" smtClean="0"/>
              <a:t>16 KB L1 cache + 48 KB Shared memory</a:t>
            </a:r>
          </a:p>
          <a:p>
            <a:pPr lvl="1">
              <a:buNone/>
            </a:pPr>
            <a:r>
              <a:rPr lang="en-US" dirty="0" smtClean="0"/>
              <a:t>				          OR</a:t>
            </a:r>
          </a:p>
          <a:p>
            <a:pPr lvl="1"/>
            <a:r>
              <a:rPr lang="en-US" dirty="0" smtClean="0"/>
              <a:t>48 KB L1 cache + 16 KB Shared memory</a:t>
            </a:r>
          </a:p>
          <a:p>
            <a:r>
              <a:rPr lang="en-US" dirty="0" smtClean="0"/>
              <a:t>3x more Shared memory than GT200.</a:t>
            </a:r>
          </a:p>
          <a:p>
            <a:pPr lvl="1"/>
            <a:r>
              <a:rPr lang="en-US" dirty="0" smtClean="0"/>
              <a:t>Significant performance gain for existing apps using Shared memory only</a:t>
            </a:r>
          </a:p>
          <a:p>
            <a:pPr lvl="1"/>
            <a:r>
              <a:rPr lang="en-US" dirty="0" smtClean="0"/>
              <a:t>Apps using software managed cache can be stream lined to use hardware managed cache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Correcting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181600" cy="2873009"/>
          </a:xfrm>
        </p:spPr>
        <p:txBody>
          <a:bodyPr/>
          <a:lstStyle/>
          <a:p>
            <a:r>
              <a:rPr lang="en-US" dirty="0" smtClean="0"/>
              <a:t>Single error correction – Double error detection </a:t>
            </a:r>
          </a:p>
          <a:p>
            <a:pPr lvl="1"/>
            <a:r>
              <a:rPr lang="en-US" sz="2400" dirty="0" smtClean="0"/>
              <a:t>DRAM</a:t>
            </a:r>
          </a:p>
          <a:p>
            <a:pPr lvl="1"/>
            <a:r>
              <a:rPr lang="en-US" sz="2400" dirty="0" smtClean="0"/>
              <a:t>Chip’s register files</a:t>
            </a:r>
          </a:p>
          <a:p>
            <a:pPr lvl="1"/>
            <a:r>
              <a:rPr lang="en-US" sz="2400" dirty="0" smtClean="0"/>
              <a:t>Shared memories</a:t>
            </a:r>
          </a:p>
          <a:p>
            <a:pPr lvl="1"/>
            <a:r>
              <a:rPr lang="en-US" sz="2400" dirty="0" smtClean="0"/>
              <a:t>L1 and L2 cache</a:t>
            </a:r>
          </a:p>
          <a:p>
            <a:pPr lvl="1"/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307" y="4648200"/>
            <a:ext cx="726609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752600"/>
            <a:ext cx="28289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GigaThread</a:t>
            </a:r>
            <a:r>
              <a:rPr lang="en-US" dirty="0" smtClean="0"/>
              <a:t> Thread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Two-level thread scheduler.</a:t>
            </a:r>
          </a:p>
          <a:p>
            <a:pPr lvl="1"/>
            <a:r>
              <a:rPr lang="en-US" sz="2400" dirty="0" smtClean="0"/>
              <a:t>Chip level: thread blocks =&gt; SMs</a:t>
            </a:r>
          </a:p>
          <a:p>
            <a:pPr lvl="1"/>
            <a:r>
              <a:rPr lang="en-US" sz="2400" dirty="0" smtClean="0"/>
              <a:t>SM level: Warps (32 threads) =&gt; execution unit</a:t>
            </a:r>
          </a:p>
          <a:p>
            <a:r>
              <a:rPr lang="en-US" dirty="0" smtClean="0"/>
              <a:t>24,576 simultaneously active threads</a:t>
            </a:r>
            <a:endParaRPr lang="en-US" sz="2800" dirty="0" smtClean="0"/>
          </a:p>
          <a:p>
            <a:r>
              <a:rPr lang="en-US" sz="2800" dirty="0" smtClean="0"/>
              <a:t>10x faster app context switching ( &lt; 25 </a:t>
            </a:r>
            <a:r>
              <a:rPr lang="el-GR" sz="2800" dirty="0" smtClean="0"/>
              <a:t>μ</a:t>
            </a:r>
            <a:r>
              <a:rPr lang="en-US" sz="2800" dirty="0" smtClean="0"/>
              <a:t>s )</a:t>
            </a:r>
          </a:p>
          <a:p>
            <a:r>
              <a:rPr lang="en-US" sz="2800" dirty="0" smtClean="0"/>
              <a:t>Concurrent Kernel Execution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6146" name="Picture 2" descr="C:\Users\Tamal Saha\Pictures\img- 12-07-09 19-22-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752600"/>
            <a:ext cx="3657600" cy="2307445"/>
          </a:xfrm>
          <a:prstGeom prst="rect">
            <a:avLst/>
          </a:prstGeom>
          <a:noFill/>
        </p:spPr>
      </p:pic>
      <p:pic>
        <p:nvPicPr>
          <p:cNvPr id="6147" name="Picture 3" descr="C:\Users\Tamal Saha\Pictures\img- 12-07-09 19-22-2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572000"/>
            <a:ext cx="3657600" cy="168592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562600" y="4038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Serial Kernel Execution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0200" y="62600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Concurrent </a:t>
            </a:r>
            <a:r>
              <a:rPr lang="en-US" dirty="0"/>
              <a:t>Kernel Execution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3810794" y="2894806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19600" y="5181600"/>
            <a:ext cx="461665" cy="5907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3963194" y="5409406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19600" y="2590800"/>
            <a:ext cx="461665" cy="5907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Relatively Small Size of GPU Memory</a:t>
            </a:r>
          </a:p>
          <a:p>
            <a:r>
              <a:rPr lang="en-US" dirty="0" smtClean="0"/>
              <a:t>Inability to do I/O directly to GPU Memory</a:t>
            </a:r>
          </a:p>
          <a:p>
            <a:r>
              <a:rPr lang="en-US" dirty="0" smtClean="0"/>
              <a:t>Managing application level parallelism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8000" dirty="0" smtClean="0"/>
          </a:p>
          <a:p>
            <a:pPr algn="ctr">
              <a:buNone/>
            </a:pPr>
            <a:r>
              <a:rPr lang="en-US" sz="8000" dirty="0" smtClean="0"/>
              <a:t>Q?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http://www.nvidia.com/object/fermi_architecture.html</a:t>
            </a:r>
            <a:endParaRPr lang="en-US" dirty="0" smtClean="0"/>
          </a:p>
          <a:p>
            <a:r>
              <a:rPr lang="en-US" dirty="0" smtClean="0"/>
              <a:t>Fermi Compute Architecture White Paper - </a:t>
            </a:r>
            <a:r>
              <a:rPr lang="en-US" sz="2000" dirty="0" smtClean="0">
                <a:hlinkClick r:id="rId3"/>
              </a:rPr>
              <a:t>http://www.nvidia.com/content/PDF/fermi_white_papers/NVIDIA_Fermi_Compute_Architecture_Whitepaper.pdf</a:t>
            </a:r>
            <a:endParaRPr lang="en-US" sz="2000" dirty="0" smtClean="0"/>
          </a:p>
          <a:p>
            <a:r>
              <a:rPr lang="en-US" dirty="0" smtClean="0"/>
              <a:t>The Top 10 Innovations in the New NVIDIA Fermi Architecture, and the Top 3 Next Challenges </a:t>
            </a:r>
            <a:r>
              <a:rPr lang="en-US" sz="2000" dirty="0" smtClean="0"/>
              <a:t>by</a:t>
            </a:r>
            <a:r>
              <a:rPr lang="en-US" dirty="0" smtClean="0"/>
              <a:t> Dave Patterson, </a:t>
            </a:r>
            <a:r>
              <a:rPr lang="en-US" sz="2000" dirty="0" smtClean="0"/>
              <a:t>Co-author of Computer Architecture: A Quantitative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Unprecedented FP performance</a:t>
            </a:r>
          </a:p>
          <a:p>
            <a:r>
              <a:rPr lang="en-US" dirty="0" smtClean="0"/>
              <a:t>Ideal for data parallel applications</a:t>
            </a:r>
          </a:p>
          <a:p>
            <a:r>
              <a:rPr lang="en-US" dirty="0" smtClean="0"/>
              <a:t>Programmability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47800" y="2590800"/>
          <a:ext cx="6705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endParaRPr lang="en-US" sz="8000" dirty="0" smtClean="0"/>
          </a:p>
          <a:p>
            <a:pPr algn="ctr">
              <a:buNone/>
            </a:pPr>
            <a:r>
              <a:rPr lang="en-US" sz="8000" dirty="0" smtClean="0"/>
              <a:t>Thank You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3G Streaming Multiprocessor</a:t>
            </a:r>
          </a:p>
          <a:p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err="1" smtClean="0"/>
              <a:t>bn</a:t>
            </a:r>
            <a:r>
              <a:rPr lang="en-US" dirty="0" smtClean="0"/>
              <a:t> </a:t>
            </a:r>
            <a:r>
              <a:rPr lang="en-US" dirty="0" smtClean="0"/>
              <a:t>transistors</a:t>
            </a:r>
          </a:p>
          <a:p>
            <a:endParaRPr lang="en-US" dirty="0" smtClean="0"/>
          </a:p>
          <a:p>
            <a:r>
              <a:rPr lang="en-US" dirty="0" smtClean="0"/>
              <a:t>512 CUDA cores</a:t>
            </a:r>
          </a:p>
          <a:p>
            <a:endParaRPr lang="en-US" dirty="0" smtClean="0"/>
          </a:p>
          <a:p>
            <a:r>
              <a:rPr lang="en-US" dirty="0" smtClean="0"/>
              <a:t>384(6 * 64)-bit memory interface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 descr="C:\Users\Tamal Saha\Pictures\img- 12-07-09 19-13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1362" y="2209800"/>
            <a:ext cx="4211638" cy="3721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Innovations in Fermi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Improve Double Precision Performance</a:t>
            </a:r>
            <a:r>
              <a:rPr lang="en-US" dirty="0" smtClean="0"/>
              <a:t> – </a:t>
            </a:r>
            <a:r>
              <a:rPr lang="en-US" sz="3000" dirty="0" smtClean="0"/>
              <a:t>256 FMA ops/clock</a:t>
            </a:r>
            <a:endParaRPr lang="en-US" dirty="0" smtClean="0"/>
          </a:p>
          <a:p>
            <a:endParaRPr lang="en-US" sz="1300" dirty="0" smtClean="0"/>
          </a:p>
          <a:p>
            <a:r>
              <a:rPr lang="en-US" b="1" dirty="0" smtClean="0"/>
              <a:t>ECC support</a:t>
            </a:r>
            <a:r>
              <a:rPr lang="en-US" dirty="0" smtClean="0"/>
              <a:t> – </a:t>
            </a:r>
            <a:r>
              <a:rPr lang="en-US" sz="3000" dirty="0" smtClean="0"/>
              <a:t>1</a:t>
            </a:r>
            <a:r>
              <a:rPr lang="en-US" sz="3000" baseline="30000" dirty="0" smtClean="0"/>
              <a:t>st</a:t>
            </a:r>
            <a:r>
              <a:rPr lang="en-US" sz="3000" dirty="0" smtClean="0"/>
              <a:t> time in a GPU</a:t>
            </a:r>
          </a:p>
          <a:p>
            <a:endParaRPr lang="en-US" sz="1300" dirty="0" smtClean="0"/>
          </a:p>
          <a:p>
            <a:r>
              <a:rPr lang="en-US" b="1" dirty="0" smtClean="0"/>
              <a:t>True Cache Hierarchy</a:t>
            </a:r>
            <a:r>
              <a:rPr lang="en-US" dirty="0" smtClean="0"/>
              <a:t> – </a:t>
            </a:r>
            <a:r>
              <a:rPr lang="en-US" sz="3000" dirty="0" smtClean="0"/>
              <a:t>L1 cache, shared memory and global memory</a:t>
            </a:r>
          </a:p>
          <a:p>
            <a:endParaRPr lang="en-US" sz="1300" dirty="0" smtClean="0"/>
          </a:p>
          <a:p>
            <a:r>
              <a:rPr lang="en-US" b="1" dirty="0" smtClean="0"/>
              <a:t>More Shared Memory</a:t>
            </a:r>
            <a:r>
              <a:rPr lang="en-US" dirty="0" smtClean="0"/>
              <a:t> – </a:t>
            </a:r>
            <a:r>
              <a:rPr lang="en-US" sz="3000" dirty="0" smtClean="0"/>
              <a:t>3x more than GT200; configurable</a:t>
            </a:r>
            <a:endParaRPr lang="en-US" dirty="0" smtClean="0"/>
          </a:p>
          <a:p>
            <a:endParaRPr lang="en-US" sz="1300" dirty="0" smtClean="0"/>
          </a:p>
          <a:p>
            <a:r>
              <a:rPr lang="en-US" b="1" dirty="0" smtClean="0"/>
              <a:t>Faster Context Switching</a:t>
            </a:r>
            <a:r>
              <a:rPr lang="en-US" dirty="0" smtClean="0"/>
              <a:t> – </a:t>
            </a:r>
            <a:r>
              <a:rPr lang="en-US" sz="3000" dirty="0" smtClean="0"/>
              <a:t>under 25 µs</a:t>
            </a:r>
          </a:p>
          <a:p>
            <a:endParaRPr lang="en-US" sz="1300" dirty="0" smtClean="0"/>
          </a:p>
          <a:p>
            <a:r>
              <a:rPr lang="en-US" b="1" dirty="0" smtClean="0"/>
              <a:t>Faster Atomic Operations</a:t>
            </a:r>
            <a:r>
              <a:rPr lang="en-US" dirty="0" smtClean="0"/>
              <a:t> – </a:t>
            </a:r>
            <a:r>
              <a:rPr lang="en-US" sz="3000" dirty="0" smtClean="0"/>
              <a:t>20x faster than GT200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</a:t>
            </a:r>
            <a:r>
              <a:rPr lang="en-US" dirty="0" smtClean="0"/>
              <a:t>Performance CUDA Cores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512 CUDA cores</a:t>
            </a:r>
          </a:p>
          <a:p>
            <a:pPr lvl="1"/>
            <a:r>
              <a:rPr lang="en-US" dirty="0" smtClean="0"/>
              <a:t>32 Cores/SM</a:t>
            </a:r>
          </a:p>
          <a:p>
            <a:pPr lvl="1"/>
            <a:r>
              <a:rPr lang="en-US" dirty="0" smtClean="0"/>
              <a:t>16 SM</a:t>
            </a:r>
          </a:p>
          <a:p>
            <a:r>
              <a:rPr lang="en-US" dirty="0" smtClean="0"/>
              <a:t>4x more core/SM than GT200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Tamal Saha\Pictures\img- 12-07-09 16-26-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752600"/>
            <a:ext cx="2819400" cy="4689695"/>
          </a:xfrm>
          <a:prstGeom prst="rect">
            <a:avLst/>
          </a:prstGeom>
          <a:noFill/>
        </p:spPr>
      </p:pic>
      <p:pic>
        <p:nvPicPr>
          <p:cNvPr id="2051" name="Picture 3" descr="C:\Users\Tamal Saha\Pictures\img- 12-07-09 18-34-2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191001"/>
            <a:ext cx="2286000" cy="2285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Warp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3657600" cy="4623816"/>
          </a:xfrm>
        </p:spPr>
        <p:txBody>
          <a:bodyPr>
            <a:normAutofit/>
          </a:bodyPr>
          <a:lstStyle/>
          <a:p>
            <a:r>
              <a:rPr lang="en-US" dirty="0" smtClean="0"/>
              <a:t>Each SM has</a:t>
            </a:r>
          </a:p>
          <a:p>
            <a:pPr lvl="1"/>
            <a:r>
              <a:rPr lang="en-US" dirty="0" smtClean="0"/>
              <a:t>2 warp scheduler</a:t>
            </a:r>
          </a:p>
          <a:p>
            <a:pPr lvl="1"/>
            <a:r>
              <a:rPr lang="en-US" dirty="0" smtClean="0"/>
              <a:t>2 instruction dispatch unit</a:t>
            </a:r>
          </a:p>
          <a:p>
            <a:r>
              <a:rPr lang="en-US" dirty="0" smtClean="0"/>
              <a:t>Dual – issue in each SM </a:t>
            </a:r>
          </a:p>
          <a:p>
            <a:r>
              <a:rPr lang="en-US" dirty="0" smtClean="0"/>
              <a:t>Most instructions can be dual issued</a:t>
            </a:r>
          </a:p>
          <a:p>
            <a:pPr lvl="1"/>
            <a:r>
              <a:rPr lang="en-US" dirty="0" smtClean="0"/>
              <a:t>Exception: Double Precision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2159000"/>
          <a:ext cx="40386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Warp Scheduler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Warp Scheduler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Inst Dispatch Unit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Inst Dispatch Unit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Warp 8 inst 11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Warp 9 inst 11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Warp 2 inst 42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Warp 3 inst 33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Warp 14 inst 95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Warp 15 inst 95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Warp 8 inst 12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Warp 9 inst 12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Warp 14 inst 96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Warp 3 inst 34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Warp 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inst 43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Warp 15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inst 96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14"/>
          <p:cNvGrpSpPr/>
          <p:nvPr/>
        </p:nvGrpSpPr>
        <p:grpSpPr>
          <a:xfrm>
            <a:off x="4876006" y="2895600"/>
            <a:ext cx="1448594" cy="381794"/>
            <a:chOff x="4876006" y="2514600"/>
            <a:chExt cx="1448594" cy="381794"/>
          </a:xfrm>
        </p:grpSpPr>
        <p:cxnSp>
          <p:nvCxnSpPr>
            <p:cNvPr id="7" name="Straight Arrow Connector 6"/>
            <p:cNvCxnSpPr/>
            <p:nvPr/>
          </p:nvCxnSpPr>
          <p:spPr>
            <a:xfrm rot="5400000">
              <a:off x="4686300" y="27051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4838700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4991894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>
              <a:off x="5828506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>
              <a:off x="5980906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6133306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5"/>
          <p:cNvGrpSpPr/>
          <p:nvPr/>
        </p:nvGrpSpPr>
        <p:grpSpPr>
          <a:xfrm>
            <a:off x="6934200" y="2895600"/>
            <a:ext cx="1448594" cy="381794"/>
            <a:chOff x="4876006" y="2514600"/>
            <a:chExt cx="1448594" cy="381794"/>
          </a:xfrm>
        </p:grpSpPr>
        <p:cxnSp>
          <p:nvCxnSpPr>
            <p:cNvPr id="17" name="Straight Arrow Connector 16"/>
            <p:cNvCxnSpPr/>
            <p:nvPr/>
          </p:nvCxnSpPr>
          <p:spPr>
            <a:xfrm rot="5400000">
              <a:off x="4686300" y="27051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4838700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4991894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5828506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5980906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6133306" y="2704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6"/>
          <p:cNvGrpSpPr/>
          <p:nvPr/>
        </p:nvGrpSpPr>
        <p:grpSpPr>
          <a:xfrm>
            <a:off x="4038600" y="2591594"/>
            <a:ext cx="461665" cy="2514600"/>
            <a:chOff x="4038600" y="2591594"/>
            <a:chExt cx="461665" cy="2514600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>
              <a:off x="3162300" y="3848100"/>
              <a:ext cx="2514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038600" y="3581400"/>
              <a:ext cx="461665" cy="59072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Load/Store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 load/store units/SM</a:t>
            </a:r>
          </a:p>
          <a:p>
            <a:r>
              <a:rPr lang="en-US" dirty="0" smtClean="0"/>
              <a:t>Source and destination address calculated by load/store unit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Arithmetic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Full IEEE 754-2008 support</a:t>
            </a:r>
          </a:p>
          <a:p>
            <a:endParaRPr lang="en-US" dirty="0" smtClean="0"/>
          </a:p>
          <a:p>
            <a:r>
              <a:rPr lang="en-US" dirty="0" smtClean="0"/>
              <a:t>16 double precision FMA ops/SM</a:t>
            </a:r>
          </a:p>
          <a:p>
            <a:endParaRPr lang="en-US" dirty="0" smtClean="0"/>
          </a:p>
          <a:p>
            <a:r>
              <a:rPr lang="en-US" dirty="0" smtClean="0"/>
              <a:t>8x the peak double precisi0on floating point performance over GT200</a:t>
            </a:r>
          </a:p>
          <a:p>
            <a:endParaRPr lang="en-US" dirty="0" smtClean="0"/>
          </a:p>
          <a:p>
            <a:r>
              <a:rPr lang="en-US" dirty="0" smtClean="0"/>
              <a:t>4 Special Functional Units(SFU)s/SM for transcendental instructions, such as, sin, cosine, reciprocal and square root.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Thread </a:t>
            </a:r>
            <a:r>
              <a:rPr lang="en-US" dirty="0" err="1" smtClean="0"/>
              <a:t>eXecution</a:t>
            </a:r>
            <a:r>
              <a:rPr lang="en-US" dirty="0" smtClean="0"/>
              <a:t> 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Fermi is the first architecture to support PTX 2.0.</a:t>
            </a:r>
          </a:p>
          <a:p>
            <a:pPr lvl="1"/>
            <a:r>
              <a:rPr lang="en-US" dirty="0" smtClean="0"/>
              <a:t>PTX 2.0 greatly improves GPU programmability, accuracy, and performance.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Primary goals of PTX 2.0</a:t>
            </a:r>
          </a:p>
          <a:p>
            <a:pPr lvl="1"/>
            <a:r>
              <a:rPr lang="en-US" dirty="0" smtClean="0"/>
              <a:t>stable ISA that can span multiple GPU generations.</a:t>
            </a:r>
          </a:p>
          <a:p>
            <a:pPr lvl="1"/>
            <a:r>
              <a:rPr lang="en-US" dirty="0" smtClean="0"/>
              <a:t>provide a machine-independent ISA for C, C++, Fortran, and other compiler targets.</a:t>
            </a:r>
          </a:p>
          <a:p>
            <a:pPr lvl="1"/>
            <a:r>
              <a:rPr lang="en-US" dirty="0" smtClean="0"/>
              <a:t>provide a common ISA for optimizing code generators and translators which map PTX to specific target machines.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367</TotalTime>
  <Words>759</Words>
  <Application>Microsoft Office PowerPoint</Application>
  <PresentationFormat>On-screen Show (4:3)</PresentationFormat>
  <Paragraphs>157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Fermi</vt:lpstr>
      <vt:lpstr>GPU Computing</vt:lpstr>
      <vt:lpstr>Overview</vt:lpstr>
      <vt:lpstr>Top Innovations in Fermi</vt:lpstr>
      <vt:lpstr>High Performance CUDA Cores</vt:lpstr>
      <vt:lpstr>Dual Warp Scheduler</vt:lpstr>
      <vt:lpstr>Load/Store Units</vt:lpstr>
      <vt:lpstr>Improved Arithmetic Capability</vt:lpstr>
      <vt:lpstr>Parallel Thread eXecution ISA</vt:lpstr>
      <vt:lpstr>ISA Improvements </vt:lpstr>
      <vt:lpstr>ISA Improvements (cont..)</vt:lpstr>
      <vt:lpstr>ISA Improvements (cont..)</vt:lpstr>
      <vt:lpstr>Parallel Datacache</vt:lpstr>
      <vt:lpstr>Configurable Shared Memory &amp; L1 Cache </vt:lpstr>
      <vt:lpstr>Error Correcting Code</vt:lpstr>
      <vt:lpstr>GigaThread Thread Scheduler</vt:lpstr>
      <vt:lpstr>So, what’s next?</vt:lpstr>
      <vt:lpstr>Slide 18</vt:lpstr>
      <vt:lpstr>References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Tamal Saha</dc:creator>
  <cp:lastModifiedBy>Tamal Saha</cp:lastModifiedBy>
  <cp:revision>66</cp:revision>
  <dcterms:created xsi:type="dcterms:W3CDTF">2009-12-07T20:17:19Z</dcterms:created>
  <dcterms:modified xsi:type="dcterms:W3CDTF">2009-12-08T13:09:34Z</dcterms:modified>
</cp:coreProperties>
</file>