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0" r:id="rId4"/>
    <p:sldId id="258" r:id="rId5"/>
    <p:sldId id="271" r:id="rId6"/>
    <p:sldId id="259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2307-56FD-4106-AA66-23C2EFB9A80F}" type="datetimeFigureOut">
              <a:rPr lang="vi-VN" smtClean="0"/>
              <a:pPr/>
              <a:t>24/02/2010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0CECE-5372-469F-9BB5-9389BFC35E01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125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2200" smtClean="0">
                <a:latin typeface="Lucida Grande" charset="0"/>
                <a:sym typeface="Lucida Grande" charset="0"/>
              </a:rPr>
              <a:t>Cosmic rays: mostly protons, and remaining made up of mostly alpha</a:t>
            </a:r>
          </a:p>
          <a:p>
            <a:pPr eaLnBrk="1" hangingPunct="1"/>
            <a:r>
              <a:rPr lang="en-US" sz="2200" smtClean="0">
                <a:latin typeface="Lucida Grande" charset="0"/>
                <a:sym typeface="Lucida Grande" charset="0"/>
              </a:rPr>
              <a:t>collide mainly with oxygen and nitrogen</a:t>
            </a:r>
          </a:p>
          <a:p>
            <a:pPr eaLnBrk="1" hangingPunct="1"/>
            <a:endParaRPr lang="en-US" sz="2200" smtClean="0">
              <a:latin typeface="Lucida Grande" charset="0"/>
              <a:sym typeface="Lucida Grande" charset="0"/>
            </a:endParaRPr>
          </a:p>
          <a:p>
            <a:pPr eaLnBrk="1" hangingPunct="1"/>
            <a:r>
              <a:rPr lang="en-US" sz="2200" smtClean="0">
                <a:latin typeface="Lucida Grande" charset="0"/>
                <a:sym typeface="Lucida Grande" charset="0"/>
              </a:rPr>
              <a:t>This is an artist’s interpretation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944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2200" smtClean="0">
                <a:latin typeface="Lucida Grande" charset="0"/>
                <a:sym typeface="Lucida Grande" charset="0"/>
              </a:rPr>
              <a:t>This shows two sets of transient simulations with two different strengths of the particle strike.</a:t>
            </a:r>
          </a:p>
          <a:p>
            <a:pPr eaLnBrk="1" hangingPunct="1"/>
            <a:r>
              <a:rPr lang="en-US" sz="2200" smtClean="0">
                <a:latin typeface="Lucida Grande" charset="0"/>
                <a:sym typeface="Lucida Grande" charset="0"/>
              </a:rPr>
              <a:t>the peak current depends on the energy of the striking particle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0CECE-5372-469F-9BB5-9389BFC35E01}" type="slidenum">
              <a:rPr lang="vi-VN" smtClean="0"/>
              <a:pPr/>
              <a:t>9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26624-9F05-479A-8695-A3317324A04C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6F64-3028-4ADC-BA6A-2451C8C347F1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3529-4634-48E8-810C-93CDF5592EE8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CC94B-A33F-4AF7-8ECE-1AFC4F0B0212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AE10-F8B2-4A2E-A2E2-E3545F61B433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B042B-BEC7-4D72-A134-B5C2D07E305E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23AA-73BC-4DC2-AAE2-25FF20048D0F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95250-B493-4455-92CF-7FE7A619A61F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4A07-E55C-4272-9D53-E831F2E8BE1D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158D-39EB-4D03-8AD4-9D1369F80936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FC5D-6B1C-4DA2-B6C8-5C3D47CE0F2E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A71F43-F791-48BE-AE04-66F54D045F00}" type="datetime1">
              <a:rPr lang="vi-VN" smtClean="0"/>
              <a:pPr/>
              <a:t>24/02/2010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70AB4C-A35A-4408-8AD0-4DFE4F4E3E77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686800" cy="1470025"/>
          </a:xfrm>
        </p:spPr>
        <p:txBody>
          <a:bodyPr>
            <a:noAutofit/>
          </a:bodyPr>
          <a:lstStyle/>
          <a:p>
            <a:r>
              <a:rPr lang="en-US" sz="2800" b="1" dirty="0"/>
              <a:t>A Systematic Methodology to Compute the </a:t>
            </a:r>
            <a:r>
              <a:rPr lang="en-US" sz="2800" b="1" dirty="0" smtClean="0"/>
              <a:t>Architectural Vulnerability </a:t>
            </a:r>
            <a:r>
              <a:rPr lang="en-US" sz="2800" b="1" dirty="0"/>
              <a:t>Factors for a High-Performance M</a:t>
            </a:r>
            <a:r>
              <a:rPr lang="en-US" sz="2800" b="1" dirty="0" smtClean="0"/>
              <a:t>icroprocessor</a:t>
            </a:r>
            <a:endParaRPr lang="vi-V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</a:t>
            </a:fld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Saad</a:t>
            </a:r>
            <a:r>
              <a:rPr lang="en-US" dirty="0" smtClean="0"/>
              <a:t> </a:t>
            </a:r>
            <a:r>
              <a:rPr lang="en-US" dirty="0" err="1" smtClean="0"/>
              <a:t>Arrabi</a:t>
            </a:r>
            <a:endParaRPr lang="en-US" dirty="0" smtClean="0"/>
          </a:p>
          <a:p>
            <a:r>
              <a:rPr lang="en-US" dirty="0" smtClean="0"/>
              <a:t>2/24/2010</a:t>
            </a:r>
          </a:p>
          <a:p>
            <a:r>
              <a:rPr lang="en-US" smtClean="0"/>
              <a:t>CS 8501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/>
              <a:t>performance simulator</a:t>
            </a:r>
          </a:p>
          <a:p>
            <a:r>
              <a:rPr lang="en-US" dirty="0" smtClean="0"/>
              <a:t>Adding window analysis to follow ACE and un-ACE instructions</a:t>
            </a:r>
          </a:p>
          <a:p>
            <a:r>
              <a:rPr lang="en-US" dirty="0" smtClean="0"/>
              <a:t>Check the validity by micro </a:t>
            </a:r>
            <a:r>
              <a:rPr lang="en-US" dirty="0" smtClean="0"/>
              <a:t>benchmarks</a:t>
            </a:r>
            <a:endParaRPr lang="en-US" dirty="0" smtClean="0"/>
          </a:p>
          <a:p>
            <a:r>
              <a:rPr lang="en-US" dirty="0" smtClean="0"/>
              <a:t>Typical methods are fault injection models</a:t>
            </a:r>
          </a:p>
          <a:p>
            <a:pPr lvl="1"/>
            <a:r>
              <a:rPr lang="en-US" dirty="0" smtClean="0"/>
              <a:t>Require RTL model</a:t>
            </a:r>
          </a:p>
          <a:p>
            <a:pPr lvl="1"/>
            <a:r>
              <a:rPr lang="en-US" dirty="0" smtClean="0"/>
              <a:t>Slow and later in the design process</a:t>
            </a:r>
          </a:p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10</a:t>
            </a:fld>
            <a:endParaRPr lang="vi-V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11</a:t>
            </a:fld>
            <a:endParaRPr lang="vi-V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67450"/>
            <a:ext cx="91440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esults</a:t>
            </a:r>
            <a:endParaRPr lang="vi-VN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488810"/>
            <a:ext cx="8229600" cy="2931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12</a:t>
            </a:fld>
            <a:endParaRPr lang="vi-V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vi-VN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1"/>
            <a:ext cx="9144000" cy="413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13</a:t>
            </a:fld>
            <a:endParaRPr lang="vi-VN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vi-VN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1"/>
            <a:ext cx="8229600" cy="3883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14</a:t>
            </a:fld>
            <a:endParaRPr lang="vi-VN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388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comments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Reduce the estimation of AVF</a:t>
            </a:r>
          </a:p>
          <a:p>
            <a:r>
              <a:rPr lang="en-US" dirty="0" smtClean="0"/>
              <a:t>Done through performance simulator, so early in the design process and application oriented</a:t>
            </a:r>
          </a:p>
          <a:p>
            <a:r>
              <a:rPr lang="en-US" dirty="0" smtClean="0"/>
              <a:t>Details is limited by the simulator details</a:t>
            </a:r>
          </a:p>
          <a:p>
            <a:r>
              <a:rPr lang="en-US" dirty="0" smtClean="0"/>
              <a:t>Identify the AFV of different parts rather average</a:t>
            </a:r>
          </a:p>
          <a:p>
            <a:r>
              <a:rPr lang="en-US" dirty="0" smtClean="0"/>
              <a:t>Less accurate that error injection models</a:t>
            </a:r>
          </a:p>
          <a:p>
            <a:r>
              <a:rPr lang="en-US" dirty="0" smtClean="0"/>
              <a:t>Is the way they tested their accuracy good enough?</a:t>
            </a:r>
          </a:p>
          <a:p>
            <a:r>
              <a:rPr lang="en-US" dirty="0" smtClean="0"/>
              <a:t>Why being so conservative?</a:t>
            </a:r>
          </a:p>
          <a:p>
            <a:r>
              <a:rPr lang="en-US" dirty="0" smtClean="0"/>
              <a:t>Is performance will be included in the future</a:t>
            </a:r>
          </a:p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15</a:t>
            </a:fld>
            <a:endParaRPr lang="vi-V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16</a:t>
            </a:fld>
            <a:endParaRPr lang="vi-VN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Some slides are courtesy of </a:t>
            </a:r>
            <a:r>
              <a:rPr lang="en-US" dirty="0" err="1" smtClean="0"/>
              <a:t>Nishant</a:t>
            </a:r>
            <a:r>
              <a:rPr lang="en-US" dirty="0" smtClean="0"/>
              <a:t> George</a:t>
            </a:r>
            <a:endParaRPr lang="vi-V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soft errors</a:t>
            </a:r>
          </a:p>
          <a:p>
            <a:r>
              <a:rPr lang="en-US" dirty="0" smtClean="0"/>
              <a:t>Motivation of the paper</a:t>
            </a:r>
          </a:p>
          <a:p>
            <a:r>
              <a:rPr lang="en-US" dirty="0" smtClean="0"/>
              <a:t>Goals of this paper</a:t>
            </a:r>
          </a:p>
          <a:p>
            <a:r>
              <a:rPr lang="en-US" dirty="0" smtClean="0"/>
              <a:t>ACE and un-ACE bits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 and comments</a:t>
            </a:r>
          </a:p>
          <a:p>
            <a:endParaRPr lang="en-US" dirty="0" smtClean="0"/>
          </a:p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2</a:t>
            </a:fld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Mechanism of Soft Errors</a:t>
            </a:r>
          </a:p>
        </p:txBody>
      </p:sp>
      <p:sp>
        <p:nvSpPr>
          <p:cNvPr id="18022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25056">
              <a:lnSpc>
                <a:spcPct val="150000"/>
              </a:lnSpc>
            </a:pPr>
            <a:r>
              <a:rPr lang="en-US" dirty="0" smtClean="0"/>
              <a:t>Cosmic ray interactions with atmosphere</a:t>
            </a:r>
          </a:p>
          <a:p>
            <a:pPr marL="625056">
              <a:lnSpc>
                <a:spcPct val="150000"/>
              </a:lnSpc>
            </a:pPr>
            <a:r>
              <a:rPr lang="en-US" dirty="0" smtClean="0"/>
              <a:t>Protons bombard O</a:t>
            </a:r>
            <a:r>
              <a:rPr lang="en-US" baseline="-6000" dirty="0" smtClean="0"/>
              <a:t>2</a:t>
            </a:r>
            <a:r>
              <a:rPr lang="en-US" dirty="0" smtClean="0"/>
              <a:t> and N</a:t>
            </a:r>
            <a:r>
              <a:rPr lang="en-US" baseline="-6000" dirty="0" smtClean="0"/>
              <a:t>2</a:t>
            </a:r>
            <a:endParaRPr lang="en-US" dirty="0" smtClean="0"/>
          </a:p>
          <a:p>
            <a:pPr marL="625056">
              <a:lnSpc>
                <a:spcPct val="150000"/>
              </a:lnSpc>
            </a:pPr>
            <a:r>
              <a:rPr lang="en-US" dirty="0" smtClean="0"/>
              <a:t>Shower of secondary particles</a:t>
            </a:r>
          </a:p>
          <a:p>
            <a:pPr marL="937584" lvl="1">
              <a:lnSpc>
                <a:spcPct val="150000"/>
              </a:lnSpc>
            </a:pPr>
            <a:r>
              <a:rPr lang="en-US" dirty="0" smtClean="0"/>
              <a:t>charged and neutral</a:t>
            </a:r>
          </a:p>
          <a:p>
            <a:pPr marL="625056">
              <a:lnSpc>
                <a:spcPct val="150000"/>
              </a:lnSpc>
            </a:pPr>
            <a:r>
              <a:rPr lang="en-US" dirty="0" smtClean="0"/>
              <a:t>Cascade of interactions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ECA4-9B39-4841-B7E6-D19F2C2ACF5A}" type="slidenum">
              <a:rPr lang="en-US"/>
              <a:pPr/>
              <a:t>3</a:t>
            </a:fld>
            <a:endParaRPr lang="en-U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9984" y="4554140"/>
            <a:ext cx="2375297" cy="17814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2532" name="Rectangle 4"/>
          <p:cNvSpPr>
            <a:spLocks/>
          </p:cNvSpPr>
          <p:nvPr/>
        </p:nvSpPr>
        <p:spPr bwMode="auto">
          <a:xfrm>
            <a:off x="2384227" y="6546606"/>
            <a:ext cx="5299528" cy="292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900" dirty="0">
                <a:latin typeface="Helvetica CY" charset="-52"/>
                <a:sym typeface="Helvetica CY" charset="-52"/>
              </a:rPr>
              <a:t>Illustration credit: S. </a:t>
            </a:r>
            <a:r>
              <a:rPr lang="en-US" sz="1900" dirty="0" err="1">
                <a:latin typeface="Helvetica CY" charset="-52"/>
                <a:sym typeface="Helvetica CY" charset="-52"/>
              </a:rPr>
              <a:t>Swardy</a:t>
            </a:r>
            <a:r>
              <a:rPr lang="en-US" sz="1900" dirty="0">
                <a:latin typeface="Helvetica CY" charset="-52"/>
                <a:sym typeface="Helvetica CY" charset="-52"/>
              </a:rPr>
              <a:t> / U. Chicago / NASA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errors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they cause a spike in current in the transistors</a:t>
            </a:r>
          </a:p>
          <a:p>
            <a:r>
              <a:rPr lang="en-US" dirty="0" smtClean="0"/>
              <a:t>Transient faults, permanent faults</a:t>
            </a:r>
          </a:p>
          <a:p>
            <a:r>
              <a:rPr lang="en-US" dirty="0" smtClean="0"/>
              <a:t>Trend in the future with transistors getting smaller</a:t>
            </a:r>
          </a:p>
          <a:p>
            <a:r>
              <a:rPr lang="en-US" dirty="0" smtClean="0"/>
              <a:t>Rays that lead to errors and ones that don’t</a:t>
            </a:r>
          </a:p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4</a:t>
            </a:fld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1195"/>
            <a:ext cx="4080867" cy="2321719"/>
          </a:xfrm>
        </p:spPr>
        <p:txBody>
          <a:bodyPr/>
          <a:lstStyle/>
          <a:p>
            <a:pPr eaLnBrk="1" hangingPunct="1"/>
            <a:r>
              <a:rPr lang="en-US" smtClean="0"/>
              <a:t>Latch/</a:t>
            </a:r>
            <a:br>
              <a:rPr lang="en-US" smtClean="0"/>
            </a:br>
            <a:r>
              <a:rPr lang="en-US" smtClean="0"/>
              <a:t>SRAM</a:t>
            </a:r>
          </a:p>
        </p:txBody>
      </p:sp>
      <p:sp>
        <p:nvSpPr>
          <p:cNvPr id="188421" name="Rectangle 3"/>
          <p:cNvSpPr>
            <a:spLocks noGrp="1" noChangeArrowheads="1"/>
          </p:cNvSpPr>
          <p:nvPr>
            <p:ph idx="1"/>
          </p:nvPr>
        </p:nvSpPr>
        <p:spPr>
          <a:xfrm>
            <a:off x="0" y="3366492"/>
            <a:ext cx="4080867" cy="2321719"/>
          </a:xfrm>
        </p:spPr>
        <p:txBody>
          <a:bodyPr/>
          <a:lstStyle/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Transient simulation </a:t>
            </a:r>
          </a:p>
          <a:p>
            <a:pPr marL="0" indent="0">
              <a:buNone/>
            </a:pPr>
            <a:r>
              <a:rPr lang="en-US" dirty="0" smtClean="0"/>
              <a:t>of a particle strike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FBF1-6102-44D6-A434-BA1D571AB36D}" type="slidenum">
              <a:rPr lang="en-US"/>
              <a:pPr/>
              <a:t>5</a:t>
            </a:fld>
            <a:endParaRPr lang="en-US"/>
          </a:p>
        </p:txBody>
      </p:sp>
      <p:pic>
        <p:nvPicPr>
          <p:cNvPr id="1884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1143" y="548060"/>
            <a:ext cx="4688086" cy="57596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Techniques to prevent soft errors exist</a:t>
            </a:r>
          </a:p>
          <a:p>
            <a:pPr lvl="1"/>
            <a:r>
              <a:rPr lang="en-US" dirty="0" smtClean="0"/>
              <a:t>Expensive in performance and cost</a:t>
            </a:r>
          </a:p>
          <a:p>
            <a:r>
              <a:rPr lang="en-US" dirty="0" smtClean="0"/>
              <a:t>You don’t want to over do it</a:t>
            </a:r>
          </a:p>
          <a:p>
            <a:r>
              <a:rPr lang="en-US" dirty="0" smtClean="0"/>
              <a:t>Sun is documented to having lost a major customer to IBM from this phenomena [3].</a:t>
            </a:r>
          </a:p>
          <a:p>
            <a:r>
              <a:rPr lang="en-US" dirty="0" smtClean="0"/>
              <a:t>Things will get tougher with time</a:t>
            </a:r>
          </a:p>
          <a:p>
            <a:pPr lvl="1"/>
            <a:r>
              <a:rPr lang="en-US" dirty="0" smtClean="0"/>
              <a:t>Multi bit upset</a:t>
            </a:r>
          </a:p>
          <a:p>
            <a:pPr lvl="1"/>
            <a:r>
              <a:rPr lang="en-US" dirty="0" smtClean="0"/>
              <a:t>Lower voltage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6</a:t>
            </a:fld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paper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cost of the soft error protection</a:t>
            </a:r>
          </a:p>
          <a:p>
            <a:r>
              <a:rPr lang="en-US" dirty="0" smtClean="0"/>
              <a:t>Know the required cost of protection early in the design process</a:t>
            </a:r>
          </a:p>
          <a:p>
            <a:r>
              <a:rPr lang="en-US" dirty="0" smtClean="0"/>
              <a:t>Give good estimates for AVF while still being conservative</a:t>
            </a:r>
          </a:p>
          <a:p>
            <a:r>
              <a:rPr lang="en-US" dirty="0" smtClean="0"/>
              <a:t>Provide a systematic method that can be expanded in the future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7</a:t>
            </a:fld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*AVF: </a:t>
            </a:r>
            <a:r>
              <a:rPr lang="vi-VN" dirty="0"/>
              <a:t>architectural vulnerability factor</a:t>
            </a:r>
          </a:p>
          <a:p>
            <a:r>
              <a:rPr lang="en-US" dirty="0" smtClean="0"/>
              <a:t>*ACE</a:t>
            </a:r>
            <a:r>
              <a:rPr lang="en-US" dirty="0"/>
              <a:t>: </a:t>
            </a:r>
            <a:r>
              <a:rPr lang="vi-VN" dirty="0"/>
              <a:t>architecturally correct execution</a:t>
            </a:r>
          </a:p>
          <a:p>
            <a:r>
              <a:rPr lang="en-US" dirty="0" smtClean="0"/>
              <a:t>*FIT: </a:t>
            </a:r>
            <a:r>
              <a:rPr lang="vi-VN" dirty="0" smtClean="0"/>
              <a:t>Error</a:t>
            </a:r>
            <a:r>
              <a:rPr lang="en-US" dirty="0" smtClean="0"/>
              <a:t>(Fault) </a:t>
            </a:r>
            <a:r>
              <a:rPr lang="vi-VN" dirty="0" smtClean="0"/>
              <a:t>in Time</a:t>
            </a:r>
            <a:endParaRPr lang="en-US" dirty="0" smtClean="0"/>
          </a:p>
          <a:p>
            <a:r>
              <a:rPr lang="en-US" dirty="0" smtClean="0"/>
              <a:t>*</a:t>
            </a:r>
            <a:r>
              <a:rPr lang="en-US" dirty="0"/>
              <a:t>SDC: </a:t>
            </a:r>
            <a:r>
              <a:rPr lang="vi-VN" dirty="0"/>
              <a:t>silent data corruption</a:t>
            </a:r>
          </a:p>
          <a:p>
            <a:r>
              <a:rPr lang="en-US" dirty="0" smtClean="0"/>
              <a:t>MTBF: </a:t>
            </a:r>
            <a:r>
              <a:rPr lang="vi-VN" dirty="0" smtClean="0"/>
              <a:t>Mean Time Between Failures</a:t>
            </a:r>
            <a:endParaRPr lang="en-US" dirty="0" smtClean="0"/>
          </a:p>
          <a:p>
            <a:r>
              <a:rPr lang="en-US" dirty="0" smtClean="0"/>
              <a:t>DUE</a:t>
            </a:r>
            <a:r>
              <a:rPr lang="en-US" dirty="0"/>
              <a:t>: </a:t>
            </a:r>
            <a:r>
              <a:rPr lang="vi-VN" dirty="0"/>
              <a:t>detected unrecoverable errors</a:t>
            </a:r>
          </a:p>
          <a:p>
            <a:r>
              <a:rPr lang="en-US" dirty="0" smtClean="0"/>
              <a:t>FDD</a:t>
            </a:r>
            <a:r>
              <a:rPr lang="en-US" dirty="0" smtClean="0"/>
              <a:t>: </a:t>
            </a:r>
            <a:r>
              <a:rPr lang="vi-VN" dirty="0"/>
              <a:t>first-level dynamically </a:t>
            </a:r>
            <a:r>
              <a:rPr lang="vi-VN" dirty="0" smtClean="0"/>
              <a:t>dead</a:t>
            </a:r>
            <a:endParaRPr lang="en-US" dirty="0" smtClean="0"/>
          </a:p>
          <a:p>
            <a:r>
              <a:rPr lang="en-US" dirty="0" smtClean="0"/>
              <a:t>TDD: </a:t>
            </a:r>
            <a:r>
              <a:rPr lang="vi-VN" dirty="0"/>
              <a:t>Transitively dynamically </a:t>
            </a:r>
            <a:r>
              <a:rPr lang="vi-VN" dirty="0" smtClean="0"/>
              <a:t>dead</a:t>
            </a:r>
            <a:endParaRPr lang="vi-VN" dirty="0"/>
          </a:p>
          <a:p>
            <a:r>
              <a:rPr lang="en-US" dirty="0"/>
              <a:t>* Focus of the </a:t>
            </a:r>
            <a:r>
              <a:rPr lang="en-US" dirty="0" smtClean="0"/>
              <a:t>paper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8</a:t>
            </a:fld>
            <a:endParaRPr lang="vi-V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Un-ACE bits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vi-VN" b="1" dirty="0"/>
              <a:t>Microarchitectural Un-ACE Bits</a:t>
            </a:r>
          </a:p>
          <a:p>
            <a:pPr lvl="1"/>
            <a:r>
              <a:rPr lang="vi-VN" i="1" dirty="0"/>
              <a:t>Idle or Invalid State.</a:t>
            </a:r>
          </a:p>
          <a:p>
            <a:pPr lvl="1"/>
            <a:r>
              <a:rPr lang="vi-VN" i="1" dirty="0" smtClean="0"/>
              <a:t>Mis-speculated State.</a:t>
            </a:r>
          </a:p>
          <a:p>
            <a:pPr lvl="1"/>
            <a:r>
              <a:rPr lang="vi-VN" i="1" dirty="0" smtClean="0"/>
              <a:t>Predictor </a:t>
            </a:r>
            <a:r>
              <a:rPr lang="vi-VN" i="1" dirty="0"/>
              <a:t>Structures.</a:t>
            </a:r>
          </a:p>
          <a:p>
            <a:pPr lvl="1"/>
            <a:r>
              <a:rPr lang="vi-VN" i="1" dirty="0"/>
              <a:t>Ex-ACE State.</a:t>
            </a:r>
          </a:p>
          <a:p>
            <a:r>
              <a:rPr lang="vi-VN" b="1" dirty="0"/>
              <a:t>Architectural Un-ACE Bits</a:t>
            </a:r>
          </a:p>
          <a:p>
            <a:pPr lvl="1"/>
            <a:r>
              <a:rPr lang="vi-VN" i="1" dirty="0"/>
              <a:t>NOP instructions.</a:t>
            </a:r>
          </a:p>
          <a:p>
            <a:pPr lvl="1"/>
            <a:r>
              <a:rPr lang="vi-VN" i="1" dirty="0"/>
              <a:t>Performance-enhancing instructions.</a:t>
            </a:r>
          </a:p>
          <a:p>
            <a:pPr lvl="1"/>
            <a:r>
              <a:rPr lang="vi-VN" i="1" dirty="0"/>
              <a:t>Predicated-false instructions.</a:t>
            </a:r>
          </a:p>
          <a:p>
            <a:pPr lvl="1"/>
            <a:r>
              <a:rPr lang="vi-VN" i="1" dirty="0"/>
              <a:t>Dynamically dead instructions</a:t>
            </a:r>
            <a:r>
              <a:rPr lang="vi-VN" i="1" dirty="0" smtClean="0"/>
              <a:t>.</a:t>
            </a:r>
            <a:r>
              <a:rPr lang="en-US" i="1" dirty="0" smtClean="0"/>
              <a:t> (FDD &amp; TDD)</a:t>
            </a:r>
            <a:endParaRPr lang="vi-VN" i="1" dirty="0"/>
          </a:p>
          <a:p>
            <a:pPr lvl="1"/>
            <a:r>
              <a:rPr lang="vi-VN" i="1" dirty="0"/>
              <a:t>Logical masking.</a:t>
            </a:r>
          </a:p>
          <a:p>
            <a:pPr lvl="1"/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AB4C-A35A-4408-8AD0-4DFE4F4E3E77}" type="slidenum">
              <a:rPr lang="vi-VN" smtClean="0"/>
              <a:pPr/>
              <a:t>9</a:t>
            </a:fld>
            <a:endParaRPr lang="vi-VN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76800" y="2133600"/>
          <a:ext cx="3962399" cy="381000"/>
        </p:xfrm>
        <a:graphic>
          <a:graphicData uri="http://schemas.openxmlformats.org/drawingml/2006/table">
            <a:tbl>
              <a:tblPr firstRow="1" bandRow="1"/>
              <a:tblGrid>
                <a:gridCol w="1066800"/>
                <a:gridCol w="1905000"/>
                <a:gridCol w="990599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Opcode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Valid bits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invalid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876800" y="2514600"/>
          <a:ext cx="3962400" cy="370840"/>
        </p:xfrm>
        <a:graphic>
          <a:graphicData uri="http://schemas.openxmlformats.org/drawingml/2006/table">
            <a:tbl>
              <a:tblPr firstRow="1" bandRow="1"/>
              <a:tblGrid>
                <a:gridCol w="1485900"/>
                <a:gridCol w="2476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Validity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instruction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876800" y="2971800"/>
          <a:ext cx="3962399" cy="370840"/>
        </p:xfrm>
        <a:graphic>
          <a:graphicData uri="http://schemas.openxmlformats.org/drawingml/2006/table">
            <a:tbl>
              <a:tblPr firstRow="1" bandRow="1"/>
              <a:tblGrid>
                <a:gridCol w="3962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Which branch is predicted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876800" y="3429000"/>
          <a:ext cx="3962399" cy="370840"/>
        </p:xfrm>
        <a:graphic>
          <a:graphicData uri="http://schemas.openxmlformats.org/drawingml/2006/table">
            <a:tbl>
              <a:tblPr firstRow="1" bandRow="1"/>
              <a:tblGrid>
                <a:gridCol w="3962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Unused instruction</a:t>
                      </a:r>
                      <a:r>
                        <a:rPr lang="en-US" baseline="0" dirty="0" smtClean="0"/>
                        <a:t> or data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724400" y="4191000"/>
          <a:ext cx="3962399" cy="370840"/>
        </p:xfrm>
        <a:graphic>
          <a:graphicData uri="http://schemas.openxmlformats.org/drawingml/2006/table">
            <a:tbl>
              <a:tblPr firstRow="1" bandRow="1"/>
              <a:tblGrid>
                <a:gridCol w="914400"/>
                <a:gridCol w="30479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NOP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Un-ACE bits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943600" y="4648200"/>
          <a:ext cx="2743200" cy="370840"/>
        </p:xfrm>
        <a:graphic>
          <a:graphicData uri="http://schemas.openxmlformats.org/drawingml/2006/table">
            <a:tbl>
              <a:tblPr firstRow="1" bandRow="1"/>
              <a:tblGrid>
                <a:gridCol w="1273628"/>
                <a:gridCol w="14695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Prefetch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562600" y="5029200"/>
          <a:ext cx="3124200" cy="370840"/>
        </p:xfrm>
        <a:graphic>
          <a:graphicData uri="http://schemas.openxmlformats.org/drawingml/2006/table">
            <a:tbl>
              <a:tblPr firstRow="1" bandRow="1"/>
              <a:tblGrid>
                <a:gridCol w="720970"/>
                <a:gridCol w="24032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vi-VN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lowchart: Delay 15"/>
          <p:cNvSpPr/>
          <p:nvPr/>
        </p:nvSpPr>
        <p:spPr>
          <a:xfrm>
            <a:off x="4800600" y="6019800"/>
            <a:ext cx="457200" cy="4572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8" name="Straight Connector 17"/>
          <p:cNvCxnSpPr/>
          <p:nvPr/>
        </p:nvCxnSpPr>
        <p:spPr>
          <a:xfrm>
            <a:off x="4114800" y="61722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19600" y="6324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343400" y="6400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3"/>
          </p:cNvCxnSpPr>
          <p:nvPr/>
        </p:nvCxnSpPr>
        <p:spPr>
          <a:xfrm>
            <a:off x="5257800" y="62484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Merge 24"/>
          <p:cNvSpPr/>
          <p:nvPr/>
        </p:nvSpPr>
        <p:spPr>
          <a:xfrm>
            <a:off x="4329545" y="6477000"/>
            <a:ext cx="228600" cy="2286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213</TotalTime>
  <Words>507</Words>
  <Application>Microsoft Office PowerPoint</Application>
  <PresentationFormat>On-screen Show (4:3)</PresentationFormat>
  <Paragraphs>121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A Systematic Methodology to Compute the Architectural Vulnerability Factors for a High-Performance Microprocessor</vt:lpstr>
      <vt:lpstr>Outline</vt:lpstr>
      <vt:lpstr>Mechanism of Soft Errors</vt:lpstr>
      <vt:lpstr>Soft errors</vt:lpstr>
      <vt:lpstr>Latch/ SRAM</vt:lpstr>
      <vt:lpstr>Motivation</vt:lpstr>
      <vt:lpstr>Goals of the paper</vt:lpstr>
      <vt:lpstr>Terminologies</vt:lpstr>
      <vt:lpstr>Un-ACE bits</vt:lpstr>
      <vt:lpstr>Methodology</vt:lpstr>
      <vt:lpstr>Results</vt:lpstr>
      <vt:lpstr>Results</vt:lpstr>
      <vt:lpstr>Results</vt:lpstr>
      <vt:lpstr>Result</vt:lpstr>
      <vt:lpstr>Conclusions and comments</vt:lpstr>
      <vt:lpstr>The End</vt:lpstr>
    </vt:vector>
  </TitlesOfParts>
  <Company>Slvadious Productions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Systematic Methodology to Compute the Architectural Vulnerability Factors for a High-Performance Microprocessor</dc:title>
  <dc:creator>Saad Arrabi</dc:creator>
  <cp:lastModifiedBy>Saad Arrabi</cp:lastModifiedBy>
  <cp:revision>27</cp:revision>
  <dcterms:created xsi:type="dcterms:W3CDTF">2010-02-22T19:18:05Z</dcterms:created>
  <dcterms:modified xsi:type="dcterms:W3CDTF">2010-02-24T20:31:09Z</dcterms:modified>
</cp:coreProperties>
</file>