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1" r:id="rId17"/>
    <p:sldId id="270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136" autoAdjust="0"/>
  </p:normalViewPr>
  <p:slideViewPr>
    <p:cSldViewPr>
      <p:cViewPr varScale="1">
        <p:scale>
          <a:sx n="100" d="100"/>
          <a:sy n="100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E598E-AB71-4970-BCCB-02668A71333B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9F7EA-3285-45FB-87B6-C966015DFF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FC993-2E94-4A29-9354-9F0827EF0F1C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5941C-C554-4046-A78D-33F99E805F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Wattch: widely-used processor power</a:t>
            </a:r>
            <a:r>
              <a:rPr lang="en-US" baseline="0" dirty="0" smtClean="0"/>
              <a:t> estimation tool. Calculates dynamic power dissipation from switching events obtained from an architectural simulation. It uses some models from CACTI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Orion is a tool for modeling power in </a:t>
            </a:r>
            <a:r>
              <a:rPr lang="en-US" baseline="0" dirty="0" err="1" smtClean="0"/>
              <a:t>NoC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5941C-C554-4046-A78D-33F99E805F8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processors,</a:t>
            </a:r>
            <a:r>
              <a:rPr lang="en-US" baseline="0" dirty="0" smtClean="0"/>
              <a:t> include in-order and OOO, single-threaded and multithreaded processor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Peak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5941C-C554-4046-A78D-33F99E805F8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definition of biggest contributor?</a:t>
            </a:r>
          </a:p>
          <a:p>
            <a:r>
              <a:rPr lang="en-US" dirty="0" smtClean="0"/>
              <a:t>The biggest contributor in Niagara2 is not I/O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5941C-C554-4046-A78D-33F99E805F8A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12BBB-F017-4EAF-87A5-C4E109B955F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AA991-173E-42A3-89AE-C1C7D3C4A2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12BBB-F017-4EAF-87A5-C4E109B955F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AA991-173E-42A3-89AE-C1C7D3C4A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12BBB-F017-4EAF-87A5-C4E109B955F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AA991-173E-42A3-89AE-C1C7D3C4A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12BBB-F017-4EAF-87A5-C4E109B955F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AA991-173E-42A3-89AE-C1C7D3C4A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12BBB-F017-4EAF-87A5-C4E109B955F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AA991-173E-42A3-89AE-C1C7D3C4A2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12BBB-F017-4EAF-87A5-C4E109B955F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AA991-173E-42A3-89AE-C1C7D3C4A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12BBB-F017-4EAF-87A5-C4E109B955F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AA991-173E-42A3-89AE-C1C7D3C4A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12BBB-F017-4EAF-87A5-C4E109B955F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AA991-173E-42A3-89AE-C1C7D3C4A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12BBB-F017-4EAF-87A5-C4E109B955F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AA991-173E-42A3-89AE-C1C7D3C4A27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12BBB-F017-4EAF-87A5-C4E109B955F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AA991-173E-42A3-89AE-C1C7D3C4A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B12BBB-F017-4EAF-87A5-C4E109B955F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6AA991-173E-42A3-89AE-C1C7D3C4A2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3B12BBB-F017-4EAF-87A5-C4E109B955FA}" type="datetimeFigureOut">
              <a:rPr lang="en-US" smtClean="0"/>
              <a:t>2/3/2010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36AA991-173E-42A3-89AE-C1C7D3C4A27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McPAT</a:t>
            </a:r>
            <a:r>
              <a:rPr lang="en-US" sz="3600" dirty="0" smtClean="0"/>
              <a:t>: An Integrated Power, Area, and Timing Modeling Framework for Multicore and </a:t>
            </a:r>
            <a:r>
              <a:rPr lang="en-US" sz="3600" dirty="0" err="1" smtClean="0"/>
              <a:t>Manycore</a:t>
            </a:r>
            <a:r>
              <a:rPr lang="en-US" sz="3600" dirty="0" smtClean="0"/>
              <a:t> Architectures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29200"/>
            <a:ext cx="6400800" cy="1295400"/>
          </a:xfrm>
        </p:spPr>
        <p:txBody>
          <a:bodyPr/>
          <a:lstStyle/>
          <a:p>
            <a:r>
              <a:rPr lang="en-US" dirty="0" smtClean="0"/>
              <a:t>Runjie Zhang</a:t>
            </a:r>
          </a:p>
          <a:p>
            <a:r>
              <a:rPr lang="en-US" dirty="0" smtClean="0"/>
              <a:t>Dec.3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3352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S. Li et al. in MICRO’09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 Level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735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900"/>
                <a:gridCol w="5124450"/>
              </a:tblGrid>
              <a:tr h="12001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Wires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Short wires as one-section Pi-RC model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Long wires as a buffered wire model</a:t>
                      </a:r>
                      <a:endParaRPr lang="en-US" sz="2000" dirty="0"/>
                    </a:p>
                  </a:txBody>
                  <a:tcPr/>
                </a:tc>
              </a:tr>
              <a:tr h="7810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Arrays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Based</a:t>
                      </a:r>
                      <a:r>
                        <a:rPr lang="en-US" baseline="0" dirty="0" smtClean="0"/>
                        <a:t> on CACTI with extensions</a:t>
                      </a:r>
                      <a:endParaRPr lang="en-US" dirty="0"/>
                    </a:p>
                  </a:txBody>
                  <a:tcPr/>
                </a:tc>
              </a:tr>
              <a:tr h="12001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Logic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Highly</a:t>
                      </a:r>
                      <a:r>
                        <a:rPr lang="en-US" sz="2000" baseline="0" dirty="0" smtClean="0"/>
                        <a:t> regular:    CACTI</a:t>
                      </a:r>
                    </a:p>
                    <a:p>
                      <a:r>
                        <a:rPr lang="en-US" sz="2000" baseline="0" dirty="0" smtClean="0"/>
                        <a:t>Less regular:      Model from Intel, AMD and Sun</a:t>
                      </a:r>
                    </a:p>
                    <a:p>
                      <a:r>
                        <a:rPr lang="en-US" sz="2000" baseline="0" dirty="0" smtClean="0"/>
                        <a:t>Highly customized: Empirical, from Intel and Sun</a:t>
                      </a:r>
                      <a:endParaRPr lang="en-US" sz="2000" dirty="0"/>
                    </a:p>
                  </a:txBody>
                  <a:tcPr/>
                </a:tc>
              </a:tr>
              <a:tr h="12001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Clock Distribution Network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Separate circuit model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Global,</a:t>
                      </a:r>
                      <a:r>
                        <a:rPr lang="en-US" sz="2000" baseline="0" dirty="0" smtClean="0"/>
                        <a:t>  Domain,  and Local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pic>
        <p:nvPicPr>
          <p:cNvPr id="3075" name="Picture 3" descr="C:\Users\Runjie\Desktop\Fig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7934042" cy="525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447800" y="3352800"/>
          <a:ext cx="7499349" cy="279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438400"/>
                <a:gridCol w="3155949"/>
              </a:tblGrid>
              <a:tr h="53848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Average error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Contributor</a:t>
                      </a:r>
                    </a:p>
                    <a:p>
                      <a:pPr algn="ctr"/>
                      <a:r>
                        <a:rPr lang="en-US" sz="1600" dirty="0" smtClean="0"/>
                        <a:t>Error / %</a:t>
                      </a:r>
                      <a:r>
                        <a:rPr lang="en-US" sz="1600" baseline="0" dirty="0" smtClean="0"/>
                        <a:t> in total </a:t>
                      </a:r>
                      <a:r>
                        <a:rPr lang="en-US" sz="1600" baseline="0" dirty="0" err="1" smtClean="0"/>
                        <a:t>pwr</a:t>
                      </a:r>
                      <a:endParaRPr lang="en-US" sz="1600" dirty="0"/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Niagara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1.47W / 23%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74% / 1%</a:t>
                      </a:r>
                      <a:endParaRPr lang="en-US" sz="2000" dirty="0"/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Niagara2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1.87W / 26%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47% / 5%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Alpha 21364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3.4W / 26%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45% / 3%</a:t>
                      </a:r>
                      <a:endParaRPr lang="en-US" sz="2000" dirty="0"/>
                    </a:p>
                  </a:txBody>
                  <a:tcPr/>
                </a:tc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Xeon Tulsa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4.2W / 17%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29% / 3%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2" descr="C:\Users\Runjie\Desktop\Table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150" y="1371600"/>
            <a:ext cx="798685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&amp;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5105400"/>
            <a:ext cx="7498080" cy="144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New generation:</a:t>
            </a:r>
          </a:p>
          <a:p>
            <a:pPr>
              <a:buNone/>
            </a:pPr>
            <a:r>
              <a:rPr lang="en-US" dirty="0" smtClean="0"/>
              <a:t>Double # of cores</a:t>
            </a:r>
          </a:p>
          <a:p>
            <a:pPr>
              <a:buNone/>
            </a:pPr>
            <a:r>
              <a:rPr lang="en-US" dirty="0" smtClean="0"/>
              <a:t>Keep the same micro-architecture</a:t>
            </a:r>
          </a:p>
        </p:txBody>
      </p:sp>
      <p:pic>
        <p:nvPicPr>
          <p:cNvPr id="5122" name="Picture 2" descr="C:\Users\Runjie\Desktop\Fig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75922"/>
            <a:ext cx="6291263" cy="3753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and Benchmarks</a:t>
            </a:r>
            <a:endParaRPr lang="en-US" dirty="0"/>
          </a:p>
        </p:txBody>
      </p:sp>
      <p:pic>
        <p:nvPicPr>
          <p:cNvPr id="10242" name="Picture 2" descr="C:\Users\Runjie\Desktop\Table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7499350" cy="1631415"/>
          </a:xfrm>
          <a:prstGeom prst="rect">
            <a:avLst/>
          </a:prstGeom>
          <a:noFill/>
        </p:spPr>
      </p:pic>
      <p:pic>
        <p:nvPicPr>
          <p:cNvPr id="10243" name="Picture 3" descr="C:\Users\Runjie\Desktop\Tabl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0"/>
            <a:ext cx="8001000" cy="2245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and Power</a:t>
            </a:r>
            <a:endParaRPr lang="en-US" dirty="0"/>
          </a:p>
        </p:txBody>
      </p:sp>
      <p:pic>
        <p:nvPicPr>
          <p:cNvPr id="6146" name="Picture 2" descr="C:\Users\Runjie\Desktop\Table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9900" y="1500572"/>
            <a:ext cx="4965700" cy="2233228"/>
          </a:xfrm>
          <a:prstGeom prst="rect">
            <a:avLst/>
          </a:prstGeom>
          <a:noFill/>
        </p:spPr>
      </p:pic>
      <p:pic>
        <p:nvPicPr>
          <p:cNvPr id="6147" name="Picture 3" descr="C:\Users\Runjie\Desktop\Table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4038600"/>
            <a:ext cx="8629650" cy="2351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and </a:t>
            </a:r>
            <a:r>
              <a:rPr lang="en-US" dirty="0" smtClean="0"/>
              <a:t>Efficiency</a:t>
            </a:r>
            <a:endParaRPr lang="en-US" dirty="0"/>
          </a:p>
        </p:txBody>
      </p:sp>
      <p:pic>
        <p:nvPicPr>
          <p:cNvPr id="7170" name="Picture 2" descr="C:\Users\Runjie\Desktop\Fig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7" y="1371600"/>
            <a:ext cx="9128233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and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Runjie\Desktop\Fig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3364" y="0"/>
            <a:ext cx="778063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In-order vs. OOO with M5</a:t>
            </a:r>
            <a:endParaRPr lang="en-US" dirty="0"/>
          </a:p>
        </p:txBody>
      </p:sp>
      <p:pic>
        <p:nvPicPr>
          <p:cNvPr id="9218" name="Picture 2" descr="C:\Users\Runjie\Desktop\Fig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8401" y="1447800"/>
            <a:ext cx="5652747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“Tools both limit and drive research directions”</a:t>
            </a:r>
          </a:p>
          <a:p>
            <a:endParaRPr lang="en-US" dirty="0" smtClean="0"/>
          </a:p>
          <a:p>
            <a:r>
              <a:rPr lang="en-US" dirty="0" smtClean="0"/>
              <a:t>New demands</a:t>
            </a:r>
          </a:p>
          <a:p>
            <a:pPr lvl="1"/>
            <a:r>
              <a:rPr lang="en-US" dirty="0" smtClean="0"/>
              <a:t>Multicore/</a:t>
            </a:r>
            <a:r>
              <a:rPr lang="en-US" dirty="0" err="1" smtClean="0"/>
              <a:t>manycore</a:t>
            </a:r>
            <a:endParaRPr lang="en-US" dirty="0" smtClean="0"/>
          </a:p>
          <a:p>
            <a:pPr lvl="1"/>
            <a:r>
              <a:rPr lang="en-US" dirty="0" smtClean="0"/>
              <a:t>Evaluate power, timing and area</a:t>
            </a:r>
          </a:p>
          <a:p>
            <a:pPr lvl="1"/>
            <a:r>
              <a:rPr lang="en-US" dirty="0" smtClean="0"/>
              <a:t>Different source of power dissipation</a:t>
            </a:r>
          </a:p>
          <a:p>
            <a:pPr lvl="1"/>
            <a:r>
              <a:rPr lang="en-US" dirty="0" smtClean="0"/>
              <a:t>Deep-submicron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Wattch:</a:t>
            </a:r>
          </a:p>
          <a:p>
            <a:pPr lvl="1"/>
            <a:r>
              <a:rPr lang="en-US" dirty="0" smtClean="0"/>
              <a:t>Enabling a tremendous surge in power-related research</a:t>
            </a:r>
          </a:p>
          <a:p>
            <a:r>
              <a:rPr lang="en-US" dirty="0" smtClean="0"/>
              <a:t>Orion:	</a:t>
            </a:r>
          </a:p>
          <a:p>
            <a:pPr lvl="1"/>
            <a:r>
              <a:rPr lang="en-US" dirty="0" smtClean="0"/>
              <a:t>Combined </a:t>
            </a:r>
            <a:r>
              <a:rPr lang="en-US" dirty="0" err="1" smtClean="0"/>
              <a:t>Wattch’s</a:t>
            </a:r>
            <a:r>
              <a:rPr lang="en-US" dirty="0" smtClean="0"/>
              <a:t> core power model with a router power model</a:t>
            </a:r>
          </a:p>
          <a:p>
            <a:r>
              <a:rPr lang="en-US" dirty="0" smtClean="0"/>
              <a:t>CACTI:</a:t>
            </a:r>
          </a:p>
          <a:p>
            <a:pPr lvl="1"/>
            <a:r>
              <a:rPr lang="en-US" dirty="0" smtClean="0"/>
              <a:t>First tool in rapid power, area, and timing estimation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wrong with previous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Wattch</a:t>
            </a:r>
          </a:p>
          <a:p>
            <a:pPr lvl="1"/>
            <a:r>
              <a:rPr lang="en-US" dirty="0" smtClean="0"/>
              <a:t>No timing and area models</a:t>
            </a:r>
          </a:p>
          <a:p>
            <a:pPr lvl="1"/>
            <a:r>
              <a:rPr lang="en-US" dirty="0" smtClean="0"/>
              <a:t>Only models dynamic power consumption</a:t>
            </a:r>
          </a:p>
          <a:p>
            <a:pPr lvl="1"/>
            <a:r>
              <a:rPr lang="en-US" dirty="0" smtClean="0"/>
              <a:t>Use simple linear scaling model</a:t>
            </a:r>
          </a:p>
          <a:p>
            <a:r>
              <a:rPr lang="en-US" dirty="0" smtClean="0"/>
              <a:t>Orion2</a:t>
            </a:r>
          </a:p>
          <a:p>
            <a:pPr lvl="1"/>
            <a:r>
              <a:rPr lang="en-US" dirty="0" smtClean="0"/>
              <a:t>No short circuit power or timing</a:t>
            </a:r>
          </a:p>
          <a:p>
            <a:pPr lvl="1"/>
            <a:r>
              <a:rPr lang="en-US" dirty="0" smtClean="0"/>
              <a:t>“Incomplete”</a:t>
            </a:r>
          </a:p>
          <a:p>
            <a:r>
              <a:rPr lang="en-US" dirty="0" smtClean="0"/>
              <a:t>CACTI</a:t>
            </a:r>
          </a:p>
          <a:p>
            <a:pPr lvl="1"/>
            <a:r>
              <a:rPr lang="en-US" dirty="0" smtClean="0"/>
              <a:t>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integrated power, area, and timing modeling framework</a:t>
            </a:r>
          </a:p>
          <a:p>
            <a:r>
              <a:rPr lang="en-US" dirty="0" smtClean="0"/>
              <a:t>Model all three types of power dissipation</a:t>
            </a:r>
          </a:p>
          <a:p>
            <a:r>
              <a:rPr lang="en-US" dirty="0" smtClean="0"/>
              <a:t>Complete, integrated solution </a:t>
            </a:r>
            <a:r>
              <a:rPr lang="en-US" dirty="0" smtClean="0"/>
              <a:t>for multithreaded and multicore processor </a:t>
            </a:r>
            <a:r>
              <a:rPr lang="en-US" dirty="0" smtClean="0"/>
              <a:t>power</a:t>
            </a:r>
          </a:p>
          <a:p>
            <a:r>
              <a:rPr lang="en-US" dirty="0" smtClean="0"/>
              <a:t>Deep-submicron tech. that no longer linear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pic>
        <p:nvPicPr>
          <p:cNvPr id="1026" name="Picture 2" descr="C:\Users\Runjie\Desktop\Overview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8128" y="2165028"/>
            <a:ext cx="7949672" cy="3245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Approach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5657850"/>
              </a:tblGrid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Power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Dynamic:         Similar</a:t>
                      </a:r>
                      <a:r>
                        <a:rPr lang="en-US" sz="2400" baseline="0" dirty="0" smtClean="0"/>
                        <a:t> to Wattch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Short Circuit:  IEEE TCAD’00</a:t>
                      </a:r>
                    </a:p>
                    <a:p>
                      <a:r>
                        <a:rPr lang="en-US" sz="2400" dirty="0" smtClean="0"/>
                        <a:t>Leakage:           MASTAR &amp; Intel</a:t>
                      </a:r>
                      <a:endParaRPr lang="en-US" sz="24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Timing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CACTI with extension</a:t>
                      </a:r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Area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CACTI</a:t>
                      </a:r>
                    </a:p>
                    <a:p>
                      <a:r>
                        <a:rPr lang="en-US" sz="2400" dirty="0" smtClean="0"/>
                        <a:t>Empirical modeling for complex logic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Approach</a:t>
            </a:r>
            <a:endParaRPr lang="en-US" dirty="0"/>
          </a:p>
        </p:txBody>
      </p:sp>
      <p:pic>
        <p:nvPicPr>
          <p:cNvPr id="2050" name="Picture 2" descr="C:\Users\Runjie\Desktop\Fig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1988930"/>
            <a:ext cx="7499350" cy="3718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Level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519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3900"/>
                <a:gridCol w="5505450"/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Core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Divided into</a:t>
                      </a:r>
                      <a:r>
                        <a:rPr lang="en-US" sz="2000" baseline="0" dirty="0" smtClean="0"/>
                        <a:t> several main units: </a:t>
                      </a:r>
                    </a:p>
                    <a:p>
                      <a:endParaRPr lang="en-US" sz="2000" baseline="0" dirty="0" smtClean="0"/>
                    </a:p>
                    <a:p>
                      <a:r>
                        <a:rPr lang="en-US" sz="2000" baseline="0" dirty="0" smtClean="0"/>
                        <a:t>e.g. IFU, EXU, LSU, OOO issue/dispatch unit</a:t>
                      </a:r>
                      <a:endParaRPr lang="en-US" sz="20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NoC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Signal links</a:t>
                      </a:r>
                      <a:r>
                        <a:rPr lang="en-US" sz="2400" baseline="0" dirty="0" smtClean="0"/>
                        <a:t> and routers</a:t>
                      </a: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On-Chip Caches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Coherent cache</a:t>
                      </a:r>
                      <a:endParaRPr lang="en-US" sz="2400" dirty="0"/>
                    </a:p>
                  </a:txBody>
                  <a:tcPr/>
                </a:tc>
              </a:tr>
              <a:tr h="11125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Memory Controller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 main hardware structure</a:t>
                      </a:r>
                    </a:p>
                    <a:p>
                      <a:r>
                        <a:rPr lang="en-US" sz="2400" dirty="0" smtClean="0"/>
                        <a:t>Empirical</a:t>
                      </a:r>
                      <a:r>
                        <a:rPr lang="en-US" sz="2400" baseline="0" dirty="0" smtClean="0"/>
                        <a:t> model for physical interface (PHY)</a:t>
                      </a:r>
                      <a:endParaRPr lang="en-US" sz="2400" dirty="0"/>
                    </a:p>
                  </a:txBody>
                  <a:tcPr/>
                </a:tc>
              </a:tr>
              <a:tr h="97536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Clocking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PLL and clock distribution network</a:t>
                      </a:r>
                    </a:p>
                    <a:p>
                      <a:r>
                        <a:rPr lang="en-US" sz="2400" dirty="0" smtClean="0"/>
                        <a:t>Empirical model for</a:t>
                      </a:r>
                      <a:r>
                        <a:rPr lang="en-US" sz="2400" baseline="0" dirty="0" smtClean="0"/>
                        <a:t> PLL power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CCE8C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892</TotalTime>
  <Words>435</Words>
  <Application>Microsoft Office PowerPoint</Application>
  <PresentationFormat>On-screen Show (4:3)</PresentationFormat>
  <Paragraphs>113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Solstice</vt:lpstr>
      <vt:lpstr>McPAT: An Integrated Power, Area, and Timing Modeling Framework for Multicore and Manycore Architectures</vt:lpstr>
      <vt:lpstr>Motivation</vt:lpstr>
      <vt:lpstr>Related Work</vt:lpstr>
      <vt:lpstr>What’s wrong with previous work?</vt:lpstr>
      <vt:lpstr>Contributions</vt:lpstr>
      <vt:lpstr>Overview</vt:lpstr>
      <vt:lpstr>Integrated Approach</vt:lpstr>
      <vt:lpstr>Hierarchical Approach</vt:lpstr>
      <vt:lpstr>Architecture Level</vt:lpstr>
      <vt:lpstr>Circuit Level</vt:lpstr>
      <vt:lpstr>Validation</vt:lpstr>
      <vt:lpstr>Validation</vt:lpstr>
      <vt:lpstr>Scaling &amp; Clustering</vt:lpstr>
      <vt:lpstr>Parameters and Benchmarks</vt:lpstr>
      <vt:lpstr>Area and Power</vt:lpstr>
      <vt:lpstr>Performance and Efficiency</vt:lpstr>
      <vt:lpstr>Performance and Efficiency</vt:lpstr>
      <vt:lpstr>In-order vs. OOO with M5</vt:lpstr>
    </vt:vector>
  </TitlesOfParts>
  <Company>Dept. of Computer Science, University of Virginia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McPAT: An Integrated Power, Area, and Timing Modeling Framework for Multicore and Manycore Architectures</dc:title>
  <dc:creator>Runjie</dc:creator>
  <cp:lastModifiedBy>Runjie</cp:lastModifiedBy>
  <cp:revision>45</cp:revision>
  <dcterms:created xsi:type="dcterms:W3CDTF">2010-02-03T05:07:07Z</dcterms:created>
  <dcterms:modified xsi:type="dcterms:W3CDTF">2010-02-03T20:00:00Z</dcterms:modified>
</cp:coreProperties>
</file>