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82741" autoAdjust="0"/>
  </p:normalViewPr>
  <p:slideViewPr>
    <p:cSldViewPr snapToGrid="0" snapToObjects="1">
      <p:cViewPr varScale="1">
        <p:scale>
          <a:sx n="86" d="100"/>
          <a:sy n="86" d="100"/>
        </p:scale>
        <p:origin x="-9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A60871-0763-924A-90E8-F5BDEAC80813}" type="datetimeFigureOut">
              <a:rPr lang="en-US" smtClean="0"/>
              <a:pPr/>
              <a:t>3/23/10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C01B3C-36C0-BA4A-B106-92ADA9F3AE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Presumably, caches will not be able to constantly grow with the current technologies</a:t>
            </a:r>
          </a:p>
          <a:p>
            <a:r>
              <a:rPr lang="en-US" dirty="0" smtClean="0"/>
              <a:t>All of this is necessary to meet the demands</a:t>
            </a:r>
            <a:r>
              <a:rPr lang="en-US" baseline="0" dirty="0" smtClean="0"/>
              <a:t> of multiprocessing and multithreading</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X-axis: relative area of the structure compared to the area of a conventional tag array</a:t>
            </a:r>
          </a:p>
          <a:p>
            <a:r>
              <a:rPr lang="en-US" dirty="0" smtClean="0"/>
              <a:t>RT-DSC design provides an additional area savings of 12% 35% compared to RT</a:t>
            </a:r>
          </a:p>
          <a:p>
            <a:r>
              <a:rPr lang="en-US" dirty="0" smtClean="0"/>
              <a:t>--cost is increased</a:t>
            </a:r>
            <a:r>
              <a:rPr lang="en-US" baseline="0" dirty="0" smtClean="0"/>
              <a:t> complexity and reduced functionality</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2K 12-way</a:t>
            </a:r>
            <a:r>
              <a:rPr lang="en-US" baseline="0" dirty="0" smtClean="0"/>
              <a:t> associative RVA sets with 1KB regions</a:t>
            </a:r>
          </a:p>
          <a:p>
            <a:r>
              <a:rPr lang="en-US" baseline="0" dirty="0" smtClean="0"/>
              <a:t>All workloads see a reduction of around 33% (+/- 6%)</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4-way CMP with 512KB private</a:t>
            </a:r>
            <a:r>
              <a:rPr lang="en-US" baseline="0" dirty="0" smtClean="0"/>
              <a:t> L2 caches</a:t>
            </a:r>
          </a:p>
          <a:p>
            <a:r>
              <a:rPr lang="en-US" baseline="0" dirty="0" smtClean="0"/>
              <a:t>Last bar is </a:t>
            </a:r>
            <a:r>
              <a:rPr lang="en-US" baseline="0" dirty="0" err="1" smtClean="0"/>
              <a:t>RegionTracker</a:t>
            </a:r>
            <a:r>
              <a:rPr lang="en-US" baseline="0" dirty="0" smtClean="0"/>
              <a:t> using 1KB regions; uses precise sharing information</a:t>
            </a:r>
          </a:p>
          <a:p>
            <a:r>
              <a:rPr lang="en-US" baseline="0" dirty="0" smtClean="0"/>
              <a:t>--uses less resources (2K bits versus 178.3 bits for </a:t>
            </a:r>
            <a:r>
              <a:rPr lang="en-US" baseline="0" dirty="0" err="1" smtClean="0"/>
              <a:t>RegionScout</a:t>
            </a:r>
            <a:r>
              <a:rPr lang="en-US" baseline="0" dirty="0" smtClean="0"/>
              <a:t>)</a:t>
            </a:r>
          </a:p>
          <a:p>
            <a:r>
              <a:rPr lang="en-US" baseline="0" dirty="0" err="1" smtClean="0"/>
              <a:t>BlockScout</a:t>
            </a:r>
            <a:r>
              <a:rPr lang="en-US" baseline="0" dirty="0" smtClean="0"/>
              <a:t> optimization requires 32Kbits =&gt; still 144.3 Kbits less than the size of </a:t>
            </a:r>
            <a:r>
              <a:rPr lang="en-US" baseline="0" dirty="0" err="1" smtClean="0"/>
              <a:t>RegionScout</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24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significant as the L2 caches grow larger</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Addresses that map to a specific BST set</a:t>
            </a:r>
            <a:r>
              <a:rPr lang="en-US" baseline="0" dirty="0" smtClean="0"/>
              <a:t> can map to multiple different RVA sets</a:t>
            </a:r>
          </a:p>
          <a:p>
            <a:r>
              <a:rPr lang="en-US" baseline="0" dirty="0" smtClean="0"/>
              <a:t>To avoid searching multiple RVA sets, </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sz="1200" kern="1200" dirty="0" smtClean="0">
                <a:solidFill>
                  <a:schemeClr val="tx1"/>
                </a:solidFill>
                <a:latin typeface="+mn-lt"/>
                <a:ea typeface="+mn-ea"/>
                <a:cs typeface="+mn-cs"/>
              </a:rPr>
              <a:t>In the event of a block hit, the result of the RVA or ERB lookup determines which way in the BST is selected in the final stage of the BST access.</a:t>
            </a:r>
          </a:p>
          <a:p>
            <a:pPr marL="228600" indent="-228600">
              <a:buAutoNum type="arabicParenR"/>
            </a:pPr>
            <a:r>
              <a:rPr lang="en-US" sz="1200" kern="1200" dirty="0" smtClean="0">
                <a:solidFill>
                  <a:schemeClr val="tx1"/>
                </a:solidFill>
                <a:latin typeface="+mn-lt"/>
                <a:ea typeface="+mn-ea"/>
                <a:cs typeface="+mn-cs"/>
              </a:rPr>
              <a:t>On an RVA hit and block miss, we need to replace a block from the same data set. Since multiple RVA entries may map onto this data set, the BST </a:t>
            </a:r>
            <a:r>
              <a:rPr lang="en-US" sz="1200" kern="1200" dirty="0" err="1" smtClean="0">
                <a:solidFill>
                  <a:schemeClr val="tx1"/>
                </a:solidFill>
                <a:latin typeface="+mn-lt"/>
                <a:ea typeface="+mn-ea"/>
                <a:cs typeface="+mn-cs"/>
              </a:rPr>
              <a:t>backpointers</a:t>
            </a:r>
            <a:r>
              <a:rPr lang="en-US" sz="1200" kern="1200" dirty="0" smtClean="0">
                <a:solidFill>
                  <a:schemeClr val="tx1"/>
                </a:solidFill>
                <a:latin typeface="+mn-lt"/>
                <a:ea typeface="+mn-ea"/>
                <a:cs typeface="+mn-cs"/>
              </a:rPr>
              <a:t> determine the RVA set of each block and the </a:t>
            </a:r>
            <a:r>
              <a:rPr lang="en-US" sz="1200" kern="1200" dirty="0" err="1" smtClean="0">
                <a:solidFill>
                  <a:schemeClr val="tx1"/>
                </a:solidFill>
                <a:latin typeface="+mn-lt"/>
                <a:ea typeface="+mn-ea"/>
                <a:cs typeface="+mn-cs"/>
              </a:rPr>
              <a:t>BLOFs</a:t>
            </a:r>
            <a:r>
              <a:rPr lang="en-US" sz="1200" kern="1200" dirty="0" smtClean="0">
                <a:solidFill>
                  <a:schemeClr val="tx1"/>
                </a:solidFill>
                <a:latin typeface="+mn-lt"/>
                <a:ea typeface="+mn-ea"/>
                <a:cs typeface="+mn-cs"/>
              </a:rPr>
              <a:t> of that RVA set determine the corresponding RVA entry. This process determines the address of the victim block so it can be evicted, and the two RVA entries (for the requested and victim blocks) are updated to reflect their new states.</a:t>
            </a:r>
          </a:p>
          <a:p>
            <a:pPr marL="228600" indent="-228600">
              <a:buAutoNum type="arabicParenR"/>
            </a:pPr>
            <a:r>
              <a:rPr lang="en-US" sz="1200" kern="1200" dirty="0" smtClean="0">
                <a:solidFill>
                  <a:schemeClr val="tx1"/>
                </a:solidFill>
                <a:latin typeface="+mn-lt"/>
                <a:ea typeface="+mn-ea"/>
                <a:cs typeface="+mn-cs"/>
              </a:rPr>
              <a:t>When a region miss occurs, that is no RVA entry or ERB entry is found with the correct region tag, then a victim RVA entry is selected and copied to the ERB. As a result of this process, the </a:t>
            </a:r>
            <a:r>
              <a:rPr lang="en-US" sz="1200" kern="1200" dirty="0" err="1" smtClean="0">
                <a:solidFill>
                  <a:schemeClr val="tx1"/>
                </a:solidFill>
                <a:latin typeface="+mn-lt"/>
                <a:ea typeface="+mn-ea"/>
                <a:cs typeface="+mn-cs"/>
              </a:rPr>
              <a:t>backpointers</a:t>
            </a:r>
            <a:r>
              <a:rPr lang="en-US" sz="1200" kern="1200" dirty="0" smtClean="0">
                <a:solidFill>
                  <a:schemeClr val="tx1"/>
                </a:solidFill>
                <a:latin typeface="+mn-lt"/>
                <a:ea typeface="+mn-ea"/>
                <a:cs typeface="+mn-cs"/>
              </a:rPr>
              <a:t> in the BST for all the blocks in the victim region become inconsistent.</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RCA structure maintains precise information; evicting</a:t>
            </a:r>
            <a:r>
              <a:rPr lang="en-US" baseline="0" dirty="0" smtClean="0"/>
              <a:t> an entry from the RCA can result in evicting data from the cache to maintain this precision</a:t>
            </a:r>
          </a:p>
          <a:p>
            <a:r>
              <a:rPr lang="en-US" baseline="0" dirty="0" err="1" smtClean="0"/>
              <a:t>RegionScout</a:t>
            </a:r>
            <a:r>
              <a:rPr lang="en-US" baseline="0" dirty="0" smtClean="0"/>
              <a:t> uses imprecise information, trading some accuracy for reduced area overhead</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DSR = data set region = continuous portion of data array sets</a:t>
            </a:r>
          </a:p>
          <a:p>
            <a:r>
              <a:rPr lang="en-US" sz="1200" kern="1200" dirty="0" smtClean="0">
                <a:solidFill>
                  <a:schemeClr val="tx1"/>
                </a:solidFill>
                <a:latin typeface="+mn-lt"/>
                <a:ea typeface="+mn-ea"/>
                <a:cs typeface="+mn-cs"/>
              </a:rPr>
              <a:t>SC is the most restrictive as it allocates a single RVA entry for each data way in each DSR. </a:t>
            </a:r>
          </a:p>
          <a:p>
            <a:r>
              <a:rPr lang="en-US" sz="1200" kern="1200" dirty="0" smtClean="0">
                <a:solidFill>
                  <a:schemeClr val="tx1"/>
                </a:solidFill>
                <a:latin typeface="+mn-lt"/>
                <a:ea typeface="+mn-ea"/>
                <a:cs typeface="+mn-cs"/>
              </a:rPr>
              <a:t>SPC adds flexibility by having more RVA entries per DSR. In SPC, these additional entries form a single, highly associative set in the RVA. </a:t>
            </a:r>
          </a:p>
          <a:p>
            <a:r>
              <a:rPr lang="en-US" sz="1200" kern="1200" dirty="0" smtClean="0">
                <a:solidFill>
                  <a:schemeClr val="tx1"/>
                </a:solidFill>
                <a:latin typeface="+mn-lt"/>
                <a:ea typeface="+mn-ea"/>
                <a:cs typeface="+mn-cs"/>
              </a:rPr>
              <a:t>RT offers flexibility similar to SPC, but RT increases the number of RVA sets instead of just increasing </a:t>
            </a:r>
            <a:r>
              <a:rPr lang="en-US" sz="1200" kern="1200" dirty="0" err="1" smtClean="0">
                <a:solidFill>
                  <a:schemeClr val="tx1"/>
                </a:solidFill>
                <a:latin typeface="+mn-lt"/>
                <a:ea typeface="+mn-ea"/>
                <a:cs typeface="+mn-cs"/>
              </a:rPr>
              <a:t>associativity</a:t>
            </a:r>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As our experiments show, depending on cache size, SC increases miss rate by up to 142%, while a 32-way to 56-way RVA is necessary for SPC to approach within 1% the hit rate of a 16-way cache</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4GHz???</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Obviously,</a:t>
            </a:r>
            <a:r>
              <a:rPr lang="en-US" baseline="0" dirty="0" smtClean="0"/>
              <a:t> larger caches have less misses</a:t>
            </a:r>
          </a:p>
          <a:p>
            <a:r>
              <a:rPr lang="en-US" baseline="0" dirty="0" smtClean="0"/>
              <a:t>All the results pass this are going to be relative to this</a:t>
            </a:r>
          </a:p>
          <a:p>
            <a:r>
              <a:rPr lang="en-US" baseline="0" dirty="0" smtClean="0"/>
              <a:t>They only look at 16-way caches, because apparently reducing </a:t>
            </a:r>
            <a:r>
              <a:rPr lang="en-US" baseline="0" dirty="0" err="1" smtClean="0"/>
              <a:t>associativity</a:t>
            </a:r>
            <a:r>
              <a:rPr lang="en-US" baseline="0" dirty="0" smtClean="0"/>
              <a:t> increases miss rate</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 has bad</a:t>
            </a:r>
            <a:r>
              <a:rPr lang="en-US" baseline="0" dirty="0" smtClean="0"/>
              <a:t> performance for smaller caches; 521 byte sector because 1K was 50% more in terms of miss rate</a:t>
            </a:r>
          </a:p>
          <a:p>
            <a:r>
              <a:rPr lang="en-US" baseline="0" dirty="0" smtClean="0"/>
              <a:t>For 128MB and 256MB </a:t>
            </a:r>
            <a:r>
              <a:rPr lang="en-US" baseline="0" dirty="0" err="1" smtClean="0"/>
              <a:t>RegionTracker</a:t>
            </a:r>
            <a:r>
              <a:rPr lang="en-US" baseline="0" dirty="0" smtClean="0"/>
              <a:t> has the same miss-rate as conventional cache</a:t>
            </a:r>
          </a:p>
          <a:p>
            <a:r>
              <a:rPr lang="en-US" baseline="0" dirty="0" smtClean="0"/>
              <a:t>-the miss rate never increases by more than 3.4% (for 8MB)</a:t>
            </a:r>
            <a:endParaRPr lang="en-US" dirty="0"/>
          </a:p>
        </p:txBody>
      </p:sp>
      <p:sp>
        <p:nvSpPr>
          <p:cNvPr id="4" name="Slide Number Placeholder 3"/>
          <p:cNvSpPr>
            <a:spLocks noGrp="1"/>
          </p:cNvSpPr>
          <p:nvPr>
            <p:ph type="sldNum" sz="quarter" idx="10"/>
          </p:nvPr>
        </p:nvSpPr>
        <p:spPr/>
        <p:txBody>
          <a:bodyPr/>
          <a:lstStyle/>
          <a:p>
            <a:fld id="{DDC01B3C-36C0-BA4A-B106-92ADA9F3AE4C}"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B5352BF-0FBD-0942-8E88-764B0A4761D3}" type="datetimeFigureOut">
              <a:rPr lang="en-US" smtClean="0"/>
              <a:pPr/>
              <a:t>3/23/10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CA6710A-EC30-C44D-ACE1-705379424718}"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352BF-0FBD-0942-8E88-764B0A4761D3}" type="datetimeFigureOut">
              <a:rPr lang="en-US" smtClean="0"/>
              <a:pPr/>
              <a:t>3/23/10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6710A-EC30-C44D-ACE1-7053794247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352BF-0FBD-0942-8E88-764B0A4761D3}" type="datetimeFigureOut">
              <a:rPr lang="en-US" smtClean="0"/>
              <a:pPr/>
              <a:t>3/23/10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6710A-EC30-C44D-ACE1-705379424718}"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5352BF-0FBD-0942-8E88-764B0A4761D3}" type="datetimeFigureOut">
              <a:rPr lang="en-US" smtClean="0"/>
              <a:pPr/>
              <a:t>3/23/10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6710A-EC30-C44D-ACE1-705379424718}"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B5352BF-0FBD-0942-8E88-764B0A4761D3}" type="datetimeFigureOut">
              <a:rPr lang="en-US" smtClean="0"/>
              <a:pPr/>
              <a:t>3/23/10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CA6710A-EC30-C44D-ACE1-705379424718}"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5352BF-0FBD-0942-8E88-764B0A4761D3}" type="datetimeFigureOut">
              <a:rPr lang="en-US" smtClean="0"/>
              <a:pPr/>
              <a:t>3/23/10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6710A-EC30-C44D-ACE1-705379424718}"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B5352BF-0FBD-0942-8E88-764B0A4761D3}" type="datetimeFigureOut">
              <a:rPr lang="en-US" smtClean="0"/>
              <a:pPr/>
              <a:t>3/23/10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6710A-EC30-C44D-ACE1-705379424718}"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5352BF-0FBD-0942-8E88-764B0A4761D3}" type="datetimeFigureOut">
              <a:rPr lang="en-US" smtClean="0"/>
              <a:pPr/>
              <a:t>3/23/10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6710A-EC30-C44D-ACE1-705379424718}"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352BF-0FBD-0942-8E88-764B0A4761D3}" type="datetimeFigureOut">
              <a:rPr lang="en-US" smtClean="0"/>
              <a:pPr/>
              <a:t>3/23/10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6710A-EC30-C44D-ACE1-705379424718}"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5352BF-0FBD-0942-8E88-764B0A4761D3}" type="datetimeFigureOut">
              <a:rPr lang="en-US" smtClean="0"/>
              <a:pPr/>
              <a:t>3/23/10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6710A-EC30-C44D-ACE1-70537942471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5352BF-0FBD-0942-8E88-764B0A4761D3}" type="datetimeFigureOut">
              <a:rPr lang="en-US" smtClean="0"/>
              <a:pPr/>
              <a:t>3/23/10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6710A-EC30-C44D-ACE1-70537942471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B5352BF-0FBD-0942-8E88-764B0A4761D3}" type="datetimeFigureOut">
              <a:rPr lang="en-US" smtClean="0"/>
              <a:pPr/>
              <a:t>3/23/10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CA6710A-EC30-C44D-ACE1-705379424718}"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748" y="3530033"/>
            <a:ext cx="7516395" cy="990600"/>
          </a:xfrm>
        </p:spPr>
        <p:txBody>
          <a:bodyPr>
            <a:normAutofit fontScale="90000"/>
          </a:bodyPr>
          <a:lstStyle/>
          <a:p>
            <a:r>
              <a:rPr lang="en-US" dirty="0" smtClean="0"/>
              <a:t>A Framework for Coarse-Grain Optimizations in the On-Chip Memory Hierarchy</a:t>
            </a:r>
            <a:endParaRPr lang="en-US" dirty="0"/>
          </a:p>
        </p:txBody>
      </p:sp>
      <p:sp>
        <p:nvSpPr>
          <p:cNvPr id="3" name="Subtitle 2"/>
          <p:cNvSpPr>
            <a:spLocks noGrp="1"/>
          </p:cNvSpPr>
          <p:nvPr>
            <p:ph type="subTitle" idx="1"/>
          </p:nvPr>
        </p:nvSpPr>
        <p:spPr>
          <a:xfrm>
            <a:off x="1384143" y="5124450"/>
            <a:ext cx="6858000" cy="533400"/>
          </a:xfrm>
        </p:spPr>
        <p:txBody>
          <a:bodyPr/>
          <a:lstStyle/>
          <a:p>
            <a:r>
              <a:rPr lang="en-US" dirty="0" smtClean="0"/>
              <a:t>J. </a:t>
            </a:r>
            <a:r>
              <a:rPr lang="en-US" dirty="0" err="1" smtClean="0"/>
              <a:t>Zebchuk</a:t>
            </a:r>
            <a:r>
              <a:rPr lang="en-US" dirty="0" smtClean="0"/>
              <a:t>, E. Safi, and A. </a:t>
            </a:r>
            <a:r>
              <a:rPr lang="en-US" dirty="0" err="1" smtClean="0"/>
              <a:t>Moshovos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Description</a:t>
            </a:r>
            <a:endParaRPr lang="en-US" dirty="0"/>
          </a:p>
        </p:txBody>
      </p:sp>
      <p:pic>
        <p:nvPicPr>
          <p:cNvPr id="4" name="Content Placeholder 3" descr="functional_description.png"/>
          <p:cNvPicPr>
            <a:picLocks noGrp="1" noChangeAspect="1"/>
          </p:cNvPicPr>
          <p:nvPr>
            <p:ph sz="quarter" idx="1"/>
          </p:nvPr>
        </p:nvPicPr>
        <p:blipFill>
          <a:blip r:embed="rId3"/>
          <a:srcRect t="-14063" b="-14063"/>
          <a:stretch>
            <a:fillRect/>
          </a:stretch>
        </p:blip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Snoop elimination</a:t>
            </a:r>
          </a:p>
          <a:p>
            <a:pPr lvl="1"/>
            <a:r>
              <a:rPr lang="en-US" dirty="0" smtClean="0"/>
              <a:t>Reduction of power and bandwidth in multiprocessors</a:t>
            </a:r>
          </a:p>
          <a:p>
            <a:pPr lvl="2"/>
            <a:r>
              <a:rPr lang="en-US" dirty="0" smtClean="0"/>
              <a:t>Eliminating unnecessary broadcasts</a:t>
            </a:r>
          </a:p>
          <a:p>
            <a:pPr lvl="1"/>
            <a:r>
              <a:rPr lang="en-US" dirty="0" smtClean="0"/>
              <a:t>The first block access into region uses broadcast</a:t>
            </a:r>
          </a:p>
          <a:p>
            <a:pPr lvl="2"/>
            <a:r>
              <a:rPr lang="en-US" dirty="0" smtClean="0"/>
              <a:t>All remote nodes report whether they have any blocks from that region cached</a:t>
            </a:r>
          </a:p>
          <a:p>
            <a:pPr lvl="2"/>
            <a:r>
              <a:rPr lang="en-US" dirty="0" smtClean="0"/>
              <a:t>Originating node determines whether the region is non-shared</a:t>
            </a:r>
          </a:p>
          <a:p>
            <a:pPr lvl="2"/>
            <a:r>
              <a:rPr lang="en-US" dirty="0" smtClean="0"/>
              <a:t>Subsequent requests to this region do not use broadcast</a:t>
            </a:r>
          </a:p>
          <a:p>
            <a:pPr lvl="1"/>
            <a:r>
              <a:rPr lang="en-US" dirty="0" smtClean="0"/>
              <a:t>Coarse-grain Coherence Tracking (CGCT) with Region Coherence Array (RCA)</a:t>
            </a:r>
          </a:p>
          <a:p>
            <a:pPr lvl="1"/>
            <a:r>
              <a:rPr lang="en-US" dirty="0" err="1" smtClean="0"/>
              <a:t>RegionScout</a:t>
            </a:r>
            <a:endParaRPr lang="en-US" dirty="0" smtClean="0"/>
          </a:p>
          <a:p>
            <a:r>
              <a:rPr lang="en-US" dirty="0" err="1" smtClean="0"/>
              <a:t>RegionTracker</a:t>
            </a:r>
            <a:r>
              <a:rPr lang="en-US" dirty="0" smtClean="0"/>
              <a:t> can implement the functionality with a single bit addition per RVA entry</a:t>
            </a:r>
          </a:p>
          <a:p>
            <a:pPr lvl="1"/>
            <a:r>
              <a:rPr lang="en-US" dirty="0" smtClean="0"/>
              <a:t>For </a:t>
            </a:r>
            <a:r>
              <a:rPr lang="en-US" dirty="0" err="1" smtClean="0"/>
              <a:t>RegionScout</a:t>
            </a:r>
            <a:r>
              <a:rPr lang="en-US" dirty="0" smtClean="0"/>
              <a:t>, one sharing bit is added to each BLOF to indicate whether a block is shared or not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 to Previous Coarse-Grain Cache Designs – Data Set Region (DSR)</a:t>
            </a:r>
            <a:endParaRPr lang="en-US" dirty="0"/>
          </a:p>
        </p:txBody>
      </p:sp>
      <p:pic>
        <p:nvPicPr>
          <p:cNvPr id="9" name="Content Placeholder 8" descr="cgcd.png"/>
          <p:cNvPicPr>
            <a:picLocks noGrp="1" noChangeAspect="1"/>
          </p:cNvPicPr>
          <p:nvPr>
            <p:ph sz="quarter" idx="1"/>
          </p:nvPr>
        </p:nvPicPr>
        <p:blipFill>
          <a:blip r:embed="rId3"/>
          <a:srcRect l="-50234" r="-50234"/>
          <a:stretch>
            <a:fillRect/>
          </a:stretch>
        </p:blipFill>
        <p:spPr>
          <a:xfrm>
            <a:off x="-3313377" y="1143000"/>
            <a:ext cx="16401216" cy="3531759"/>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 to Previous Coarse-Grain Cache Designs – Decoupled Sectored Cache (DSC)</a:t>
            </a:r>
            <a:endParaRPr lang="en-US" dirty="0"/>
          </a:p>
        </p:txBody>
      </p:sp>
      <p:sp>
        <p:nvSpPr>
          <p:cNvPr id="3" name="Content Placeholder 2"/>
          <p:cNvSpPr>
            <a:spLocks noGrp="1"/>
          </p:cNvSpPr>
          <p:nvPr>
            <p:ph sz="quarter" idx="1"/>
          </p:nvPr>
        </p:nvSpPr>
        <p:spPr/>
        <p:txBody>
          <a:bodyPr>
            <a:normAutofit/>
          </a:bodyPr>
          <a:lstStyle/>
          <a:p>
            <a:r>
              <a:rPr lang="en-US" dirty="0" smtClean="0"/>
              <a:t>DSC overcomes the problems of poor miss-rates and high </a:t>
            </a:r>
            <a:r>
              <a:rPr lang="en-US" dirty="0" err="1" smtClean="0"/>
              <a:t>associativity</a:t>
            </a:r>
            <a:endParaRPr lang="en-US" dirty="0" smtClean="0"/>
          </a:p>
          <a:p>
            <a:r>
              <a:rPr lang="en-US" dirty="0" smtClean="0"/>
              <a:t>But not suitable for </a:t>
            </a:r>
            <a:r>
              <a:rPr lang="en-US" dirty="0" err="1" smtClean="0"/>
              <a:t>RegionTracker</a:t>
            </a:r>
            <a:endParaRPr lang="en-US" dirty="0" smtClean="0"/>
          </a:p>
          <a:p>
            <a:pPr lvl="1"/>
            <a:r>
              <a:rPr lang="en-US" dirty="0" smtClean="0"/>
              <a:t>When a region tag is replaced, all BST sets in DSR must be scanned on-the-spot</a:t>
            </a:r>
          </a:p>
          <a:p>
            <a:pPr lvl="2"/>
            <a:r>
              <a:rPr lang="en-US" dirty="0" smtClean="0"/>
              <a:t>Consumes cache bandwidth and increasing cache latency</a:t>
            </a:r>
          </a:p>
          <a:p>
            <a:pPr lvl="1"/>
            <a:r>
              <a:rPr lang="en-US" dirty="0" smtClean="0"/>
              <a:t>Single access is not sufficient to identify whether a region is cached or which block in a region are cached</a:t>
            </a:r>
          </a:p>
          <a:p>
            <a:pPr lvl="2"/>
            <a:r>
              <a:rPr lang="en-US" dirty="0" smtClean="0"/>
              <a:t>DSC must scan multiple sets for precise identification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Improvements</a:t>
            </a:r>
            <a:endParaRPr lang="en-US" dirty="0"/>
          </a:p>
        </p:txBody>
      </p:sp>
      <p:sp>
        <p:nvSpPr>
          <p:cNvPr id="3" name="Content Placeholder 2"/>
          <p:cNvSpPr>
            <a:spLocks noGrp="1"/>
          </p:cNvSpPr>
          <p:nvPr>
            <p:ph sz="quarter" idx="1"/>
          </p:nvPr>
        </p:nvSpPr>
        <p:spPr/>
        <p:txBody>
          <a:bodyPr/>
          <a:lstStyle/>
          <a:p>
            <a:r>
              <a:rPr lang="en-US" dirty="0" smtClean="0"/>
              <a:t>Smoothing Out Evictions (</a:t>
            </a:r>
            <a:r>
              <a:rPr lang="en-US" dirty="0" err="1" smtClean="0"/>
              <a:t>oDSC</a:t>
            </a:r>
            <a:r>
              <a:rPr lang="en-US" dirty="0" smtClean="0"/>
              <a:t>)</a:t>
            </a:r>
          </a:p>
          <a:p>
            <a:pPr lvl="1"/>
            <a:r>
              <a:rPr lang="en-US" dirty="0" smtClean="0"/>
              <a:t>Modified ERB</a:t>
            </a:r>
          </a:p>
          <a:p>
            <a:pPr lvl="1"/>
            <a:r>
              <a:rPr lang="en-US" dirty="0" smtClean="0"/>
              <a:t>Still needs to scan all blocks within an evicted region</a:t>
            </a:r>
          </a:p>
          <a:p>
            <a:r>
              <a:rPr lang="en-US" dirty="0" smtClean="0"/>
              <a:t>Precise Dual-Grain Tracking</a:t>
            </a:r>
          </a:p>
          <a:p>
            <a:pPr lvl="1"/>
            <a:r>
              <a:rPr lang="en-US" dirty="0" err="1" smtClean="0"/>
              <a:t>RegionTracker</a:t>
            </a:r>
            <a:r>
              <a:rPr lang="en-US" dirty="0" smtClean="0"/>
              <a:t>-DSC</a:t>
            </a:r>
          </a:p>
          <a:p>
            <a:pPr lvl="2"/>
            <a:r>
              <a:rPr lang="en-US" dirty="0" smtClean="0"/>
              <a:t>Extends </a:t>
            </a:r>
            <a:r>
              <a:rPr lang="en-US" dirty="0" err="1" smtClean="0"/>
              <a:t>oDSC</a:t>
            </a:r>
            <a:endParaRPr lang="en-US" dirty="0" smtClean="0"/>
          </a:p>
          <a:p>
            <a:pPr lvl="2"/>
            <a:r>
              <a:rPr lang="en-US" dirty="0" smtClean="0"/>
              <a:t>Adds single bit </a:t>
            </a:r>
            <a:r>
              <a:rPr lang="en-US" dirty="0" err="1" smtClean="0"/>
              <a:t>BLOPs</a:t>
            </a:r>
            <a:r>
              <a:rPr lang="en-US" dirty="0" smtClean="0"/>
              <a:t> to each region tag</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sz="quarter" idx="1"/>
          </p:nvPr>
        </p:nvSpPr>
        <p:spPr/>
        <p:txBody>
          <a:bodyPr/>
          <a:lstStyle/>
          <a:p>
            <a:r>
              <a:rPr lang="en-US" dirty="0" smtClean="0"/>
              <a:t>4 core CMP with shared L2 cache</a:t>
            </a:r>
          </a:p>
          <a:p>
            <a:pPr lvl="1"/>
            <a:r>
              <a:rPr lang="en-US" dirty="0" smtClean="0"/>
              <a:t>Based on Piranha cache design</a:t>
            </a:r>
            <a:endParaRPr lang="en-US" dirty="0"/>
          </a:p>
        </p:txBody>
      </p:sp>
      <p:pic>
        <p:nvPicPr>
          <p:cNvPr id="4" name="Picture 3" descr="cmp.png"/>
          <p:cNvPicPr>
            <a:picLocks noChangeAspect="1"/>
          </p:cNvPicPr>
          <p:nvPr/>
        </p:nvPicPr>
        <p:blipFill>
          <a:blip r:embed="rId3"/>
          <a:stretch>
            <a:fillRect/>
          </a:stretch>
        </p:blipFill>
        <p:spPr>
          <a:xfrm>
            <a:off x="1932708" y="2392454"/>
            <a:ext cx="5342880" cy="394712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Workloads</a:t>
            </a:r>
            <a:endParaRPr lang="en-US" dirty="0"/>
          </a:p>
        </p:txBody>
      </p:sp>
      <p:pic>
        <p:nvPicPr>
          <p:cNvPr id="4" name="Content Placeholder 3" descr="workloads.png"/>
          <p:cNvPicPr>
            <a:picLocks noGrp="1" noChangeAspect="1"/>
          </p:cNvPicPr>
          <p:nvPr>
            <p:ph sz="quarter" idx="1"/>
          </p:nvPr>
        </p:nvPicPr>
        <p:blipFill>
          <a:blip r:embed="rId2"/>
          <a:srcRect l="-8720" r="-8720"/>
          <a:stretch>
            <a:fillRect/>
          </a:stretch>
        </p:blip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Simulations</a:t>
            </a:r>
            <a:endParaRPr lang="en-US" dirty="0"/>
          </a:p>
        </p:txBody>
      </p:sp>
      <p:sp>
        <p:nvSpPr>
          <p:cNvPr id="3" name="Content Placeholder 2"/>
          <p:cNvSpPr>
            <a:spLocks noGrp="1"/>
          </p:cNvSpPr>
          <p:nvPr>
            <p:ph sz="quarter" idx="1"/>
          </p:nvPr>
        </p:nvSpPr>
        <p:spPr/>
        <p:txBody>
          <a:bodyPr/>
          <a:lstStyle/>
          <a:p>
            <a:r>
              <a:rPr lang="en-US" dirty="0" smtClean="0"/>
              <a:t>Performance: SMARTS</a:t>
            </a:r>
          </a:p>
          <a:p>
            <a:pPr lvl="1"/>
            <a:r>
              <a:rPr lang="en-US" dirty="0" smtClean="0"/>
              <a:t>100K cycles warming</a:t>
            </a:r>
          </a:p>
          <a:p>
            <a:pPr lvl="1"/>
            <a:r>
              <a:rPr lang="en-US" dirty="0" smtClean="0"/>
              <a:t>50K cycles measurements collection</a:t>
            </a:r>
          </a:p>
          <a:p>
            <a:pPr lvl="1"/>
            <a:r>
              <a:rPr lang="en-US" dirty="0" smtClean="0"/>
              <a:t>Performance measured as aggregate number of user instructions committed each cycle</a:t>
            </a:r>
          </a:p>
          <a:p>
            <a:r>
              <a:rPr lang="en-US" dirty="0" smtClean="0"/>
              <a:t>Miss rates</a:t>
            </a:r>
          </a:p>
          <a:p>
            <a:pPr lvl="1"/>
            <a:r>
              <a:rPr lang="en-US" dirty="0" smtClean="0"/>
              <a:t>Functional simulation of 2B cycles</a:t>
            </a:r>
          </a:p>
          <a:p>
            <a:pPr lvl="1"/>
            <a:r>
              <a:rPr lang="en-US" dirty="0" smtClean="0"/>
              <a:t>Each core executes one instruction per cycle</a:t>
            </a:r>
          </a:p>
          <a:p>
            <a:pPr lvl="1"/>
            <a:r>
              <a:rPr lang="en-US" dirty="0" smtClean="0"/>
              <a:t>Measurements taken only for the second billion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Misses per 1K Instructions for Conventional Caches</a:t>
            </a:r>
            <a:endParaRPr lang="en-US" dirty="0"/>
          </a:p>
        </p:txBody>
      </p:sp>
      <p:pic>
        <p:nvPicPr>
          <p:cNvPr id="4" name="Content Placeholder 3" descr="conventional_caches.png"/>
          <p:cNvPicPr>
            <a:picLocks noGrp="1" noChangeAspect="1"/>
          </p:cNvPicPr>
          <p:nvPr>
            <p:ph sz="quarter" idx="1"/>
          </p:nvPr>
        </p:nvPicPr>
        <p:blipFill>
          <a:blip r:embed="rId3"/>
          <a:srcRect t="-73564" b="-73564"/>
          <a:stretch>
            <a:fillRect/>
          </a:stretch>
        </p:blipFill>
        <p:spPr>
          <a:xfrm>
            <a:off x="0" y="152400"/>
            <a:ext cx="9144000" cy="600456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 Cache </a:t>
            </a:r>
            <a:r>
              <a:rPr lang="en-US" dirty="0" smtClean="0"/>
              <a:t>vs. </a:t>
            </a:r>
            <a:r>
              <a:rPr lang="en-US" dirty="0" err="1" smtClean="0"/>
              <a:t>RegionTracker</a:t>
            </a:r>
            <a:endParaRPr lang="en-US" dirty="0"/>
          </a:p>
        </p:txBody>
      </p:sp>
      <p:pic>
        <p:nvPicPr>
          <p:cNvPr id="4" name="Content Placeholder 3" descr="SC_vs_RT.png"/>
          <p:cNvPicPr>
            <a:picLocks noGrp="1" noChangeAspect="1"/>
          </p:cNvPicPr>
          <p:nvPr>
            <p:ph sz="quarter" idx="1"/>
          </p:nvPr>
        </p:nvPicPr>
        <p:blipFill>
          <a:blip r:embed="rId3"/>
          <a:srcRect t="-27799" b="-27799"/>
          <a:stretch>
            <a:fillRect/>
          </a:stretch>
        </p:blipFill>
        <p:spPr>
          <a:xfrm>
            <a:off x="0" y="1219200"/>
            <a:ext cx="9144000" cy="56388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smtClean="0"/>
              <a:t>On-Chip caches will continue to grow</a:t>
            </a:r>
          </a:p>
          <a:p>
            <a:pPr lvl="1"/>
            <a:r>
              <a:rPr lang="en-US" dirty="0" smtClean="0"/>
              <a:t>To compensate for limited off-chip bandwidth</a:t>
            </a:r>
          </a:p>
          <a:p>
            <a:r>
              <a:rPr lang="en-US" dirty="0" smtClean="0"/>
              <a:t>On-Chip Area and Power consumption are the limiting factors</a:t>
            </a:r>
          </a:p>
          <a:p>
            <a:pPr lvl="1"/>
            <a:r>
              <a:rPr lang="en-US" dirty="0" smtClean="0"/>
              <a:t>Designs have to optimize in both directions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and Area Requirements</a:t>
            </a:r>
            <a:endParaRPr lang="en-US" dirty="0"/>
          </a:p>
        </p:txBody>
      </p:sp>
      <p:sp>
        <p:nvSpPr>
          <p:cNvPr id="4" name="Content Placeholder 3"/>
          <p:cNvSpPr>
            <a:spLocks noGrp="1"/>
          </p:cNvSpPr>
          <p:nvPr>
            <p:ph sz="quarter" idx="1"/>
          </p:nvPr>
        </p:nvSpPr>
        <p:spPr/>
        <p:txBody>
          <a:bodyPr/>
          <a:lstStyle/>
          <a:p>
            <a:r>
              <a:rPr lang="en-US" dirty="0" smtClean="0"/>
              <a:t>8MB, 16-way set-associative data arrays</a:t>
            </a:r>
          </a:p>
          <a:p>
            <a:r>
              <a:rPr lang="en-US" dirty="0" smtClean="0"/>
              <a:t>Number of bits: </a:t>
            </a:r>
          </a:p>
          <a:p>
            <a:pPr lvl="1"/>
            <a:r>
              <a:rPr lang="en-US" dirty="0" smtClean="0"/>
              <a:t>50-bit address</a:t>
            </a:r>
          </a:p>
          <a:p>
            <a:pPr lvl="1"/>
            <a:r>
              <a:rPr lang="en-US" dirty="0" smtClean="0"/>
              <a:t>3 state bits per block</a:t>
            </a:r>
          </a:p>
          <a:p>
            <a:pPr lvl="1"/>
            <a:r>
              <a:rPr lang="en-US" dirty="0" smtClean="0"/>
              <a:t>64-byte blocks</a:t>
            </a:r>
            <a:endParaRPr lang="en-US" dirty="0"/>
          </a:p>
        </p:txBody>
      </p:sp>
      <p:pic>
        <p:nvPicPr>
          <p:cNvPr id="6" name="Content Placeholder 5" descr="storage.png"/>
          <p:cNvPicPr>
            <a:picLocks noGrp="1" noChangeAspect="1"/>
          </p:cNvPicPr>
          <p:nvPr>
            <p:ph sz="quarter" idx="2"/>
          </p:nvPr>
        </p:nvPicPr>
        <p:blipFill>
          <a:blip r:embed="rId2"/>
          <a:srcRect t="-60311" b="-60311"/>
          <a:stretch>
            <a:fillRect/>
          </a:stretch>
        </p:blipFill>
        <p:spPr>
          <a:xfrm>
            <a:off x="4632198" y="228600"/>
            <a:ext cx="4041648" cy="5925312"/>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descr="relative_size_miss.png"/>
          <p:cNvPicPr>
            <a:picLocks noGrp="1" noChangeAspect="1"/>
          </p:cNvPicPr>
          <p:nvPr>
            <p:ph sz="quarter" idx="1"/>
          </p:nvPr>
        </p:nvPicPr>
        <p:blipFill>
          <a:blip r:embed="rId3"/>
          <a:srcRect t="-22991" b="-22991"/>
          <a:stretch>
            <a:fillRect/>
          </a:stretch>
        </p:blipFill>
        <p:spPr>
          <a:xfrm>
            <a:off x="0" y="487352"/>
            <a:ext cx="9144000" cy="5669608"/>
          </a:xfrm>
        </p:spPr>
      </p:pic>
      <p:sp>
        <p:nvSpPr>
          <p:cNvPr id="5" name="Title 4"/>
          <p:cNvSpPr>
            <a:spLocks noGrp="1"/>
          </p:cNvSpPr>
          <p:nvPr>
            <p:ph type="title"/>
          </p:nvPr>
        </p:nvSpPr>
        <p:spPr/>
        <p:txBody>
          <a:bodyPr/>
          <a:lstStyle/>
          <a:p>
            <a:r>
              <a:rPr lang="en-US" dirty="0" smtClean="0"/>
              <a:t>Relative Miss Rate vs. Tag Area</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 Slowdown</a:t>
            </a:r>
            <a:endParaRPr lang="en-US" dirty="0"/>
          </a:p>
        </p:txBody>
      </p:sp>
      <p:sp>
        <p:nvSpPr>
          <p:cNvPr id="4" name="Content Placeholder 3"/>
          <p:cNvSpPr>
            <a:spLocks noGrp="1"/>
          </p:cNvSpPr>
          <p:nvPr>
            <p:ph sz="quarter" idx="1"/>
          </p:nvPr>
        </p:nvSpPr>
        <p:spPr/>
        <p:txBody>
          <a:bodyPr/>
          <a:lstStyle/>
          <a:p>
            <a:r>
              <a:rPr lang="en-US" dirty="0" smtClean="0"/>
              <a:t>RT design uses 2K, 12-way set-associative RVA sets</a:t>
            </a:r>
          </a:p>
          <a:p>
            <a:r>
              <a:rPr lang="en-US" dirty="0" smtClean="0"/>
              <a:t>Average slowdown of 0.2% (+/-1.0%)</a:t>
            </a:r>
          </a:p>
          <a:p>
            <a:r>
              <a:rPr lang="en-US" dirty="0" smtClean="0"/>
              <a:t>Apache slowdown of 0.97% (+/- 2.9%)</a:t>
            </a:r>
          </a:p>
          <a:p>
            <a:r>
              <a:rPr lang="en-US" dirty="0" smtClean="0"/>
              <a:t>Query 17 had speedup of 0.9% (+/- 1.3%)</a:t>
            </a:r>
          </a:p>
          <a:p>
            <a:endParaRPr lang="en-US" dirty="0"/>
          </a:p>
        </p:txBody>
      </p:sp>
      <p:pic>
        <p:nvPicPr>
          <p:cNvPr id="6" name="Content Placeholder 5" descr="slowdown.png"/>
          <p:cNvPicPr>
            <a:picLocks noGrp="1" noChangeAspect="1"/>
          </p:cNvPicPr>
          <p:nvPr>
            <p:ph sz="quarter" idx="2"/>
          </p:nvPr>
        </p:nvPicPr>
        <p:blipFill>
          <a:blip r:embed="rId2"/>
          <a:srcRect t="-34160" b="-34160"/>
          <a:stretch>
            <a:fillRect/>
          </a:stretch>
        </p:blipFill>
        <p:spPr>
          <a:xfrm>
            <a:off x="4632198" y="1216152"/>
            <a:ext cx="4511802" cy="5512156"/>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RegionTracker</a:t>
            </a:r>
            <a:r>
              <a:rPr lang="en-US" dirty="0" smtClean="0"/>
              <a:t> Energy</a:t>
            </a:r>
            <a:endParaRPr lang="en-US" dirty="0"/>
          </a:p>
        </p:txBody>
      </p:sp>
      <p:pic>
        <p:nvPicPr>
          <p:cNvPr id="7" name="Content Placeholder 6" descr="energy.png"/>
          <p:cNvPicPr>
            <a:picLocks noGrp="1" noChangeAspect="1"/>
          </p:cNvPicPr>
          <p:nvPr>
            <p:ph sz="quarter" idx="1"/>
          </p:nvPr>
        </p:nvPicPr>
        <p:blipFill>
          <a:blip r:embed="rId3"/>
          <a:srcRect l="-8341" r="-8341"/>
          <a:stretch>
            <a:fillRect/>
          </a:stretch>
        </p:blip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Snoop Broadcast Elimination</a:t>
            </a:r>
            <a:endParaRPr lang="en-US" dirty="0"/>
          </a:p>
        </p:txBody>
      </p:sp>
      <p:pic>
        <p:nvPicPr>
          <p:cNvPr id="4" name="Content Placeholder 3" descr="snoop.png"/>
          <p:cNvPicPr>
            <a:picLocks noGrp="1" noChangeAspect="1"/>
          </p:cNvPicPr>
          <p:nvPr>
            <p:ph sz="quarter" idx="1"/>
          </p:nvPr>
        </p:nvPicPr>
        <p:blipFill>
          <a:blip r:embed="rId3"/>
          <a:srcRect l="-14509" r="-14509"/>
          <a:stretch>
            <a:fillRect/>
          </a:stretch>
        </p:blip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Small cost of implementation of </a:t>
            </a:r>
            <a:r>
              <a:rPr lang="en-US" dirty="0" err="1" smtClean="0"/>
              <a:t>RegionTracker</a:t>
            </a:r>
            <a:endParaRPr lang="en-US" dirty="0" smtClean="0"/>
          </a:p>
          <a:p>
            <a:pPr lvl="1"/>
            <a:r>
              <a:rPr lang="en-US" dirty="0" smtClean="0"/>
              <a:t>Small increase in miss rate (1%) </a:t>
            </a:r>
          </a:p>
          <a:p>
            <a:pPr lvl="1"/>
            <a:r>
              <a:rPr lang="en-US" dirty="0" smtClean="0"/>
              <a:t>Minimal decrease in performance</a:t>
            </a:r>
          </a:p>
          <a:p>
            <a:pPr lvl="1"/>
            <a:r>
              <a:rPr lang="en-US" dirty="0" smtClean="0"/>
              <a:t>No area increase (actual reduction of 3-9%)</a:t>
            </a:r>
          </a:p>
          <a:p>
            <a:r>
              <a:rPr lang="en-US" dirty="0" smtClean="0"/>
              <a:t>Improvements</a:t>
            </a:r>
          </a:p>
          <a:p>
            <a:pPr lvl="1"/>
            <a:r>
              <a:rPr lang="en-US" dirty="0" smtClean="0"/>
              <a:t>Energy reductions: 33%</a:t>
            </a:r>
          </a:p>
          <a:p>
            <a:pPr lvl="1"/>
            <a:r>
              <a:rPr lang="en-US" dirty="0" smtClean="0"/>
              <a:t>Snoop Broadcast Elimination: 42% (up to 55% with </a:t>
            </a:r>
            <a:r>
              <a:rPr lang="en-US" dirty="0" err="1" smtClean="0"/>
              <a:t>BlockScout</a:t>
            </a:r>
            <a:r>
              <a:rPr lang="en-US" dirty="0" smtClean="0"/>
              <a: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quarter" idx="1"/>
          </p:nvPr>
        </p:nvSpPr>
        <p:spPr/>
        <p:txBody>
          <a:bodyPr/>
          <a:lstStyle/>
          <a:p>
            <a:r>
              <a:rPr lang="en-US" dirty="0" smtClean="0"/>
              <a:t>Simulation: Collecting measurements only for 50k cycles?</a:t>
            </a:r>
          </a:p>
          <a:p>
            <a:r>
              <a:rPr lang="en-US" dirty="0" smtClean="0"/>
              <a:t>4GHz CMP?</a:t>
            </a:r>
          </a:p>
          <a:p>
            <a:r>
              <a:rPr lang="en-US" dirty="0" smtClean="0"/>
              <a:t>Why are they using 12-way associative RVA instead of 16?</a:t>
            </a:r>
          </a:p>
          <a:p>
            <a:r>
              <a:rPr lang="en-US" dirty="0" smtClean="0"/>
              <a:t>Figure 6?</a:t>
            </a:r>
          </a:p>
          <a:p>
            <a:r>
              <a:rPr lang="en-US" dirty="0" smtClean="0"/>
              <a:t>Other questions…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sz="quarter" idx="1"/>
          </p:nvPr>
        </p:nvSpPr>
        <p:spPr/>
        <p:txBody>
          <a:bodyPr/>
          <a:lstStyle/>
          <a:p>
            <a:r>
              <a:rPr lang="en-US" dirty="0" smtClean="0"/>
              <a:t>Coarse-Grain Tracking and Management</a:t>
            </a:r>
          </a:p>
          <a:p>
            <a:pPr lvl="1"/>
            <a:r>
              <a:rPr lang="en-US" dirty="0" smtClean="0"/>
              <a:t>Tracking information about multiple blocks belonging to coarser memory regions</a:t>
            </a:r>
          </a:p>
          <a:p>
            <a:r>
              <a:rPr lang="en-US" dirty="0" smtClean="0"/>
              <a:t>Improvements for snoop-coherent shared memory multiprocessors</a:t>
            </a:r>
          </a:p>
          <a:p>
            <a:pPr lvl="1"/>
            <a:r>
              <a:rPr lang="en-US" dirty="0" smtClean="0"/>
              <a:t>Performance</a:t>
            </a:r>
          </a:p>
          <a:p>
            <a:pPr lvl="1"/>
            <a:r>
              <a:rPr lang="en-US" dirty="0" smtClean="0"/>
              <a:t>Bandwidth</a:t>
            </a:r>
          </a:p>
          <a:p>
            <a:pPr lvl="1"/>
            <a:r>
              <a:rPr lang="en-US" dirty="0" smtClean="0"/>
              <a:t>Power</a:t>
            </a:r>
          </a:p>
          <a:p>
            <a:r>
              <a:rPr lang="en-US" dirty="0" smtClean="0"/>
              <a:t>Necessary information</a:t>
            </a:r>
          </a:p>
          <a:p>
            <a:pPr lvl="1"/>
            <a:r>
              <a:rPr lang="en-US" dirty="0" smtClean="0"/>
              <a:t>Whether a certain block in a region is cached</a:t>
            </a:r>
          </a:p>
          <a:p>
            <a:pPr lvl="1"/>
            <a:r>
              <a:rPr lang="en-US" dirty="0" smtClean="0"/>
              <a:t>Which specific blocks in a region are cached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Idea</a:t>
            </a:r>
            <a:endParaRPr lang="en-US" dirty="0"/>
          </a:p>
        </p:txBody>
      </p:sp>
      <p:sp>
        <p:nvSpPr>
          <p:cNvPr id="3" name="Content Placeholder 2"/>
          <p:cNvSpPr>
            <a:spLocks noGrp="1"/>
          </p:cNvSpPr>
          <p:nvPr>
            <p:ph sz="quarter" idx="1"/>
          </p:nvPr>
        </p:nvSpPr>
        <p:spPr/>
        <p:txBody>
          <a:bodyPr/>
          <a:lstStyle/>
          <a:p>
            <a:r>
              <a:rPr lang="en-US" dirty="0" smtClean="0"/>
              <a:t>Cache design with coarse-grain management as a priority</a:t>
            </a:r>
          </a:p>
          <a:p>
            <a:r>
              <a:rPr lang="en-US" dirty="0" err="1" smtClean="0"/>
              <a:t>RegionTracker</a:t>
            </a:r>
            <a:r>
              <a:rPr lang="en-US" dirty="0" smtClean="0"/>
              <a:t> (RT) framework</a:t>
            </a:r>
          </a:p>
          <a:p>
            <a:pPr lvl="1"/>
            <a:r>
              <a:rPr lang="en-US" dirty="0" smtClean="0"/>
              <a:t>Reduces overhead</a:t>
            </a:r>
          </a:p>
          <a:p>
            <a:pPr lvl="1"/>
            <a:r>
              <a:rPr lang="en-US" dirty="0" smtClean="0"/>
              <a:t>Eliminates imprecision</a:t>
            </a:r>
          </a:p>
          <a:p>
            <a:pPr lvl="1"/>
            <a:r>
              <a:rPr lang="en-US" dirty="0" smtClean="0"/>
              <a:t>Communication still uses fine-grain blocks</a:t>
            </a:r>
          </a:p>
          <a:p>
            <a:pPr lvl="1"/>
            <a:endParaRPr lang="en-US" dirty="0" smtClean="0"/>
          </a:p>
          <a:p>
            <a:r>
              <a:rPr lang="en-US" dirty="0" smtClean="0"/>
              <a:t>Improvement</a:t>
            </a:r>
          </a:p>
          <a:p>
            <a:pPr lvl="1"/>
            <a:r>
              <a:rPr lang="en-US" dirty="0" smtClean="0"/>
              <a:t>Single lookup determines </a:t>
            </a:r>
            <a:r>
              <a:rPr lang="en-US" u="sng" dirty="0" smtClean="0"/>
              <a:t>which, if any</a:t>
            </a:r>
            <a:r>
              <a:rPr lang="en-US" dirty="0" smtClean="0"/>
              <a:t> blocks are cached and </a:t>
            </a:r>
            <a:r>
              <a:rPr lang="en-US" u="sng" dirty="0" smtClean="0"/>
              <a:t>where</a:t>
            </a:r>
          </a:p>
          <a:p>
            <a:pPr lvl="1"/>
            <a:r>
              <a:rPr lang="en-US" dirty="0" smtClean="0"/>
              <a:t>Simple block and region lookups</a:t>
            </a:r>
          </a:p>
          <a:p>
            <a:pPr lvl="1"/>
            <a:r>
              <a:rPr lang="en-US" dirty="0" smtClean="0"/>
              <a:t>Higher </a:t>
            </a:r>
            <a:r>
              <a:rPr lang="en-US" dirty="0" err="1" smtClean="0"/>
              <a:t>associativity</a:t>
            </a:r>
            <a:r>
              <a:rPr lang="en-US" dirty="0" smtClean="0"/>
              <a:t> is not necessary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RegionTracker</a:t>
            </a:r>
            <a:r>
              <a:rPr lang="en-US" dirty="0" smtClean="0"/>
              <a:t> Requirements</a:t>
            </a:r>
            <a:endParaRPr lang="en-US" dirty="0"/>
          </a:p>
        </p:txBody>
      </p:sp>
      <p:sp>
        <p:nvSpPr>
          <p:cNvPr id="3" name="Content Placeholder 2"/>
          <p:cNvSpPr>
            <a:spLocks noGrp="1"/>
          </p:cNvSpPr>
          <p:nvPr>
            <p:ph sz="quarter" idx="1"/>
          </p:nvPr>
        </p:nvSpPr>
        <p:spPr/>
        <p:txBody>
          <a:bodyPr/>
          <a:lstStyle/>
          <a:p>
            <a:r>
              <a:rPr lang="en-US" dirty="0" smtClean="0"/>
              <a:t>Replace </a:t>
            </a:r>
            <a:r>
              <a:rPr lang="en-US" u="sng" dirty="0" smtClean="0"/>
              <a:t>only</a:t>
            </a:r>
            <a:r>
              <a:rPr lang="en-US" dirty="0" smtClean="0"/>
              <a:t> the tag array of a cache with a structure for inspecting and manipulating regions of several cache blocks</a:t>
            </a:r>
          </a:p>
          <a:p>
            <a:r>
              <a:rPr lang="en-US" dirty="0" smtClean="0"/>
              <a:t>Incorporates typical cache functionality</a:t>
            </a:r>
          </a:p>
          <a:p>
            <a:r>
              <a:rPr lang="en-US" dirty="0" smtClean="0"/>
              <a:t>Add-on functionality:</a:t>
            </a:r>
          </a:p>
          <a:p>
            <a:pPr lvl="1"/>
            <a:r>
              <a:rPr lang="en-US" dirty="0" smtClean="0"/>
              <a:t>Single lookup can determine whether a region is cached</a:t>
            </a:r>
          </a:p>
          <a:p>
            <a:pPr lvl="1"/>
            <a:r>
              <a:rPr lang="en-US" dirty="0" smtClean="0"/>
              <a:t>Single lookup can determine which blocks of a region are cached and where</a:t>
            </a:r>
          </a:p>
          <a:p>
            <a:pPr lvl="1"/>
            <a:r>
              <a:rPr lang="en-US" dirty="0" smtClean="0"/>
              <a:t>The cache supports region invalidation, migration and replacement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RegionTracker</a:t>
            </a:r>
            <a:r>
              <a:rPr lang="en-US" dirty="0" smtClean="0"/>
              <a:t> Structure</a:t>
            </a:r>
            <a:endParaRPr lang="en-US" dirty="0"/>
          </a:p>
        </p:txBody>
      </p:sp>
      <p:sp>
        <p:nvSpPr>
          <p:cNvPr id="3" name="Content Placeholder 2"/>
          <p:cNvSpPr>
            <a:spLocks noGrp="1"/>
          </p:cNvSpPr>
          <p:nvPr>
            <p:ph sz="quarter" idx="1"/>
          </p:nvPr>
        </p:nvSpPr>
        <p:spPr/>
        <p:txBody>
          <a:bodyPr/>
          <a:lstStyle/>
          <a:p>
            <a:r>
              <a:rPr lang="en-US" dirty="0" smtClean="0"/>
              <a:t>Assumption: 8MB, 16-way associative L2 cache, 64 byte blocks, 50-bit physical addresses and 1KB regions</a:t>
            </a:r>
          </a:p>
          <a:p>
            <a:r>
              <a:rPr lang="en-US" dirty="0" smtClean="0"/>
              <a:t>Region Vector Array (RVA)</a:t>
            </a:r>
          </a:p>
          <a:p>
            <a:r>
              <a:rPr lang="en-US" dirty="0" smtClean="0"/>
              <a:t>Evicted Region Buffer (ERB)</a:t>
            </a:r>
          </a:p>
          <a:p>
            <a:r>
              <a:rPr lang="en-US" dirty="0" smtClean="0"/>
              <a:t>Block Status Table (BST)</a:t>
            </a:r>
          </a:p>
        </p:txBody>
      </p:sp>
      <p:pic>
        <p:nvPicPr>
          <p:cNvPr id="5" name="Content Placeholder 4" descr="regiontracker.png"/>
          <p:cNvPicPr>
            <a:picLocks noGrp="1" noChangeAspect="1"/>
          </p:cNvPicPr>
          <p:nvPr>
            <p:ph sz="quarter" idx="2"/>
          </p:nvPr>
        </p:nvPicPr>
        <p:blipFill>
          <a:blip r:embed="rId2"/>
          <a:srcRect t="-9070" b="-9070"/>
          <a:stretch>
            <a:fillRect/>
          </a:stretch>
        </p:blip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Region Vector Array (RVA)</a:t>
            </a:r>
            <a:endParaRPr lang="en-US" dirty="0"/>
          </a:p>
        </p:txBody>
      </p:sp>
      <p:sp>
        <p:nvSpPr>
          <p:cNvPr id="3" name="Content Placeholder 2"/>
          <p:cNvSpPr>
            <a:spLocks noGrp="1"/>
          </p:cNvSpPr>
          <p:nvPr>
            <p:ph sz="quarter" idx="1"/>
          </p:nvPr>
        </p:nvSpPr>
        <p:spPr/>
        <p:txBody>
          <a:bodyPr/>
          <a:lstStyle/>
          <a:p>
            <a:r>
              <a:rPr lang="en-US" dirty="0" smtClean="0"/>
              <a:t>Each entry tracks fine-grain per block location information for a memory region</a:t>
            </a:r>
          </a:p>
          <a:p>
            <a:r>
              <a:rPr lang="en-US" dirty="0" smtClean="0"/>
              <a:t>Entries contain</a:t>
            </a:r>
          </a:p>
          <a:p>
            <a:pPr lvl="1"/>
            <a:r>
              <a:rPr lang="en-US" dirty="0" smtClean="0"/>
              <a:t>Region tag</a:t>
            </a:r>
          </a:p>
          <a:p>
            <a:pPr lvl="1"/>
            <a:r>
              <a:rPr lang="en-US" dirty="0" smtClean="0"/>
              <a:t>Several Block Information Fields (</a:t>
            </a:r>
            <a:r>
              <a:rPr lang="en-US" dirty="0" err="1" smtClean="0"/>
              <a:t>BLOFs</a:t>
            </a:r>
            <a:r>
              <a:rPr lang="en-US" dirty="0" smtClean="0"/>
              <a:t>) [one per block in the region]</a:t>
            </a:r>
          </a:p>
          <a:p>
            <a:pPr lvl="2"/>
            <a:r>
              <a:rPr lang="en-US" dirty="0" smtClean="0"/>
              <a:t>Identifies in which way the corresponding block is cached</a:t>
            </a:r>
          </a:p>
          <a:p>
            <a:pPr lvl="3"/>
            <a:endParaRPr lang="en-US" dirty="0" smtClean="0"/>
          </a:p>
          <a:p>
            <a:endParaRPr lang="en-US" dirty="0"/>
          </a:p>
        </p:txBody>
      </p:sp>
      <p:pic>
        <p:nvPicPr>
          <p:cNvPr id="7" name="Content Placeholder 6" descr="RVA.png"/>
          <p:cNvPicPr>
            <a:picLocks noGrp="1" noChangeAspect="1"/>
          </p:cNvPicPr>
          <p:nvPr>
            <p:ph sz="quarter" idx="2"/>
          </p:nvPr>
        </p:nvPicPr>
        <p:blipFill>
          <a:blip r:embed="rId2"/>
          <a:srcRect t="-28654" b="-28654"/>
          <a:stretch>
            <a:fillRect/>
          </a:stretch>
        </p:blip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Evicted Region Buffer (ERB)</a:t>
            </a:r>
            <a:endParaRPr lang="en-US" dirty="0"/>
          </a:p>
        </p:txBody>
      </p:sp>
      <p:sp>
        <p:nvSpPr>
          <p:cNvPr id="3" name="Content Placeholder 2"/>
          <p:cNvSpPr>
            <a:spLocks noGrp="1"/>
          </p:cNvSpPr>
          <p:nvPr>
            <p:ph sz="quarter" idx="1"/>
          </p:nvPr>
        </p:nvSpPr>
        <p:spPr/>
        <p:txBody>
          <a:bodyPr/>
          <a:lstStyle/>
          <a:p>
            <a:r>
              <a:rPr lang="en-US" dirty="0" smtClean="0"/>
              <a:t>Evicted RVA entries are copied into ERB</a:t>
            </a:r>
          </a:p>
          <a:p>
            <a:pPr lvl="1"/>
            <a:r>
              <a:rPr lang="en-US" dirty="0" smtClean="0"/>
              <a:t>Eliminates the need for multiple simultaneous block evictions</a:t>
            </a:r>
          </a:p>
          <a:p>
            <a:r>
              <a:rPr lang="en-US" dirty="0" smtClean="0"/>
              <a:t>Does not contain any </a:t>
            </a:r>
            <a:r>
              <a:rPr lang="en-US" dirty="0" err="1" smtClean="0"/>
              <a:t>datablocks</a:t>
            </a:r>
            <a:endParaRPr lang="en-US" dirty="0" smtClean="0"/>
          </a:p>
          <a:p>
            <a:r>
              <a:rPr lang="en-US" dirty="0" smtClean="0"/>
              <a:t>12 entries are sufficient to avoid performance losses</a:t>
            </a:r>
          </a:p>
          <a:p>
            <a:r>
              <a:rPr lang="en-US" dirty="0" smtClean="0"/>
              <a:t>Eagerly eviction of blocks from the oldest one third of its entries</a:t>
            </a:r>
          </a:p>
          <a:p>
            <a:r>
              <a:rPr lang="en-US" dirty="0" smtClean="0"/>
              <a:t>When an empty entry is not available, cache uses standard back-pressure mechanism to stall the cache</a:t>
            </a:r>
          </a:p>
          <a:p>
            <a:r>
              <a:rPr lang="en-US" dirty="0" smtClean="0"/>
              <a:t>Improvement: eager evictions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Status Table (BST)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Stores per block status information</a:t>
            </a:r>
          </a:p>
          <a:p>
            <a:r>
              <a:rPr lang="en-US" dirty="0" smtClean="0"/>
              <a:t>RVA stores information for more blocks than the number of blocks present in the cache (2x or 4x)</a:t>
            </a:r>
          </a:p>
          <a:p>
            <a:pPr lvl="1"/>
            <a:r>
              <a:rPr lang="en-US" dirty="0" smtClean="0"/>
              <a:t>But only</a:t>
            </a:r>
            <a:r>
              <a:rPr lang="en-US" dirty="0" smtClean="0"/>
              <a:t> required </a:t>
            </a:r>
            <a:r>
              <a:rPr lang="en-US" dirty="0" smtClean="0"/>
              <a:t>for blocks that are resident in cache</a:t>
            </a:r>
          </a:p>
          <a:p>
            <a:pPr lvl="1"/>
            <a:r>
              <a:rPr lang="en-US" dirty="0" smtClean="0"/>
              <a:t>Storing this information in BST reduces storage requirements</a:t>
            </a:r>
          </a:p>
          <a:p>
            <a:r>
              <a:rPr lang="en-US" dirty="0" smtClean="0"/>
              <a:t>BST stores:</a:t>
            </a:r>
          </a:p>
          <a:p>
            <a:pPr lvl="1"/>
            <a:r>
              <a:rPr lang="en-US" dirty="0" smtClean="0"/>
              <a:t>LRU information</a:t>
            </a:r>
          </a:p>
          <a:p>
            <a:pPr lvl="1"/>
            <a:r>
              <a:rPr lang="en-US" dirty="0" smtClean="0"/>
              <a:t>Block status bits	</a:t>
            </a:r>
          </a:p>
          <a:p>
            <a:r>
              <a:rPr lang="en-US" dirty="0" smtClean="0"/>
              <a:t>BST </a:t>
            </a:r>
            <a:r>
              <a:rPr lang="en-US" dirty="0" err="1" smtClean="0"/>
              <a:t>breakpointers</a:t>
            </a:r>
            <a:endParaRPr lang="en-US" dirty="0" smtClean="0"/>
          </a:p>
          <a:p>
            <a:pPr lvl="1"/>
            <a:r>
              <a:rPr lang="en-US" dirty="0" smtClean="0"/>
              <a:t>To avoid searching multiple RVA sets</a:t>
            </a:r>
          </a:p>
          <a:p>
            <a:pPr lvl="1"/>
            <a:r>
              <a:rPr lang="en-US" dirty="0" smtClean="0"/>
              <a:t>Contain RVA index bits that are not contained in the RVA index</a:t>
            </a:r>
          </a:p>
          <a:p>
            <a:pPr lvl="1"/>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251</TotalTime>
  <Words>1581</Words>
  <Application>Microsoft Macintosh PowerPoint</Application>
  <PresentationFormat>On-screen Show (4:3)</PresentationFormat>
  <Paragraphs>181</Paragraphs>
  <Slides>26</Slides>
  <Notes>13</Notes>
  <HiddenSlides>0</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Origin</vt:lpstr>
      <vt:lpstr>A Framework for Coarse-Grain Optimizations in the On-Chip Memory Hierarchy</vt:lpstr>
      <vt:lpstr>Introduction</vt:lpstr>
      <vt:lpstr>Proposed Solution</vt:lpstr>
      <vt:lpstr>Implementation Idea</vt:lpstr>
      <vt:lpstr>RegionTracker Requirements</vt:lpstr>
      <vt:lpstr>RegionTracker Structure</vt:lpstr>
      <vt:lpstr>Region Vector Array (RVA)</vt:lpstr>
      <vt:lpstr>Evicted Region Buffer (ERB)</vt:lpstr>
      <vt:lpstr>Block Status Table (BST)</vt:lpstr>
      <vt:lpstr>Functional Description</vt:lpstr>
      <vt:lpstr>Optimizations</vt:lpstr>
      <vt:lpstr>Relation to Previous Coarse-Grain Cache Designs – Data Set Region (DSR)</vt:lpstr>
      <vt:lpstr>Relation to Previous Coarse-Grain Cache Designs – Decoupled Sectored Cache (DSC)</vt:lpstr>
      <vt:lpstr>DSC Improvements</vt:lpstr>
      <vt:lpstr>Experiments</vt:lpstr>
      <vt:lpstr>Experimental Workloads</vt:lpstr>
      <vt:lpstr>Simulations</vt:lpstr>
      <vt:lpstr>Misses per 1K Instructions for Conventional Caches</vt:lpstr>
      <vt:lpstr>Sector Cache vs. RegionTracker</vt:lpstr>
      <vt:lpstr>Storage and Area Requirements</vt:lpstr>
      <vt:lpstr>Relative Miss Rate vs. Tag Area</vt:lpstr>
      <vt:lpstr>Performance / Slowdown</vt:lpstr>
      <vt:lpstr>RegionTracker Energy</vt:lpstr>
      <vt:lpstr>Snoop Broadcast Elimination</vt:lpstr>
      <vt:lpstr>Conclusion</vt:lpstr>
      <vt:lpstr>Discussion</vt:lpstr>
    </vt:vector>
  </TitlesOfParts>
  <Company>University of Virginia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Framework for Coarse-Grain Optimizations in the On-Chip Memory Hierarchy</dc:title>
  <dc:creator>Marko Miklo</dc:creator>
  <cp:lastModifiedBy>Marko Miklo</cp:lastModifiedBy>
  <cp:revision>20</cp:revision>
  <dcterms:created xsi:type="dcterms:W3CDTF">2010-03-23T16:49:59Z</dcterms:created>
  <dcterms:modified xsi:type="dcterms:W3CDTF">2010-03-23T16:50:56Z</dcterms:modified>
</cp:coreProperties>
</file>