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5.xml" ContentType="application/vnd.openxmlformats-officedocument.presentationml.tags+xml"/>
  <Override PartName="/ppt/tags/tag2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1" r:id="rId4"/>
    <p:sldId id="266" r:id="rId5"/>
    <p:sldId id="283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84" r:id="rId15"/>
    <p:sldId id="259" r:id="rId16"/>
    <p:sldId id="262" r:id="rId17"/>
    <p:sldId id="282" r:id="rId18"/>
    <p:sldId id="285" r:id="rId19"/>
    <p:sldId id="286" r:id="rId20"/>
  </p:sldIdLst>
  <p:sldSz cx="9144000" cy="6858000" type="screen4x3"/>
  <p:notesSz cx="7102475" cy="10234613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mmi10" pitchFamily="34" charset="0"/>
      <p:regular r:id="rId27"/>
    </p:embeddedFont>
    <p:embeddedFont>
      <p:font typeface="cmr10" pitchFamily="34" charset="0"/>
      <p:regular r:id="rId28"/>
    </p:embeddedFont>
    <p:embeddedFont>
      <p:font typeface="cmr7" pitchFamily="34" charset="0"/>
      <p:regular r:id="rId29"/>
    </p:embeddedFont>
    <p:embeddedFont>
      <p:font typeface="cmbx10" pitchFamily="34" charset="0"/>
      <p:regular r:id="rId30"/>
    </p:embeddedFont>
    <p:embeddedFont>
      <p:font typeface="cmbxti10" pitchFamily="34" charset="0"/>
      <p:regular r:id="rId31"/>
    </p:embeddedFont>
    <p:embeddedFont>
      <p:font typeface="cmsy10orig" pitchFamily="34" charset="0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gb231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search\My%20Dropbox\Genome%20Calculation\Experiment\Matlab%20files\Methods%20from%20Mastermind\Hamming_Exhaustiv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Sheet1!$A$1:$J$1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28</c:v>
                </c:pt>
                <c:pt idx="3">
                  <c:v>12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Sheet1!$A$2:$J$2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24</c:v>
                </c:pt>
                <c:pt idx="3">
                  <c:v>15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Sheet1!$A$3:$J$3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18</c:v>
                </c:pt>
                <c:pt idx="4">
                  <c:v>9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"/>
          <c:order val="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Sheet1!$A$4:$J$4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"/>
          <c:order val="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Sheet1!$A$5:$J$5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12</c:v>
                </c:pt>
                <c:pt idx="4">
                  <c:v>8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"/>
          <c:order val="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Sheet1!$A$6:$J$6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12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"/>
          <c:order val="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Sheet1!$A$7:$J$7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15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"/>
          <c:order val="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Sheet1!$A$8:$J$8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32</c:v>
                </c:pt>
                <c:pt idx="4">
                  <c:v>14</c:v>
                </c:pt>
                <c:pt idx="5">
                  <c:v>6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"/>
          <c:order val="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Sheet1!$A$9:$J$9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"/>
          <c:order val="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Sheet1!$A$10:$J$10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12</c:v>
                </c:pt>
                <c:pt idx="4">
                  <c:v>7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0"/>
          <c:order val="1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Sheet1!$A$11:$J$11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39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1"/>
          <c:order val="1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Sheet1!$A$12:$J$12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2"/>
          <c:order val="1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Sheet1!$A$13:$J$13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3"/>
          <c:order val="1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Sheet1!$A$14:$J$14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12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4"/>
          <c:order val="1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Sheet1!$A$15:$J$15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5"/>
          <c:order val="1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Sheet1!$A$16:$J$16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18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6"/>
          <c:order val="1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Sheet1!$A$17:$J$17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7"/>
          <c:order val="1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Sheet1!$A$18:$J$18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8"/>
          <c:order val="1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Sheet1!$A$19:$J$19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14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9"/>
          <c:order val="1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Sheet1!$A$20:$J$20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24</c:v>
                </c:pt>
                <c:pt idx="3">
                  <c:v>15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0"/>
          <c:order val="2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Sheet1!$A$21:$J$21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16</c:v>
                </c:pt>
                <c:pt idx="3">
                  <c:v>7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1"/>
          <c:order val="2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Sheet1!$A$22:$J$22</c:f>
              <c:numCache>
                <c:formatCode>General</c:formatCode>
                <c:ptCount val="10"/>
                <c:pt idx="0">
                  <c:v>1024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2"/>
          <c:order val="2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Sheet1!$A$23:$J$23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21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3"/>
          <c:order val="2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Sheet1!$A$24:$J$24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32</c:v>
                </c:pt>
                <c:pt idx="4">
                  <c:v>14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4"/>
          <c:order val="2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Sheet1!$A$25:$J$25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12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5"/>
          <c:order val="2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Sheet1!$A$26:$J$26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39</c:v>
                </c:pt>
                <c:pt idx="4">
                  <c:v>13</c:v>
                </c:pt>
                <c:pt idx="5">
                  <c:v>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6"/>
          <c:order val="2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Sheet1!$A$27:$J$27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6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7"/>
          <c:order val="2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Sheet1!$A$28:$J$28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8"/>
          <c:order val="2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Sheet1!$A$29:$J$29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16</c:v>
                </c:pt>
                <c:pt idx="3">
                  <c:v>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29"/>
          <c:order val="2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Sheet1!$A$30:$J$30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0"/>
          <c:order val="3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Sheet1!$A$31:$J$31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17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1"/>
          <c:order val="3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Sheet1!$A$32:$J$32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16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2"/>
          <c:order val="3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Sheet1!$A$33:$J$33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3"/>
          <c:order val="3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Sheet1!$A$34:$J$34</c:f>
              <c:numCache>
                <c:formatCode>General</c:formatCode>
                <c:ptCount val="10"/>
                <c:pt idx="0">
                  <c:v>1024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4"/>
          <c:order val="3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Sheet1!$A$35:$J$35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5"/>
          <c:order val="3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Sheet1!$A$36:$J$36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12</c:v>
                </c:pt>
                <c:pt idx="4">
                  <c:v>4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6"/>
          <c:order val="3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Sheet1!$A$37:$J$37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6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7"/>
          <c:order val="3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Sheet1!$A$38:$J$38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30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8"/>
          <c:order val="3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Sheet1!$A$39:$J$39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36</c:v>
                </c:pt>
                <c:pt idx="4">
                  <c:v>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39"/>
          <c:order val="3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Sheet1!$A$40:$J$40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16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0"/>
          <c:order val="4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Sheet1!$A$41:$J$41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13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1"/>
          <c:order val="4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Sheet1!$A$42:$J$42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30</c:v>
                </c:pt>
                <c:pt idx="4">
                  <c:v>11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2"/>
          <c:order val="4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Sheet1!$A$43:$J$43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3"/>
          <c:order val="4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Sheet1!$A$44:$J$44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20</c:v>
                </c:pt>
                <c:pt idx="4">
                  <c:v>9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4"/>
          <c:order val="4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Sheet1!$A$45:$J$45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36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5"/>
          <c:order val="4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Sheet1!$A$46:$J$46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30</c:v>
                </c:pt>
                <c:pt idx="4">
                  <c:v>12</c:v>
                </c:pt>
                <c:pt idx="5">
                  <c:v>5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6"/>
          <c:order val="4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Sheet1!$A$47:$J$47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12</c:v>
                </c:pt>
                <c:pt idx="4">
                  <c:v>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7"/>
          <c:order val="4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Sheet1!$A$48:$J$48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25</c:v>
                </c:pt>
                <c:pt idx="3">
                  <c:v>16</c:v>
                </c:pt>
                <c:pt idx="4">
                  <c:v>9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8"/>
          <c:order val="4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Sheet1!$A$49:$J$49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12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49"/>
          <c:order val="4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Sheet1!$A$50:$J$50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24</c:v>
                </c:pt>
                <c:pt idx="3">
                  <c:v>15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0"/>
          <c:order val="5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Sheet1!$A$51:$J$51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24</c:v>
                </c:pt>
                <c:pt idx="3">
                  <c:v>15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1"/>
          <c:order val="5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Sheet1!$A$52:$J$52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15</c:v>
                </c:pt>
                <c:pt idx="3">
                  <c:v>6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2"/>
          <c:order val="5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Sheet1!$A$53:$J$53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42</c:v>
                </c:pt>
                <c:pt idx="4">
                  <c:v>14</c:v>
                </c:pt>
                <c:pt idx="5">
                  <c:v>6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3"/>
          <c:order val="5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Sheet1!$A$54:$J$54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12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4"/>
          <c:order val="5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Sheet1!$A$55:$J$55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30</c:v>
                </c:pt>
                <c:pt idx="4">
                  <c:v>12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5"/>
          <c:order val="5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Sheet1!$A$56:$J$56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4</c:v>
                </c:pt>
                <c:pt idx="4">
                  <c:v>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6"/>
          <c:order val="5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Sheet1!$A$57:$J$57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36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7"/>
          <c:order val="5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Sheet1!$A$58:$J$58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21</c:v>
                </c:pt>
                <c:pt idx="3">
                  <c:v>12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8"/>
          <c:order val="5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Sheet1!$A$59:$J$59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24</c:v>
                </c:pt>
                <c:pt idx="3">
                  <c:v>15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59"/>
          <c:order val="5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Sheet1!$A$60:$J$60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28</c:v>
                </c:pt>
                <c:pt idx="3">
                  <c:v>15</c:v>
                </c:pt>
                <c:pt idx="4">
                  <c:v>8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0"/>
          <c:order val="6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Sheet1!$A$61:$K$61</c:f>
              <c:numCache>
                <c:formatCode>General</c:formatCode>
                <c:ptCount val="11"/>
                <c:pt idx="0">
                  <c:v>1024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7</c:v>
                </c:pt>
                <c:pt idx="5">
                  <c:v>6</c:v>
                </c:pt>
                <c:pt idx="6">
                  <c:v>5</c:v>
                </c:pt>
                <c:pt idx="7">
                  <c:v>4</c:v>
                </c:pt>
                <c:pt idx="8">
                  <c:v>3</c:v>
                </c:pt>
                <c:pt idx="9">
                  <c:v>2</c:v>
                </c:pt>
                <c:pt idx="10">
                  <c:v>0</c:v>
                </c:pt>
              </c:numCache>
            </c:numRef>
          </c:val>
        </c:ser>
        <c:ser>
          <c:idx val="61"/>
          <c:order val="6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Sheet1!$A$62:$J$62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20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2"/>
          <c:order val="6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Sheet1!$A$63:$J$63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28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3"/>
          <c:order val="6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Sheet1!$A$64:$J$64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32</c:v>
                </c:pt>
                <c:pt idx="4">
                  <c:v>10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4"/>
          <c:order val="6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Sheet1!$A$65:$J$65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5"/>
          <c:order val="6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Sheet1!$A$66:$J$66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39</c:v>
                </c:pt>
                <c:pt idx="4">
                  <c:v>13</c:v>
                </c:pt>
                <c:pt idx="5">
                  <c:v>5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6"/>
          <c:order val="6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Sheet1!$A$67:$J$67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7"/>
          <c:order val="6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Sheet1!$A$68:$J$68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25</c:v>
                </c:pt>
                <c:pt idx="3">
                  <c:v>16</c:v>
                </c:pt>
                <c:pt idx="4">
                  <c:v>9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8"/>
          <c:order val="6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Sheet1!$A$69:$J$69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18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69"/>
          <c:order val="6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Sheet1!$A$70:$J$70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0"/>
          <c:order val="7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Sheet1!$A$71:$J$71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13</c:v>
                </c:pt>
                <c:pt idx="5">
                  <c:v>4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1"/>
          <c:order val="7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Sheet1!$A$72:$J$72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32</c:v>
                </c:pt>
                <c:pt idx="4">
                  <c:v>10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2"/>
          <c:order val="7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Sheet1!$A$73:$J$73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3"/>
          <c:order val="7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Sheet1!$A$74:$J$74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25</c:v>
                </c:pt>
                <c:pt idx="3">
                  <c:v>16</c:v>
                </c:pt>
                <c:pt idx="4">
                  <c:v>6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4"/>
          <c:order val="7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Sheet1!$A$75:$J$75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28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</c:numCache>
            </c:numRef>
          </c:val>
        </c:ser>
        <c:ser>
          <c:idx val="75"/>
          <c:order val="7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Sheet1!$A$76:$J$76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12</c:v>
                </c:pt>
                <c:pt idx="4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6"/>
          <c:order val="7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Sheet1!$A$77:$J$77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36</c:v>
                </c:pt>
                <c:pt idx="4">
                  <c:v>16</c:v>
                </c:pt>
                <c:pt idx="5">
                  <c:v>5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7"/>
          <c:order val="7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Sheet1!$A$78:$J$78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8"/>
          <c:order val="7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Sheet1!$A$79:$J$79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79"/>
          <c:order val="7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Sheet1!$A$80:$J$80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0"/>
          <c:order val="8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Sheet1!$A$81:$J$81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39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1"/>
          <c:order val="8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Sheet1!$A$82:$J$82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2"/>
          <c:order val="8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Sheet1!$A$83:$J$83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39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3"/>
          <c:order val="8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Sheet1!$A$84:$J$84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28</c:v>
                </c:pt>
                <c:pt idx="3">
                  <c:v>12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4"/>
          <c:order val="8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Sheet1!$A$85:$J$85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32</c:v>
                </c:pt>
                <c:pt idx="4">
                  <c:v>14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5"/>
          <c:order val="8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Sheet1!$A$86:$J$86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63</c:v>
                </c:pt>
                <c:pt idx="3">
                  <c:v>20</c:v>
                </c:pt>
                <c:pt idx="4">
                  <c:v>9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6"/>
          <c:order val="8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Sheet1!$A$87:$J$87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13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7"/>
          <c:order val="8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Sheet1!$A$88:$J$88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8"/>
          <c:order val="8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Sheet1!$A$89:$J$89</c:f>
              <c:numCache>
                <c:formatCode>General</c:formatCode>
                <c:ptCount val="10"/>
                <c:pt idx="0">
                  <c:v>1024</c:v>
                </c:pt>
                <c:pt idx="1">
                  <c:v>45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89"/>
          <c:order val="8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Sheet1!$A$90:$J$90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36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0"/>
          <c:order val="9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Sheet1!$A$91:$J$91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36</c:v>
                </c:pt>
                <c:pt idx="4">
                  <c:v>4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1"/>
          <c:order val="91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Sheet1!$A$92:$J$92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100</c:v>
                </c:pt>
                <c:pt idx="3">
                  <c:v>12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2"/>
          <c:order val="92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Sheet1!$A$93:$J$93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12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3"/>
          <c:order val="93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Sheet1!$A$94:$J$94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39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4"/>
          <c:order val="94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Sheet1!$A$95:$J$95</c:f>
              <c:numCache>
                <c:formatCode>General</c:formatCode>
                <c:ptCount val="10"/>
                <c:pt idx="0">
                  <c:v>1024</c:v>
                </c:pt>
                <c:pt idx="1">
                  <c:v>252</c:v>
                </c:pt>
                <c:pt idx="2">
                  <c:v>25</c:v>
                </c:pt>
                <c:pt idx="3">
                  <c:v>16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5"/>
          <c:order val="95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Sheet1!$A$96:$J$96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6"/>
          <c:order val="96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Sheet1!$A$97:$J$97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8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7"/>
          <c:order val="97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Sheet1!$A$98:$J$98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90</c:v>
                </c:pt>
                <c:pt idx="3">
                  <c:v>32</c:v>
                </c:pt>
                <c:pt idx="4">
                  <c:v>14</c:v>
                </c:pt>
                <c:pt idx="5">
                  <c:v>6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8"/>
          <c:order val="98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Sheet1!$A$99:$J$99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15</c:v>
                </c:pt>
                <c:pt idx="3">
                  <c:v>8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99"/>
          <c:order val="99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Sheet1!$A$100:$J$100</c:f>
              <c:numCache>
                <c:formatCode>General</c:formatCode>
                <c:ptCount val="10"/>
                <c:pt idx="0">
                  <c:v>1024</c:v>
                </c:pt>
                <c:pt idx="1">
                  <c:v>120</c:v>
                </c:pt>
                <c:pt idx="2">
                  <c:v>35</c:v>
                </c:pt>
                <c:pt idx="3">
                  <c:v>18</c:v>
                </c:pt>
                <c:pt idx="4">
                  <c:v>6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00"/>
          <c:order val="100"/>
          <c:marker>
            <c:symbol val="none"/>
          </c:marker>
          <c:cat>
            <c:numRef>
              <c:f>Sheet1!$N$1:$N$11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Sheet1!$A$101:$J$101</c:f>
              <c:numCache>
                <c:formatCode>General</c:formatCode>
                <c:ptCount val="10"/>
                <c:pt idx="0">
                  <c:v>1024</c:v>
                </c:pt>
                <c:pt idx="1">
                  <c:v>210</c:v>
                </c:pt>
                <c:pt idx="2">
                  <c:v>80</c:v>
                </c:pt>
                <c:pt idx="3">
                  <c:v>28</c:v>
                </c:pt>
                <c:pt idx="4">
                  <c:v>8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marker val="1"/>
        <c:axId val="174238336"/>
        <c:axId val="174256896"/>
      </c:lineChart>
      <c:catAx>
        <c:axId val="1742383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altLang="zh-CN" sz="2000" dirty="0">
                    <a:latin typeface="+mj-lt"/>
                    <a:cs typeface="Times New Roman" pitchFamily="18" charset="0"/>
                  </a:rPr>
                  <a:t>No. of Queries</a:t>
                </a:r>
                <a:endParaRPr lang="zh-CN" altLang="en-US" sz="2000" dirty="0">
                  <a:latin typeface="+mj-lt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174256896"/>
        <c:crosses val="autoZero"/>
        <c:auto val="1"/>
        <c:lblAlgn val="ctr"/>
        <c:lblOffset val="100"/>
      </c:catAx>
      <c:valAx>
        <c:axId val="174256896"/>
        <c:scaling>
          <c:logBase val="2"/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altLang="zh-CN" sz="2000" dirty="0">
                    <a:latin typeface="+mn-lt"/>
                    <a:cs typeface="Times New Roman" pitchFamily="18" charset="0"/>
                  </a:rPr>
                  <a:t>No. of Possible </a:t>
                </a:r>
                <a:r>
                  <a:rPr lang="en-US" altLang="zh-CN" sz="2000" dirty="0" smtClean="0">
                    <a:latin typeface="+mn-lt"/>
                    <a:cs typeface="Times New Roman" pitchFamily="18" charset="0"/>
                  </a:rPr>
                  <a:t>Sequences</a:t>
                </a:r>
                <a:endParaRPr lang="zh-CN" altLang="en-US" sz="2000" dirty="0">
                  <a:latin typeface="+mn-lt"/>
                  <a:cs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174238336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3A20-1E9C-4109-8D69-E93334C8F4BE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3B4C6-4DD7-40D2-BDCC-2E7F92E43A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8E654DC-66A8-49F7-AC6C-4A43D72EA35D}" type="datetimeFigureOut">
              <a:rPr lang="en-US" smtClean="0"/>
              <a:pPr/>
              <a:t>10/10/2011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EAE060EF-B058-4305-A9B4-0B638F90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r=50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60EF-B058-4305-A9B4-0B638F90F97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M=3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60EF-B058-4305-A9B4-0B638F90F97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2011/10/10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32.em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png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image" Target="../media/image9.emf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emf"/><Relationship Id="rId5" Type="http://schemas.openxmlformats.org/officeDocument/2006/relationships/tags" Target="../tags/tag7.xml"/><Relationship Id="rId10" Type="http://schemas.openxmlformats.org/officeDocument/2006/relationships/image" Target="../media/image6.emf"/><Relationship Id="rId4" Type="http://schemas.openxmlformats.org/officeDocument/2006/relationships/tags" Target="../tags/tag6.xml"/><Relationship Id="rId9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emf"/><Relationship Id="rId5" Type="http://schemas.openxmlformats.org/officeDocument/2006/relationships/image" Target="../media/image7.emf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6.e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tags" Target="../tags/tag11.xml"/><Relationship Id="rId16" Type="http://schemas.openxmlformats.org/officeDocument/2006/relationships/image" Target="../media/image19.emf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4.emf"/><Relationship Id="rId5" Type="http://schemas.openxmlformats.org/officeDocument/2006/relationships/tags" Target="../tags/tag14.xml"/><Relationship Id="rId15" Type="http://schemas.openxmlformats.org/officeDocument/2006/relationships/image" Target="../media/image18.emf"/><Relationship Id="rId10" Type="http://schemas.openxmlformats.org/officeDocument/2006/relationships/image" Target="../media/image13.jpeg"/><Relationship Id="rId4" Type="http://schemas.openxmlformats.org/officeDocument/2006/relationships/tags" Target="../tags/tag13.xml"/><Relationship Id="rId9" Type="http://schemas.openxmlformats.org/officeDocument/2006/relationships/image" Target="../media/image12.jpeg"/><Relationship Id="rId1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2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1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Auditing Information Leakage for Distance Metrics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429388" y="4214818"/>
            <a:ext cx="2114616" cy="1500198"/>
          </a:xfrm>
        </p:spPr>
        <p:txBody>
          <a:bodyPr>
            <a:normAutofit fontScale="92500"/>
          </a:bodyPr>
          <a:lstStyle/>
          <a:p>
            <a:r>
              <a:rPr lang="en-US" altLang="zh-CN" dirty="0" err="1" smtClean="0">
                <a:solidFill>
                  <a:schemeClr val="tx1"/>
                </a:solidFill>
              </a:rPr>
              <a:t>Yikan</a:t>
            </a:r>
            <a:r>
              <a:rPr lang="en-US" altLang="zh-CN" dirty="0" smtClean="0">
                <a:solidFill>
                  <a:schemeClr val="tx1"/>
                </a:solidFill>
              </a:rPr>
              <a:t> Chen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David Evans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t2.gstatic.com/images?q=tbn:ANd9GcRxVE2IZyoF7hB_-3YCzbXcnRW30xebC0s0KVLnVahghMJxbnx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64318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5967731"/>
            <a:ext cx="4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www.securecomputation.org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BXTI10"/>
              </a:rPr>
              <a:t>A</a:t>
            </a:r>
            <a:r>
              <a:rPr lang="en-US" smtClean="0">
                <a:latin typeface="CMSY10ORIG"/>
              </a:rPr>
              <a:t>A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14546" y="-24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PASSAT 2011, Boston, MA                    Oct11, 2011</a:t>
            </a:r>
            <a:endParaRPr lang="en-US" dirty="0"/>
          </a:p>
        </p:txBody>
      </p:sp>
      <p:pic>
        <p:nvPicPr>
          <p:cNvPr id="11" name="图片 10" descr="security_guard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470" y="2000261"/>
            <a:ext cx="6215075" cy="4143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Stack+and+Sort+Board.jpg"/>
          <p:cNvPicPr>
            <a:picLocks noChangeAspect="1"/>
          </p:cNvPicPr>
          <p:nvPr/>
        </p:nvPicPr>
        <p:blipFill>
          <a:blip r:embed="rId3" cstate="print"/>
          <a:srcRect t="20577" b="22307"/>
          <a:stretch>
            <a:fillRect/>
          </a:stretch>
        </p:blipFill>
        <p:spPr>
          <a:xfrm>
            <a:off x="6080150" y="3286148"/>
            <a:ext cx="3135320" cy="1790763"/>
          </a:xfrm>
          <a:prstGeom prst="rect">
            <a:avLst/>
          </a:prstGeom>
        </p:spPr>
      </p:pic>
      <p:pic>
        <p:nvPicPr>
          <p:cNvPr id="12" name="图片 11" descr="250px-Cut-the-watermelon,-serve-and-enjoy-Step-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2132" y="1500198"/>
            <a:ext cx="3429024" cy="17556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b="1" dirty="0" smtClean="0"/>
              <a:t>Divide-and-merge Algorithm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14282" y="2071678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400" b="1" dirty="0" smtClean="0">
              <a:solidFill>
                <a:prstClr val="black"/>
              </a:solidFill>
            </a:endParaRPr>
          </a:p>
          <a:p>
            <a:pPr lvl="1"/>
            <a:r>
              <a:rPr lang="en-US" sz="2400" b="1" dirty="0" smtClean="0">
                <a:solidFill>
                  <a:prstClr val="black"/>
                </a:solidFill>
              </a:rPr>
              <a:t>Divide</a:t>
            </a:r>
            <a:r>
              <a:rPr lang="en-US" sz="2400" dirty="0" smtClean="0">
                <a:solidFill>
                  <a:prstClr val="black"/>
                </a:solidFill>
              </a:rPr>
              <a:t> and exhaustive search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Divide matrix A into small blocks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Analyze each output exhaustively</a:t>
            </a:r>
          </a:p>
          <a:p>
            <a:pPr lvl="2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b="1" dirty="0" smtClean="0">
                <a:solidFill>
                  <a:prstClr val="black"/>
                </a:solidFill>
              </a:rPr>
              <a:t>Sort and select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Sort output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Select      best combinations</a:t>
            </a:r>
          </a:p>
          <a:p>
            <a:pPr lvl="2"/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b="1" dirty="0" smtClean="0">
                <a:solidFill>
                  <a:prstClr val="black"/>
                </a:solidFill>
              </a:rPr>
              <a:t>Merge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 Merge adjacent blocks</a:t>
            </a:r>
            <a:endParaRPr lang="en-US" sz="2400" dirty="0"/>
          </a:p>
        </p:txBody>
      </p:sp>
      <p:pic>
        <p:nvPicPr>
          <p:cNvPr id="14" name="图片 13" descr="12427963471512142282merge_sign-svg-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5072098"/>
            <a:ext cx="1714488" cy="1714488"/>
          </a:xfrm>
          <a:prstGeom prst="rect">
            <a:avLst/>
          </a:prstGeom>
        </p:spPr>
      </p:pic>
      <p:pic>
        <p:nvPicPr>
          <p:cNvPr id="22" name="图片 2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14546" y="4750596"/>
            <a:ext cx="285752" cy="2500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357686" y="1473915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AK=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1604" y="1357298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# of 0-1 solutions for the equation set: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150017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X, {</a:t>
            </a:r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i</a:t>
            </a:r>
            <a:r>
              <a:rPr lang="en-US" sz="2800" b="1" dirty="0" smtClean="0"/>
              <a:t>}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0528" y="-11075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0528" y="-316929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528" y="-11075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80528" y="-4070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80528" y="-110750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180528" y="-110750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785000"/>
            <a:ext cx="6305550" cy="771525"/>
          </a:xfrm>
          <a:prstGeom prst="rect">
            <a:avLst/>
          </a:prstGeom>
          <a:noFill/>
        </p:spPr>
      </p:pic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" y="3071810"/>
            <a:ext cx="2714644" cy="704763"/>
          </a:xfrm>
          <a:prstGeom prst="rect">
            <a:avLst/>
          </a:prstGeom>
          <a:noFill/>
        </p:spPr>
      </p:pic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929066"/>
            <a:ext cx="2143140" cy="472057"/>
          </a:xfrm>
          <a:prstGeom prst="rect">
            <a:avLst/>
          </a:prstGeom>
          <a:noFill/>
        </p:spPr>
      </p:pic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099520"/>
            <a:ext cx="2170216" cy="686670"/>
          </a:xfrm>
          <a:prstGeom prst="rect">
            <a:avLst/>
          </a:prstGeom>
          <a:noFill/>
        </p:spPr>
      </p:pic>
      <p:pic>
        <p:nvPicPr>
          <p:cNvPr id="31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929066"/>
            <a:ext cx="2162175" cy="476250"/>
          </a:xfrm>
          <a:prstGeom prst="rect">
            <a:avLst/>
          </a:prstGeom>
          <a:noFill/>
        </p:spPr>
      </p:pic>
      <p:pic>
        <p:nvPicPr>
          <p:cNvPr id="9238" name="Picture 2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085664"/>
            <a:ext cx="1945902" cy="700525"/>
          </a:xfrm>
          <a:prstGeom prst="rect">
            <a:avLst/>
          </a:prstGeom>
          <a:noFill/>
        </p:spPr>
      </p:pic>
      <p:pic>
        <p:nvPicPr>
          <p:cNvPr id="9237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929066"/>
            <a:ext cx="1600200" cy="476250"/>
          </a:xfrm>
          <a:prstGeom prst="rect">
            <a:avLst/>
          </a:prstGeom>
          <a:noFill/>
        </p:spPr>
      </p:pic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43" name="Picture 2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3103231"/>
            <a:ext cx="1857405" cy="668666"/>
          </a:xfrm>
          <a:prstGeom prst="rect">
            <a:avLst/>
          </a:prstGeom>
          <a:noFill/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3929066"/>
            <a:ext cx="1600200" cy="476250"/>
          </a:xfrm>
          <a:prstGeom prst="rect">
            <a:avLst/>
          </a:prstGeom>
          <a:noFill/>
        </p:spPr>
      </p:pic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45" name="Rectangle 29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rot="5400000">
            <a:off x="2107389" y="1249347"/>
            <a:ext cx="107157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>
            <a:off x="3751257" y="1248553"/>
            <a:ext cx="107157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rot="5400000">
            <a:off x="5180017" y="1248553"/>
            <a:ext cx="1071570" cy="1588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6200000" flipH="1">
            <a:off x="1643042" y="3500438"/>
            <a:ext cx="1500198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5400000">
            <a:off x="1649766" y="3422278"/>
            <a:ext cx="1500199" cy="656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rot="16200000" flipH="1">
            <a:off x="5929322" y="3357562"/>
            <a:ext cx="1500198" cy="5000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>
            <a:off x="5936046" y="3279402"/>
            <a:ext cx="1500199" cy="656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700473"/>
            <a:ext cx="2762250" cy="771525"/>
          </a:xfrm>
          <a:prstGeom prst="rect">
            <a:avLst/>
          </a:prstGeom>
          <a:noFill/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643446"/>
            <a:ext cx="2219325" cy="476250"/>
          </a:xfrm>
          <a:prstGeom prst="rect">
            <a:avLst/>
          </a:prstGeom>
          <a:noFill/>
        </p:spPr>
      </p:pic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51" name="Rectangle 35"/>
          <p:cNvSpPr>
            <a:spLocks noChangeArrowheads="1"/>
          </p:cNvSpPr>
          <p:nvPr/>
        </p:nvSpPr>
        <p:spPr bwMode="auto">
          <a:xfrm>
            <a:off x="0" y="216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右大括号 64"/>
          <p:cNvSpPr/>
          <p:nvPr/>
        </p:nvSpPr>
        <p:spPr>
          <a:xfrm rot="5400000">
            <a:off x="2321703" y="2107396"/>
            <a:ext cx="428628" cy="221457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右大括号 69"/>
          <p:cNvSpPr/>
          <p:nvPr/>
        </p:nvSpPr>
        <p:spPr>
          <a:xfrm rot="5400000">
            <a:off x="6322231" y="2107397"/>
            <a:ext cx="428628" cy="221457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53" name="Picture 3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3714752"/>
            <a:ext cx="2762250" cy="771525"/>
          </a:xfrm>
          <a:prstGeom prst="rect">
            <a:avLst/>
          </a:prstGeom>
          <a:noFill/>
        </p:spPr>
      </p:pic>
      <p:pic>
        <p:nvPicPr>
          <p:cNvPr id="9252" name="Picture 3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586287"/>
            <a:ext cx="2219325" cy="476250"/>
          </a:xfrm>
          <a:prstGeom prst="rect">
            <a:avLst/>
          </a:prstGeom>
          <a:noFill/>
        </p:spPr>
      </p:pic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6" name="Rectangle 40"/>
          <p:cNvSpPr>
            <a:spLocks noChangeArrowheads="1"/>
          </p:cNvSpPr>
          <p:nvPr/>
        </p:nvSpPr>
        <p:spPr bwMode="auto">
          <a:xfrm>
            <a:off x="0" y="216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41" y="3795703"/>
            <a:ext cx="4429125" cy="771525"/>
          </a:xfrm>
          <a:prstGeom prst="rect">
            <a:avLst/>
          </a:prstGeom>
          <a:noFill/>
        </p:spPr>
      </p:pic>
      <p:pic>
        <p:nvPicPr>
          <p:cNvPr id="9257" name="Picture 4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41" y="4643446"/>
            <a:ext cx="3781425" cy="476250"/>
          </a:xfrm>
          <a:prstGeom prst="rect">
            <a:avLst/>
          </a:prstGeom>
          <a:noFill/>
        </p:spPr>
      </p:pic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0" y="1228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61" name="Rectangle 45"/>
          <p:cNvSpPr>
            <a:spLocks noChangeArrowheads="1"/>
          </p:cNvSpPr>
          <p:nvPr/>
        </p:nvSpPr>
        <p:spPr bwMode="auto">
          <a:xfrm>
            <a:off x="0" y="2162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714379" y="4643446"/>
            <a:ext cx="571504" cy="500066"/>
          </a:xfrm>
          <a:prstGeom prst="ellipse">
            <a:avLst/>
          </a:prstGeom>
          <a:noFill/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5572132" y="4214818"/>
            <a:ext cx="1840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tx2"/>
                </a:solidFill>
              </a:rPr>
              <a:t>Complexity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500958" y="760381"/>
            <a:ext cx="1000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accent4">
                    <a:lumMod val="75000"/>
                  </a:schemeClr>
                </a:solidFill>
              </a:rPr>
              <a:t>r = 3</a:t>
            </a:r>
          </a:p>
          <a:p>
            <a:endParaRPr lang="en-US" sz="32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34241" y="782405"/>
            <a:ext cx="694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A=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857884" y="4714884"/>
            <a:ext cx="171451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linear to 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linear to </a:t>
            </a:r>
            <a:r>
              <a:rPr lang="en-US" sz="2800" i="1" dirty="0" smtClean="0"/>
              <a:t>r</a:t>
            </a:r>
            <a:r>
              <a:rPr lang="en-US" sz="2800" i="1" baseline="30000" dirty="0" smtClean="0"/>
              <a:t>2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428728" y="21429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X=</a:t>
            </a:r>
            <a:r>
              <a:rPr lang="en-US" sz="2800" b="1" dirty="0" smtClean="0"/>
              <a:t>11111111</a:t>
            </a:r>
            <a:r>
              <a:rPr lang="en-US" sz="2800" b="1" i="1" dirty="0" smtClean="0"/>
              <a:t>	 Q</a:t>
            </a:r>
            <a:r>
              <a:rPr lang="en-US" sz="2800" b="1" i="1" baseline="-25000" dirty="0" smtClean="0"/>
              <a:t>1</a:t>
            </a:r>
            <a:r>
              <a:rPr lang="en-US" sz="2800" b="1" i="1" dirty="0" smtClean="0"/>
              <a:t>=</a:t>
            </a:r>
            <a:r>
              <a:rPr lang="en-US" sz="2800" b="1" dirty="0" smtClean="0"/>
              <a:t>01001000 </a:t>
            </a:r>
            <a:r>
              <a:rPr lang="en-US" sz="2800" b="1" i="1" dirty="0" smtClean="0"/>
              <a:t> Q</a:t>
            </a:r>
            <a:r>
              <a:rPr lang="en-US" sz="2800" b="1" i="1" baseline="-25000" dirty="0" smtClean="0"/>
              <a:t>2</a:t>
            </a:r>
            <a:r>
              <a:rPr lang="en-US" sz="2800" b="1" i="1" dirty="0" smtClean="0"/>
              <a:t>=</a:t>
            </a:r>
            <a:r>
              <a:rPr lang="en-US" sz="2800" b="1" dirty="0" smtClean="0"/>
              <a:t>00111100</a:t>
            </a:r>
            <a:endParaRPr lang="en-US" sz="28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7429520" y="1211033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AK=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74" y="1928802"/>
            <a:ext cx="2286000" cy="866775"/>
          </a:xfrm>
          <a:prstGeom prst="rect">
            <a:avLst/>
          </a:prstGeom>
          <a:noFill/>
        </p:spPr>
      </p:pic>
      <p:pic>
        <p:nvPicPr>
          <p:cNvPr id="67" name="图片 6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928926" y="2143116"/>
            <a:ext cx="2256535" cy="473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8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8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8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9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94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96" dur="10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98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8889 " pathEditMode="relative" ptsTypes="AA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70" grpId="1" animBg="1"/>
      <p:bldP spid="70" grpId="2" animBg="1"/>
      <p:bldP spid="85" grpId="0"/>
      <p:bldP spid="60" grpId="0"/>
      <p:bldP spid="61" grpId="0" animBg="1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428596" y="1275694"/>
            <a:ext cx="80724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Implementation experiment settings</a:t>
            </a:r>
          </a:p>
          <a:p>
            <a:pPr lvl="1"/>
            <a:r>
              <a:rPr lang="en-US" sz="2800" dirty="0" err="1" smtClean="0">
                <a:solidFill>
                  <a:prstClr val="black"/>
                </a:solidFill>
              </a:rPr>
              <a:t>Matlab</a:t>
            </a:r>
            <a:r>
              <a:rPr lang="en-US" sz="2800" dirty="0" smtClean="0">
                <a:solidFill>
                  <a:prstClr val="black"/>
                </a:solidFill>
              </a:rPr>
              <a:t> R2010b, 4 GB RAM 2.13 GHz CPU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2708920"/>
            <a:ext cx="7786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Experiment settings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Averaging from 5 experiments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Scalability </a:t>
            </a:r>
          </a:p>
          <a:p>
            <a:pPr lvl="1"/>
            <a:r>
              <a:rPr lang="en-US" sz="2800" dirty="0" smtClean="0"/>
              <a:t>Tightness</a:t>
            </a:r>
          </a:p>
          <a:p>
            <a:pPr lvl="1"/>
            <a:r>
              <a:rPr lang="en-US" sz="2800" dirty="0" smtClean="0">
                <a:solidFill>
                  <a:schemeClr val="accent1"/>
                </a:solidFill>
              </a:rPr>
              <a:t>Real Application Performance (Iris Recognition)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06" y="1443362"/>
            <a:ext cx="8555636" cy="39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571868" y="550070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Scalability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3763036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M: #queries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29100" t="53711" r="69479" b="36523"/>
          <a:stretch>
            <a:fillRect/>
          </a:stretch>
        </p:blipFill>
        <p:spPr bwMode="auto">
          <a:xfrm>
            <a:off x="429437" y="2500306"/>
            <a:ext cx="240367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Evaluation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550070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Tightness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12" y="6150114"/>
            <a:ext cx="5429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accent3"/>
                </a:solidFill>
              </a:rPr>
              <a:t>See the paper for detailed results and performance on iris application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649" t="41992" r="14348" b="8203"/>
          <a:stretch>
            <a:fillRect/>
          </a:stretch>
        </p:blipFill>
        <p:spPr bwMode="auto">
          <a:xfrm>
            <a:off x="214282" y="1142984"/>
            <a:ext cx="87154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7761" t="8690" r="80861" b="84167"/>
          <a:stretch>
            <a:fillRect/>
          </a:stretch>
        </p:blipFill>
        <p:spPr bwMode="auto">
          <a:xfrm>
            <a:off x="892943" y="1500174"/>
            <a:ext cx="1178727" cy="36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21881" t="21740" r="67616" b="71428"/>
          <a:stretch>
            <a:fillRect/>
          </a:stretch>
        </p:blipFill>
        <p:spPr bwMode="auto">
          <a:xfrm>
            <a:off x="2214546" y="2139859"/>
            <a:ext cx="1000132" cy="31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7761" t="39048" r="79291" b="49186"/>
          <a:stretch>
            <a:fillRect/>
          </a:stretch>
        </p:blipFill>
        <p:spPr bwMode="auto">
          <a:xfrm>
            <a:off x="843369" y="2842450"/>
            <a:ext cx="1285884" cy="57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 l="22756" t="53572" r="67616" b="39285"/>
          <a:stretch>
            <a:fillRect/>
          </a:stretch>
        </p:blipFill>
        <p:spPr bwMode="auto">
          <a:xfrm>
            <a:off x="2285984" y="3591359"/>
            <a:ext cx="928694" cy="33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Related Work</a:t>
            </a:r>
            <a:endParaRPr lang="en-US" b="1" dirty="0"/>
          </a:p>
        </p:txBody>
      </p:sp>
      <p:sp>
        <p:nvSpPr>
          <p:cNvPr id="8" name="矩形 7"/>
          <p:cNvSpPr/>
          <p:nvPr/>
        </p:nvSpPr>
        <p:spPr>
          <a:xfrm>
            <a:off x="251520" y="1412776"/>
            <a:ext cx="8643950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Estimating Information Leakage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No auditor ([Goodrich, Oakland 2009])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Weak auditor ([Wang, Wang et al., CCS 2009])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Differential Privacy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Add noise to protect secret information ([</a:t>
            </a:r>
            <a:r>
              <a:rPr lang="en-US" sz="2800" dirty="0" err="1" smtClean="0">
                <a:solidFill>
                  <a:prstClr val="black"/>
                </a:solidFill>
              </a:rPr>
              <a:t>Dwork</a:t>
            </a:r>
            <a:r>
              <a:rPr lang="en-US" sz="2800" dirty="0" smtClean="0">
                <a:solidFill>
                  <a:prstClr val="black"/>
                </a:solidFill>
              </a:rPr>
              <a:t>, ICALP 2006])</a:t>
            </a:r>
            <a:endParaRPr lang="en-US" sz="2800" b="1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</a:rPr>
              <a:t>Auditing Aggregate Queries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Auditing SUM, MEAN or MAX queries over a set of private entries in a database ([</a:t>
            </a:r>
            <a:r>
              <a:rPr lang="en-US" sz="2800" dirty="0" err="1" smtClean="0">
                <a:solidFill>
                  <a:prstClr val="black"/>
                </a:solidFill>
              </a:rPr>
              <a:t>Elshiekh</a:t>
            </a:r>
            <a:r>
              <a:rPr lang="en-US" sz="2800" dirty="0" smtClean="0">
                <a:solidFill>
                  <a:prstClr val="black"/>
                </a:solidFill>
              </a:rPr>
              <a:t>, 2008],[</a:t>
            </a:r>
            <a:r>
              <a:rPr lang="en-US" sz="2800" dirty="0" err="1" smtClean="0">
                <a:solidFill>
                  <a:prstClr val="black"/>
                </a:solidFill>
              </a:rPr>
              <a:t>Nabar</a:t>
            </a:r>
            <a:r>
              <a:rPr lang="en-US" sz="2800" dirty="0" smtClean="0">
                <a:solidFill>
                  <a:prstClr val="black"/>
                </a:solidFill>
              </a:rPr>
              <a:t> et al., VLDB 2006], [Wang, Li et al., CCS 2009])</a:t>
            </a:r>
          </a:p>
          <a:p>
            <a:pPr marL="742950" lvl="1" indent="-285750">
              <a:spcBef>
                <a:spcPct val="20000"/>
              </a:spcBef>
            </a:pPr>
            <a:endParaRPr lang="en-US" sz="28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auditor for the server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Performance adjustable</a:t>
            </a:r>
          </a:p>
          <a:p>
            <a:pPr lvl="1"/>
            <a:r>
              <a:rPr lang="en-US" dirty="0" smtClean="0"/>
              <a:t>Single-bit leakage (see paper)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altLang="zh-CN" dirty="0" smtClean="0"/>
              <a:t>Challenges</a:t>
            </a:r>
          </a:p>
          <a:p>
            <a:pPr lvl="1"/>
            <a:r>
              <a:rPr lang="en-US" dirty="0" smtClean="0"/>
              <a:t>Non-additive decomposable functions</a:t>
            </a:r>
            <a:endParaRPr lang="en-US" altLang="zh-CN" dirty="0" smtClean="0"/>
          </a:p>
          <a:p>
            <a:pPr lvl="1"/>
            <a:r>
              <a:rPr lang="en-US" dirty="0" smtClean="0"/>
              <a:t>Secure two-party computation protocol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15116" y="2957522"/>
            <a:ext cx="2971792" cy="75723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5800" b="1" dirty="0" smtClean="0"/>
              <a:t>Thanks</a:t>
            </a:r>
            <a:r>
              <a:rPr lang="en-US" sz="5400" b="1" dirty="0" smtClean="0"/>
              <a:t>!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71934" y="5273117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www.securecomputation.org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pic>
        <p:nvPicPr>
          <p:cNvPr id="5" name="图片 4" descr="RC0000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6143636" cy="460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 Bit Information Leakage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406" y="1482384"/>
            <a:ext cx="619272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Motivation</a:t>
            </a: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One bit leakage can also be crucial:</a:t>
            </a:r>
          </a:p>
          <a:p>
            <a:pPr lvl="1"/>
            <a:endParaRPr lang="en-US" sz="2800" dirty="0" smtClean="0">
              <a:solidFill>
                <a:prstClr val="black"/>
              </a:solidFill>
            </a:endParaRPr>
          </a:p>
          <a:p>
            <a:pPr lvl="1"/>
            <a:r>
              <a:rPr lang="en-US" sz="2800" dirty="0" smtClean="0">
                <a:solidFill>
                  <a:prstClr val="black"/>
                </a:solidFill>
              </a:rPr>
              <a:t>SNP (</a:t>
            </a:r>
            <a:r>
              <a:rPr lang="en-US" sz="2800" dirty="0" smtClean="0"/>
              <a:t>single nucleotide polymorphism</a:t>
            </a:r>
            <a:r>
              <a:rPr lang="en-US" sz="2800" dirty="0" smtClean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15" name="图片 14" descr="snp_dna_by_David_H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71612"/>
            <a:ext cx="2643174" cy="376714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2844" y="3948717"/>
            <a:ext cx="6072230" cy="248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200" b="1" dirty="0" smtClean="0">
                <a:solidFill>
                  <a:srgbClr val="0070C0"/>
                </a:solidFill>
              </a:rPr>
              <a:t>Assumptions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The client knows nothing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800" dirty="0" smtClean="0">
                <a:solidFill>
                  <a:prstClr val="black"/>
                </a:solidFill>
              </a:rPr>
              <a:t>Any single bit information is leaked only when this bit is </a:t>
            </a:r>
            <a:r>
              <a:rPr lang="en-US" sz="2800" dirty="0" smtClean="0">
                <a:solidFill>
                  <a:schemeClr val="accent2"/>
                </a:solidFill>
              </a:rPr>
              <a:t>100% </a:t>
            </a:r>
            <a:r>
              <a:rPr lang="en-US" sz="2800" dirty="0" smtClean="0">
                <a:solidFill>
                  <a:prstClr val="black"/>
                </a:solidFill>
              </a:rPr>
              <a:t>determined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Single Bit Information Leakage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4282" y="1482385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black"/>
                </a:solidFill>
              </a:rPr>
              <a:t> Straightforward idea</a:t>
            </a:r>
            <a:endParaRPr lang="en-US" sz="2800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694" y="1500174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AK=0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207167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Bit fully determined   =   corresponding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can only be 1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2538707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 if there is a </a:t>
            </a:r>
            <a:r>
              <a:rPr lang="en-US" sz="2400" dirty="0" smtClean="0">
                <a:solidFill>
                  <a:schemeClr val="accent2"/>
                </a:solidFill>
              </a:rPr>
              <a:t>non-zero solution </a:t>
            </a:r>
            <a:r>
              <a:rPr lang="en-US" sz="2400" dirty="0" smtClean="0"/>
              <a:t>when </a:t>
            </a:r>
            <a:r>
              <a:rPr lang="en-US" sz="2400" i="1" dirty="0" err="1" smtClean="0"/>
              <a:t>k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=0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3000372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Make it quicker……</a:t>
            </a:r>
            <a:endParaRPr lang="en-US" sz="3200" b="1" dirty="0"/>
          </a:p>
        </p:txBody>
      </p:sp>
      <p:pic>
        <p:nvPicPr>
          <p:cNvPr id="17" name="图片 16" descr="canstock6778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928934"/>
            <a:ext cx="3000396" cy="20002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5786" y="364331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 pre-computed </a:t>
            </a:r>
            <a:r>
              <a:rPr lang="en-US" sz="2400" b="1" dirty="0" smtClean="0">
                <a:solidFill>
                  <a:schemeClr val="accent2"/>
                </a:solidFill>
              </a:rPr>
              <a:t>libraries</a:t>
            </a:r>
            <a:r>
              <a:rPr lang="en-US" sz="2400" dirty="0" smtClean="0"/>
              <a:t> containing all possible combinations 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85786" y="4572008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Libraries</a:t>
            </a:r>
            <a:r>
              <a:rPr lang="en-US" sz="2400" dirty="0" smtClean="0"/>
              <a:t>  can be pre-computer since they are not related to sequence length (N),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Q</a:t>
            </a:r>
            <a:endParaRPr lang="en-US" sz="2400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840411" y="557214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libraries: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840411" y="6039169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libraries: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983683" y="6072206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checks</a:t>
            </a:r>
            <a:endParaRPr 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6841203" y="5572140"/>
            <a:ext cx="10169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checks</a:t>
            </a:r>
            <a:endParaRPr lang="en-US" dirty="0"/>
          </a:p>
        </p:txBody>
      </p:sp>
      <p:pic>
        <p:nvPicPr>
          <p:cNvPr id="29" name="图片 2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055121" y="5572140"/>
            <a:ext cx="2714644" cy="442618"/>
          </a:xfrm>
          <a:prstGeom prst="rect">
            <a:avLst/>
          </a:prstGeom>
        </p:spPr>
      </p:pic>
      <p:pic>
        <p:nvPicPr>
          <p:cNvPr id="30" name="图片 2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055121" y="6151482"/>
            <a:ext cx="714380" cy="292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Motivating Scenario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714488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Server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5140" y="17144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Client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pic>
        <p:nvPicPr>
          <p:cNvPr id="6" name="图片 5" descr="locker_bagage_ke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2857496"/>
            <a:ext cx="1219200" cy="1219200"/>
          </a:xfrm>
          <a:prstGeom prst="rect">
            <a:avLst/>
          </a:prstGeom>
        </p:spPr>
      </p:pic>
      <p:pic>
        <p:nvPicPr>
          <p:cNvPr id="9" name="图片 8" descr="genome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00166" y="4572008"/>
            <a:ext cx="961666" cy="1000132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3071802" y="2500306"/>
            <a:ext cx="2786082" cy="1769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071802" y="2857496"/>
            <a:ext cx="2786082" cy="176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2509114">
            <a:off x="4147634" y="2622424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214810" y="3357562"/>
            <a:ext cx="553998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400" b="1" dirty="0" smtClean="0"/>
              <a:t>……….</a:t>
            </a:r>
            <a:endParaRPr lang="en-US" sz="2400" b="1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3071802" y="4600254"/>
            <a:ext cx="2786082" cy="1769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3071802" y="4957444"/>
            <a:ext cx="2786082" cy="1769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509114">
            <a:off x="4147634" y="472237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5572140"/>
            <a:ext cx="485775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How to determine whether it is safe to release the response?</a:t>
            </a:r>
            <a:endParaRPr lang="en-US" sz="2800" dirty="0"/>
          </a:p>
        </p:txBody>
      </p:sp>
      <p:pic>
        <p:nvPicPr>
          <p:cNvPr id="23" name="图片 2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/>
          <a:srcRect r="38462" b="-1535"/>
          <a:stretch>
            <a:fillRect/>
          </a:stretch>
        </p:blipFill>
        <p:spPr>
          <a:xfrm>
            <a:off x="642910" y="4929198"/>
            <a:ext cx="571504" cy="428628"/>
          </a:xfrm>
          <a:prstGeom prst="rect">
            <a:avLst/>
          </a:prstGeom>
        </p:spPr>
      </p:pic>
      <p:pic>
        <p:nvPicPr>
          <p:cNvPr id="25" name="图片 2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072330" y="4429132"/>
            <a:ext cx="428628" cy="395669"/>
          </a:xfrm>
          <a:prstGeom prst="rect">
            <a:avLst/>
          </a:prstGeom>
        </p:spPr>
      </p:pic>
      <p:pic>
        <p:nvPicPr>
          <p:cNvPr id="31" name="图片 30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572264" y="4857760"/>
            <a:ext cx="1357322" cy="452454"/>
          </a:xfrm>
          <a:prstGeom prst="rect">
            <a:avLst/>
          </a:prstGeom>
        </p:spPr>
      </p:pic>
      <p:pic>
        <p:nvPicPr>
          <p:cNvPr id="41" name="图片 4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072330" y="2285992"/>
            <a:ext cx="428628" cy="395669"/>
          </a:xfrm>
          <a:prstGeom prst="rect">
            <a:avLst/>
          </a:prstGeom>
        </p:spPr>
      </p:pic>
      <p:pic>
        <p:nvPicPr>
          <p:cNvPr id="43" name="图片 42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572264" y="2714620"/>
            <a:ext cx="1357322" cy="441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From the Attacker’s View</a:t>
            </a:r>
            <a:endParaRPr lang="en-US" b="1" dirty="0"/>
          </a:p>
        </p:txBody>
      </p:sp>
      <p:graphicFrame>
        <p:nvGraphicFramePr>
          <p:cNvPr id="6" name="图表 5"/>
          <p:cNvGraphicFramePr/>
          <p:nvPr/>
        </p:nvGraphicFramePr>
        <p:xfrm>
          <a:off x="0" y="1652587"/>
          <a:ext cx="8786813" cy="434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7686" y="2548590"/>
            <a:ext cx="47863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Hamming distance between X and Q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" name="图片 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29124" y="2262168"/>
            <a:ext cx="1143008" cy="381014"/>
          </a:xfrm>
          <a:prstGeom prst="rect">
            <a:avLst/>
          </a:prstGeom>
        </p:spPr>
      </p:pic>
      <p:pic>
        <p:nvPicPr>
          <p:cNvPr id="12" name="图片 1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429124" y="1788028"/>
            <a:ext cx="2000264" cy="4118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57686" y="3000372"/>
            <a:ext cx="42148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Smallest-Entropy Strategy</a:t>
            </a:r>
            <a:endParaRPr 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6399650" y="3395963"/>
            <a:ext cx="238719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[</a:t>
            </a:r>
            <a:r>
              <a:rPr lang="en-US" sz="2400" dirty="0" err="1" smtClean="0">
                <a:solidFill>
                  <a:prstClr val="black"/>
                </a:solidFill>
              </a:rPr>
              <a:t>Neuwirth</a:t>
            </a:r>
            <a:r>
              <a:rPr lang="en-US" sz="2400" dirty="0" smtClean="0">
                <a:solidFill>
                  <a:prstClr val="black"/>
                </a:solidFill>
              </a:rPr>
              <a:t>, 1982]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ud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857232"/>
            <a:ext cx="2071702" cy="20717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Contribution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Target: </a:t>
            </a:r>
            <a:r>
              <a:rPr lang="en-US" dirty="0" smtClean="0"/>
              <a:t>class of distance functions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An </a:t>
            </a:r>
            <a:r>
              <a:rPr lang="en-US" b="1" dirty="0" smtClean="0"/>
              <a:t>efficient query auditor </a:t>
            </a:r>
            <a:r>
              <a:rPr lang="en-US" dirty="0" smtClean="0"/>
              <a:t>to estimate maximum information leakage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1"/>
                </a:solidFill>
              </a:rPr>
              <a:t>Technique for </a:t>
            </a:r>
            <a:r>
              <a:rPr lang="en-US" b="1" dirty="0" smtClean="0">
                <a:solidFill>
                  <a:schemeClr val="accent1"/>
                </a:solidFill>
              </a:rPr>
              <a:t>single bit </a:t>
            </a:r>
            <a:r>
              <a:rPr lang="en-US" dirty="0" smtClean="0">
                <a:solidFill>
                  <a:schemeClr val="accent1"/>
                </a:solidFill>
              </a:rPr>
              <a:t>information auditing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46243"/>
            <a:ext cx="8501122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Determine </a:t>
            </a:r>
            <a:r>
              <a:rPr lang="en-US" b="1" dirty="0" smtClean="0"/>
              <a:t># of secrets </a:t>
            </a:r>
            <a:r>
              <a:rPr lang="en-US" dirty="0" smtClean="0"/>
              <a:t>consistent with all queries</a:t>
            </a:r>
          </a:p>
          <a:p>
            <a:pPr lvl="1"/>
            <a:r>
              <a:rPr lang="en-US" dirty="0" smtClean="0"/>
              <a:t>For a special class of functions:</a:t>
            </a:r>
          </a:p>
          <a:p>
            <a:pPr lvl="1">
              <a:buNone/>
            </a:pPr>
            <a:r>
              <a:rPr lang="en-US" dirty="0" smtClean="0"/>
              <a:t>	Reduce to </a:t>
            </a:r>
            <a:r>
              <a:rPr lang="en-US" i="1" dirty="0" smtClean="0"/>
              <a:t>0</a:t>
            </a:r>
            <a:r>
              <a:rPr lang="en-US" altLang="zh-CN" i="1" dirty="0" smtClean="0"/>
              <a:t>-1 integer programming</a:t>
            </a:r>
            <a:endParaRPr lang="en-US" i="1" dirty="0" smtClean="0"/>
          </a:p>
          <a:p>
            <a:pPr>
              <a:buNone/>
            </a:pPr>
            <a:r>
              <a:rPr lang="en-US" dirty="0" smtClean="0"/>
              <a:t>Too expensive to compute exhaustively</a:t>
            </a:r>
          </a:p>
          <a:p>
            <a:pPr lvl="1"/>
            <a:r>
              <a:rPr lang="en-US" dirty="0" smtClean="0"/>
              <a:t>Use heuristics [find a meaningful bound]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Assumption</a:t>
            </a:r>
          </a:p>
          <a:p>
            <a:pPr lvl="1"/>
            <a:r>
              <a:rPr lang="en-US" dirty="0" smtClean="0"/>
              <a:t>clients are authenticated by the server</a:t>
            </a:r>
          </a:p>
          <a:p>
            <a:pPr lvl="1"/>
            <a:r>
              <a:rPr lang="en-US" dirty="0" smtClean="0"/>
              <a:t>clients cannot share information with each other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i="1" dirty="0" smtClean="0">
                <a:solidFill>
                  <a:schemeClr val="accent1"/>
                </a:solidFill>
              </a:rPr>
              <a:t>Additively Decomposable </a:t>
            </a:r>
            <a:r>
              <a:rPr lang="en-US" sz="4000" b="1" dirty="0" smtClean="0"/>
              <a:t>Functions</a:t>
            </a:r>
            <a:endParaRPr 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686800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Definition</a:t>
            </a:r>
          </a:p>
          <a:p>
            <a:pPr>
              <a:buNone/>
            </a:pPr>
            <a:r>
              <a:rPr lang="en-US" sz="2600" b="1" dirty="0" smtClean="0"/>
              <a:t>	</a:t>
            </a:r>
            <a:r>
              <a:rPr lang="en-US" sz="2600" dirty="0" smtClean="0"/>
              <a:t>A function, f (A, B), where A, B            , is </a:t>
            </a:r>
            <a:r>
              <a:rPr lang="en-US" sz="2600" i="1" dirty="0" smtClean="0">
                <a:solidFill>
                  <a:schemeClr val="accent1"/>
                </a:solidFill>
              </a:rPr>
              <a:t>additively decomposable</a:t>
            </a:r>
            <a:r>
              <a:rPr lang="en-US" sz="2600" i="1" dirty="0" smtClean="0"/>
              <a:t> </a:t>
            </a:r>
            <a:r>
              <a:rPr lang="en-US" sz="2600" dirty="0" smtClean="0"/>
              <a:t>if:</a:t>
            </a:r>
            <a:r>
              <a:rPr lang="en-US" sz="2600" i="1" dirty="0" smtClean="0"/>
              <a:t> </a:t>
            </a:r>
          </a:p>
          <a:p>
            <a:pPr>
              <a:buNone/>
            </a:pPr>
            <a:r>
              <a:rPr lang="en-US" sz="2600" dirty="0" smtClean="0"/>
              <a:t>	</a:t>
            </a:r>
            <a:endParaRPr lang="pt-BR" sz="2600" i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dirty="0" smtClean="0"/>
              <a:t>	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i="1" dirty="0" smtClean="0"/>
              <a:t> </a:t>
            </a:r>
            <a:endParaRPr lang="en-US" sz="2400" baseline="300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l-GR" sz="2400" dirty="0" smtClean="0"/>
              <a:t> 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72098" y="4121072"/>
            <a:ext cx="3714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Edit distance</a:t>
            </a:r>
          </a:p>
          <a:p>
            <a:r>
              <a:rPr lang="en-US" sz="2400" b="1" dirty="0" smtClean="0"/>
              <a:t>   </a:t>
            </a:r>
            <a:r>
              <a:rPr lang="en-US" sz="2400" dirty="0" err="1" smtClean="0"/>
              <a:t>Ins,del</a:t>
            </a:r>
            <a:r>
              <a:rPr lang="en-US" sz="2400" dirty="0" smtClean="0"/>
              <a:t> and sub</a:t>
            </a:r>
          </a:p>
          <a:p>
            <a:r>
              <a:rPr lang="en-US" sz="2400" b="1" dirty="0" err="1" smtClean="0"/>
              <a:t>Chebyshev</a:t>
            </a:r>
            <a:r>
              <a:rPr lang="en-US" sz="2400" b="1" dirty="0" smtClean="0"/>
              <a:t> distance</a:t>
            </a:r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Lee distance</a:t>
            </a:r>
          </a:p>
          <a:p>
            <a:pPr lvl="1"/>
            <a:endParaRPr lang="en-US" sz="2400" i="1" dirty="0"/>
          </a:p>
        </p:txBody>
      </p:sp>
      <p:pic>
        <p:nvPicPr>
          <p:cNvPr id="5" name="图片 4" descr="Right or Wrong Button.jpg"/>
          <p:cNvPicPr>
            <a:picLocks noChangeAspect="1"/>
          </p:cNvPicPr>
          <p:nvPr/>
        </p:nvPicPr>
        <p:blipFill>
          <a:blip r:embed="rId9" cstate="print"/>
          <a:srcRect l="4464" t="24304" r="52678" b="24304"/>
          <a:stretch>
            <a:fillRect/>
          </a:stretch>
        </p:blipFill>
        <p:spPr>
          <a:xfrm>
            <a:off x="1142976" y="3214686"/>
            <a:ext cx="785818" cy="785818"/>
          </a:xfrm>
          <a:prstGeom prst="rect">
            <a:avLst/>
          </a:prstGeom>
        </p:spPr>
      </p:pic>
      <p:pic>
        <p:nvPicPr>
          <p:cNvPr id="7" name="图片 6" descr="Right or Wrong Button.jpg"/>
          <p:cNvPicPr>
            <a:picLocks noChangeAspect="1"/>
          </p:cNvPicPr>
          <p:nvPr/>
        </p:nvPicPr>
        <p:blipFill>
          <a:blip r:embed="rId10" cstate="print"/>
          <a:srcRect l="51339" t="24304" r="4464" b="22698"/>
          <a:stretch>
            <a:fillRect/>
          </a:stretch>
        </p:blipFill>
        <p:spPr>
          <a:xfrm>
            <a:off x="5857884" y="3214686"/>
            <a:ext cx="857256" cy="857256"/>
          </a:xfrm>
          <a:prstGeom prst="rect">
            <a:avLst/>
          </a:prstGeom>
        </p:spPr>
      </p:pic>
      <p:pic>
        <p:nvPicPr>
          <p:cNvPr id="8" name="图片 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 l="48032" t="-11042"/>
          <a:stretch>
            <a:fillRect/>
          </a:stretch>
        </p:blipFill>
        <p:spPr>
          <a:xfrm>
            <a:off x="5000628" y="1857364"/>
            <a:ext cx="785818" cy="436576"/>
          </a:xfrm>
          <a:prstGeom prst="rect">
            <a:avLst/>
          </a:prstGeom>
        </p:spPr>
      </p:pic>
      <p:pic>
        <p:nvPicPr>
          <p:cNvPr id="15" name="图片 14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142976" y="2786058"/>
            <a:ext cx="7402151" cy="433472"/>
          </a:xfrm>
          <a:prstGeom prst="rect">
            <a:avLst/>
          </a:prstGeom>
        </p:spPr>
      </p:pic>
      <p:pic>
        <p:nvPicPr>
          <p:cNvPr id="17" name="图片 16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14348" y="4602239"/>
            <a:ext cx="2143140" cy="371489"/>
          </a:xfrm>
          <a:prstGeom prst="rect">
            <a:avLst/>
          </a:prstGeom>
        </p:spPr>
      </p:pic>
      <p:pic>
        <p:nvPicPr>
          <p:cNvPr id="19" name="图片 18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714348" y="5214950"/>
            <a:ext cx="1500198" cy="362128"/>
          </a:xfrm>
          <a:prstGeom prst="rect">
            <a:avLst/>
          </a:prstGeom>
        </p:spPr>
      </p:pic>
      <p:pic>
        <p:nvPicPr>
          <p:cNvPr id="21" name="图片 20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14348" y="5929330"/>
            <a:ext cx="1428760" cy="350461"/>
          </a:xfrm>
          <a:prstGeom prst="rect">
            <a:avLst/>
          </a:prstGeom>
        </p:spPr>
      </p:pic>
      <p:pic>
        <p:nvPicPr>
          <p:cNvPr id="23" name="图片 22" descr="TP_tmp.em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357818" y="5357826"/>
            <a:ext cx="1752984" cy="330282"/>
          </a:xfrm>
          <a:prstGeom prst="rect">
            <a:avLst/>
          </a:prstGeom>
        </p:spPr>
      </p:pic>
      <p:pic>
        <p:nvPicPr>
          <p:cNvPr id="26" name="图片 25" descr="TP_tmp.emf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5365931" y="6072206"/>
            <a:ext cx="3278035" cy="330354"/>
          </a:xfrm>
          <a:prstGeom prst="rect">
            <a:avLst/>
          </a:prstGeom>
          <a:noFill/>
          <a:ln/>
          <a:effectLst/>
        </p:spPr>
      </p:pic>
      <p:sp>
        <p:nvSpPr>
          <p:cNvPr id="27" name="TextBox 26"/>
          <p:cNvSpPr txBox="1"/>
          <p:nvPr/>
        </p:nvSpPr>
        <p:spPr>
          <a:xfrm>
            <a:off x="500034" y="4119096"/>
            <a:ext cx="27146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Hamming distance</a:t>
            </a: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0034" y="4833476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Squared Euclidean distance</a:t>
            </a:r>
            <a:endParaRPr lang="en-US" dirty="0"/>
          </a:p>
        </p:txBody>
      </p:sp>
      <p:sp>
        <p:nvSpPr>
          <p:cNvPr id="30" name="矩形 29"/>
          <p:cNvSpPr/>
          <p:nvPr/>
        </p:nvSpPr>
        <p:spPr>
          <a:xfrm>
            <a:off x="500034" y="5500702"/>
            <a:ext cx="2746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400" b="1" dirty="0" smtClean="0">
                <a:solidFill>
                  <a:prstClr val="black"/>
                </a:solidFill>
              </a:rPr>
              <a:t>Manhattan distance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Influence Function</a:t>
            </a:r>
            <a:endParaRPr lang="en-US" b="1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457200" y="1671638"/>
            <a:ext cx="7400948" cy="614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Influence function </a:t>
            </a:r>
            <a:r>
              <a:rPr lang="en-US" sz="2800" dirty="0" smtClean="0"/>
              <a:t>for any sequence </a:t>
            </a:r>
            <a:r>
              <a:rPr lang="en-US" sz="2800" i="1" dirty="0" smtClean="0"/>
              <a:t>X’</a:t>
            </a:r>
            <a:r>
              <a:rPr lang="en-US" sz="2800" dirty="0" smtClean="0"/>
              <a:t>: </a:t>
            </a:r>
            <a:endParaRPr lang="en-US" sz="2800" i="1" dirty="0" smtClean="0"/>
          </a:p>
          <a:p>
            <a:pPr>
              <a:buNone/>
            </a:pPr>
            <a:r>
              <a:rPr lang="en-US" sz="2800" dirty="0" smtClean="0"/>
              <a:t>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3348044"/>
            <a:ext cx="86439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i="1" dirty="0" smtClean="0">
                <a:solidFill>
                  <a:schemeClr val="accent1"/>
                </a:solidFill>
              </a:rPr>
              <a:t>additively decomposable </a:t>
            </a:r>
            <a:r>
              <a:rPr lang="en-US" sz="2400" dirty="0" smtClean="0"/>
              <a:t>functions, </a:t>
            </a:r>
            <a:r>
              <a:rPr lang="en-US" sz="2400" i="1" dirty="0" smtClean="0"/>
              <a:t>             </a:t>
            </a:r>
            <a:r>
              <a:rPr lang="en-US" sz="2400" dirty="0" smtClean="0"/>
              <a:t>for each bit is </a:t>
            </a:r>
            <a:r>
              <a:rPr lang="en-US" sz="2400" i="1" dirty="0" smtClean="0"/>
              <a:t>independent </a:t>
            </a:r>
            <a:r>
              <a:rPr lang="en-US" sz="2400" dirty="0" smtClean="0"/>
              <a:t> and  for any consistent sequence over a set of queries: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84" y="2405714"/>
            <a:ext cx="500066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/>
              <a:t>     </a:t>
            </a:r>
            <a:r>
              <a:rPr lang="en-US" sz="2800" dirty="0" smtClean="0"/>
              <a:t>: changes made on </a:t>
            </a:r>
            <a:r>
              <a:rPr lang="en-US" sz="2800" i="1" dirty="0" err="1" smtClean="0"/>
              <a:t>i</a:t>
            </a:r>
            <a:r>
              <a:rPr lang="en-US" sz="2800" dirty="0" err="1" smtClean="0"/>
              <a:t>th</a:t>
            </a:r>
            <a:r>
              <a:rPr lang="en-US" sz="2800" dirty="0" smtClean="0"/>
              <a:t> bit of X</a:t>
            </a:r>
            <a:endParaRPr lang="en-US" sz="2800" dirty="0"/>
          </a:p>
        </p:txBody>
      </p:sp>
      <p:pic>
        <p:nvPicPr>
          <p:cNvPr id="9" name="图片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86116" y="4313164"/>
            <a:ext cx="2074556" cy="473158"/>
          </a:xfrm>
          <a:prstGeom prst="rect">
            <a:avLst/>
          </a:prstGeom>
        </p:spPr>
      </p:pic>
      <p:pic>
        <p:nvPicPr>
          <p:cNvPr id="10" name="图片 9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 l="20800" r="30990" b="9411"/>
          <a:stretch>
            <a:fillRect/>
          </a:stretch>
        </p:blipFill>
        <p:spPr>
          <a:xfrm>
            <a:off x="6357950" y="1785926"/>
            <a:ext cx="928694" cy="398012"/>
          </a:xfrm>
          <a:prstGeom prst="rect">
            <a:avLst/>
          </a:prstGeom>
        </p:spPr>
      </p:pic>
      <p:sp>
        <p:nvSpPr>
          <p:cNvPr id="11" name="内容占位符 3"/>
          <p:cNvSpPr txBox="1">
            <a:spLocks/>
          </p:cNvSpPr>
          <p:nvPr/>
        </p:nvSpPr>
        <p:spPr>
          <a:xfrm>
            <a:off x="285720" y="5243538"/>
            <a:ext cx="7400948" cy="614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Hamming distance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p:pic>
        <p:nvPicPr>
          <p:cNvPr id="13" name="图片 1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/>
          <a:srcRect l="20800" r="30990" b="9411"/>
          <a:stretch>
            <a:fillRect/>
          </a:stretch>
        </p:blipFill>
        <p:spPr>
          <a:xfrm>
            <a:off x="5429256" y="3442447"/>
            <a:ext cx="785818" cy="33677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839322"/>
            <a:ext cx="4429156" cy="137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图片 11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/>
          <a:srcRect l="38331" r="39755" b="9411"/>
          <a:stretch>
            <a:fillRect/>
          </a:stretch>
        </p:blipFill>
        <p:spPr>
          <a:xfrm>
            <a:off x="2357422" y="2520717"/>
            <a:ext cx="357190" cy="336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Reduction for Hamming Distance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90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8596" y="1643050"/>
            <a:ext cx="8715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Convert a Hamming distance sequence leakage problem to:</a:t>
            </a:r>
            <a:endParaRPr lang="en-US" sz="2400" dirty="0"/>
          </a:p>
        </p:txBody>
      </p:sp>
      <p:sp>
        <p:nvSpPr>
          <p:cNvPr id="18" name="内容占位符 3"/>
          <p:cNvSpPr txBox="1">
            <a:spLocks/>
          </p:cNvSpPr>
          <p:nvPr/>
        </p:nvSpPr>
        <p:spPr>
          <a:xfrm>
            <a:off x="785786" y="3181357"/>
            <a:ext cx="7400948" cy="614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smtClean="0"/>
              <a:t>where</a:t>
            </a:r>
            <a:endParaRPr kumimoji="0" lang="en-US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3306" y="2143116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AK=</a:t>
            </a:r>
            <a:r>
              <a:rPr lang="en-US" sz="3600" b="1" dirty="0" smtClean="0">
                <a:solidFill>
                  <a:srgbClr val="0070C0"/>
                </a:solidFill>
              </a:rPr>
              <a:t>0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214686"/>
            <a:ext cx="1785950" cy="44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285984" y="4071942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X=</a:t>
            </a:r>
            <a:r>
              <a:rPr lang="en-US" sz="2800" b="1" dirty="0" smtClean="0"/>
              <a:t>1111</a:t>
            </a:r>
            <a:r>
              <a:rPr lang="en-US" sz="2800" b="1" i="1" dirty="0" smtClean="0"/>
              <a:t>	Q</a:t>
            </a:r>
            <a:r>
              <a:rPr lang="en-US" sz="2800" b="1" i="1" baseline="-25000" dirty="0" smtClean="0"/>
              <a:t>1</a:t>
            </a:r>
            <a:r>
              <a:rPr lang="en-US" sz="2800" b="1" i="1" dirty="0" smtClean="0"/>
              <a:t>=</a:t>
            </a:r>
            <a:r>
              <a:rPr lang="en-US" sz="2800" b="1" dirty="0" smtClean="0"/>
              <a:t>1100</a:t>
            </a:r>
            <a:r>
              <a:rPr lang="en-US" sz="2800" b="1" i="1" dirty="0" smtClean="0"/>
              <a:t>	 Q</a:t>
            </a:r>
            <a:r>
              <a:rPr lang="en-US" sz="2800" b="1" i="1" baseline="-25000" dirty="0" smtClean="0"/>
              <a:t>2</a:t>
            </a:r>
            <a:r>
              <a:rPr lang="en-US" sz="2800" b="1" i="1" dirty="0" smtClean="0"/>
              <a:t>=</a:t>
            </a:r>
            <a:r>
              <a:rPr lang="en-US" sz="2800" b="1" dirty="0" smtClean="0"/>
              <a:t>1110</a:t>
            </a:r>
            <a:endParaRPr lang="en-US" sz="2800" b="1" dirty="0"/>
          </a:p>
        </p:txBody>
      </p:sp>
      <p:pic>
        <p:nvPicPr>
          <p:cNvPr id="32" name="图片 3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071538" y="4786322"/>
            <a:ext cx="3143272" cy="397057"/>
          </a:xfrm>
          <a:prstGeom prst="rect">
            <a:avLst/>
          </a:prstGeom>
        </p:spPr>
      </p:pic>
      <p:pic>
        <p:nvPicPr>
          <p:cNvPr id="33" name="图片 3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071538" y="5357826"/>
            <a:ext cx="3143272" cy="39705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857752" y="4714884"/>
            <a:ext cx="42148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find the number of possible 0-1 solutions for </a:t>
            </a:r>
            <a:r>
              <a:rPr lang="en-US" sz="2800" i="1" dirty="0" smtClean="0"/>
              <a:t>K</a:t>
            </a:r>
            <a:endParaRPr lang="en-US" sz="2800" i="1" dirty="0"/>
          </a:p>
        </p:txBody>
      </p:sp>
      <p:sp>
        <p:nvSpPr>
          <p:cNvPr id="35" name="标题 1"/>
          <p:cNvSpPr txBox="1">
            <a:spLocks/>
          </p:cNvSpPr>
          <p:nvPr/>
        </p:nvSpPr>
        <p:spPr>
          <a:xfrm>
            <a:off x="-785850" y="3929066"/>
            <a:ext cx="3819524" cy="787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2786058"/>
            <a:ext cx="3686173" cy="1282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42910" y="3123199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Lower bound is good enough!</a:t>
            </a:r>
          </a:p>
          <a:p>
            <a:pPr lvl="1"/>
            <a:r>
              <a:rPr lang="en-US" sz="2800" i="1" dirty="0" smtClean="0"/>
              <a:t>Divide-and-merge</a:t>
            </a:r>
            <a:r>
              <a:rPr lang="en-US" sz="2800" dirty="0" smtClean="0"/>
              <a:t> algorithm</a:t>
            </a:r>
            <a:endParaRPr lang="en-US" sz="28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Computing Number of Solutions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42910" y="1500175"/>
            <a:ext cx="821537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Exact methods: </a:t>
            </a:r>
            <a:r>
              <a:rPr lang="en-US" sz="3200" b="1" dirty="0" smtClean="0">
                <a:solidFill>
                  <a:srgbClr val="FF0000"/>
                </a:solidFill>
              </a:rPr>
              <a:t>exponential growth </a:t>
            </a:r>
          </a:p>
          <a:p>
            <a:pPr lvl="1"/>
            <a:r>
              <a:rPr lang="en-US" sz="2800" dirty="0" smtClean="0"/>
              <a:t>Exhaustive Search</a:t>
            </a:r>
          </a:p>
          <a:p>
            <a:pPr lvl="1"/>
            <a:r>
              <a:rPr lang="en-US" sz="2800" dirty="0" err="1" smtClean="0"/>
              <a:t>Gröbner</a:t>
            </a:r>
            <a:r>
              <a:rPr lang="en-US" sz="2800" dirty="0" smtClean="0"/>
              <a:t> Basis ([Bertsimas, 2000])</a:t>
            </a:r>
          </a:p>
          <a:p>
            <a:pPr lvl="1"/>
            <a:endParaRPr lang="en-US" sz="2800" b="1" dirty="0"/>
          </a:p>
        </p:txBody>
      </p:sp>
      <p:pic>
        <p:nvPicPr>
          <p:cNvPr id="36" name="图片 35" descr="01320-funny-cartoons-speed-limit.gif"/>
          <p:cNvPicPr>
            <a:picLocks noChangeAspect="1"/>
          </p:cNvPicPr>
          <p:nvPr/>
        </p:nvPicPr>
        <p:blipFill>
          <a:blip r:embed="rId3" cstate="print"/>
          <a:srcRect t="5607"/>
          <a:stretch>
            <a:fillRect/>
          </a:stretch>
        </p:blipFill>
        <p:spPr>
          <a:xfrm>
            <a:off x="6286500" y="3286124"/>
            <a:ext cx="2857500" cy="2886084"/>
          </a:xfrm>
          <a:prstGeom prst="rect">
            <a:avLst/>
          </a:prstGeom>
        </p:spPr>
      </p:pic>
      <p:pic>
        <p:nvPicPr>
          <p:cNvPr id="27" name="图片 2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46594" y="3175000"/>
            <a:ext cx="50812" cy="5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IKAN@DUDCPHSS78WZY553" val="4274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,Q \in {\Sigma}^N  template TPT1  env TPENV1  fore 0  back 16777215  eqnno 1"/>
  <p:tag name="FILENAME" val="TP_tmp"/>
  <p:tag name="ORIGWIDTH" val="50"/>
  <p:tag name="PICTUREFILESIZE" val="266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orall i \in [0,N],f(A,B)=f(A_{0:i},B_{0:i})+f(A_{i:N},B_{i:N})  template TPT1  env TPENV1  fore 0  back 16777215  eqnno 12"/>
  <p:tag name="FILENAME" val="TP_tmp"/>
  <p:tag name="ORIGWIDTH" val="222"/>
  <p:tag name="PICTUREFILESIZE" val="165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i \in N:A_i \ne B_i|  template TPT1  env TPENV1  fore 0  back 16777215  eqnno 13"/>
  <p:tag name="FILENAME" val="TP_tmp"/>
  <p:tag name="ORIGWIDTH" val="75"/>
  <p:tag name="PICTUREFILESIZE" val="64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(A_i-B_i)^2  template TPT1  env TPENV1  fore 0  back 16777215  eqnno 14"/>
  <p:tag name="FILENAME" val="TP_tmp"/>
  <p:tag name="ORIGWIDTH" val="58"/>
  <p:tag name="PICTUREFILESIZE" val="49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|A_i-B_i|  template TPT1  env TPENV1  fore 0  back 16777215  eqnno 15"/>
  <p:tag name="FILENAME" val="TP_tmp"/>
  <p:tag name="ORIGWIDTH" val="53"/>
  <p:tag name="PICTUREFILESIZE" val="44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ax(|A_i-B_i|)  template TPT1  env TPENV1  fore 0  back 16777215  eqnno 16"/>
  <p:tag name="FILENAME" val="TP_tmp"/>
  <p:tag name="ORIGWIDTH" val="69"/>
  <p:tag name="PICTUREFILESIZE" val="56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in(|A_i-B_i|,k-|A_i-B_i|)  template TPT1  env TPENV1  fore 0  back 16777215  eqnno 17"/>
  <p:tag name="FILENAME" val="TP_tmp"/>
  <p:tag name="ORIGWIDTH" val="129"/>
  <p:tag name="PICTUREFILESIZE" val="98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g(\Delta i)=0  template TPT1  env TPENV1  fore 0  back 16777215  eqnno 18"/>
  <p:tag name="FILENAME" val="TP_tmp"/>
  <p:tag name="ORIGWIDTH" val="57"/>
  <p:tag name="PICTUREFILESIZE" val="325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g(\Delta i)=0  template TPT1  env TPENV1  fore 0  back 16777215  eqnno 18"/>
  <p:tag name="FILENAME" val="TP_tmp"/>
  <p:tag name="ORIGWIDTH" val="57"/>
  <p:tag name="PICTUREFILESIZE" val="325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g(\Delta i)=0  template TPT1  env TPENV1  fore 0  back 16777215  eqnno 18"/>
  <p:tag name="FILENAME" val="TP_tmp"/>
  <p:tag name="ORIGWIDTH" val="57"/>
  <p:tag name="PICTUREFILESIZE" val="3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sum g(\Delta i)=0  template TPT1  env TPENV1  fore 0  back 16777215  eqnno 18"/>
  <p:tag name="FILENAME" val="TP_tmp"/>
  <p:tag name="ORIGWIDTH" val="57"/>
  <p:tag name="PICTUREFILESIZE" val="32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1+k_2-k_3-k_4=0  template TPT1  env TPENV1  fore 0  back 16777215  eqnno 19"/>
  <p:tag name="FILENAME" val="TP_tmp"/>
  <p:tag name="ORIGWIDTH" val="95"/>
  <p:tag name="PICTUREFILESIZE" val="656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1+k_2+k_3-k_4=0  template TPT1  env TPENV1  fore 0  back 16777215  eqnno 20"/>
  <p:tag name="FILENAME" val="TP_tmp"/>
  <p:tag name="ORIGWIDTH" val="95"/>
  <p:tag name="PICTUREFILESIZE" val="65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^2  template TPT1  env TPENV1  fore 0  back 16777215  eqnno 13"/>
  <p:tag name="FILENAME" val="TP_tmp"/>
  <p:tag name="ORIGWIDTH" val="2"/>
  <p:tag name="PICTUREFILESIZE" val="146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  template TPT1  env TPENV1  fore 0  back 16777215  eqnno 4"/>
  <p:tag name="FILENAME" val="TP_tmp"/>
  <p:tag name="ORIGWIDTH" val="8"/>
  <p:tag name="PICTUREFILESIZE" val="9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k_1,k_2 \in \{0,1\}  template TPT1  env TPENV1  fore 0  back 16777215  eqnno 1"/>
  <p:tag name="FILENAME" val="TP_tmp"/>
  <p:tag name="ORIGWIDTH" val="62"/>
  <p:tag name="PICTUREFILESIZE" val="5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_{1000-1}^{6-1}=8.2 \times 10^{12}  template TPT1  env TPENV1  fore 0  back 16777215  eqnno 24"/>
  <p:tag name="FILENAME" val="TP_tmp"/>
  <p:tag name="ORIGWIDTH" val="92"/>
  <p:tag name="PICTUREFILESIZE" val="714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9632  template TPT1  env TPENV1  fore 0  back 16777215  eqnno 25"/>
  <p:tag name="FILENAME" val="TP_tmp"/>
  <p:tag name="ORIGWIDTH" val="22"/>
  <p:tag name="PICTUREFILESIZE" val="1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=  template TPT1  env TPENV1  fore 0  back 16777215  eqnno 1"/>
  <p:tag name="FILENAME" val="TP_tmp"/>
  <p:tag name="ORIGWIDTH" val="22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i  template TPT1  env TPENV1  fore 0  back 16777215  eqnno 2"/>
  <p:tag name="FILENAME" val="TP_tmp"/>
  <p:tag name="ORIGWIDTH" val="13"/>
  <p:tag name="PICTUREFILESIZE" val="14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,Q_i)  template TPT1  env TPENV1  fore 0  back 16777215  eqnno 3"/>
  <p:tag name="FILENAME" val="TP_tmp"/>
  <p:tag name="ORIGWIDTH" val="39"/>
  <p:tag name="PICTUREFILESIZE" val="31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Q_1  template TPT1  env TPENV1  fore 0  back 16777215  eqnno 4"/>
  <p:tag name="FILENAME" val="TP_tmp"/>
  <p:tag name="ORIGWIDTH" val="13"/>
  <p:tag name="PICTUREFILESIZE" val="14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,Q_1)  template TPT1  env TPENV1  fore 0  back 16777215  eqnno 5"/>
  <p:tag name="FILENAME" val="TP_tmp"/>
  <p:tag name="ORIGWIDTH" val="40"/>
  <p:tag name="PICTUREFILESIZE" val="31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(X,Q_i)  template TPT1  env TPENV1  fore 0  back 16777215  eqnno 3"/>
  <p:tag name="FILENAME" val="TP_tmp"/>
  <p:tag name="ORIGWIDTH" val="39"/>
  <p:tag name="PICTUREFILESIZE" val="31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,Q \in \{0,1\}^{10}  template TPT1  env TPENV1  fore 0  back 16777215  eqnno 9"/>
  <p:tag name="FILENAME" val="TP_tmp"/>
  <p:tag name="ORIGWIDTH" val="68"/>
  <p:tag name="PICTUREFILESIZE" val="435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7249</TotalTime>
  <Words>564</Words>
  <Application>Microsoft Office PowerPoint</Application>
  <PresentationFormat>全屏显示(4:3)</PresentationFormat>
  <Paragraphs>152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0" baseType="lpstr">
      <vt:lpstr>Arial</vt:lpstr>
      <vt:lpstr>Calibri</vt:lpstr>
      <vt:lpstr>宋体</vt:lpstr>
      <vt:lpstr>cmmi10</vt:lpstr>
      <vt:lpstr>cmr10</vt:lpstr>
      <vt:lpstr>cmr7</vt:lpstr>
      <vt:lpstr>cmbx10</vt:lpstr>
      <vt:lpstr>cmbxti10</vt:lpstr>
      <vt:lpstr>cmsy10orig</vt:lpstr>
      <vt:lpstr>Times New Roman</vt:lpstr>
      <vt:lpstr>Office 主题</vt:lpstr>
      <vt:lpstr>Auditing Information Leakage for Distance Metrics </vt:lpstr>
      <vt:lpstr>Motivating Scenario</vt:lpstr>
      <vt:lpstr>From the Attacker’s View</vt:lpstr>
      <vt:lpstr>Contribution</vt:lpstr>
      <vt:lpstr>Strategy</vt:lpstr>
      <vt:lpstr>Additively Decomposable Functions</vt:lpstr>
      <vt:lpstr>Influence Function</vt:lpstr>
      <vt:lpstr>Reduction for Hamming Distance</vt:lpstr>
      <vt:lpstr>Computing Number of Solutions</vt:lpstr>
      <vt:lpstr>Divide-and-merge Algorithm</vt:lpstr>
      <vt:lpstr>幻灯片 11</vt:lpstr>
      <vt:lpstr>Evaluation</vt:lpstr>
      <vt:lpstr>Evaluation</vt:lpstr>
      <vt:lpstr>Evaluation</vt:lpstr>
      <vt:lpstr>Related Work</vt:lpstr>
      <vt:lpstr>Summary</vt:lpstr>
      <vt:lpstr>幻灯片 17</vt:lpstr>
      <vt:lpstr>Single Bit Information Leakage</vt:lpstr>
      <vt:lpstr>Single Bit Information Leakage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Auditing Information Leakage for Distance Metrics</dc:title>
  <dc:creator>yikan</dc:creator>
  <cp:lastModifiedBy>yikan</cp:lastModifiedBy>
  <cp:revision>20</cp:revision>
  <dcterms:created xsi:type="dcterms:W3CDTF">2011-09-10T16:02:44Z</dcterms:created>
  <dcterms:modified xsi:type="dcterms:W3CDTF">2011-10-11T15:19:36Z</dcterms:modified>
</cp:coreProperties>
</file>