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1" r:id="rId4"/>
    <p:sldId id="272" r:id="rId5"/>
    <p:sldId id="258" r:id="rId6"/>
    <p:sldId id="265" r:id="rId7"/>
    <p:sldId id="277" r:id="rId8"/>
    <p:sldId id="273" r:id="rId9"/>
    <p:sldId id="274" r:id="rId10"/>
    <p:sldId id="278" r:id="rId11"/>
    <p:sldId id="275" r:id="rId12"/>
    <p:sldId id="276" r:id="rId13"/>
    <p:sldId id="259" r:id="rId14"/>
    <p:sldId id="268" r:id="rId15"/>
    <p:sldId id="261" r:id="rId16"/>
    <p:sldId id="262" r:id="rId17"/>
    <p:sldId id="266" r:id="rId18"/>
    <p:sldId id="260" r:id="rId19"/>
    <p:sldId id="267" r:id="rId20"/>
    <p:sldId id="269" r:id="rId21"/>
    <p:sldId id="270" r:id="rId22"/>
    <p:sldId id="263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E865FB-C85A-479C-8AE9-78C33D5B0B0F}">
          <p14:sldIdLst>
            <p14:sldId id="256"/>
            <p14:sldId id="257"/>
            <p14:sldId id="271"/>
            <p14:sldId id="272"/>
            <p14:sldId id="258"/>
            <p14:sldId id="265"/>
            <p14:sldId id="277"/>
            <p14:sldId id="273"/>
            <p14:sldId id="274"/>
            <p14:sldId id="278"/>
            <p14:sldId id="275"/>
            <p14:sldId id="276"/>
            <p14:sldId id="259"/>
            <p14:sldId id="268"/>
            <p14:sldId id="261"/>
            <p14:sldId id="262"/>
            <p14:sldId id="266"/>
            <p14:sldId id="260"/>
            <p14:sldId id="267"/>
            <p14:sldId id="269"/>
            <p14:sldId id="270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910" autoAdjust="0"/>
  </p:normalViewPr>
  <p:slideViewPr>
    <p:cSldViewPr>
      <p:cViewPr>
        <p:scale>
          <a:sx n="124" d="100"/>
          <a:sy n="124" d="100"/>
        </p:scale>
        <p:origin x="1167" y="2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55770-2AA3-43A4-9924-C8197CB04EA0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5FF70-55B8-4FAD-BCE2-A4D3A44B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54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FF70-55B8-4FAD-BCE2-A4D3A44BBA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7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FF70-55B8-4FAD-BCE2-A4D3A44BBA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11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FF70-55B8-4FAD-BCE2-A4D3A44BBAF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61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FF70-55B8-4FAD-BCE2-A4D3A44BBAF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4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FF70-55B8-4FAD-BCE2-A4D3A44BBAF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90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FF70-55B8-4FAD-BCE2-A4D3A44BBAF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76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FF70-55B8-4FAD-BCE2-A4D3A44BBAF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0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8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1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1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4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3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0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7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3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1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7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3B576-4618-475D-9FCB-4FE0D483A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7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piazza.com/virginia/spring2019/cs6501/home" TargetMode="External"/><Relationship Id="rId2" Type="http://schemas.openxmlformats.org/officeDocument/2006/relationships/hyperlink" Target="http://www.cs.virginia.edu/~hw5x/Course/TextMining-2019Spring/_site/docs/PDFs/syllabus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CS6501: Text Mining             Course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Hongning</a:t>
            </a:r>
            <a:r>
              <a:rPr lang="en-US" dirty="0" smtClean="0"/>
              <a:t> Wang</a:t>
            </a:r>
          </a:p>
          <a:p>
            <a:r>
              <a:rPr lang="en-US" dirty="0" err="1" smtClean="0"/>
              <a:t>CS@UVa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61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quiz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Time complexity of search in a sorted linked list is</a:t>
                </a:r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(a) O(n)    (b) O(log(n))     (c)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 smtClean="0"/>
                  <a:t>)       (d) O(1)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2. Time complexity of matrix product</a:t>
                </a:r>
                <a:r>
                  <a:rPr lang="en-US" dirty="0" smtClean="0"/>
                  <a:t>,</a:t>
                </a:r>
                <a:endParaRPr lang="en-US" dirty="0" smtClean="0"/>
              </a:p>
              <a:p>
                <a:pPr marL="0" lvl="1" indent="0">
                  <a:buNone/>
                </a:pPr>
                <a:r>
                  <a:rPr lang="en-US" dirty="0" smtClean="0"/>
                  <a:t>     (a) </a:t>
                </a:r>
                <a:r>
                  <a:rPr lang="en-US" dirty="0" smtClean="0"/>
                  <a:t>O(n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)    </a:t>
                </a:r>
                <a:r>
                  <a:rPr lang="en-US" dirty="0"/>
                  <a:t>(b) </a:t>
                </a:r>
                <a:r>
                  <a:rPr lang="en-US" dirty="0" smtClean="0"/>
                  <a:t>O(</a:t>
                </a:r>
                <a:r>
                  <a:rPr lang="en-US" dirty="0" err="1" smtClean="0"/>
                  <a:t>nlog</a:t>
                </a:r>
                <a:r>
                  <a:rPr lang="en-US" dirty="0" smtClean="0"/>
                  <a:t>(n</a:t>
                </a:r>
                <a:r>
                  <a:rPr lang="en-US" dirty="0"/>
                  <a:t>))   </a:t>
                </a:r>
                <a:r>
                  <a:rPr lang="en-US" dirty="0" smtClean="0"/>
                  <a:t> </a:t>
                </a:r>
                <a:r>
                  <a:rPr lang="en-US" dirty="0"/>
                  <a:t>(c) </a:t>
                </a:r>
                <a:r>
                  <a:rPr lang="en-US" dirty="0" smtClean="0"/>
                  <a:t>O(log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(n</a:t>
                </a:r>
                <a:r>
                  <a:rPr lang="en-US" dirty="0"/>
                  <a:t>)</a:t>
                </a:r>
                <a:r>
                  <a:rPr lang="en-US" dirty="0" smtClean="0"/>
                  <a:t>)     (</a:t>
                </a:r>
                <a:r>
                  <a:rPr lang="en-US" dirty="0"/>
                  <a:t>d) </a:t>
                </a:r>
                <a:r>
                  <a:rPr lang="en-US" dirty="0" smtClean="0"/>
                  <a:t>O(n</a:t>
                </a:r>
                <a:r>
                  <a:rPr lang="en-US" baseline="30000" dirty="0" smtClean="0"/>
                  <a:t>2.37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926" t="-2156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BED6-93C9-4D43-B1C0-E2DD71716F4C}" type="slidenum">
              <a:rPr lang="en-US" smtClean="0"/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362200" y="2133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(a)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86600" y="3886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(a)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96200" y="3886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(d)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90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quiz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/>
                  <a:t>The gradient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</a:t>
                </a:r>
              </a:p>
              <a:p>
                <a:pPr marL="400050" lvl="1" indent="0">
                  <a:buNone/>
                </a:pPr>
                <a:r>
                  <a:rPr lang="en-US" dirty="0"/>
                  <a:t>(a)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         (b)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       </a:t>
                </a:r>
              </a:p>
              <a:p>
                <a:pPr marL="400050" lvl="1" indent="0">
                  <a:buNone/>
                </a:pPr>
                <a:r>
                  <a:rPr lang="en-US" dirty="0"/>
                  <a:t>(c)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     (d)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514350" indent="-514350">
                  <a:buAutoNum type="arabicPeriod" startAt="3"/>
                </a:pPr>
                <a:r>
                  <a:rPr lang="en-US" dirty="0" smtClean="0"/>
                  <a:t>Let A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what is A</a:t>
                </a:r>
                <a:r>
                  <a:rPr lang="en-US" baseline="30000" dirty="0" smtClean="0"/>
                  <a:t>-1</a:t>
                </a:r>
                <a:r>
                  <a:rPr lang="en-US" dirty="0" smtClean="0"/>
                  <a:t>,</a:t>
                </a:r>
              </a:p>
              <a:p>
                <a:pPr marL="0" lvl="1" indent="0">
                  <a:buNone/>
                </a:pPr>
                <a:r>
                  <a:rPr lang="en-US" dirty="0" smtClean="0"/>
                  <a:t>     </a:t>
                </a:r>
                <a:r>
                  <a:rPr lang="en-US" dirty="0"/>
                  <a:t>(a)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mr>
                      <m:m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mr>
                    </m:m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(b)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mr>
                      <m:m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  <m:e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mr>
                    </m:m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(c)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(d)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</m:m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43600" y="1752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(c)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3886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(b)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BED6-93C9-4D43-B1C0-E2DD71716F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4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quiz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628650" indent="-514350">
                  <a:buFont typeface="+mj-lt"/>
                  <a:buAutoNum type="arabicPeriod" startAt="5"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is equal to, </a:t>
                </a:r>
              </a:p>
              <a:p>
                <a:pPr marL="914400" lvl="1" indent="-514350">
                  <a:buAutoNum type="alphaLcParenBoth"/>
                </a:pP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    (b)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   (c)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    (d)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628650" lvl="1" indent="-514350">
                  <a:buFont typeface="+mj-lt"/>
                  <a:buAutoNum type="arabicPeriod" startAt="6"/>
                </a:pPr>
                <a:r>
                  <a:rPr lang="en-US" dirty="0" smtClean="0"/>
                  <a:t>A </a:t>
                </a:r>
                <a:r>
                  <a:rPr lang="en-US" dirty="0" smtClean="0"/>
                  <a:t>biased coin with P(head)=0.2, in a sequence of 10 consecutive tossing, you have already got 9 tails, what is the probability you will have a head at the 10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tossing,</a:t>
                </a:r>
              </a:p>
              <a:p>
                <a:pPr marL="0" lvl="1" indent="0">
                  <a:buNone/>
                </a:pPr>
                <a:r>
                  <a:rPr lang="en-US" dirty="0" smtClean="0"/>
                  <a:t>     </a:t>
                </a:r>
                <a:r>
                  <a:rPr lang="en-US" dirty="0"/>
                  <a:t>(a) 0          (b) 0.1         (c) 0.2             (d) 0.2*0.8</a:t>
                </a:r>
                <a:r>
                  <a:rPr lang="en-US" baseline="30000" dirty="0"/>
                  <a:t>9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19" t="-2022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676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(c)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4038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(d)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4043065"/>
            <a:ext cx="7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(c)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334000" y="4043065"/>
            <a:ext cx="533400" cy="461665"/>
            <a:chOff x="7848600" y="3200400"/>
            <a:chExt cx="533400" cy="461665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848600" y="3200400"/>
              <a:ext cx="533400" cy="4616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7848600" y="3200400"/>
              <a:ext cx="533400" cy="414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BED6-93C9-4D43-B1C0-E2DD71716F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0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Homework (35%)</a:t>
            </a:r>
          </a:p>
          <a:p>
            <a:pPr lvl="1"/>
            <a:r>
              <a:rPr lang="en-US" dirty="0" smtClean="0"/>
              <a:t>Machine problems </a:t>
            </a:r>
            <a:r>
              <a:rPr lang="en-US" dirty="0" smtClean="0"/>
              <a:t>(~3)</a:t>
            </a:r>
            <a:endParaRPr lang="en-US" dirty="0" smtClean="0"/>
          </a:p>
          <a:p>
            <a:r>
              <a:rPr lang="en-US" dirty="0" smtClean="0"/>
              <a:t>In-class quizzes (15%)</a:t>
            </a:r>
          </a:p>
          <a:p>
            <a:pPr lvl="1"/>
            <a:r>
              <a:rPr lang="en-US" dirty="0" smtClean="0"/>
              <a:t>To review the learned concepts </a:t>
            </a:r>
            <a:r>
              <a:rPr lang="en-US" dirty="0" smtClean="0"/>
              <a:t>(~4)</a:t>
            </a:r>
            <a:endParaRPr lang="en-US" dirty="0" smtClean="0"/>
          </a:p>
          <a:p>
            <a:r>
              <a:rPr lang="en-US" dirty="0" smtClean="0"/>
              <a:t>Paper presentation (15%)</a:t>
            </a:r>
          </a:p>
          <a:p>
            <a:pPr lvl="1"/>
            <a:r>
              <a:rPr lang="en-US" dirty="0" smtClean="0"/>
              <a:t>Graded by peer-review</a:t>
            </a:r>
          </a:p>
          <a:p>
            <a:r>
              <a:rPr lang="en-US" dirty="0" smtClean="0"/>
              <a:t>Course project (35%)</a:t>
            </a:r>
          </a:p>
          <a:p>
            <a:pPr lvl="1"/>
            <a:r>
              <a:rPr lang="en-US" dirty="0" smtClean="0"/>
              <a:t>Research/development-oriented</a:t>
            </a:r>
          </a:p>
          <a:p>
            <a:r>
              <a:rPr lang="en-US" b="1" dirty="0" smtClean="0"/>
              <a:t>No </a:t>
            </a:r>
            <a:r>
              <a:rPr lang="en-US" dirty="0" smtClean="0"/>
              <a:t>midterm/final exams!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curve will be applied in final grading!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13</a:t>
            </a:fld>
            <a:endParaRPr lang="en-US"/>
          </a:p>
        </p:txBody>
      </p:sp>
      <p:pic>
        <p:nvPicPr>
          <p:cNvPr id="1026" name="Picture 2" descr="http://www.greenprophet.com/wp-content/uploads/2013/06/Happiest-Baby-560x37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95800"/>
            <a:ext cx="1409488" cy="938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94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Format</a:t>
            </a:r>
          </a:p>
          <a:p>
            <a:pPr lvl="1"/>
            <a:r>
              <a:rPr lang="en-US" dirty="0" smtClean="0"/>
              <a:t>True/False questions</a:t>
            </a:r>
          </a:p>
          <a:p>
            <a:pPr lvl="1"/>
            <a:r>
              <a:rPr lang="en-US" dirty="0" smtClean="0"/>
              <a:t>Multiple choice questions</a:t>
            </a:r>
          </a:p>
          <a:p>
            <a:pPr lvl="1"/>
            <a:r>
              <a:rPr lang="en-US" dirty="0" smtClean="0"/>
              <a:t>Short answer questions</a:t>
            </a:r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In-class, after </a:t>
            </a:r>
            <a:r>
              <a:rPr lang="en-US" dirty="0" smtClean="0"/>
              <a:t>each major lecture topic</a:t>
            </a:r>
          </a:p>
          <a:p>
            <a:pPr lvl="1"/>
            <a:r>
              <a:rPr lang="en-US" dirty="0" smtClean="0"/>
              <a:t>Will be informed one week before the quiz</a:t>
            </a:r>
          </a:p>
          <a:p>
            <a:r>
              <a:rPr lang="en-US" u="sng" dirty="0" smtClean="0"/>
              <a:t>Closed</a:t>
            </a:r>
            <a:r>
              <a:rPr lang="en-US" dirty="0" smtClean="0"/>
              <a:t> </a:t>
            </a:r>
            <a:r>
              <a:rPr lang="en-US" dirty="0"/>
              <a:t>book and </a:t>
            </a:r>
            <a:r>
              <a:rPr lang="en-US" u="sng" dirty="0"/>
              <a:t>closed</a:t>
            </a:r>
            <a:r>
              <a:rPr lang="en-US" dirty="0"/>
              <a:t> </a:t>
            </a:r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electronic aids or cheat sheets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Let students present the state-of-the-art  research related to text mining</a:t>
            </a:r>
          </a:p>
          <a:p>
            <a:pPr lvl="1"/>
            <a:r>
              <a:rPr lang="en-US" dirty="0"/>
              <a:t>Choosing from recommended </a:t>
            </a:r>
            <a:r>
              <a:rPr lang="en-US" dirty="0" smtClean="0"/>
              <a:t>readings, or your favorite paper outside the list</a:t>
            </a:r>
          </a:p>
          <a:p>
            <a:pPr lvl="1"/>
            <a:r>
              <a:rPr lang="en-US" dirty="0" smtClean="0"/>
              <a:t>Should </a:t>
            </a:r>
            <a:r>
              <a:rPr lang="en-US" dirty="0" smtClean="0"/>
              <a:t>be related to your course project</a:t>
            </a:r>
          </a:p>
          <a:p>
            <a:pPr lvl="1"/>
            <a:r>
              <a:rPr lang="en-US" dirty="0" smtClean="0"/>
              <a:t>12-mins </a:t>
            </a:r>
            <a:r>
              <a:rPr lang="en-US" dirty="0" smtClean="0"/>
              <a:t>presentation </a:t>
            </a:r>
            <a:r>
              <a:rPr lang="en-US" dirty="0" smtClean="0"/>
              <a:t>plus </a:t>
            </a:r>
            <a:r>
              <a:rPr lang="en-US" dirty="0" smtClean="0"/>
              <a:t>2-mins Q&amp;A</a:t>
            </a:r>
            <a:endParaRPr lang="en-US" dirty="0"/>
          </a:p>
          <a:p>
            <a:pPr lvl="1"/>
            <a:r>
              <a:rPr lang="en-US" dirty="0" smtClean="0"/>
              <a:t>One paper per a </a:t>
            </a:r>
            <a:r>
              <a:rPr lang="en-US" b="1" i="1" dirty="0" smtClean="0"/>
              <a:t>group</a:t>
            </a:r>
            <a:r>
              <a:rPr lang="en-US" dirty="0" smtClean="0"/>
              <a:t> of students </a:t>
            </a:r>
          </a:p>
          <a:p>
            <a:pPr lvl="1"/>
            <a:r>
              <a:rPr lang="en-US" dirty="0" smtClean="0"/>
              <a:t>Register your choice early, first come first serve</a:t>
            </a:r>
          </a:p>
          <a:p>
            <a:pPr lvl="1"/>
            <a:r>
              <a:rPr lang="en-US" dirty="0" smtClean="0"/>
              <a:t>Will be graded by the instructor and other students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Appreciate research-oriented </a:t>
            </a:r>
            <a:r>
              <a:rPr lang="en-US" dirty="0"/>
              <a:t>problems or </a:t>
            </a:r>
            <a:r>
              <a:rPr lang="en-US" dirty="0" smtClean="0"/>
              <a:t>“deliverables”</a:t>
            </a:r>
          </a:p>
          <a:p>
            <a:pPr lvl="1"/>
            <a:r>
              <a:rPr lang="en-US" dirty="0" smtClean="0"/>
              <a:t>Work in groups (</a:t>
            </a:r>
            <a:r>
              <a:rPr lang="en-US" i="1" dirty="0" smtClean="0"/>
              <a:t>required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Up to </a:t>
            </a:r>
            <a:r>
              <a:rPr lang="en-US" dirty="0" smtClean="0"/>
              <a:t>4 </a:t>
            </a:r>
            <a:r>
              <a:rPr lang="en-US" dirty="0" smtClean="0"/>
              <a:t>students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proposal (20%)</a:t>
            </a:r>
          </a:p>
          <a:p>
            <a:pPr lvl="2"/>
            <a:r>
              <a:rPr lang="en-US" dirty="0" smtClean="0"/>
              <a:t>Discuss your topic with peers or the instructor first</a:t>
            </a:r>
          </a:p>
          <a:p>
            <a:pPr lvl="2"/>
            <a:r>
              <a:rPr lang="en-US" dirty="0" smtClean="0"/>
              <a:t>Written report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report (40%)</a:t>
            </a:r>
          </a:p>
          <a:p>
            <a:pPr lvl="2"/>
            <a:r>
              <a:rPr lang="en-US" dirty="0" smtClean="0"/>
              <a:t>Due </a:t>
            </a:r>
            <a:r>
              <a:rPr lang="en-US" b="1" dirty="0" smtClean="0"/>
              <a:t>before</a:t>
            </a:r>
            <a:r>
              <a:rPr lang="en-US" dirty="0" smtClean="0"/>
              <a:t> the final presentation</a:t>
            </a:r>
          </a:p>
          <a:p>
            <a:pPr lvl="1"/>
            <a:r>
              <a:rPr lang="en-US" dirty="0" smtClean="0"/>
              <a:t>Project presentation (40%)</a:t>
            </a:r>
          </a:p>
          <a:p>
            <a:pPr lvl="2"/>
            <a:r>
              <a:rPr lang="en-US" dirty="0" smtClean="0"/>
              <a:t>10-mins </a:t>
            </a:r>
            <a:r>
              <a:rPr lang="en-US" dirty="0" smtClean="0"/>
              <a:t>in-class presentation</a:t>
            </a:r>
          </a:p>
          <a:p>
            <a:pPr lvl="2"/>
            <a:r>
              <a:rPr lang="en-US" dirty="0" smtClean="0"/>
              <a:t>2-mins </a:t>
            </a:r>
            <a:r>
              <a:rPr lang="en-US" dirty="0" smtClean="0"/>
              <a:t>Q&amp;A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Machine problems</a:t>
            </a:r>
          </a:p>
          <a:p>
            <a:pPr lvl="1"/>
            <a:r>
              <a:rPr lang="en-US" dirty="0" smtClean="0"/>
              <a:t>Submit via Collab</a:t>
            </a:r>
          </a:p>
          <a:p>
            <a:pPr lvl="1"/>
            <a:r>
              <a:rPr lang="en-US" dirty="0" smtClean="0"/>
              <a:t>Due in </a:t>
            </a:r>
            <a:r>
              <a:rPr lang="en-US" dirty="0" smtClean="0"/>
              <a:t>2 weeks </a:t>
            </a:r>
            <a:r>
              <a:rPr lang="en-US" dirty="0" smtClean="0"/>
              <a:t>after posting</a:t>
            </a:r>
          </a:p>
          <a:p>
            <a:r>
              <a:rPr lang="en-US" dirty="0" smtClean="0"/>
              <a:t>Paper presentation</a:t>
            </a:r>
          </a:p>
          <a:p>
            <a:pPr lvl="1"/>
            <a:r>
              <a:rPr lang="en-US" dirty="0" smtClean="0"/>
              <a:t>Sign </a:t>
            </a:r>
            <a:r>
              <a:rPr lang="en-US" dirty="0"/>
              <a:t>up is due </a:t>
            </a:r>
            <a:r>
              <a:rPr lang="en-US" dirty="0" smtClean="0"/>
              <a:t>by</a:t>
            </a:r>
            <a:r>
              <a:rPr lang="en-US" dirty="0" smtClean="0"/>
              <a:t> </a:t>
            </a:r>
            <a:r>
              <a:rPr lang="en-US" b="1" dirty="0"/>
              <a:t>the end of </a:t>
            </a:r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week</a:t>
            </a:r>
          </a:p>
          <a:p>
            <a:pPr lvl="1"/>
            <a:r>
              <a:rPr lang="en-US" dirty="0" smtClean="0"/>
              <a:t>Presentation starts on the </a:t>
            </a:r>
            <a:r>
              <a:rPr lang="en-US" b="1" dirty="0" smtClean="0"/>
              <a:t>6</a:t>
            </a:r>
            <a:r>
              <a:rPr lang="en-US" b="1" baseline="30000" dirty="0" smtClean="0"/>
              <a:t>th</a:t>
            </a:r>
            <a:r>
              <a:rPr lang="en-US" b="1" dirty="0" smtClean="0"/>
              <a:t> week</a:t>
            </a:r>
          </a:p>
          <a:p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Proposal due </a:t>
            </a:r>
            <a:r>
              <a:rPr lang="en-US" dirty="0" smtClean="0"/>
              <a:t>by </a:t>
            </a:r>
            <a:r>
              <a:rPr lang="en-US" b="1" dirty="0"/>
              <a:t>the end of </a:t>
            </a:r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b="1" dirty="0" smtClean="0"/>
              <a:t>week</a:t>
            </a:r>
          </a:p>
          <a:p>
            <a:pPr lvl="1"/>
            <a:r>
              <a:rPr lang="en-US" dirty="0" smtClean="0"/>
              <a:t>Presentation in the last week of Spring </a:t>
            </a:r>
            <a:r>
              <a:rPr lang="en-US" dirty="0" smtClean="0"/>
              <a:t>semester</a:t>
            </a:r>
          </a:p>
          <a:p>
            <a:pPr lvl="1"/>
            <a:r>
              <a:rPr lang="en-US" dirty="0" smtClean="0"/>
              <a:t>Monthly email check-in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7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Homework</a:t>
            </a:r>
          </a:p>
          <a:p>
            <a:pPr lvl="1"/>
            <a:r>
              <a:rPr lang="en-US" dirty="0" smtClean="0"/>
              <a:t>Everyone will have one chance to ask for </a:t>
            </a:r>
            <a:r>
              <a:rPr lang="en-US" dirty="0" smtClean="0"/>
              <a:t>an extension </a:t>
            </a:r>
            <a:r>
              <a:rPr lang="en-US" dirty="0" smtClean="0"/>
              <a:t>(extra three days after deadline)</a:t>
            </a:r>
          </a:p>
          <a:p>
            <a:pPr lvl="1"/>
            <a:r>
              <a:rPr lang="en-US" dirty="0" smtClean="0"/>
              <a:t>Request must be made </a:t>
            </a:r>
            <a:r>
              <a:rPr lang="en-US" b="1" dirty="0" smtClean="0"/>
              <a:t>before</a:t>
            </a:r>
            <a:r>
              <a:rPr lang="en-US" dirty="0" smtClean="0"/>
              <a:t> the deadline!</a:t>
            </a:r>
          </a:p>
          <a:p>
            <a:r>
              <a:rPr lang="en-US" dirty="0" smtClean="0"/>
              <a:t>Quizzes</a:t>
            </a:r>
          </a:p>
          <a:p>
            <a:pPr lvl="1"/>
            <a:r>
              <a:rPr lang="en-US" b="1" dirty="0" smtClean="0"/>
              <a:t>No</a:t>
            </a:r>
            <a:r>
              <a:rPr lang="en-US" dirty="0" smtClean="0"/>
              <a:t> make-up quizzes unless under emergency situation</a:t>
            </a:r>
          </a:p>
          <a:p>
            <a:r>
              <a:rPr lang="en-US" dirty="0" smtClean="0"/>
              <a:t>Paper presentation</a:t>
            </a:r>
          </a:p>
          <a:p>
            <a:pPr lvl="1"/>
            <a:r>
              <a:rPr lang="en-US" dirty="0" smtClean="0"/>
              <a:t>Must be presented on your selected date</a:t>
            </a:r>
          </a:p>
          <a:p>
            <a:r>
              <a:rPr lang="en-US" dirty="0"/>
              <a:t>Course </a:t>
            </a:r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Proposal due early in the semester </a:t>
            </a:r>
            <a:r>
              <a:rPr lang="en-US" dirty="0" smtClean="0"/>
              <a:t>(~4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week, no extension)</a:t>
            </a:r>
          </a:p>
          <a:p>
            <a:pPr lvl="1"/>
            <a:r>
              <a:rPr lang="en-US" dirty="0" smtClean="0"/>
              <a:t>Final report due before presentation (no extension)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If submit after the deadline without granted extension </a:t>
            </a:r>
          </a:p>
          <a:p>
            <a:pPr lvl="1"/>
            <a:r>
              <a:rPr lang="en-US" dirty="0" smtClean="0"/>
              <a:t>15% late penalty will be applied within the first week of due date</a:t>
            </a:r>
          </a:p>
          <a:p>
            <a:pPr lvl="1"/>
            <a:r>
              <a:rPr lang="en-US" dirty="0" smtClean="0"/>
              <a:t>30% late penalty thereafter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19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066800" y="3352800"/>
            <a:ext cx="7467600" cy="2927350"/>
            <a:chOff x="1066800" y="3352800"/>
            <a:chExt cx="7467600" cy="2927350"/>
          </a:xfrm>
        </p:grpSpPr>
        <p:sp>
          <p:nvSpPr>
            <p:cNvPr id="4" name="TextBox 3"/>
            <p:cNvSpPr txBox="1"/>
            <p:nvPr/>
          </p:nvSpPr>
          <p:spPr>
            <a:xfrm>
              <a:off x="1066800" y="4816475"/>
              <a:ext cx="4572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Fairness among all the students </a:t>
              </a:r>
              <a:r>
                <a:rPr lang="en-US" sz="2800" b="1" dirty="0">
                  <a:solidFill>
                    <a:srgbClr val="FF0000"/>
                  </a:solidFill>
                </a:rPr>
                <a:t>will be 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guaranteed!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pic>
          <p:nvPicPr>
            <p:cNvPr id="1026" name="Picture 2" descr="http://www.davenussbaum.com/wp-content/uploads/2012/06/blind-justic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8590" y="3352800"/>
              <a:ext cx="2935810" cy="2927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136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Discuss fundamental problems in text mining research</a:t>
            </a:r>
          </a:p>
          <a:p>
            <a:pPr lvl="1"/>
            <a:r>
              <a:rPr lang="en-US" sz="2400" dirty="0" smtClean="0"/>
              <a:t>Building blocks of text mining algorithms</a:t>
            </a:r>
          </a:p>
          <a:p>
            <a:pPr lvl="1"/>
            <a:r>
              <a:rPr lang="en-US" sz="2400" dirty="0" smtClean="0"/>
              <a:t>Wide coverage of many applications</a:t>
            </a:r>
          </a:p>
          <a:p>
            <a:pPr lvl="2"/>
            <a:r>
              <a:rPr lang="en-US" sz="2000" dirty="0" smtClean="0"/>
              <a:t>Document classification/clustering</a:t>
            </a:r>
          </a:p>
          <a:p>
            <a:pPr lvl="2"/>
            <a:r>
              <a:rPr lang="en-US" sz="2000" dirty="0" smtClean="0"/>
              <a:t>Topic modeling</a:t>
            </a:r>
          </a:p>
          <a:p>
            <a:pPr lvl="2"/>
            <a:r>
              <a:rPr lang="en-US" sz="2000" dirty="0" smtClean="0"/>
              <a:t>Sentiment analysis/recommendation</a:t>
            </a:r>
          </a:p>
          <a:p>
            <a:r>
              <a:rPr lang="en-US" sz="2400" dirty="0" smtClean="0"/>
              <a:t>Get hands-on experience by developing practical systems/components</a:t>
            </a:r>
          </a:p>
          <a:p>
            <a:r>
              <a:rPr lang="en-US" sz="2400" dirty="0" smtClean="0"/>
              <a:t>Prepare students for doing cutting-edge research in text mining and related fields</a:t>
            </a:r>
          </a:p>
          <a:p>
            <a:pPr lvl="1"/>
            <a:r>
              <a:rPr lang="en-US" sz="2000" dirty="0" smtClean="0"/>
              <a:t>Open the door to the amazing job opportunities in data science industry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7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-media-cache-ak0.pinimg.com/236x/bd/71/92/bd7192d842f692d51546f689e47835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3363382"/>
            <a:ext cx="300990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HIGHLY APPRECIATED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Helps me quickly remember your names</a:t>
            </a:r>
          </a:p>
          <a:p>
            <a:pPr lvl="1"/>
            <a:r>
              <a:rPr lang="en-US" dirty="0" smtClean="0"/>
              <a:t>Reminds me what is still confusing </a:t>
            </a:r>
          </a:p>
          <a:p>
            <a:pPr lvl="1"/>
            <a:r>
              <a:rPr lang="en-US" dirty="0" smtClean="0"/>
              <a:t>You can drive the lecture/discussion in this class!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20</a:t>
            </a:fld>
            <a:endParaRPr lang="en-US"/>
          </a:p>
        </p:txBody>
      </p:sp>
      <p:pic>
        <p:nvPicPr>
          <p:cNvPr id="2054" name="Picture 6" descr="https://mathsimulationtechnology.files.wordpress.com/2012/02/sleepingstuden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134" y="3886200"/>
            <a:ext cx="3318933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classroom students using laptops mobile phon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962400"/>
            <a:ext cx="4762500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65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21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81400" y="4572000"/>
            <a:ext cx="2133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Lu </a:t>
            </a:r>
            <a:r>
              <a:rPr lang="en-US" dirty="0"/>
              <a:t>Lin ll5fy@virginia.edu 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" name="Picture 4" descr="Lin L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209800"/>
            <a:ext cx="2209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7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Lecture </a:t>
            </a:r>
          </a:p>
          <a:p>
            <a:pPr lvl="1"/>
            <a:r>
              <a:rPr lang="en-US" dirty="0"/>
              <a:t>Instructor: Hongning Wang</a:t>
            </a:r>
          </a:p>
          <a:p>
            <a:pPr lvl="1"/>
            <a:r>
              <a:rPr lang="en-US" dirty="0"/>
              <a:t>Time: </a:t>
            </a:r>
            <a:r>
              <a:rPr lang="en-US" dirty="0" smtClean="0"/>
              <a:t>Tuesday/Thursday </a:t>
            </a:r>
            <a:r>
              <a:rPr lang="en-US" dirty="0" smtClean="0"/>
              <a:t>3:30pm </a:t>
            </a:r>
            <a:r>
              <a:rPr lang="en-US" dirty="0"/>
              <a:t>to </a:t>
            </a:r>
            <a:r>
              <a:rPr lang="en-US" dirty="0" smtClean="0"/>
              <a:t>4:45pm</a:t>
            </a:r>
            <a:endParaRPr lang="en-US" dirty="0"/>
          </a:p>
          <a:p>
            <a:pPr lvl="1"/>
            <a:r>
              <a:rPr lang="en-US" dirty="0"/>
              <a:t>Location: </a:t>
            </a:r>
            <a:r>
              <a:rPr lang="en-US" dirty="0" smtClean="0"/>
              <a:t>Olsson </a:t>
            </a:r>
            <a:r>
              <a:rPr lang="en-US" dirty="0"/>
              <a:t>Hall </a:t>
            </a:r>
            <a:r>
              <a:rPr lang="en-US" dirty="0" smtClean="0"/>
              <a:t>009</a:t>
            </a:r>
            <a:endParaRPr lang="en-US" dirty="0" smtClean="0"/>
          </a:p>
          <a:p>
            <a:r>
              <a:rPr lang="en-US" dirty="0" smtClean="0"/>
              <a:t>Office </a:t>
            </a:r>
            <a:r>
              <a:rPr lang="en-US" dirty="0"/>
              <a:t>hour</a:t>
            </a:r>
          </a:p>
          <a:p>
            <a:pPr lvl="1"/>
            <a:r>
              <a:rPr lang="en-US" dirty="0"/>
              <a:t>Instructor’s</a:t>
            </a:r>
          </a:p>
          <a:p>
            <a:pPr lvl="2"/>
            <a:r>
              <a:rPr lang="en-US" dirty="0"/>
              <a:t>Time: Tuesday/Thursday </a:t>
            </a:r>
            <a:r>
              <a:rPr lang="en-US" dirty="0" smtClean="0"/>
              <a:t>1:00pm </a:t>
            </a:r>
            <a:r>
              <a:rPr lang="en-US" dirty="0"/>
              <a:t>to </a:t>
            </a:r>
            <a:r>
              <a:rPr lang="en-US" dirty="0" smtClean="0"/>
              <a:t>2:00pm</a:t>
            </a:r>
            <a:endParaRPr lang="en-US" dirty="0"/>
          </a:p>
          <a:p>
            <a:pPr lvl="2"/>
            <a:r>
              <a:rPr lang="en-US" dirty="0"/>
              <a:t>Location: Rice Hall 408</a:t>
            </a:r>
          </a:p>
          <a:p>
            <a:pPr lvl="1"/>
            <a:r>
              <a:rPr lang="en-US" dirty="0" smtClean="0"/>
              <a:t>TA’s</a:t>
            </a:r>
            <a:endParaRPr lang="en-US" dirty="0"/>
          </a:p>
          <a:p>
            <a:pPr lvl="2"/>
            <a:r>
              <a:rPr lang="en-US" dirty="0"/>
              <a:t>Time: </a:t>
            </a:r>
            <a:r>
              <a:rPr lang="en-US" dirty="0" smtClean="0"/>
              <a:t>Wednesday/Friday </a:t>
            </a:r>
            <a:r>
              <a:rPr lang="en-US" b="1" dirty="0" smtClean="0"/>
              <a:t>1:00pm </a:t>
            </a:r>
            <a:r>
              <a:rPr lang="en-US" b="1" dirty="0"/>
              <a:t>to </a:t>
            </a:r>
            <a:r>
              <a:rPr lang="en-US" b="1" dirty="0" smtClean="0"/>
              <a:t>2:00pm</a:t>
            </a:r>
            <a:endParaRPr lang="en-US" b="1" dirty="0"/>
          </a:p>
          <a:p>
            <a:pPr lvl="2"/>
            <a:r>
              <a:rPr lang="en-US" dirty="0"/>
              <a:t>Location: Rice Hall </a:t>
            </a:r>
            <a:r>
              <a:rPr lang="en-US" dirty="0" smtClean="0"/>
              <a:t>340 </a:t>
            </a:r>
          </a:p>
          <a:p>
            <a:r>
              <a:rPr lang="en-US" dirty="0" smtClean="0"/>
              <a:t>Course </a:t>
            </a:r>
            <a:r>
              <a:rPr lang="en-US" dirty="0" smtClean="0"/>
              <a:t>website</a:t>
            </a:r>
          </a:p>
          <a:p>
            <a:pPr lvl="1"/>
            <a:r>
              <a:rPr lang="en-US" dirty="0"/>
              <a:t>Website: </a:t>
            </a:r>
            <a:r>
              <a:rPr lang="en-US" dirty="0">
                <a:hlinkClick r:id="rId2"/>
              </a:rPr>
              <a:t>http://www.cs.virginia.edu/~hw5x/Course/TextMining-2019Spring/_site/</a:t>
            </a:r>
            <a:endParaRPr lang="en-US" dirty="0" smtClean="0"/>
          </a:p>
          <a:p>
            <a:pPr lvl="1"/>
            <a:r>
              <a:rPr lang="en-US" dirty="0"/>
              <a:t>Piazza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://piazza.com/virginia/spring2019/cs6501/home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7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Letters from former students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05000" y="1981200"/>
            <a:ext cx="5029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Avenir Next"/>
              </a:rPr>
              <a:t>I wanted to catch up with you and let you know that I’ve been working on a variety of text mining projects, and that the knowledge and experience I gained in your class has been vital. I have your slides saved on my computer and I frequently revisit them. Most recently I reviewed the sections on sense signatures for an automated lexicography pipeline I’m working on. Thank you for the resources and for the wonderful instruction!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38183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Letters from former students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05000" y="1981200"/>
            <a:ext cx="5029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Avenir Next"/>
              </a:rPr>
              <a:t>I was a student in your Text Mining course in </a:t>
            </a:r>
            <a:r>
              <a:rPr lang="en-US" sz="2000" i="1" dirty="0" smtClean="0">
                <a:solidFill>
                  <a:srgbClr val="000000"/>
                </a:solidFill>
                <a:latin typeface="Avenir Next"/>
              </a:rPr>
              <a:t>2016. </a:t>
            </a:r>
            <a:r>
              <a:rPr lang="en-US" sz="2000" i="1" dirty="0">
                <a:solidFill>
                  <a:srgbClr val="000000"/>
                </a:solidFill>
                <a:latin typeface="Avenir Next"/>
              </a:rPr>
              <a:t>I have to say first that your</a:t>
            </a:r>
          </a:p>
          <a:p>
            <a:r>
              <a:rPr lang="en-US" sz="2000" i="1" dirty="0">
                <a:solidFill>
                  <a:srgbClr val="000000"/>
                </a:solidFill>
                <a:latin typeface="Avenir Next"/>
              </a:rPr>
              <a:t>course has been my most marketable skill coming out of school. Companies are not impressed with the </a:t>
            </a:r>
            <a:r>
              <a:rPr lang="en-US" sz="2000" i="1" dirty="0" smtClean="0">
                <a:solidFill>
                  <a:srgbClr val="000000"/>
                </a:solidFill>
                <a:latin typeface="Avenir Next"/>
              </a:rPr>
              <a:t>surface knowledge</a:t>
            </a:r>
            <a:r>
              <a:rPr lang="en-US" sz="2000" i="1" dirty="0">
                <a:solidFill>
                  <a:srgbClr val="000000"/>
                </a:solidFill>
                <a:latin typeface="Avenir Next"/>
              </a:rPr>
              <a:t>, but what I learned from your class sets me far above other candidates. I can't thank you enough for </a:t>
            </a:r>
            <a:r>
              <a:rPr lang="en-US" sz="2000" i="1" dirty="0" smtClean="0">
                <a:solidFill>
                  <a:srgbClr val="000000"/>
                </a:solidFill>
                <a:latin typeface="Avenir Next"/>
              </a:rPr>
              <a:t>offering this </a:t>
            </a:r>
            <a:r>
              <a:rPr lang="en-US" sz="2000" i="1" dirty="0">
                <a:solidFill>
                  <a:srgbClr val="000000"/>
                </a:solidFill>
                <a:latin typeface="Avenir Next"/>
              </a:rPr>
              <a:t>course.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22919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 based</a:t>
            </a:r>
          </a:p>
          <a:p>
            <a:pPr lvl="1"/>
            <a:r>
              <a:rPr lang="en-US" dirty="0" smtClean="0"/>
              <a:t>Six major topics will be covered </a:t>
            </a:r>
          </a:p>
          <a:p>
            <a:pPr lvl="2"/>
            <a:r>
              <a:rPr lang="en-US" dirty="0" smtClean="0"/>
              <a:t>E.g., NLP pipelines, classification/clustering models, and probabilistic topic models</a:t>
            </a:r>
          </a:p>
          <a:p>
            <a:pPr lvl="1"/>
            <a:r>
              <a:rPr lang="en-US" dirty="0" smtClean="0"/>
              <a:t>Introduce state-of-the-art large-scale text analytics techniques</a:t>
            </a:r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MapReduce</a:t>
            </a:r>
            <a:r>
              <a:rPr lang="en-US" dirty="0" smtClean="0"/>
              <a:t> framework, Apache Spark and </a:t>
            </a:r>
            <a:r>
              <a:rPr lang="en-US" dirty="0" err="1" smtClean="0"/>
              <a:t>GraphLab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6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Programming skills – Important!</a:t>
            </a:r>
          </a:p>
          <a:p>
            <a:pPr lvl="1"/>
            <a:r>
              <a:rPr lang="en-US" dirty="0" smtClean="0"/>
              <a:t>Basic </a:t>
            </a:r>
            <a:r>
              <a:rPr lang="en-US" dirty="0"/>
              <a:t>data </a:t>
            </a:r>
            <a:r>
              <a:rPr lang="en-US" dirty="0" smtClean="0"/>
              <a:t>structures: CS 2150 or equivalent </a:t>
            </a:r>
          </a:p>
          <a:p>
            <a:pPr lvl="1"/>
            <a:r>
              <a:rPr lang="en-US" dirty="0" smtClean="0"/>
              <a:t>Java is required for machine problems</a:t>
            </a:r>
          </a:p>
          <a:p>
            <a:pPr lvl="2"/>
            <a:r>
              <a:rPr lang="en-US" dirty="0" smtClean="0"/>
              <a:t>Many </a:t>
            </a:r>
            <a:r>
              <a:rPr lang="en-US" dirty="0" smtClean="0"/>
              <a:t>open source packages </a:t>
            </a:r>
            <a:r>
              <a:rPr lang="en-US" dirty="0" smtClean="0"/>
              <a:t>in </a:t>
            </a:r>
            <a:r>
              <a:rPr lang="en-US" dirty="0" smtClean="0"/>
              <a:t>Java!</a:t>
            </a:r>
          </a:p>
          <a:p>
            <a:pPr lvl="1"/>
            <a:r>
              <a:rPr lang="en-US" dirty="0" smtClean="0"/>
              <a:t>Any language you choose for the rest of this course</a:t>
            </a:r>
          </a:p>
          <a:p>
            <a:r>
              <a:rPr lang="en-US" dirty="0" smtClean="0"/>
              <a:t>Math background</a:t>
            </a:r>
          </a:p>
          <a:p>
            <a:pPr lvl="1"/>
            <a:r>
              <a:rPr lang="en-US" dirty="0" smtClean="0"/>
              <a:t>Probability</a:t>
            </a:r>
          </a:p>
          <a:p>
            <a:pPr lvl="2"/>
            <a:r>
              <a:rPr lang="en-US" dirty="0" smtClean="0"/>
              <a:t>Discrete/continuous distributions, expectation, moments</a:t>
            </a:r>
          </a:p>
          <a:p>
            <a:pPr lvl="1"/>
            <a:r>
              <a:rPr lang="en-US" dirty="0" smtClean="0"/>
              <a:t>Linear algebra</a:t>
            </a:r>
          </a:p>
          <a:p>
            <a:pPr lvl="2"/>
            <a:r>
              <a:rPr lang="en-US" dirty="0" smtClean="0"/>
              <a:t>Vector, matrix, dot product, matrix factorization</a:t>
            </a:r>
          </a:p>
          <a:p>
            <a:pPr lvl="1"/>
            <a:r>
              <a:rPr lang="en-US" dirty="0" smtClean="0"/>
              <a:t>Optimization</a:t>
            </a:r>
          </a:p>
          <a:p>
            <a:pPr lvl="2"/>
            <a:r>
              <a:rPr lang="en-US" dirty="0" smtClean="0"/>
              <a:t>Gradient-based methods, optimality conditions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B576-4618-475D-9FCB-4FE0D483AC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1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quiz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Time complexity of search in a sorted linked list is</a:t>
                </a:r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(a) O(n)    (b) O(log(n))     (c)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 smtClean="0"/>
                  <a:t>)       (d) O(1)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2. Time complexity of matrix product</a:t>
                </a:r>
                <a:r>
                  <a:rPr lang="en-US" dirty="0" smtClean="0"/>
                  <a:t>,</a:t>
                </a:r>
                <a:endParaRPr lang="en-US" dirty="0" smtClean="0"/>
              </a:p>
              <a:p>
                <a:pPr marL="0" lvl="1" indent="0">
                  <a:buNone/>
                </a:pPr>
                <a:r>
                  <a:rPr lang="en-US" dirty="0" smtClean="0"/>
                  <a:t>     (a) </a:t>
                </a:r>
                <a:r>
                  <a:rPr lang="en-US" dirty="0" smtClean="0"/>
                  <a:t>O(n</a:t>
                </a:r>
                <a:r>
                  <a:rPr lang="en-US" baseline="30000" dirty="0" smtClean="0"/>
                  <a:t>3</a:t>
                </a:r>
                <a:r>
                  <a:rPr lang="en-US" dirty="0" smtClean="0"/>
                  <a:t>)    </a:t>
                </a:r>
                <a:r>
                  <a:rPr lang="en-US" dirty="0"/>
                  <a:t>(b) </a:t>
                </a:r>
                <a:r>
                  <a:rPr lang="en-US" dirty="0" smtClean="0"/>
                  <a:t>O(</a:t>
                </a:r>
                <a:r>
                  <a:rPr lang="en-US" dirty="0" err="1" smtClean="0"/>
                  <a:t>nlog</a:t>
                </a:r>
                <a:r>
                  <a:rPr lang="en-US" dirty="0" smtClean="0"/>
                  <a:t>(n</a:t>
                </a:r>
                <a:r>
                  <a:rPr lang="en-US" dirty="0"/>
                  <a:t>))   </a:t>
                </a:r>
                <a:r>
                  <a:rPr lang="en-US" dirty="0" smtClean="0"/>
                  <a:t> </a:t>
                </a:r>
                <a:r>
                  <a:rPr lang="en-US" dirty="0"/>
                  <a:t>(c) </a:t>
                </a:r>
                <a:r>
                  <a:rPr lang="en-US" dirty="0" smtClean="0"/>
                  <a:t>O(log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(n</a:t>
                </a:r>
                <a:r>
                  <a:rPr lang="en-US" dirty="0"/>
                  <a:t>)</a:t>
                </a:r>
                <a:r>
                  <a:rPr lang="en-US" dirty="0" smtClean="0"/>
                  <a:t>)     (</a:t>
                </a:r>
                <a:r>
                  <a:rPr lang="en-US" dirty="0"/>
                  <a:t>d) </a:t>
                </a:r>
                <a:r>
                  <a:rPr lang="en-US" dirty="0" smtClean="0"/>
                  <a:t>O(n</a:t>
                </a:r>
                <a:r>
                  <a:rPr lang="en-US" baseline="30000" dirty="0" smtClean="0"/>
                  <a:t>2.37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926" t="-2156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BED6-93C9-4D43-B1C0-E2DD71716F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3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quiz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 smtClean="0"/>
                  <a:t>The gradient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</a:t>
                </a:r>
                <a:endParaRPr lang="en-US" dirty="0" smtClean="0"/>
              </a:p>
              <a:p>
                <a:pPr marL="400050" lvl="1" indent="0">
                  <a:buNone/>
                </a:pPr>
                <a:r>
                  <a:rPr lang="en-US" b="0" dirty="0" smtClean="0"/>
                  <a:t>(a)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          </a:t>
                </a:r>
                <a:r>
                  <a:rPr lang="en-US" dirty="0" smtClean="0"/>
                  <a:t>(b)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        </a:t>
                </a:r>
                <a:endParaRPr lang="en-US" dirty="0" smtClean="0"/>
              </a:p>
              <a:p>
                <a:pPr marL="400050" lvl="1" indent="0">
                  <a:buNone/>
                </a:pPr>
                <a:r>
                  <a:rPr lang="en-US" dirty="0" smtClean="0"/>
                  <a:t>(</a:t>
                </a:r>
                <a:r>
                  <a:rPr lang="en-US" dirty="0" smtClean="0"/>
                  <a:t>c)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      (d)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514350" indent="-514350">
                  <a:buAutoNum type="arabicPeriod" startAt="3"/>
                </a:pPr>
                <a:r>
                  <a:rPr lang="en-US" dirty="0" smtClean="0"/>
                  <a:t>Let A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what is A</a:t>
                </a:r>
                <a:r>
                  <a:rPr lang="en-US" baseline="30000" dirty="0" smtClean="0"/>
                  <a:t>-1</a:t>
                </a:r>
                <a:r>
                  <a:rPr lang="en-US" dirty="0" smtClean="0"/>
                  <a:t>,</a:t>
                </a:r>
              </a:p>
              <a:p>
                <a:pPr marL="0" lvl="1" indent="0">
                  <a:buNone/>
                </a:pPr>
                <a:r>
                  <a:rPr lang="en-US" dirty="0" smtClean="0"/>
                  <a:t>     (a)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 (</a:t>
                </a:r>
                <a:r>
                  <a:rPr lang="en-US" dirty="0"/>
                  <a:t>b)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mr>
                      <m:m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  <m:e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mr>
                    </m:m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 (</a:t>
                </a:r>
                <a:r>
                  <a:rPr lang="en-US" dirty="0"/>
                  <a:t>c)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 (</a:t>
                </a:r>
                <a:r>
                  <a:rPr lang="en-US" dirty="0"/>
                  <a:t>d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</m:m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BED6-93C9-4D43-B1C0-E2DD71716F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quiz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 startAt="5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 smtClean="0"/>
                  <a:t> is equal to, </a:t>
                </a:r>
              </a:p>
              <a:p>
                <a:pPr marL="400050" lvl="1" indent="0">
                  <a:buNone/>
                </a:pPr>
                <a:r>
                  <a:rPr lang="en-US" dirty="0" smtClean="0"/>
                  <a:t>(a)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     (</a:t>
                </a:r>
                <a:r>
                  <a:rPr lang="en-US" dirty="0" smtClean="0"/>
                  <a:t>b)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    (</a:t>
                </a:r>
                <a:r>
                  <a:rPr lang="en-US" dirty="0" smtClean="0"/>
                  <a:t>c)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     </a:t>
                </a:r>
                <a:r>
                  <a:rPr lang="en-US" dirty="0" smtClean="0"/>
                  <a:t>(d)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514350" indent="-514350">
                  <a:buAutoNum type="arabicPeriod" startAt="5"/>
                </a:pPr>
                <a:r>
                  <a:rPr lang="en-US" dirty="0" smtClean="0"/>
                  <a:t>A biased coin with P(head)=0.2, in a sequence of 10 consecutive tossing, you have already got 9 tails, what is the probability you will have a head at the 10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tossing,</a:t>
                </a:r>
              </a:p>
              <a:p>
                <a:pPr marL="0" lvl="1" indent="0">
                  <a:buNone/>
                </a:pPr>
                <a:r>
                  <a:rPr lang="en-US" dirty="0" smtClean="0"/>
                  <a:t>     (a) 0          </a:t>
                </a:r>
                <a:r>
                  <a:rPr lang="en-US" dirty="0"/>
                  <a:t>(b) </a:t>
                </a:r>
                <a:r>
                  <a:rPr lang="en-US" dirty="0" smtClean="0"/>
                  <a:t>0.1         </a:t>
                </a:r>
                <a:r>
                  <a:rPr lang="en-US" dirty="0"/>
                  <a:t>(c) </a:t>
                </a:r>
                <a:r>
                  <a:rPr lang="en-US" dirty="0" smtClean="0"/>
                  <a:t>0.2             </a:t>
                </a:r>
                <a:r>
                  <a:rPr lang="en-US" dirty="0"/>
                  <a:t>(d</a:t>
                </a:r>
                <a:r>
                  <a:rPr lang="en-US" dirty="0" smtClean="0"/>
                  <a:t>) 0.2*0.8</a:t>
                </a:r>
                <a:r>
                  <a:rPr lang="en-US" baseline="30000" dirty="0" smtClean="0"/>
                  <a:t>9</a:t>
                </a:r>
                <a:endParaRPr lang="en-US" baseline="300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1617" r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BED6-93C9-4D43-B1C0-E2DD71716F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1026</Words>
  <Application>Microsoft Office PowerPoint</Application>
  <PresentationFormat>On-screen Show (4:3)</PresentationFormat>
  <Paragraphs>244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Avenir Next</vt:lpstr>
      <vt:lpstr>Arial</vt:lpstr>
      <vt:lpstr>Calibri</vt:lpstr>
      <vt:lpstr>Cambria Math</vt:lpstr>
      <vt:lpstr>Office Theme</vt:lpstr>
      <vt:lpstr>CS6501: Text Mining             Course Policy</vt:lpstr>
      <vt:lpstr>Goal of this course</vt:lpstr>
      <vt:lpstr>Letters from former students</vt:lpstr>
      <vt:lpstr>Letters from former students</vt:lpstr>
      <vt:lpstr>Structure of this course</vt:lpstr>
      <vt:lpstr>Prerequisites</vt:lpstr>
      <vt:lpstr>Pop-up quiz</vt:lpstr>
      <vt:lpstr>Pop-up quiz</vt:lpstr>
      <vt:lpstr>Pop-up quiz</vt:lpstr>
      <vt:lpstr>Pop-up quiz</vt:lpstr>
      <vt:lpstr>Pop-up quiz</vt:lpstr>
      <vt:lpstr>Pop-up quiz</vt:lpstr>
      <vt:lpstr>Grading policy</vt:lpstr>
      <vt:lpstr>Quizzes</vt:lpstr>
      <vt:lpstr>Paper presentation</vt:lpstr>
      <vt:lpstr>Course project</vt:lpstr>
      <vt:lpstr>Deadlines</vt:lpstr>
      <vt:lpstr>Late policy</vt:lpstr>
      <vt:lpstr>Late policy</vt:lpstr>
      <vt:lpstr>Classroom participation</vt:lpstr>
      <vt:lpstr>TA</vt:lpstr>
      <vt:lpstr>Contact information</vt:lpstr>
      <vt:lpstr>Questions?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CS6501 Information Retrieval Course Policy</dc:title>
  <dc:creator>Wang, Hongning</dc:creator>
  <cp:lastModifiedBy>wang hongning</cp:lastModifiedBy>
  <cp:revision>41</cp:revision>
  <dcterms:created xsi:type="dcterms:W3CDTF">2014-07-22T16:28:54Z</dcterms:created>
  <dcterms:modified xsi:type="dcterms:W3CDTF">2019-01-16T01:02:27Z</dcterms:modified>
</cp:coreProperties>
</file>