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87" r:id="rId2"/>
    <p:sldId id="288" r:id="rId3"/>
    <p:sldId id="289" r:id="rId4"/>
    <p:sldId id="256" r:id="rId5"/>
    <p:sldId id="257" r:id="rId6"/>
    <p:sldId id="258" r:id="rId7"/>
    <p:sldId id="274" r:id="rId8"/>
    <p:sldId id="259" r:id="rId9"/>
    <p:sldId id="260" r:id="rId10"/>
    <p:sldId id="264" r:id="rId11"/>
    <p:sldId id="261" r:id="rId12"/>
    <p:sldId id="262" r:id="rId13"/>
    <p:sldId id="263" r:id="rId14"/>
    <p:sldId id="265" r:id="rId15"/>
    <p:sldId id="266" r:id="rId16"/>
    <p:sldId id="275" r:id="rId17"/>
    <p:sldId id="267" r:id="rId18"/>
    <p:sldId id="278" r:id="rId19"/>
    <p:sldId id="268" r:id="rId20"/>
    <p:sldId id="269" r:id="rId21"/>
    <p:sldId id="277" r:id="rId22"/>
    <p:sldId id="270" r:id="rId23"/>
    <p:sldId id="276" r:id="rId24"/>
    <p:sldId id="271" r:id="rId25"/>
    <p:sldId id="272" r:id="rId26"/>
    <p:sldId id="273" r:id="rId27"/>
    <p:sldId id="286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06B643-D2DF-4809-94B5-88E583AA0A0B}">
          <p14:sldIdLst>
            <p14:sldId id="287"/>
            <p14:sldId id="288"/>
            <p14:sldId id="289"/>
            <p14:sldId id="256"/>
            <p14:sldId id="257"/>
            <p14:sldId id="258"/>
            <p14:sldId id="274"/>
            <p14:sldId id="259"/>
            <p14:sldId id="260"/>
            <p14:sldId id="264"/>
            <p14:sldId id="261"/>
            <p14:sldId id="262"/>
            <p14:sldId id="263"/>
            <p14:sldId id="265"/>
            <p14:sldId id="266"/>
            <p14:sldId id="275"/>
            <p14:sldId id="267"/>
            <p14:sldId id="278"/>
            <p14:sldId id="268"/>
            <p14:sldId id="269"/>
            <p14:sldId id="277"/>
            <p14:sldId id="270"/>
            <p14:sldId id="276"/>
            <p14:sldId id="271"/>
            <p14:sldId id="272"/>
            <p14:sldId id="273"/>
            <p14:sldId id="286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2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75F3E-A3D0-4275-AD4C-D698229737C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9DCE-61CB-4EFC-9F79-171B1068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79DCE-61CB-4EFC-9F79-171B10686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79DCE-61CB-4EFC-9F79-171B10686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79DCE-61CB-4EFC-9F79-171B106861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503B-9254-4CBE-AEB6-4A271B58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b.unt.edu/itds/faculty/evangelopoulos/dsci5910/LSA_Deerwester1990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Recap: maximum </a:t>
            </a:r>
            <a:r>
              <a:rPr lang="en-US" altLang="en-US" dirty="0" smtClean="0"/>
              <a:t>likelihood estimation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sz="2400" dirty="0" smtClean="0"/>
                  <a:t>Data: a collection of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r>
                  <a:rPr lang="en-US" altLang="en-US" sz="2400" dirty="0"/>
                  <a:t>Model: multinomial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/>
                      </a:rPr>
                      <m:t>p</m:t>
                    </m:r>
                    <m:r>
                      <a:rPr lang="en-US" altLang="en-US" sz="2400" b="0" i="1" smtClean="0">
                        <a:latin typeface="Cambria Math"/>
                      </a:rPr>
                      <m:t>(</m:t>
                    </m:r>
                    <m:r>
                      <a:rPr lang="en-US" altLang="en-US" sz="2400" b="0" i="1" smtClean="0">
                        <a:latin typeface="Cambria Math"/>
                      </a:rPr>
                      <m:t>𝑊</m:t>
                    </m:r>
                    <m:r>
                      <a:rPr lang="en-US" alt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with </a:t>
                </a:r>
                <a:r>
                  <a:rPr lang="en-US" altLang="en-US" sz="2400" dirty="0" smtClean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 smtClean="0"/>
                  <a:t>, i.e., unigram language model </a:t>
                </a:r>
              </a:p>
              <a:p>
                <a:r>
                  <a:rPr lang="en-US" altLang="en-US" sz="2400" dirty="0" smtClean="0"/>
                  <a:t>Maximum </a:t>
                </a:r>
                <a:r>
                  <a:rPr lang="en-US" altLang="en-US" sz="2400" dirty="0"/>
                  <a:t>likelihood </a:t>
                </a:r>
                <a:r>
                  <a:rPr lang="en-US" altLang="en-US" sz="2400" dirty="0" smtClean="0"/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𝑝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𝑊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|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𝜃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31B6-44EF-44C9-9B8C-E07E76159A89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8" name="Text Box 6"/>
              <p:cNvSpPr txBox="1">
                <a:spLocks noChangeArrowheads="1"/>
              </p:cNvSpPr>
              <p:nvPr/>
            </p:nvSpPr>
            <p:spPr bwMode="auto">
              <a:xfrm>
                <a:off x="5410200" y="4154313"/>
                <a:ext cx="373222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i="0" dirty="0" smtClean="0"/>
                  <a:t>Using </a:t>
                </a:r>
                <a:r>
                  <a:rPr lang="en-US" altLang="en-US" sz="1800" b="1" i="0" dirty="0"/>
                  <a:t>Lagrange multiplier </a:t>
                </a:r>
                <a:r>
                  <a:rPr lang="en-US" altLang="en-US" sz="1800" b="1" i="0" dirty="0" smtClean="0"/>
                  <a:t>approach, </a:t>
                </a:r>
                <a:r>
                  <a:rPr lang="en-US" altLang="en-US" b="1" dirty="0" smtClean="0"/>
                  <a:t>we’ll </a:t>
                </a:r>
                <a:r>
                  <a:rPr lang="en-US" altLang="en-US" b="1" dirty="0"/>
                  <a:t>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US" alt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b="1" dirty="0"/>
                  <a:t> to maximize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/>
                      </a:rPr>
                      <m:t>𝑳</m:t>
                    </m:r>
                    <m:r>
                      <a:rPr lang="en-US" altLang="en-US" b="1" i="1">
                        <a:latin typeface="Cambria Math"/>
                      </a:rPr>
                      <m:t>(</m:t>
                    </m:r>
                    <m:r>
                      <a:rPr lang="en-US" altLang="en-US" b="1" i="1">
                        <a:latin typeface="Cambria Math"/>
                      </a:rPr>
                      <m:t>𝑾</m:t>
                    </m:r>
                    <m:r>
                      <a:rPr lang="en-US" altLang="en-US" b="1" i="1">
                        <a:latin typeface="Cambria Math"/>
                      </a:rPr>
                      <m:t>,</m:t>
                    </m:r>
                    <m:r>
                      <a:rPr lang="en-US" altLang="en-US" b="1" i="1">
                        <a:latin typeface="Cambria Math"/>
                      </a:rPr>
                      <m:t>𝜽</m:t>
                    </m:r>
                    <m:r>
                      <a:rPr lang="en-US" altLang="en-US" b="1" i="1">
                        <a:latin typeface="Cambria Math"/>
                      </a:rPr>
                      <m:t>)</m:t>
                    </m:r>
                  </m:oMath>
                </a14:m>
                <a:endParaRPr lang="en-US" altLang="en-US" b="1" baseline="-25000" dirty="0"/>
              </a:p>
            </p:txBody>
          </p:sp>
        </mc:Choice>
        <mc:Fallback xmlns="">
          <p:sp>
            <p:nvSpPr>
              <p:cNvPr id="46899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154313"/>
                <a:ext cx="373222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471" t="-4673" b="-130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5410200" y="5017780"/>
            <a:ext cx="305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0" dirty="0"/>
              <a:t>Set partial derivatives to zero</a:t>
            </a:r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5410200" y="6317552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i="0" dirty="0">
                <a:solidFill>
                  <a:srgbClr val="CC0000"/>
                </a:solidFill>
              </a:rPr>
              <a:t>ML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231" y="3229511"/>
                <a:ext cx="5347169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,…,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1" y="3229511"/>
                <a:ext cx="5347169" cy="8712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448142" y="3200400"/>
            <a:ext cx="3314858" cy="900375"/>
            <a:chOff x="5448142" y="3200400"/>
            <a:chExt cx="3314858" cy="900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669076" y="3200400"/>
                  <a:ext cx="3093924" cy="90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9076" y="3200400"/>
                  <a:ext cx="3093924" cy="9003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>
              <a:off x="5448142" y="3596049"/>
              <a:ext cx="220934" cy="1999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995901"/>
            <a:ext cx="4762440" cy="984052"/>
            <a:chOff x="457200" y="3995901"/>
            <a:chExt cx="4762440" cy="984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3866" y="3995901"/>
                  <a:ext cx="4465774" cy="98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66" y="3995901"/>
                  <a:ext cx="4465774" cy="98405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ight Arrow 19"/>
            <p:cNvSpPr/>
            <p:nvPr/>
          </p:nvSpPr>
          <p:spPr>
            <a:xfrm>
              <a:off x="457200" y="4387964"/>
              <a:ext cx="220934" cy="1999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4876800"/>
            <a:ext cx="4021356" cy="676724"/>
            <a:chOff x="457200" y="4876800"/>
            <a:chExt cx="4021356" cy="676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8200" y="4876800"/>
                  <a:ext cx="3640356" cy="6767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   →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76800"/>
                  <a:ext cx="3640356" cy="6767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/>
            <p:cNvSpPr/>
            <p:nvPr/>
          </p:nvSpPr>
          <p:spPr>
            <a:xfrm>
              <a:off x="457200" y="5134074"/>
              <a:ext cx="220934" cy="1999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5446288"/>
            <a:ext cx="4867505" cy="871264"/>
            <a:chOff x="457200" y="5446288"/>
            <a:chExt cx="4867505" cy="871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490627" y="5697511"/>
                  <a:ext cx="1100173" cy="384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dirty="0" smtClean="0"/>
                    <a:t>=1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627" y="5697511"/>
                  <a:ext cx="1100173" cy="38446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1111" t="-111111" r="-3889" b="-1793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53579" y="5446288"/>
                  <a:ext cx="1771126" cy="871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3579" y="5446288"/>
                  <a:ext cx="1771126" cy="87126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ight Arrow 21"/>
            <p:cNvSpPr/>
            <p:nvPr/>
          </p:nvSpPr>
          <p:spPr>
            <a:xfrm>
              <a:off x="457200" y="5793244"/>
              <a:ext cx="220934" cy="1999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100" y="5681865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Since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4600" y="5681865"/>
              <a:ext cx="1253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we have 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6081975"/>
            <a:ext cx="2068360" cy="703013"/>
            <a:chOff x="457200" y="6081975"/>
            <a:chExt cx="2068360" cy="7030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62000" y="6081975"/>
                  <a:ext cx="1763560" cy="703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6081975"/>
                  <a:ext cx="1763560" cy="70301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Arrow 24"/>
            <p:cNvSpPr/>
            <p:nvPr/>
          </p:nvSpPr>
          <p:spPr>
            <a:xfrm>
              <a:off x="457200" y="6317552"/>
              <a:ext cx="220934" cy="1999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410200" y="5730567"/>
            <a:ext cx="3041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0" dirty="0" smtClean="0"/>
              <a:t>Requirement from probability</a:t>
            </a:r>
            <a:endParaRPr lang="en-US" altLang="en-US" sz="1800" b="1" i="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 (LSA)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Low rank approximation of term-document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Goal: remove noise in the observed term-document association data</a:t>
                </a:r>
              </a:p>
              <a:p>
                <a:pPr lvl="1"/>
                <a:r>
                  <a:rPr lang="en-US" dirty="0" smtClean="0"/>
                  <a:t>Solution: find a matrix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which is closest to the original matrix in terms of </a:t>
                </a:r>
                <a:r>
                  <a:rPr lang="en-US" dirty="0" err="1" smtClean="0"/>
                  <a:t>Frobenius</a:t>
                </a:r>
                <a:r>
                  <a:rPr lang="en-US" dirty="0" smtClean="0"/>
                  <a:t> norm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9865" y="4683680"/>
                <a:ext cx="6303329" cy="133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𝑟𝑎𝑛𝑘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65" y="4683680"/>
                <a:ext cx="6303329" cy="1332416"/>
              </a:xfrm>
              <a:prstGeom prst="rect">
                <a:avLst/>
              </a:prstGeom>
              <a:blipFill rotWithShape="0">
                <a:blip r:embed="rId3"/>
                <a:stretch>
                  <a:fillRect t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 in linear algebra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Symmetric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Rank of a matrix</a:t>
                </a:r>
              </a:p>
              <a:p>
                <a:pPr lvl="1"/>
                <a:r>
                  <a:rPr lang="en-US" dirty="0" smtClean="0"/>
                  <a:t>The number </a:t>
                </a:r>
                <a:r>
                  <a:rPr lang="en-US" dirty="0" smtClean="0"/>
                  <a:t>of linearly independent rows (columns) in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 in 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Eigen system</a:t>
                </a:r>
              </a:p>
              <a:p>
                <a:pPr lvl="1"/>
                <a:r>
                  <a:rPr lang="en-US" dirty="0"/>
                  <a:t>For a square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called the right eigenvector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corresponding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a symmetric full-rank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have its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-decomposition 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the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are the orthogonal and normalized eigenvectors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is a diagonal matrix whose entries are the 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704" t="-1652" r="-1259" b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 in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Singular value decomposition (SVD)</a:t>
                </a:r>
              </a:p>
              <a:p>
                <a:pPr lvl="1"/>
                <a:r>
                  <a:rPr lang="en-US" dirty="0" smtClean="0"/>
                  <a:t>For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we have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</a:t>
                </a:r>
                <a:r>
                  <a:rPr lang="en-US" dirty="0" smtClean="0"/>
                  <a:t>orthogonal matrices,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diagonal matrix,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are the eigenvalues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we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 smtClean="0"/>
                  <a:t> in a descending order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1804" y="2102631"/>
            <a:ext cx="7720392" cy="2341022"/>
            <a:chOff x="966408" y="2902858"/>
            <a:chExt cx="7720392" cy="23410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408" y="2902858"/>
              <a:ext cx="7720392" cy="23410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28933" y="4301067"/>
              <a:ext cx="1447800" cy="798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</a:t>
            </a:r>
            <a:r>
              <a:rPr lang="en-US" dirty="0" smtClean="0"/>
              <a:t>Analysis (LSA)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LSA by SVD</a:t>
                </a:r>
              </a:p>
              <a:p>
                <a:endParaRPr lang="en-US" sz="2000" dirty="0"/>
              </a:p>
              <a:p>
                <a:endParaRPr lang="en-US" dirty="0" smtClean="0"/>
              </a:p>
              <a:p>
                <a:endParaRPr lang="en-US" sz="2400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 Procedure of LSA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Perform SVD on document-term adjacency matrix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by only keeping the largest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singular values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non-zero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7464" y="2338413"/>
                <a:ext cx="6303329" cy="2023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𝑟𝑎𝑛𝑘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e>
                    </m:func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 smtClean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64" y="2338413"/>
                <a:ext cx="6303329" cy="2023183"/>
              </a:xfrm>
              <a:prstGeom prst="rect">
                <a:avLst/>
              </a:prstGeom>
              <a:blipFill rotWithShape="0">
                <a:blip r:embed="rId3"/>
                <a:stretch>
                  <a:fillRect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719670" y="2190379"/>
            <a:ext cx="7720392" cy="2341022"/>
            <a:chOff x="966408" y="2902858"/>
            <a:chExt cx="7720392" cy="23410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408" y="2902858"/>
              <a:ext cx="7720392" cy="2341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128933" y="4301067"/>
              <a:ext cx="1447800" cy="798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9085" y="1847022"/>
            <a:ext cx="4027715" cy="1820004"/>
            <a:chOff x="4659085" y="1847022"/>
            <a:chExt cx="4027715" cy="1820004"/>
          </a:xfrm>
        </p:grpSpPr>
        <p:sp>
          <p:nvSpPr>
            <p:cNvPr id="5" name="TextBox 4"/>
            <p:cNvSpPr txBox="1"/>
            <p:nvPr/>
          </p:nvSpPr>
          <p:spPr>
            <a:xfrm>
              <a:off x="4659085" y="1847022"/>
              <a:ext cx="4027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Map to a lower dimensional space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715000" y="2205693"/>
              <a:ext cx="957943" cy="14613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 (LSA)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Another interpretation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is the document-term adjacency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document-document similarity by counting how many terms co-occur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Eigen-decomposition of </a:t>
                </a:r>
                <a:r>
                  <a:rPr lang="en-US" dirty="0"/>
                  <a:t>document-document </a:t>
                </a:r>
                <a:r>
                  <a:rPr lang="en-US" dirty="0" smtClean="0"/>
                  <a:t>similarity matrix</a:t>
                </a:r>
              </a:p>
              <a:p>
                <a:pPr lvl="3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new representation is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this system(space)</a:t>
                </a:r>
              </a:p>
              <a:p>
                <a:pPr lvl="3"/>
                <a:r>
                  <a:rPr lang="en-US" dirty="0" smtClean="0"/>
                  <a:t>In the lower dimensional space, we will only use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same analysis applies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79320" y="1482271"/>
            <a:ext cx="7720392" cy="2341022"/>
            <a:chOff x="966408" y="2902858"/>
            <a:chExt cx="7720392" cy="23410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408" y="2902858"/>
              <a:ext cx="7720392" cy="23410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28933" y="4301067"/>
              <a:ext cx="1447800" cy="7987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LSA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measures the relatedness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space</a:t>
                </a:r>
              </a:p>
              <a:p>
                <a:r>
                  <a:rPr lang="en-US" dirty="0" smtClean="0"/>
                  <a:t>Therefore</a:t>
                </a:r>
              </a:p>
              <a:p>
                <a:pPr lvl="1"/>
                <a:r>
                  <a:rPr lang="en-US" dirty="0" smtClean="0"/>
                  <a:t>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2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 (LSA)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2050" name="Picture 2" descr="http://tech.hulu.com/blog/wp-content/uploads/2013/12/i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69" y="2252133"/>
            <a:ext cx="5564661" cy="42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11324" y="1263254"/>
            <a:ext cx="6673604" cy="5199853"/>
            <a:chOff x="2236724" y="1257565"/>
            <a:chExt cx="6673604" cy="5199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6724" y="2252133"/>
              <a:ext cx="4670551" cy="42052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9854" y="1257565"/>
              <a:ext cx="3800474" cy="16240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56588" y="1280119"/>
            <a:ext cx="1164770" cy="515419"/>
            <a:chOff x="3956588" y="1280119"/>
            <a:chExt cx="1164770" cy="515419"/>
          </a:xfrm>
        </p:grpSpPr>
        <p:sp>
          <p:nvSpPr>
            <p:cNvPr id="7" name="TextBox 6"/>
            <p:cNvSpPr txBox="1"/>
            <p:nvPr/>
          </p:nvSpPr>
          <p:spPr>
            <a:xfrm>
              <a:off x="3956588" y="1280119"/>
              <a:ext cx="528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HCI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4484914" y="1464785"/>
              <a:ext cx="636444" cy="330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72418" y="1842685"/>
            <a:ext cx="2148940" cy="515419"/>
            <a:chOff x="2972418" y="1842685"/>
            <a:chExt cx="2148940" cy="515419"/>
          </a:xfrm>
        </p:grpSpPr>
        <p:sp>
          <p:nvSpPr>
            <p:cNvPr id="14" name="TextBox 13"/>
            <p:cNvSpPr txBox="1"/>
            <p:nvPr/>
          </p:nvSpPr>
          <p:spPr>
            <a:xfrm>
              <a:off x="2972418" y="1842685"/>
              <a:ext cx="1512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Graph theory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4484914" y="2027351"/>
              <a:ext cx="636444" cy="330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 dimensions in 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component analysis</a:t>
            </a:r>
            <a:endParaRPr lang="en-US" dirty="0"/>
          </a:p>
        </p:txBody>
      </p:sp>
      <p:pic>
        <p:nvPicPr>
          <p:cNvPr id="1028" name="Picture 4" descr="http://web.media.mit.edu/~tristan/phd/dissertation/figures/P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27" y="2428875"/>
            <a:ext cx="4217673" cy="39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Semantic Analysis (LSA)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have achieved via LSA</a:t>
            </a:r>
          </a:p>
          <a:p>
            <a:pPr lvl="1"/>
            <a:r>
              <a:rPr lang="en-US" dirty="0" smtClean="0"/>
              <a:t>Terms/documents that are closely associated are placed near one another in this new space</a:t>
            </a:r>
          </a:p>
          <a:p>
            <a:pPr lvl="1"/>
            <a:r>
              <a:rPr lang="en-US" dirty="0" smtClean="0"/>
              <a:t>Terms that do not occur in a document may still close to it, if that is consistent with the major patterns of association in the data</a:t>
            </a:r>
          </a:p>
          <a:p>
            <a:pPr lvl="1"/>
            <a:r>
              <a:rPr lang="en-US" dirty="0" smtClean="0"/>
              <a:t>A good choice of concept space for VS model!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700" dirty="0" smtClean="0"/>
              <a:t>Recap: illustration </a:t>
            </a:r>
            <a:r>
              <a:rPr lang="en-US" altLang="en-US" sz="3700" dirty="0" smtClean="0"/>
              <a:t>of N-gram language model smoothing</a:t>
            </a:r>
            <a:endParaRPr lang="en-US" altLang="en-US" sz="3700" dirty="0"/>
          </a:p>
        </p:txBody>
      </p:sp>
      <p:grpSp>
        <p:nvGrpSpPr>
          <p:cNvPr id="506883" name="Group 3"/>
          <p:cNvGrpSpPr>
            <a:grpSpLocks/>
          </p:cNvGrpSpPr>
          <p:nvPr/>
        </p:nvGrpSpPr>
        <p:grpSpPr bwMode="auto">
          <a:xfrm>
            <a:off x="1463675" y="2168525"/>
            <a:ext cx="6561138" cy="3241675"/>
            <a:chOff x="1056" y="1584"/>
            <a:chExt cx="4133" cy="2042"/>
          </a:xfrm>
        </p:grpSpPr>
        <p:sp>
          <p:nvSpPr>
            <p:cNvPr id="506884" name="Line 4"/>
            <p:cNvSpPr>
              <a:spLocks noChangeShapeType="1"/>
            </p:cNvSpPr>
            <p:nvPr/>
          </p:nvSpPr>
          <p:spPr bwMode="auto">
            <a:xfrm>
              <a:off x="1056" y="345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5" name="Line 5"/>
            <p:cNvSpPr>
              <a:spLocks noChangeShapeType="1"/>
            </p:cNvSpPr>
            <p:nvPr/>
          </p:nvSpPr>
          <p:spPr bwMode="auto">
            <a:xfrm flipV="1">
              <a:off x="1056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7" name="Text Box 7"/>
            <p:cNvSpPr txBox="1">
              <a:spLocks noChangeArrowheads="1"/>
            </p:cNvSpPr>
            <p:nvPr/>
          </p:nvSpPr>
          <p:spPr bwMode="auto">
            <a:xfrm>
              <a:off x="4934" y="333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i="0"/>
                <a:t>w</a:t>
              </a:r>
            </a:p>
          </p:txBody>
        </p:sp>
        <p:sp>
          <p:nvSpPr>
            <p:cNvPr id="506888" name="Freeform 8"/>
            <p:cNvSpPr>
              <a:spLocks/>
            </p:cNvSpPr>
            <p:nvPr/>
          </p:nvSpPr>
          <p:spPr bwMode="auto">
            <a:xfrm>
              <a:off x="1056" y="1968"/>
              <a:ext cx="2352" cy="1488"/>
            </a:xfrm>
            <a:custGeom>
              <a:avLst/>
              <a:gdLst>
                <a:gd name="T0" fmla="*/ 0 w 2352"/>
                <a:gd name="T1" fmla="*/ 0 h 1488"/>
                <a:gd name="T2" fmla="*/ 96 w 2352"/>
                <a:gd name="T3" fmla="*/ 0 h 1488"/>
                <a:gd name="T4" fmla="*/ 96 w 2352"/>
                <a:gd name="T5" fmla="*/ 96 h 1488"/>
                <a:gd name="T6" fmla="*/ 192 w 2352"/>
                <a:gd name="T7" fmla="*/ 96 h 1488"/>
                <a:gd name="T8" fmla="*/ 192 w 2352"/>
                <a:gd name="T9" fmla="*/ 240 h 1488"/>
                <a:gd name="T10" fmla="*/ 288 w 2352"/>
                <a:gd name="T11" fmla="*/ 240 h 1488"/>
                <a:gd name="T12" fmla="*/ 288 w 2352"/>
                <a:gd name="T13" fmla="*/ 480 h 1488"/>
                <a:gd name="T14" fmla="*/ 384 w 2352"/>
                <a:gd name="T15" fmla="*/ 480 h 1488"/>
                <a:gd name="T16" fmla="*/ 384 w 2352"/>
                <a:gd name="T17" fmla="*/ 720 h 1488"/>
                <a:gd name="T18" fmla="*/ 576 w 2352"/>
                <a:gd name="T19" fmla="*/ 720 h 1488"/>
                <a:gd name="T20" fmla="*/ 576 w 2352"/>
                <a:gd name="T21" fmla="*/ 912 h 1488"/>
                <a:gd name="T22" fmla="*/ 1056 w 2352"/>
                <a:gd name="T23" fmla="*/ 912 h 1488"/>
                <a:gd name="T24" fmla="*/ 1056 w 2352"/>
                <a:gd name="T25" fmla="*/ 1104 h 1488"/>
                <a:gd name="T26" fmla="*/ 1536 w 2352"/>
                <a:gd name="T27" fmla="*/ 1104 h 1488"/>
                <a:gd name="T28" fmla="*/ 1536 w 2352"/>
                <a:gd name="T29" fmla="*/ 1296 h 1488"/>
                <a:gd name="T30" fmla="*/ 2352 w 2352"/>
                <a:gd name="T31" fmla="*/ 1296 h 1488"/>
                <a:gd name="T32" fmla="*/ 2352 w 2352"/>
                <a:gd name="T33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2" h="1488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288" y="240"/>
                  </a:lnTo>
                  <a:lnTo>
                    <a:pt x="288" y="480"/>
                  </a:lnTo>
                  <a:lnTo>
                    <a:pt x="384" y="480"/>
                  </a:lnTo>
                  <a:lnTo>
                    <a:pt x="384" y="720"/>
                  </a:lnTo>
                  <a:lnTo>
                    <a:pt x="576" y="720"/>
                  </a:lnTo>
                  <a:lnTo>
                    <a:pt x="576" y="912"/>
                  </a:lnTo>
                  <a:lnTo>
                    <a:pt x="1056" y="912"/>
                  </a:lnTo>
                  <a:lnTo>
                    <a:pt x="1056" y="1104"/>
                  </a:lnTo>
                  <a:lnTo>
                    <a:pt x="1536" y="1104"/>
                  </a:lnTo>
                  <a:lnTo>
                    <a:pt x="1536" y="1296"/>
                  </a:lnTo>
                  <a:lnTo>
                    <a:pt x="2352" y="1296"/>
                  </a:lnTo>
                  <a:lnTo>
                    <a:pt x="2352" y="14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9" name="Line 9"/>
            <p:cNvSpPr>
              <a:spLocks noChangeShapeType="1"/>
            </p:cNvSpPr>
            <p:nvPr/>
          </p:nvSpPr>
          <p:spPr bwMode="auto">
            <a:xfrm>
              <a:off x="3408" y="3456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90" name="Text Box 10"/>
            <p:cNvSpPr txBox="1">
              <a:spLocks noChangeArrowheads="1"/>
            </p:cNvSpPr>
            <p:nvPr/>
          </p:nvSpPr>
          <p:spPr bwMode="auto">
            <a:xfrm>
              <a:off x="1683" y="1917"/>
              <a:ext cx="18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i="0" dirty="0"/>
                <a:t>Max. Likelihood Estimate </a:t>
              </a:r>
            </a:p>
          </p:txBody>
        </p:sp>
        <p:sp>
          <p:nvSpPr>
            <p:cNvPr id="506892" name="Line 12"/>
            <p:cNvSpPr>
              <a:spLocks noChangeShapeType="1"/>
            </p:cNvSpPr>
            <p:nvPr/>
          </p:nvSpPr>
          <p:spPr bwMode="auto">
            <a:xfrm flipH="1">
              <a:off x="1584" y="23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6894" name="Freeform 14"/>
          <p:cNvSpPr>
            <a:spLocks/>
          </p:cNvSpPr>
          <p:nvPr/>
        </p:nvSpPr>
        <p:spPr bwMode="auto">
          <a:xfrm>
            <a:off x="1463675" y="2854325"/>
            <a:ext cx="5386388" cy="2209800"/>
          </a:xfrm>
          <a:custGeom>
            <a:avLst/>
            <a:gdLst>
              <a:gd name="T0" fmla="*/ 0 w 3504"/>
              <a:gd name="T1" fmla="*/ 0 h 1488"/>
              <a:gd name="T2" fmla="*/ 96 w 3504"/>
              <a:gd name="T3" fmla="*/ 192 h 1488"/>
              <a:gd name="T4" fmla="*/ 288 w 3504"/>
              <a:gd name="T5" fmla="*/ 576 h 1488"/>
              <a:gd name="T6" fmla="*/ 480 w 3504"/>
              <a:gd name="T7" fmla="*/ 864 h 1488"/>
              <a:gd name="T8" fmla="*/ 864 w 3504"/>
              <a:gd name="T9" fmla="*/ 1104 h 1488"/>
              <a:gd name="T10" fmla="*/ 1392 w 3504"/>
              <a:gd name="T11" fmla="*/ 1296 h 1488"/>
              <a:gd name="T12" fmla="*/ 1872 w 3504"/>
              <a:gd name="T13" fmla="*/ 1392 h 1488"/>
              <a:gd name="T14" fmla="*/ 3504 w 3504"/>
              <a:gd name="T1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04" h="1488">
                <a:moveTo>
                  <a:pt x="0" y="0"/>
                </a:moveTo>
                <a:cubicBezTo>
                  <a:pt x="24" y="48"/>
                  <a:pt x="48" y="96"/>
                  <a:pt x="96" y="192"/>
                </a:cubicBezTo>
                <a:cubicBezTo>
                  <a:pt x="144" y="288"/>
                  <a:pt x="224" y="464"/>
                  <a:pt x="288" y="576"/>
                </a:cubicBezTo>
                <a:cubicBezTo>
                  <a:pt x="352" y="688"/>
                  <a:pt x="384" y="776"/>
                  <a:pt x="480" y="864"/>
                </a:cubicBezTo>
                <a:cubicBezTo>
                  <a:pt x="576" y="952"/>
                  <a:pt x="712" y="1032"/>
                  <a:pt x="864" y="1104"/>
                </a:cubicBezTo>
                <a:cubicBezTo>
                  <a:pt x="1016" y="1176"/>
                  <a:pt x="1224" y="1248"/>
                  <a:pt x="1392" y="1296"/>
                </a:cubicBezTo>
                <a:cubicBezTo>
                  <a:pt x="1560" y="1344"/>
                  <a:pt x="1520" y="1360"/>
                  <a:pt x="1872" y="1392"/>
                </a:cubicBezTo>
                <a:cubicBezTo>
                  <a:pt x="2224" y="1424"/>
                  <a:pt x="2864" y="1456"/>
                  <a:pt x="3504" y="14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6899" name="Group 19"/>
          <p:cNvGrpSpPr>
            <a:grpSpLocks/>
          </p:cNvGrpSpPr>
          <p:nvPr/>
        </p:nvGrpSpPr>
        <p:grpSpPr bwMode="auto">
          <a:xfrm>
            <a:off x="5349875" y="3997325"/>
            <a:ext cx="1905000" cy="990600"/>
            <a:chOff x="3504" y="2736"/>
            <a:chExt cx="1200" cy="624"/>
          </a:xfrm>
        </p:grpSpPr>
        <p:sp>
          <p:nvSpPr>
            <p:cNvPr id="506895" name="Text Box 15"/>
            <p:cNvSpPr txBox="1">
              <a:spLocks noChangeArrowheads="1"/>
            </p:cNvSpPr>
            <p:nvPr/>
          </p:nvSpPr>
          <p:spPr bwMode="auto">
            <a:xfrm>
              <a:off x="3504" y="2736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b="1" i="0" dirty="0"/>
                <a:t>Smoothed LM </a:t>
              </a:r>
            </a:p>
          </p:txBody>
        </p:sp>
        <p:sp>
          <p:nvSpPr>
            <p:cNvPr id="506898" name="Line 18"/>
            <p:cNvSpPr>
              <a:spLocks noChangeShapeType="1"/>
            </p:cNvSpPr>
            <p:nvPr/>
          </p:nvSpPr>
          <p:spPr bwMode="auto">
            <a:xfrm flipH="1">
              <a:off x="3744" y="297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37075" y="5032375"/>
            <a:ext cx="3200400" cy="1108823"/>
            <a:chOff x="4537075" y="5032375"/>
            <a:chExt cx="3200400" cy="1108823"/>
          </a:xfrm>
        </p:grpSpPr>
        <p:sp>
          <p:nvSpPr>
            <p:cNvPr id="3" name="TextBox 2"/>
            <p:cNvSpPr txBox="1"/>
            <p:nvPr/>
          </p:nvSpPr>
          <p:spPr>
            <a:xfrm>
              <a:off x="4537075" y="5494867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Assigning nonzero probabilities to the unseen words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H="1" flipV="1">
              <a:off x="5915819" y="5032375"/>
              <a:ext cx="221456" cy="4624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97769" y="4333875"/>
            <a:ext cx="3200400" cy="1542120"/>
            <a:chOff x="4537075" y="4322079"/>
            <a:chExt cx="3200400" cy="1542120"/>
          </a:xfrm>
        </p:grpSpPr>
        <p:sp>
          <p:nvSpPr>
            <p:cNvPr id="24" name="TextBox 23"/>
            <p:cNvSpPr txBox="1"/>
            <p:nvPr/>
          </p:nvSpPr>
          <p:spPr>
            <a:xfrm>
              <a:off x="4537075" y="5494867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Discount from the seen words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0"/>
            </p:cNvCxnSpPr>
            <p:nvPr/>
          </p:nvCxnSpPr>
          <p:spPr>
            <a:xfrm flipV="1">
              <a:off x="6137275" y="4322079"/>
              <a:ext cx="256381" cy="1172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774826"/>
                <a:ext cx="2401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4826"/>
                <a:ext cx="2401491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8603" y="2840495"/>
                <a:ext cx="5241397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03" y="2840495"/>
                <a:ext cx="5241397" cy="6690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for retrieval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 queries into the new document space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Treat query as a pseudo document of term vector</a:t>
                </a:r>
              </a:p>
              <a:p>
                <a:pPr lvl="2"/>
                <a:r>
                  <a:rPr lang="en-US" dirty="0" smtClean="0"/>
                  <a:t>Cosine similarity between query and documents in this lower-dimensional space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for retrieval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09271" y="1263254"/>
            <a:ext cx="6673604" cy="5199853"/>
            <a:chOff x="2013196" y="1257565"/>
            <a:chExt cx="6673604" cy="5199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3196" y="2252133"/>
              <a:ext cx="4670551" cy="42052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326" y="1257565"/>
              <a:ext cx="3800474" cy="162401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9333" y="4735287"/>
            <a:ext cx="3293534" cy="903940"/>
            <a:chOff x="93133" y="4604659"/>
            <a:chExt cx="3293534" cy="903940"/>
          </a:xfrm>
        </p:grpSpPr>
        <p:sp>
          <p:nvSpPr>
            <p:cNvPr id="6" name="TextBox 5"/>
            <p:cNvSpPr txBox="1"/>
            <p:nvPr/>
          </p:nvSpPr>
          <p:spPr>
            <a:xfrm>
              <a:off x="93133" y="5139267"/>
              <a:ext cx="32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q: “</a:t>
              </a:r>
              <a:r>
                <a:rPr lang="en-US" i="1" dirty="0" smtClean="0"/>
                <a:t>human computer interaction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699657" y="4604659"/>
              <a:ext cx="589038" cy="53460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96185" y="1280119"/>
            <a:ext cx="1164770" cy="515419"/>
            <a:chOff x="3956588" y="1280119"/>
            <a:chExt cx="1164770" cy="515419"/>
          </a:xfrm>
        </p:grpSpPr>
        <p:sp>
          <p:nvSpPr>
            <p:cNvPr id="11" name="TextBox 10"/>
            <p:cNvSpPr txBox="1"/>
            <p:nvPr/>
          </p:nvSpPr>
          <p:spPr>
            <a:xfrm>
              <a:off x="3956588" y="1280119"/>
              <a:ext cx="528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HCI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>
              <a:off x="4484914" y="1464785"/>
              <a:ext cx="636444" cy="330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12015" y="1842685"/>
            <a:ext cx="2148940" cy="515419"/>
            <a:chOff x="2972418" y="1842685"/>
            <a:chExt cx="2148940" cy="515419"/>
          </a:xfrm>
        </p:grpSpPr>
        <p:sp>
          <p:nvSpPr>
            <p:cNvPr id="14" name="TextBox 13"/>
            <p:cNvSpPr txBox="1"/>
            <p:nvPr/>
          </p:nvSpPr>
          <p:spPr>
            <a:xfrm>
              <a:off x="2972418" y="1842685"/>
              <a:ext cx="1512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Graph theory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4484914" y="2027351"/>
              <a:ext cx="636444" cy="330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Computationally expensive</a:t>
                </a:r>
              </a:p>
              <a:p>
                <a:pPr lvl="1"/>
                <a:r>
                  <a:rPr lang="en-US" dirty="0" smtClean="0"/>
                  <a:t>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Optimal </a:t>
                </a:r>
                <a:r>
                  <a:rPr lang="en-US" dirty="0" smtClean="0"/>
                  <a:t>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Difficult to handle dynamic corpus</a:t>
                </a:r>
              </a:p>
              <a:p>
                <a:r>
                  <a:rPr lang="en-US" dirty="0" smtClean="0"/>
                  <a:t>Difficult to interpret the decomposition results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464809" y="4437969"/>
            <a:ext cx="3548743" cy="726682"/>
            <a:chOff x="1545771" y="5606142"/>
            <a:chExt cx="3548743" cy="726682"/>
          </a:xfrm>
        </p:grpSpPr>
        <p:sp>
          <p:nvSpPr>
            <p:cNvPr id="4" name="TextBox 3"/>
            <p:cNvSpPr txBox="1"/>
            <p:nvPr/>
          </p:nvSpPr>
          <p:spPr>
            <a:xfrm>
              <a:off x="1545771" y="5932714"/>
              <a:ext cx="3548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We will come back to this later!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3320143" y="5606142"/>
              <a:ext cx="163286" cy="3265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beyond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pic>
        <p:nvPicPr>
          <p:cNvPr id="1026" name="Picture 2" descr="http://www.csml.ucl.ac.uk/images/IR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1" y="2147080"/>
            <a:ext cx="6966857" cy="39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beyond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Eigen face</a:t>
            </a:r>
            <a:endParaRPr lang="en-US" dirty="0"/>
          </a:p>
        </p:txBody>
      </p:sp>
      <p:pic>
        <p:nvPicPr>
          <p:cNvPr id="3076" name="Picture 4" descr="http://cfile10.uf.tistory.com/image/1413570F4B2759DD027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76475"/>
            <a:ext cx="5561200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beyond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 from deep neuron network</a:t>
            </a:r>
            <a:endParaRPr lang="en-US" dirty="0"/>
          </a:p>
        </p:txBody>
      </p:sp>
      <p:pic>
        <p:nvPicPr>
          <p:cNvPr id="5122" name="Picture 2" descr="http://1.bp.blogspot.com/-VENOsYD1uJc/T-nkLAiANtI/AAAAAAAAJWc/2KCTl3OsI18/s320/cat+det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1131"/>
            <a:ext cx="3048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375" y="5440363"/>
            <a:ext cx="518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444444"/>
                </a:solidFill>
                <a:latin typeface="arial" panose="020B0604020202020204" pitchFamily="34" charset="0"/>
              </a:rPr>
              <a:t>One of the neurons in the artificial neural network, trained from still frames from unlabeled YouTube videos, learned to detect cats</a:t>
            </a:r>
            <a:r>
              <a:rPr lang="en-US" sz="1600" i="1" dirty="0" smtClean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 </a:t>
            </a:r>
            <a:r>
              <a:rPr lang="en-US" dirty="0" smtClean="0"/>
              <a:t>in LSA</a:t>
            </a:r>
          </a:p>
          <a:p>
            <a:r>
              <a:rPr lang="en-US" dirty="0" smtClean="0"/>
              <a:t>Interpretation of LSA</a:t>
            </a:r>
          </a:p>
          <a:p>
            <a:pPr lvl="1"/>
            <a:r>
              <a:rPr lang="en-US" dirty="0" smtClean="0"/>
              <a:t>Low rank matrix approximation</a:t>
            </a:r>
          </a:p>
          <a:p>
            <a:pPr lvl="1"/>
            <a:r>
              <a:rPr lang="en-US" dirty="0" smtClean="0"/>
              <a:t>Eigen-decomposition of co-occurrence matrix for documents and </a:t>
            </a:r>
            <a:r>
              <a:rPr lang="en-US" dirty="0" smtClean="0"/>
              <a:t>terms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</a:t>
            </a:r>
            <a:r>
              <a:rPr lang="en-US" dirty="0" smtClean="0"/>
              <a:t>retrieval</a:t>
            </a:r>
            <a:endParaRPr lang="en-US" dirty="0" smtClean="0"/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13: Matrix </a:t>
            </a:r>
            <a:r>
              <a:rPr lang="en-US" dirty="0"/>
              <a:t>decompositions and latent semantic </a:t>
            </a:r>
            <a:r>
              <a:rPr lang="en-US" dirty="0" smtClean="0"/>
              <a:t>indexing</a:t>
            </a:r>
          </a:p>
          <a:p>
            <a:r>
              <a:rPr lang="en-US" dirty="0" err="1" smtClean="0"/>
              <a:t>Deerwester</a:t>
            </a:r>
            <a:r>
              <a:rPr lang="en-US" dirty="0"/>
              <a:t>, Scott C., et al. "</a:t>
            </a:r>
            <a:r>
              <a:rPr lang="en-US" dirty="0">
                <a:hlinkClick r:id="rId2"/>
              </a:rPr>
              <a:t>Indexing by latent semantic analysis</a:t>
            </a:r>
            <a:r>
              <a:rPr lang="en-US" dirty="0"/>
              <a:t>." </a:t>
            </a:r>
            <a:r>
              <a:rPr lang="en-US" i="1" dirty="0" err="1"/>
              <a:t>JAsIs</a:t>
            </a:r>
            <a:r>
              <a:rPr lang="en-US" dirty="0"/>
              <a:t> 41.6 (1990): 391-407.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Lunar New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Lunar New Year 20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466975"/>
            <a:ext cx="523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perplexity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inverse </a:t>
            </a:r>
            <a:r>
              <a:rPr lang="en-US" dirty="0"/>
              <a:t>of </a:t>
            </a:r>
            <a:r>
              <a:rPr lang="en-US" dirty="0" smtClean="0"/>
              <a:t>the likelihood of </a:t>
            </a:r>
            <a:r>
              <a:rPr lang="en-US" dirty="0"/>
              <a:t>the test set </a:t>
            </a:r>
            <a:r>
              <a:rPr lang="en-US" dirty="0" smtClean="0"/>
              <a:t>as </a:t>
            </a:r>
            <a:r>
              <a:rPr lang="en-US" dirty="0"/>
              <a:t>assigned by the language </a:t>
            </a:r>
            <a:r>
              <a:rPr lang="en-US" dirty="0" smtClean="0"/>
              <a:t>model, </a:t>
            </a:r>
            <a:r>
              <a:rPr lang="en-US" dirty="0"/>
              <a:t>normalized by the number of </a:t>
            </a:r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2682" y="3200400"/>
                <a:ext cx="470051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82" y="3200400"/>
                <a:ext cx="4700518" cy="8183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86400" y="424895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N-gram language model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76800" y="4018766"/>
            <a:ext cx="609600" cy="400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Latent Semantic Analysis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Hongning Wang</a:t>
            </a:r>
          </a:p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CS@UVa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 model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Document </a:t>
            </a:r>
            <a:r>
              <a:rPr lang="en-US" altLang="en-US" dirty="0"/>
              <a:t>and </a:t>
            </a:r>
            <a:r>
              <a:rPr lang="en-US" altLang="en-US" dirty="0" smtClean="0"/>
              <a:t>query are represented </a:t>
            </a:r>
            <a:r>
              <a:rPr lang="en-US" altLang="en-US" dirty="0"/>
              <a:t>by </a:t>
            </a:r>
            <a:r>
              <a:rPr lang="en-US" altLang="en-US" u="sng" dirty="0" smtClean="0"/>
              <a:t>term</a:t>
            </a:r>
            <a:r>
              <a:rPr lang="en-US" altLang="en-US" dirty="0" smtClean="0"/>
              <a:t> vectors</a:t>
            </a:r>
          </a:p>
          <a:p>
            <a:pPr lvl="1"/>
            <a:r>
              <a:rPr lang="en-US" altLang="en-US" dirty="0" smtClean="0"/>
              <a:t>Terms are not necessarily </a:t>
            </a:r>
            <a:r>
              <a:rPr lang="en-US" altLang="en-US" u="sng" dirty="0" smtClean="0"/>
              <a:t>orthogonal</a:t>
            </a:r>
            <a:r>
              <a:rPr lang="en-US" altLang="en-US" dirty="0" smtClean="0"/>
              <a:t> to each other </a:t>
            </a:r>
          </a:p>
          <a:p>
            <a:pPr lvl="2"/>
            <a:r>
              <a:rPr lang="en-US" altLang="en-US" dirty="0" smtClean="0"/>
              <a:t>Synonymy: car </a:t>
            </a:r>
            <a:r>
              <a:rPr lang="en-US" altLang="en-US" dirty="0" err="1" smtClean="0"/>
              <a:t>v.s</a:t>
            </a:r>
            <a:r>
              <a:rPr lang="en-US" altLang="en-US" dirty="0" smtClean="0"/>
              <a:t>. automobile</a:t>
            </a:r>
          </a:p>
          <a:p>
            <a:pPr lvl="2"/>
            <a:r>
              <a:rPr lang="en-US" altLang="en-US" dirty="0" smtClean="0"/>
              <a:t>Polysemy: fly (action </a:t>
            </a:r>
            <a:r>
              <a:rPr lang="en-US" altLang="en-US" dirty="0" err="1" smtClean="0"/>
              <a:t>v.s</a:t>
            </a:r>
            <a:r>
              <a:rPr lang="en-US" altLang="en-US" dirty="0" smtClean="0"/>
              <a:t>. insect)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2" y="4742898"/>
            <a:ext cx="8831716" cy="153566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basis for VS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concept space is preferred</a:t>
            </a:r>
          </a:p>
          <a:p>
            <a:pPr lvl="1"/>
            <a:r>
              <a:rPr lang="en-US" dirty="0" smtClean="0"/>
              <a:t>Semantic gap will be bridged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2006599" y="2725684"/>
            <a:ext cx="5727220" cy="3864010"/>
            <a:chOff x="879" y="1170"/>
            <a:chExt cx="3996" cy="2696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1624" y="1479"/>
              <a:ext cx="2448" cy="1872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879" y="1170"/>
              <a:ext cx="3996" cy="2696"/>
              <a:chOff x="879" y="1170"/>
              <a:chExt cx="3996" cy="2696"/>
            </a:xfrm>
          </p:grpSpPr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 flipH="1">
                <a:off x="1440" y="2880"/>
                <a:ext cx="672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2112" y="1344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4197" y="2498"/>
                <a:ext cx="678" cy="32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 dirty="0" smtClean="0">
                    <a:solidFill>
                      <a:srgbClr val="3333FF"/>
                    </a:solidFill>
                  </a:rPr>
                  <a:t>Sports</a:t>
                </a:r>
                <a:endParaRPr lang="en-US" altLang="en-US" sz="2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879" y="3544"/>
                <a:ext cx="987" cy="32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dirty="0" smtClean="0">
                    <a:solidFill>
                      <a:srgbClr val="CC0000"/>
                    </a:solidFill>
                  </a:rPr>
                  <a:t>Education</a:t>
                </a:r>
                <a:endParaRPr lang="en-US" altLang="en-US" sz="2400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319" y="1170"/>
                <a:ext cx="697" cy="279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smtClean="0">
                    <a:solidFill>
                      <a:srgbClr val="CC0000"/>
                    </a:solidFill>
                  </a:rPr>
                  <a:t>Finance</a:t>
                </a:r>
                <a:endParaRPr lang="en-US" altLang="en-US" sz="2400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3764400" y="3476700"/>
            <a:ext cx="2298914" cy="2608493"/>
            <a:chOff x="2089" y="1694"/>
            <a:chExt cx="1604" cy="1820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2112" y="1949"/>
              <a:ext cx="1440" cy="9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435" y="1694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 smtClean="0"/>
                <a:t>D</a:t>
              </a:r>
              <a:r>
                <a:rPr lang="en-US" altLang="en-US" sz="1800" b="1" baseline="-25000" dirty="0" smtClean="0"/>
                <a:t>4</a:t>
              </a:r>
              <a:endParaRPr lang="en-US" altLang="en-US" sz="2400" dirty="0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H="1">
              <a:off x="2089" y="2880"/>
              <a:ext cx="23" cy="6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3772404" y="2857929"/>
            <a:ext cx="1838845" cy="2343345"/>
            <a:chOff x="2112" y="1245"/>
            <a:chExt cx="1283" cy="1635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2112" y="1488"/>
              <a:ext cx="1032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3127" y="124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2</a:t>
              </a:r>
              <a:endParaRPr lang="en-US" altLang="en-US" sz="2400" dirty="0"/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3590978" y="5218475"/>
            <a:ext cx="3006933" cy="1159491"/>
            <a:chOff x="1968" y="2880"/>
            <a:chExt cx="2098" cy="809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1626" cy="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3798" y="334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1</a:t>
              </a:r>
              <a:endParaRPr lang="en-US" altLang="en-US" sz="2400" dirty="0"/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968" y="3456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 smtClean="0"/>
                <a:t>D</a:t>
              </a:r>
              <a:r>
                <a:rPr lang="en-US" altLang="en-US" sz="1800" b="1" baseline="-25000" dirty="0" smtClean="0"/>
                <a:t>5</a:t>
              </a:r>
              <a:endParaRPr lang="en-US" altLang="en-US" sz="2400" dirty="0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2666524" y="3920510"/>
            <a:ext cx="1090695" cy="1262683"/>
            <a:chOff x="1351" y="1999"/>
            <a:chExt cx="761" cy="881"/>
          </a:xfrm>
        </p:grpSpPr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 flipV="1">
              <a:off x="1636" y="2152"/>
              <a:ext cx="476" cy="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1351" y="199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3</a:t>
              </a:r>
              <a:endParaRPr lang="en-US" altLang="en-US" sz="2400" dirty="0"/>
            </a:p>
          </p:txBody>
        </p:sp>
      </p:grp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3804677" y="5183193"/>
            <a:ext cx="2310379" cy="468669"/>
            <a:chOff x="2112" y="2880"/>
            <a:chExt cx="1612" cy="327"/>
          </a:xfrm>
        </p:grpSpPr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2112" y="2880"/>
              <a:ext cx="1318" cy="1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3216" y="297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CC0000"/>
                  </a:solidFill>
                </a:rPr>
                <a:t>Query</a:t>
              </a:r>
              <a:endParaRPr lang="en-US" altLang="en-US" sz="1800" b="1" baseline="-25000">
                <a:solidFill>
                  <a:srgbClr val="CC0000"/>
                </a:solidFill>
              </a:endParaRPr>
            </a:p>
          </p:txBody>
        </p:sp>
      </p:grp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898090" y="5223736"/>
            <a:ext cx="275182" cy="412773"/>
          </a:xfrm>
          <a:prstGeom prst="ellipse">
            <a:avLst/>
          </a:prstGeom>
          <a:noFill/>
          <a:ln w="254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such a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term expansion </a:t>
            </a:r>
          </a:p>
          <a:p>
            <a:pPr lvl="1"/>
            <a:r>
              <a:rPr lang="en-US" dirty="0" smtClean="0"/>
              <a:t>Construction of thesaurus</a:t>
            </a:r>
          </a:p>
          <a:p>
            <a:pPr lvl="2"/>
            <a:r>
              <a:rPr lang="en-US" dirty="0" smtClean="0"/>
              <a:t>WordNet</a:t>
            </a:r>
          </a:p>
          <a:p>
            <a:pPr lvl="1"/>
            <a:r>
              <a:rPr lang="en-US" dirty="0" smtClean="0"/>
              <a:t>Clustering of words</a:t>
            </a:r>
          </a:p>
          <a:p>
            <a:r>
              <a:rPr lang="en-US" dirty="0" smtClean="0"/>
              <a:t>Word </a:t>
            </a:r>
            <a:r>
              <a:rPr lang="en-US" dirty="0"/>
              <a:t>sense </a:t>
            </a:r>
            <a:r>
              <a:rPr lang="en-US" dirty="0" smtClean="0"/>
              <a:t>disambiguation</a:t>
            </a:r>
          </a:p>
          <a:p>
            <a:pPr lvl="1"/>
            <a:r>
              <a:rPr lang="en-US" dirty="0" smtClean="0"/>
              <a:t>Dictionary-based</a:t>
            </a:r>
          </a:p>
          <a:p>
            <a:pPr lvl="2"/>
            <a:r>
              <a:rPr lang="en-US" dirty="0" smtClean="0"/>
              <a:t>Relation between a pair of words should be similar as in text and dictionary’s description</a:t>
            </a:r>
          </a:p>
          <a:p>
            <a:pPr lvl="1"/>
            <a:r>
              <a:rPr lang="en-US" dirty="0" smtClean="0"/>
              <a:t>Explore word usage context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such a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</a:p>
          <a:p>
            <a:pPr lvl="1"/>
            <a:r>
              <a:rPr lang="en-US" dirty="0" smtClean="0"/>
              <a:t>Assumption: there is some underlying latent semantic structure in the data that is partially obscured by the randomness of word choice with respect to </a:t>
            </a:r>
            <a:r>
              <a:rPr lang="en-US" dirty="0" smtClean="0"/>
              <a:t>text generation</a:t>
            </a:r>
            <a:endParaRPr lang="en-US" dirty="0" smtClean="0"/>
          </a:p>
          <a:p>
            <a:pPr lvl="1"/>
            <a:r>
              <a:rPr lang="en-US" dirty="0" smtClean="0"/>
              <a:t>It means: the observed term-document association </a:t>
            </a:r>
            <a:r>
              <a:rPr lang="en-US" dirty="0"/>
              <a:t>data is </a:t>
            </a:r>
            <a:r>
              <a:rPr lang="en-US" dirty="0" smtClean="0"/>
              <a:t>contaminated by random noise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such a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Low rank matrix approximation</a:t>
            </a:r>
          </a:p>
        </p:txBody>
      </p:sp>
      <p:pic>
        <p:nvPicPr>
          <p:cNvPr id="1026" name="Picture 2" descr="http://2.bp.blogspot.com/-ioaZgsdpE6c/TldjQYe_LLI/AAAAAAAAE1U/eu0bLJb5kYc/s1600/lpl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2" y="2738437"/>
            <a:ext cx="7543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0" y="4614334"/>
            <a:ext cx="5012266" cy="1203854"/>
            <a:chOff x="1143000" y="4614334"/>
            <a:chExt cx="5012266" cy="1203854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5448856"/>
              <a:ext cx="501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Imagine this is our observed term-document matrix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988734" y="4614334"/>
              <a:ext cx="397933" cy="793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92576" y="1832795"/>
            <a:ext cx="5012266" cy="1008433"/>
            <a:chOff x="2065867" y="5448856"/>
            <a:chExt cx="5012266" cy="1008433"/>
          </a:xfrm>
        </p:grpSpPr>
        <p:sp>
          <p:nvSpPr>
            <p:cNvPr id="11" name="TextBox 10"/>
            <p:cNvSpPr txBox="1"/>
            <p:nvPr/>
          </p:nvSpPr>
          <p:spPr>
            <a:xfrm>
              <a:off x="2065867" y="5448856"/>
              <a:ext cx="501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Imagine this is *true* concept-document matrix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742266" y="5814882"/>
              <a:ext cx="296335" cy="6424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581401" y="4817533"/>
            <a:ext cx="5523442" cy="1541225"/>
            <a:chOff x="631825" y="4276963"/>
            <a:chExt cx="5523442" cy="1541225"/>
          </a:xfrm>
        </p:grpSpPr>
        <p:sp>
          <p:nvSpPr>
            <p:cNvPr id="15" name="TextBox 14"/>
            <p:cNvSpPr txBox="1"/>
            <p:nvPr/>
          </p:nvSpPr>
          <p:spPr>
            <a:xfrm>
              <a:off x="631825" y="5448856"/>
              <a:ext cx="5523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Random noise over the word selection in each document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86668" y="4276963"/>
              <a:ext cx="335489" cy="11305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503B-9254-4CBE-AEB6-4A271B586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782</TotalTime>
  <Words>758</Words>
  <Application>Microsoft Office PowerPoint</Application>
  <PresentationFormat>On-screen Show (4:3)</PresentationFormat>
  <Paragraphs>253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</vt:lpstr>
      <vt:lpstr>Calibri</vt:lpstr>
      <vt:lpstr>Cambria Math</vt:lpstr>
      <vt:lpstr>simple slides template</vt:lpstr>
      <vt:lpstr>Recap: maximum likelihood estimation</vt:lpstr>
      <vt:lpstr>Recap: illustration of N-gram language model smoothing</vt:lpstr>
      <vt:lpstr>Recap: perplexity</vt:lpstr>
      <vt:lpstr>Latent Semantic Analysis</vt:lpstr>
      <vt:lpstr>VS model in practice</vt:lpstr>
      <vt:lpstr>Choosing basis for VS model</vt:lpstr>
      <vt:lpstr>How to build such a space</vt:lpstr>
      <vt:lpstr>How to build such a space</vt:lpstr>
      <vt:lpstr>How to build such a space</vt:lpstr>
      <vt:lpstr>Latent Semantic Analysis (LSA)</vt:lpstr>
      <vt:lpstr>Basic concepts in linear algebra</vt:lpstr>
      <vt:lpstr>Basic concepts in linear algebra</vt:lpstr>
      <vt:lpstr>Basic concepts in linear algebra</vt:lpstr>
      <vt:lpstr>Latent Semantic Analysis (LSA)</vt:lpstr>
      <vt:lpstr>Latent Semantic Analysis (LSA)</vt:lpstr>
      <vt:lpstr>Geometric interpretation of LSA</vt:lpstr>
      <vt:lpstr>Latent Semantic Analysis (LSA)</vt:lpstr>
      <vt:lpstr>What are those dimensions in LSA</vt:lpstr>
      <vt:lpstr>Latent Semantic Analysis (LSA)</vt:lpstr>
      <vt:lpstr>LSA for retrieval</vt:lpstr>
      <vt:lpstr>LSA for retrieval</vt:lpstr>
      <vt:lpstr>Discussions</vt:lpstr>
      <vt:lpstr>LSA beyond text</vt:lpstr>
      <vt:lpstr>LSA beyond text</vt:lpstr>
      <vt:lpstr>LSA beyond text</vt:lpstr>
      <vt:lpstr>What you should know</vt:lpstr>
      <vt:lpstr>Today’s reading</vt:lpstr>
      <vt:lpstr>Happy Lunar New Year!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Semantic Indexing</dc:title>
  <dc:creator>hongning wang</dc:creator>
  <cp:lastModifiedBy>wang hongning</cp:lastModifiedBy>
  <cp:revision>48</cp:revision>
  <dcterms:created xsi:type="dcterms:W3CDTF">2014-09-04T21:48:36Z</dcterms:created>
  <dcterms:modified xsi:type="dcterms:W3CDTF">2019-02-05T22:04:31Z</dcterms:modified>
</cp:coreProperties>
</file>