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6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11" r:id="rId16"/>
    <p:sldId id="310" r:id="rId17"/>
    <p:sldId id="269" r:id="rId18"/>
    <p:sldId id="270" r:id="rId19"/>
    <p:sldId id="300" r:id="rId20"/>
    <p:sldId id="271" r:id="rId21"/>
    <p:sldId id="272" r:id="rId22"/>
    <p:sldId id="301" r:id="rId23"/>
    <p:sldId id="273" r:id="rId24"/>
    <p:sldId id="27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12" r:id="rId34"/>
    <p:sldId id="313" r:id="rId35"/>
    <p:sldId id="287" r:id="rId36"/>
    <p:sldId id="299" r:id="rId37"/>
    <p:sldId id="288" r:id="rId38"/>
    <p:sldId id="289" r:id="rId39"/>
    <p:sldId id="290" r:id="rId40"/>
    <p:sldId id="291" r:id="rId41"/>
    <p:sldId id="293" r:id="rId42"/>
    <p:sldId id="292" r:id="rId43"/>
    <p:sldId id="294" r:id="rId44"/>
    <p:sldId id="295" r:id="rId45"/>
    <p:sldId id="296" r:id="rId46"/>
    <p:sldId id="297" r:id="rId47"/>
    <p:sldId id="298" r:id="rId48"/>
    <p:sldId id="306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7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A8D27-193F-43CF-B6BE-69BE9EBEEE8C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4ADC2-5D17-4CBF-B7F1-3DBB5A83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4ADC2-5D17-4CBF-B7F1-3DBB5A8305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92CC0-F4A6-4099-AC4A-BA2AE6F11F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2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3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7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8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5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2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3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8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4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9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2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59266-CC28-4756-A079-26437DFB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1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g.upenn.edu/courses/Fall_2003/ling001/penn_treebank_po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Part-of-Speech </a:t>
            </a:r>
            <a:r>
              <a:rPr lang="en-US" dirty="0" smtClean="0"/>
              <a:t>Tagging &amp; Sequence Labeling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Hongning Wang</a:t>
            </a:r>
          </a:p>
          <a:p>
            <a:r>
              <a:rPr lang="en-US" dirty="0" err="1" smtClean="0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POS tagging a solved problem?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Baseline</a:t>
                </a:r>
              </a:p>
              <a:p>
                <a:pPr lvl="1"/>
                <a:r>
                  <a:rPr lang="en-US" dirty="0" smtClean="0"/>
                  <a:t>Tag </a:t>
                </a:r>
                <a:r>
                  <a:rPr lang="en-US" dirty="0"/>
                  <a:t>every word with its most frequent tag</a:t>
                </a:r>
              </a:p>
              <a:p>
                <a:pPr lvl="1"/>
                <a:r>
                  <a:rPr lang="en-US" dirty="0"/>
                  <a:t>Tag unknown words as </a:t>
                </a:r>
                <a:r>
                  <a:rPr lang="en-US" dirty="0" smtClean="0"/>
                  <a:t>nouns</a:t>
                </a:r>
              </a:p>
              <a:p>
                <a:pPr lvl="1"/>
                <a:r>
                  <a:rPr lang="en-US" dirty="0" smtClean="0"/>
                  <a:t>Accuracy </a:t>
                </a:r>
              </a:p>
              <a:p>
                <a:pPr lvl="2"/>
                <a:r>
                  <a:rPr lang="en-US" dirty="0" smtClean="0"/>
                  <a:t>Word level: 90%</a:t>
                </a:r>
              </a:p>
              <a:p>
                <a:pPr lvl="2"/>
                <a:r>
                  <a:rPr lang="en-US" dirty="0" smtClean="0"/>
                  <a:t>Sentence level</a:t>
                </a:r>
              </a:p>
              <a:p>
                <a:pPr lvl="3"/>
                <a:r>
                  <a:rPr lang="en-US" dirty="0" smtClean="0"/>
                  <a:t>Average English sentence length 14.3 words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6628" y="5340689"/>
                <a:ext cx="43107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Accuracy of State-of-the-art POS Tagger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i="1" dirty="0" smtClean="0">
                    <a:solidFill>
                      <a:srgbClr val="FF0000"/>
                    </a:solidFill>
                  </a:rPr>
                  <a:t>Word level: 97%</a:t>
                </a:r>
              </a:p>
              <a:p>
                <a:pPr marL="285750" lvl="3" indent="-285750">
                  <a:buFont typeface="Arial" panose="020B0604020202020204" pitchFamily="34" charset="0"/>
                  <a:buChar char="•"/>
                </a:pPr>
                <a:r>
                  <a:rPr lang="en-US" sz="2000" i="1" dirty="0" smtClean="0">
                    <a:solidFill>
                      <a:srgbClr val="FF0000"/>
                    </a:solidFill>
                  </a:rPr>
                  <a:t>Sentence level: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97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65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628" y="5340689"/>
                <a:ext cx="4310744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412" t="-2994" r="-706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POS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Rule-based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Take a dictionary that lists all possible tags for each </a:t>
            </a:r>
            <a:r>
              <a:rPr lang="en-US" dirty="0" smtClean="0"/>
              <a:t>word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Assign to every word all its possible tags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Apply </a:t>
            </a:r>
            <a:r>
              <a:rPr lang="en-US" dirty="0"/>
              <a:t>rules that eliminate impossible/unlikely tag sequences, leaving only one tag per 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1287" y="4647647"/>
            <a:ext cx="3450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she PRP</a:t>
            </a:r>
          </a:p>
          <a:p>
            <a:r>
              <a:rPr lang="en-US" sz="2000" dirty="0"/>
              <a:t>promised VBN,VBD</a:t>
            </a:r>
          </a:p>
          <a:p>
            <a:r>
              <a:rPr lang="en-US" sz="2000" dirty="0"/>
              <a:t>to </a:t>
            </a:r>
            <a:r>
              <a:rPr lang="en-US" sz="2000" dirty="0" err="1"/>
              <a:t>TO</a:t>
            </a:r>
            <a:endParaRPr lang="en-US" sz="2000" dirty="0"/>
          </a:p>
          <a:p>
            <a:r>
              <a:rPr lang="en-US" sz="2000" dirty="0"/>
              <a:t>back VB, JJ, RB, NN!!</a:t>
            </a:r>
          </a:p>
          <a:p>
            <a:r>
              <a:rPr lang="en-US" sz="2000" dirty="0"/>
              <a:t>the DT</a:t>
            </a:r>
          </a:p>
          <a:p>
            <a:r>
              <a:rPr lang="en-US" sz="2000" dirty="0"/>
              <a:t>bill NN, VB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48843" y="5008090"/>
            <a:ext cx="446314" cy="2721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71257" y="6236132"/>
            <a:ext cx="446314" cy="2721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84371" y="4820995"/>
            <a:ext cx="301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R1: Pronoun should be </a:t>
            </a:r>
            <a:r>
              <a:rPr lang="en-US" i="1" dirty="0">
                <a:solidFill>
                  <a:srgbClr val="FF0000"/>
                </a:solidFill>
              </a:rPr>
              <a:t>followed by a past </a:t>
            </a:r>
            <a:r>
              <a:rPr lang="en-US" i="1" dirty="0" smtClean="0">
                <a:solidFill>
                  <a:srgbClr val="FF0000"/>
                </a:solidFill>
              </a:rPr>
              <a:t>tense verb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4370" y="5940308"/>
            <a:ext cx="301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R2: Verb </a:t>
            </a:r>
            <a:r>
              <a:rPr lang="en-US" i="1" dirty="0">
                <a:solidFill>
                  <a:srgbClr val="FF0000"/>
                </a:solidFill>
              </a:rPr>
              <a:t>cannot follow determiner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8347" y="5008090"/>
            <a:ext cx="232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Rules can be learned via inductive learning.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699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POS </a:t>
            </a:r>
            <a:r>
              <a:rPr lang="en-US" dirty="0" smtClean="0"/>
              <a:t>tagger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Statistical POS tagging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r>
                  <a:rPr lang="en-US" dirty="0"/>
                  <a:t>What is the most </a:t>
                </a:r>
                <a:r>
                  <a:rPr lang="en-US" dirty="0">
                    <a:solidFill>
                      <a:srgbClr val="FF0000"/>
                    </a:solidFill>
                  </a:rPr>
                  <a:t>likely</a:t>
                </a:r>
                <a:r>
                  <a:rPr lang="en-US" dirty="0"/>
                  <a:t> sequence of tags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the </a:t>
                </a:r>
                <a:r>
                  <a:rPr lang="en-US" b="1" dirty="0"/>
                  <a:t>given</a:t>
                </a:r>
                <a:r>
                  <a:rPr lang="en-US" dirty="0"/>
                  <a:t> sequence of </a:t>
                </a:r>
                <a:r>
                  <a:rPr lang="en-US" dirty="0" smtClean="0"/>
                  <a:t>words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62" y="2628898"/>
            <a:ext cx="7724775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69665" y="2259566"/>
                <a:ext cx="4024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665" y="2259566"/>
                <a:ext cx="40248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56951" y="2259566"/>
                <a:ext cx="4101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951" y="2259566"/>
                <a:ext cx="41017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44237" y="2259566"/>
                <a:ext cx="4101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237" y="2259566"/>
                <a:ext cx="41017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43694" y="2259566"/>
                <a:ext cx="4101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694" y="2259566"/>
                <a:ext cx="41017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13811" y="2259566"/>
                <a:ext cx="410176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811" y="2259566"/>
                <a:ext cx="410176" cy="4357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29500" y="2259566"/>
                <a:ext cx="4101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500" y="2259566"/>
                <a:ext cx="410176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02181" y="4100117"/>
                <a:ext cx="4513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81" y="4100117"/>
                <a:ext cx="45134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108" t="-1667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89467" y="4100117"/>
                <a:ext cx="4579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467" y="4100117"/>
                <a:ext cx="45794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8000" t="-1667" r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6753" y="4100117"/>
                <a:ext cx="4579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53" y="4100117"/>
                <a:ext cx="45794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9333" t="-1667" r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76210" y="4100117"/>
                <a:ext cx="4579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210" y="4100117"/>
                <a:ext cx="457946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8000" t="-1667" r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46327" y="4100117"/>
                <a:ext cx="457946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327" y="4100117"/>
                <a:ext cx="457946" cy="373500"/>
              </a:xfrm>
              <a:prstGeom prst="rect">
                <a:avLst/>
              </a:prstGeom>
              <a:blipFill rotWithShape="0">
                <a:blip r:embed="rId14"/>
                <a:stretch>
                  <a:fillRect l="-9333" t="-1639" r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62016" y="4100117"/>
                <a:ext cx="4579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016" y="4100117"/>
                <a:ext cx="45794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9333" t="-1667" r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7234" y="2254905"/>
                <a:ext cx="5999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4" y="2254905"/>
                <a:ext cx="599908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2124" y="4060687"/>
                <a:ext cx="6256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24" y="4060687"/>
                <a:ext cx="625684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6863"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39015" y="5502594"/>
                <a:ext cx="37951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15" y="5502594"/>
                <a:ext cx="3795141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POS tagging with generative models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Bayes Rule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Joint distribution of tags and words</a:t>
            </a:r>
          </a:p>
          <a:p>
            <a:pPr lvl="1"/>
            <a:r>
              <a:rPr lang="en-US" dirty="0" smtClean="0"/>
              <a:t>Generative model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stochastic process that </a:t>
            </a:r>
            <a:r>
              <a:rPr lang="en-US" dirty="0">
                <a:solidFill>
                  <a:srgbClr val="FF0000"/>
                </a:solidFill>
              </a:rPr>
              <a:t>first generates the </a:t>
            </a:r>
            <a:r>
              <a:rPr lang="en-US" dirty="0" smtClean="0">
                <a:solidFill>
                  <a:srgbClr val="FF0000"/>
                </a:solidFill>
              </a:rPr>
              <a:t>tags</a:t>
            </a:r>
            <a:r>
              <a:rPr lang="en-US" dirty="0" smtClean="0"/>
              <a:t>, </a:t>
            </a:r>
            <a:r>
              <a:rPr lang="en-US" dirty="0"/>
              <a:t>and then </a:t>
            </a:r>
            <a:r>
              <a:rPr lang="en-US" dirty="0">
                <a:solidFill>
                  <a:srgbClr val="0070C0"/>
                </a:solidFill>
              </a:rPr>
              <a:t>generates </a:t>
            </a:r>
            <a:r>
              <a:rPr lang="en-US" dirty="0" smtClean="0">
                <a:solidFill>
                  <a:srgbClr val="0070C0"/>
                </a:solidFill>
              </a:rPr>
              <a:t>the words based </a:t>
            </a:r>
            <a:r>
              <a:rPr lang="en-US" dirty="0">
                <a:solidFill>
                  <a:srgbClr val="0070C0"/>
                </a:solidFill>
              </a:rPr>
              <a:t>on these </a:t>
            </a:r>
            <a:r>
              <a:rPr lang="en-US" dirty="0" smtClean="0">
                <a:solidFill>
                  <a:srgbClr val="0070C0"/>
                </a:solidFill>
              </a:rPr>
              <a:t>tags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446" y="2122942"/>
                <a:ext cx="4824654" cy="1306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lang="en-US" sz="3200" b="0" dirty="0" smtClean="0"/>
              </a:p>
              <a:p>
                <a:r>
                  <a:rPr lang="en-US" sz="32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446" y="2122942"/>
                <a:ext cx="4824654" cy="13066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79913" y="3459978"/>
                <a:ext cx="35698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913" y="3459978"/>
                <a:ext cx="356982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433092" y="3470864"/>
            <a:ext cx="706879" cy="461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64824" y="3470864"/>
            <a:ext cx="1045375" cy="4618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2126696"/>
            <a:ext cx="7724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M</a:t>
            </a:r>
            <a:r>
              <a:rPr lang="en-US" dirty="0" smtClean="0"/>
              <a:t>arkov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assumptions for POS tagging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Current tag only depends on previous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tags</a:t>
                </a:r>
              </a:p>
              <a:p>
                <a:pPr marL="1262063" lvl="2" indent="-347663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1262063" lvl="2" indent="-347663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=1, it is so-called first-order HMMs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Each </a:t>
                </a:r>
                <a:r>
                  <a:rPr lang="en-US" dirty="0"/>
                  <a:t>word in the sequence depends only on its corresponding </a:t>
                </a:r>
                <a:r>
                  <a:rPr lang="en-US" dirty="0" smtClean="0"/>
                  <a:t>tag</a:t>
                </a:r>
              </a:p>
              <a:p>
                <a:pPr marL="1262063" lvl="2" indent="-347663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857250" lvl="2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building a POS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Rule-based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Take a dictionary that lists all possible tags for each </a:t>
            </a:r>
            <a:r>
              <a:rPr lang="en-US" dirty="0" smtClean="0"/>
              <a:t>word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Assign to every word all its possible tags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Apply </a:t>
            </a:r>
            <a:r>
              <a:rPr lang="en-US" dirty="0"/>
              <a:t>rules that eliminate impossible/unlikely tag sequences, leaving only one tag per word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1287" y="4647647"/>
            <a:ext cx="3450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she PRP</a:t>
            </a:r>
          </a:p>
          <a:p>
            <a:r>
              <a:rPr lang="en-US" sz="2000" dirty="0"/>
              <a:t>promised VBN,VBD</a:t>
            </a:r>
          </a:p>
          <a:p>
            <a:r>
              <a:rPr lang="en-US" sz="2000" dirty="0"/>
              <a:t>to </a:t>
            </a:r>
            <a:r>
              <a:rPr lang="en-US" sz="2000" dirty="0" err="1"/>
              <a:t>TO</a:t>
            </a:r>
            <a:endParaRPr lang="en-US" sz="2000" dirty="0"/>
          </a:p>
          <a:p>
            <a:r>
              <a:rPr lang="en-US" sz="2000" dirty="0"/>
              <a:t>back VB, JJ, RB, NN!!</a:t>
            </a:r>
          </a:p>
          <a:p>
            <a:r>
              <a:rPr lang="en-US" sz="2000" dirty="0"/>
              <a:t>the DT</a:t>
            </a:r>
          </a:p>
          <a:p>
            <a:r>
              <a:rPr lang="en-US" sz="2000" dirty="0"/>
              <a:t>bill NN, VB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48843" y="5008090"/>
            <a:ext cx="446314" cy="2721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71257" y="6236132"/>
            <a:ext cx="446314" cy="2721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84371" y="4820995"/>
            <a:ext cx="301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R1: Pronoun should be </a:t>
            </a:r>
            <a:r>
              <a:rPr lang="en-US" i="1" dirty="0">
                <a:solidFill>
                  <a:srgbClr val="FF0000"/>
                </a:solidFill>
              </a:rPr>
              <a:t>followed by a past </a:t>
            </a:r>
            <a:r>
              <a:rPr lang="en-US" i="1" dirty="0" smtClean="0">
                <a:solidFill>
                  <a:srgbClr val="FF0000"/>
                </a:solidFill>
              </a:rPr>
              <a:t>tense verb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4370" y="5940308"/>
            <a:ext cx="301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R2: Verb </a:t>
            </a:r>
            <a:r>
              <a:rPr lang="en-US" i="1" dirty="0">
                <a:solidFill>
                  <a:srgbClr val="FF0000"/>
                </a:solidFill>
              </a:rPr>
              <a:t>cannot follow determiner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8347" y="5008090"/>
            <a:ext cx="232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Rules can be learned via inductive learning.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144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Recap: POS </a:t>
            </a:r>
            <a:r>
              <a:rPr lang="en-US" sz="4200" dirty="0"/>
              <a:t>tagging with generative models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Bayes Rule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Joint distribution of tags and words</a:t>
            </a:r>
          </a:p>
          <a:p>
            <a:pPr lvl="1"/>
            <a:r>
              <a:rPr lang="en-US" dirty="0" smtClean="0"/>
              <a:t>Generative model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stochastic process that </a:t>
            </a:r>
            <a:r>
              <a:rPr lang="en-US" dirty="0">
                <a:solidFill>
                  <a:srgbClr val="FF0000"/>
                </a:solidFill>
              </a:rPr>
              <a:t>first generates the </a:t>
            </a:r>
            <a:r>
              <a:rPr lang="en-US" dirty="0" smtClean="0">
                <a:solidFill>
                  <a:srgbClr val="FF0000"/>
                </a:solidFill>
              </a:rPr>
              <a:t>tags</a:t>
            </a:r>
            <a:r>
              <a:rPr lang="en-US" dirty="0" smtClean="0"/>
              <a:t>, </a:t>
            </a:r>
            <a:r>
              <a:rPr lang="en-US" dirty="0"/>
              <a:t>and then </a:t>
            </a:r>
            <a:r>
              <a:rPr lang="en-US" dirty="0">
                <a:solidFill>
                  <a:srgbClr val="0070C0"/>
                </a:solidFill>
              </a:rPr>
              <a:t>generates </a:t>
            </a:r>
            <a:r>
              <a:rPr lang="en-US" dirty="0" smtClean="0">
                <a:solidFill>
                  <a:srgbClr val="0070C0"/>
                </a:solidFill>
              </a:rPr>
              <a:t>the words based </a:t>
            </a:r>
            <a:r>
              <a:rPr lang="en-US" dirty="0">
                <a:solidFill>
                  <a:srgbClr val="0070C0"/>
                </a:solidFill>
              </a:rPr>
              <a:t>on these </a:t>
            </a:r>
            <a:r>
              <a:rPr lang="en-US" dirty="0" smtClean="0">
                <a:solidFill>
                  <a:srgbClr val="0070C0"/>
                </a:solidFill>
              </a:rPr>
              <a:t>tags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446" y="2122942"/>
                <a:ext cx="4824654" cy="1306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lang="en-US" sz="3200" b="0" dirty="0" smtClean="0"/>
              </a:p>
              <a:p>
                <a:r>
                  <a:rPr lang="en-US" sz="32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446" y="2122942"/>
                <a:ext cx="4824654" cy="13066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79913" y="3459978"/>
                <a:ext cx="35698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913" y="3459978"/>
                <a:ext cx="356982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433092" y="3470864"/>
            <a:ext cx="706879" cy="4618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64824" y="3470864"/>
            <a:ext cx="1045375" cy="4618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2126696"/>
            <a:ext cx="7724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 of 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6223"/>
            <a:ext cx="8229600" cy="1828799"/>
          </a:xfrm>
        </p:spPr>
        <p:txBody>
          <a:bodyPr/>
          <a:lstStyle/>
          <a:p>
            <a:r>
              <a:rPr lang="en-US" dirty="0" smtClean="0"/>
              <a:t>Light </a:t>
            </a:r>
            <a:r>
              <a:rPr lang="en-US" dirty="0"/>
              <a:t>c</a:t>
            </a:r>
            <a:r>
              <a:rPr lang="en-US" dirty="0" smtClean="0"/>
              <a:t>ircle: latent random variables</a:t>
            </a:r>
          </a:p>
          <a:p>
            <a:r>
              <a:rPr lang="en-US" dirty="0" smtClean="0"/>
              <a:t>Dark circle: observed random variables</a:t>
            </a:r>
          </a:p>
          <a:p>
            <a:r>
              <a:rPr lang="en-US" dirty="0" smtClean="0"/>
              <a:t>Arrow: probabilistic dependency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65" y="1782766"/>
            <a:ext cx="6000240" cy="25146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754087" y="1256623"/>
            <a:ext cx="4580551" cy="822548"/>
            <a:chOff x="2754087" y="1256623"/>
            <a:chExt cx="4580551" cy="822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24201" y="1256623"/>
                  <a:ext cx="154343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1" y="1256623"/>
                  <a:ext cx="1543436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H="1">
              <a:off x="2754087" y="1673909"/>
              <a:ext cx="348342" cy="4052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835262" y="1291971"/>
              <a:ext cx="2499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/>
                <a:t>Transition probability</a:t>
              </a:r>
              <a:endParaRPr lang="en-US" sz="2000" b="1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07631" y="2567247"/>
            <a:ext cx="2760632" cy="884944"/>
            <a:chOff x="6607631" y="2567247"/>
            <a:chExt cx="2760632" cy="884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082278" y="2567247"/>
                  <a:ext cx="13171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278" y="2567247"/>
                  <a:ext cx="1317155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H="1">
              <a:off x="6607631" y="2837435"/>
              <a:ext cx="348342" cy="4052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68887" y="3052081"/>
              <a:ext cx="2499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/>
                <a:t>Emission probability</a:t>
              </a:r>
              <a:endParaRPr lang="en-US" sz="2000" b="1" i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3839" y="1381195"/>
            <a:ext cx="1794540" cy="707886"/>
            <a:chOff x="-5382" y="1234314"/>
            <a:chExt cx="1794540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-5382" y="1234314"/>
              <a:ext cx="1508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/>
                <a:t>All the tags in the </a:t>
              </a:r>
              <a:r>
                <a:rPr lang="en-US" sz="2000" b="1" i="1" dirty="0" err="1" smtClean="0"/>
                <a:t>tagset</a:t>
              </a:r>
              <a:endParaRPr lang="en-US" sz="2000" b="1" i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371956" y="1573900"/>
              <a:ext cx="417202" cy="13697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0" y="2532234"/>
            <a:ext cx="1711997" cy="1015663"/>
            <a:chOff x="0" y="2532234"/>
            <a:chExt cx="1711997" cy="1015663"/>
          </a:xfrm>
        </p:grpSpPr>
        <p:sp>
          <p:nvSpPr>
            <p:cNvPr id="13" name="TextBox 12"/>
            <p:cNvSpPr txBox="1"/>
            <p:nvPr/>
          </p:nvSpPr>
          <p:spPr>
            <a:xfrm>
              <a:off x="0" y="2532234"/>
              <a:ext cx="15087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/>
                <a:t>All the words in the vocabulary</a:t>
              </a:r>
              <a:endParaRPr lang="en-US" sz="2000" b="1" i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294795" y="3209456"/>
              <a:ext cx="417202" cy="13697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Finding the most probable tag sequence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00400"/>
                <a:ext cx="8229600" cy="2925765"/>
              </a:xfrm>
            </p:spPr>
            <p:txBody>
              <a:bodyPr/>
              <a:lstStyle/>
              <a:p>
                <a:r>
                  <a:rPr lang="en-US" dirty="0" smtClean="0"/>
                  <a:t>Complexity analysis</a:t>
                </a:r>
              </a:p>
              <a:p>
                <a:pPr lvl="1"/>
                <a:r>
                  <a:rPr lang="en-US" dirty="0" smtClean="0"/>
                  <a:t>Each word can have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tags</a:t>
                </a:r>
              </a:p>
              <a:p>
                <a:pPr lvl="1"/>
                <a:r>
                  <a:rPr lang="en-US" dirty="0" smtClean="0"/>
                  <a:t>For a sentence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words, there will be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 possible tag sequences</a:t>
                </a:r>
              </a:p>
              <a:p>
                <a:pPr lvl="1"/>
                <a:r>
                  <a:rPr lang="en-US" dirty="0" smtClean="0"/>
                  <a:t>Key: explore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special structure </a:t>
                </a:r>
                <a:r>
                  <a:rPr lang="en-US" dirty="0" smtClean="0"/>
                  <a:t>in HMMs!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00400"/>
                <a:ext cx="8229600" cy="2925765"/>
              </a:xfrm>
              <a:blipFill rotWithShape="0">
                <a:blip r:embed="rId2"/>
                <a:stretch>
                  <a:fillRect l="-1704" t="-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59889" y="1494382"/>
                <a:ext cx="34914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89" y="1494382"/>
                <a:ext cx="349140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60171" y="2154857"/>
                <a:ext cx="5312545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71" y="2154857"/>
                <a:ext cx="5312545" cy="10455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09458" y="2336857"/>
            <a:ext cx="2743200" cy="566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100" y="1613429"/>
            <a:ext cx="6000240" cy="2514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18497850">
            <a:off x="2101049" y="1124616"/>
            <a:ext cx="2240676" cy="3085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89886968"/>
                  </p:ext>
                </p:extLst>
              </p:nvPr>
            </p:nvGraphicFramePr>
            <p:xfrm>
              <a:off x="1338942" y="2362198"/>
              <a:ext cx="6466116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76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3207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89886968"/>
                  </p:ext>
                </p:extLst>
              </p:nvPr>
            </p:nvGraphicFramePr>
            <p:xfrm>
              <a:off x="1338942" y="2362198"/>
              <a:ext cx="6466116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7686"/>
                    <a:gridCol w="1077686"/>
                    <a:gridCol w="1077686"/>
                    <a:gridCol w="1077686"/>
                    <a:gridCol w="1077686"/>
                    <a:gridCol w="1077686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565" t="-1333" r="-4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00565" t="-1333" r="-3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00565" t="-1333" r="-2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00565" t="-1333" r="-1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00565" t="-1333" r="-1130" b="-704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101333" r="-50113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201333" r="-50113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297368" r="-501130" b="-3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402667" r="-501130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502667" r="-501130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602667" r="-50113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702667" r="-50113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9" name="Group 8"/>
          <p:cNvGrpSpPr/>
          <p:nvPr/>
        </p:nvGrpSpPr>
        <p:grpSpPr>
          <a:xfrm>
            <a:off x="1638754" y="4542971"/>
            <a:ext cx="2514600" cy="2070102"/>
            <a:chOff x="1638754" y="4542971"/>
            <a:chExt cx="2514600" cy="2070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38754" y="6212963"/>
                  <a:ext cx="2514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Word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 smtClean="0"/>
                    <a:t> takes tag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sz="2000" dirty="0" smtClean="0"/>
                    <a:t> 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754" y="6212963"/>
                  <a:ext cx="2514600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670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flipV="1">
              <a:off x="2896054" y="4542971"/>
              <a:ext cx="0" cy="16699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40793" y="1361491"/>
                <a:ext cx="2038956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793" y="1361491"/>
                <a:ext cx="2038956" cy="377667"/>
              </a:xfrm>
              <a:prstGeom prst="rect">
                <a:avLst/>
              </a:prstGeom>
              <a:blipFill rotWithShape="0">
                <a:blip r:embed="rId4"/>
                <a:stretch>
                  <a:fillRect l="-2695" r="-898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4987" y="1361491"/>
                <a:ext cx="2038956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987" y="1361491"/>
                <a:ext cx="2038956" cy="377667"/>
              </a:xfrm>
              <a:prstGeom prst="rect">
                <a:avLst/>
              </a:prstGeom>
              <a:blipFill rotWithShape="0">
                <a:blip r:embed="rId5"/>
                <a:stretch>
                  <a:fillRect l="-2695" r="-898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2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Recap: what </a:t>
            </a:r>
            <a:r>
              <a:rPr lang="en-US" altLang="en-US" dirty="0"/>
              <a:t>is NLP? </a:t>
            </a: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2487386" y="1420526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ar-AE" altLang="en-US" sz="3200" dirty="0"/>
              <a:t>كلب هو مطاردة صبي في الملعب.</a:t>
            </a:r>
            <a:endParaRPr lang="en-US" altLang="en-US" sz="3200" i="0" dirty="0"/>
          </a:p>
        </p:txBody>
      </p:sp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566738" y="2188029"/>
            <a:ext cx="8120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0">
                <a:latin typeface="Arial" panose="020B0604020202020204" pitchFamily="34" charset="0"/>
              </a:rPr>
              <a:t>How can a computer make </a:t>
            </a:r>
            <a:r>
              <a:rPr lang="en-US" altLang="en-US" sz="3600" b="1" i="0">
                <a:latin typeface="Arial" panose="020B0604020202020204" pitchFamily="34" charset="0"/>
              </a:rPr>
              <a:t>sense</a:t>
            </a:r>
            <a:r>
              <a:rPr lang="en-US" altLang="en-US" sz="2400" i="0">
                <a:latin typeface="Arial" panose="020B0604020202020204" pitchFamily="34" charset="0"/>
              </a:rPr>
              <a:t> out of this </a:t>
            </a:r>
            <a:r>
              <a:rPr lang="en-US" altLang="en-US" sz="2800" b="1" i="0">
                <a:latin typeface="Arial" panose="020B0604020202020204" pitchFamily="34" charset="0"/>
              </a:rPr>
              <a:t>string</a:t>
            </a:r>
            <a:r>
              <a:rPr lang="en-US" altLang="en-US" sz="4000" b="1" i="0">
                <a:latin typeface="Arial" panose="020B0604020202020204" pitchFamily="34" charset="0"/>
              </a:rPr>
              <a:t>? </a:t>
            </a:r>
            <a:endParaRPr lang="en-US" altLang="en-US" sz="2400" i="0">
              <a:latin typeface="Arial" panose="020B0604020202020204" pitchFamily="34" charset="0"/>
            </a:endParaRPr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0">
                <a:latin typeface="Arial" panose="020B0604020202020204" pitchFamily="34" charset="0"/>
              </a:rPr>
              <a:t>Arabic text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8950" y="3325936"/>
            <a:ext cx="7131050" cy="707886"/>
            <a:chOff x="488950" y="3325936"/>
            <a:chExt cx="7131050" cy="707886"/>
          </a:xfrm>
        </p:grpSpPr>
        <p:sp>
          <p:nvSpPr>
            <p:cNvPr id="432134" name="Text Box 6"/>
            <p:cNvSpPr txBox="1">
              <a:spLocks noChangeArrowheads="1"/>
            </p:cNvSpPr>
            <p:nvPr/>
          </p:nvSpPr>
          <p:spPr bwMode="auto">
            <a:xfrm>
              <a:off x="2126188" y="3325936"/>
              <a:ext cx="549381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000" i="0" dirty="0">
                  <a:latin typeface="Arial" panose="020B0604020202020204" pitchFamily="34" charset="0"/>
                </a:rPr>
                <a:t>- What are the basic units of meaning (words)?</a:t>
              </a:r>
            </a:p>
            <a:p>
              <a:pPr algn="l"/>
              <a:r>
                <a:rPr lang="en-US" altLang="en-US" sz="2000" i="0" dirty="0">
                  <a:latin typeface="Arial" panose="020B0604020202020204" pitchFamily="34" charset="0"/>
                </a:rPr>
                <a:t>- What is the meaning of each word? </a:t>
              </a:r>
            </a:p>
          </p:txBody>
        </p:sp>
        <p:sp>
          <p:nvSpPr>
            <p:cNvPr id="432138" name="Text Box 10"/>
            <p:cNvSpPr txBox="1">
              <a:spLocks noChangeArrowheads="1"/>
            </p:cNvSpPr>
            <p:nvPr/>
          </p:nvSpPr>
          <p:spPr bwMode="auto">
            <a:xfrm>
              <a:off x="488950" y="3483429"/>
              <a:ext cx="163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0" dirty="0">
                  <a:latin typeface="Arial" panose="020B0604020202020204" pitchFamily="34" charset="0"/>
                </a:rPr>
                <a:t>Morphology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9467-766E-4BB3-8524-6F46E206E21B}" type="slidenum">
              <a:rPr lang="en-US" smtClean="0"/>
              <a:t>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22350" y="3999529"/>
            <a:ext cx="6030187" cy="400110"/>
            <a:chOff x="1022350" y="3999529"/>
            <a:chExt cx="6030187" cy="400110"/>
          </a:xfrm>
        </p:grpSpPr>
        <p:sp>
          <p:nvSpPr>
            <p:cNvPr id="432135" name="Text Box 7"/>
            <p:cNvSpPr txBox="1">
              <a:spLocks noChangeArrowheads="1"/>
            </p:cNvSpPr>
            <p:nvPr/>
          </p:nvSpPr>
          <p:spPr bwMode="auto">
            <a:xfrm>
              <a:off x="1022350" y="4000954"/>
              <a:ext cx="10175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0" dirty="0">
                  <a:latin typeface="Arial" panose="020B0604020202020204" pitchFamily="34" charset="0"/>
                </a:rPr>
                <a:t>Syntax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26188" y="3999529"/>
              <a:ext cx="49263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Arial" panose="020B0604020202020204" pitchFamily="34" charset="0"/>
                </a:rPr>
                <a:t>- How are words related with each other?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8800" y="4376541"/>
            <a:ext cx="7563909" cy="402288"/>
            <a:chOff x="558800" y="4376541"/>
            <a:chExt cx="7563909" cy="402288"/>
          </a:xfrm>
        </p:grpSpPr>
        <p:sp>
          <p:nvSpPr>
            <p:cNvPr id="432136" name="Text Box 8"/>
            <p:cNvSpPr txBox="1">
              <a:spLocks noChangeArrowheads="1"/>
            </p:cNvSpPr>
            <p:nvPr/>
          </p:nvSpPr>
          <p:spPr bwMode="auto">
            <a:xfrm>
              <a:off x="558800" y="4381954"/>
              <a:ext cx="1454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0" dirty="0">
                  <a:latin typeface="Arial" panose="020B0604020202020204" pitchFamily="34" charset="0"/>
                </a:rPr>
                <a:t>Semantics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19842" y="4376541"/>
              <a:ext cx="6002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000" dirty="0">
                  <a:latin typeface="Arial" panose="020B0604020202020204" pitchFamily="34" charset="0"/>
                </a:rPr>
                <a:t>- What is the “combined meaning” of words?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0375" y="4762954"/>
            <a:ext cx="6940021" cy="408612"/>
            <a:chOff x="460375" y="4762954"/>
            <a:chExt cx="6940021" cy="408612"/>
          </a:xfrm>
        </p:grpSpPr>
        <p:sp>
          <p:nvSpPr>
            <p:cNvPr id="432137" name="Text Box 9"/>
            <p:cNvSpPr txBox="1">
              <a:spLocks noChangeArrowheads="1"/>
            </p:cNvSpPr>
            <p:nvPr/>
          </p:nvSpPr>
          <p:spPr bwMode="auto">
            <a:xfrm>
              <a:off x="460375" y="4762954"/>
              <a:ext cx="15525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0" dirty="0">
                  <a:latin typeface="Arial" panose="020B0604020202020204" pitchFamily="34" charset="0"/>
                </a:rPr>
                <a:t>Pragmatics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09523" y="4771456"/>
              <a:ext cx="52908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000" dirty="0">
                  <a:latin typeface="Arial" panose="020B0604020202020204" pitchFamily="34" charset="0"/>
                </a:rPr>
                <a:t>- What is the “meta-meaning”? (speech act)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0075" y="5132543"/>
            <a:ext cx="5239956" cy="408286"/>
            <a:chOff x="600075" y="5132543"/>
            <a:chExt cx="5239956" cy="408286"/>
          </a:xfrm>
        </p:grpSpPr>
        <p:sp>
          <p:nvSpPr>
            <p:cNvPr id="432139" name="Text Box 11"/>
            <p:cNvSpPr txBox="1">
              <a:spLocks noChangeArrowheads="1"/>
            </p:cNvSpPr>
            <p:nvPr/>
          </p:nvSpPr>
          <p:spPr bwMode="auto">
            <a:xfrm>
              <a:off x="600075" y="5143954"/>
              <a:ext cx="14128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0" dirty="0">
                  <a:latin typeface="Arial" panose="020B0604020202020204" pitchFamily="34" charset="0"/>
                </a:rPr>
                <a:t>Discourse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09523" y="5132543"/>
              <a:ext cx="37305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Arial" panose="020B0604020202020204" pitchFamily="34" charset="0"/>
                </a:rPr>
                <a:t>- Handling a large chunk of text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7550" y="5481563"/>
            <a:ext cx="4838661" cy="404976"/>
            <a:chOff x="717550" y="5464629"/>
            <a:chExt cx="4838661" cy="404976"/>
          </a:xfrm>
        </p:grpSpPr>
        <p:sp>
          <p:nvSpPr>
            <p:cNvPr id="432140" name="Text Box 12"/>
            <p:cNvSpPr txBox="1">
              <a:spLocks noChangeArrowheads="1"/>
            </p:cNvSpPr>
            <p:nvPr/>
          </p:nvSpPr>
          <p:spPr bwMode="auto">
            <a:xfrm>
              <a:off x="717550" y="5464629"/>
              <a:ext cx="1312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0" dirty="0">
                  <a:latin typeface="Arial" panose="020B0604020202020204" pitchFamily="34" charset="0"/>
                </a:rPr>
                <a:t>Inference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96610" y="5469495"/>
              <a:ext cx="34596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Arial" panose="020B0604020202020204" pitchFamily="34" charset="0"/>
                </a:rPr>
                <a:t>- Making sense of everything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Trellis: a special structure for HMMs 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95654343"/>
                  </p:ext>
                </p:extLst>
              </p:nvPr>
            </p:nvGraphicFramePr>
            <p:xfrm>
              <a:off x="1338942" y="2362198"/>
              <a:ext cx="6466116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76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3207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95654343"/>
                  </p:ext>
                </p:extLst>
              </p:nvPr>
            </p:nvGraphicFramePr>
            <p:xfrm>
              <a:off x="1338942" y="2362198"/>
              <a:ext cx="6466116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7686"/>
                    <a:gridCol w="1077686"/>
                    <a:gridCol w="1077686"/>
                    <a:gridCol w="1077686"/>
                    <a:gridCol w="1077686"/>
                    <a:gridCol w="1077686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565" t="-1333" r="-4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00565" t="-1333" r="-3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00565" t="-1333" r="-2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00565" t="-1333" r="-1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00565" t="-1333" r="-1130" b="-704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101333" r="-50113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201333" r="-50113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297368" r="-501130" b="-3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402667" r="-501130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502667" r="-501130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602667" r="-50113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702667" r="-50113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9" name="Group 8"/>
          <p:cNvGrpSpPr/>
          <p:nvPr/>
        </p:nvGrpSpPr>
        <p:grpSpPr>
          <a:xfrm>
            <a:off x="1638754" y="4542971"/>
            <a:ext cx="2514600" cy="2070102"/>
            <a:chOff x="1638754" y="4542971"/>
            <a:chExt cx="2514600" cy="2070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38754" y="6212963"/>
                  <a:ext cx="2514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Word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 smtClean="0"/>
                    <a:t> takes tag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sz="2000" dirty="0" smtClean="0"/>
                    <a:t> 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754" y="6212963"/>
                  <a:ext cx="2514600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670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flipV="1">
              <a:off x="2896054" y="4542971"/>
              <a:ext cx="0" cy="16699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77242" y="3148464"/>
            <a:ext cx="3186794" cy="1642495"/>
            <a:chOff x="2977242" y="3148464"/>
            <a:chExt cx="3186794" cy="164249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2977242" y="3148464"/>
              <a:ext cx="832758" cy="123847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56314" y="3148465"/>
              <a:ext cx="832758" cy="82124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331278" y="3969712"/>
              <a:ext cx="832758" cy="82124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6452506" y="4849667"/>
            <a:ext cx="832758" cy="82124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291943" y="3559088"/>
            <a:ext cx="762000" cy="123187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40793" y="1361491"/>
                <a:ext cx="2038956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793" y="1361491"/>
                <a:ext cx="2038956" cy="377667"/>
              </a:xfrm>
              <a:prstGeom prst="rect">
                <a:avLst/>
              </a:prstGeom>
              <a:blipFill rotWithShape="0">
                <a:blip r:embed="rId4"/>
                <a:stretch>
                  <a:fillRect l="-2695" r="-898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14987" y="1361491"/>
                <a:ext cx="2038956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987" y="1361491"/>
                <a:ext cx="2038956" cy="377667"/>
              </a:xfrm>
              <a:prstGeom prst="rect">
                <a:avLst/>
              </a:prstGeom>
              <a:blipFill rotWithShape="0">
                <a:blip r:embed="rId5"/>
                <a:stretch>
                  <a:fillRect l="-2695" r="-898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2896054" y="1739158"/>
            <a:ext cx="1092200" cy="45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52506" y="1937657"/>
            <a:ext cx="18596" cy="4275306"/>
          </a:xfrm>
          <a:prstGeom prst="line">
            <a:avLst/>
          </a:prstGeom>
          <a:ln w="28575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64881" y="1917479"/>
            <a:ext cx="350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Computation can be reused!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521630" y="1938434"/>
            <a:ext cx="18596" cy="4275306"/>
          </a:xfrm>
          <a:prstGeom prst="line">
            <a:avLst/>
          </a:prstGeom>
          <a:ln w="28575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20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37879" y="1417638"/>
            <a:ext cx="316064" cy="3215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40250" y="1417638"/>
            <a:ext cx="316064" cy="321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696479" y="1738704"/>
            <a:ext cx="1092200" cy="45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10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Viterbi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Store the best </a:t>
                </a:r>
                <a:r>
                  <a:rPr lang="en-US" dirty="0"/>
                  <a:t>tag sequence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ends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]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l-PL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pl-PL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Recursively </a:t>
                </a:r>
                <a:r>
                  <a:rPr lang="en-US" dirty="0"/>
                  <a:t>compute </a:t>
                </a:r>
                <a:r>
                  <a:rPr lang="en-US" dirty="0" smtClean="0"/>
                  <a:t>trellis[j][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</a:t>
                </a:r>
                <a:r>
                  <a:rPr lang="en-US" dirty="0"/>
                  <a:t>from the entries in the previous column </a:t>
                </a:r>
                <a:r>
                  <a:rPr lang="en-US" dirty="0" smtClean="0"/>
                  <a:t>trellis[j][i-1]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 err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169230" y="4942114"/>
            <a:ext cx="1774370" cy="1257089"/>
            <a:chOff x="4169230" y="4942114"/>
            <a:chExt cx="1774370" cy="1257089"/>
          </a:xfrm>
        </p:grpSpPr>
        <p:sp>
          <p:nvSpPr>
            <p:cNvPr id="7" name="TextBox 6"/>
            <p:cNvSpPr txBox="1"/>
            <p:nvPr/>
          </p:nvSpPr>
          <p:spPr>
            <a:xfrm>
              <a:off x="4169230" y="5491317"/>
              <a:ext cx="17743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7030A0"/>
                  </a:solidFill>
                </a:rPr>
                <a:t>The best i-1 tag sequence</a:t>
              </a:r>
              <a:endParaRPr lang="en-US" sz="2000" i="1" dirty="0">
                <a:solidFill>
                  <a:srgbClr val="7030A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5056415" y="4942114"/>
              <a:ext cx="146958" cy="549203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090060" y="4879850"/>
            <a:ext cx="2667000" cy="890450"/>
            <a:chOff x="2090060" y="4879850"/>
            <a:chExt cx="2667000" cy="890450"/>
          </a:xfrm>
        </p:grpSpPr>
        <p:sp>
          <p:nvSpPr>
            <p:cNvPr id="6" name="TextBox 5"/>
            <p:cNvSpPr txBox="1"/>
            <p:nvPr/>
          </p:nvSpPr>
          <p:spPr>
            <a:xfrm>
              <a:off x="2090060" y="5062414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</a:rPr>
                <a:t>Generating the current observation</a:t>
              </a:r>
              <a:endParaRPr lang="en-US" sz="2000" i="1" dirty="0">
                <a:solidFill>
                  <a:srgbClr val="0070C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140533" y="4879850"/>
              <a:ext cx="223156" cy="2947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161316" y="4879850"/>
            <a:ext cx="2667000" cy="1246315"/>
            <a:chOff x="6161316" y="4879850"/>
            <a:chExt cx="2667000" cy="1246315"/>
          </a:xfrm>
        </p:grpSpPr>
        <p:sp>
          <p:nvSpPr>
            <p:cNvPr id="5" name="TextBox 4"/>
            <p:cNvSpPr txBox="1"/>
            <p:nvPr/>
          </p:nvSpPr>
          <p:spPr>
            <a:xfrm>
              <a:off x="6161316" y="5110502"/>
              <a:ext cx="266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B050"/>
                  </a:solidFill>
                </a:rPr>
                <a:t>Transition from the previous best ending tag</a:t>
              </a:r>
              <a:endParaRPr lang="en-US" sz="2000" i="1" dirty="0">
                <a:solidFill>
                  <a:srgbClr val="00B05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6751865" y="4879850"/>
              <a:ext cx="446313" cy="33686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6504777"/>
                  </p:ext>
                </p:extLst>
              </p:nvPr>
            </p:nvGraphicFramePr>
            <p:xfrm>
              <a:off x="1338942" y="2150532"/>
              <a:ext cx="6466116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76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3207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85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6504777"/>
                  </p:ext>
                </p:extLst>
              </p:nvPr>
            </p:nvGraphicFramePr>
            <p:xfrm>
              <a:off x="1338942" y="2150532"/>
              <a:ext cx="6466116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7686"/>
                    <a:gridCol w="1077686"/>
                    <a:gridCol w="1077686"/>
                    <a:gridCol w="1077686"/>
                    <a:gridCol w="1077686"/>
                    <a:gridCol w="1077686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565" t="-1333" r="-4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00565" t="-1333" r="-3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00565" t="-1333" r="-2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00565" t="-1333" r="-1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00565" t="-1333" r="-1130" b="-704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101333" r="-50113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201333" r="-50113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297368" r="-501130" b="-3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402667" r="-501130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502667" r="-501130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602667" r="-50113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702667" r="-50113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35666" y="1440039"/>
                <a:ext cx="5672667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66" y="1440039"/>
                <a:ext cx="5672667" cy="5529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6105373" y="3290962"/>
            <a:ext cx="820360" cy="138937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105372" y="2831190"/>
            <a:ext cx="839183" cy="2822920"/>
            <a:chOff x="6105372" y="2831190"/>
            <a:chExt cx="839183" cy="282292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105373" y="3290962"/>
              <a:ext cx="820360" cy="96603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6143020" y="3290962"/>
              <a:ext cx="782713" cy="54270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105373" y="3305323"/>
              <a:ext cx="782713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105372" y="2831190"/>
              <a:ext cx="820361" cy="47413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124195" y="3331061"/>
              <a:ext cx="801538" cy="176411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6124195" y="3305323"/>
              <a:ext cx="820360" cy="234878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930372" y="6013981"/>
            <a:ext cx="3585180" cy="407393"/>
            <a:chOff x="2930372" y="6064781"/>
            <a:chExt cx="3585180" cy="407393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2930372" y="6064781"/>
              <a:ext cx="358518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429000" y="6102842"/>
              <a:ext cx="3005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Order of computation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15503" y="1068536"/>
                <a:ext cx="4463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Dynamic programming: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!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503" y="1068536"/>
                <a:ext cx="446314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04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6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Decode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/>
              <a:t>the </a:t>
            </a:r>
            <a:r>
              <a:rPr lang="en-US" dirty="0" smtClean="0"/>
              <a:t>highest scoring </a:t>
            </a:r>
            <a:r>
              <a:rPr lang="en-US" dirty="0"/>
              <a:t>entry in the last column of the trellis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9135542"/>
                  </p:ext>
                </p:extLst>
              </p:nvPr>
            </p:nvGraphicFramePr>
            <p:xfrm>
              <a:off x="1458685" y="2960913"/>
              <a:ext cx="6466116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76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3207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9135542"/>
                  </p:ext>
                </p:extLst>
              </p:nvPr>
            </p:nvGraphicFramePr>
            <p:xfrm>
              <a:off x="1458685" y="2960913"/>
              <a:ext cx="6466116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7686"/>
                    <a:gridCol w="1077686"/>
                    <a:gridCol w="1077686"/>
                    <a:gridCol w="1077686"/>
                    <a:gridCol w="1077686"/>
                    <a:gridCol w="1077686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565" t="-1333" r="-4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00565" t="-1333" r="-3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00565" t="-1333" r="-2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00565" t="-1333" r="-1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00565" t="-1333" r="-1130" b="-704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101333" r="-50113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201333" r="-50113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297368" r="-501130" b="-3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402667" r="-501130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502667" r="-501130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602667" r="-50113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65" t="-702667" r="-50113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096985" y="3747179"/>
            <a:ext cx="832758" cy="123847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76057" y="3747180"/>
            <a:ext cx="832758" cy="82124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51021" y="4568427"/>
            <a:ext cx="832758" cy="82124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72249" y="5448382"/>
            <a:ext cx="832758" cy="82124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276549" y="1985006"/>
            <a:ext cx="3935185" cy="2583421"/>
            <a:chOff x="5208815" y="2209800"/>
            <a:chExt cx="3935185" cy="2583421"/>
          </a:xfrm>
        </p:grpSpPr>
        <p:sp>
          <p:nvSpPr>
            <p:cNvPr id="14" name="TextBox 13"/>
            <p:cNvSpPr txBox="1"/>
            <p:nvPr/>
          </p:nvSpPr>
          <p:spPr>
            <a:xfrm>
              <a:off x="5208815" y="2209800"/>
              <a:ext cx="39351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Keep </a:t>
              </a:r>
              <a:r>
                <a:rPr lang="en-US" i="1" dirty="0" err="1" smtClean="0">
                  <a:solidFill>
                    <a:srgbClr val="FF0000"/>
                  </a:solidFill>
                </a:rPr>
                <a:t>backpointers</a:t>
              </a:r>
              <a:r>
                <a:rPr lang="en-US" i="1" dirty="0" smtClean="0">
                  <a:solidFill>
                    <a:srgbClr val="FF0000"/>
                  </a:solidFill>
                </a:rPr>
                <a:t> in each trellis to keep track of the most probable sequence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5587395" y="2856131"/>
              <a:ext cx="1575405" cy="193709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31900" y="2481005"/>
                <a:ext cx="6680200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00" y="2481005"/>
                <a:ext cx="6680200" cy="506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453467" y="2718060"/>
            <a:ext cx="245533" cy="207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an HMM tagger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229600" cy="497476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Parameters in an HMM tagger</a:t>
                </a:r>
              </a:p>
              <a:p>
                <a:pPr lvl="1"/>
                <a:r>
                  <a:rPr lang="en-US" dirty="0" smtClean="0"/>
                  <a:t>Transition probability: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Emission probability: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Initial state probability: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229600" cy="4974769"/>
              </a:xfrm>
              <a:blipFill rotWithShape="0">
                <a:blip r:embed="rId2"/>
                <a:stretch>
                  <a:fillRect l="-1704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757056" y="3788229"/>
            <a:ext cx="3309257" cy="926822"/>
            <a:chOff x="6052457" y="3129643"/>
            <a:chExt cx="3309257" cy="926822"/>
          </a:xfrm>
        </p:grpSpPr>
        <p:sp>
          <p:nvSpPr>
            <p:cNvPr id="5" name="TextBox 4"/>
            <p:cNvSpPr txBox="1"/>
            <p:nvPr/>
          </p:nvSpPr>
          <p:spPr>
            <a:xfrm>
              <a:off x="6052457" y="3656355"/>
              <a:ext cx="3309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For the first tag in a sentence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H="1" flipV="1">
              <a:off x="7162801" y="3129643"/>
              <a:ext cx="544285" cy="5267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an HMMs tagger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229600" cy="497476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Maximum likelihood estimator</a:t>
                </a:r>
              </a:p>
              <a:p>
                <a:pPr lvl="1"/>
                <a:r>
                  <a:rPr lang="en-US" dirty="0" smtClean="0"/>
                  <a:t>Given </a:t>
                </a:r>
                <a:r>
                  <a:rPr lang="en-US" dirty="0"/>
                  <a:t>a labeled </a:t>
                </a:r>
                <a:r>
                  <a:rPr lang="en-US" dirty="0" smtClean="0"/>
                  <a:t>corpus, e.g., Penn Treebank</a:t>
                </a:r>
              </a:p>
              <a:p>
                <a:pPr lvl="1"/>
                <a:r>
                  <a:rPr lang="en-US" dirty="0" smtClean="0"/>
                  <a:t>Count </a:t>
                </a:r>
                <a:r>
                  <a:rPr lang="en-US" dirty="0"/>
                  <a:t>how often we </a:t>
                </a:r>
                <a:r>
                  <a:rPr lang="en-US" dirty="0" smtClean="0"/>
                  <a:t>have the pair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229600" cy="4974769"/>
              </a:xfrm>
              <a:blipFill rotWithShape="0">
                <a:blip r:embed="rId2"/>
                <a:stretch>
                  <a:fillRect l="-1704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25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92033" y="3648310"/>
            <a:ext cx="4326467" cy="1377688"/>
            <a:chOff x="3992033" y="3648310"/>
            <a:chExt cx="4326467" cy="1377688"/>
          </a:xfrm>
        </p:grpSpPr>
        <p:sp>
          <p:nvSpPr>
            <p:cNvPr id="7" name="TextBox 6"/>
            <p:cNvSpPr txBox="1"/>
            <p:nvPr/>
          </p:nvSpPr>
          <p:spPr>
            <a:xfrm>
              <a:off x="4787900" y="4656666"/>
              <a:ext cx="353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Proper smoothing is necessary!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4013200" y="4495800"/>
              <a:ext cx="753533" cy="355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992033" y="3648310"/>
              <a:ext cx="774700" cy="119302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87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POS </a:t>
            </a:r>
            <a:r>
              <a:rPr lang="en-US" dirty="0"/>
              <a:t>taggers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Brill’s tagger</a:t>
            </a:r>
          </a:p>
          <a:p>
            <a:pPr lvl="1"/>
            <a:r>
              <a:rPr lang="en-US" dirty="0"/>
              <a:t>http://www.cs.jhu.edu/~brill</a:t>
            </a:r>
            <a:r>
              <a:rPr lang="en-US" dirty="0" smtClean="0"/>
              <a:t>/ </a:t>
            </a:r>
            <a:endParaRPr lang="en-US" dirty="0"/>
          </a:p>
          <a:p>
            <a:r>
              <a:rPr lang="en-US" dirty="0" err="1"/>
              <a:t>TnT</a:t>
            </a:r>
            <a:r>
              <a:rPr lang="en-US" dirty="0"/>
              <a:t> tagger</a:t>
            </a:r>
          </a:p>
          <a:p>
            <a:pPr lvl="1"/>
            <a:r>
              <a:rPr lang="en-US" dirty="0"/>
              <a:t>http://www.coli.uni-saarland.de/~thorsten/tnt/</a:t>
            </a:r>
          </a:p>
          <a:p>
            <a:r>
              <a:rPr lang="en-US" dirty="0"/>
              <a:t>Stanford tagger</a:t>
            </a:r>
          </a:p>
          <a:p>
            <a:pPr lvl="1"/>
            <a:r>
              <a:rPr lang="en-US" dirty="0"/>
              <a:t>http://nlp.stanford.edu/software/tagger.shtml</a:t>
            </a:r>
          </a:p>
          <a:p>
            <a:r>
              <a:rPr lang="en-US" dirty="0" err="1"/>
              <a:t>SVMTool</a:t>
            </a:r>
            <a:endParaRPr lang="en-US" dirty="0"/>
          </a:p>
          <a:p>
            <a:pPr lvl="1"/>
            <a:r>
              <a:rPr lang="en-US" dirty="0"/>
              <a:t>http://www.lsi.upc.es/~nlp/SVMTool/</a:t>
            </a:r>
          </a:p>
          <a:p>
            <a:r>
              <a:rPr lang="en-US" dirty="0"/>
              <a:t>GENIA tagger</a:t>
            </a:r>
          </a:p>
          <a:p>
            <a:pPr lvl="1"/>
            <a:r>
              <a:rPr lang="en-US" dirty="0"/>
              <a:t>http://www-tsujii.is.s.u-tokyo.ac.jp/GENIA/tagger/</a:t>
            </a:r>
          </a:p>
          <a:p>
            <a:r>
              <a:rPr lang="en-US" dirty="0"/>
              <a:t>More complete list </a:t>
            </a:r>
            <a:r>
              <a:rPr lang="en-US" dirty="0" smtClean="0"/>
              <a:t>at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://www-nlp.stanford.edu/links/statnlp.html#Taggers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look at other NLP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Noun phrase (NP) </a:t>
            </a:r>
            <a:r>
              <a:rPr lang="en-US" dirty="0" smtClean="0"/>
              <a:t>chunking</a:t>
            </a:r>
          </a:p>
          <a:p>
            <a:pPr lvl="1"/>
            <a:r>
              <a:rPr lang="en-US" dirty="0"/>
              <a:t>Task: identify all non-recursive NP chunks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777448"/>
            <a:ext cx="7419975" cy="36861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BIO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three new </a:t>
            </a:r>
            <a:r>
              <a:rPr lang="en-US" dirty="0" smtClean="0"/>
              <a:t>tags</a:t>
            </a:r>
          </a:p>
          <a:p>
            <a:pPr lvl="1"/>
            <a:r>
              <a:rPr lang="en-US" sz="2400" dirty="0"/>
              <a:t>B-NP: beginning of a noun phrase chunk</a:t>
            </a:r>
          </a:p>
          <a:p>
            <a:pPr lvl="1"/>
            <a:r>
              <a:rPr lang="en-US" sz="2400" dirty="0"/>
              <a:t>I-NP: inside of a noun phrase chunk</a:t>
            </a:r>
          </a:p>
          <a:p>
            <a:pPr lvl="1"/>
            <a:r>
              <a:rPr lang="en-US" sz="2400" dirty="0"/>
              <a:t>O: outside of a noun phrase chunk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1" y="3551460"/>
            <a:ext cx="6552519" cy="3094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8582" y="4914268"/>
            <a:ext cx="377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 Tagging with a restricted </a:t>
            </a:r>
            <a:r>
              <a:rPr lang="en-US" b="1" dirty="0" err="1" smtClean="0">
                <a:solidFill>
                  <a:srgbClr val="FF0000"/>
                </a:solidFill>
              </a:rPr>
              <a:t>Tagset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NLP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Shallow </a:t>
            </a:r>
            <a:r>
              <a:rPr lang="en-US" dirty="0" smtClean="0"/>
              <a:t>parsing</a:t>
            </a:r>
          </a:p>
          <a:p>
            <a:pPr lvl="1"/>
            <a:r>
              <a:rPr lang="en-US" dirty="0"/>
              <a:t>Task: identify all non-recursive NP, verb (“VP”) and preposition (“PP”) chunks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49" y="3162300"/>
            <a:ext cx="6849675" cy="340722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POS </a:t>
            </a:r>
            <a:r>
              <a:rPr lang="en-US" dirty="0"/>
              <a:t>t</a:t>
            </a:r>
            <a:r>
              <a:rPr lang="en-US" dirty="0" smtClean="0"/>
              <a:t>agging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17714" y="3657600"/>
            <a:ext cx="3570517" cy="2677885"/>
            <a:chOff x="217714" y="3657600"/>
            <a:chExt cx="3570517" cy="2677885"/>
          </a:xfrm>
        </p:grpSpPr>
        <p:sp>
          <p:nvSpPr>
            <p:cNvPr id="4" name="Rectangle 3"/>
            <p:cNvSpPr/>
            <p:nvPr/>
          </p:nvSpPr>
          <p:spPr>
            <a:xfrm>
              <a:off x="304801" y="3755570"/>
              <a:ext cx="3396343" cy="25799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7714" y="3657600"/>
              <a:ext cx="3559629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Raw Text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3" y="4630812"/>
              <a:ext cx="3483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Pierre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Vinken</a:t>
              </a:r>
              <a:r>
                <a:rPr lang="en-US" sz="2400" dirty="0" smtClean="0">
                  <a:solidFill>
                    <a:schemeClr val="bg1"/>
                  </a:solidFill>
                </a:rPr>
                <a:t> , 61 years old , will join the board as a nonexecutive director Nov. 29 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10308" y="3347354"/>
            <a:ext cx="4506687" cy="3146524"/>
            <a:chOff x="4637313" y="3423557"/>
            <a:chExt cx="4506687" cy="3146524"/>
          </a:xfrm>
        </p:grpSpPr>
        <p:grpSp>
          <p:nvGrpSpPr>
            <p:cNvPr id="10" name="Group 9"/>
            <p:cNvGrpSpPr/>
            <p:nvPr/>
          </p:nvGrpSpPr>
          <p:grpSpPr>
            <a:xfrm>
              <a:off x="4762499" y="3940627"/>
              <a:ext cx="4256314" cy="2629454"/>
              <a:chOff x="4724400" y="3940627"/>
              <a:chExt cx="4256314" cy="262945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724400" y="3940627"/>
                <a:ext cx="4256314" cy="25799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887686" y="4261757"/>
                <a:ext cx="399505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Pierre_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NNP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Vinken_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NNP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,_, 61_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CD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years_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NNS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old_</a:t>
                </a:r>
                <a:r>
                  <a:rPr lang="en-US" sz="2400" dirty="0" err="1" smtClean="0">
                    <a:solidFill>
                      <a:srgbClr val="FFFF00"/>
                    </a:solidFill>
                  </a:rPr>
                  <a:t>JJ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,_,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will_</a:t>
                </a:r>
                <a:r>
                  <a:rPr lang="en-US" sz="2400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MD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join_</a:t>
                </a:r>
                <a:r>
                  <a:rPr lang="en-US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VB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the_</a:t>
                </a:r>
                <a:r>
                  <a:rPr lang="en-US" sz="2400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DT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board_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NN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as_</a:t>
                </a:r>
                <a:r>
                  <a:rPr lang="en-US" sz="2400" dirty="0" err="1" smtClean="0">
                    <a:solidFill>
                      <a:schemeClr val="accent6"/>
                    </a:solidFill>
                  </a:rPr>
                  <a:t>IN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a_</a:t>
                </a:r>
                <a:r>
                  <a:rPr lang="en-US" sz="2400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DT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nonexecutive_</a:t>
                </a:r>
                <a:r>
                  <a:rPr lang="en-US" sz="2400" dirty="0" err="1" smtClean="0">
                    <a:solidFill>
                      <a:srgbClr val="FFFF00"/>
                    </a:solidFill>
                  </a:rPr>
                  <a:t>JJ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director_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NN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Nov._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NNP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29_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CD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._.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637313" y="3423557"/>
              <a:ext cx="4506687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Tagged Text</a:t>
              </a:r>
              <a:endParaRPr lang="en-US" sz="2800" b="1" dirty="0"/>
            </a:p>
          </p:txBody>
        </p:sp>
      </p:grpSp>
      <p:sp>
        <p:nvSpPr>
          <p:cNvPr id="15" name="Down Arrow 14"/>
          <p:cNvSpPr/>
          <p:nvPr/>
        </p:nvSpPr>
        <p:spPr>
          <a:xfrm rot="18407619">
            <a:off x="6201762" y="2292440"/>
            <a:ext cx="512277" cy="1062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040849" y="1772111"/>
            <a:ext cx="2971083" cy="1848828"/>
            <a:chOff x="3040849" y="1772111"/>
            <a:chExt cx="2971083" cy="1848828"/>
          </a:xfrm>
        </p:grpSpPr>
        <p:sp>
          <p:nvSpPr>
            <p:cNvPr id="14" name="Oval 13"/>
            <p:cNvSpPr/>
            <p:nvPr/>
          </p:nvSpPr>
          <p:spPr>
            <a:xfrm>
              <a:off x="3671503" y="1772111"/>
              <a:ext cx="2340429" cy="87713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POS Tagger</a:t>
              </a:r>
              <a:endParaRPr lang="en-US" sz="2400" b="1" dirty="0"/>
            </a:p>
          </p:txBody>
        </p:sp>
        <p:sp>
          <p:nvSpPr>
            <p:cNvPr id="16" name="Down Arrow 15"/>
            <p:cNvSpPr/>
            <p:nvPr/>
          </p:nvSpPr>
          <p:spPr>
            <a:xfrm rot="13475324">
              <a:off x="3040849" y="2557982"/>
              <a:ext cx="512277" cy="10629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55076" y="1461247"/>
            <a:ext cx="3353147" cy="1491343"/>
            <a:chOff x="155076" y="1461247"/>
            <a:chExt cx="3353147" cy="1491343"/>
          </a:xfrm>
        </p:grpSpPr>
        <p:grpSp>
          <p:nvGrpSpPr>
            <p:cNvPr id="19" name="Group 18"/>
            <p:cNvGrpSpPr/>
            <p:nvPr/>
          </p:nvGrpSpPr>
          <p:grpSpPr>
            <a:xfrm>
              <a:off x="155076" y="1461247"/>
              <a:ext cx="3353147" cy="1491343"/>
              <a:chOff x="141514" y="1458687"/>
              <a:chExt cx="3353147" cy="149134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41514" y="1458687"/>
                <a:ext cx="2231572" cy="1491343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wn Arrow 16"/>
              <p:cNvSpPr/>
              <p:nvPr/>
            </p:nvSpPr>
            <p:spPr>
              <a:xfrm rot="16200000">
                <a:off x="2771224" y="1766250"/>
                <a:ext cx="512277" cy="93459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61258" y="1509500"/>
              <a:ext cx="2634342" cy="1383622"/>
              <a:chOff x="261258" y="1509500"/>
              <a:chExt cx="2634342" cy="138362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61258" y="1509500"/>
                <a:ext cx="1328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Tag Set</a:t>
                </a:r>
                <a:endParaRPr lang="en-US" sz="20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61258" y="1877459"/>
                <a:ext cx="263434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NNP</a:t>
                </a:r>
                <a:r>
                  <a:rPr lang="en-US" sz="2000" dirty="0" smtClean="0"/>
                  <a:t>: proper noun</a:t>
                </a:r>
              </a:p>
              <a:p>
                <a:r>
                  <a:rPr lang="en-US" sz="2000" dirty="0" smtClean="0">
                    <a:solidFill>
                      <a:srgbClr val="7030A0"/>
                    </a:solidFill>
                  </a:rPr>
                  <a:t>CD</a:t>
                </a:r>
                <a:r>
                  <a:rPr lang="en-US" sz="2000" dirty="0" smtClean="0"/>
                  <a:t>: numeral</a:t>
                </a:r>
              </a:p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JJ</a:t>
                </a:r>
                <a:r>
                  <a:rPr lang="en-US" sz="2000" dirty="0" smtClean="0"/>
                  <a:t>: adjective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8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 </a:t>
            </a:r>
            <a:r>
              <a:rPr lang="en-US" dirty="0" smtClean="0"/>
              <a:t>Encoding for Shallow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several new </a:t>
            </a:r>
            <a:r>
              <a:rPr lang="en-US" dirty="0" smtClean="0"/>
              <a:t>tags</a:t>
            </a:r>
          </a:p>
          <a:p>
            <a:pPr lvl="1"/>
            <a:r>
              <a:rPr lang="en-US" sz="2400" dirty="0"/>
              <a:t>B-NP B-VP B-PP: beginning of an </a:t>
            </a:r>
            <a:r>
              <a:rPr lang="en-US" sz="2400" dirty="0" smtClean="0"/>
              <a:t>“NP”, </a:t>
            </a:r>
            <a:r>
              <a:rPr lang="en-US" sz="2400" dirty="0"/>
              <a:t>“VP”, “PP” chunk</a:t>
            </a:r>
          </a:p>
          <a:p>
            <a:pPr lvl="1"/>
            <a:r>
              <a:rPr lang="en-US" sz="2400" dirty="0" smtClean="0"/>
              <a:t>I-NP I-VP I-PP: </a:t>
            </a:r>
            <a:r>
              <a:rPr lang="en-US" sz="2400" dirty="0"/>
              <a:t>inside of an </a:t>
            </a:r>
            <a:r>
              <a:rPr lang="en-US" sz="2400" dirty="0" smtClean="0"/>
              <a:t>“NP”, </a:t>
            </a:r>
            <a:r>
              <a:rPr lang="en-US" sz="2400" dirty="0"/>
              <a:t>“VP”, “PP” chunk</a:t>
            </a:r>
          </a:p>
          <a:p>
            <a:pPr lvl="1"/>
            <a:r>
              <a:rPr lang="en-US" sz="2400" dirty="0"/>
              <a:t>O: outside of any chunk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29" y="3498934"/>
            <a:ext cx="6578373" cy="307603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78582" y="4852988"/>
            <a:ext cx="37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 Tagging with a restricted </a:t>
            </a:r>
            <a:r>
              <a:rPr lang="en-US" b="1" dirty="0" err="1" smtClean="0">
                <a:solidFill>
                  <a:srgbClr val="FF0000"/>
                </a:solidFill>
              </a:rPr>
              <a:t>Tagset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9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another </a:t>
            </a:r>
            <a:r>
              <a:rPr lang="en-US" dirty="0"/>
              <a:t>NLP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Named Entity </a:t>
            </a:r>
            <a:r>
              <a:rPr lang="en-US" dirty="0" smtClean="0"/>
              <a:t>Recognition</a:t>
            </a:r>
          </a:p>
          <a:p>
            <a:pPr lvl="1"/>
            <a:r>
              <a:rPr lang="en-US" dirty="0"/>
              <a:t>Task: identify all mentions of named </a:t>
            </a:r>
            <a:r>
              <a:rPr lang="en-US" dirty="0" smtClean="0"/>
              <a:t>entities </a:t>
            </a:r>
            <a:r>
              <a:rPr lang="en-US" dirty="0"/>
              <a:t>(people, organizations, locations, dates)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90" y="3238958"/>
            <a:ext cx="6709454" cy="33201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 Encoding for </a:t>
            </a:r>
            <a:r>
              <a:rPr lang="en-US" dirty="0" smtClean="0"/>
              <a:t>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many new </a:t>
            </a:r>
            <a:r>
              <a:rPr lang="en-US" dirty="0" smtClean="0"/>
              <a:t>tags</a:t>
            </a:r>
          </a:p>
          <a:p>
            <a:pPr lvl="1"/>
            <a:r>
              <a:rPr lang="en-US" sz="2400" dirty="0"/>
              <a:t>B-PERS, B-DATE,…: beginning of a mention of a person/date...</a:t>
            </a:r>
          </a:p>
          <a:p>
            <a:pPr lvl="1"/>
            <a:r>
              <a:rPr lang="en-US" sz="2400" dirty="0"/>
              <a:t>I-PERS, B-DATE,…: inside of a mention of a person/date...</a:t>
            </a:r>
          </a:p>
          <a:p>
            <a:pPr lvl="1"/>
            <a:r>
              <a:rPr lang="en-US" sz="2400" dirty="0"/>
              <a:t>O: outside of any mention of a named 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9" y="3863183"/>
            <a:ext cx="6289901" cy="296327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32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4674" y="5160156"/>
            <a:ext cx="373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 Tagging with a restricted </a:t>
            </a:r>
            <a:r>
              <a:rPr lang="en-US" b="1" dirty="0" err="1" smtClean="0">
                <a:solidFill>
                  <a:srgbClr val="FF0000"/>
                </a:solidFill>
              </a:rPr>
              <a:t>Tagset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4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Recap: Viterbi </a:t>
            </a:r>
            <a:r>
              <a:rPr lang="en-US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338942" y="2150532"/>
              <a:ext cx="6466116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76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7768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32072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85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6504777"/>
                  </p:ext>
                </p:extLst>
              </p:nvPr>
            </p:nvGraphicFramePr>
            <p:xfrm>
              <a:off x="1338942" y="2150532"/>
              <a:ext cx="6466116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7686"/>
                    <a:gridCol w="1077686"/>
                    <a:gridCol w="1077686"/>
                    <a:gridCol w="1077686"/>
                    <a:gridCol w="1077686"/>
                    <a:gridCol w="1077686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565" t="-1333" r="-4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00565" t="-1333" r="-3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00565" t="-1333" r="-2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00565" t="-1333" r="-10113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00565" t="-1333" r="-1130" b="-704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101333" r="-50113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201333" r="-501130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297368" r="-501130" b="-3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402667" r="-501130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502667" r="-501130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602667" r="-50113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565" t="-702667" r="-50113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35666" y="1440039"/>
                <a:ext cx="5672667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𝑀𝑎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66" y="1440039"/>
                <a:ext cx="5672667" cy="5529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6105373" y="3290962"/>
            <a:ext cx="820360" cy="138937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105372" y="2831190"/>
            <a:ext cx="839183" cy="2822920"/>
            <a:chOff x="6105372" y="2831190"/>
            <a:chExt cx="839183" cy="282292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105373" y="3290962"/>
              <a:ext cx="820360" cy="96603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6143020" y="3290962"/>
              <a:ext cx="782713" cy="54270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105373" y="3305323"/>
              <a:ext cx="782713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105372" y="2831190"/>
              <a:ext cx="820361" cy="47413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124195" y="3331061"/>
              <a:ext cx="801538" cy="176411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6124195" y="3305323"/>
              <a:ext cx="820360" cy="234878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930372" y="6013981"/>
            <a:ext cx="3585180" cy="407393"/>
            <a:chOff x="2930372" y="6064781"/>
            <a:chExt cx="3585180" cy="407393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2930372" y="6064781"/>
              <a:ext cx="358518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429000" y="6102842"/>
              <a:ext cx="3005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Order of computation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15503" y="1068536"/>
                <a:ext cx="4463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Dynamic programming: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!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503" y="1068536"/>
                <a:ext cx="446314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04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9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train </a:t>
            </a:r>
            <a:r>
              <a:rPr lang="en-US" dirty="0" smtClean="0"/>
              <a:t>an HMMs tagger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229600" cy="497476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Maximum likelihood estimator</a:t>
                </a:r>
              </a:p>
              <a:p>
                <a:pPr lvl="1"/>
                <a:r>
                  <a:rPr lang="en-US" dirty="0" smtClean="0"/>
                  <a:t>Given </a:t>
                </a:r>
                <a:r>
                  <a:rPr lang="en-US" dirty="0"/>
                  <a:t>a labeled </a:t>
                </a:r>
                <a:r>
                  <a:rPr lang="en-US" dirty="0" smtClean="0"/>
                  <a:t>corpus, e.g., Penn Treebank</a:t>
                </a:r>
              </a:p>
              <a:p>
                <a:pPr lvl="1"/>
                <a:r>
                  <a:rPr lang="en-US" dirty="0" smtClean="0"/>
                  <a:t>Count </a:t>
                </a:r>
                <a:r>
                  <a:rPr lang="en-US" dirty="0"/>
                  <a:t>how often we </a:t>
                </a:r>
                <a:r>
                  <a:rPr lang="en-US" dirty="0" smtClean="0"/>
                  <a:t>have the pair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229600" cy="4974769"/>
              </a:xfrm>
              <a:blipFill rotWithShape="0">
                <a:blip r:embed="rId2"/>
                <a:stretch>
                  <a:fillRect l="-1704" t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34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92033" y="3648310"/>
            <a:ext cx="4326467" cy="1377688"/>
            <a:chOff x="3992033" y="3648310"/>
            <a:chExt cx="4326467" cy="1377688"/>
          </a:xfrm>
        </p:grpSpPr>
        <p:sp>
          <p:nvSpPr>
            <p:cNvPr id="7" name="TextBox 6"/>
            <p:cNvSpPr txBox="1"/>
            <p:nvPr/>
          </p:nvSpPr>
          <p:spPr>
            <a:xfrm>
              <a:off x="4787900" y="4656666"/>
              <a:ext cx="353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Proper smoothing is necessary!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4013200" y="4495800"/>
              <a:ext cx="753533" cy="355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992033" y="3648310"/>
              <a:ext cx="774700" cy="119302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labeling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Many NLP tasks </a:t>
                </a:r>
                <a:r>
                  <a:rPr lang="en-US" dirty="0" smtClean="0"/>
                  <a:t>are sequence </a:t>
                </a:r>
                <a:r>
                  <a:rPr lang="en-US" dirty="0"/>
                  <a:t>labeling </a:t>
                </a:r>
                <a:r>
                  <a:rPr lang="en-US" dirty="0" smtClean="0"/>
                  <a:t>tasks</a:t>
                </a:r>
              </a:p>
              <a:p>
                <a:pPr lvl="1"/>
                <a:r>
                  <a:rPr lang="en-US" dirty="0"/>
                  <a:t>Input: a sequence of </a:t>
                </a:r>
                <a:r>
                  <a:rPr lang="en-US" dirty="0" smtClean="0"/>
                  <a:t>tokens/words</a:t>
                </a:r>
              </a:p>
              <a:p>
                <a:pPr lvl="1"/>
                <a:r>
                  <a:rPr lang="en-US" dirty="0"/>
                  <a:t>Output:  a sequence of </a:t>
                </a:r>
                <a:r>
                  <a:rPr lang="en-US" dirty="0" smtClean="0"/>
                  <a:t>corresponding labels</a:t>
                </a:r>
              </a:p>
              <a:p>
                <a:pPr lvl="2"/>
                <a:r>
                  <a:rPr lang="en-US" dirty="0" smtClean="0"/>
                  <a:t>E.g., POS tags, BIO encoding for NER</a:t>
                </a:r>
              </a:p>
              <a:p>
                <a:pPr lvl="1"/>
                <a:r>
                  <a:rPr lang="en-US" dirty="0" smtClean="0"/>
                  <a:t>Solution: finding the most probable label sequence for the given word sequence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to traditional classification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Sequence labeling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 is a vector/matrix</a:t>
                </a:r>
              </a:p>
              <a:p>
                <a:r>
                  <a:rPr lang="en-US" dirty="0" smtClean="0"/>
                  <a:t>Dependency between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Structured output </a:t>
                </a:r>
              </a:p>
              <a:p>
                <a:r>
                  <a:rPr lang="en-US" dirty="0" smtClean="0"/>
                  <a:t>Difficult to solve the inference problem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961" t="-772" r="-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Traditional classification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is a single label</a:t>
                </a:r>
              </a:p>
              <a:p>
                <a:r>
                  <a:rPr lang="en-US" dirty="0"/>
                  <a:t>Dependency </a:t>
                </a:r>
                <a:r>
                  <a:rPr lang="en-US" dirty="0" smtClean="0"/>
                  <a:t>only within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Independent output</a:t>
                </a:r>
              </a:p>
              <a:p>
                <a:r>
                  <a:rPr lang="en-US" dirty="0" smtClean="0"/>
                  <a:t>Easy to solve the inference problem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l="-2112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36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437791" y="4003752"/>
            <a:ext cx="2002971" cy="1828800"/>
            <a:chOff x="5471658" y="4427085"/>
            <a:chExt cx="2002971" cy="1828800"/>
          </a:xfrm>
        </p:grpSpPr>
        <p:sp>
          <p:nvSpPr>
            <p:cNvPr id="28" name="Oval 27"/>
            <p:cNvSpPr/>
            <p:nvPr/>
          </p:nvSpPr>
          <p:spPr>
            <a:xfrm>
              <a:off x="5471658" y="4427085"/>
              <a:ext cx="685800" cy="685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y</a:t>
              </a:r>
              <a:r>
                <a:rPr lang="en-US" sz="2400" baseline="-25000" dirty="0" smtClean="0"/>
                <a:t>i</a:t>
              </a:r>
              <a:endParaRPr lang="en-US" sz="2400" baseline="-25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788829" y="4427085"/>
              <a:ext cx="685800" cy="685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471658" y="5570085"/>
              <a:ext cx="6858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</a:t>
              </a:r>
              <a:r>
                <a:rPr lang="en-US" sz="2400" baseline="-25000" dirty="0" smtClean="0"/>
                <a:t>i</a:t>
              </a:r>
              <a:endParaRPr lang="en-US" sz="2400" baseline="-25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788829" y="5570085"/>
              <a:ext cx="6858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33" name="Straight Arrow Connector 32"/>
            <p:cNvCxnSpPr>
              <a:stCxn id="30" idx="0"/>
              <a:endCxn id="28" idx="4"/>
            </p:cNvCxnSpPr>
            <p:nvPr/>
          </p:nvCxnSpPr>
          <p:spPr>
            <a:xfrm flipV="1">
              <a:off x="5814558" y="5112885"/>
              <a:ext cx="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1" idx="0"/>
              <a:endCxn id="29" idx="4"/>
            </p:cNvCxnSpPr>
            <p:nvPr/>
          </p:nvCxnSpPr>
          <p:spPr>
            <a:xfrm flipV="1">
              <a:off x="7131729" y="5112885"/>
              <a:ext cx="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978536" y="5678482"/>
              <a:ext cx="470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x</a:t>
              </a:r>
              <a:r>
                <a:rPr lang="en-US" sz="2400" baseline="-25000" dirty="0" err="1" smtClean="0"/>
                <a:t>j</a:t>
              </a:r>
              <a:endParaRPr lang="en-US" sz="2400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78536" y="4520784"/>
              <a:ext cx="496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y</a:t>
              </a:r>
              <a:r>
                <a:rPr lang="en-US" sz="2400" baseline="-25000" dirty="0" err="1" smtClean="0"/>
                <a:t>j</a:t>
              </a:r>
              <a:endParaRPr lang="en-US" sz="2400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44187" y="4003752"/>
            <a:ext cx="2002971" cy="1828800"/>
            <a:chOff x="1256507" y="4384677"/>
            <a:chExt cx="2002971" cy="1828800"/>
          </a:xfrm>
        </p:grpSpPr>
        <p:sp>
          <p:nvSpPr>
            <p:cNvPr id="19" name="Oval 18"/>
            <p:cNvSpPr/>
            <p:nvPr/>
          </p:nvSpPr>
          <p:spPr>
            <a:xfrm>
              <a:off x="1256507" y="4384677"/>
              <a:ext cx="685800" cy="685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t</a:t>
              </a:r>
              <a:r>
                <a:rPr lang="en-US" sz="2400" baseline="-25000" dirty="0" err="1" smtClean="0"/>
                <a:t>i</a:t>
              </a:r>
              <a:endParaRPr lang="en-US" sz="2400" baseline="-25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573678" y="4384677"/>
              <a:ext cx="685800" cy="685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256507" y="5527677"/>
              <a:ext cx="6858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w</a:t>
              </a:r>
              <a:r>
                <a:rPr lang="en-US" sz="2400" baseline="-25000" dirty="0" err="1" smtClean="0"/>
                <a:t>i</a:t>
              </a:r>
              <a:endParaRPr lang="en-US" sz="2400" baseline="-250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573678" y="5527677"/>
              <a:ext cx="685800" cy="6858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23" name="Straight Arrow Connector 22"/>
            <p:cNvCxnSpPr>
              <a:stCxn id="19" idx="6"/>
              <a:endCxn id="20" idx="2"/>
            </p:cNvCxnSpPr>
            <p:nvPr/>
          </p:nvCxnSpPr>
          <p:spPr>
            <a:xfrm>
              <a:off x="1942307" y="4727577"/>
              <a:ext cx="63137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4"/>
              <a:endCxn id="22" idx="0"/>
            </p:cNvCxnSpPr>
            <p:nvPr/>
          </p:nvCxnSpPr>
          <p:spPr>
            <a:xfrm>
              <a:off x="2916578" y="5070477"/>
              <a:ext cx="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714738" y="5636074"/>
              <a:ext cx="470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w</a:t>
              </a:r>
              <a:r>
                <a:rPr lang="en-US" sz="2400" baseline="-25000" dirty="0" err="1" smtClean="0"/>
                <a:t>j</a:t>
              </a:r>
              <a:endParaRPr lang="en-US" sz="2400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63385" y="4478376"/>
              <a:ext cx="496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t</a:t>
              </a:r>
              <a:r>
                <a:rPr lang="en-US" sz="2400" baseline="-25000" dirty="0" err="1" smtClean="0"/>
                <a:t>j</a:t>
              </a:r>
              <a:endParaRPr lang="en-US" sz="2400" baseline="-25000" dirty="0"/>
            </a:p>
          </p:txBody>
        </p:sp>
        <p:cxnSp>
          <p:nvCxnSpPr>
            <p:cNvPr id="37" name="Straight Arrow Connector 36"/>
            <p:cNvCxnSpPr>
              <a:stCxn id="19" idx="4"/>
              <a:endCxn id="21" idx="0"/>
            </p:cNvCxnSpPr>
            <p:nvPr/>
          </p:nvCxnSpPr>
          <p:spPr>
            <a:xfrm>
              <a:off x="1599407" y="5070477"/>
              <a:ext cx="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27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modeling perspectives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Generative models</a:t>
                </a:r>
              </a:p>
              <a:p>
                <a:pPr lvl="1"/>
                <a:r>
                  <a:rPr lang="en-US" dirty="0" smtClean="0"/>
                  <a:t>Model the joint probability of labels and words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Discriminative models</a:t>
                </a:r>
              </a:p>
              <a:p>
                <a:pPr lvl="1"/>
                <a:r>
                  <a:rPr lang="en-US" dirty="0" smtClean="0"/>
                  <a:t>Directly model the conditional probability of labels given the words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Generative V.S. discriminative models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classification as an example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5" y="2513020"/>
            <a:ext cx="8613453" cy="3948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151" y="2128299"/>
            <a:ext cx="2830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Generative Model’s view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02123" y="2128299"/>
            <a:ext cx="3135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Discriminative Model’s 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1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Generative V.S. </a:t>
            </a:r>
            <a:r>
              <a:rPr lang="en-US" dirty="0" smtClean="0"/>
              <a:t>discriminative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Specifying joint distribution</a:t>
                </a:r>
              </a:p>
              <a:p>
                <a:pPr lvl="1"/>
                <a:r>
                  <a:rPr lang="en-US" dirty="0" smtClean="0"/>
                  <a:t>Full probabilistic specification for all the random variables</a:t>
                </a:r>
              </a:p>
              <a:p>
                <a:r>
                  <a:rPr lang="en-US" dirty="0" smtClean="0"/>
                  <a:t>Dependence assumption has to be specified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Flexible, can be used in unsupervised learning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961" t="-1235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Discriminative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Specifying conditional distribution</a:t>
                </a:r>
              </a:p>
              <a:p>
                <a:pPr lvl="1"/>
                <a:r>
                  <a:rPr lang="en-US" dirty="0" smtClean="0"/>
                  <a:t>Only explain the target variable</a:t>
                </a:r>
              </a:p>
              <a:p>
                <a:r>
                  <a:rPr lang="en-US" dirty="0" smtClean="0"/>
                  <a:t>Arbitrary </a:t>
                </a:r>
                <a:r>
                  <a:rPr lang="en-US" dirty="0"/>
                  <a:t>features can be incorporated for </a:t>
                </a:r>
                <a:r>
                  <a:rPr lang="en-US" dirty="0" smtClean="0"/>
                  <a:t>modeling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Need labeled data, only suitable for (semi-) supervised learning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l="-2112" t="-1235"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POS tagging?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POS tagging is a prerequisite for further </a:t>
            </a:r>
            <a:r>
              <a:rPr lang="en-US" sz="2800" dirty="0" smtClean="0"/>
              <a:t>NLP analysis</a:t>
            </a:r>
          </a:p>
          <a:p>
            <a:pPr lvl="1"/>
            <a:r>
              <a:rPr lang="en-US" sz="2400" dirty="0" smtClean="0"/>
              <a:t>Syntax parsing</a:t>
            </a:r>
          </a:p>
          <a:p>
            <a:pPr lvl="2"/>
            <a:r>
              <a:rPr lang="en-US" sz="2000" dirty="0" smtClean="0"/>
              <a:t>Basic unit for parsing</a:t>
            </a:r>
          </a:p>
          <a:p>
            <a:pPr lvl="1"/>
            <a:r>
              <a:rPr lang="en-US" sz="2400" dirty="0" smtClean="0"/>
              <a:t>Information extraction</a:t>
            </a:r>
          </a:p>
          <a:p>
            <a:pPr lvl="2"/>
            <a:r>
              <a:rPr lang="en-US" sz="2000" dirty="0" smtClean="0"/>
              <a:t>Indication of names, relations</a:t>
            </a:r>
          </a:p>
          <a:p>
            <a:pPr lvl="1"/>
            <a:r>
              <a:rPr lang="en-US" sz="2400" dirty="0"/>
              <a:t>Machine </a:t>
            </a:r>
            <a:r>
              <a:rPr lang="en-US" sz="2400" dirty="0" smtClean="0"/>
              <a:t>translation</a:t>
            </a:r>
          </a:p>
          <a:p>
            <a:pPr lvl="2"/>
            <a:r>
              <a:rPr lang="en-US" sz="2000" dirty="0" smtClean="0"/>
              <a:t>The meaning of a particular word depends on its POS tag</a:t>
            </a:r>
          </a:p>
          <a:p>
            <a:pPr lvl="1"/>
            <a:r>
              <a:rPr lang="en-US" sz="2400" dirty="0" smtClean="0"/>
              <a:t>Sentiment analysis</a:t>
            </a:r>
          </a:p>
          <a:p>
            <a:pPr lvl="2"/>
            <a:r>
              <a:rPr lang="en-US" sz="2000" dirty="0" smtClean="0"/>
              <a:t>Adjectives are the major opinion holders</a:t>
            </a:r>
          </a:p>
          <a:p>
            <a:pPr lvl="3"/>
            <a:r>
              <a:rPr lang="en-US" sz="1800" dirty="0" smtClean="0"/>
              <a:t>Good </a:t>
            </a:r>
            <a:r>
              <a:rPr lang="en-US" sz="1800" dirty="0" err="1" smtClean="0"/>
              <a:t>v.s</a:t>
            </a:r>
            <a:r>
              <a:rPr lang="en-US" sz="1800" dirty="0" smtClean="0"/>
              <a:t>. Bad, Excellent </a:t>
            </a:r>
            <a:r>
              <a:rPr lang="en-US" sz="1800" dirty="0" err="1" smtClean="0"/>
              <a:t>v.s</a:t>
            </a:r>
            <a:r>
              <a:rPr lang="en-US" sz="1800" dirty="0" smtClean="0"/>
              <a:t>. Terrible </a:t>
            </a:r>
          </a:p>
          <a:p>
            <a:pPr marL="1371600" lvl="3" indent="0">
              <a:buNone/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 dirty="0" smtClean="0"/>
              <a:t>entropy </a:t>
            </a:r>
            <a:r>
              <a:rPr lang="en-US" dirty="0"/>
              <a:t>Markov </a:t>
            </a:r>
            <a:r>
              <a:rPr lang="en-US" dirty="0" smtClean="0"/>
              <a:t>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MEMMs are </a:t>
                </a:r>
                <a:r>
                  <a:rPr lang="en-US" dirty="0" smtClean="0"/>
                  <a:t>discriminative models </a:t>
                </a:r>
                <a:r>
                  <a:rPr lang="en-US" dirty="0"/>
                  <a:t>of the labels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 smtClean="0"/>
                  <a:t> given </a:t>
                </a:r>
                <a:r>
                  <a:rPr lang="en-US" dirty="0"/>
                  <a:t>the observed input </a:t>
                </a:r>
                <a:r>
                  <a:rPr lang="en-US" dirty="0" smtClean="0"/>
                  <a:t>sequence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404" y="3525840"/>
            <a:ext cx="6315075" cy="26003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2515546">
            <a:off x="1667359" y="3636204"/>
            <a:ext cx="3102429" cy="207593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5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Emission-like features</a:t>
            </a:r>
          </a:p>
          <a:p>
            <a:pPr lvl="1"/>
            <a:r>
              <a:rPr lang="en-US" dirty="0" smtClean="0"/>
              <a:t>Binary feature functions</a:t>
            </a:r>
          </a:p>
          <a:p>
            <a:pPr lvl="2"/>
            <a:r>
              <a:rPr lang="en-US" dirty="0" err="1" smtClean="0"/>
              <a:t>f</a:t>
            </a:r>
            <a:r>
              <a:rPr lang="en-US" baseline="-25000" dirty="0" err="1" smtClean="0"/>
              <a:t>first</a:t>
            </a:r>
            <a:r>
              <a:rPr lang="en-US" baseline="-25000" dirty="0" smtClean="0"/>
              <a:t>-letter-capitalized-</a:t>
            </a:r>
            <a:r>
              <a:rPr lang="en-US" b="1" baseline="-25000" dirty="0" smtClean="0">
                <a:solidFill>
                  <a:srgbClr val="FF0000"/>
                </a:solidFill>
              </a:rPr>
              <a:t>NNP</a:t>
            </a:r>
            <a:r>
              <a:rPr lang="en-US" dirty="0" smtClean="0"/>
              <a:t>(China) </a:t>
            </a:r>
            <a:r>
              <a:rPr lang="en-US" dirty="0"/>
              <a:t>= </a:t>
            </a:r>
            <a:r>
              <a:rPr lang="en-US" dirty="0" smtClean="0"/>
              <a:t>1</a:t>
            </a:r>
          </a:p>
          <a:p>
            <a:pPr lvl="2"/>
            <a:r>
              <a:rPr lang="en-US" dirty="0" err="1" smtClean="0"/>
              <a:t>f</a:t>
            </a:r>
            <a:r>
              <a:rPr lang="en-US" baseline="-25000" dirty="0" err="1" smtClean="0"/>
              <a:t>first</a:t>
            </a:r>
            <a:r>
              <a:rPr lang="en-US" baseline="-25000" dirty="0" smtClean="0"/>
              <a:t>-letter-capitalized-</a:t>
            </a:r>
            <a:r>
              <a:rPr lang="en-US" b="1" baseline="-25000" dirty="0" smtClean="0">
                <a:solidFill>
                  <a:srgbClr val="FF0000"/>
                </a:solidFill>
              </a:rPr>
              <a:t>VB</a:t>
            </a:r>
            <a:r>
              <a:rPr lang="en-US" dirty="0" smtClean="0"/>
              <a:t>(know) </a:t>
            </a:r>
            <a:r>
              <a:rPr lang="en-US" dirty="0"/>
              <a:t>= 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Integer </a:t>
            </a:r>
            <a:r>
              <a:rPr lang="en-US" dirty="0"/>
              <a:t>(or real-valued) </a:t>
            </a:r>
            <a:r>
              <a:rPr lang="en-US" dirty="0" smtClean="0"/>
              <a:t>feature functions</a:t>
            </a:r>
          </a:p>
          <a:p>
            <a:pPr lvl="2"/>
            <a:r>
              <a:rPr lang="en-US" dirty="0" err="1" smtClean="0"/>
              <a:t>f</a:t>
            </a:r>
            <a:r>
              <a:rPr lang="en-US" baseline="-25000" dirty="0" err="1" smtClean="0"/>
              <a:t>number</a:t>
            </a:r>
            <a:r>
              <a:rPr lang="en-US" baseline="-25000" dirty="0" smtClean="0"/>
              <a:t>-of-vowels-</a:t>
            </a:r>
            <a:r>
              <a:rPr lang="en-US" b="1" baseline="-25000" dirty="0" smtClean="0">
                <a:solidFill>
                  <a:srgbClr val="FF0000"/>
                </a:solidFill>
              </a:rPr>
              <a:t>NNP</a:t>
            </a:r>
            <a:r>
              <a:rPr lang="en-US" dirty="0" smtClean="0"/>
              <a:t>(China) </a:t>
            </a:r>
            <a:r>
              <a:rPr lang="en-US" dirty="0"/>
              <a:t>= </a:t>
            </a:r>
            <a:r>
              <a:rPr lang="en-US" dirty="0" smtClean="0"/>
              <a:t>2</a:t>
            </a:r>
          </a:p>
          <a:p>
            <a:r>
              <a:rPr lang="en-US" dirty="0" smtClean="0"/>
              <a:t>Transition-like features</a:t>
            </a:r>
          </a:p>
          <a:p>
            <a:pPr lvl="1"/>
            <a:r>
              <a:rPr lang="en-US" dirty="0"/>
              <a:t>Binary feature functions</a:t>
            </a:r>
          </a:p>
          <a:p>
            <a:pPr lvl="2"/>
            <a:r>
              <a:rPr lang="en-US" dirty="0" err="1" smtClean="0"/>
              <a:t>f</a:t>
            </a:r>
            <a:r>
              <a:rPr lang="en-US" baseline="-25000" dirty="0" err="1" smtClean="0"/>
              <a:t>first</a:t>
            </a:r>
            <a:r>
              <a:rPr lang="en-US" baseline="-25000" dirty="0" smtClean="0"/>
              <a:t>-letter-capitalized-</a:t>
            </a:r>
            <a:r>
              <a:rPr lang="en-US" b="1" baseline="-25000" dirty="0" smtClean="0">
                <a:solidFill>
                  <a:srgbClr val="FF0000"/>
                </a:solidFill>
              </a:rPr>
              <a:t>VB</a:t>
            </a:r>
            <a:r>
              <a:rPr lang="en-US" baseline="-25000" dirty="0" smtClean="0"/>
              <a:t>-</a:t>
            </a:r>
            <a:r>
              <a:rPr lang="en-US" b="1" baseline="-25000" dirty="0" smtClean="0">
                <a:solidFill>
                  <a:srgbClr val="FF0000"/>
                </a:solidFill>
              </a:rPr>
              <a:t>NNP</a:t>
            </a:r>
            <a:r>
              <a:rPr lang="en-US" dirty="0" smtClean="0"/>
              <a:t>(China) </a:t>
            </a:r>
            <a:r>
              <a:rPr lang="en-US" dirty="0"/>
              <a:t>= 1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42114" y="3121881"/>
            <a:ext cx="3320143" cy="2530525"/>
            <a:chOff x="4974771" y="3222482"/>
            <a:chExt cx="3320143" cy="253052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279571" y="4461439"/>
              <a:ext cx="555172" cy="4789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974771" y="5122974"/>
              <a:ext cx="859972" cy="63003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4743" y="4688334"/>
              <a:ext cx="2460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Not necessarily independent features!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404757" y="3222482"/>
              <a:ext cx="495301" cy="14784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6052457" y="1417638"/>
            <a:ext cx="6858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VB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369628" y="1417638"/>
            <a:ext cx="6858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52457" y="2560638"/>
            <a:ext cx="685800" cy="6858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369628" y="2560638"/>
            <a:ext cx="685800" cy="6858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4" idx="6"/>
            <a:endCxn id="10" idx="2"/>
          </p:cNvCxnSpPr>
          <p:nvPr/>
        </p:nvCxnSpPr>
        <p:spPr>
          <a:xfrm>
            <a:off x="6738257" y="1760538"/>
            <a:ext cx="63137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  <a:endCxn id="4" idx="4"/>
          </p:cNvCxnSpPr>
          <p:nvPr/>
        </p:nvCxnSpPr>
        <p:spPr>
          <a:xfrm flipV="1">
            <a:off x="6395357" y="210343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  <a:endCxn id="10" idx="4"/>
          </p:cNvCxnSpPr>
          <p:nvPr/>
        </p:nvCxnSpPr>
        <p:spPr>
          <a:xfrm flipV="1">
            <a:off x="7712528" y="2103438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47856" y="272687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24057" y="157990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NNP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399314" y="2363085"/>
            <a:ext cx="2079172" cy="531901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203371" y="2405838"/>
            <a:ext cx="2307772" cy="1854399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11485" y="1901703"/>
            <a:ext cx="2351315" cy="3730409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41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51245" y="2732502"/>
            <a:ext cx="71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Parameterization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66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Associate </a:t>
                </a:r>
                <a:r>
                  <a:rPr lang="en-US" dirty="0"/>
                  <a:t>a real-valued weight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to each specific </a:t>
                </a:r>
                <a:r>
                  <a:rPr lang="en-US" u="sng" dirty="0" smtClean="0"/>
                  <a:t>type</a:t>
                </a:r>
                <a:r>
                  <a:rPr lang="en-US" dirty="0" smtClean="0"/>
                  <a:t> of feature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first</a:t>
                </a:r>
                <a:r>
                  <a:rPr lang="en-US" baseline="-25000" dirty="0" smtClean="0"/>
                  <a:t>-letter-capitalized-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NNP</a:t>
                </a:r>
                <a:r>
                  <a:rPr lang="en-US" dirty="0" smtClean="0"/>
                  <a:t>(w)</a:t>
                </a:r>
              </a:p>
              <a:p>
                <a:r>
                  <a:rPr lang="en-US" dirty="0" smtClean="0"/>
                  <a:t>Define a scoring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Naturally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Recall the basic definition of probability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)&gt;0 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2695" b="-14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Parameterization of </a:t>
            </a:r>
            <a:r>
              <a:rPr lang="en-US" dirty="0" smtClean="0"/>
              <a:t>MEMMs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92912"/>
                <a:ext cx="8229600" cy="2833253"/>
              </a:xfrm>
            </p:spPr>
            <p:txBody>
              <a:bodyPr/>
              <a:lstStyle/>
              <a:p>
                <a:r>
                  <a:rPr lang="en-US" dirty="0" smtClean="0"/>
                  <a:t>It is a log-linear model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Viterbi algorithm can be used to decode the most probable label sequence solely based 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92912"/>
                <a:ext cx="8229600" cy="2833253"/>
              </a:xfrm>
              <a:blipFill rotWithShape="0">
                <a:blip r:embed="rId2"/>
                <a:stretch>
                  <a:fillRect l="-1704" t="-2796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32368" y="1420133"/>
                <a:ext cx="3755323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368" y="1420133"/>
                <a:ext cx="3755323" cy="9885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22968" y="2258333"/>
                <a:ext cx="4459169" cy="1134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68" y="2258333"/>
                <a:ext cx="4459169" cy="11347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553200" y="3367666"/>
            <a:ext cx="2754085" cy="615059"/>
            <a:chOff x="6389915" y="3292912"/>
            <a:chExt cx="2754085" cy="615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389915" y="3292912"/>
                  <a:ext cx="27540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Constant only related to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𝝀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915" y="3292912"/>
                  <a:ext cx="275408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77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H="1">
              <a:off x="6596743" y="3662244"/>
              <a:ext cx="217714" cy="2457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43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114800" y="2891074"/>
            <a:ext cx="3369733" cy="1070866"/>
            <a:chOff x="4114800" y="2891074"/>
            <a:chExt cx="3369733" cy="1070866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5706859" y="3388451"/>
              <a:ext cx="557869" cy="5734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114800" y="2891074"/>
              <a:ext cx="3369733" cy="4765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2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Maximum likelihood estimator can be used in a similar way as in HMMs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341" y="4396925"/>
            <a:ext cx="2433318" cy="19260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3624" y="3961495"/>
            <a:ext cx="5056876" cy="2039525"/>
            <a:chOff x="2973624" y="3961495"/>
            <a:chExt cx="5056876" cy="2039525"/>
          </a:xfrm>
        </p:grpSpPr>
        <p:sp>
          <p:nvSpPr>
            <p:cNvPr id="6" name="Oval 5"/>
            <p:cNvSpPr/>
            <p:nvPr/>
          </p:nvSpPr>
          <p:spPr>
            <a:xfrm rot="2515546">
              <a:off x="2973624" y="4422512"/>
              <a:ext cx="2470750" cy="15785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27529" y="3961495"/>
              <a:ext cx="20029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Decompose the training data into such units 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5289228" y="4469327"/>
              <a:ext cx="738301" cy="50783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maximum entropy?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explain this in detail when discussing the Logistic Regression models later</a:t>
            </a:r>
            <a:endParaRPr lang="en-US" dirty="0"/>
          </a:p>
        </p:txBody>
      </p:sp>
      <p:pic>
        <p:nvPicPr>
          <p:cNvPr id="1026" name="Picture 2" descr="http://www.saedsayad.com/images/LogReg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59" y="2774747"/>
            <a:ext cx="7061653" cy="37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bit more about MEMMs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Emission features can go across multiple observations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≜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Especially useful for shallow parsing and NER tasks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605" y="3852414"/>
            <a:ext cx="6315075" cy="26003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42458" y="4669975"/>
            <a:ext cx="4669972" cy="751113"/>
            <a:chOff x="2242458" y="4669975"/>
            <a:chExt cx="4669972" cy="75111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242458" y="4669975"/>
              <a:ext cx="1175657" cy="7511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4191002" y="4669976"/>
              <a:ext cx="1121228" cy="7511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4202226" y="4669975"/>
              <a:ext cx="2710204" cy="7511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random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more advanced model for sequence labeling</a:t>
                </a:r>
              </a:p>
              <a:p>
                <a:pPr lvl="1"/>
                <a:r>
                  <a:rPr lang="en-US" dirty="0" smtClean="0"/>
                  <a:t>Model global dependency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890033" y="3992269"/>
            <a:ext cx="4690381" cy="1828800"/>
            <a:chOff x="1994808" y="4062868"/>
            <a:chExt cx="4690381" cy="1828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4682218" y="4062868"/>
                  <a:ext cx="685800" cy="685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2218" y="4062868"/>
                  <a:ext cx="685800" cy="685800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5999389" y="4062868"/>
                  <a:ext cx="685800" cy="685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9389" y="4062868"/>
                  <a:ext cx="685800" cy="6858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4682218" y="5205868"/>
                  <a:ext cx="685800" cy="6858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2218" y="5205868"/>
                  <a:ext cx="685800" cy="6858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5999389" y="5205868"/>
                  <a:ext cx="685800" cy="6858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9389" y="5205868"/>
                  <a:ext cx="685800" cy="6858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4" idx="6"/>
              <a:endCxn id="5" idx="2"/>
            </p:cNvCxnSpPr>
            <p:nvPr/>
          </p:nvCxnSpPr>
          <p:spPr>
            <a:xfrm>
              <a:off x="5368018" y="4405768"/>
              <a:ext cx="63137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0"/>
              <a:endCxn id="4" idx="4"/>
            </p:cNvCxnSpPr>
            <p:nvPr/>
          </p:nvCxnSpPr>
          <p:spPr>
            <a:xfrm flipV="1">
              <a:off x="5025118" y="4748668"/>
              <a:ext cx="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0"/>
              <a:endCxn id="5" idx="4"/>
            </p:cNvCxnSpPr>
            <p:nvPr/>
          </p:nvCxnSpPr>
          <p:spPr>
            <a:xfrm flipV="1">
              <a:off x="6342289" y="4748668"/>
              <a:ext cx="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/>
                <p:nvPr/>
              </p:nvSpPr>
              <p:spPr>
                <a:xfrm>
                  <a:off x="1994808" y="4062868"/>
                  <a:ext cx="685800" cy="685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808" y="4062868"/>
                  <a:ext cx="685800" cy="6858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3311979" y="4062868"/>
                  <a:ext cx="685800" cy="685800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979" y="4062868"/>
                  <a:ext cx="685800" cy="6858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1994808" y="5205868"/>
                  <a:ext cx="685800" cy="6858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808" y="5205868"/>
                  <a:ext cx="685800" cy="685800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3311979" y="5205868"/>
                  <a:ext cx="685800" cy="6858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979" y="5205868"/>
                  <a:ext cx="685800" cy="685800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15" idx="6"/>
              <a:endCxn id="16" idx="2"/>
            </p:cNvCxnSpPr>
            <p:nvPr/>
          </p:nvCxnSpPr>
          <p:spPr>
            <a:xfrm>
              <a:off x="2680608" y="4405768"/>
              <a:ext cx="63137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" idx="0"/>
              <a:endCxn id="15" idx="4"/>
            </p:cNvCxnSpPr>
            <p:nvPr/>
          </p:nvCxnSpPr>
          <p:spPr>
            <a:xfrm flipV="1">
              <a:off x="2337708" y="4748668"/>
              <a:ext cx="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8" idx="0"/>
              <a:endCxn id="16" idx="4"/>
            </p:cNvCxnSpPr>
            <p:nvPr/>
          </p:nvCxnSpPr>
          <p:spPr>
            <a:xfrm flipV="1">
              <a:off x="3654879" y="4748668"/>
              <a:ext cx="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4" idx="2"/>
            </p:cNvCxnSpPr>
            <p:nvPr/>
          </p:nvCxnSpPr>
          <p:spPr>
            <a:xfrm>
              <a:off x="3997779" y="4405768"/>
              <a:ext cx="6844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436858" y="4613689"/>
            <a:ext cx="2505755" cy="707886"/>
            <a:chOff x="6654572" y="5038231"/>
            <a:chExt cx="2505755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407727" y="5038231"/>
                  <a:ext cx="17526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0070C0"/>
                      </a:solidFill>
                    </a:rPr>
                    <a:t>Node feature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7727" y="5038231"/>
                  <a:ext cx="1752600" cy="70788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72" t="-5172" b="-77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 flipH="1">
              <a:off x="6654572" y="5392174"/>
              <a:ext cx="642257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578928" y="3786357"/>
            <a:ext cx="3347358" cy="707886"/>
            <a:chOff x="5796642" y="4210899"/>
            <a:chExt cx="3347358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391400" y="4210899"/>
                  <a:ext cx="17526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00B050"/>
                      </a:solidFill>
                    </a:rPr>
                    <a:t>Edge feature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4210899"/>
                  <a:ext cx="1752600" cy="70788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833" t="-4310" b="-86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H="1">
              <a:off x="5796642" y="4462712"/>
              <a:ext cx="1500188" cy="17755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POS tagging problem</a:t>
            </a:r>
          </a:p>
          <a:p>
            <a:pPr lvl="1"/>
            <a:r>
              <a:rPr lang="en-US" dirty="0" smtClean="0"/>
              <a:t>Property &amp; challenges</a:t>
            </a:r>
          </a:p>
          <a:p>
            <a:r>
              <a:rPr lang="en-US" dirty="0" smtClean="0"/>
              <a:t>Public tag sets</a:t>
            </a:r>
          </a:p>
          <a:p>
            <a:r>
              <a:rPr lang="en-US" dirty="0" smtClean="0"/>
              <a:t>Generative model for POS tagging</a:t>
            </a:r>
          </a:p>
          <a:p>
            <a:pPr lvl="1"/>
            <a:r>
              <a:rPr lang="en-US" dirty="0" smtClean="0"/>
              <a:t>HMMs</a:t>
            </a:r>
          </a:p>
          <a:p>
            <a:r>
              <a:rPr lang="en-US" dirty="0" smtClean="0"/>
              <a:t>General sequential labeling problem</a:t>
            </a:r>
          </a:p>
          <a:p>
            <a:r>
              <a:rPr lang="en-US" dirty="0" smtClean="0"/>
              <a:t>Discriminative model for sequential labeling</a:t>
            </a:r>
          </a:p>
          <a:p>
            <a:pPr lvl="1"/>
            <a:r>
              <a:rPr lang="en-US" dirty="0" smtClean="0"/>
              <a:t>MEMMs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and Language Processing</a:t>
            </a:r>
          </a:p>
          <a:p>
            <a:pPr lvl="1"/>
            <a:r>
              <a:rPr lang="en-US" dirty="0"/>
              <a:t>Chapter 5: Part-of-Speech </a:t>
            </a:r>
            <a:r>
              <a:rPr lang="en-US" dirty="0" smtClean="0"/>
              <a:t>Tagging</a:t>
            </a:r>
          </a:p>
          <a:p>
            <a:pPr lvl="1"/>
            <a:r>
              <a:rPr lang="da-DK" dirty="0"/>
              <a:t>Chapter 6: Hidden Markov and Maximum Entropy </a:t>
            </a:r>
            <a:r>
              <a:rPr lang="da-DK" dirty="0" smtClean="0"/>
              <a:t>Models</a:t>
            </a:r>
          </a:p>
          <a:p>
            <a:pPr lvl="1"/>
            <a:r>
              <a:rPr lang="en-US" dirty="0"/>
              <a:t>Chapter 22: Information </a:t>
            </a:r>
            <a:r>
              <a:rPr lang="en-US" dirty="0" smtClean="0"/>
              <a:t>Extraction (optional)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8BE9-47C8-4C45-B88F-68A848B0515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POS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often have more than one </a:t>
            </a:r>
            <a:r>
              <a:rPr lang="en-US" dirty="0" smtClean="0"/>
              <a:t>POS tag</a:t>
            </a:r>
          </a:p>
          <a:p>
            <a:pPr lvl="1"/>
            <a:r>
              <a:rPr lang="en-US" dirty="0"/>
              <a:t>The back door (adjective)</a:t>
            </a:r>
          </a:p>
          <a:p>
            <a:pPr lvl="1"/>
            <a:r>
              <a:rPr lang="en-US" dirty="0"/>
              <a:t>On my back (</a:t>
            </a:r>
            <a:r>
              <a:rPr lang="en-US" dirty="0" smtClean="0"/>
              <a:t>noun)</a:t>
            </a:r>
          </a:p>
          <a:p>
            <a:pPr lvl="1"/>
            <a:r>
              <a:rPr lang="en-US" dirty="0" smtClean="0"/>
              <a:t>Promised </a:t>
            </a:r>
            <a:r>
              <a:rPr lang="en-US" dirty="0"/>
              <a:t>to back the bill (verb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Simple solution with dictionary look-up does not work in practice</a:t>
            </a:r>
          </a:p>
          <a:p>
            <a:pPr lvl="1"/>
            <a:r>
              <a:rPr lang="en-US" dirty="0" smtClean="0"/>
              <a:t>One needs to determine </a:t>
            </a:r>
            <a:r>
              <a:rPr lang="en-US" dirty="0"/>
              <a:t>the POS tag for a particular instance of a </a:t>
            </a:r>
            <a:r>
              <a:rPr lang="en-US" dirty="0" smtClean="0"/>
              <a:t>word from its context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6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a </a:t>
            </a:r>
            <a:r>
              <a:rPr lang="en-US" dirty="0" err="1" smtClean="0"/>
              <a:t>tagset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to agree on a standard inventory of word </a:t>
            </a:r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Taggers are trained on a labeled corpora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tagset</a:t>
            </a:r>
            <a:r>
              <a:rPr lang="en-US" dirty="0" smtClean="0"/>
              <a:t> needs </a:t>
            </a:r>
            <a:r>
              <a:rPr lang="en-US" dirty="0"/>
              <a:t>to capture semantically or syntactically important distinctions that can easily be made by trained human </a:t>
            </a:r>
            <a:r>
              <a:rPr lang="en-US" dirty="0" smtClean="0"/>
              <a:t>annotators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classes</a:t>
            </a:r>
          </a:p>
          <a:p>
            <a:pPr lvl="1"/>
            <a:r>
              <a:rPr lang="en-US" dirty="0" smtClean="0"/>
              <a:t>Nouns</a:t>
            </a:r>
            <a:r>
              <a:rPr lang="en-US" dirty="0"/>
              <a:t>, verbs, </a:t>
            </a:r>
            <a:r>
              <a:rPr lang="en-US" dirty="0" smtClean="0"/>
              <a:t>adjectives</a:t>
            </a:r>
            <a:r>
              <a:rPr lang="en-US" dirty="0"/>
              <a:t>, </a:t>
            </a:r>
            <a:r>
              <a:rPr lang="en-US" dirty="0" smtClean="0"/>
              <a:t>adverbs</a:t>
            </a:r>
          </a:p>
          <a:p>
            <a:r>
              <a:rPr lang="en-US" dirty="0"/>
              <a:t>Closed </a:t>
            </a:r>
            <a:r>
              <a:rPr lang="en-US" dirty="0" smtClean="0"/>
              <a:t>classes</a:t>
            </a:r>
          </a:p>
          <a:p>
            <a:pPr lvl="1"/>
            <a:r>
              <a:rPr lang="en-US" dirty="0"/>
              <a:t>Auxiliaries and modal verbs</a:t>
            </a:r>
          </a:p>
          <a:p>
            <a:pPr lvl="1"/>
            <a:r>
              <a:rPr lang="en-US" dirty="0"/>
              <a:t>Prepositions, Conjunctions</a:t>
            </a:r>
          </a:p>
          <a:p>
            <a:pPr lvl="1"/>
            <a:r>
              <a:rPr lang="en-US" dirty="0"/>
              <a:t>Pronouns, Determiners</a:t>
            </a:r>
          </a:p>
          <a:p>
            <a:pPr lvl="1"/>
            <a:r>
              <a:rPr lang="en-US" dirty="0"/>
              <a:t>Particles, Numerals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en-US" dirty="0" err="1" smtClean="0"/>
              <a:t>tagsets</a:t>
            </a:r>
            <a:r>
              <a:rPr lang="en-US" dirty="0" smtClean="0"/>
              <a:t> in NLP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Brown corpus - Francis and </a:t>
            </a:r>
            <a:r>
              <a:rPr lang="en-US" dirty="0" err="1"/>
              <a:t>Kucera</a:t>
            </a:r>
            <a:r>
              <a:rPr lang="en-US" dirty="0"/>
              <a:t> </a:t>
            </a:r>
            <a:r>
              <a:rPr lang="en-US" dirty="0" smtClean="0"/>
              <a:t>1961</a:t>
            </a:r>
          </a:p>
          <a:p>
            <a:pPr lvl="1"/>
            <a:r>
              <a:rPr lang="en-US" dirty="0"/>
              <a:t>500 samples, distributed across 15 genres in rough proportion to the amount published in 1961 in each of those genres</a:t>
            </a:r>
            <a:endParaRPr lang="en-US" dirty="0" smtClean="0"/>
          </a:p>
          <a:p>
            <a:pPr lvl="1"/>
            <a:r>
              <a:rPr lang="en-US" dirty="0" smtClean="0"/>
              <a:t>87 tags</a:t>
            </a:r>
          </a:p>
          <a:p>
            <a:r>
              <a:rPr lang="en-US" dirty="0">
                <a:hlinkClick r:id="rId2"/>
              </a:rPr>
              <a:t>Penn </a:t>
            </a:r>
            <a:r>
              <a:rPr lang="en-US" dirty="0" smtClean="0">
                <a:hlinkClick r:id="rId2"/>
              </a:rPr>
              <a:t>Treebank</a:t>
            </a:r>
            <a:r>
              <a:rPr lang="en-US" dirty="0" smtClean="0"/>
              <a:t> - </a:t>
            </a:r>
            <a:r>
              <a:rPr lang="en-US" dirty="0"/>
              <a:t>Marcus et al. </a:t>
            </a:r>
            <a:r>
              <a:rPr lang="en-US" dirty="0" smtClean="0"/>
              <a:t>1993</a:t>
            </a:r>
          </a:p>
          <a:p>
            <a:pPr lvl="1"/>
            <a:r>
              <a:rPr lang="en-US" dirty="0" smtClean="0"/>
              <a:t>Hand-annotated </a:t>
            </a:r>
            <a:r>
              <a:rPr lang="en-US" dirty="0"/>
              <a:t>corpus of Wall Street Journal, 1M words</a:t>
            </a:r>
          </a:p>
          <a:p>
            <a:pPr lvl="1"/>
            <a:r>
              <a:rPr lang="en-US" dirty="0" smtClean="0"/>
              <a:t>45 </a:t>
            </a:r>
            <a:r>
              <a:rPr lang="en-US" dirty="0"/>
              <a:t>tags, </a:t>
            </a:r>
            <a:r>
              <a:rPr lang="en-US" dirty="0" smtClean="0"/>
              <a:t>a simplified </a:t>
            </a:r>
            <a:r>
              <a:rPr lang="en-US" dirty="0"/>
              <a:t>version of Brown tag </a:t>
            </a:r>
            <a:r>
              <a:rPr lang="en-US" dirty="0" smtClean="0"/>
              <a:t>set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/>
              <a:t>for English </a:t>
            </a:r>
            <a:r>
              <a:rPr lang="en-US" dirty="0" smtClean="0"/>
              <a:t>now</a:t>
            </a:r>
          </a:p>
          <a:p>
            <a:pPr lvl="2"/>
            <a:r>
              <a:rPr lang="en-US" dirty="0" smtClean="0"/>
              <a:t>Most statistical POS taggers are trained on this </a:t>
            </a:r>
            <a:r>
              <a:rPr lang="en-US" dirty="0" err="1" smtClean="0"/>
              <a:t>Tagset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ambiguity is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 of word-tag pair in Brown Corpus and Penn Treebank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4" y="2867543"/>
            <a:ext cx="7889231" cy="3395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2071" y="3237122"/>
            <a:ext cx="110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7930" y="3237122"/>
            <a:ext cx="110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18%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9266-CC28-4756-A079-26437DFBC7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1845</TotalTime>
  <Words>1984</Words>
  <Application>Microsoft Office PowerPoint</Application>
  <PresentationFormat>On-screen Show (4:3)</PresentationFormat>
  <Paragraphs>600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Cambria Math</vt:lpstr>
      <vt:lpstr>simple slides template</vt:lpstr>
      <vt:lpstr>Part-of-Speech Tagging &amp; Sequence Labeling</vt:lpstr>
      <vt:lpstr>Recap: what is NLP? </vt:lpstr>
      <vt:lpstr>What is POS tagging</vt:lpstr>
      <vt:lpstr>Why POS tagging?</vt:lpstr>
      <vt:lpstr>Challenges in POS tagging</vt:lpstr>
      <vt:lpstr>Define a tagset</vt:lpstr>
      <vt:lpstr>Word classes</vt:lpstr>
      <vt:lpstr>Public tagsets in NLP</vt:lpstr>
      <vt:lpstr>How much ambiguity is there?</vt:lpstr>
      <vt:lpstr>Is POS tagging a solved problem?</vt:lpstr>
      <vt:lpstr>Building a POS tagger</vt:lpstr>
      <vt:lpstr>Building a POS tagger</vt:lpstr>
      <vt:lpstr>POS tagging with generative models</vt:lpstr>
      <vt:lpstr>Hidden Markov models</vt:lpstr>
      <vt:lpstr>Recap: building a POS tagger</vt:lpstr>
      <vt:lpstr>Recap: POS tagging with generative models</vt:lpstr>
      <vt:lpstr>Graphical representation of HMMs</vt:lpstr>
      <vt:lpstr>Finding the most probable tag sequence</vt:lpstr>
      <vt:lpstr>PowerPoint Presentation</vt:lpstr>
      <vt:lpstr>Trellis: a special structure for HMMs </vt:lpstr>
      <vt:lpstr>Viterbi algorithm</vt:lpstr>
      <vt:lpstr>Viterbi algorithm</vt:lpstr>
      <vt:lpstr>Decode argmax_t p(t|w)</vt:lpstr>
      <vt:lpstr>Train an HMM tagger</vt:lpstr>
      <vt:lpstr>Train an HMMs tagger</vt:lpstr>
      <vt:lpstr>Public POS taggers</vt:lpstr>
      <vt:lpstr>Let’s take a look at other NLP tasks</vt:lpstr>
      <vt:lpstr>The BIO encoding</vt:lpstr>
      <vt:lpstr>Another NLP task</vt:lpstr>
      <vt:lpstr>BIO Encoding for Shallow Parsing</vt:lpstr>
      <vt:lpstr>Yet another NLP task</vt:lpstr>
      <vt:lpstr>BIO Encoding for NER</vt:lpstr>
      <vt:lpstr>Recap: Viterbi algorithm</vt:lpstr>
      <vt:lpstr>Recap: train an HMMs tagger</vt:lpstr>
      <vt:lpstr>Sequence labeling</vt:lpstr>
      <vt:lpstr>Comparing to traditional classification problems</vt:lpstr>
      <vt:lpstr>Two modeling perspectives</vt:lpstr>
      <vt:lpstr>Generative V.S. discriminative models</vt:lpstr>
      <vt:lpstr>Generative V.S. discriminative models</vt:lpstr>
      <vt:lpstr>Maximum entropy Markov models</vt:lpstr>
      <vt:lpstr>Design features</vt:lpstr>
      <vt:lpstr>Parameterization of p(t_i |w_i,t_(i-1))</vt:lpstr>
      <vt:lpstr>Parameterization of MEMMs</vt:lpstr>
      <vt:lpstr>Parameter estimation</vt:lpstr>
      <vt:lpstr>Why maximum entropy?</vt:lpstr>
      <vt:lpstr>A little bit more about MEMMs</vt:lpstr>
      <vt:lpstr>Conditional random field</vt:lpstr>
      <vt:lpstr>What you should know</vt:lpstr>
      <vt:lpstr>Today’s reading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Part-of-Speech Tagging &amp; Sequence Labeling</dc:title>
  <dc:creator>hongning wang</dc:creator>
  <cp:lastModifiedBy>wang hongning</cp:lastModifiedBy>
  <cp:revision>93</cp:revision>
  <dcterms:created xsi:type="dcterms:W3CDTF">2014-12-30T20:09:51Z</dcterms:created>
  <dcterms:modified xsi:type="dcterms:W3CDTF">2019-02-25T04:38:48Z</dcterms:modified>
</cp:coreProperties>
</file>