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sldIdLst>
    <p:sldId id="303" r:id="rId2"/>
    <p:sldId id="304" r:id="rId3"/>
    <p:sldId id="301" r:id="rId4"/>
    <p:sldId id="302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68" r:id="rId18"/>
    <p:sldId id="267" r:id="rId19"/>
    <p:sldId id="271" r:id="rId20"/>
    <p:sldId id="308" r:id="rId21"/>
    <p:sldId id="309" r:id="rId22"/>
    <p:sldId id="299" r:id="rId23"/>
    <p:sldId id="272" r:id="rId24"/>
    <p:sldId id="273" r:id="rId25"/>
    <p:sldId id="270" r:id="rId26"/>
    <p:sldId id="274" r:id="rId27"/>
    <p:sldId id="306" r:id="rId28"/>
    <p:sldId id="307" r:id="rId29"/>
    <p:sldId id="275" r:id="rId30"/>
    <p:sldId id="305" r:id="rId31"/>
    <p:sldId id="276" r:id="rId32"/>
    <p:sldId id="277" r:id="rId33"/>
    <p:sldId id="278" r:id="rId34"/>
    <p:sldId id="280" r:id="rId35"/>
    <p:sldId id="279" r:id="rId36"/>
    <p:sldId id="281" r:id="rId37"/>
    <p:sldId id="285" r:id="rId38"/>
    <p:sldId id="294" r:id="rId39"/>
    <p:sldId id="293" r:id="rId40"/>
    <p:sldId id="296" r:id="rId41"/>
    <p:sldId id="283" r:id="rId42"/>
    <p:sldId id="284" r:id="rId43"/>
    <p:sldId id="286" r:id="rId44"/>
    <p:sldId id="28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867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E7FC0-7448-4A6F-ABA1-D4D43BA9B74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33BA7-9B94-4450-B49D-D9BFA3BD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1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3BA7-9B94-4450-B49D-D9BFA3BDB8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6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7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8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3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8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4A00-5B03-484F-8010-D8F3F3F2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0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n-similarity.sourceforge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30.png"/><Relationship Id="rId5" Type="http://schemas.openxmlformats.org/officeDocument/2006/relationships/image" Target="../media/image34.png"/><Relationship Id="rId10" Type="http://schemas.openxmlformats.org/officeDocument/2006/relationships/image" Target="../media/image420.png"/><Relationship Id="rId4" Type="http://schemas.openxmlformats.org/officeDocument/2006/relationships/image" Target="../media/image33.png"/><Relationship Id="rId9" Type="http://schemas.openxmlformats.org/officeDocument/2006/relationships/image" Target="../media/image4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6.png"/><Relationship Id="rId5" Type="http://schemas.openxmlformats.org/officeDocument/2006/relationships/image" Target="../media/image34.png"/><Relationship Id="rId10" Type="http://schemas.openxmlformats.org/officeDocument/2006/relationships/image" Target="../media/image450.png"/><Relationship Id="rId4" Type="http://schemas.openxmlformats.org/officeDocument/2006/relationships/image" Target="../media/image33.png"/><Relationship Id="rId9" Type="http://schemas.openxmlformats.org/officeDocument/2006/relationships/image" Target="../media/image4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WordNet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very </a:t>
            </a:r>
            <a:r>
              <a:rPr lang="en-US" dirty="0"/>
              <a:t>large lexical database of English:</a:t>
            </a:r>
          </a:p>
          <a:p>
            <a:pPr lvl="1"/>
            <a:r>
              <a:rPr lang="en-US" dirty="0" smtClean="0"/>
              <a:t>117K </a:t>
            </a:r>
            <a:r>
              <a:rPr lang="en-US" dirty="0"/>
              <a:t>nouns, 11K verbs, 22K adjectives, 4.5K </a:t>
            </a:r>
            <a:r>
              <a:rPr lang="en-US" dirty="0" smtClean="0"/>
              <a:t>adverbs</a:t>
            </a:r>
          </a:p>
          <a:p>
            <a:r>
              <a:rPr lang="en-US" dirty="0"/>
              <a:t>Word senses grouped into synonym sets (“</a:t>
            </a:r>
            <a:r>
              <a:rPr lang="en-US" dirty="0" err="1"/>
              <a:t>synsets</a:t>
            </a:r>
            <a:r>
              <a:rPr lang="en-US" dirty="0" smtClean="0"/>
              <a:t>”) linked </a:t>
            </a:r>
            <a:r>
              <a:rPr lang="en-US" dirty="0"/>
              <a:t>into a conceptual-semantic hierarchy</a:t>
            </a:r>
          </a:p>
          <a:p>
            <a:pPr lvl="1"/>
            <a:r>
              <a:rPr lang="en-US" dirty="0" smtClean="0"/>
              <a:t>82K </a:t>
            </a:r>
            <a:r>
              <a:rPr lang="en-US" dirty="0"/>
              <a:t>noun </a:t>
            </a:r>
            <a:r>
              <a:rPr lang="en-US" dirty="0" err="1"/>
              <a:t>synsets</a:t>
            </a:r>
            <a:r>
              <a:rPr lang="en-US" dirty="0"/>
              <a:t>, 13K verb </a:t>
            </a:r>
            <a:r>
              <a:rPr lang="en-US" dirty="0" err="1"/>
              <a:t>synsets</a:t>
            </a:r>
            <a:r>
              <a:rPr lang="en-US" dirty="0"/>
              <a:t>, </a:t>
            </a:r>
            <a:r>
              <a:rPr lang="en-US" dirty="0" smtClean="0"/>
              <a:t>18K adjectives </a:t>
            </a:r>
            <a:r>
              <a:rPr lang="en-US" dirty="0" err="1"/>
              <a:t>synsets</a:t>
            </a:r>
            <a:r>
              <a:rPr lang="en-US" dirty="0"/>
              <a:t>, </a:t>
            </a:r>
            <a:r>
              <a:rPr lang="en-US" dirty="0" smtClean="0"/>
              <a:t>3.6K adverb </a:t>
            </a:r>
            <a:r>
              <a:rPr lang="en-US" dirty="0" err="1"/>
              <a:t>synsets</a:t>
            </a:r>
            <a:endParaRPr lang="en-US" dirty="0"/>
          </a:p>
          <a:p>
            <a:pPr lvl="1"/>
            <a:r>
              <a:rPr lang="en-US" dirty="0"/>
              <a:t>Avg. # of senses: </a:t>
            </a:r>
            <a:r>
              <a:rPr lang="en-US" dirty="0" smtClean="0"/>
              <a:t>1.23/noun, 2.16/verb, 1.41/</a:t>
            </a:r>
            <a:r>
              <a:rPr lang="en-US" dirty="0" err="1" smtClean="0"/>
              <a:t>adj</a:t>
            </a:r>
            <a:r>
              <a:rPr lang="en-US" dirty="0"/>
              <a:t>, </a:t>
            </a:r>
            <a:r>
              <a:rPr lang="en-US" dirty="0" smtClean="0"/>
              <a:t>1.24/adverb</a:t>
            </a:r>
          </a:p>
          <a:p>
            <a:r>
              <a:rPr lang="en-US" dirty="0"/>
              <a:t>Conceptual-semantic </a:t>
            </a:r>
            <a:r>
              <a:rPr lang="en-US" dirty="0" smtClean="0"/>
              <a:t>relations</a:t>
            </a:r>
          </a:p>
          <a:p>
            <a:pPr lvl="1"/>
            <a:r>
              <a:rPr lang="en-US" dirty="0" err="1" smtClean="0"/>
              <a:t>hypernym</a:t>
            </a:r>
            <a:r>
              <a:rPr lang="en-US" dirty="0" smtClean="0"/>
              <a:t>/hyponym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40560" y="732681"/>
            <a:ext cx="298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George Miller, Cognitive Science Laboratory of Princeton University, 1985</a:t>
            </a:r>
          </a:p>
        </p:txBody>
      </p:sp>
    </p:spTree>
    <p:extLst>
      <p:ext uri="{BB962C8B-B14F-4D97-AF65-F5344CB8AC3E}">
        <p14:creationId xmlns:p14="http://schemas.microsoft.com/office/powerpoint/2010/main" val="34873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divergences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Word </a:t>
            </a:r>
            <a:r>
              <a:rPr lang="en-US" dirty="0" smtClean="0"/>
              <a:t>order</a:t>
            </a:r>
          </a:p>
          <a:p>
            <a:pPr lvl="1"/>
            <a:r>
              <a:rPr lang="en-US" dirty="0"/>
              <a:t>SVO (</a:t>
            </a:r>
            <a:r>
              <a:rPr lang="en-US" dirty="0" err="1"/>
              <a:t>Sbj</a:t>
            </a:r>
            <a:r>
              <a:rPr lang="en-US" dirty="0"/>
              <a:t>-Verb-</a:t>
            </a:r>
            <a:r>
              <a:rPr lang="en-US" dirty="0" err="1"/>
              <a:t>Obj</a:t>
            </a:r>
            <a:r>
              <a:rPr lang="en-US" dirty="0"/>
              <a:t>), SOV, VSO,… 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or free</a:t>
            </a:r>
            <a:r>
              <a:rPr lang="en-US" dirty="0" smtClean="0"/>
              <a:t>?</a:t>
            </a:r>
          </a:p>
          <a:p>
            <a:r>
              <a:rPr lang="en-US" dirty="0"/>
              <a:t>Head-marking vs. </a:t>
            </a:r>
            <a:r>
              <a:rPr lang="en-US" dirty="0" smtClean="0"/>
              <a:t>dependent-marking</a:t>
            </a:r>
          </a:p>
          <a:p>
            <a:pPr lvl="1"/>
            <a:r>
              <a:rPr lang="en-US" dirty="0"/>
              <a:t>Dependent-marking (English</a:t>
            </a:r>
            <a:r>
              <a:rPr lang="en-US" dirty="0" smtClean="0"/>
              <a:t>): </a:t>
            </a:r>
            <a:r>
              <a:rPr lang="en-US" dirty="0"/>
              <a:t>the man</a:t>
            </a:r>
            <a:r>
              <a:rPr lang="en-US" dirty="0">
                <a:solidFill>
                  <a:srgbClr val="FF0000"/>
                </a:solidFill>
              </a:rPr>
              <a:t>’s house</a:t>
            </a:r>
          </a:p>
          <a:p>
            <a:pPr lvl="1"/>
            <a:r>
              <a:rPr lang="en-US" dirty="0"/>
              <a:t>Head-marking (Hungarian</a:t>
            </a:r>
            <a:r>
              <a:rPr lang="en-US" dirty="0" smtClean="0"/>
              <a:t>): </a:t>
            </a:r>
            <a:r>
              <a:rPr lang="en-US" dirty="0"/>
              <a:t>the man </a:t>
            </a:r>
            <a:r>
              <a:rPr lang="en-US" dirty="0" smtClean="0">
                <a:solidFill>
                  <a:srgbClr val="FF0000"/>
                </a:solidFill>
              </a:rPr>
              <a:t>house-his</a:t>
            </a:r>
          </a:p>
          <a:p>
            <a:r>
              <a:rPr lang="en-US" dirty="0"/>
              <a:t>Pro-drop languages can omit </a:t>
            </a:r>
            <a:r>
              <a:rPr lang="en-US" dirty="0" smtClean="0"/>
              <a:t>pronouns</a:t>
            </a:r>
            <a:endParaRPr lang="en-US" dirty="0"/>
          </a:p>
          <a:p>
            <a:pPr lvl="1"/>
            <a:r>
              <a:rPr lang="en-US" dirty="0"/>
              <a:t>Italian (with inflection): I eat = </a:t>
            </a:r>
            <a:r>
              <a:rPr lang="en-US" dirty="0" err="1"/>
              <a:t>mangio</a:t>
            </a:r>
            <a:r>
              <a:rPr lang="en-US" dirty="0"/>
              <a:t>; he eats = </a:t>
            </a:r>
            <a:r>
              <a:rPr lang="en-US" dirty="0" err="1"/>
              <a:t>mangia</a:t>
            </a:r>
            <a:endParaRPr lang="en-US" dirty="0"/>
          </a:p>
          <a:p>
            <a:pPr lvl="1"/>
            <a:r>
              <a:rPr lang="en-US" dirty="0"/>
              <a:t>Chinese (without inflection): I/he eat: </a:t>
            </a:r>
            <a:r>
              <a:rPr lang="en-US" dirty="0" err="1"/>
              <a:t>chīfàn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</a:t>
            </a:r>
            <a:r>
              <a:rPr lang="en-US" dirty="0" smtClean="0"/>
              <a:t>divergences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Aspect</a:t>
            </a:r>
            <a:endParaRPr lang="en-US" dirty="0"/>
          </a:p>
          <a:p>
            <a:pPr lvl="1"/>
            <a:r>
              <a:rPr lang="en-US" dirty="0" smtClean="0"/>
              <a:t>English </a:t>
            </a:r>
            <a:r>
              <a:rPr lang="en-US" dirty="0"/>
              <a:t>has a progressive </a:t>
            </a:r>
            <a:r>
              <a:rPr lang="en-US" dirty="0" smtClean="0"/>
              <a:t>aspect</a:t>
            </a:r>
            <a:endParaRPr lang="en-US" dirty="0"/>
          </a:p>
          <a:p>
            <a:pPr lvl="2"/>
            <a:r>
              <a:rPr lang="en-US" dirty="0"/>
              <a:t>‘Peter swims’ vs. ‘Peter is swimming’</a:t>
            </a:r>
          </a:p>
          <a:p>
            <a:pPr lvl="1"/>
            <a:r>
              <a:rPr lang="en-US" dirty="0" smtClean="0"/>
              <a:t>German </a:t>
            </a:r>
            <a:r>
              <a:rPr lang="en-US" dirty="0"/>
              <a:t>can only express this with an adverb:</a:t>
            </a:r>
          </a:p>
          <a:p>
            <a:pPr lvl="2"/>
            <a:r>
              <a:rPr lang="en-US" dirty="0"/>
              <a:t>‘Peter </a:t>
            </a:r>
            <a:r>
              <a:rPr lang="en-US" dirty="0" err="1"/>
              <a:t>schwimmt</a:t>
            </a:r>
            <a:r>
              <a:rPr lang="en-US" dirty="0"/>
              <a:t>’ vs. ‘Peter </a:t>
            </a:r>
            <a:r>
              <a:rPr lang="en-US" dirty="0" err="1"/>
              <a:t>schwimmt</a:t>
            </a:r>
            <a:r>
              <a:rPr lang="en-US" dirty="0"/>
              <a:t> </a:t>
            </a:r>
            <a:r>
              <a:rPr lang="en-US" dirty="0" err="1"/>
              <a:t>gerade</a:t>
            </a:r>
            <a:r>
              <a:rPr lang="en-US" dirty="0"/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315" y="4580655"/>
            <a:ext cx="596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Clearly, a bilingual dictionary is  insufficient; and machine translation is difficult!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</a:t>
            </a:r>
            <a:r>
              <a:rPr lang="en-US" dirty="0" smtClean="0"/>
              <a:t>translation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Vauquois</a:t>
            </a:r>
            <a:r>
              <a:rPr lang="en-US" dirty="0"/>
              <a:t> triangle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2458859"/>
            <a:ext cx="6866164" cy="405351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</a:t>
            </a:r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stream </a:t>
            </a:r>
            <a:r>
              <a:rPr lang="en-US" dirty="0"/>
              <a:t>of current machine translation </a:t>
            </a:r>
            <a:r>
              <a:rPr lang="en-US" dirty="0" smtClean="0"/>
              <a:t>paradigm</a:t>
            </a:r>
          </a:p>
          <a:p>
            <a:pPr lvl="1"/>
            <a:r>
              <a:rPr lang="en-US" dirty="0"/>
              <a:t>The idea </a:t>
            </a:r>
            <a:r>
              <a:rPr lang="en-US" dirty="0" smtClean="0"/>
              <a:t>was introduced </a:t>
            </a:r>
            <a:r>
              <a:rPr lang="en-US" dirty="0"/>
              <a:t>by Warren Weaver in </a:t>
            </a:r>
            <a:r>
              <a:rPr lang="en-US" dirty="0" smtClean="0"/>
              <a:t>1949</a:t>
            </a:r>
          </a:p>
          <a:p>
            <a:pPr lvl="1"/>
            <a:r>
              <a:rPr lang="en-US" dirty="0" smtClean="0"/>
              <a:t>Re-introduced </a:t>
            </a:r>
            <a:r>
              <a:rPr lang="en-US" dirty="0"/>
              <a:t>in 1993 by researchers at IBM's Thomas J. Watson Research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Now it is </a:t>
            </a:r>
            <a:r>
              <a:rPr lang="en-US" dirty="0"/>
              <a:t>the most widely </a:t>
            </a:r>
            <a:r>
              <a:rPr lang="en-US" dirty="0" smtClean="0"/>
              <a:t>studied/used </a:t>
            </a:r>
            <a:r>
              <a:rPr lang="en-US" dirty="0"/>
              <a:t>machine translation </a:t>
            </a:r>
            <a:r>
              <a:rPr lang="en-US" dirty="0" smtClean="0"/>
              <a:t>method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69029" y="3624943"/>
            <a:ext cx="6651171" cy="2501222"/>
            <a:chOff x="2569029" y="3624943"/>
            <a:chExt cx="6651171" cy="2501222"/>
          </a:xfrm>
        </p:grpSpPr>
        <p:sp>
          <p:nvSpPr>
            <p:cNvPr id="4" name="Rectangle 3"/>
            <p:cNvSpPr/>
            <p:nvPr/>
          </p:nvSpPr>
          <p:spPr>
            <a:xfrm>
              <a:off x="4648200" y="547983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1966: ALPAC report: human translation is far cheaper and better - kills MT for a long time</a:t>
              </a: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 flipV="1">
              <a:off x="2569029" y="3624943"/>
              <a:ext cx="4365171" cy="18548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Noisy-Channel framework </a:t>
            </a:r>
            <a:r>
              <a:rPr lang="en-US" altLang="en-US" baseline="30000" dirty="0" smtClean="0"/>
              <a:t>[</a:t>
            </a:r>
            <a:r>
              <a:rPr lang="en-US" altLang="en-US" baseline="30000" dirty="0"/>
              <a:t>Shannon </a:t>
            </a:r>
            <a:r>
              <a:rPr lang="en-US" altLang="en-US" baseline="30000" dirty="0" smtClean="0"/>
              <a:t>48]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Translating French to English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14</a:t>
            </a:fld>
            <a:endParaRPr lang="en-US"/>
          </a:p>
        </p:txBody>
      </p:sp>
      <p:sp>
        <p:nvSpPr>
          <p:cNvPr id="31749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81224" y="3451645"/>
            <a:ext cx="914400" cy="68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i="0" dirty="0"/>
              <a:t>Source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2081424" y="3451645"/>
            <a:ext cx="1295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i="0" dirty="0"/>
              <a:t>Transmitter</a:t>
            </a:r>
          </a:p>
          <a:p>
            <a:r>
              <a:rPr lang="en-GB" altLang="en-US" sz="1800" i="0" dirty="0"/>
              <a:t>(encoder)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7491624" y="3451646"/>
            <a:ext cx="1371600" cy="685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i="0"/>
              <a:t>Destination</a:t>
            </a:r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5739024" y="3451645"/>
            <a:ext cx="1066800" cy="68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i="0" dirty="0"/>
              <a:t>Receiver</a:t>
            </a:r>
          </a:p>
          <a:p>
            <a:r>
              <a:rPr lang="en-GB" altLang="en-US" sz="1800" i="0" dirty="0"/>
              <a:t>(decoder)</a:t>
            </a:r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auto">
          <a:xfrm>
            <a:off x="3986424" y="3451645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i="0" dirty="0"/>
              <a:t>Noisy</a:t>
            </a:r>
          </a:p>
          <a:p>
            <a:r>
              <a:rPr lang="en-GB" altLang="en-US" sz="1800" i="0" dirty="0"/>
              <a:t>Channel</a:t>
            </a:r>
          </a:p>
        </p:txBody>
      </p:sp>
      <p:sp>
        <p:nvSpPr>
          <p:cNvPr id="31758" name="AutoShape 13"/>
          <p:cNvSpPr>
            <a:spLocks noChangeArrowheads="1"/>
          </p:cNvSpPr>
          <p:nvPr/>
        </p:nvSpPr>
        <p:spPr bwMode="auto">
          <a:xfrm>
            <a:off x="6805824" y="3758033"/>
            <a:ext cx="685800" cy="150812"/>
          </a:xfrm>
          <a:prstGeom prst="rightArrow">
            <a:avLst>
              <a:gd name="adj1" fmla="val 50000"/>
              <a:gd name="adj2" fmla="val 1136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494451" y="4137444"/>
            <a:ext cx="9252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 dirty="0" smtClean="0"/>
              <a:t>P(</a:t>
            </a:r>
            <a:r>
              <a:rPr lang="en-US" altLang="en-US" sz="2000" b="0" dirty="0" err="1" smtClean="0"/>
              <a:t>Eng</a:t>
            </a:r>
            <a:r>
              <a:rPr lang="en-US" altLang="en-US" sz="2000" b="0" dirty="0" smtClean="0"/>
              <a:t>)</a:t>
            </a:r>
            <a:endParaRPr lang="en-US" altLang="en-US" sz="2000" b="0" dirty="0"/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1444042" y="3847197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 dirty="0" err="1" smtClean="0"/>
              <a:t>Eng</a:t>
            </a:r>
            <a:endParaRPr lang="en-US" altLang="en-US" sz="2000" b="0" dirty="0"/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5155454" y="3831851"/>
            <a:ext cx="545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 dirty="0" err="1" smtClean="0"/>
              <a:t>Fre</a:t>
            </a:r>
            <a:endParaRPr lang="en-US" altLang="en-US" sz="2000" b="0" dirty="0"/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6832585" y="3847197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 dirty="0" err="1" smtClean="0"/>
              <a:t>Eng</a:t>
            </a:r>
            <a:r>
              <a:rPr lang="en-US" altLang="en-US" sz="2000" b="0" dirty="0" smtClean="0"/>
              <a:t>’</a:t>
            </a:r>
            <a:endParaRPr lang="en-US" altLang="en-US" sz="2000" b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52824" y="3299245"/>
            <a:ext cx="3276600" cy="1450907"/>
            <a:chOff x="1852824" y="3299245"/>
            <a:chExt cx="3276600" cy="1450907"/>
          </a:xfrm>
        </p:grpSpPr>
        <p:sp>
          <p:nvSpPr>
            <p:cNvPr id="31760" name="Text Box 17"/>
            <p:cNvSpPr txBox="1">
              <a:spLocks noChangeArrowheads="1"/>
            </p:cNvSpPr>
            <p:nvPr/>
          </p:nvSpPr>
          <p:spPr bwMode="auto">
            <a:xfrm>
              <a:off x="3003329" y="4350042"/>
              <a:ext cx="13565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dirty="0" smtClean="0"/>
                <a:t>P(</a:t>
              </a:r>
              <a:r>
                <a:rPr lang="en-US" altLang="en-US" sz="2000" b="0" dirty="0" err="1" smtClean="0"/>
                <a:t>Fre|Eng</a:t>
              </a:r>
              <a:r>
                <a:rPr lang="en-US" altLang="en-US" sz="2000" b="0" dirty="0" smtClean="0"/>
                <a:t>)</a:t>
              </a:r>
              <a:endParaRPr lang="en-US" altLang="en-US" sz="2000" b="0" dirty="0"/>
            </a:p>
          </p:txBody>
        </p:sp>
        <p:sp>
          <p:nvSpPr>
            <p:cNvPr id="31764" name="Rectangle 21"/>
            <p:cNvSpPr>
              <a:spLocks noChangeArrowheads="1"/>
            </p:cNvSpPr>
            <p:nvPr/>
          </p:nvSpPr>
          <p:spPr bwMode="auto">
            <a:xfrm>
              <a:off x="1852824" y="3299245"/>
              <a:ext cx="32766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5538206" y="4350042"/>
            <a:ext cx="1742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 dirty="0" smtClean="0"/>
              <a:t>P(</a:t>
            </a:r>
            <a:r>
              <a:rPr lang="en-US" altLang="en-US" sz="2000" b="0" dirty="0" err="1" smtClean="0"/>
              <a:t>Eng</a:t>
            </a:r>
            <a:r>
              <a:rPr lang="en-US" altLang="en-US" sz="2000" b="0" dirty="0" smtClean="0"/>
              <a:t>’|</a:t>
            </a:r>
            <a:r>
              <a:rPr lang="en-US" altLang="en-US" sz="2000" b="0" dirty="0" err="1" smtClean="0"/>
              <a:t>Fre</a:t>
            </a:r>
            <a:r>
              <a:rPr lang="en-US" altLang="en-US" sz="2000" b="0" dirty="0" smtClean="0"/>
              <a:t>)=?</a:t>
            </a:r>
            <a:endParaRPr lang="en-US" altLang="en-US" sz="2000" b="0" dirty="0"/>
          </a:p>
        </p:txBody>
      </p:sp>
      <p:sp>
        <p:nvSpPr>
          <p:cNvPr id="31768" name="AutoShape 25"/>
          <p:cNvSpPr>
            <a:spLocks noChangeArrowheads="1"/>
          </p:cNvSpPr>
          <p:nvPr/>
        </p:nvSpPr>
        <p:spPr bwMode="auto">
          <a:xfrm>
            <a:off x="1395624" y="3756445"/>
            <a:ext cx="685800" cy="150813"/>
          </a:xfrm>
          <a:prstGeom prst="rightArrow">
            <a:avLst>
              <a:gd name="adj1" fmla="val 50000"/>
              <a:gd name="adj2" fmla="val 1136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69" name="AutoShape 26"/>
          <p:cNvSpPr>
            <a:spLocks noChangeArrowheads="1"/>
          </p:cNvSpPr>
          <p:nvPr/>
        </p:nvSpPr>
        <p:spPr bwMode="auto">
          <a:xfrm>
            <a:off x="3376824" y="3756445"/>
            <a:ext cx="609600" cy="150813"/>
          </a:xfrm>
          <a:prstGeom prst="rightArrow">
            <a:avLst>
              <a:gd name="adj1" fmla="val 50000"/>
              <a:gd name="adj2" fmla="val 101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70" name="AutoShape 27"/>
          <p:cNvSpPr>
            <a:spLocks noChangeArrowheads="1"/>
          </p:cNvSpPr>
          <p:nvPr/>
        </p:nvSpPr>
        <p:spPr bwMode="auto">
          <a:xfrm>
            <a:off x="4977024" y="3765012"/>
            <a:ext cx="762000" cy="142246"/>
          </a:xfrm>
          <a:prstGeom prst="rightArrow">
            <a:avLst>
              <a:gd name="adj1" fmla="val 50000"/>
              <a:gd name="adj2" fmla="val 1136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7275" y="2212447"/>
                <a:ext cx="5049908" cy="474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𝐸𝑛𝑔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𝐹𝑟𝑒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275" y="2212447"/>
                <a:ext cx="5049908" cy="474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495081" y="4750152"/>
            <a:ext cx="2481943" cy="841307"/>
            <a:chOff x="2495081" y="4750152"/>
            <a:chExt cx="2481943" cy="841307"/>
          </a:xfrm>
        </p:grpSpPr>
        <p:sp>
          <p:nvSpPr>
            <p:cNvPr id="8" name="TextBox 7"/>
            <p:cNvSpPr txBox="1"/>
            <p:nvPr/>
          </p:nvSpPr>
          <p:spPr>
            <a:xfrm>
              <a:off x="2495081" y="5191349"/>
              <a:ext cx="2481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Translation model</a:t>
              </a:r>
              <a:endParaRPr lang="en-US" sz="2000" dirty="0"/>
            </a:p>
          </p:txBody>
        </p:sp>
        <p:cxnSp>
          <p:nvCxnSpPr>
            <p:cNvPr id="10" name="Straight Arrow Connector 9"/>
            <p:cNvCxnSpPr>
              <a:stCxn id="8" idx="0"/>
              <a:endCxn id="31760" idx="2"/>
            </p:cNvCxnSpPr>
            <p:nvPr/>
          </p:nvCxnSpPr>
          <p:spPr>
            <a:xfrm flipH="1" flipV="1">
              <a:off x="3681624" y="4750152"/>
              <a:ext cx="54429" cy="44119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5072" y="4593057"/>
            <a:ext cx="2481943" cy="1030406"/>
            <a:chOff x="325072" y="4593057"/>
            <a:chExt cx="2481943" cy="1030406"/>
          </a:xfrm>
        </p:grpSpPr>
        <p:sp>
          <p:nvSpPr>
            <p:cNvPr id="36" name="TextBox 35"/>
            <p:cNvSpPr txBox="1"/>
            <p:nvPr/>
          </p:nvSpPr>
          <p:spPr>
            <a:xfrm>
              <a:off x="325072" y="5223353"/>
              <a:ext cx="2481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Language model</a:t>
              </a:r>
              <a:endParaRPr lang="en-US" sz="20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1201176" y="4593057"/>
              <a:ext cx="52934" cy="6302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844896" y="4231961"/>
            <a:ext cx="1522287" cy="1375038"/>
            <a:chOff x="4844896" y="4231961"/>
            <a:chExt cx="1522287" cy="1375038"/>
          </a:xfrm>
        </p:grpSpPr>
        <p:sp>
          <p:nvSpPr>
            <p:cNvPr id="41" name="TextBox 40"/>
            <p:cNvSpPr txBox="1"/>
            <p:nvPr/>
          </p:nvSpPr>
          <p:spPr>
            <a:xfrm>
              <a:off x="4844896" y="5206889"/>
              <a:ext cx="1522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Observation</a:t>
              </a:r>
              <a:endParaRPr lang="en-US" sz="2000" dirty="0"/>
            </a:p>
          </p:txBody>
        </p:sp>
        <p:cxnSp>
          <p:nvCxnSpPr>
            <p:cNvPr id="42" name="Straight Arrow Connector 41"/>
            <p:cNvCxnSpPr>
              <a:endCxn id="31762" idx="2"/>
            </p:cNvCxnSpPr>
            <p:nvPr/>
          </p:nvCxnSpPr>
          <p:spPr>
            <a:xfrm flipV="1">
              <a:off x="5218255" y="4231961"/>
              <a:ext cx="209934" cy="89872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020518" y="4247307"/>
            <a:ext cx="1798410" cy="1369904"/>
            <a:chOff x="7020518" y="4247307"/>
            <a:chExt cx="1798410" cy="1369904"/>
          </a:xfrm>
        </p:grpSpPr>
        <p:sp>
          <p:nvSpPr>
            <p:cNvPr id="45" name="TextBox 44"/>
            <p:cNvSpPr txBox="1"/>
            <p:nvPr/>
          </p:nvSpPr>
          <p:spPr>
            <a:xfrm>
              <a:off x="7020518" y="5217101"/>
              <a:ext cx="1798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Guessed input</a:t>
              </a:r>
              <a:endParaRPr lang="en-US" sz="2000" dirty="0"/>
            </a:p>
          </p:txBody>
        </p:sp>
        <p:cxnSp>
          <p:nvCxnSpPr>
            <p:cNvPr id="46" name="Straight Arrow Connector 45"/>
            <p:cNvCxnSpPr>
              <a:endCxn id="31763" idx="2"/>
            </p:cNvCxnSpPr>
            <p:nvPr/>
          </p:nvCxnSpPr>
          <p:spPr>
            <a:xfrm flipH="1" flipV="1">
              <a:off x="7174185" y="4247307"/>
              <a:ext cx="219692" cy="8935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70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31761" grpId="0"/>
      <p:bldP spid="31762" grpId="0"/>
      <p:bldP spid="31763" grpId="0"/>
      <p:bldP spid="317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Translation with a noisy </a:t>
            </a:r>
            <a:r>
              <a:rPr lang="en-US" dirty="0"/>
              <a:t>channel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49638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Bayes rule</a:t>
                </a:r>
              </a:p>
              <a:p>
                <a:pPr lvl="1"/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Translation model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𝐹𝑟𝑒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𝐸𝑛𝑔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should </a:t>
                </a:r>
                <a:r>
                  <a:rPr lang="en-US" dirty="0"/>
                  <a:t>capture </a:t>
                </a:r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faithfulness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of the translation. It needs to be </a:t>
                </a:r>
                <a:r>
                  <a:rPr lang="en-US" dirty="0" smtClean="0"/>
                  <a:t>trained </a:t>
                </a:r>
                <a:r>
                  <a:rPr lang="en-US" dirty="0"/>
                  <a:t>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a parallel corpus</a:t>
                </a:r>
              </a:p>
              <a:p>
                <a:pPr lvl="1"/>
                <a:r>
                  <a:rPr lang="en-US" dirty="0" smtClean="0"/>
                  <a:t>Language </a:t>
                </a:r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Eng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should </a:t>
                </a:r>
                <a:r>
                  <a:rPr lang="en-US" dirty="0"/>
                  <a:t>capture the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fluency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the translation. It can be trained on </a:t>
                </a:r>
                <a:r>
                  <a:rPr lang="en-US" i="1" dirty="0">
                    <a:solidFill>
                      <a:srgbClr val="7030A0"/>
                    </a:solidFill>
                  </a:rPr>
                  <a:t>a </a:t>
                </a:r>
                <a:r>
                  <a:rPr lang="en-US" i="1" dirty="0" smtClean="0">
                    <a:solidFill>
                      <a:srgbClr val="7030A0"/>
                    </a:solidFill>
                  </a:rPr>
                  <a:t>very large monolingual </a:t>
                </a:r>
                <a:r>
                  <a:rPr lang="en-US" i="1" dirty="0">
                    <a:solidFill>
                      <a:srgbClr val="7030A0"/>
                    </a:solidFill>
                  </a:rPr>
                  <a:t>corpus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4963884"/>
              </a:xfrm>
              <a:blipFill rotWithShape="0">
                <a:blip r:embed="rId2"/>
                <a:stretch>
                  <a:fillRect l="-1481" t="-245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2842" y="2092700"/>
                <a:ext cx="5049908" cy="474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𝐸𝑛𝑔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𝐹𝑟𝑒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842" y="2092700"/>
                <a:ext cx="5049908" cy="474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2904" y="2576367"/>
                <a:ext cx="5279394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𝐸𝑛𝑔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𝐹𝑟𝑒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𝐸𝑛𝑔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904" y="2576367"/>
                <a:ext cx="5279394" cy="4658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284517" y="3039945"/>
            <a:ext cx="2198914" cy="762029"/>
            <a:chOff x="4284517" y="3039945"/>
            <a:chExt cx="2198914" cy="762029"/>
          </a:xfrm>
        </p:grpSpPr>
        <p:sp>
          <p:nvSpPr>
            <p:cNvPr id="6" name="TextBox 5"/>
            <p:cNvSpPr txBox="1"/>
            <p:nvPr/>
          </p:nvSpPr>
          <p:spPr>
            <a:xfrm>
              <a:off x="4284517" y="3401864"/>
              <a:ext cx="219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Translation Model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" idx="0"/>
            </p:cNvCxnSpPr>
            <p:nvPr/>
          </p:nvCxnSpPr>
          <p:spPr>
            <a:xfrm flipH="1" flipV="1">
              <a:off x="5257800" y="3074922"/>
              <a:ext cx="126174" cy="3269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430482" y="3039945"/>
              <a:ext cx="17526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323636" y="3042264"/>
            <a:ext cx="2292403" cy="759710"/>
            <a:chOff x="6323636" y="3042264"/>
            <a:chExt cx="2292403" cy="759710"/>
          </a:xfrm>
        </p:grpSpPr>
        <p:sp>
          <p:nvSpPr>
            <p:cNvPr id="7" name="TextBox 6"/>
            <p:cNvSpPr txBox="1"/>
            <p:nvPr/>
          </p:nvSpPr>
          <p:spPr>
            <a:xfrm>
              <a:off x="6417125" y="3401864"/>
              <a:ext cx="219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Language Model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7" idx="0"/>
            </p:cNvCxnSpPr>
            <p:nvPr/>
          </p:nvCxnSpPr>
          <p:spPr>
            <a:xfrm flipH="1" flipV="1">
              <a:off x="6890657" y="3074922"/>
              <a:ext cx="625925" cy="326942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323636" y="3042264"/>
              <a:ext cx="102421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56682" y="2609025"/>
            <a:ext cx="3127292" cy="1192949"/>
            <a:chOff x="2256682" y="2609025"/>
            <a:chExt cx="3127292" cy="1192949"/>
          </a:xfrm>
        </p:grpSpPr>
        <p:sp>
          <p:nvSpPr>
            <p:cNvPr id="18" name="TextBox 17"/>
            <p:cNvSpPr txBox="1"/>
            <p:nvPr/>
          </p:nvSpPr>
          <p:spPr>
            <a:xfrm>
              <a:off x="2256682" y="3401864"/>
              <a:ext cx="219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Observed (given)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3356139" y="2841168"/>
              <a:ext cx="1292061" cy="5606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746168" y="2609025"/>
              <a:ext cx="637806" cy="37365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same </a:t>
            </a:r>
            <a:r>
              <a:rPr lang="en-US" dirty="0" smtClean="0"/>
              <a:t>text in </a:t>
            </a:r>
            <a:r>
              <a:rPr lang="en-US" dirty="0"/>
              <a:t>two (or more) </a:t>
            </a:r>
            <a:r>
              <a:rPr lang="en-US" dirty="0" smtClean="0"/>
              <a:t>languages</a:t>
            </a:r>
          </a:p>
          <a:p>
            <a:pPr lvl="1"/>
            <a:r>
              <a:rPr lang="en-US" dirty="0"/>
              <a:t>High-quality manually crafted translations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04255" y="2668868"/>
            <a:ext cx="6161314" cy="4189132"/>
            <a:chOff x="1404255" y="2668868"/>
            <a:chExt cx="6161314" cy="4189132"/>
          </a:xfrm>
        </p:grpSpPr>
        <p:sp>
          <p:nvSpPr>
            <p:cNvPr id="4" name="Rectangle 3"/>
            <p:cNvSpPr/>
            <p:nvPr/>
          </p:nvSpPr>
          <p:spPr>
            <a:xfrm>
              <a:off x="1404255" y="2668868"/>
              <a:ext cx="61613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European Parliament Proceedings Parallel Corpus</a:t>
              </a:r>
              <a:endParaRPr lang="en-US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0184" y="3023390"/>
              <a:ext cx="4669971" cy="3834610"/>
            </a:xfrm>
            <a:prstGeom prst="rect">
              <a:avLst/>
            </a:prstGeom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text in two (or more) languages</a:t>
            </a:r>
          </a:p>
          <a:p>
            <a:pPr lvl="1"/>
            <a:r>
              <a:rPr lang="en-US" dirty="0"/>
              <a:t>High-quality manually crafted translations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323093"/>
            <a:ext cx="4267200" cy="2924175"/>
          </a:xfrm>
          <a:prstGeom prst="rect">
            <a:avLst/>
          </a:prstGeom>
        </p:spPr>
      </p:pic>
      <p:pic>
        <p:nvPicPr>
          <p:cNvPr id="2050" name="Picture 2" descr="http://www.rolereboot.org/wp-content/uploads/2014/10/tamara-wikip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45" y="2657647"/>
            <a:ext cx="2051555" cy="11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234647"/>
            <a:ext cx="3810000" cy="31337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text in two (or more) languages</a:t>
            </a:r>
          </a:p>
          <a:p>
            <a:pPr lvl="1"/>
            <a:r>
              <a:rPr lang="en-US" dirty="0"/>
              <a:t>High-quality manually crafted translations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19" y="3432858"/>
            <a:ext cx="7983761" cy="2875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2816906"/>
            <a:ext cx="2305050" cy="86677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Translation model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𝐹𝑟𝑒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𝐸𝑛𝑔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Specifying translation probabilities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This probability needs </a:t>
            </a:r>
            <a:r>
              <a:rPr lang="en-US" u="sng" dirty="0" smtClean="0"/>
              <a:t>word-alignment</a:t>
            </a:r>
            <a:r>
              <a:rPr lang="en-US" dirty="0" smtClean="0"/>
              <a:t> to estimate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14194"/>
              </p:ext>
            </p:extLst>
          </p:nvPr>
        </p:nvGraphicFramePr>
        <p:xfrm>
          <a:off x="1621970" y="2238824"/>
          <a:ext cx="5431971" cy="2213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9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English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French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Frequency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r>
                        <a:rPr lang="en-US" dirty="0" smtClean="0"/>
                        <a:t>green witch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grüne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Hexe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daheim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598012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r>
                        <a:rPr lang="en-US" dirty="0" smtClean="0"/>
                        <a:t>this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diese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Woche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WordNet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based similarity measure between words</a:t>
            </a:r>
          </a:p>
          <a:p>
            <a:pPr lvl="1"/>
            <a:r>
              <a:rPr lang="en-US" dirty="0" smtClean="0"/>
              <a:t>Shortest </a:t>
            </a:r>
            <a:r>
              <a:rPr lang="en-US" dirty="0"/>
              <a:t>path between two concepts (Leacock &amp; </a:t>
            </a:r>
            <a:r>
              <a:rPr lang="en-US" dirty="0" err="1"/>
              <a:t>Chodorow</a:t>
            </a:r>
            <a:r>
              <a:rPr lang="en-US" dirty="0"/>
              <a:t> 1998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sim</a:t>
            </a:r>
            <a:r>
              <a:rPr lang="en-US" dirty="0" smtClean="0"/>
              <a:t> = 1/|shortest path|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ath </a:t>
            </a:r>
            <a:r>
              <a:rPr lang="en-US" dirty="0"/>
              <a:t>length to the root node from the least common </a:t>
            </a:r>
            <a:r>
              <a:rPr lang="en-US" dirty="0" err="1"/>
              <a:t>subsumer</a:t>
            </a:r>
            <a:r>
              <a:rPr lang="en-US" dirty="0"/>
              <a:t> (LCS) of the two </a:t>
            </a:r>
            <a:r>
              <a:rPr lang="en-US" dirty="0" smtClean="0"/>
              <a:t>concepts </a:t>
            </a:r>
            <a:r>
              <a:rPr lang="en-US" dirty="0"/>
              <a:t>(Wu </a:t>
            </a:r>
            <a:r>
              <a:rPr lang="en-US" dirty="0" smtClean="0"/>
              <a:t>&amp; Palmer </a:t>
            </a:r>
            <a:r>
              <a:rPr lang="en-US" dirty="0"/>
              <a:t>1994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sim</a:t>
            </a:r>
            <a:r>
              <a:rPr lang="en-US" dirty="0" smtClean="0"/>
              <a:t> = 2*depth(LCS)/(depth(w</a:t>
            </a:r>
            <a:r>
              <a:rPr lang="en-US" baseline="-25000" dirty="0" smtClean="0"/>
              <a:t>1</a:t>
            </a:r>
            <a:r>
              <a:rPr lang="en-US" dirty="0" smtClean="0"/>
              <a:t>)+depth(w</a:t>
            </a:r>
            <a:r>
              <a:rPr lang="en-US" baseline="-25000" dirty="0" smtClean="0"/>
              <a:t>2</a:t>
            </a:r>
            <a:r>
              <a:rPr lang="en-US" dirty="0" smtClean="0"/>
              <a:t>))</a:t>
            </a:r>
          </a:p>
          <a:p>
            <a:r>
              <a:rPr lang="en-US" dirty="0">
                <a:hlinkClick r:id="rId2"/>
              </a:rPr>
              <a:t>http://wn-similarity.sourceforge.net/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004734" y="4365829"/>
            <a:ext cx="3843866" cy="646331"/>
            <a:chOff x="4021667" y="3976362"/>
            <a:chExt cx="3843866" cy="646331"/>
          </a:xfrm>
        </p:grpSpPr>
        <p:sp>
          <p:nvSpPr>
            <p:cNvPr id="8" name="Rectangle 7"/>
            <p:cNvSpPr/>
            <p:nvPr/>
          </p:nvSpPr>
          <p:spPr>
            <a:xfrm>
              <a:off x="4572000" y="3976362"/>
              <a:ext cx="32935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the most specific concept which is an ancestor of both A and B.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021667" y="3976362"/>
              <a:ext cx="550333" cy="3231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58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Recap: machine translation approaches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Vauquois</a:t>
            </a:r>
            <a:r>
              <a:rPr lang="en-US" dirty="0"/>
              <a:t> triangle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2458859"/>
            <a:ext cx="6866164" cy="405351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Recap: translation with a noisy </a:t>
            </a:r>
            <a:r>
              <a:rPr lang="en-US" sz="3400" dirty="0"/>
              <a:t>channel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49638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Bayes rule</a:t>
                </a:r>
              </a:p>
              <a:p>
                <a:pPr lvl="1"/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Translation model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𝐹𝑟𝑒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𝐸𝑛𝑔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should </a:t>
                </a:r>
                <a:r>
                  <a:rPr lang="en-US" dirty="0"/>
                  <a:t>capture </a:t>
                </a:r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faithfulness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of the translation. It needs to be </a:t>
                </a:r>
                <a:r>
                  <a:rPr lang="en-US" dirty="0" smtClean="0"/>
                  <a:t>trained </a:t>
                </a:r>
                <a:r>
                  <a:rPr lang="en-US" dirty="0"/>
                  <a:t>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a parallel corpus.</a:t>
                </a:r>
              </a:p>
              <a:p>
                <a:pPr lvl="1"/>
                <a:r>
                  <a:rPr lang="en-US" dirty="0" smtClean="0"/>
                  <a:t>Language </a:t>
                </a:r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Eng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should </a:t>
                </a:r>
                <a:r>
                  <a:rPr lang="en-US" dirty="0"/>
                  <a:t>capture the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fluency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the translation. It can be trained on </a:t>
                </a:r>
                <a:r>
                  <a:rPr lang="en-US" i="1" dirty="0">
                    <a:solidFill>
                      <a:srgbClr val="7030A0"/>
                    </a:solidFill>
                  </a:rPr>
                  <a:t>a </a:t>
                </a:r>
                <a:r>
                  <a:rPr lang="en-US" i="1" dirty="0" smtClean="0">
                    <a:solidFill>
                      <a:srgbClr val="7030A0"/>
                    </a:solidFill>
                  </a:rPr>
                  <a:t>very large monolingual corpus.</a:t>
                </a:r>
                <a:endParaRPr 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4963884"/>
              </a:xfrm>
              <a:blipFill>
                <a:blip r:embed="rId2"/>
                <a:stretch>
                  <a:fillRect l="-1481" t="-245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2842" y="2092700"/>
                <a:ext cx="5049908" cy="474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𝐸𝑛𝑔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𝐹𝑟𝑒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842" y="2092700"/>
                <a:ext cx="5049908" cy="474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2904" y="2576367"/>
                <a:ext cx="5279394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𝐸𝑛𝑔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𝐹𝑟𝑒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𝐸𝑛𝑔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904" y="2576367"/>
                <a:ext cx="5279394" cy="4658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284517" y="3039945"/>
            <a:ext cx="2198914" cy="762029"/>
            <a:chOff x="4284517" y="3039945"/>
            <a:chExt cx="2198914" cy="762029"/>
          </a:xfrm>
        </p:grpSpPr>
        <p:sp>
          <p:nvSpPr>
            <p:cNvPr id="6" name="TextBox 5"/>
            <p:cNvSpPr txBox="1"/>
            <p:nvPr/>
          </p:nvSpPr>
          <p:spPr>
            <a:xfrm>
              <a:off x="4284517" y="3401864"/>
              <a:ext cx="219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Translation Model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" idx="0"/>
            </p:cNvCxnSpPr>
            <p:nvPr/>
          </p:nvCxnSpPr>
          <p:spPr>
            <a:xfrm flipH="1" flipV="1">
              <a:off x="5257800" y="3074922"/>
              <a:ext cx="126174" cy="3269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430482" y="3039945"/>
              <a:ext cx="17526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323636" y="3042264"/>
            <a:ext cx="2292403" cy="759710"/>
            <a:chOff x="6323636" y="3042264"/>
            <a:chExt cx="2292403" cy="759710"/>
          </a:xfrm>
        </p:grpSpPr>
        <p:sp>
          <p:nvSpPr>
            <p:cNvPr id="7" name="TextBox 6"/>
            <p:cNvSpPr txBox="1"/>
            <p:nvPr/>
          </p:nvSpPr>
          <p:spPr>
            <a:xfrm>
              <a:off x="6417125" y="3401864"/>
              <a:ext cx="219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Language Model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7" idx="0"/>
            </p:cNvCxnSpPr>
            <p:nvPr/>
          </p:nvCxnSpPr>
          <p:spPr>
            <a:xfrm flipH="1" flipV="1">
              <a:off x="6890657" y="3074922"/>
              <a:ext cx="625925" cy="326942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323636" y="3042264"/>
              <a:ext cx="102421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56682" y="2609025"/>
            <a:ext cx="3127292" cy="1192949"/>
            <a:chOff x="2256682" y="2609025"/>
            <a:chExt cx="3127292" cy="1192949"/>
          </a:xfrm>
        </p:grpSpPr>
        <p:sp>
          <p:nvSpPr>
            <p:cNvPr id="18" name="TextBox 17"/>
            <p:cNvSpPr txBox="1"/>
            <p:nvPr/>
          </p:nvSpPr>
          <p:spPr>
            <a:xfrm>
              <a:off x="2256682" y="3401864"/>
              <a:ext cx="2198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Observed (given)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3356139" y="2841168"/>
              <a:ext cx="1292061" cy="56069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746168" y="2609025"/>
              <a:ext cx="637806" cy="37365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Estimation of translation probability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have ground-truth word-alignments in the parallel corpus, maximum likelihood estimator is sufficient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37319" y="3186351"/>
            <a:ext cx="302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John told Mary a story.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437319" y="3821275"/>
            <a:ext cx="4639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Jean a </a:t>
            </a:r>
            <a:r>
              <a:rPr lang="en-US" sz="2400" dirty="0" err="1" smtClean="0"/>
              <a:t>raconté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histoire à Marie.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89942" y="3541024"/>
            <a:ext cx="340" cy="37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45195" y="3541024"/>
            <a:ext cx="237344" cy="406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3295" y="3551805"/>
            <a:ext cx="311088" cy="365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57547" y="3551805"/>
            <a:ext cx="1861924" cy="35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57547" y="3541024"/>
            <a:ext cx="2436364" cy="2895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0210" y="3582174"/>
            <a:ext cx="340" cy="37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06485" y="3582174"/>
            <a:ext cx="340" cy="37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Language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Specifying the likelihood of observing a sentence in the target language</a:t>
                </a:r>
              </a:p>
              <a:p>
                <a:pPr lvl="1"/>
                <a:r>
                  <a:rPr lang="en-US" dirty="0" smtClean="0"/>
                  <a:t>N-gram language model</a:t>
                </a:r>
              </a:p>
              <a:p>
                <a:pPr lvl="2"/>
                <a:r>
                  <a:rPr lang="en-US" dirty="0" smtClean="0"/>
                  <a:t>Relax the language complexity</a:t>
                </a:r>
                <a:endParaRPr lang="en-US" dirty="0"/>
              </a:p>
              <a:p>
                <a:pPr lvl="2"/>
                <a:r>
                  <a:rPr lang="en-US" dirty="0" smtClean="0"/>
                  <a:t>Occurrence of current word only depends on previous N-1 words: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Language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Specifying the </a:t>
            </a:r>
            <a:r>
              <a:rPr lang="en-US" sz="2800" dirty="0"/>
              <a:t>likelihood </a:t>
            </a:r>
            <a:r>
              <a:rPr lang="en-US" sz="2800" dirty="0" smtClean="0"/>
              <a:t>of observing a sentence in the target language</a:t>
            </a:r>
          </a:p>
          <a:p>
            <a:pPr lvl="1"/>
            <a:r>
              <a:rPr lang="en-US" sz="2000" dirty="0"/>
              <a:t>Google </a:t>
            </a:r>
            <a:r>
              <a:rPr lang="en-US" sz="2000" dirty="0" smtClean="0"/>
              <a:t>(2007) uses </a:t>
            </a:r>
            <a:r>
              <a:rPr lang="en-US" sz="2000" dirty="0"/>
              <a:t>5-grams to </a:t>
            </a:r>
            <a:r>
              <a:rPr lang="en-US" sz="2000" dirty="0" smtClean="0"/>
              <a:t>7-grams</a:t>
            </a:r>
            <a:r>
              <a:rPr lang="en-US" sz="2000" dirty="0"/>
              <a:t>, which </a:t>
            </a:r>
            <a:r>
              <a:rPr lang="en-US" sz="2000" dirty="0" smtClean="0"/>
              <a:t>result </a:t>
            </a:r>
            <a:r>
              <a:rPr lang="en-US" sz="2000" dirty="0"/>
              <a:t>in huge models, but the effect on </a:t>
            </a:r>
            <a:r>
              <a:rPr lang="en-US" sz="2000" dirty="0" smtClean="0"/>
              <a:t>translation quality </a:t>
            </a:r>
            <a:r>
              <a:rPr lang="en-US" sz="2000" dirty="0"/>
              <a:t>levels off quickly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2" y="3345996"/>
            <a:ext cx="3486150" cy="33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123" y="3412626"/>
            <a:ext cx="3801277" cy="327664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</a:t>
            </a:r>
            <a:r>
              <a:rPr lang="en-US" dirty="0" smtClean="0"/>
              <a:t>machine translation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2" y="1567543"/>
            <a:ext cx="8636516" cy="457078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 smtClean="0"/>
              <a:t>translation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generative model based on noisy channel framework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/>
              <a:t>the </a:t>
            </a:r>
            <a:r>
              <a:rPr lang="en-US" dirty="0" smtClean="0"/>
              <a:t>translation sentence </a:t>
            </a:r>
            <a:r>
              <a:rPr lang="en-US" b="1" i="1" dirty="0" smtClean="0"/>
              <a:t>e</a:t>
            </a:r>
            <a:r>
              <a:rPr lang="en-US" dirty="0" smtClean="0"/>
              <a:t> with regard to </a:t>
            </a:r>
            <a:r>
              <a:rPr lang="en-US" dirty="0"/>
              <a:t>the </a:t>
            </a:r>
            <a:r>
              <a:rPr lang="en-US" dirty="0" smtClean="0"/>
              <a:t>given sentence </a:t>
            </a:r>
            <a:r>
              <a:rPr lang="en-US" b="1" i="1" dirty="0" smtClean="0"/>
              <a:t>f</a:t>
            </a:r>
            <a:r>
              <a:rPr lang="en-US" dirty="0" smtClean="0"/>
              <a:t> </a:t>
            </a:r>
            <a:r>
              <a:rPr lang="en-US" dirty="0"/>
              <a:t>by a stochastic </a:t>
            </a:r>
            <a:r>
              <a:rPr lang="en-US" dirty="0" smtClean="0"/>
              <a:t>process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the length of </a:t>
            </a:r>
            <a:r>
              <a:rPr lang="en-US" b="1" i="1" dirty="0" smtClean="0"/>
              <a:t>f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Generate the </a:t>
            </a:r>
            <a:r>
              <a:rPr lang="en-US" b="1" i="1" dirty="0">
                <a:solidFill>
                  <a:srgbClr val="FF0000"/>
                </a:solidFill>
              </a:rPr>
              <a:t>alignment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</a:t>
            </a:r>
            <a:r>
              <a:rPr lang="en-US" b="1" i="1" dirty="0" smtClean="0"/>
              <a:t>e</a:t>
            </a:r>
            <a:r>
              <a:rPr lang="en-US" dirty="0" smtClean="0"/>
              <a:t> </a:t>
            </a:r>
            <a:r>
              <a:rPr lang="en-US" dirty="0"/>
              <a:t>to the target sentence </a:t>
            </a:r>
            <a:r>
              <a:rPr lang="en-US" b="1" i="1" dirty="0" smtClean="0"/>
              <a:t>f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Generate the words of </a:t>
            </a:r>
            <a:r>
              <a:rPr lang="en-US" b="1" i="1" dirty="0" smtClean="0"/>
              <a:t>f</a:t>
            </a:r>
            <a:endParaRPr lang="en-US" dirty="0" smtClean="0"/>
          </a:p>
          <a:p>
            <a:pPr marL="971550" lvl="1" indent="-457200"/>
            <a:r>
              <a:rPr lang="en-US" dirty="0" smtClean="0"/>
              <a:t> 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17172" y="4982110"/>
                <a:ext cx="6263983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𝐸𝑛𝑔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𝐹𝑟𝑒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𝐸𝑛𝑔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72" y="4982110"/>
                <a:ext cx="6263983" cy="4658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to one, one to many and reordering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72004" y="2315494"/>
            <a:ext cx="302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John told Mary a story.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80966" y="3884513"/>
            <a:ext cx="1466965" cy="1611086"/>
            <a:chOff x="480966" y="3884513"/>
            <a:chExt cx="1466965" cy="1611086"/>
          </a:xfrm>
        </p:grpSpPr>
        <p:sp>
          <p:nvSpPr>
            <p:cNvPr id="25" name="TextBox 24"/>
            <p:cNvSpPr txBox="1"/>
            <p:nvPr/>
          </p:nvSpPr>
          <p:spPr>
            <a:xfrm>
              <a:off x="480966" y="4346384"/>
              <a:ext cx="1436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Source sentence</a:t>
              </a:r>
              <a:endParaRPr lang="en-US" sz="2000" dirty="0"/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1730215" y="3884513"/>
              <a:ext cx="217716" cy="1611086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66412"/>
              </p:ext>
            </p:extLst>
          </p:nvPr>
        </p:nvGraphicFramePr>
        <p:xfrm>
          <a:off x="2030385" y="3749039"/>
          <a:ext cx="554042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told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27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43" y="3687652"/>
            <a:ext cx="5581650" cy="195758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72004" y="2950418"/>
            <a:ext cx="498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___ _ ____ ___ ______ ____ ______.</a:t>
            </a:r>
            <a:endParaRPr lang="en-US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90025" y="3713410"/>
            <a:ext cx="894842" cy="19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to one, one to many and reordering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72004" y="2315494"/>
            <a:ext cx="302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John told Mary a story.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724627" y="2670167"/>
            <a:ext cx="3703969" cy="419088"/>
            <a:chOff x="2724627" y="2670167"/>
            <a:chExt cx="3703969" cy="4190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724627" y="2670167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179880" y="2670167"/>
              <a:ext cx="237344" cy="4066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37980" y="2680948"/>
              <a:ext cx="311088" cy="3655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92232" y="2680948"/>
              <a:ext cx="1861924" cy="3517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92232" y="2670167"/>
              <a:ext cx="2436364" cy="2895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64895" y="2711317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41170" y="2711317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80966" y="4346384"/>
            <a:ext cx="143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 sentence</a:t>
            </a:r>
            <a:endParaRPr lang="en-US" sz="2000" dirty="0"/>
          </a:p>
        </p:txBody>
      </p:sp>
      <p:sp>
        <p:nvSpPr>
          <p:cNvPr id="27" name="Left Brace 26"/>
          <p:cNvSpPr/>
          <p:nvPr/>
        </p:nvSpPr>
        <p:spPr>
          <a:xfrm>
            <a:off x="1730215" y="3884513"/>
            <a:ext cx="217716" cy="161108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66384"/>
              </p:ext>
            </p:extLst>
          </p:nvPr>
        </p:nvGraphicFramePr>
        <p:xfrm>
          <a:off x="2030385" y="3749039"/>
          <a:ext cx="554042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told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28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72004" y="2950418"/>
            <a:ext cx="498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___ _ ____ ___ ______ ____ ______.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0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to one, one to many and reordering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72004" y="2315494"/>
            <a:ext cx="302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John told Mary a story.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724627" y="2670167"/>
            <a:ext cx="3703969" cy="419088"/>
            <a:chOff x="2724627" y="2670167"/>
            <a:chExt cx="3703969" cy="4190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724627" y="2670167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179880" y="2670167"/>
              <a:ext cx="237344" cy="4066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37980" y="2680948"/>
              <a:ext cx="311088" cy="3655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92232" y="2680948"/>
              <a:ext cx="1861924" cy="3517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92232" y="2670167"/>
              <a:ext cx="2436364" cy="2895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64895" y="2711317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41170" y="2711317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80966" y="4346384"/>
            <a:ext cx="143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 sentence</a:t>
            </a:r>
            <a:endParaRPr lang="en-US" sz="2000" dirty="0"/>
          </a:p>
        </p:txBody>
      </p:sp>
      <p:sp>
        <p:nvSpPr>
          <p:cNvPr id="27" name="Left Brace 26"/>
          <p:cNvSpPr/>
          <p:nvPr/>
        </p:nvSpPr>
        <p:spPr>
          <a:xfrm>
            <a:off x="1730215" y="3884513"/>
            <a:ext cx="217716" cy="161108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12097"/>
              </p:ext>
            </p:extLst>
          </p:nvPr>
        </p:nvGraphicFramePr>
        <p:xfrm>
          <a:off x="2030385" y="3749039"/>
          <a:ext cx="554042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told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29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72004" y="2950418"/>
            <a:ext cx="498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___ _ ____ ___ ______ ____ ______.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distributional 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8852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Use the contexts in which words appear to measure their similarity</a:t>
                </a:r>
              </a:p>
              <a:p>
                <a:pPr lvl="1"/>
                <a:r>
                  <a:rPr lang="en-US" dirty="0"/>
                  <a:t>Assumption: </a:t>
                </a:r>
                <a:r>
                  <a:rPr lang="en-US" dirty="0" smtClean="0"/>
                  <a:t>similar </a:t>
                </a:r>
                <a:r>
                  <a:rPr lang="en-US" dirty="0"/>
                  <a:t>contexts </a:t>
                </a:r>
                <a:r>
                  <a:rPr lang="en-US" dirty="0" smtClean="0"/>
                  <a:t>=&gt; similar meanings</a:t>
                </a:r>
              </a:p>
              <a:p>
                <a:pPr lvl="1"/>
                <a:r>
                  <a:rPr lang="en-US" dirty="0" smtClean="0"/>
                  <a:t>Approach: represent </a:t>
                </a:r>
                <a:r>
                  <a:rPr lang="en-US" dirty="0"/>
                  <a:t>each 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as a vector </a:t>
                </a:r>
                <a:r>
                  <a:rPr lang="en-US" dirty="0" smtClean="0"/>
                  <a:t>of its contexts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Vector space representation</a:t>
                </a:r>
              </a:p>
              <a:p>
                <a:pPr lvl="2"/>
                <a:r>
                  <a:rPr lang="en-US" dirty="0"/>
                  <a:t>Each dimension corresponds to a particular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Each element </a:t>
                </a:r>
                <a:r>
                  <a:rPr lang="en-US" dirty="0" smtClean="0"/>
                  <a:t>in the vector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captures the degree to which the 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associated with the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Similarity metric</a:t>
                </a:r>
              </a:p>
              <a:p>
                <a:pPr lvl="2"/>
                <a:r>
                  <a:rPr lang="en-US" dirty="0" smtClean="0"/>
                  <a:t>Cosine similarity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885265"/>
              </a:xfrm>
              <a:blipFill rotWithShape="0">
                <a:blip r:embed="rId2"/>
                <a:stretch>
                  <a:fillRect l="-1704" t="-262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to one, one to many and reordering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72004" y="2315494"/>
            <a:ext cx="302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John told Mary a story.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372004" y="2950418"/>
            <a:ext cx="4639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Jean a </a:t>
            </a:r>
            <a:r>
              <a:rPr lang="en-US" sz="2400" dirty="0" err="1" smtClean="0"/>
              <a:t>raconté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histoire à Marie.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24627" y="2670167"/>
            <a:ext cx="340" cy="37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79880" y="2670167"/>
            <a:ext cx="237344" cy="406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37980" y="2680948"/>
            <a:ext cx="311088" cy="365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92232" y="2680948"/>
            <a:ext cx="1861924" cy="35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92232" y="2670167"/>
            <a:ext cx="2436364" cy="2895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64895" y="2711317"/>
            <a:ext cx="340" cy="37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41170" y="2711317"/>
            <a:ext cx="340" cy="37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6673" y="4290576"/>
            <a:ext cx="143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 sentence</a:t>
            </a:r>
            <a:endParaRPr lang="en-US" sz="2000" dirty="0"/>
          </a:p>
        </p:txBody>
      </p:sp>
      <p:sp>
        <p:nvSpPr>
          <p:cNvPr id="27" name="Left Brace 26"/>
          <p:cNvSpPr/>
          <p:nvPr/>
        </p:nvSpPr>
        <p:spPr>
          <a:xfrm>
            <a:off x="1695872" y="3871634"/>
            <a:ext cx="217716" cy="161108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10756" y="2641325"/>
            <a:ext cx="2479640" cy="723566"/>
            <a:chOff x="6394339" y="2950418"/>
            <a:chExt cx="2479640" cy="723566"/>
          </a:xfrm>
        </p:grpSpPr>
        <p:sp>
          <p:nvSpPr>
            <p:cNvPr id="26" name="TextBox 25"/>
            <p:cNvSpPr txBox="1"/>
            <p:nvPr/>
          </p:nvSpPr>
          <p:spPr>
            <a:xfrm>
              <a:off x="7437064" y="2950418"/>
              <a:ext cx="1436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Target sentence</a:t>
              </a:r>
              <a:endParaRPr lang="en-US" sz="20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6394339" y="3328263"/>
              <a:ext cx="951918" cy="34572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86973"/>
              </p:ext>
            </p:extLst>
          </p:nvPr>
        </p:nvGraphicFramePr>
        <p:xfrm>
          <a:off x="2030385" y="3379841"/>
          <a:ext cx="554042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raconté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à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told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30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2" y="3369974"/>
            <a:ext cx="6487062" cy="3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to one and missing word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21597" y="2922530"/>
            <a:ext cx="143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Target sentence</a:t>
            </a:r>
            <a:endParaRPr lang="en-US" sz="2000" dirty="0"/>
          </a:p>
        </p:txBody>
      </p:sp>
      <p:sp>
        <p:nvSpPr>
          <p:cNvPr id="12" name="Left Brace 11"/>
          <p:cNvSpPr/>
          <p:nvPr/>
        </p:nvSpPr>
        <p:spPr>
          <a:xfrm>
            <a:off x="1654630" y="4605490"/>
            <a:ext cx="141514" cy="152067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4285" y="5011884"/>
            <a:ext cx="143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 sentence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44958" y="3338336"/>
            <a:ext cx="951918" cy="3457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82131" y="3095541"/>
            <a:ext cx="1511985" cy="1130641"/>
            <a:chOff x="382131" y="3095541"/>
            <a:chExt cx="1511985" cy="1130641"/>
          </a:xfrm>
        </p:grpSpPr>
        <p:sp>
          <p:nvSpPr>
            <p:cNvPr id="15" name="TextBox 14"/>
            <p:cNvSpPr txBox="1"/>
            <p:nvPr/>
          </p:nvSpPr>
          <p:spPr>
            <a:xfrm>
              <a:off x="382131" y="3095541"/>
              <a:ext cx="1436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 special symbol</a:t>
              </a:r>
              <a:endParaRPr lang="en-US" sz="20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330290" y="3545724"/>
              <a:ext cx="563826" cy="6804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796802" y="2233344"/>
            <a:ext cx="3550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John swam across the lake.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772729" y="3032909"/>
            <a:ext cx="4076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Jean a </a:t>
            </a:r>
            <a:r>
              <a:rPr lang="en-US" sz="2400" dirty="0" err="1" smtClean="0"/>
              <a:t>traversé</a:t>
            </a:r>
            <a:r>
              <a:rPr lang="en-US" sz="2400" dirty="0" smtClean="0"/>
              <a:t> le lac à la </a:t>
            </a:r>
            <a:r>
              <a:rPr lang="en-US" sz="2400" dirty="0" err="1" smtClean="0"/>
              <a:t>nage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134247" y="2685175"/>
            <a:ext cx="340" cy="37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223147" y="2580239"/>
            <a:ext cx="449489" cy="5153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822392" y="2685175"/>
            <a:ext cx="471363" cy="368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14663" y="2674990"/>
            <a:ext cx="516097" cy="388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21319" y="2580549"/>
            <a:ext cx="2425879" cy="580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64703" y="3385961"/>
            <a:ext cx="173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83861" y="3385961"/>
            <a:ext cx="219258" cy="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87247"/>
              </p:ext>
            </p:extLst>
          </p:nvPr>
        </p:nvGraphicFramePr>
        <p:xfrm>
          <a:off x="1948898" y="3724641"/>
          <a:ext cx="490080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traversé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NULL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across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5" name="Straight Connector 34"/>
          <p:cNvCxnSpPr/>
          <p:nvPr/>
        </p:nvCxnSpPr>
        <p:spPr>
          <a:xfrm flipH="1">
            <a:off x="3605038" y="2580239"/>
            <a:ext cx="1062024" cy="5951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Alignment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</a:t>
            </a:r>
            <a:r>
              <a:rPr lang="en-US" dirty="0" smtClean="0"/>
              <a:t>word alignments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03487"/>
              </p:ext>
            </p:extLst>
          </p:nvPr>
        </p:nvGraphicFramePr>
        <p:xfrm>
          <a:off x="1962888" y="5377543"/>
          <a:ext cx="521822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7423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Position</a:t>
                      </a:r>
                      <a:endParaRPr lang="en-US" dirty="0"/>
                    </a:p>
                  </a:txBody>
                  <a:tcPr marL="145764" marR="1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Position</a:t>
                      </a:r>
                      <a:endParaRPr lang="en-US" dirty="0"/>
                    </a:p>
                  </a:txBody>
                  <a:tcPr marL="145764" marR="1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urved Right Arrow 8"/>
          <p:cNvSpPr/>
          <p:nvPr/>
        </p:nvSpPr>
        <p:spPr>
          <a:xfrm>
            <a:off x="903515" y="4038600"/>
            <a:ext cx="696686" cy="18179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41484"/>
              </p:ext>
            </p:extLst>
          </p:nvPr>
        </p:nvGraphicFramePr>
        <p:xfrm>
          <a:off x="1861178" y="2188028"/>
          <a:ext cx="542164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2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traversé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NULL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IBM </a:t>
            </a:r>
            <a:r>
              <a:rPr lang="en-US" sz="4000" dirty="0" smtClean="0"/>
              <a:t>translation models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2"/>
                <a:ext cx="8512629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Translation model </a:t>
                </a:r>
                <a:r>
                  <a:rPr lang="en-US" dirty="0"/>
                  <a:t>with </a:t>
                </a:r>
                <a:r>
                  <a:rPr lang="en-US" dirty="0" smtClean="0"/>
                  <a:t>word alignment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𝐹𝑟𝑒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Generate the words of </a:t>
                </a:r>
                <a:r>
                  <a:rPr lang="en-US" b="1" i="1" dirty="0" smtClean="0"/>
                  <a:t>f </a:t>
                </a:r>
                <a:r>
                  <a:rPr lang="en-US" dirty="0" smtClean="0"/>
                  <a:t>with respect to alignment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2"/>
                <a:ext cx="8512629" cy="4525963"/>
              </a:xfrm>
              <a:blipFill rotWithShape="0">
                <a:blip r:embed="rId2"/>
                <a:stretch>
                  <a:fillRect l="-164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537857" y="2699657"/>
            <a:ext cx="4572000" cy="599459"/>
            <a:chOff x="3537857" y="2699657"/>
            <a:chExt cx="4572000" cy="599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537857" y="2899006"/>
                  <a:ext cx="4572000" cy="4001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sz="2000" i="1" dirty="0" smtClean="0">
                      <a:solidFill>
                        <a:srgbClr val="FF0000"/>
                      </a:solidFill>
                    </a:rPr>
                    <a:t>marginalize over all possible alignments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sz="20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857" y="2899006"/>
                  <a:ext cx="4572000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33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H="1" flipV="1">
              <a:off x="3984171" y="2699657"/>
              <a:ext cx="228600" cy="19934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327" y="3785142"/>
                <a:ext cx="9394372" cy="105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1..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1,..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1..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1,..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" y="3785142"/>
                <a:ext cx="9394372" cy="10547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59228" y="3918857"/>
            <a:ext cx="2775857" cy="1591753"/>
            <a:chOff x="359228" y="3918857"/>
            <a:chExt cx="2775857" cy="1591753"/>
          </a:xfrm>
        </p:grpSpPr>
        <p:sp>
          <p:nvSpPr>
            <p:cNvPr id="10" name="Rectangle 9"/>
            <p:cNvSpPr/>
            <p:nvPr/>
          </p:nvSpPr>
          <p:spPr>
            <a:xfrm>
              <a:off x="1959429" y="3918857"/>
              <a:ext cx="936171" cy="8055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228" y="5141278"/>
              <a:ext cx="2775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Length of target sentence </a:t>
              </a:r>
              <a:r>
                <a:rPr lang="en-US" b="1" i="1" dirty="0" smtClean="0">
                  <a:solidFill>
                    <a:srgbClr val="002060"/>
                  </a:solidFill>
                </a:rPr>
                <a:t>f</a:t>
              </a:r>
              <a:endParaRPr lang="en-US" b="1" i="1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0"/>
            </p:cNvCxnSpPr>
            <p:nvPr/>
          </p:nvCxnSpPr>
          <p:spPr>
            <a:xfrm flipV="1">
              <a:off x="1747157" y="4724400"/>
              <a:ext cx="571500" cy="41687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352801" y="3918857"/>
            <a:ext cx="2895599" cy="1611086"/>
            <a:chOff x="3352801" y="3918857"/>
            <a:chExt cx="2895599" cy="1611086"/>
          </a:xfrm>
        </p:grpSpPr>
        <p:sp>
          <p:nvSpPr>
            <p:cNvPr id="14" name="Rectangle 13"/>
            <p:cNvSpPr/>
            <p:nvPr/>
          </p:nvSpPr>
          <p:spPr>
            <a:xfrm>
              <a:off x="3352801" y="3918857"/>
              <a:ext cx="2895599" cy="8055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984171" y="5138297"/>
                  <a:ext cx="1992085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Word alignment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171" y="5138297"/>
                  <a:ext cx="1992085" cy="39164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761" t="-7813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endCxn id="14" idx="2"/>
            </p:cNvCxnSpPr>
            <p:nvPr/>
          </p:nvCxnSpPr>
          <p:spPr>
            <a:xfrm flipV="1">
              <a:off x="4800599" y="4724400"/>
              <a:ext cx="2" cy="41389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281738" y="3918857"/>
            <a:ext cx="2579234" cy="1591753"/>
            <a:chOff x="6281738" y="3918857"/>
            <a:chExt cx="2579234" cy="1591753"/>
          </a:xfrm>
        </p:grpSpPr>
        <p:sp>
          <p:nvSpPr>
            <p:cNvPr id="22" name="Rectangle 21"/>
            <p:cNvSpPr/>
            <p:nvPr/>
          </p:nvSpPr>
          <p:spPr>
            <a:xfrm>
              <a:off x="6281738" y="3918857"/>
              <a:ext cx="2579234" cy="80554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619874" y="5118964"/>
                  <a:ext cx="1992085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Translation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b="1" i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874" y="5118964"/>
                  <a:ext cx="1992085" cy="39164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752" t="-7813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436302" y="4705067"/>
              <a:ext cx="2" cy="41389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 smtClean="0"/>
              <a:t>translation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of 5 translation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Different assumptions and realization of the components in the translation models, i.e., length model, alignment model and translation model</a:t>
            </a:r>
          </a:p>
          <a:p>
            <a:pPr lvl="1"/>
            <a:r>
              <a:rPr lang="en-US" dirty="0"/>
              <a:t>Model 1 is </a:t>
            </a:r>
            <a:r>
              <a:rPr lang="en-US" dirty="0" smtClean="0"/>
              <a:t>the simplest and becomes the basis of follow-up IBM translation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in Model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Length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Probability </a:t>
                </a:r>
                <a:r>
                  <a:rPr lang="en-US" dirty="0"/>
                  <a:t>of generating a source sentence </a:t>
                </a:r>
                <a:r>
                  <a:rPr lang="en-US" dirty="0" smtClean="0"/>
                  <a:t>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given a target sentence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Assumed to be a constant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Alignment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Probability of source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aligned to target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Assumed to be uniform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324599" y="4953000"/>
            <a:ext cx="2928258" cy="597931"/>
            <a:chOff x="6324599" y="4953000"/>
            <a:chExt cx="2928258" cy="597931"/>
          </a:xfrm>
        </p:grpSpPr>
        <p:sp>
          <p:nvSpPr>
            <p:cNvPr id="4" name="TextBox 3"/>
            <p:cNvSpPr txBox="1"/>
            <p:nvPr/>
          </p:nvSpPr>
          <p:spPr>
            <a:xfrm>
              <a:off x="6509656" y="4953000"/>
              <a:ext cx="2743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length of source sentence</a:t>
              </a:r>
              <a:endParaRPr lang="en-US" i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6324599" y="5322332"/>
              <a:ext cx="478972" cy="2285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in Model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Translation </a:t>
                </a:r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Probability </a:t>
                </a:r>
                <a:r>
                  <a:rPr lang="en-US" dirty="0"/>
                  <a:t>of E</a:t>
                </a:r>
                <a:r>
                  <a:rPr lang="en-US" dirty="0" smtClean="0"/>
                  <a:t>nglish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translated to French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After the simplification, Model 1 becomes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43716" y="3817800"/>
            <a:ext cx="9394372" cy="2013799"/>
            <a:chOff x="277584" y="3817800"/>
            <a:chExt cx="9394372" cy="2013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77584" y="3817800"/>
                  <a:ext cx="9394372" cy="105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chr m:val="∏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1..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1,..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1..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1,..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584" y="3817800"/>
                  <a:ext cx="9394372" cy="10547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475012" y="4776823"/>
                  <a:ext cx="3956959" cy="105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∏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012" y="4776823"/>
                  <a:ext cx="3956959" cy="10547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852057" y="5649687"/>
            <a:ext cx="4310744" cy="790603"/>
            <a:chOff x="2852057" y="5649687"/>
            <a:chExt cx="4310744" cy="790603"/>
          </a:xfrm>
        </p:grpSpPr>
        <p:sp>
          <p:nvSpPr>
            <p:cNvPr id="9" name="TextBox 8"/>
            <p:cNvSpPr txBox="1"/>
            <p:nvPr/>
          </p:nvSpPr>
          <p:spPr>
            <a:xfrm>
              <a:off x="2852057" y="6070958"/>
              <a:ext cx="431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add a NULL word in the source sentence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862943" y="5649687"/>
              <a:ext cx="261257" cy="39188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Generative </a:t>
            </a:r>
            <a:r>
              <a:rPr lang="en-US" dirty="0" smtClean="0"/>
              <a:t>process in Model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09301" y="1217583"/>
                <a:ext cx="60818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For a particular English sentence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..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of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1" y="1217583"/>
                <a:ext cx="608185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10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07086"/>
              </p:ext>
            </p:extLst>
          </p:nvPr>
        </p:nvGraphicFramePr>
        <p:xfrm>
          <a:off x="2129787" y="1694059"/>
          <a:ext cx="50439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98414" y="2462664"/>
                <a:ext cx="599095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1. Choose </a:t>
                </a:r>
                <a:r>
                  <a:rPr lang="en-US" sz="2000" dirty="0"/>
                  <a:t>a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for the </a:t>
                </a:r>
                <a:r>
                  <a:rPr lang="en-US" sz="2000" dirty="0" smtClean="0"/>
                  <a:t>target sentence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e.g</a:t>
                </a:r>
                <a:r>
                  <a:rPr lang="en-US" sz="2000" dirty="0"/>
                  <a:t> m = 8)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414" y="2462664"/>
                <a:ext cx="5990959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119" t="-9091" r="-20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32835"/>
              </p:ext>
            </p:extLst>
          </p:nvPr>
        </p:nvGraphicFramePr>
        <p:xfrm>
          <a:off x="2420163" y="2895432"/>
          <a:ext cx="44269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09300" y="3652222"/>
                <a:ext cx="68182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2. Choose an alignment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for the source sentence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0" y="3652222"/>
                <a:ext cx="681827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8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727572"/>
              </p:ext>
            </p:extLst>
          </p:nvPr>
        </p:nvGraphicFramePr>
        <p:xfrm>
          <a:off x="1681573" y="4122054"/>
          <a:ext cx="590958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Position</a:t>
                      </a:r>
                      <a:endParaRPr lang="en-US" dirty="0"/>
                    </a:p>
                  </a:txBody>
                  <a:tcPr marL="145764" marR="1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87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Position</a:t>
                      </a:r>
                      <a:endParaRPr lang="en-US" dirty="0"/>
                    </a:p>
                  </a:txBody>
                  <a:tcPr marL="145764" marR="1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09300" y="4897303"/>
                <a:ext cx="6520543" cy="46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3. Translate each source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into the </a:t>
                </a:r>
                <a:r>
                  <a:rPr lang="en-US" sz="2000" dirty="0" smtClean="0"/>
                  <a:t>target language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0" y="4897303"/>
                <a:ext cx="6520543" cy="460895"/>
              </a:xfrm>
              <a:prstGeom prst="rect">
                <a:avLst/>
              </a:prstGeom>
              <a:blipFill rotWithShape="0">
                <a:blip r:embed="rId5"/>
                <a:stretch>
                  <a:fillRect l="-1029"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224617"/>
              </p:ext>
            </p:extLst>
          </p:nvPr>
        </p:nvGraphicFramePr>
        <p:xfrm>
          <a:off x="678544" y="5349743"/>
          <a:ext cx="81679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across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across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lake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swam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Encoded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traversé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à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nage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37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2688120"/>
            <a:ext cx="652871" cy="3501495"/>
            <a:chOff x="0" y="2688120"/>
            <a:chExt cx="652871" cy="3501495"/>
          </a:xfrm>
        </p:grpSpPr>
        <p:sp>
          <p:nvSpPr>
            <p:cNvPr id="16" name="TextBox 15"/>
            <p:cNvSpPr txBox="1"/>
            <p:nvPr/>
          </p:nvSpPr>
          <p:spPr>
            <a:xfrm rot="5400000">
              <a:off x="-568961" y="4419905"/>
              <a:ext cx="1507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Transmitter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>
              <a:off x="364648" y="2688120"/>
              <a:ext cx="288223" cy="3501495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1288748"/>
            <a:ext cx="1091723" cy="1348331"/>
            <a:chOff x="0" y="1288748"/>
            <a:chExt cx="1091723" cy="1348331"/>
          </a:xfrm>
        </p:grpSpPr>
        <p:sp>
          <p:nvSpPr>
            <p:cNvPr id="14" name="TextBox 13"/>
            <p:cNvSpPr txBox="1"/>
            <p:nvPr/>
          </p:nvSpPr>
          <p:spPr>
            <a:xfrm rot="5400000">
              <a:off x="-399534" y="1868213"/>
              <a:ext cx="116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Source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pic>
          <p:nvPicPr>
            <p:cNvPr id="1028" name="Picture 4" descr="http://4.bp.blogspot.com/-xEcpOCaLYiY/U1okFt3WryI/AAAAAAAADVk/lwkDAACK_iA/s1600/sing.ways.englishma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48" y="1288748"/>
              <a:ext cx="727075" cy="108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8310641" y="2052879"/>
            <a:ext cx="622500" cy="2946400"/>
            <a:chOff x="8310641" y="2052879"/>
            <a:chExt cx="622500" cy="2946400"/>
          </a:xfrm>
        </p:grpSpPr>
        <p:sp>
          <p:nvSpPr>
            <p:cNvPr id="18" name="Down Arrow 17"/>
            <p:cNvSpPr/>
            <p:nvPr/>
          </p:nvSpPr>
          <p:spPr>
            <a:xfrm>
              <a:off x="8310641" y="2052879"/>
              <a:ext cx="272135" cy="294640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7800274" y="3426254"/>
              <a:ext cx="1896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Order of actions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8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Decoding process in Model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09301" y="1217583"/>
                <a:ext cx="60818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For a particular English sentence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..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of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1" y="1217583"/>
                <a:ext cx="608185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10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29787" y="1694059"/>
          <a:ext cx="50439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John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flies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across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river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98414" y="2462664"/>
                <a:ext cx="599095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1. Choose </a:t>
                </a:r>
                <a:r>
                  <a:rPr lang="en-US" sz="2000" dirty="0"/>
                  <a:t>a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for the </a:t>
                </a:r>
                <a:r>
                  <a:rPr lang="en-US" sz="2000" dirty="0" smtClean="0"/>
                  <a:t>target sentence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e.g</a:t>
                </a:r>
                <a:r>
                  <a:rPr lang="en-US" sz="2000" dirty="0"/>
                  <a:t> m = 8)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414" y="2462664"/>
                <a:ext cx="5990959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119" t="-9091" r="-20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420163" y="2895432"/>
          <a:ext cx="44269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09300" y="3652222"/>
                <a:ext cx="68182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2. Choose an alignment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for the source sentence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0" y="3652222"/>
                <a:ext cx="681827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8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4"/>
          <p:cNvGraphicFramePr>
            <a:graphicFrameLocks/>
          </p:cNvGraphicFramePr>
          <p:nvPr>
            <p:extLst/>
          </p:nvPr>
        </p:nvGraphicFramePr>
        <p:xfrm>
          <a:off x="1681573" y="4122054"/>
          <a:ext cx="590958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Position</a:t>
                      </a:r>
                      <a:endParaRPr lang="en-US" dirty="0"/>
                    </a:p>
                  </a:txBody>
                  <a:tcPr marL="145764" marR="1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87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Position</a:t>
                      </a:r>
                      <a:endParaRPr lang="en-US" dirty="0"/>
                    </a:p>
                  </a:txBody>
                  <a:tcPr marL="145764" marR="1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09300" y="4897303"/>
                <a:ext cx="6520543" cy="46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3. Translate each source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into the </a:t>
                </a:r>
                <a:r>
                  <a:rPr lang="en-US" sz="2000" dirty="0" smtClean="0"/>
                  <a:t>target language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0" y="4897303"/>
                <a:ext cx="6520543" cy="460895"/>
              </a:xfrm>
              <a:prstGeom prst="rect">
                <a:avLst/>
              </a:prstGeom>
              <a:blipFill rotWithShape="0">
                <a:blip r:embed="rId5"/>
                <a:stretch>
                  <a:fillRect l="-1029"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61151"/>
              </p:ext>
            </p:extLst>
          </p:nvPr>
        </p:nvGraphicFramePr>
        <p:xfrm>
          <a:off x="678544" y="5349743"/>
          <a:ext cx="81679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7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John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flies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river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river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flies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NULL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across</a:t>
                      </a:r>
                      <a:endParaRPr lang="en-US" b="1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Encoded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Jean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traversé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lac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à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nage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38</a:t>
            </a:fld>
            <a:endParaRPr lang="en-US"/>
          </a:p>
        </p:txBody>
      </p:sp>
      <p:pic>
        <p:nvPicPr>
          <p:cNvPr id="2050" name="Picture 2" descr="http://siterepository.s3.amazonaws.com/1199/small_people_french_artist_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6570"/>
            <a:ext cx="671739" cy="9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591772" y="2288910"/>
            <a:ext cx="600229" cy="2946400"/>
            <a:chOff x="8361060" y="1875903"/>
            <a:chExt cx="600229" cy="2946400"/>
          </a:xfrm>
        </p:grpSpPr>
        <p:sp>
          <p:nvSpPr>
            <p:cNvPr id="20" name="Down Arrow 19"/>
            <p:cNvSpPr/>
            <p:nvPr/>
          </p:nvSpPr>
          <p:spPr>
            <a:xfrm>
              <a:off x="8361060" y="1875903"/>
              <a:ext cx="272135" cy="2946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7880760" y="3323163"/>
              <a:ext cx="1791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Order of actions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7200" y="3090206"/>
                <a:ext cx="13739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90206"/>
                <a:ext cx="137390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5869" y="4133309"/>
                <a:ext cx="133216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69" y="4133309"/>
                <a:ext cx="1332160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77161" y="1830136"/>
                <a:ext cx="687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61" y="1830136"/>
                <a:ext cx="68762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2657" y="4594779"/>
                <a:ext cx="1493678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7" y="4594779"/>
                <a:ext cx="1493678" cy="87985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 rot="5400000">
            <a:off x="8423136" y="5839896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Receiver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3202" y="1747791"/>
            <a:ext cx="1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Search through all English sentences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4146" y="2969249"/>
            <a:ext cx="186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Search through all possible alignments</a:t>
            </a:r>
            <a:endParaRPr lang="en-US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0" y="1085115"/>
                <a:ext cx="177247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5115"/>
                <a:ext cx="1772473" cy="372410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7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  <p:bldP spid="23" grpId="0"/>
      <p:bldP spid="26" grpId="0"/>
      <p:bldP spid="31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Decoding process in Model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09301" y="1217583"/>
                <a:ext cx="60818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For a particular English sentence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..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of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1" y="1217583"/>
                <a:ext cx="6081858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10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75227"/>
              </p:ext>
            </p:extLst>
          </p:nvPr>
        </p:nvGraphicFramePr>
        <p:xfrm>
          <a:off x="2129787" y="1694059"/>
          <a:ext cx="50439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John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swam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across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lake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98414" y="2462664"/>
                <a:ext cx="599095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1. Choose </a:t>
                </a:r>
                <a:r>
                  <a:rPr lang="en-US" sz="2000" dirty="0"/>
                  <a:t>a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for the </a:t>
                </a:r>
                <a:r>
                  <a:rPr lang="en-US" sz="2000" dirty="0" smtClean="0"/>
                  <a:t>target sentence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e.g</a:t>
                </a:r>
                <a:r>
                  <a:rPr lang="en-US" sz="2000" dirty="0"/>
                  <a:t> m = 8)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414" y="2462664"/>
                <a:ext cx="5990959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119" t="-9091" r="-20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420163" y="2895432"/>
          <a:ext cx="44269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09300" y="3652222"/>
                <a:ext cx="68182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2. Choose an alignment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for the source sentence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0" y="3652222"/>
                <a:ext cx="681827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8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272447"/>
              </p:ext>
            </p:extLst>
          </p:nvPr>
        </p:nvGraphicFramePr>
        <p:xfrm>
          <a:off x="1681573" y="4122054"/>
          <a:ext cx="590958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6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7874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Position</a:t>
                      </a:r>
                      <a:endParaRPr lang="en-US" dirty="0"/>
                    </a:p>
                  </a:txBody>
                  <a:tcPr marL="145764" marR="1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874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Position</a:t>
                      </a:r>
                      <a:endParaRPr lang="en-US" dirty="0"/>
                    </a:p>
                  </a:txBody>
                  <a:tcPr marL="145764" marR="1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09300" y="4897303"/>
                <a:ext cx="6520543" cy="46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3. Translate each source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into the </a:t>
                </a:r>
                <a:r>
                  <a:rPr lang="en-US" sz="2000" dirty="0" smtClean="0"/>
                  <a:t>target language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00" y="4897303"/>
                <a:ext cx="6520543" cy="460895"/>
              </a:xfrm>
              <a:prstGeom prst="rect">
                <a:avLst/>
              </a:prstGeom>
              <a:blipFill rotWithShape="0">
                <a:blip r:embed="rId5"/>
                <a:stretch>
                  <a:fillRect l="-1029"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32530"/>
              </p:ext>
            </p:extLst>
          </p:nvPr>
        </p:nvGraphicFramePr>
        <p:xfrm>
          <a:off x="788431" y="5303178"/>
          <a:ext cx="797438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59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8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John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across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across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lake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NULL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NULL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swam</a:t>
                      </a:r>
                      <a:endParaRPr lang="en-US" b="1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145764" marR="1457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marL="145764" marR="145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r>
                        <a:rPr lang="en-US" dirty="0" smtClean="0"/>
                        <a:t>Encoded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Jean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traversé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lac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à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nage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39</a:t>
            </a:fld>
            <a:endParaRPr lang="en-US"/>
          </a:p>
        </p:txBody>
      </p:sp>
      <p:pic>
        <p:nvPicPr>
          <p:cNvPr id="2050" name="Picture 2" descr="http://siterepository.s3.amazonaws.com/1199/small_people_french_artist_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6570"/>
            <a:ext cx="671739" cy="9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588348" y="2257942"/>
            <a:ext cx="612121" cy="2946400"/>
            <a:chOff x="8482894" y="2332566"/>
            <a:chExt cx="612121" cy="2946400"/>
          </a:xfrm>
        </p:grpSpPr>
        <p:sp>
          <p:nvSpPr>
            <p:cNvPr id="20" name="Down Arrow 19"/>
            <p:cNvSpPr/>
            <p:nvPr/>
          </p:nvSpPr>
          <p:spPr>
            <a:xfrm>
              <a:off x="8482894" y="2332566"/>
              <a:ext cx="272135" cy="2946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8093315" y="3580938"/>
              <a:ext cx="163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Order of action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7200" y="3090206"/>
                <a:ext cx="13739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90206"/>
                <a:ext cx="137390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5869" y="4133309"/>
                <a:ext cx="133216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69" y="4133309"/>
                <a:ext cx="1332160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71497" y="1875903"/>
                <a:ext cx="687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97" y="1875903"/>
                <a:ext cx="68762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0322" y="4594779"/>
                <a:ext cx="1493678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" y="4594779"/>
                <a:ext cx="1493678" cy="87985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 rot="5400000">
            <a:off x="8423136" y="5839896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Receiver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0" y="1067765"/>
                <a:ext cx="177247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7765"/>
                <a:ext cx="1772473" cy="372410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263202" y="1747791"/>
            <a:ext cx="1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Search through all English sentences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4146" y="2969249"/>
            <a:ext cx="186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Search through all possible alignments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signature </a:t>
            </a:r>
            <a:r>
              <a:rPr lang="en-US" dirty="0"/>
              <a:t>of </a:t>
            </a:r>
            <a:r>
              <a:rPr lang="en-US" dirty="0" smtClean="0"/>
              <a:t>target word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72677"/>
            <a:ext cx="8229600" cy="3953488"/>
          </a:xfrm>
        </p:spPr>
        <p:txBody>
          <a:bodyPr>
            <a:normAutofit/>
          </a:bodyPr>
          <a:lstStyle/>
          <a:p>
            <a:r>
              <a:rPr lang="en-US" dirty="0"/>
              <a:t>Simplified </a:t>
            </a:r>
            <a:r>
              <a:rPr lang="en-US" dirty="0" err="1" smtClean="0"/>
              <a:t>Lesk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Words </a:t>
            </a:r>
            <a:r>
              <a:rPr lang="en-US" dirty="0"/>
              <a:t>in </a:t>
            </a:r>
            <a:r>
              <a:rPr lang="en-US" dirty="0" smtClean="0"/>
              <a:t>context</a:t>
            </a:r>
          </a:p>
          <a:p>
            <a:pPr lvl="1"/>
            <a:r>
              <a:rPr lang="en-US" i="1" dirty="0" smtClean="0"/>
              <a:t>Signature(</a:t>
            </a:r>
            <a:r>
              <a:rPr lang="en-US" i="1" dirty="0" smtClean="0">
                <a:solidFill>
                  <a:srgbClr val="00B050"/>
                </a:solidFill>
              </a:rPr>
              <a:t>bank</a:t>
            </a:r>
            <a:r>
              <a:rPr lang="en-US" i="1" dirty="0" smtClean="0"/>
              <a:t>) = </a:t>
            </a:r>
            <a:r>
              <a:rPr lang="en-US" i="1" dirty="0"/>
              <a:t>{</a:t>
            </a:r>
            <a:r>
              <a:rPr lang="en-US" i="1" dirty="0">
                <a:solidFill>
                  <a:srgbClr val="00B050"/>
                </a:solidFill>
              </a:rPr>
              <a:t>refuse, give, loan</a:t>
            </a:r>
            <a:r>
              <a:rPr lang="en-US" i="1" dirty="0" smtClean="0"/>
              <a:t>}</a:t>
            </a:r>
          </a:p>
          <a:p>
            <a:r>
              <a:rPr lang="en-US" dirty="0"/>
              <a:t>Original </a:t>
            </a:r>
            <a:r>
              <a:rPr lang="en-US" dirty="0" err="1" smtClean="0"/>
              <a:t>Lesk</a:t>
            </a:r>
            <a:endParaRPr lang="en-US" dirty="0"/>
          </a:p>
          <a:p>
            <a:pPr lvl="1"/>
            <a:r>
              <a:rPr lang="en-US" dirty="0" smtClean="0"/>
              <a:t>Augmented </a:t>
            </a:r>
            <a:r>
              <a:rPr lang="en-US" dirty="0"/>
              <a:t>signature of the target </a:t>
            </a:r>
            <a:r>
              <a:rPr lang="en-US" dirty="0" smtClean="0"/>
              <a:t>word</a:t>
            </a:r>
          </a:p>
          <a:p>
            <a:pPr lvl="1"/>
            <a:r>
              <a:rPr lang="en-US" i="1" dirty="0"/>
              <a:t>Signature(</a:t>
            </a:r>
            <a:r>
              <a:rPr lang="en-US" i="1" dirty="0">
                <a:solidFill>
                  <a:srgbClr val="00B050"/>
                </a:solidFill>
              </a:rPr>
              <a:t>bank</a:t>
            </a:r>
            <a:r>
              <a:rPr lang="en-US" i="1" dirty="0"/>
              <a:t>) = {</a:t>
            </a:r>
            <a:r>
              <a:rPr lang="en-US" b="1" i="1" dirty="0" smtClean="0">
                <a:solidFill>
                  <a:srgbClr val="00B050"/>
                </a:solidFill>
              </a:rPr>
              <a:t>refuse</a:t>
            </a:r>
            <a:r>
              <a:rPr lang="en-US" i="1" dirty="0">
                <a:solidFill>
                  <a:srgbClr val="00B050"/>
                </a:solidFill>
              </a:rPr>
              <a:t>, reject, request,... , </a:t>
            </a:r>
            <a:r>
              <a:rPr lang="en-US" b="1" i="1" dirty="0">
                <a:solidFill>
                  <a:srgbClr val="00B050"/>
                </a:solidFill>
              </a:rPr>
              <a:t>give</a:t>
            </a:r>
            <a:r>
              <a:rPr lang="en-US" i="1" dirty="0">
                <a:solidFill>
                  <a:srgbClr val="00B050"/>
                </a:solidFill>
              </a:rPr>
              <a:t>, gift, donate,... </a:t>
            </a:r>
            <a:r>
              <a:rPr lang="en-US" b="1" i="1" dirty="0">
                <a:solidFill>
                  <a:srgbClr val="00B050"/>
                </a:solidFill>
              </a:rPr>
              <a:t>loan</a:t>
            </a:r>
            <a:r>
              <a:rPr lang="en-US" i="1" dirty="0">
                <a:solidFill>
                  <a:srgbClr val="00B050"/>
                </a:solidFill>
              </a:rPr>
              <a:t>, </a:t>
            </a:r>
            <a:r>
              <a:rPr lang="en-US" i="1" dirty="0" smtClean="0">
                <a:solidFill>
                  <a:srgbClr val="00B050"/>
                </a:solidFill>
              </a:rPr>
              <a:t>money, borrow</a:t>
            </a:r>
            <a:r>
              <a:rPr lang="en-US" i="1" dirty="0">
                <a:solidFill>
                  <a:srgbClr val="00B050"/>
                </a:solidFill>
              </a:rPr>
              <a:t>,...</a:t>
            </a:r>
            <a:r>
              <a:rPr lang="en-US" i="1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0939" y="1417638"/>
            <a:ext cx="5642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“The </a:t>
            </a:r>
            <a:r>
              <a:rPr lang="en-US" sz="2800" i="1" dirty="0" smtClean="0">
                <a:solidFill>
                  <a:srgbClr val="00B050"/>
                </a:solidFill>
              </a:rPr>
              <a:t>bank</a:t>
            </a:r>
            <a:r>
              <a:rPr lang="en-US" sz="2800" i="1" dirty="0" smtClean="0"/>
              <a:t> refused to give me a loan.”</a:t>
            </a:r>
            <a:endParaRPr lang="en-US" sz="2800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115C-33BC-45ED-8DBD-F9FA6141D6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process in Model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space is huge</a:t>
            </a:r>
          </a:p>
          <a:p>
            <a:pPr lvl="1"/>
            <a:r>
              <a:rPr lang="en-US" dirty="0" smtClean="0"/>
              <a:t>Presumably all “sentences” in English</a:t>
            </a:r>
          </a:p>
          <a:p>
            <a:pPr lvl="2"/>
            <a:r>
              <a:rPr lang="en-US" dirty="0" smtClean="0"/>
              <a:t>English sentence length is unknown</a:t>
            </a:r>
          </a:p>
          <a:p>
            <a:pPr lvl="2"/>
            <a:r>
              <a:rPr lang="en-US" dirty="0" smtClean="0"/>
              <a:t>All permutation of words in the vocabulary</a:t>
            </a:r>
          </a:p>
          <a:p>
            <a:pPr lvl="1"/>
            <a:r>
              <a:rPr lang="en-US" dirty="0" smtClean="0"/>
              <a:t>Heuristics to reduce search space</a:t>
            </a:r>
          </a:p>
          <a:p>
            <a:pPr lvl="2"/>
            <a:r>
              <a:rPr lang="en-US" dirty="0" smtClean="0"/>
              <a:t>Trade-off between translation accuracy and efficiency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Estimation of translation probability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do not have ground-truth word-alignments, appeal to Expectation Maximization algorithm</a:t>
            </a:r>
          </a:p>
          <a:p>
            <a:pPr lvl="1"/>
            <a:r>
              <a:rPr lang="en-US" dirty="0" smtClean="0"/>
              <a:t>Intuitively, guess the alignment based on the current translation probability first; and then update the </a:t>
            </a:r>
            <a:r>
              <a:rPr lang="en-US" dirty="0"/>
              <a:t>translation </a:t>
            </a:r>
            <a:r>
              <a:rPr lang="en-US" dirty="0" smtClean="0"/>
              <a:t>probability</a:t>
            </a:r>
          </a:p>
          <a:p>
            <a:pPr lvl="1"/>
            <a:r>
              <a:rPr lang="en-US" dirty="0" smtClean="0"/>
              <a:t>EM algorithm will be carefully discussed in our later lecture of “Text Clustering”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translation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IBM models 2-5 are more </a:t>
            </a:r>
            <a:r>
              <a:rPr lang="en-US" dirty="0" smtClean="0"/>
              <a:t>complex</a:t>
            </a:r>
          </a:p>
          <a:p>
            <a:pPr lvl="1"/>
            <a:r>
              <a:rPr lang="en-US" dirty="0" smtClean="0"/>
              <a:t>Word </a:t>
            </a:r>
            <a:r>
              <a:rPr lang="en-US" dirty="0"/>
              <a:t>order and string position of the aligned </a:t>
            </a:r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Phase-based translation in the source and target languages</a:t>
            </a:r>
          </a:p>
          <a:p>
            <a:pPr lvl="2"/>
            <a:r>
              <a:rPr lang="en-US" dirty="0" smtClean="0"/>
              <a:t>Incorporate </a:t>
            </a:r>
            <a:r>
              <a:rPr lang="en-US" dirty="0"/>
              <a:t>syntax or quasi-syntactic structures</a:t>
            </a:r>
          </a:p>
          <a:p>
            <a:pPr lvl="2"/>
            <a:r>
              <a:rPr lang="en-US" dirty="0" smtClean="0"/>
              <a:t>Greatly reduce search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in machine translation</a:t>
            </a:r>
          </a:p>
          <a:p>
            <a:pPr lvl="1"/>
            <a:r>
              <a:rPr lang="en-US" dirty="0" smtClean="0"/>
              <a:t>Lexical/syntactic/semantic </a:t>
            </a:r>
            <a:r>
              <a:rPr lang="en-US" dirty="0" smtClean="0"/>
              <a:t>divergences</a:t>
            </a:r>
          </a:p>
          <a:p>
            <a:r>
              <a:rPr lang="en-US" dirty="0" smtClean="0"/>
              <a:t>Statistical machine translation</a:t>
            </a:r>
          </a:p>
          <a:p>
            <a:pPr lvl="1"/>
            <a:r>
              <a:rPr lang="en-US" dirty="0" smtClean="0"/>
              <a:t>Source-channel framework for statistical machine translation</a:t>
            </a:r>
          </a:p>
          <a:p>
            <a:pPr lvl="2"/>
            <a:r>
              <a:rPr lang="en-US" dirty="0" smtClean="0"/>
              <a:t>Generative process</a:t>
            </a:r>
          </a:p>
          <a:p>
            <a:pPr lvl="1"/>
            <a:r>
              <a:rPr lang="en-US" dirty="0" smtClean="0"/>
              <a:t>IBM model 1</a:t>
            </a:r>
          </a:p>
          <a:p>
            <a:pPr lvl="2"/>
            <a:r>
              <a:rPr lang="en-US" dirty="0" smtClean="0"/>
              <a:t>Idea of word alignment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and Language Processing</a:t>
            </a:r>
          </a:p>
          <a:p>
            <a:pPr lvl="1"/>
            <a:r>
              <a:rPr lang="en-US" dirty="0"/>
              <a:t>Chapter 25: Machine Translation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Statistical Machine Translation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Hongning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</a:t>
            </a:r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9316"/>
            <a:ext cx="4612721" cy="28411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86074" y="2845255"/>
            <a:ext cx="5000726" cy="3488429"/>
            <a:chOff x="3686074" y="2845255"/>
            <a:chExt cx="5000726" cy="34884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074" y="3748768"/>
              <a:ext cx="5000726" cy="2584916"/>
            </a:xfrm>
            <a:prstGeom prst="rect">
              <a:avLst/>
            </a:prstGeom>
          </p:spPr>
        </p:pic>
        <p:sp>
          <p:nvSpPr>
            <p:cNvPr id="6" name="Bent Arrow 5"/>
            <p:cNvSpPr/>
            <p:nvPr/>
          </p:nvSpPr>
          <p:spPr>
            <a:xfrm rot="5400000">
              <a:off x="5108021" y="2807154"/>
              <a:ext cx="903514" cy="979715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4" descr="http://3.bp.blogspot.com/-wz8iwNfTd-Q/UO_eRgSPHmI/AAAAAAAABg0/dvVr4kVaKNM/s1600/Google+Translate+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37" y="189275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131" y="2338389"/>
            <a:ext cx="5595994" cy="16954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091235" y="2547938"/>
            <a:ext cx="1285875" cy="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0972" y="2843213"/>
            <a:ext cx="1585916" cy="4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96125" y="4610101"/>
            <a:ext cx="81438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67375" y="4810125"/>
            <a:ext cx="1171575" cy="95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human translate languages?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bilingual dictionary sufficient?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73359" y="2415047"/>
            <a:ext cx="2319866" cy="1105894"/>
            <a:chOff x="1173359" y="2415047"/>
            <a:chExt cx="2319866" cy="1105894"/>
          </a:xfrm>
        </p:grpSpPr>
        <p:sp>
          <p:nvSpPr>
            <p:cNvPr id="5" name="Rectangle 4"/>
            <p:cNvSpPr/>
            <p:nvPr/>
          </p:nvSpPr>
          <p:spPr>
            <a:xfrm>
              <a:off x="1173359" y="2415047"/>
              <a:ext cx="22630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John loves Mary.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73359" y="3059276"/>
              <a:ext cx="2319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Jean </a:t>
              </a:r>
              <a:r>
                <a:rPr lang="en-US" sz="2400" dirty="0" err="1" smtClean="0">
                  <a:solidFill>
                    <a:srgbClr val="00B050"/>
                  </a:solidFill>
                </a:rPr>
                <a:t>aime</a:t>
              </a:r>
              <a:r>
                <a:rPr lang="en-US" sz="2400" dirty="0" smtClean="0">
                  <a:solidFill>
                    <a:srgbClr val="00B050"/>
                  </a:solidFill>
                </a:rPr>
                <a:t> Marie.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3660" y="2779025"/>
            <a:ext cx="1457501" cy="388718"/>
            <a:chOff x="1523660" y="2779025"/>
            <a:chExt cx="1457501" cy="38871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523660" y="2789805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04546" y="2779025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80821" y="2779025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068233" y="2424351"/>
            <a:ext cx="4639475" cy="1096589"/>
            <a:chOff x="4068233" y="2424351"/>
            <a:chExt cx="4639475" cy="1096589"/>
          </a:xfrm>
        </p:grpSpPr>
        <p:sp>
          <p:nvSpPr>
            <p:cNvPr id="12" name="Rectangle 11"/>
            <p:cNvSpPr/>
            <p:nvPr/>
          </p:nvSpPr>
          <p:spPr>
            <a:xfrm>
              <a:off x="4068233" y="2424351"/>
              <a:ext cx="30272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John told Mary a story.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68233" y="3059275"/>
              <a:ext cx="46394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Jean a </a:t>
              </a:r>
              <a:r>
                <a:rPr lang="en-US" sz="2400" dirty="0" err="1" smtClean="0">
                  <a:solidFill>
                    <a:srgbClr val="00B050"/>
                  </a:solidFill>
                </a:rPr>
                <a:t>raconté</a:t>
              </a:r>
              <a:r>
                <a:rPr lang="en-US" sz="2400" dirty="0" smtClean="0">
                  <a:solidFill>
                    <a:srgbClr val="00B05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</a:rPr>
                <a:t>une</a:t>
              </a:r>
              <a:r>
                <a:rPr lang="en-US" sz="2400" dirty="0" smtClean="0">
                  <a:solidFill>
                    <a:srgbClr val="00B050"/>
                  </a:solidFill>
                </a:rPr>
                <a:t> histoire à Marie.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20856" y="2779024"/>
            <a:ext cx="3703969" cy="419088"/>
            <a:chOff x="4420856" y="2779024"/>
            <a:chExt cx="3703969" cy="4190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420856" y="2779024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876109" y="2779024"/>
              <a:ext cx="237344" cy="4066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134209" y="2789805"/>
              <a:ext cx="311088" cy="3655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88461" y="2789805"/>
              <a:ext cx="1861924" cy="3517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88461" y="2779024"/>
              <a:ext cx="2436364" cy="2895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61124" y="2820174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37399" y="2820174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15075" y="4055534"/>
            <a:ext cx="3703834" cy="1244234"/>
            <a:chOff x="715075" y="4055534"/>
            <a:chExt cx="3703834" cy="1244234"/>
          </a:xfrm>
        </p:grpSpPr>
        <p:sp>
          <p:nvSpPr>
            <p:cNvPr id="32" name="Rectangle 31"/>
            <p:cNvSpPr/>
            <p:nvPr/>
          </p:nvSpPr>
          <p:spPr>
            <a:xfrm>
              <a:off x="715075" y="4055534"/>
              <a:ext cx="37038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John is a computer scientist.</a:t>
              </a:r>
              <a:endParaRPr lang="en-US" sz="2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5075" y="4838103"/>
              <a:ext cx="30009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Jean </a:t>
              </a:r>
              <a:r>
                <a:rPr lang="en-US" sz="2400" dirty="0" err="1" smtClean="0">
                  <a:solidFill>
                    <a:srgbClr val="00B050"/>
                  </a:solidFill>
                </a:rPr>
                <a:t>est</a:t>
              </a:r>
              <a:r>
                <a:rPr lang="en-US" sz="2400" dirty="0" smtClean="0">
                  <a:solidFill>
                    <a:srgbClr val="00B05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</a:rPr>
                <a:t>informaticien</a:t>
              </a:r>
              <a:r>
                <a:rPr lang="en-US" sz="2400" dirty="0" smtClean="0">
                  <a:solidFill>
                    <a:srgbClr val="00B050"/>
                  </a:solidFill>
                </a:rPr>
                <a:t>.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708150" y="4227159"/>
            <a:ext cx="139196" cy="1682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66120" y="4472314"/>
            <a:ext cx="2540426" cy="422823"/>
            <a:chOff x="1066120" y="4472314"/>
            <a:chExt cx="2540426" cy="422823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066120" y="4517199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4205" y="4517199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14588" y="4472314"/>
              <a:ext cx="326993" cy="4228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103100" y="4472314"/>
              <a:ext cx="503446" cy="4129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676037" y="4055534"/>
            <a:ext cx="4076950" cy="1261230"/>
            <a:chOff x="4676037" y="4055534"/>
            <a:chExt cx="4076950" cy="1261230"/>
          </a:xfrm>
        </p:grpSpPr>
        <p:sp>
          <p:nvSpPr>
            <p:cNvPr id="42" name="Rectangle 41"/>
            <p:cNvSpPr/>
            <p:nvPr/>
          </p:nvSpPr>
          <p:spPr>
            <a:xfrm>
              <a:off x="4700110" y="4055534"/>
              <a:ext cx="35503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John swam across the lake.</a:t>
              </a:r>
              <a:endParaRPr lang="en-US" sz="24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76037" y="4855099"/>
              <a:ext cx="40769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Jean a </a:t>
              </a:r>
              <a:r>
                <a:rPr lang="en-US" sz="2400" dirty="0" err="1" smtClean="0">
                  <a:solidFill>
                    <a:srgbClr val="00B050"/>
                  </a:solidFill>
                </a:rPr>
                <a:t>traversé</a:t>
              </a:r>
              <a:r>
                <a:rPr lang="en-US" sz="2400" dirty="0" smtClean="0">
                  <a:solidFill>
                    <a:srgbClr val="00B050"/>
                  </a:solidFill>
                </a:rPr>
                <a:t> le lac à la </a:t>
              </a:r>
              <a:r>
                <a:rPr lang="en-US" sz="2400" dirty="0" err="1" smtClean="0">
                  <a:solidFill>
                    <a:srgbClr val="00B050"/>
                  </a:solidFill>
                </a:rPr>
                <a:t>nage</a:t>
              </a:r>
              <a:r>
                <a:rPr lang="en-US" sz="2400" dirty="0" smtClean="0">
                  <a:solidFill>
                    <a:srgbClr val="00B050"/>
                  </a:solidFill>
                </a:rPr>
                <a:t>. 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7382886" y="5182801"/>
            <a:ext cx="1552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613653" y="5182801"/>
            <a:ext cx="2063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037555" y="4402429"/>
            <a:ext cx="3212951" cy="595134"/>
            <a:chOff x="5037555" y="4402429"/>
            <a:chExt cx="3212951" cy="595134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037555" y="4507365"/>
              <a:ext cx="340" cy="37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126455" y="4402429"/>
              <a:ext cx="449489" cy="5153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725700" y="4507365"/>
              <a:ext cx="471363" cy="368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217971" y="4497180"/>
              <a:ext cx="516097" cy="3881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824627" y="4402739"/>
              <a:ext cx="2425879" cy="5807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508346" y="4402429"/>
              <a:ext cx="1062024" cy="5951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One-to-one</a:t>
            </a:r>
          </a:p>
          <a:p>
            <a:pPr lvl="1"/>
            <a:r>
              <a:rPr lang="en-US" dirty="0"/>
              <a:t>John = Jean, </a:t>
            </a:r>
            <a:r>
              <a:rPr lang="en-US" dirty="0" err="1"/>
              <a:t>aime</a:t>
            </a:r>
            <a:r>
              <a:rPr lang="en-US" dirty="0"/>
              <a:t> = loves, </a:t>
            </a:r>
            <a:r>
              <a:rPr lang="en-US" dirty="0" smtClean="0"/>
              <a:t>Mary=Marie</a:t>
            </a:r>
          </a:p>
          <a:p>
            <a:r>
              <a:rPr lang="en-US" dirty="0" smtClean="0"/>
              <a:t>One-to-many/many-to-one</a:t>
            </a:r>
          </a:p>
          <a:p>
            <a:pPr lvl="1"/>
            <a:r>
              <a:rPr lang="fr-FR" dirty="0"/>
              <a:t>Mary = [à Marie]</a:t>
            </a:r>
          </a:p>
          <a:p>
            <a:pPr lvl="1"/>
            <a:r>
              <a:rPr lang="fr-FR" dirty="0"/>
              <a:t>[a computer </a:t>
            </a:r>
            <a:r>
              <a:rPr lang="fr-FR" dirty="0" err="1" smtClean="0"/>
              <a:t>scientist</a:t>
            </a:r>
            <a:r>
              <a:rPr lang="fr-FR" dirty="0" smtClean="0"/>
              <a:t>] </a:t>
            </a:r>
            <a:r>
              <a:rPr lang="fr-FR" dirty="0"/>
              <a:t>= </a:t>
            </a:r>
            <a:r>
              <a:rPr lang="fr-FR" dirty="0" smtClean="0"/>
              <a:t>informaticien</a:t>
            </a:r>
          </a:p>
          <a:p>
            <a:r>
              <a:rPr lang="en-US" dirty="0" smtClean="0"/>
              <a:t>Many-to-many</a:t>
            </a:r>
          </a:p>
          <a:p>
            <a:pPr lvl="1"/>
            <a:r>
              <a:rPr lang="fr-FR" dirty="0"/>
              <a:t>[</a:t>
            </a:r>
            <a:r>
              <a:rPr lang="fr-FR" dirty="0" err="1"/>
              <a:t>swam</a:t>
            </a:r>
            <a:r>
              <a:rPr lang="fr-FR" dirty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__] </a:t>
            </a:r>
            <a:r>
              <a:rPr lang="fr-FR" dirty="0"/>
              <a:t>= [a </a:t>
            </a:r>
            <a:r>
              <a:rPr lang="fr-FR" dirty="0" smtClean="0"/>
              <a:t>traversé __ </a:t>
            </a:r>
            <a:r>
              <a:rPr lang="fr-FR" dirty="0"/>
              <a:t>à la nage</a:t>
            </a:r>
            <a:r>
              <a:rPr lang="fr-FR" dirty="0" smtClean="0"/>
              <a:t>]</a:t>
            </a:r>
          </a:p>
          <a:p>
            <a:r>
              <a:rPr lang="en-US" dirty="0"/>
              <a:t>Reordering </a:t>
            </a:r>
            <a:r>
              <a:rPr lang="en-US" dirty="0" smtClean="0"/>
              <a:t>required</a:t>
            </a:r>
          </a:p>
          <a:p>
            <a:pPr lvl="1"/>
            <a:r>
              <a:rPr lang="fr-FR" dirty="0" err="1"/>
              <a:t>told</a:t>
            </a:r>
            <a:r>
              <a:rPr lang="fr-FR" dirty="0"/>
              <a:t> Mary</a:t>
            </a:r>
            <a:r>
              <a:rPr lang="fr-FR" baseline="30000" dirty="0"/>
              <a:t>1</a:t>
            </a:r>
            <a:r>
              <a:rPr lang="fr-FR" dirty="0"/>
              <a:t> [a story]</a:t>
            </a:r>
            <a:r>
              <a:rPr lang="fr-FR" baseline="30000" dirty="0"/>
              <a:t>2</a:t>
            </a:r>
            <a:r>
              <a:rPr lang="fr-FR" dirty="0"/>
              <a:t> = a raconté [une histoire]</a:t>
            </a:r>
            <a:r>
              <a:rPr lang="fr-FR" baseline="30000" dirty="0"/>
              <a:t>2</a:t>
            </a:r>
            <a:r>
              <a:rPr lang="fr-FR" dirty="0"/>
              <a:t> [à Marie]</a:t>
            </a:r>
            <a:r>
              <a:rPr lang="fr-FR" baseline="30000" dirty="0"/>
              <a:t>1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178630" y="1369369"/>
            <a:ext cx="596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bilingual dictionary is clearly insufficient!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Lexical </a:t>
            </a:r>
            <a:r>
              <a:rPr lang="en-US" dirty="0" smtClean="0"/>
              <a:t>divergences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senses of homonymous </a:t>
            </a:r>
            <a:r>
              <a:rPr lang="en-US" dirty="0" smtClean="0"/>
              <a:t>words generally </a:t>
            </a:r>
            <a:r>
              <a:rPr lang="en-US" dirty="0"/>
              <a:t>have different </a:t>
            </a:r>
            <a:r>
              <a:rPr lang="en-US" dirty="0" smtClean="0"/>
              <a:t>translations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Different </a:t>
            </a:r>
            <a:r>
              <a:rPr lang="en-US" dirty="0"/>
              <a:t>senses of </a:t>
            </a:r>
            <a:r>
              <a:rPr lang="en-US" dirty="0" err="1"/>
              <a:t>polysemous</a:t>
            </a:r>
            <a:r>
              <a:rPr lang="en-US" dirty="0"/>
              <a:t> </a:t>
            </a:r>
            <a:r>
              <a:rPr lang="en-US" dirty="0" smtClean="0"/>
              <a:t>words may </a:t>
            </a:r>
            <a:r>
              <a:rPr lang="en-US" dirty="0"/>
              <a:t>also have different translations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6942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English                - German</a:t>
            </a:r>
          </a:p>
          <a:p>
            <a:r>
              <a:rPr lang="en-US" sz="2400" dirty="0" smtClean="0"/>
              <a:t>(river) bank        - </a:t>
            </a:r>
            <a:r>
              <a:rPr lang="en-US" sz="2400" dirty="0" err="1" smtClean="0"/>
              <a:t>Ufer</a:t>
            </a:r>
            <a:endParaRPr lang="en-US" sz="2400" dirty="0" smtClean="0"/>
          </a:p>
          <a:p>
            <a:r>
              <a:rPr lang="en-US" sz="2400" dirty="0" smtClean="0"/>
              <a:t>(financial) bank - Bank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59971" y="4966885"/>
            <a:ext cx="7826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 </a:t>
            </a:r>
            <a:r>
              <a:rPr lang="en-US" sz="2400" b="1" dirty="0" smtClean="0"/>
              <a:t>know</a:t>
            </a:r>
            <a:r>
              <a:rPr lang="en-US" sz="2400" dirty="0" smtClean="0"/>
              <a:t> that he bought the book: Je </a:t>
            </a:r>
            <a:r>
              <a:rPr lang="en-US" sz="2400" b="1" dirty="0" smtClean="0">
                <a:solidFill>
                  <a:srgbClr val="FF0000"/>
                </a:solidFill>
              </a:rPr>
              <a:t>sais </a:t>
            </a:r>
            <a:r>
              <a:rPr lang="en-US" sz="2400" b="1" dirty="0" err="1" smtClean="0">
                <a:solidFill>
                  <a:srgbClr val="FF0000"/>
                </a:solidFill>
              </a:rPr>
              <a:t>qu</a:t>
            </a:r>
            <a:r>
              <a:rPr lang="en-US" sz="2400" dirty="0" err="1" smtClean="0"/>
              <a:t>’il</a:t>
            </a:r>
            <a:r>
              <a:rPr lang="en-US" sz="2400" dirty="0" smtClean="0"/>
              <a:t> a </a:t>
            </a:r>
            <a:r>
              <a:rPr lang="en-US" sz="2400" dirty="0" err="1" smtClean="0"/>
              <a:t>acheté</a:t>
            </a:r>
            <a:r>
              <a:rPr lang="en-US" sz="2400" dirty="0" smtClean="0"/>
              <a:t> le livre.</a:t>
            </a:r>
          </a:p>
          <a:p>
            <a:r>
              <a:rPr lang="en-US" sz="2400" dirty="0" smtClean="0"/>
              <a:t>I </a:t>
            </a:r>
            <a:r>
              <a:rPr lang="en-US" sz="2400" b="1" dirty="0" smtClean="0"/>
              <a:t>know</a:t>
            </a:r>
            <a:r>
              <a:rPr lang="en-US" sz="2400" dirty="0" smtClean="0"/>
              <a:t> Peter: Je </a:t>
            </a:r>
            <a:r>
              <a:rPr lang="en-US" sz="2400" b="1" dirty="0" err="1" smtClean="0">
                <a:solidFill>
                  <a:srgbClr val="0070C0"/>
                </a:solidFill>
              </a:rPr>
              <a:t>connais</a:t>
            </a:r>
            <a:r>
              <a:rPr lang="en-US" sz="2400" dirty="0" smtClean="0"/>
              <a:t> Peter.</a:t>
            </a:r>
          </a:p>
          <a:p>
            <a:r>
              <a:rPr lang="en-US" sz="2400" dirty="0" smtClean="0"/>
              <a:t>I </a:t>
            </a:r>
            <a:r>
              <a:rPr lang="en-US" sz="2400" b="1" dirty="0" smtClean="0"/>
              <a:t>know</a:t>
            </a:r>
            <a:r>
              <a:rPr lang="en-US" sz="2400" dirty="0" smtClean="0"/>
              <a:t> math: Je </a:t>
            </a:r>
            <a:r>
              <a:rPr lang="en-US" sz="2400" b="1" dirty="0" err="1" smtClean="0">
                <a:solidFill>
                  <a:srgbClr val="00B050"/>
                </a:solidFill>
              </a:rPr>
              <a:t>m’y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connais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maths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4A00-5B03-484F-8010-D8F3F3F226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2600</TotalTime>
  <Words>2212</Words>
  <Application>Microsoft Office PowerPoint</Application>
  <PresentationFormat>On-screen Show (4:3)</PresentationFormat>
  <Paragraphs>763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Georgia</vt:lpstr>
      <vt:lpstr>Times New Roman</vt:lpstr>
      <vt:lpstr>simple slides template</vt:lpstr>
      <vt:lpstr>Recap: WordNet</vt:lpstr>
      <vt:lpstr>Recap: WordNet similarity</vt:lpstr>
      <vt:lpstr>Recap: distributional semantics</vt:lpstr>
      <vt:lpstr>Recap: signature of target word</vt:lpstr>
      <vt:lpstr>Statistical Machine Translation</vt:lpstr>
      <vt:lpstr>Machine translation</vt:lpstr>
      <vt:lpstr>How do human translate languages?</vt:lpstr>
      <vt:lpstr>Correspondences</vt:lpstr>
      <vt:lpstr>Lexical divergences</vt:lpstr>
      <vt:lpstr>Syntactic divergences</vt:lpstr>
      <vt:lpstr>Semantic divergences</vt:lpstr>
      <vt:lpstr>Machine translation approaches</vt:lpstr>
      <vt:lpstr>Statistical machine translation</vt:lpstr>
      <vt:lpstr>Noisy-Channel framework [Shannon 48]</vt:lpstr>
      <vt:lpstr>Translation with a noisy channel model</vt:lpstr>
      <vt:lpstr>Parallel corpora</vt:lpstr>
      <vt:lpstr>Parallel corpora</vt:lpstr>
      <vt:lpstr>Parallel corpora</vt:lpstr>
      <vt:lpstr>Translation model p(Fre│Eng)</vt:lpstr>
      <vt:lpstr>Recap: machine translation approaches</vt:lpstr>
      <vt:lpstr>Recap: translation with a noisy channel model</vt:lpstr>
      <vt:lpstr>Estimation of translation probability </vt:lpstr>
      <vt:lpstr>Language model p(Eng)</vt:lpstr>
      <vt:lpstr>Language model p(Eng)</vt:lpstr>
      <vt:lpstr>Statistical machine translation</vt:lpstr>
      <vt:lpstr>IBM translation models</vt:lpstr>
      <vt:lpstr>Word alignment</vt:lpstr>
      <vt:lpstr>Word alignment</vt:lpstr>
      <vt:lpstr>Word alignment</vt:lpstr>
      <vt:lpstr>Word alignment</vt:lpstr>
      <vt:lpstr>Word alignment</vt:lpstr>
      <vt:lpstr>Representing word alignments</vt:lpstr>
      <vt:lpstr>IBM translation models</vt:lpstr>
      <vt:lpstr>IBM translation models</vt:lpstr>
      <vt:lpstr>Parameters in Model 1</vt:lpstr>
      <vt:lpstr>Parameters in Model 1</vt:lpstr>
      <vt:lpstr> Generative process in Model 1</vt:lpstr>
      <vt:lpstr> Decoding process in Model 1</vt:lpstr>
      <vt:lpstr> Decoding process in Model 1</vt:lpstr>
      <vt:lpstr>Decoding process in Model 1</vt:lpstr>
      <vt:lpstr>Estimation of translation probability </vt:lpstr>
      <vt:lpstr>Other translation models</vt:lpstr>
      <vt:lpstr>What you should know</vt:lpstr>
      <vt:lpstr>Today’s reading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Machine Translation</dc:title>
  <dc:creator>hongning wang</dc:creator>
  <cp:lastModifiedBy>wang hongning</cp:lastModifiedBy>
  <cp:revision>83</cp:revision>
  <dcterms:created xsi:type="dcterms:W3CDTF">2015-01-01T17:17:02Z</dcterms:created>
  <dcterms:modified xsi:type="dcterms:W3CDTF">2019-03-05T02:07:34Z</dcterms:modified>
</cp:coreProperties>
</file>