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256" r:id="rId2"/>
    <p:sldId id="258" r:id="rId3"/>
    <p:sldId id="257" r:id="rId4"/>
    <p:sldId id="259" r:id="rId5"/>
    <p:sldId id="260" r:id="rId6"/>
    <p:sldId id="279" r:id="rId7"/>
    <p:sldId id="261" r:id="rId8"/>
    <p:sldId id="262" r:id="rId9"/>
    <p:sldId id="263" r:id="rId10"/>
    <p:sldId id="264" r:id="rId11"/>
    <p:sldId id="265" r:id="rId12"/>
    <p:sldId id="275" r:id="rId13"/>
    <p:sldId id="268" r:id="rId14"/>
    <p:sldId id="295" r:id="rId15"/>
    <p:sldId id="296" r:id="rId16"/>
    <p:sldId id="270" r:id="rId17"/>
    <p:sldId id="271" r:id="rId18"/>
    <p:sldId id="297" r:id="rId19"/>
    <p:sldId id="298" r:id="rId20"/>
    <p:sldId id="299" r:id="rId21"/>
    <p:sldId id="272" r:id="rId22"/>
    <p:sldId id="273" r:id="rId23"/>
    <p:sldId id="274" r:id="rId24"/>
    <p:sldId id="276" r:id="rId25"/>
    <p:sldId id="266" r:id="rId26"/>
    <p:sldId id="267" r:id="rId27"/>
    <p:sldId id="278" r:id="rId28"/>
    <p:sldId id="280" r:id="rId29"/>
    <p:sldId id="281" r:id="rId30"/>
    <p:sldId id="282" r:id="rId31"/>
    <p:sldId id="283" r:id="rId32"/>
    <p:sldId id="284" r:id="rId33"/>
    <p:sldId id="292" r:id="rId34"/>
    <p:sldId id="285" r:id="rId35"/>
    <p:sldId id="288" r:id="rId36"/>
    <p:sldId id="291" r:id="rId37"/>
    <p:sldId id="286" r:id="rId38"/>
    <p:sldId id="287" r:id="rId39"/>
    <p:sldId id="290" r:id="rId40"/>
    <p:sldId id="289" r:id="rId41"/>
    <p:sldId id="29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22" y="51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D3781-CE78-4015-89C7-4E1DF9CFA5A2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3ABE3-4076-44AB-92E9-0A843C742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3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ABE3-4076-44AB-92E9-0A843C742B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1B507-242E-4B86-A83C-3733481EDB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80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3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7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6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3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8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623C-6CAA-4561-B8E6-59DF76258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6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0.png"/><Relationship Id="rId12" Type="http://schemas.openxmlformats.org/officeDocument/2006/relationships/image" Target="../media/image20.png"/><Relationship Id="rId7" Type="http://schemas.openxmlformats.org/officeDocument/2006/relationships/image" Target="../media/image15.png"/><Relationship Id="rId17" Type="http://schemas.openxmlformats.org/officeDocument/2006/relationships/image" Target="../media/image25.png"/><Relationship Id="rId2" Type="http://schemas.openxmlformats.org/officeDocument/2006/relationships/image" Target="../media/image13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0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0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4.png"/><Relationship Id="rId3" Type="http://schemas.openxmlformats.org/officeDocument/2006/relationships/image" Target="../media/image280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3.png"/><Relationship Id="rId2" Type="http://schemas.openxmlformats.org/officeDocument/2006/relationships/image" Target="../media/image2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29.png"/><Relationship Id="rId15" Type="http://schemas.openxmlformats.org/officeDocument/2006/relationships/image" Target="../media/image31.png"/><Relationship Id="rId10" Type="http://schemas.openxmlformats.org/officeDocument/2006/relationships/image" Target="../media/image24.png"/><Relationship Id="rId19" Type="http://schemas.openxmlformats.org/officeDocument/2006/relationships/image" Target="../media/image35.png"/><Relationship Id="rId4" Type="http://schemas.openxmlformats.org/officeDocument/2006/relationships/image" Target="../media/image120.png"/><Relationship Id="rId9" Type="http://schemas.openxmlformats.org/officeDocument/2006/relationships/image" Target="../media/image23.png"/><Relationship Id="rId1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3.png"/><Relationship Id="rId7" Type="http://schemas.openxmlformats.org/officeDocument/2006/relationships/image" Target="../media/image130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59.png"/><Relationship Id="rId4" Type="http://schemas.openxmlformats.org/officeDocument/2006/relationships/image" Target="../media/image38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7.png"/><Relationship Id="rId4" Type="http://schemas.openxmlformats.org/officeDocument/2006/relationships/image" Target="../media/image6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kNN</a:t>
            </a:r>
            <a:r>
              <a:rPr lang="en-US" dirty="0" smtClean="0"/>
              <a:t> &amp; Naïve Bayes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Hongning Wang</a:t>
            </a:r>
          </a:p>
          <a:p>
            <a:r>
              <a:rPr lang="en-US" dirty="0" err="1" smtClean="0"/>
              <a:t>CS@UVa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Choice of k influences the </a:t>
            </a:r>
            <a:r>
              <a:rPr lang="en-US" dirty="0" smtClean="0"/>
              <a:t>“smoothness” </a:t>
            </a:r>
            <a:r>
              <a:rPr lang="en-US" dirty="0"/>
              <a:t>of the resulting classifier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10</a:t>
            </a:fld>
            <a:endParaRPr lang="en-US"/>
          </a:p>
        </p:txBody>
      </p:sp>
      <p:pic>
        <p:nvPicPr>
          <p:cNvPr id="3074" name="Picture 2" descr="http://upload.wikimedia.org/wikipedia/commons/5/52/Map1N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190" y="2969781"/>
            <a:ext cx="4541620" cy="29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6584" y="2600449"/>
            <a:ext cx="148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k=1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7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Choice of k influences the </a:t>
            </a:r>
            <a:r>
              <a:rPr lang="en-US" dirty="0" smtClean="0"/>
              <a:t>“smoothness” </a:t>
            </a:r>
            <a:r>
              <a:rPr lang="en-US" dirty="0"/>
              <a:t>of the resulting classifier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11</a:t>
            </a:fld>
            <a:endParaRPr lang="en-US"/>
          </a:p>
        </p:txBody>
      </p:sp>
      <p:pic>
        <p:nvPicPr>
          <p:cNvPr id="4098" name="Picture 2" descr="http://upload.wikimedia.org/wikipedia/commons/8/8c/Map5N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231" y="3016394"/>
            <a:ext cx="4545537" cy="29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176584" y="2600449"/>
            <a:ext cx="148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k=5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5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k -&gt; smooth shape for decision boundary</a:t>
            </a:r>
          </a:p>
          <a:p>
            <a:r>
              <a:rPr lang="en-US" dirty="0" smtClean="0"/>
              <a:t>Small k -&gt; complicated decision boundary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2" descr="http://upload.wikimedia.org/wikipedia/commons/thumb/1/1f/Overfitting_svg.svg/1220px-Overfitting_svg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865" y="3181091"/>
            <a:ext cx="4562475" cy="3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70599" y="5453593"/>
            <a:ext cx="245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Error on training set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38332" y="4101307"/>
            <a:ext cx="245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Error on testing 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4932" y="6375397"/>
            <a:ext cx="210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Model complexity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6399" y="3429000"/>
            <a:ext cx="6508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Error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532033" y="6233046"/>
            <a:ext cx="114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Smaller k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50723" y="6211119"/>
            <a:ext cx="114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Larger k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4664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instance look-up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Recall MP1</a:t>
                </a:r>
              </a:p>
              <a:p>
                <a:pPr lvl="1"/>
                <a:r>
                  <a:rPr lang="en-US" dirty="0" smtClean="0"/>
                  <a:t>In </a:t>
                </a:r>
                <a:r>
                  <a:rPr lang="en-US" dirty="0" err="1"/>
                  <a:t>Yelp_small</a:t>
                </a:r>
                <a:r>
                  <a:rPr lang="en-US" dirty="0"/>
                  <a:t> data </a:t>
                </a:r>
                <a:r>
                  <a:rPr lang="en-US" dirty="0" smtClean="0"/>
                  <a:t>set, there are 629K reviews for training and 174K reviews for testing</a:t>
                </a:r>
              </a:p>
              <a:p>
                <a:pPr lvl="1"/>
                <a:r>
                  <a:rPr lang="en-US" dirty="0" smtClean="0"/>
                  <a:t>Assume we have a vocabulary of 15K</a:t>
                </a:r>
              </a:p>
              <a:p>
                <a:pPr lvl="1"/>
                <a:r>
                  <a:rPr lang="en-US" dirty="0" smtClean="0"/>
                  <a:t>Complexity of </a:t>
                </a:r>
                <a:r>
                  <a:rPr lang="en-US" dirty="0" err="1" smtClean="0"/>
                  <a:t>kNN</a:t>
                </a:r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𝑁𝑀𝑉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13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54415" y="4497859"/>
            <a:ext cx="2380735" cy="1086025"/>
            <a:chOff x="333633" y="4497859"/>
            <a:chExt cx="2380735" cy="1086025"/>
          </a:xfrm>
        </p:grpSpPr>
        <p:sp>
          <p:nvSpPr>
            <p:cNvPr id="7" name="TextBox 6"/>
            <p:cNvSpPr txBox="1"/>
            <p:nvPr/>
          </p:nvSpPr>
          <p:spPr>
            <a:xfrm>
              <a:off x="333633" y="5214552"/>
              <a:ext cx="23807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Training corpus size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7" idx="0"/>
            </p:cNvCxnSpPr>
            <p:nvPr/>
          </p:nvCxnSpPr>
          <p:spPr>
            <a:xfrm flipV="1">
              <a:off x="1524001" y="4497859"/>
              <a:ext cx="568410" cy="7166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389161" y="4497859"/>
            <a:ext cx="2603156" cy="1086025"/>
            <a:chOff x="2368379" y="4497859"/>
            <a:chExt cx="2603156" cy="1086025"/>
          </a:xfrm>
        </p:grpSpPr>
        <p:sp>
          <p:nvSpPr>
            <p:cNvPr id="8" name="TextBox 7"/>
            <p:cNvSpPr txBox="1"/>
            <p:nvPr/>
          </p:nvSpPr>
          <p:spPr>
            <a:xfrm>
              <a:off x="2590800" y="5214552"/>
              <a:ext cx="23807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Testing corpus size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2368379" y="4497859"/>
              <a:ext cx="568410" cy="7166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611584" y="4486874"/>
            <a:ext cx="3091246" cy="545114"/>
            <a:chOff x="2590802" y="4486874"/>
            <a:chExt cx="3091246" cy="545114"/>
          </a:xfrm>
        </p:grpSpPr>
        <p:sp>
          <p:nvSpPr>
            <p:cNvPr id="9" name="TextBox 8"/>
            <p:cNvSpPr txBox="1"/>
            <p:nvPr/>
          </p:nvSpPr>
          <p:spPr>
            <a:xfrm>
              <a:off x="3301313" y="4662656"/>
              <a:ext cx="23807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Feature size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9" idx="1"/>
            </p:cNvCxnSpPr>
            <p:nvPr/>
          </p:nvCxnSpPr>
          <p:spPr>
            <a:xfrm flipH="1" flipV="1">
              <a:off x="2590802" y="4486874"/>
              <a:ext cx="710511" cy="36044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728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instance look-up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solutions</a:t>
            </a:r>
          </a:p>
          <a:p>
            <a:pPr lvl="1"/>
            <a:r>
              <a:rPr lang="en-US" dirty="0" smtClean="0"/>
              <a:t>Build inverted index for text documents</a:t>
            </a:r>
          </a:p>
          <a:p>
            <a:pPr lvl="2"/>
            <a:r>
              <a:rPr lang="en-US" dirty="0" smtClean="0"/>
              <a:t>Special mapping: word -&gt; document list</a:t>
            </a:r>
          </a:p>
          <a:p>
            <a:pPr lvl="2"/>
            <a:r>
              <a:rPr lang="en-US" dirty="0" smtClean="0"/>
              <a:t>Speed-up is limited when average document length is large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23964"/>
              </p:ext>
            </p:extLst>
          </p:nvPr>
        </p:nvGraphicFramePr>
        <p:xfrm>
          <a:off x="2642616" y="4393238"/>
          <a:ext cx="1282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information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helpful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834055"/>
              </p:ext>
            </p:extLst>
          </p:nvPr>
        </p:nvGraphicFramePr>
        <p:xfrm>
          <a:off x="4319016" y="4393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202714"/>
              </p:ext>
            </p:extLst>
          </p:nvPr>
        </p:nvGraphicFramePr>
        <p:xfrm>
          <a:off x="5233416" y="4393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55966"/>
              </p:ext>
            </p:extLst>
          </p:nvPr>
        </p:nvGraphicFramePr>
        <p:xfrm>
          <a:off x="4319016" y="4774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28624"/>
              </p:ext>
            </p:extLst>
          </p:nvPr>
        </p:nvGraphicFramePr>
        <p:xfrm>
          <a:off x="4319016" y="5155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34159"/>
              </p:ext>
            </p:extLst>
          </p:nvPr>
        </p:nvGraphicFramePr>
        <p:xfrm>
          <a:off x="4319016" y="5536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38712"/>
              </p:ext>
            </p:extLst>
          </p:nvPr>
        </p:nvGraphicFramePr>
        <p:xfrm>
          <a:off x="5233416" y="5536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949198"/>
              </p:ext>
            </p:extLst>
          </p:nvPr>
        </p:nvGraphicFramePr>
        <p:xfrm>
          <a:off x="4319016" y="5917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282249"/>
              </p:ext>
            </p:extLst>
          </p:nvPr>
        </p:nvGraphicFramePr>
        <p:xfrm>
          <a:off x="5233416" y="5917238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Arrow Connector 19"/>
          <p:cNvCxnSpPr>
            <a:endCxn id="8" idx="1"/>
          </p:cNvCxnSpPr>
          <p:nvPr/>
        </p:nvCxnSpPr>
        <p:spPr>
          <a:xfrm flipV="1">
            <a:off x="3938016" y="453516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  <a:endCxn id="9" idx="1"/>
          </p:cNvCxnSpPr>
          <p:nvPr/>
        </p:nvCxnSpPr>
        <p:spPr>
          <a:xfrm>
            <a:off x="4928616" y="4535160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38016" y="4926638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38016" y="5307638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938016" y="5688638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938016" y="6069638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934712" y="5681208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934712" y="6080116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94432" y="3966518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Dictionary</a:t>
            </a:r>
            <a:endParaRPr lang="en-US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4623816" y="3952319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Postings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54252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instance look-up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solutions</a:t>
            </a:r>
          </a:p>
          <a:p>
            <a:pPr lvl="1"/>
            <a:r>
              <a:rPr lang="en-US" dirty="0" smtClean="0"/>
              <a:t>Build inverted index for text documents</a:t>
            </a:r>
          </a:p>
          <a:p>
            <a:pPr lvl="2"/>
            <a:r>
              <a:rPr lang="en-US" dirty="0" smtClean="0"/>
              <a:t>Special mapping: word -&gt; document list</a:t>
            </a:r>
          </a:p>
          <a:p>
            <a:pPr lvl="2"/>
            <a:r>
              <a:rPr lang="en-US" dirty="0" smtClean="0"/>
              <a:t>Speed-up is limited when average document length is large</a:t>
            </a:r>
          </a:p>
          <a:p>
            <a:pPr lvl="1"/>
            <a:r>
              <a:rPr lang="en-US" dirty="0" smtClean="0"/>
              <a:t>Parallelize the computation</a:t>
            </a:r>
          </a:p>
          <a:p>
            <a:pPr lvl="2"/>
            <a:r>
              <a:rPr lang="en-US" dirty="0" smtClean="0"/>
              <a:t>Map-Reduce</a:t>
            </a:r>
          </a:p>
          <a:p>
            <a:pPr lvl="3"/>
            <a:r>
              <a:rPr lang="en-US" dirty="0" smtClean="0"/>
              <a:t>Map training/testing data onto different reducers</a:t>
            </a:r>
          </a:p>
          <a:p>
            <a:pPr lvl="3"/>
            <a:r>
              <a:rPr lang="en-US" dirty="0" smtClean="0"/>
              <a:t>Merge the nearest k neighbors from the reducers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instance look-up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Approximate solution</a:t>
            </a:r>
          </a:p>
          <a:p>
            <a:pPr lvl="1"/>
            <a:r>
              <a:rPr lang="en-US" dirty="0" smtClean="0"/>
              <a:t>Locality sensitive hashing</a:t>
            </a:r>
          </a:p>
          <a:p>
            <a:pPr lvl="2"/>
            <a:r>
              <a:rPr lang="en-US" dirty="0" smtClean="0"/>
              <a:t>Similar documents -&gt; (likely) same hash values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16</a:t>
            </a:fld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470" y="3363294"/>
            <a:ext cx="3244178" cy="1918643"/>
          </a:xfrm>
          <a:prstGeom prst="rect">
            <a:avLst/>
          </a:prstGeom>
        </p:spPr>
      </p:pic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30208"/>
              </p:ext>
            </p:extLst>
          </p:nvPr>
        </p:nvGraphicFramePr>
        <p:xfrm>
          <a:off x="2479416" y="5791231"/>
          <a:ext cx="435428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936406" y="3170118"/>
            <a:ext cx="1316571" cy="2581224"/>
            <a:chOff x="2936406" y="3170118"/>
            <a:chExt cx="1316571" cy="2581224"/>
          </a:xfrm>
        </p:grpSpPr>
        <p:sp>
          <p:nvSpPr>
            <p:cNvPr id="46" name="Oval 45"/>
            <p:cNvSpPr/>
            <p:nvPr/>
          </p:nvSpPr>
          <p:spPr>
            <a:xfrm>
              <a:off x="2984351" y="3170118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2936406" y="4322615"/>
              <a:ext cx="243401" cy="14287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4691834" y="3494092"/>
            <a:ext cx="1512027" cy="2285826"/>
            <a:chOff x="4691834" y="3494092"/>
            <a:chExt cx="1512027" cy="2285826"/>
          </a:xfrm>
        </p:grpSpPr>
        <p:sp>
          <p:nvSpPr>
            <p:cNvPr id="45" name="Oval 44"/>
            <p:cNvSpPr/>
            <p:nvPr/>
          </p:nvSpPr>
          <p:spPr>
            <a:xfrm>
              <a:off x="4691834" y="3494092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5321930" y="4762718"/>
              <a:ext cx="881931" cy="101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814120" y="3133107"/>
            <a:ext cx="1268626" cy="2658124"/>
            <a:chOff x="3814120" y="3133107"/>
            <a:chExt cx="1268626" cy="2658124"/>
          </a:xfrm>
        </p:grpSpPr>
        <p:sp>
          <p:nvSpPr>
            <p:cNvPr id="43" name="Oval 42"/>
            <p:cNvSpPr/>
            <p:nvPr/>
          </p:nvSpPr>
          <p:spPr>
            <a:xfrm>
              <a:off x="3814120" y="3133107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>
              <a:endCxn id="42" idx="0"/>
            </p:cNvCxnSpPr>
            <p:nvPr/>
          </p:nvCxnSpPr>
          <p:spPr>
            <a:xfrm>
              <a:off x="4601817" y="4409313"/>
              <a:ext cx="54741" cy="138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179807" y="4189534"/>
            <a:ext cx="1268626" cy="1580347"/>
            <a:chOff x="3179807" y="4189534"/>
            <a:chExt cx="1268626" cy="1580347"/>
          </a:xfrm>
        </p:grpSpPr>
        <p:sp>
          <p:nvSpPr>
            <p:cNvPr id="44" name="Oval 43"/>
            <p:cNvSpPr/>
            <p:nvPr/>
          </p:nvSpPr>
          <p:spPr>
            <a:xfrm>
              <a:off x="3179807" y="4189534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3809903" y="5445924"/>
              <a:ext cx="126542" cy="3239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496245" y="5804107"/>
            <a:ext cx="4226231" cy="352294"/>
            <a:chOff x="2496245" y="5804107"/>
            <a:chExt cx="4226231" cy="352294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2776" y="5811686"/>
              <a:ext cx="247650" cy="247650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2253" y="5901281"/>
              <a:ext cx="247650" cy="247650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8282" y="5828620"/>
              <a:ext cx="247650" cy="247650"/>
            </a:xfrm>
            <a:prstGeom prst="rect">
              <a:avLst/>
            </a:prstGeom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54311" y="5908751"/>
              <a:ext cx="247650" cy="247650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96245" y="5809691"/>
              <a:ext cx="219075" cy="238125"/>
            </a:xfrm>
            <a:prstGeom prst="rect">
              <a:avLst/>
            </a:prstGeom>
          </p:spPr>
        </p:pic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6177" y="5833382"/>
              <a:ext cx="219075" cy="238125"/>
            </a:xfrm>
            <a:prstGeom prst="rect">
              <a:avLst/>
            </a:prstGeom>
          </p:spPr>
        </p:pic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03729" y="5909811"/>
              <a:ext cx="219075" cy="238125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2804" y="5804107"/>
              <a:ext cx="219075" cy="238125"/>
            </a:xfrm>
            <a:prstGeom prst="rect">
              <a:avLst/>
            </a:prstGeom>
          </p:spPr>
        </p:pic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70004" y="5879875"/>
              <a:ext cx="285750" cy="257175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8430" y="5804107"/>
              <a:ext cx="219075" cy="238125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72000" y="5873567"/>
              <a:ext cx="223061" cy="223061"/>
            </a:xfrm>
            <a:prstGeom prst="rect">
              <a:avLst/>
            </a:prstGeom>
          </p:spPr>
        </p:pic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19800" y="5833672"/>
              <a:ext cx="184980" cy="166482"/>
            </a:xfrm>
            <a:prstGeom prst="rect">
              <a:avLst/>
            </a:prstGeom>
          </p:spPr>
        </p:pic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78648" y="5810741"/>
              <a:ext cx="184980" cy="166482"/>
            </a:xfrm>
            <a:prstGeom prst="rect">
              <a:avLst/>
            </a:prstGeom>
          </p:spPr>
        </p:pic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70783" y="5977223"/>
              <a:ext cx="184980" cy="166482"/>
            </a:xfrm>
            <a:prstGeom prst="rect">
              <a:avLst/>
            </a:prstGeom>
          </p:spPr>
        </p:pic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37496" y="5928753"/>
              <a:ext cx="184980" cy="166482"/>
            </a:xfrm>
            <a:prstGeom prst="rect">
              <a:avLst/>
            </a:prstGeom>
          </p:spPr>
        </p:pic>
      </p:grpSp>
      <p:sp>
        <p:nvSpPr>
          <p:cNvPr id="78" name="TextBox 77"/>
          <p:cNvSpPr txBox="1"/>
          <p:nvPr/>
        </p:nvSpPr>
        <p:spPr>
          <a:xfrm>
            <a:off x="1863236" y="5325266"/>
            <a:ext cx="62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h(x)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0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instance look-up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Approximate solution</a:t>
            </a:r>
          </a:p>
          <a:p>
            <a:pPr lvl="1"/>
            <a:r>
              <a:rPr lang="en-US" dirty="0" smtClean="0"/>
              <a:t>Locality sensitive hashing</a:t>
            </a:r>
          </a:p>
          <a:p>
            <a:pPr lvl="2"/>
            <a:r>
              <a:rPr lang="en-US" dirty="0" smtClean="0"/>
              <a:t>Similar documents -&gt; (likely) same hash values</a:t>
            </a:r>
          </a:p>
          <a:p>
            <a:pPr lvl="2"/>
            <a:r>
              <a:rPr lang="en-US" dirty="0" smtClean="0"/>
              <a:t>Construct the hash function such that</a:t>
            </a:r>
            <a:r>
              <a:rPr lang="en-US" dirty="0"/>
              <a:t> similar items map to the same “buckets” </a:t>
            </a:r>
            <a:r>
              <a:rPr lang="en-US" dirty="0" smtClean="0"/>
              <a:t>with a </a:t>
            </a:r>
            <a:r>
              <a:rPr lang="en-US" u="sng" dirty="0"/>
              <a:t>high </a:t>
            </a:r>
            <a:r>
              <a:rPr lang="en-US" u="sng" dirty="0" smtClean="0"/>
              <a:t>probability</a:t>
            </a:r>
          </a:p>
          <a:p>
            <a:pPr lvl="3"/>
            <a:r>
              <a:rPr lang="en-US" dirty="0" smtClean="0"/>
              <a:t>Learning-based: learn the hash function with annotated examples, e.g., must-link, cannot-link</a:t>
            </a:r>
          </a:p>
          <a:p>
            <a:pPr lvl="3"/>
            <a:r>
              <a:rPr lang="en-US" dirty="0" smtClean="0"/>
              <a:t>Random projection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Recap: probabilistic interpretation of </a:t>
            </a:r>
            <a:r>
              <a:rPr lang="en-US" dirty="0" err="1" smtClean="0"/>
              <a:t>kNN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Approximate Bayes decision rule in a subset of data around the testing point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be the volume of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dimensional ball around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containing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nearest neighbors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, we have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7154" y="4255968"/>
                <a:ext cx="1847236" cy="5712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154" y="4255968"/>
                <a:ext cx="1847236" cy="57124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75141" y="4268384"/>
                <a:ext cx="149149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41" y="4268384"/>
                <a:ext cx="1491499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182845" y="4956681"/>
            <a:ext cx="315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Bayes rule: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13449" y="5187513"/>
                <a:ext cx="2947410" cy="9818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𝑁𝑉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449" y="5187513"/>
                <a:ext cx="2947410" cy="9818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1288473" y="4284759"/>
            <a:ext cx="2748213" cy="542456"/>
            <a:chOff x="1288473" y="4284759"/>
            <a:chExt cx="2748213" cy="5424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288473" y="4284759"/>
                  <a:ext cx="1170513" cy="5424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8473" y="4284759"/>
                  <a:ext cx="1170513" cy="5424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909454" y="4301237"/>
                  <a:ext cx="1127232" cy="5259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9454" y="4301237"/>
                  <a:ext cx="1127232" cy="52597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2497952" y="4400317"/>
              <a:ext cx="602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=&gt;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416064" y="4775026"/>
            <a:ext cx="2925532" cy="369332"/>
            <a:chOff x="3831431" y="4829581"/>
            <a:chExt cx="2925532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3972329" y="4829581"/>
              <a:ext cx="27846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Total number of instances</a:t>
              </a:r>
              <a:endParaRPr lang="en-US" i="1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3831431" y="4842878"/>
              <a:ext cx="205255" cy="19876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954953" y="4842879"/>
            <a:ext cx="2921392" cy="885309"/>
            <a:chOff x="5954953" y="4842879"/>
            <a:chExt cx="2921392" cy="885309"/>
          </a:xfrm>
        </p:grpSpPr>
        <p:sp>
          <p:nvSpPr>
            <p:cNvPr id="24" name="TextBox 23"/>
            <p:cNvSpPr txBox="1"/>
            <p:nvPr/>
          </p:nvSpPr>
          <p:spPr>
            <a:xfrm>
              <a:off x="6363655" y="5081857"/>
              <a:ext cx="25126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Total number of instances in class 1</a:t>
              </a:r>
              <a:endParaRPr lang="en-US" i="1" dirty="0"/>
            </a:p>
          </p:txBody>
        </p:sp>
        <p:cxnSp>
          <p:nvCxnSpPr>
            <p:cNvPr id="25" name="Straight Arrow Connector 24"/>
            <p:cNvCxnSpPr>
              <a:stCxn id="24" idx="1"/>
            </p:cNvCxnSpPr>
            <p:nvPr/>
          </p:nvCxnSpPr>
          <p:spPr>
            <a:xfrm flipH="1" flipV="1">
              <a:off x="5954953" y="4842879"/>
              <a:ext cx="408702" cy="56214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135779" y="3638428"/>
            <a:ext cx="2749632" cy="646331"/>
            <a:chOff x="6064854" y="3662280"/>
            <a:chExt cx="2749632" cy="646331"/>
          </a:xfrm>
        </p:grpSpPr>
        <p:sp>
          <p:nvSpPr>
            <p:cNvPr id="28" name="TextBox 27"/>
            <p:cNvSpPr txBox="1"/>
            <p:nvPr/>
          </p:nvSpPr>
          <p:spPr>
            <a:xfrm>
              <a:off x="6585612" y="3662280"/>
              <a:ext cx="22288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Nearest neighbors from  class 1</a:t>
              </a:r>
              <a:endParaRPr lang="en-US" i="1" dirty="0"/>
            </a:p>
          </p:txBody>
        </p:sp>
        <p:cxnSp>
          <p:nvCxnSpPr>
            <p:cNvPr id="29" name="Straight Arrow Connector 28"/>
            <p:cNvCxnSpPr>
              <a:stCxn id="28" idx="1"/>
            </p:cNvCxnSpPr>
            <p:nvPr/>
          </p:nvCxnSpPr>
          <p:spPr>
            <a:xfrm flipH="1">
              <a:off x="6064854" y="3985446"/>
              <a:ext cx="520758" cy="29529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887928" y="5792350"/>
            <a:ext cx="2688052" cy="787729"/>
            <a:chOff x="5887928" y="5792350"/>
            <a:chExt cx="2688052" cy="787729"/>
          </a:xfrm>
        </p:grpSpPr>
        <p:sp>
          <p:nvSpPr>
            <p:cNvPr id="35" name="TextBox 34"/>
            <p:cNvSpPr txBox="1"/>
            <p:nvPr/>
          </p:nvSpPr>
          <p:spPr>
            <a:xfrm>
              <a:off x="6145818" y="5933748"/>
              <a:ext cx="2430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Counting the nearest neighbors from class 1</a:t>
              </a:r>
              <a:endParaRPr lang="en-US" i="1" dirty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 flipV="1">
              <a:off x="5887928" y="5792350"/>
              <a:ext cx="286791" cy="36682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825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effect </a:t>
            </a:r>
            <a:r>
              <a:rPr lang="en-US" dirty="0"/>
              <a:t>of 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k -&gt; smooth shape for decision boundary</a:t>
            </a:r>
          </a:p>
          <a:p>
            <a:r>
              <a:rPr lang="en-US" dirty="0" smtClean="0"/>
              <a:t>Small k -&gt; complicated decision boundary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2" descr="http://upload.wikimedia.org/wikipedia/commons/thumb/1/1f/Overfitting_svg.svg/1220px-Overfitting_svg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865" y="3181091"/>
            <a:ext cx="4562475" cy="3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70599" y="5453593"/>
            <a:ext cx="245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Error on training set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38332" y="4101307"/>
            <a:ext cx="245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Error on testing 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4932" y="6375397"/>
            <a:ext cx="210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Model complexity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6399" y="3429000"/>
            <a:ext cx="6508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Error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532033" y="6233046"/>
            <a:ext cx="114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Smaller k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50723" y="6211119"/>
            <a:ext cx="114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Larger k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7291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Instance-based classifiers</a:t>
            </a:r>
          </a:p>
          <a:p>
            <a:pPr lvl="1"/>
            <a:r>
              <a:rPr lang="en-US" dirty="0" smtClean="0"/>
              <a:t>k nearest neighbors</a:t>
            </a:r>
          </a:p>
          <a:p>
            <a:pPr lvl="1"/>
            <a:r>
              <a:rPr lang="en-US" dirty="0" smtClean="0"/>
              <a:t>Non-parametric learning algorithm</a:t>
            </a:r>
          </a:p>
          <a:p>
            <a:r>
              <a:rPr lang="en-US" dirty="0" smtClean="0"/>
              <a:t>Model-based classifiers</a:t>
            </a:r>
          </a:p>
          <a:p>
            <a:pPr lvl="1"/>
            <a:r>
              <a:rPr lang="en-US" dirty="0" smtClean="0"/>
              <a:t>Naïve Bayes classifier</a:t>
            </a:r>
          </a:p>
          <a:p>
            <a:pPr lvl="2"/>
            <a:r>
              <a:rPr lang="en-US" dirty="0" smtClean="0"/>
              <a:t>A generative model</a:t>
            </a:r>
          </a:p>
          <a:p>
            <a:pPr lvl="1"/>
            <a:r>
              <a:rPr lang="en-US" dirty="0" smtClean="0"/>
              <a:t>Parametric learning algorithm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8704-ACE4-4DCD-8AA0-225807798D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efficient </a:t>
            </a:r>
            <a:r>
              <a:rPr lang="en-US" dirty="0"/>
              <a:t>instance look-up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Approximate solution</a:t>
            </a:r>
          </a:p>
          <a:p>
            <a:pPr lvl="1"/>
            <a:r>
              <a:rPr lang="en-US" dirty="0" smtClean="0"/>
              <a:t>Locality sensitive hashing</a:t>
            </a:r>
          </a:p>
          <a:p>
            <a:pPr lvl="2"/>
            <a:r>
              <a:rPr lang="en-US" dirty="0" smtClean="0"/>
              <a:t>Similar documents -&gt; (likely) same hash values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20</a:t>
            </a:fld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470" y="3363294"/>
            <a:ext cx="3244178" cy="1918643"/>
          </a:xfrm>
          <a:prstGeom prst="rect">
            <a:avLst/>
          </a:prstGeom>
        </p:spPr>
      </p:pic>
      <p:graphicFrame>
        <p:nvGraphicFramePr>
          <p:cNvPr id="42" name="Table 41"/>
          <p:cNvGraphicFramePr>
            <a:graphicFrameLocks noGrp="1"/>
          </p:cNvGraphicFramePr>
          <p:nvPr>
            <p:extLst/>
          </p:nvPr>
        </p:nvGraphicFramePr>
        <p:xfrm>
          <a:off x="2479416" y="5791231"/>
          <a:ext cx="435428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936406" y="3170118"/>
            <a:ext cx="1316571" cy="2581224"/>
            <a:chOff x="2936406" y="3170118"/>
            <a:chExt cx="1316571" cy="2581224"/>
          </a:xfrm>
        </p:grpSpPr>
        <p:sp>
          <p:nvSpPr>
            <p:cNvPr id="46" name="Oval 45"/>
            <p:cNvSpPr/>
            <p:nvPr/>
          </p:nvSpPr>
          <p:spPr>
            <a:xfrm>
              <a:off x="2984351" y="3170118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2936406" y="4322615"/>
              <a:ext cx="243401" cy="14287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4691834" y="3494092"/>
            <a:ext cx="1512027" cy="2285826"/>
            <a:chOff x="4691834" y="3494092"/>
            <a:chExt cx="1512027" cy="2285826"/>
          </a:xfrm>
        </p:grpSpPr>
        <p:sp>
          <p:nvSpPr>
            <p:cNvPr id="45" name="Oval 44"/>
            <p:cNvSpPr/>
            <p:nvPr/>
          </p:nvSpPr>
          <p:spPr>
            <a:xfrm>
              <a:off x="4691834" y="3494092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5321930" y="4762718"/>
              <a:ext cx="881931" cy="101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814120" y="3133107"/>
            <a:ext cx="1268626" cy="2658124"/>
            <a:chOff x="3814120" y="3133107"/>
            <a:chExt cx="1268626" cy="2658124"/>
          </a:xfrm>
        </p:grpSpPr>
        <p:sp>
          <p:nvSpPr>
            <p:cNvPr id="43" name="Oval 42"/>
            <p:cNvSpPr/>
            <p:nvPr/>
          </p:nvSpPr>
          <p:spPr>
            <a:xfrm>
              <a:off x="3814120" y="3133107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>
              <a:endCxn id="42" idx="0"/>
            </p:cNvCxnSpPr>
            <p:nvPr/>
          </p:nvCxnSpPr>
          <p:spPr>
            <a:xfrm>
              <a:off x="4601817" y="4409313"/>
              <a:ext cx="54741" cy="13819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179807" y="4189534"/>
            <a:ext cx="1268626" cy="1580347"/>
            <a:chOff x="3179807" y="4189534"/>
            <a:chExt cx="1268626" cy="1580347"/>
          </a:xfrm>
        </p:grpSpPr>
        <p:sp>
          <p:nvSpPr>
            <p:cNvPr id="44" name="Oval 43"/>
            <p:cNvSpPr/>
            <p:nvPr/>
          </p:nvSpPr>
          <p:spPr>
            <a:xfrm>
              <a:off x="3179807" y="4189534"/>
              <a:ext cx="1268626" cy="12686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3809903" y="5445924"/>
              <a:ext cx="126542" cy="3239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496245" y="5804107"/>
            <a:ext cx="4226231" cy="352294"/>
            <a:chOff x="2496245" y="5804107"/>
            <a:chExt cx="4226231" cy="352294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2776" y="5811686"/>
              <a:ext cx="247650" cy="247650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2253" y="5901281"/>
              <a:ext cx="247650" cy="247650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8282" y="5828620"/>
              <a:ext cx="247650" cy="247650"/>
            </a:xfrm>
            <a:prstGeom prst="rect">
              <a:avLst/>
            </a:prstGeom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54311" y="5908751"/>
              <a:ext cx="247650" cy="247650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96245" y="5809691"/>
              <a:ext cx="219075" cy="238125"/>
            </a:xfrm>
            <a:prstGeom prst="rect">
              <a:avLst/>
            </a:prstGeom>
          </p:spPr>
        </p:pic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6177" y="5833382"/>
              <a:ext cx="219075" cy="238125"/>
            </a:xfrm>
            <a:prstGeom prst="rect">
              <a:avLst/>
            </a:prstGeom>
          </p:spPr>
        </p:pic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03729" y="5909811"/>
              <a:ext cx="219075" cy="238125"/>
            </a:xfrm>
            <a:prstGeom prst="rect">
              <a:avLst/>
            </a:prstGeom>
          </p:spPr>
        </p:pic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22804" y="5804107"/>
              <a:ext cx="219075" cy="238125"/>
            </a:xfrm>
            <a:prstGeom prst="rect">
              <a:avLst/>
            </a:prstGeom>
          </p:spPr>
        </p:pic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70004" y="5879875"/>
              <a:ext cx="285750" cy="257175"/>
            </a:xfrm>
            <a:prstGeom prst="rect">
              <a:avLst/>
            </a:prstGeom>
          </p:spPr>
        </p:pic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8430" y="5804107"/>
              <a:ext cx="219075" cy="238125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72000" y="5873567"/>
              <a:ext cx="223061" cy="223061"/>
            </a:xfrm>
            <a:prstGeom prst="rect">
              <a:avLst/>
            </a:prstGeom>
          </p:spPr>
        </p:pic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19800" y="5833672"/>
              <a:ext cx="184980" cy="166482"/>
            </a:xfrm>
            <a:prstGeom prst="rect">
              <a:avLst/>
            </a:prstGeom>
          </p:spPr>
        </p:pic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78648" y="5810741"/>
              <a:ext cx="184980" cy="166482"/>
            </a:xfrm>
            <a:prstGeom prst="rect">
              <a:avLst/>
            </a:prstGeom>
          </p:spPr>
        </p:pic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70783" y="5977223"/>
              <a:ext cx="184980" cy="166482"/>
            </a:xfrm>
            <a:prstGeom prst="rect">
              <a:avLst/>
            </a:prstGeom>
          </p:spPr>
        </p:pic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37496" y="5928753"/>
              <a:ext cx="184980" cy="166482"/>
            </a:xfrm>
            <a:prstGeom prst="rect">
              <a:avLst/>
            </a:prstGeom>
          </p:spPr>
        </p:pic>
      </p:grpSp>
      <p:sp>
        <p:nvSpPr>
          <p:cNvPr id="78" name="TextBox 77"/>
          <p:cNvSpPr txBox="1"/>
          <p:nvPr/>
        </p:nvSpPr>
        <p:spPr>
          <a:xfrm>
            <a:off x="1863236" y="5325266"/>
            <a:ext cx="62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h(x)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5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38469"/>
              </p:ext>
            </p:extLst>
          </p:nvPr>
        </p:nvGraphicFramePr>
        <p:xfrm>
          <a:off x="3447877" y="3711108"/>
          <a:ext cx="285940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5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5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projection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Approximate </a:t>
                </a:r>
                <a:r>
                  <a:rPr lang="en-US" dirty="0"/>
                  <a:t>the cosine </a:t>
                </a:r>
                <a:r>
                  <a:rPr lang="en-US" dirty="0" smtClean="0"/>
                  <a:t>similarity between vectors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𝑠𝑔𝑛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is a </a:t>
                </a:r>
                <a:r>
                  <a:rPr lang="en-US" b="1" dirty="0" smtClean="0"/>
                  <a:t>random</a:t>
                </a:r>
                <a:r>
                  <a:rPr lang="en-US" dirty="0" smtClean="0"/>
                  <a:t> unit vector</a:t>
                </a:r>
              </a:p>
              <a:p>
                <a:pPr lvl="1"/>
                <a:r>
                  <a:rPr lang="en-US" dirty="0" smtClean="0"/>
                  <a:t>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defines one hash function, i.e., one bit in the hash value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989148" y="4612388"/>
            <a:ext cx="2273143" cy="2493095"/>
            <a:chOff x="989148" y="4612388"/>
            <a:chExt cx="2273143" cy="2493095"/>
          </a:xfrm>
        </p:grpSpPr>
        <p:cxnSp>
          <p:nvCxnSpPr>
            <p:cNvPr id="8" name="Straight Arrow Connector 7"/>
            <p:cNvCxnSpPr/>
            <p:nvPr/>
          </p:nvCxnSpPr>
          <p:spPr>
            <a:xfrm flipH="1" flipV="1">
              <a:off x="1213910" y="5742018"/>
              <a:ext cx="1226127" cy="58860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440037" y="5126248"/>
              <a:ext cx="509155" cy="120437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13"/>
            <p:cNvSpPr/>
            <p:nvPr/>
          </p:nvSpPr>
          <p:spPr>
            <a:xfrm rot="17695209">
              <a:off x="1619457" y="5525282"/>
              <a:ext cx="1580201" cy="1580201"/>
            </a:xfrm>
            <a:prstGeom prst="arc">
              <a:avLst/>
            </a:prstGeom>
            <a:ln w="190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949192" y="4849249"/>
                  <a:ext cx="3130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9192" y="4849249"/>
                  <a:ext cx="313099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7647" r="-3922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89148" y="5759321"/>
                  <a:ext cx="320729" cy="2989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148" y="5759321"/>
                  <a:ext cx="320729" cy="29892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5094" r="-7547" b="-2040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953880" y="5281170"/>
                  <a:ext cx="1894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3880" y="5281170"/>
                  <a:ext cx="189474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2258" r="-22581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Arrow Connector 17"/>
            <p:cNvCxnSpPr/>
            <p:nvPr/>
          </p:nvCxnSpPr>
          <p:spPr>
            <a:xfrm flipH="1" flipV="1">
              <a:off x="2126938" y="4742579"/>
              <a:ext cx="312055" cy="159081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2282965" y="4612388"/>
                  <a:ext cx="2868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2965" y="4612388"/>
                  <a:ext cx="286873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12766" r="-8511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3334966" y="4846477"/>
            <a:ext cx="2704718" cy="2263854"/>
            <a:chOff x="3334966" y="4846477"/>
            <a:chExt cx="2704718" cy="2263854"/>
          </a:xfrm>
        </p:grpSpPr>
        <p:cxnSp>
          <p:nvCxnSpPr>
            <p:cNvPr id="25" name="Straight Arrow Connector 24"/>
            <p:cNvCxnSpPr/>
            <p:nvPr/>
          </p:nvCxnSpPr>
          <p:spPr>
            <a:xfrm flipH="1" flipV="1">
              <a:off x="3559728" y="5739246"/>
              <a:ext cx="1226127" cy="58860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4785855" y="5123476"/>
              <a:ext cx="509155" cy="120437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Arc 26"/>
            <p:cNvSpPr/>
            <p:nvPr/>
          </p:nvSpPr>
          <p:spPr>
            <a:xfrm rot="17695209">
              <a:off x="3972895" y="5530130"/>
              <a:ext cx="1580201" cy="1580201"/>
            </a:xfrm>
            <a:prstGeom prst="arc">
              <a:avLst/>
            </a:prstGeom>
            <a:ln w="190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295010" y="4846477"/>
                  <a:ext cx="3130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5010" y="4846477"/>
                  <a:ext cx="313099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7647" r="-3922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334966" y="5756549"/>
                  <a:ext cx="320729" cy="2989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4966" y="5756549"/>
                  <a:ext cx="320729" cy="29892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5094" r="-7547" b="-2040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299698" y="5278398"/>
                  <a:ext cx="1894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9698" y="5278398"/>
                  <a:ext cx="189474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9032" r="-25806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Arrow Connector 30"/>
            <p:cNvCxnSpPr/>
            <p:nvPr/>
          </p:nvCxnSpPr>
          <p:spPr>
            <a:xfrm flipV="1">
              <a:off x="4784812" y="5552625"/>
              <a:ext cx="1015208" cy="77799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752811" y="5597974"/>
                  <a:ext cx="2868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2811" y="5597974"/>
                  <a:ext cx="286873" cy="27699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2766" r="-8511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6008366" y="4843705"/>
            <a:ext cx="2273143" cy="2263854"/>
            <a:chOff x="6008366" y="4843705"/>
            <a:chExt cx="2273143" cy="2263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008366" y="5753777"/>
                  <a:ext cx="320729" cy="2989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8366" y="5753777"/>
                  <a:ext cx="320729" cy="298928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17308" r="-9615" b="-2040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Group 9"/>
            <p:cNvGrpSpPr/>
            <p:nvPr/>
          </p:nvGrpSpPr>
          <p:grpSpPr>
            <a:xfrm>
              <a:off x="6054866" y="4843705"/>
              <a:ext cx="2226643" cy="2263854"/>
              <a:chOff x="6054866" y="4843705"/>
              <a:chExt cx="2226643" cy="2263854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 flipH="1" flipV="1">
                <a:off x="6233128" y="5736474"/>
                <a:ext cx="1226127" cy="588605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V="1">
                <a:off x="7459255" y="5120704"/>
                <a:ext cx="509155" cy="1204375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Arc 33"/>
              <p:cNvSpPr/>
              <p:nvPr/>
            </p:nvSpPr>
            <p:spPr>
              <a:xfrm rot="17695209">
                <a:off x="6646295" y="5527358"/>
                <a:ext cx="1580201" cy="1580201"/>
              </a:xfrm>
              <a:prstGeom prst="arc">
                <a:avLst/>
              </a:prstGeom>
              <a:ln w="19050">
                <a:solidFill>
                  <a:srgbClr val="0070C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7968410" y="4843705"/>
                    <a:ext cx="31309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5" name="TextBox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68410" y="4843705"/>
                    <a:ext cx="313099" cy="276999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l="-15385" r="-3846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6973098" y="5275626"/>
                    <a:ext cx="18947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7" name="TextBox 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73098" y="5275626"/>
                    <a:ext cx="189474" cy="276999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l="-32258" r="-22581" b="-652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8" name="Straight Arrow Connector 37"/>
              <p:cNvCxnSpPr/>
              <p:nvPr/>
            </p:nvCxnSpPr>
            <p:spPr>
              <a:xfrm flipH="1" flipV="1">
                <a:off x="6054866" y="6325079"/>
                <a:ext cx="1403346" cy="277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6147819" y="6325079"/>
                    <a:ext cx="28687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43" name="TextBox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47819" y="6325079"/>
                    <a:ext cx="286873" cy="276999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 l="-12766" r="-6383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44382" y="4100008"/>
                <a:ext cx="31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82" y="4100008"/>
                <a:ext cx="313099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17647" r="-392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62402" y="4472741"/>
                <a:ext cx="320729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402" y="4472741"/>
                <a:ext cx="320729" cy="298928"/>
              </a:xfrm>
              <a:prstGeom prst="rect">
                <a:avLst/>
              </a:prstGeom>
              <a:blipFill rotWithShape="0">
                <a:blip r:embed="rId16"/>
                <a:stretch>
                  <a:fillRect l="-17308" r="-9615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1740" y="3761421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740" y="3761421"/>
                <a:ext cx="286873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083497" y="3761420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497" y="3761420"/>
                <a:ext cx="286873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30449" y="3742341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449" y="3742341"/>
                <a:ext cx="286873" cy="276999"/>
              </a:xfrm>
              <a:prstGeom prst="rect">
                <a:avLst/>
              </a:prstGeom>
              <a:blipFill rotWithShape="0">
                <a:blip r:embed="rId19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1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7" grpId="0"/>
      <p:bldP spid="48" grpId="0"/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projection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Approximate </a:t>
                </a:r>
                <a:r>
                  <a:rPr lang="en-US" dirty="0"/>
                  <a:t>the cosine similarity between </a:t>
                </a:r>
                <a:r>
                  <a:rPr lang="en-US" dirty="0" smtClean="0"/>
                  <a:t>vectors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𝑠𝑔𝑛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is a random unit vector</a:t>
                </a:r>
              </a:p>
              <a:p>
                <a:pPr lvl="1"/>
                <a:r>
                  <a:rPr lang="en-US" dirty="0" smtClean="0"/>
                  <a:t>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defines one hash function, i.e., one bit in the hash value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22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213910" y="5742018"/>
            <a:ext cx="1226127" cy="58860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213910" y="5120704"/>
            <a:ext cx="1226127" cy="120992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17695209">
            <a:off x="1619457" y="5525282"/>
            <a:ext cx="1580201" cy="1580201"/>
          </a:xfrm>
          <a:prstGeom prst="arc">
            <a:avLst>
              <a:gd name="adj1" fmla="val 16200000"/>
              <a:gd name="adj2" fmla="val 17440534"/>
            </a:avLst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25678" y="4834232"/>
                <a:ext cx="31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678" y="4834232"/>
                <a:ext cx="31309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5686" r="-5882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89148" y="5759321"/>
                <a:ext cx="320729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48" y="5759321"/>
                <a:ext cx="320729" cy="298928"/>
              </a:xfrm>
              <a:prstGeom prst="rect">
                <a:avLst/>
              </a:prstGeom>
              <a:blipFill rotWithShape="0">
                <a:blip r:embed="rId4"/>
                <a:stretch>
                  <a:fillRect l="-15094" r="-7547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44040" y="5574494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040" y="5574494"/>
                <a:ext cx="189474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2258" r="-22581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126938" y="4742579"/>
            <a:ext cx="312055" cy="159081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784812" y="5552625"/>
            <a:ext cx="1015208" cy="77799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6054866" y="6325079"/>
            <a:ext cx="1403346" cy="27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282965" y="4612388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965" y="4612388"/>
                <a:ext cx="286873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52811" y="5597974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811" y="5597974"/>
                <a:ext cx="286873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2766" r="-8511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47819" y="6325079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819" y="6325079"/>
                <a:ext cx="28687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2766" r="-638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44382" y="4100008"/>
                <a:ext cx="31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382" y="4100008"/>
                <a:ext cx="31309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17647" r="-392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62402" y="4472741"/>
                <a:ext cx="320729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402" y="4472741"/>
                <a:ext cx="320729" cy="298928"/>
              </a:xfrm>
              <a:prstGeom prst="rect">
                <a:avLst/>
              </a:prstGeom>
              <a:blipFill rotWithShape="0">
                <a:blip r:embed="rId10"/>
                <a:stretch>
                  <a:fillRect l="-17308" r="-9615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35724"/>
              </p:ext>
            </p:extLst>
          </p:nvPr>
        </p:nvGraphicFramePr>
        <p:xfrm>
          <a:off x="3447877" y="3711108"/>
          <a:ext cx="285940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5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5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1740" y="3761421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740" y="3761421"/>
                <a:ext cx="286873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083497" y="3761420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497" y="3761420"/>
                <a:ext cx="286873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30449" y="3742341"/>
                <a:ext cx="286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449" y="3742341"/>
                <a:ext cx="286873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2766" r="-851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H="1" flipV="1">
            <a:off x="3568483" y="5751798"/>
            <a:ext cx="1226127" cy="58860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3568483" y="5130484"/>
            <a:ext cx="1226127" cy="120992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65"/>
          <p:cNvSpPr/>
          <p:nvPr/>
        </p:nvSpPr>
        <p:spPr>
          <a:xfrm rot="17695209">
            <a:off x="3974030" y="5535062"/>
            <a:ext cx="1580201" cy="1580201"/>
          </a:xfrm>
          <a:prstGeom prst="arc">
            <a:avLst>
              <a:gd name="adj1" fmla="val 16200000"/>
              <a:gd name="adj2" fmla="val 17440534"/>
            </a:avLst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580251" y="4844012"/>
                <a:ext cx="31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251" y="4844012"/>
                <a:ext cx="313099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15385" r="-384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343721" y="5769101"/>
                <a:ext cx="320729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21" y="5769101"/>
                <a:ext cx="320729" cy="298928"/>
              </a:xfrm>
              <a:prstGeom prst="rect">
                <a:avLst/>
              </a:prstGeom>
              <a:blipFill rotWithShape="0">
                <a:blip r:embed="rId15"/>
                <a:stretch>
                  <a:fillRect l="-17308" r="-9615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798613" y="5584274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13" y="5584274"/>
                <a:ext cx="189474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29032" r="-25806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/>
          <p:nvPr/>
        </p:nvCxnSpPr>
        <p:spPr>
          <a:xfrm flipH="1" flipV="1">
            <a:off x="6238594" y="5735364"/>
            <a:ext cx="1226127" cy="58860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6238594" y="5114050"/>
            <a:ext cx="1226127" cy="120992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c 71"/>
          <p:cNvSpPr/>
          <p:nvPr/>
        </p:nvSpPr>
        <p:spPr>
          <a:xfrm rot="17695209">
            <a:off x="6644141" y="5518628"/>
            <a:ext cx="1580201" cy="1580201"/>
          </a:xfrm>
          <a:prstGeom prst="arc">
            <a:avLst>
              <a:gd name="adj1" fmla="val 16200000"/>
              <a:gd name="adj2" fmla="val 17440534"/>
            </a:avLst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250362" y="4827578"/>
                <a:ext cx="31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362" y="4827578"/>
                <a:ext cx="313099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15385" r="-384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013832" y="5752667"/>
                <a:ext cx="320729" cy="298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832" y="5752667"/>
                <a:ext cx="320729" cy="298928"/>
              </a:xfrm>
              <a:prstGeom prst="rect">
                <a:avLst/>
              </a:prstGeom>
              <a:blipFill rotWithShape="0">
                <a:blip r:embed="rId18"/>
                <a:stretch>
                  <a:fillRect l="-17308" r="-9615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468724" y="5567840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724" y="5567840"/>
                <a:ext cx="189474" cy="276999"/>
              </a:xfrm>
              <a:prstGeom prst="rect">
                <a:avLst/>
              </a:prstGeom>
              <a:blipFill rotWithShape="0">
                <a:blip r:embed="rId19"/>
                <a:stretch>
                  <a:fillRect l="-29032" r="-25806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529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projection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Approximate </a:t>
                </a:r>
                <a:r>
                  <a:rPr lang="en-US" dirty="0"/>
                  <a:t>the cosine </a:t>
                </a:r>
                <a:r>
                  <a:rPr lang="en-US" dirty="0" smtClean="0"/>
                  <a:t>similarity between vectors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𝑠𝑔𝑛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is a random unit vector</a:t>
                </a:r>
              </a:p>
              <a:p>
                <a:pPr lvl="1"/>
                <a:r>
                  <a:rPr lang="en-US" dirty="0" smtClean="0"/>
                  <a:t>Each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defines one hash function, i.e., one bit in the hash value</a:t>
                </a:r>
              </a:p>
              <a:p>
                <a:pPr lvl="1"/>
                <a:r>
                  <a:rPr lang="en-US" dirty="0" smtClean="0"/>
                  <a:t>Provable approximation error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5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instance look-up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Effectiveness of random projection</a:t>
            </a:r>
          </a:p>
          <a:p>
            <a:pPr lvl="1"/>
            <a:r>
              <a:rPr lang="en-US" dirty="0"/>
              <a:t>1.2M images + 1000 dimensions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903" y="2775160"/>
            <a:ext cx="4498398" cy="3581192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299363" y="3958936"/>
            <a:ext cx="2725883" cy="577151"/>
            <a:chOff x="5299363" y="3958936"/>
            <a:chExt cx="2725883" cy="577151"/>
          </a:xfrm>
        </p:grpSpPr>
        <p:sp>
          <p:nvSpPr>
            <p:cNvPr id="8" name="Oval 7"/>
            <p:cNvSpPr/>
            <p:nvPr/>
          </p:nvSpPr>
          <p:spPr>
            <a:xfrm>
              <a:off x="5299363" y="3958936"/>
              <a:ext cx="207819" cy="20781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600700" y="4166755"/>
              <a:ext cx="2424546" cy="369332"/>
              <a:chOff x="5600700" y="4166755"/>
              <a:chExt cx="2424546" cy="36933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019800" y="4166755"/>
                <a:ext cx="20054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1000x speed-up</a:t>
                </a:r>
                <a:endParaRPr lang="en-US" dirty="0"/>
              </a:p>
            </p:txBody>
          </p:sp>
          <p:cxnSp>
            <p:nvCxnSpPr>
              <p:cNvPr id="11" name="Straight Arrow Connector 10"/>
              <p:cNvCxnSpPr>
                <a:stCxn id="9" idx="1"/>
              </p:cNvCxnSpPr>
              <p:nvPr/>
            </p:nvCxnSpPr>
            <p:spPr>
              <a:xfrm flipH="1" flipV="1">
                <a:off x="5600700" y="4166755"/>
                <a:ext cx="419100" cy="18466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9906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the nearby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data distribution is highly skewed, frequent classes might dominate majority vote</a:t>
            </a:r>
          </a:p>
          <a:p>
            <a:pPr lvl="1"/>
            <a:r>
              <a:rPr lang="en-US" dirty="0" smtClean="0"/>
              <a:t>They occur more often in the k nearest neighbors just because they have large volume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25</a:t>
            </a:fld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4664797" y="4735630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554715" y="469669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166764" y="6068185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25682" y="598625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09693" y="5207628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961059" y="5307295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918437" y="6037496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75188" y="4149258"/>
            <a:ext cx="820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7" name="Regular Pentagon 26"/>
          <p:cNvSpPr/>
          <p:nvPr/>
        </p:nvSpPr>
        <p:spPr>
          <a:xfrm>
            <a:off x="4301115" y="4544832"/>
            <a:ext cx="374073" cy="356260"/>
          </a:xfrm>
          <a:prstGeom prst="pentagon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930736" y="4826578"/>
            <a:ext cx="1756064" cy="1402773"/>
            <a:chOff x="7304807" y="1818409"/>
            <a:chExt cx="1756064" cy="1402773"/>
          </a:xfrm>
        </p:grpSpPr>
        <p:grpSp>
          <p:nvGrpSpPr>
            <p:cNvPr id="29" name="Group 28"/>
            <p:cNvGrpSpPr/>
            <p:nvPr/>
          </p:nvGrpSpPr>
          <p:grpSpPr>
            <a:xfrm>
              <a:off x="7450280" y="1918316"/>
              <a:ext cx="1610591" cy="1201779"/>
              <a:chOff x="7450280" y="1918316"/>
              <a:chExt cx="1610591" cy="1201779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7450280" y="1918316"/>
                <a:ext cx="1610591" cy="369332"/>
                <a:chOff x="7450280" y="1838603"/>
                <a:chExt cx="1610591" cy="369332"/>
              </a:xfrm>
            </p:grpSpPr>
            <p:sp>
              <p:nvSpPr>
                <p:cNvPr id="38" name="Isosceles Triangle 37"/>
                <p:cNvSpPr/>
                <p:nvPr/>
              </p:nvSpPr>
              <p:spPr>
                <a:xfrm>
                  <a:off x="7450280" y="1839191"/>
                  <a:ext cx="325444" cy="280555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7793180" y="183860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Sports</a:t>
                  </a:r>
                  <a:endParaRPr lang="en-US" dirty="0"/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7460673" y="2327933"/>
                <a:ext cx="1600198" cy="369332"/>
                <a:chOff x="7460673" y="2327933"/>
                <a:chExt cx="1600198" cy="369332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7460673" y="2379518"/>
                  <a:ext cx="259772" cy="25977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7793180" y="232793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Politics</a:t>
                  </a:r>
                  <a:endParaRPr lang="en-US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7450280" y="2750763"/>
                <a:ext cx="1593135" cy="369332"/>
                <a:chOff x="7450280" y="2854673"/>
                <a:chExt cx="1593135" cy="369332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450280" y="2899062"/>
                  <a:ext cx="280555" cy="2805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775724" y="285467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Finance</a:t>
                  </a:r>
                  <a:endParaRPr lang="en-US" dirty="0"/>
                </a:p>
              </p:txBody>
            </p:sp>
          </p:grpSp>
        </p:grpSp>
        <p:sp>
          <p:nvSpPr>
            <p:cNvPr id="30" name="Rectangle 29"/>
            <p:cNvSpPr/>
            <p:nvPr/>
          </p:nvSpPr>
          <p:spPr>
            <a:xfrm>
              <a:off x="7304807" y="1818409"/>
              <a:ext cx="1416488" cy="14027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Oval 39"/>
          <p:cNvSpPr/>
          <p:nvPr/>
        </p:nvSpPr>
        <p:spPr>
          <a:xfrm>
            <a:off x="3794557" y="4011186"/>
            <a:ext cx="1423553" cy="14235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404046" y="4115885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946846" y="4749731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096773" y="3733297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457108" y="6059350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151844" y="4459080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831173" y="367904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684601" y="5705434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016644" y="3659299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831662" y="39636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4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 the nearby instances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When the data distribution is highly skewed, frequent classes might dominate majority vote</a:t>
                </a:r>
              </a:p>
              <a:p>
                <a:pPr lvl="1"/>
                <a:r>
                  <a:rPr lang="en-US" dirty="0" smtClean="0"/>
                  <a:t>They occur more often in the k nearest neighbors just because they have large volume</a:t>
                </a:r>
              </a:p>
              <a:p>
                <a:r>
                  <a:rPr lang="en-US" dirty="0" smtClean="0"/>
                  <a:t>Solution</a:t>
                </a:r>
              </a:p>
              <a:p>
                <a:pPr lvl="1"/>
                <a:r>
                  <a:rPr lang="en-US" dirty="0" smtClean="0"/>
                  <a:t>Weight the neighbors in voting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3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err="1" smtClean="0"/>
              <a:t>kNN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Instance-based learning</a:t>
            </a:r>
          </a:p>
          <a:p>
            <a:pPr lvl="1"/>
            <a:r>
              <a:rPr lang="en-US" dirty="0" smtClean="0"/>
              <a:t>No training phase</a:t>
            </a:r>
          </a:p>
          <a:p>
            <a:pPr lvl="1"/>
            <a:r>
              <a:rPr lang="en-US" dirty="0" smtClean="0"/>
              <a:t>Assign label to a testing case by its nearest neighbors</a:t>
            </a:r>
          </a:p>
          <a:p>
            <a:pPr lvl="1"/>
            <a:r>
              <a:rPr lang="en-US" dirty="0" smtClean="0"/>
              <a:t>Non-parametric</a:t>
            </a:r>
          </a:p>
          <a:p>
            <a:pPr lvl="1"/>
            <a:r>
              <a:rPr lang="en-US" dirty="0" smtClean="0"/>
              <a:t>Approximate Bayes decision boundary in a local region</a:t>
            </a:r>
          </a:p>
          <a:p>
            <a:r>
              <a:rPr lang="en-US" dirty="0" smtClean="0"/>
              <a:t>Efficient computation</a:t>
            </a:r>
          </a:p>
          <a:p>
            <a:pPr lvl="1"/>
            <a:r>
              <a:rPr lang="en-US" dirty="0"/>
              <a:t>Locality sensitive hashing</a:t>
            </a:r>
          </a:p>
          <a:p>
            <a:pPr lvl="2"/>
            <a:r>
              <a:rPr lang="en-US" dirty="0" smtClean="0"/>
              <a:t>Random projection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Recall optimal Bayes decision boundary</a:t>
            </a:r>
            <a:endParaRPr lang="en-US" sz="3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𝑎𝑟𝑔𝑚𝑎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761064" y="2868507"/>
            <a:ext cx="6341534" cy="2709333"/>
            <a:chOff x="1278466" y="2548467"/>
            <a:chExt cx="6341534" cy="2709333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1278466" y="5240866"/>
              <a:ext cx="6341534" cy="1693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278466" y="2548467"/>
              <a:ext cx="0" cy="269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Freeform 9"/>
          <p:cNvSpPr/>
          <p:nvPr/>
        </p:nvSpPr>
        <p:spPr>
          <a:xfrm>
            <a:off x="1756832" y="4214707"/>
            <a:ext cx="5384802" cy="1380073"/>
          </a:xfrm>
          <a:custGeom>
            <a:avLst/>
            <a:gdLst>
              <a:gd name="connsiteX0" fmla="*/ 0 w 4013200"/>
              <a:gd name="connsiteY0" fmla="*/ 1346206 h 1380073"/>
              <a:gd name="connsiteX1" fmla="*/ 1016000 w 4013200"/>
              <a:gd name="connsiteY1" fmla="*/ 1176873 h 1380073"/>
              <a:gd name="connsiteX2" fmla="*/ 1651000 w 4013200"/>
              <a:gd name="connsiteY2" fmla="*/ 6 h 1380073"/>
              <a:gd name="connsiteX3" fmla="*/ 2269067 w 4013200"/>
              <a:gd name="connsiteY3" fmla="*/ 1159940 h 1380073"/>
              <a:gd name="connsiteX4" fmla="*/ 4013200 w 4013200"/>
              <a:gd name="connsiteY4" fmla="*/ 1380073 h 138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3200" h="1380073">
                <a:moveTo>
                  <a:pt x="0" y="1346206"/>
                </a:moveTo>
                <a:cubicBezTo>
                  <a:pt x="370416" y="1373723"/>
                  <a:pt x="740833" y="1401240"/>
                  <a:pt x="1016000" y="1176873"/>
                </a:cubicBezTo>
                <a:cubicBezTo>
                  <a:pt x="1291167" y="952506"/>
                  <a:pt x="1442156" y="2828"/>
                  <a:pt x="1651000" y="6"/>
                </a:cubicBezTo>
                <a:cubicBezTo>
                  <a:pt x="1859844" y="-2816"/>
                  <a:pt x="1875367" y="929929"/>
                  <a:pt x="2269067" y="1159940"/>
                </a:cubicBezTo>
                <a:cubicBezTo>
                  <a:pt x="2662767" y="1389951"/>
                  <a:pt x="3667478" y="1343384"/>
                  <a:pt x="4013200" y="138007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412998" y="3723592"/>
            <a:ext cx="5156200" cy="1841757"/>
          </a:xfrm>
          <a:custGeom>
            <a:avLst/>
            <a:gdLst>
              <a:gd name="connsiteX0" fmla="*/ 0 w 5156200"/>
              <a:gd name="connsiteY0" fmla="*/ 1837315 h 1841757"/>
              <a:gd name="connsiteX1" fmla="*/ 838200 w 5156200"/>
              <a:gd name="connsiteY1" fmla="*/ 1727248 h 1841757"/>
              <a:gd name="connsiteX2" fmla="*/ 1921934 w 5156200"/>
              <a:gd name="connsiteY2" fmla="*/ 1092248 h 1841757"/>
              <a:gd name="connsiteX3" fmla="*/ 2692400 w 5156200"/>
              <a:gd name="connsiteY3" fmla="*/ 48 h 1841757"/>
              <a:gd name="connsiteX4" fmla="*/ 3276600 w 5156200"/>
              <a:gd name="connsiteY4" fmla="*/ 1049915 h 1841757"/>
              <a:gd name="connsiteX5" fmla="*/ 4360334 w 5156200"/>
              <a:gd name="connsiteY5" fmla="*/ 1735715 h 1841757"/>
              <a:gd name="connsiteX6" fmla="*/ 5156200 w 5156200"/>
              <a:gd name="connsiteY6" fmla="*/ 1828848 h 184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56200" h="1841757">
                <a:moveTo>
                  <a:pt x="0" y="1837315"/>
                </a:moveTo>
                <a:cubicBezTo>
                  <a:pt x="258939" y="1844370"/>
                  <a:pt x="517878" y="1851426"/>
                  <a:pt x="838200" y="1727248"/>
                </a:cubicBezTo>
                <a:cubicBezTo>
                  <a:pt x="1158522" y="1603070"/>
                  <a:pt x="1612901" y="1380115"/>
                  <a:pt x="1921934" y="1092248"/>
                </a:cubicBezTo>
                <a:cubicBezTo>
                  <a:pt x="2230967" y="804381"/>
                  <a:pt x="2466622" y="7103"/>
                  <a:pt x="2692400" y="48"/>
                </a:cubicBezTo>
                <a:cubicBezTo>
                  <a:pt x="2918178" y="-7007"/>
                  <a:pt x="2998611" y="760637"/>
                  <a:pt x="3276600" y="1049915"/>
                </a:cubicBezTo>
                <a:cubicBezTo>
                  <a:pt x="3554589" y="1339193"/>
                  <a:pt x="4047067" y="1605893"/>
                  <a:pt x="4360334" y="1735715"/>
                </a:cubicBezTo>
                <a:cubicBezTo>
                  <a:pt x="4673601" y="1865537"/>
                  <a:pt x="4914900" y="1847192"/>
                  <a:pt x="5156200" y="1828848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620000" y="5623361"/>
                <a:ext cx="872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623361"/>
                <a:ext cx="872067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54200" y="2742052"/>
                <a:ext cx="872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200" y="2742052"/>
                <a:ext cx="872067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2797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12887" y="3953545"/>
                <a:ext cx="2218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887" y="3953545"/>
                <a:ext cx="221826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56832" y="3915125"/>
                <a:ext cx="2218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832" y="3915125"/>
                <a:ext cx="221826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 flipH="1">
            <a:off x="4339166" y="3111384"/>
            <a:ext cx="8467" cy="2820455"/>
          </a:xfrm>
          <a:prstGeom prst="line">
            <a:avLst/>
          </a:prstGeom>
          <a:ln w="285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040390" y="4815840"/>
            <a:ext cx="1301667" cy="754941"/>
            <a:chOff x="3040390" y="4815840"/>
            <a:chExt cx="1301667" cy="754941"/>
          </a:xfrm>
        </p:grpSpPr>
        <p:cxnSp>
          <p:nvCxnSpPr>
            <p:cNvPr id="18" name="Straight Connector 17"/>
            <p:cNvCxnSpPr>
              <a:stCxn id="11" idx="1"/>
            </p:cNvCxnSpPr>
            <p:nvPr/>
          </p:nvCxnSpPr>
          <p:spPr>
            <a:xfrm flipH="1">
              <a:off x="3155156" y="5450840"/>
              <a:ext cx="96042" cy="11006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53186" y="5391470"/>
              <a:ext cx="148212" cy="1694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3357164" y="5330719"/>
              <a:ext cx="192077" cy="23061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453206" y="5245297"/>
              <a:ext cx="261796" cy="315609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3557185" y="5159875"/>
              <a:ext cx="313551" cy="40103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3653220" y="5044782"/>
              <a:ext cx="403710" cy="51612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1" idx="2"/>
            </p:cNvCxnSpPr>
            <p:nvPr/>
          </p:nvCxnSpPr>
          <p:spPr>
            <a:xfrm flipH="1">
              <a:off x="3761978" y="4815840"/>
              <a:ext cx="572954" cy="7473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3877861" y="4933950"/>
              <a:ext cx="464196" cy="62880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993744" y="5088699"/>
              <a:ext cx="348313" cy="48208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4111772" y="5251696"/>
              <a:ext cx="230285" cy="317585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4222238" y="5416470"/>
              <a:ext cx="112694" cy="15240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040390" y="5490293"/>
              <a:ext cx="69654" cy="7294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342050" y="4932750"/>
            <a:ext cx="1166531" cy="632600"/>
            <a:chOff x="4342050" y="4932750"/>
            <a:chExt cx="1166531" cy="6326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4342056" y="5424237"/>
              <a:ext cx="107177" cy="1361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352637" y="5292294"/>
              <a:ext cx="208777" cy="2730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342051" y="5101882"/>
              <a:ext cx="337126" cy="46235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342050" y="4932750"/>
              <a:ext cx="465090" cy="62768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0" idx="3"/>
            </p:cNvCxnSpPr>
            <p:nvPr/>
          </p:nvCxnSpPr>
          <p:spPr>
            <a:xfrm>
              <a:off x="4801404" y="5374647"/>
              <a:ext cx="132305" cy="18578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982144" y="5432708"/>
              <a:ext cx="82191" cy="12772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43630" y="5467539"/>
              <a:ext cx="66153" cy="9289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295748" y="5487664"/>
              <a:ext cx="60687" cy="72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471540" y="5513985"/>
              <a:ext cx="37041" cy="485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726267" y="3147015"/>
            <a:ext cx="1615783" cy="400518"/>
            <a:chOff x="2726267" y="3147015"/>
            <a:chExt cx="1615783" cy="4005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005196" y="3147015"/>
                  <a:ext cx="9441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5196" y="3147015"/>
                  <a:ext cx="944166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t="-6557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/>
            <p:cNvCxnSpPr/>
            <p:nvPr/>
          </p:nvCxnSpPr>
          <p:spPr>
            <a:xfrm flipH="1" flipV="1">
              <a:off x="2726267" y="3539067"/>
              <a:ext cx="1615783" cy="846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343901" y="3114490"/>
            <a:ext cx="1599457" cy="434558"/>
            <a:chOff x="4343901" y="3114490"/>
            <a:chExt cx="1599457" cy="4345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4671546" y="3114490"/>
                  <a:ext cx="9441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1546" y="3114490"/>
                  <a:ext cx="944166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6667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Arrow Connector 44"/>
            <p:cNvCxnSpPr/>
            <p:nvPr/>
          </p:nvCxnSpPr>
          <p:spPr>
            <a:xfrm flipV="1">
              <a:off x="4343901" y="3548008"/>
              <a:ext cx="1599457" cy="1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660581" y="5429874"/>
            <a:ext cx="1727200" cy="952136"/>
            <a:chOff x="5689600" y="2075729"/>
            <a:chExt cx="1727200" cy="952136"/>
          </a:xfrm>
        </p:grpSpPr>
        <p:sp>
          <p:nvSpPr>
            <p:cNvPr id="47" name="TextBox 46"/>
            <p:cNvSpPr txBox="1"/>
            <p:nvPr/>
          </p:nvSpPr>
          <p:spPr>
            <a:xfrm>
              <a:off x="5689600" y="2658533"/>
              <a:ext cx="172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FF0000"/>
                  </a:solidFill>
                </a:rPr>
                <a:t>False positive</a:t>
              </a:r>
              <a:endParaRPr lang="en-US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48" name="Straight Arrow Connector 47"/>
            <p:cNvCxnSpPr>
              <a:stCxn id="47" idx="0"/>
            </p:cNvCxnSpPr>
            <p:nvPr/>
          </p:nvCxnSpPr>
          <p:spPr>
            <a:xfrm flipH="1" flipV="1">
              <a:off x="5700565" y="2075729"/>
              <a:ext cx="852635" cy="58280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2545556" y="5391470"/>
            <a:ext cx="1727200" cy="985334"/>
            <a:chOff x="5689600" y="3100864"/>
            <a:chExt cx="1727200" cy="985334"/>
          </a:xfrm>
        </p:grpSpPr>
        <p:sp>
          <p:nvSpPr>
            <p:cNvPr id="50" name="TextBox 49"/>
            <p:cNvSpPr txBox="1"/>
            <p:nvPr/>
          </p:nvSpPr>
          <p:spPr>
            <a:xfrm>
              <a:off x="5689600" y="3716866"/>
              <a:ext cx="172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B050"/>
                  </a:solidFill>
                </a:rPr>
                <a:t>False negative</a:t>
              </a:r>
              <a:endParaRPr lang="en-US" b="1" i="1" dirty="0">
                <a:solidFill>
                  <a:srgbClr val="00B050"/>
                </a:solidFill>
              </a:endParaRPr>
            </a:p>
          </p:txBody>
        </p:sp>
        <p:cxnSp>
          <p:nvCxnSpPr>
            <p:cNvPr id="51" name="Straight Arrow Connector 50"/>
            <p:cNvCxnSpPr>
              <a:stCxn id="50" idx="0"/>
            </p:cNvCxnSpPr>
            <p:nvPr/>
          </p:nvCxnSpPr>
          <p:spPr>
            <a:xfrm flipV="1">
              <a:off x="6553200" y="3100864"/>
              <a:ext cx="468705" cy="616002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4457025" y="2267373"/>
            <a:ext cx="3660138" cy="880986"/>
            <a:chOff x="4511212" y="2344820"/>
            <a:chExt cx="3660138" cy="880986"/>
          </a:xfrm>
        </p:grpSpPr>
        <p:sp>
          <p:nvSpPr>
            <p:cNvPr id="53" name="TextBox 52"/>
            <p:cNvSpPr txBox="1"/>
            <p:nvPr/>
          </p:nvSpPr>
          <p:spPr>
            <a:xfrm>
              <a:off x="4511212" y="2344820"/>
              <a:ext cx="36601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0000FF"/>
                  </a:solidFill>
                </a:rPr>
                <a:t>*Optimal Bayes decision boundary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4531276" y="2710252"/>
              <a:ext cx="648630" cy="515554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052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the optimal classifier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𝑎𝑟𝑔𝑚𝑎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29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1104" y="2191265"/>
                <a:ext cx="4288033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𝑎𝑟𝑔𝑚𝑎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04" y="2191265"/>
                <a:ext cx="4288033" cy="5312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2451321" y="2722564"/>
            <a:ext cx="2812658" cy="890303"/>
            <a:chOff x="2401893" y="2722564"/>
            <a:chExt cx="2812658" cy="890303"/>
          </a:xfrm>
        </p:grpSpPr>
        <p:sp>
          <p:nvSpPr>
            <p:cNvPr id="8" name="TextBox 7"/>
            <p:cNvSpPr txBox="1"/>
            <p:nvPr/>
          </p:nvSpPr>
          <p:spPr>
            <a:xfrm>
              <a:off x="2401893" y="3212757"/>
              <a:ext cx="28126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Class conditional density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93059" y="2722564"/>
              <a:ext cx="164757" cy="4901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441656" y="2737473"/>
            <a:ext cx="2557285" cy="875394"/>
            <a:chOff x="5441656" y="2737473"/>
            <a:chExt cx="2557285" cy="875394"/>
          </a:xfrm>
        </p:grpSpPr>
        <p:sp>
          <p:nvSpPr>
            <p:cNvPr id="9" name="TextBox 8"/>
            <p:cNvSpPr txBox="1"/>
            <p:nvPr/>
          </p:nvSpPr>
          <p:spPr>
            <a:xfrm>
              <a:off x="5441656" y="3212757"/>
              <a:ext cx="25572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Class prior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5671751" y="2737473"/>
              <a:ext cx="197426" cy="460375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720428"/>
              </p:ext>
            </p:extLst>
          </p:nvPr>
        </p:nvGraphicFramePr>
        <p:xfrm>
          <a:off x="308920" y="4268820"/>
          <a:ext cx="8526159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8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4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8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97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4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03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5672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18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text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identify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useful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delicious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046569" y="5713489"/>
            <a:ext cx="7050862" cy="663636"/>
            <a:chOff x="1046569" y="5713489"/>
            <a:chExt cx="7050862" cy="663636"/>
          </a:xfrm>
        </p:grpSpPr>
        <p:sp>
          <p:nvSpPr>
            <p:cNvPr id="18" name="Right Brace 17"/>
            <p:cNvSpPr/>
            <p:nvPr/>
          </p:nvSpPr>
          <p:spPr>
            <a:xfrm rot="5400000">
              <a:off x="4431956" y="2328102"/>
              <a:ext cx="280087" cy="7050862"/>
            </a:xfrm>
            <a:prstGeom prst="rightBrac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75317" y="6007793"/>
              <a:ext cx="22776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3333CC"/>
                  </a:solidFill>
                </a:rPr>
                <a:t>V binary features</a:t>
              </a:r>
              <a:endParaRPr lang="en-US" dirty="0">
                <a:solidFill>
                  <a:srgbClr val="3333CC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5299" y="3678517"/>
            <a:ext cx="158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#parameters: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62269" y="3693098"/>
                <a:ext cx="1589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269" y="3693098"/>
                <a:ext cx="158990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24224" y="3693098"/>
                <a:ext cx="1589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×(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p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224" y="3693098"/>
                <a:ext cx="1589903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766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6019800" y="1666217"/>
            <a:ext cx="2781300" cy="833109"/>
            <a:chOff x="6019800" y="1666217"/>
            <a:chExt cx="2781300" cy="833109"/>
          </a:xfrm>
        </p:grpSpPr>
        <p:sp>
          <p:nvSpPr>
            <p:cNvPr id="24" name="TextBox 23"/>
            <p:cNvSpPr txBox="1"/>
            <p:nvPr/>
          </p:nvSpPr>
          <p:spPr>
            <a:xfrm>
              <a:off x="6019800" y="1666217"/>
              <a:ext cx="16887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Requirement:</a:t>
              </a:r>
              <a:endParaRPr lang="en-US" sz="2000" b="1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6337987" y="2093702"/>
                  <a:ext cx="2463113" cy="405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000" b="1" dirty="0" smtClean="0">
                            <a:solidFill>
                              <a:schemeClr val="tx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2000" b="1" dirty="0" smtClean="0">
                            <a:solidFill>
                              <a:schemeClr val="tx1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000" b="1" dirty="0" smtClean="0">
                            <a:solidFill>
                              <a:schemeClr val="tx1"/>
                            </a:solidFill>
                          </a:rPr>
                          <m:t>|&gt;&gt;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×(</m:t>
                        </m:r>
                        <m:sSup>
                          <m:sSup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sup>
                        </m:sSup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7987" y="2093702"/>
                  <a:ext cx="2463113" cy="40562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49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5789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classify this document?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89908" y="2628900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32708" y="3262746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19844" y="3595255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5871" y="2441864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78380" y="3345873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5943599" y="3075709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663044" y="3574472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600698" y="4208318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837216" y="3979718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494316" y="3595254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6244934" y="4083627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49682" y="4499264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97828" y="469669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010892" y="50499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17373" y="571500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075710" y="571500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670464" y="5185065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592782" y="459278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613564" y="52785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831771" y="2392901"/>
            <a:ext cx="820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8" name="Regular Pentagon 27"/>
          <p:cNvSpPr/>
          <p:nvPr/>
        </p:nvSpPr>
        <p:spPr>
          <a:xfrm>
            <a:off x="4416134" y="2869292"/>
            <a:ext cx="374073" cy="356260"/>
          </a:xfrm>
          <a:prstGeom prst="pentagon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930736" y="4826578"/>
            <a:ext cx="1756064" cy="1402773"/>
            <a:chOff x="7304807" y="1818409"/>
            <a:chExt cx="1756064" cy="1402773"/>
          </a:xfrm>
        </p:grpSpPr>
        <p:grpSp>
          <p:nvGrpSpPr>
            <p:cNvPr id="38" name="Group 37"/>
            <p:cNvGrpSpPr/>
            <p:nvPr/>
          </p:nvGrpSpPr>
          <p:grpSpPr>
            <a:xfrm>
              <a:off x="7450280" y="1918316"/>
              <a:ext cx="1610591" cy="1201779"/>
              <a:chOff x="7450280" y="1918316"/>
              <a:chExt cx="1610591" cy="1201779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7450280" y="1918316"/>
                <a:ext cx="1610591" cy="369332"/>
                <a:chOff x="7450280" y="1838603"/>
                <a:chExt cx="1610591" cy="369332"/>
              </a:xfrm>
            </p:grpSpPr>
            <p:sp>
              <p:nvSpPr>
                <p:cNvPr id="29" name="Isosceles Triangle 28"/>
                <p:cNvSpPr/>
                <p:nvPr/>
              </p:nvSpPr>
              <p:spPr>
                <a:xfrm>
                  <a:off x="7450280" y="1839191"/>
                  <a:ext cx="325444" cy="280555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7793180" y="183860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Sports</a:t>
                  </a:r>
                  <a:endParaRPr lang="en-US" dirty="0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7460673" y="2327933"/>
                <a:ext cx="1600198" cy="369332"/>
                <a:chOff x="7460673" y="2327933"/>
                <a:chExt cx="1600198" cy="36933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7460673" y="2379518"/>
                  <a:ext cx="259772" cy="25977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793180" y="232793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Politics</a:t>
                  </a:r>
                  <a:endParaRPr lang="en-US" dirty="0"/>
                </a:p>
              </p:txBody>
            </p:sp>
          </p:grpSp>
          <p:grpSp>
            <p:nvGrpSpPr>
              <p:cNvPr id="37" name="Group 36"/>
              <p:cNvGrpSpPr/>
              <p:nvPr/>
            </p:nvGrpSpPr>
            <p:grpSpPr>
              <a:xfrm>
                <a:off x="7450280" y="2750763"/>
                <a:ext cx="1593135" cy="369332"/>
                <a:chOff x="7450280" y="2854673"/>
                <a:chExt cx="1593135" cy="369332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7450280" y="2899062"/>
                  <a:ext cx="280555" cy="2805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775724" y="285467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Finance</a:t>
                  </a:r>
                  <a:endParaRPr lang="en-US" dirty="0"/>
                </a:p>
              </p:txBody>
            </p:sp>
          </p:grpSp>
        </p:grpSp>
        <p:sp>
          <p:nvSpPr>
            <p:cNvPr id="39" name="Rectangle 38"/>
            <p:cNvSpPr/>
            <p:nvPr/>
          </p:nvSpPr>
          <p:spPr>
            <a:xfrm>
              <a:off x="7304807" y="1818409"/>
              <a:ext cx="1416488" cy="14027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407655" y="1904019"/>
            <a:ext cx="2590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Documents by vector space representation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5725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to simplify this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Features are </a:t>
                </a:r>
                <a:r>
                  <a:rPr lang="en-US" u="sng" dirty="0" smtClean="0"/>
                  <a:t>conditionally</a:t>
                </a:r>
                <a:r>
                  <a:rPr lang="en-US" dirty="0" smtClean="0"/>
                  <a:t> independent given class labels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E.g.,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𝑤h𝑖𝑡𝑒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h𝑜𝑢𝑠𝑒</m:t>
                        </m:r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’,‘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𝑜𝑏𝑎𝑚𝑎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’</m:t>
                        </m:r>
                      </m:e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𝑝𝑜𝑙𝑖𝑡𝑖𝑐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𝑎𝑙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𝑛𝑒𝑤𝑠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𝑤h𝑖𝑡𝑒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h𝑜𝑢𝑠𝑒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’</m:t>
                        </m:r>
                      </m:e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𝑝𝑜𝑙𝑖𝑡𝑖𝑐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𝑎𝑙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𝑛𝑒𝑤𝑠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𝑜𝑏𝑎𝑚𝑎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’|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𝑝𝑜𝑙𝑖𝑡𝑖𝑐𝑎𝑙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𝑛𝑒𝑤𝑠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86216" y="3237469"/>
                <a:ext cx="27958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216" y="3237469"/>
                <a:ext cx="2795894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692876" y="5756833"/>
            <a:ext cx="5927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This does not mean ‘white house’ is independent of ‘</a:t>
            </a:r>
            <a:r>
              <a:rPr lang="en-US" i="1" dirty="0" err="1" smtClean="0">
                <a:solidFill>
                  <a:srgbClr val="FF0000"/>
                </a:solidFill>
              </a:rPr>
              <a:t>obama</a:t>
            </a:r>
            <a:r>
              <a:rPr lang="en-US" i="1" dirty="0" smtClean="0">
                <a:solidFill>
                  <a:srgbClr val="FF0000"/>
                </a:solidFill>
              </a:rPr>
              <a:t>’!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/>
              <a:t>Conditional </a:t>
            </a:r>
            <a:r>
              <a:rPr lang="en-US" sz="3800" dirty="0" err="1" smtClean="0"/>
              <a:t>v.s</a:t>
            </a:r>
            <a:r>
              <a:rPr lang="en-US" sz="3800" dirty="0" smtClean="0"/>
              <a:t>. marginal independence</a:t>
            </a:r>
            <a:endParaRPr lang="en-US" sz="3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Features are not necessarily marginally independent from each other</a:t>
                </a:r>
                <a:endParaRPr lang="en-US" sz="3200" dirty="0"/>
              </a:p>
              <a:p>
                <a:pPr marL="742950" lvl="2" indent="-342900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𝑤h𝑖𝑡𝑒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h𝑜𝑢𝑠𝑒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’</m:t>
                        </m:r>
                      </m:e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𝑜𝑏𝑎𝑚𝑎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’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‘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𝑤h𝑖𝑡𝑒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h𝑜𝑢𝑠𝑒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’)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However, once we know the class label, features </a:t>
                </a:r>
                <a:r>
                  <a:rPr lang="en-US" dirty="0" smtClean="0"/>
                  <a:t>become </a:t>
                </a:r>
                <a:r>
                  <a:rPr lang="en-US" dirty="0"/>
                  <a:t>independent from each </a:t>
                </a:r>
                <a:r>
                  <a:rPr lang="en-US" dirty="0" smtClean="0"/>
                  <a:t>other</a:t>
                </a:r>
              </a:p>
              <a:p>
                <a:pPr lvl="1"/>
                <a:r>
                  <a:rPr lang="en-US" dirty="0" smtClean="0"/>
                  <a:t>Knowing it is already political news, observing ‘</a:t>
                </a:r>
                <a:r>
                  <a:rPr lang="en-US" dirty="0" err="1" smtClean="0"/>
                  <a:t>obama</a:t>
                </a:r>
                <a:r>
                  <a:rPr lang="en-US" dirty="0" smtClean="0"/>
                  <a:t>’ contributes little about occurrence of ‘while house’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6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Bayes classifier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𝑎𝑟𝑔𝑚𝑎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92293" y="2174789"/>
                <a:ext cx="4288033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𝑎𝑟𝑔𝑚𝑎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293" y="2174789"/>
                <a:ext cx="4288033" cy="5312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92293" y="2706088"/>
                <a:ext cx="5185074" cy="1404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𝑎𝑟𝑔𝑚𝑎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nary>
                        <m:naryPr>
                          <m:chr m:val="∏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293" y="2706088"/>
                <a:ext cx="5185074" cy="14042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3369757" y="3845771"/>
            <a:ext cx="2812658" cy="890303"/>
            <a:chOff x="2401893" y="2722564"/>
            <a:chExt cx="2812658" cy="890303"/>
          </a:xfrm>
        </p:grpSpPr>
        <p:sp>
          <p:nvSpPr>
            <p:cNvPr id="10" name="TextBox 9"/>
            <p:cNvSpPr txBox="1"/>
            <p:nvPr/>
          </p:nvSpPr>
          <p:spPr>
            <a:xfrm>
              <a:off x="2401893" y="3212757"/>
              <a:ext cx="28126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Class conditional density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93059" y="2722564"/>
              <a:ext cx="164757" cy="4901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341357" y="3880387"/>
            <a:ext cx="2557285" cy="875394"/>
            <a:chOff x="5441656" y="2737473"/>
            <a:chExt cx="2557285" cy="875394"/>
          </a:xfrm>
        </p:grpSpPr>
        <p:sp>
          <p:nvSpPr>
            <p:cNvPr id="13" name="TextBox 12"/>
            <p:cNvSpPr txBox="1"/>
            <p:nvPr/>
          </p:nvSpPr>
          <p:spPr>
            <a:xfrm>
              <a:off x="5441656" y="3212757"/>
              <a:ext cx="25572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Class prior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 flipV="1">
              <a:off x="5671751" y="2737473"/>
              <a:ext cx="197426" cy="460375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085542" y="4795360"/>
            <a:ext cx="158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#parameters: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182415" y="4801302"/>
                <a:ext cx="1589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415" y="4801302"/>
                <a:ext cx="1589903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981134" y="4795360"/>
                <a:ext cx="15899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134" y="4795360"/>
                <a:ext cx="158990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4023693" y="5226224"/>
            <a:ext cx="1589903" cy="794047"/>
            <a:chOff x="4023693" y="5226224"/>
            <a:chExt cx="1589903" cy="7940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023693" y="5650939"/>
                  <a:ext cx="158990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×(</m:t>
                        </m:r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3693" y="5650939"/>
                  <a:ext cx="1589903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766"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4277047" y="5226224"/>
              <a:ext cx="10831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v.s</a:t>
              </a:r>
              <a:r>
                <a:rPr lang="en-US" dirty="0" smtClean="0"/>
                <a:t>.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58757" y="5157699"/>
            <a:ext cx="3639885" cy="734904"/>
            <a:chOff x="5152836" y="5278549"/>
            <a:chExt cx="3639885" cy="734904"/>
          </a:xfrm>
        </p:grpSpPr>
        <p:sp>
          <p:nvSpPr>
            <p:cNvPr id="20" name="TextBox 19"/>
            <p:cNvSpPr txBox="1"/>
            <p:nvPr/>
          </p:nvSpPr>
          <p:spPr>
            <a:xfrm>
              <a:off x="6020689" y="5644121"/>
              <a:ext cx="2772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Computationally feasible</a:t>
              </a:r>
              <a:endParaRPr lang="en-US" b="1" i="1" dirty="0"/>
            </a:p>
          </p:txBody>
        </p:sp>
        <p:cxnSp>
          <p:nvCxnSpPr>
            <p:cNvPr id="22" name="Straight Arrow Connector 21"/>
            <p:cNvCxnSpPr>
              <a:stCxn id="20" idx="1"/>
            </p:cNvCxnSpPr>
            <p:nvPr/>
          </p:nvCxnSpPr>
          <p:spPr>
            <a:xfrm flipH="1" flipV="1">
              <a:off x="5152836" y="5278549"/>
              <a:ext cx="867853" cy="5502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1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Bayes classifier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𝑎𝑟𝑔𝑚𝑎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92293" y="2174789"/>
                <a:ext cx="4288033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𝑎𝑟𝑔𝑚𝑎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293" y="2174789"/>
                <a:ext cx="4288033" cy="5312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92293" y="2706088"/>
                <a:ext cx="5185074" cy="1404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𝑎𝑟𝑔𝑚𝑎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nary>
                        <m:naryPr>
                          <m:chr m:val="∏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293" y="2706088"/>
                <a:ext cx="5185074" cy="14042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530706" y="4340570"/>
            <a:ext cx="3708248" cy="1920082"/>
            <a:chOff x="2530706" y="4340570"/>
            <a:chExt cx="3708248" cy="1920082"/>
          </a:xfrm>
        </p:grpSpPr>
        <p:sp>
          <p:nvSpPr>
            <p:cNvPr id="24" name="Oval 23"/>
            <p:cNvSpPr/>
            <p:nvPr/>
          </p:nvSpPr>
          <p:spPr>
            <a:xfrm>
              <a:off x="4044828" y="4340570"/>
              <a:ext cx="685800" cy="6858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y</a:t>
              </a:r>
              <a:endParaRPr lang="en-US" sz="2400" baseline="-250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3573001" y="5574852"/>
              <a:ext cx="685800" cy="6858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x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cxnSp>
          <p:nvCxnSpPr>
            <p:cNvPr id="28" name="Straight Arrow Connector 27"/>
            <p:cNvCxnSpPr>
              <a:stCxn id="26" idx="0"/>
              <a:endCxn id="24" idx="4"/>
            </p:cNvCxnSpPr>
            <p:nvPr/>
          </p:nvCxnSpPr>
          <p:spPr>
            <a:xfrm flipV="1">
              <a:off x="3915901" y="5026370"/>
              <a:ext cx="471827" cy="54848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7" idx="0"/>
              <a:endCxn id="24" idx="4"/>
            </p:cNvCxnSpPr>
            <p:nvPr/>
          </p:nvCxnSpPr>
          <p:spPr>
            <a:xfrm flipH="1" flipV="1">
              <a:off x="4387728" y="5026370"/>
              <a:ext cx="463374" cy="54848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4508202" y="5574852"/>
              <a:ext cx="685800" cy="685800"/>
              <a:chOff x="5049730" y="5435947"/>
              <a:chExt cx="685800" cy="6858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5049730" y="5435947"/>
                <a:ext cx="685800" cy="6858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239437" y="5544344"/>
                <a:ext cx="4706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x</a:t>
                </a:r>
                <a:r>
                  <a:rPr lang="en-US" sz="2400" baseline="-25000" dirty="0" smtClean="0"/>
                  <a:t>3</a:t>
                </a:r>
                <a:endParaRPr lang="en-US" sz="2400" baseline="-250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553154" y="5574852"/>
              <a:ext cx="685800" cy="685800"/>
              <a:chOff x="5049730" y="5435947"/>
              <a:chExt cx="685800" cy="6858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049730" y="5435947"/>
                <a:ext cx="685800" cy="6858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239437" y="5544344"/>
                <a:ext cx="4706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x</a:t>
                </a:r>
                <a:r>
                  <a:rPr lang="en-US" sz="2400" baseline="-25000" dirty="0" smtClean="0"/>
                  <a:t>v</a:t>
                </a:r>
                <a:endParaRPr lang="en-US" sz="2400" baseline="-25000" dirty="0"/>
              </a:p>
            </p:txBody>
          </p:sp>
        </p:grpSp>
        <p:cxnSp>
          <p:nvCxnSpPr>
            <p:cNvPr id="38" name="Straight Arrow Connector 37"/>
            <p:cNvCxnSpPr>
              <a:stCxn id="36" idx="0"/>
              <a:endCxn id="24" idx="4"/>
            </p:cNvCxnSpPr>
            <p:nvPr/>
          </p:nvCxnSpPr>
          <p:spPr>
            <a:xfrm flipH="1" flipV="1">
              <a:off x="4387728" y="5026370"/>
              <a:ext cx="1508326" cy="54848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2530706" y="5574852"/>
              <a:ext cx="685800" cy="6858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x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cxnSp>
          <p:nvCxnSpPr>
            <p:cNvPr id="43" name="Straight Arrow Connector 42"/>
            <p:cNvCxnSpPr>
              <a:stCxn id="42" idx="0"/>
              <a:endCxn id="24" idx="4"/>
            </p:cNvCxnSpPr>
            <p:nvPr/>
          </p:nvCxnSpPr>
          <p:spPr>
            <a:xfrm flipV="1">
              <a:off x="2873606" y="5026370"/>
              <a:ext cx="1514122" cy="54848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223192" y="5678831"/>
              <a:ext cx="4942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464500" y="2244423"/>
            <a:ext cx="2029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By Bayes rule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64500" y="3909704"/>
            <a:ext cx="2535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By conditional independence assumption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1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parameters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Maximial</a:t>
                </a:r>
                <a:r>
                  <a:rPr lang="en-US" sz="3200" dirty="0"/>
                  <a:t> likelihood estimator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/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21323"/>
              </p:ext>
            </p:extLst>
          </p:nvPr>
        </p:nvGraphicFramePr>
        <p:xfrm>
          <a:off x="350109" y="4491241"/>
          <a:ext cx="8526159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8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4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8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97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4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03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5672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18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text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identify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useful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delicious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Y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6040" y="3200401"/>
            <a:ext cx="3211286" cy="9463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573" y="2233590"/>
            <a:ext cx="3211286" cy="94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8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Naïve Bayes for text classification 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frequency of words in a document matters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 log space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𝑎𝑟𝑔𝑚𝑎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22319" y="4050937"/>
                <a:ext cx="6064481" cy="1053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𝑎𝑟𝑔𝑚𝑎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319" y="4050937"/>
                <a:ext cx="6064481" cy="10531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3558745" y="4807711"/>
            <a:ext cx="1334530" cy="877976"/>
            <a:chOff x="3558745" y="4807711"/>
            <a:chExt cx="1334530" cy="877976"/>
          </a:xfrm>
        </p:grpSpPr>
        <p:sp>
          <p:nvSpPr>
            <p:cNvPr id="8" name="TextBox 7"/>
            <p:cNvSpPr txBox="1"/>
            <p:nvPr/>
          </p:nvSpPr>
          <p:spPr>
            <a:xfrm>
              <a:off x="3558745" y="5316355"/>
              <a:ext cx="1334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B050"/>
                  </a:solidFill>
                </a:rPr>
                <a:t>Class bias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226010" y="4807711"/>
              <a:ext cx="263611" cy="51074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100835" y="4807711"/>
            <a:ext cx="1902941" cy="880311"/>
            <a:chOff x="3274539" y="4761579"/>
            <a:chExt cx="1902941" cy="880311"/>
          </a:xfrm>
        </p:grpSpPr>
        <p:sp>
          <p:nvSpPr>
            <p:cNvPr id="15" name="TextBox 14"/>
            <p:cNvSpPr txBox="1"/>
            <p:nvPr/>
          </p:nvSpPr>
          <p:spPr>
            <a:xfrm>
              <a:off x="3274539" y="5272558"/>
              <a:ext cx="19029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Model parameter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4044778" y="4761579"/>
              <a:ext cx="181232" cy="55687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256007" y="4807711"/>
            <a:ext cx="1902941" cy="880311"/>
            <a:chOff x="3274539" y="4761579"/>
            <a:chExt cx="1902941" cy="880311"/>
          </a:xfrm>
        </p:grpSpPr>
        <p:sp>
          <p:nvSpPr>
            <p:cNvPr id="19" name="TextBox 18"/>
            <p:cNvSpPr txBox="1"/>
            <p:nvPr/>
          </p:nvSpPr>
          <p:spPr>
            <a:xfrm>
              <a:off x="3274539" y="5272558"/>
              <a:ext cx="19029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3333CC"/>
                  </a:solidFill>
                </a:rPr>
                <a:t>Feature vector</a:t>
              </a:r>
              <a:endParaRPr lang="en-US" dirty="0">
                <a:solidFill>
                  <a:srgbClr val="3333CC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4226010" y="4761579"/>
              <a:ext cx="319651" cy="556878"/>
            </a:xfrm>
            <a:prstGeom prst="straightConnector1">
              <a:avLst/>
            </a:prstGeom>
            <a:ln w="19050">
              <a:solidFill>
                <a:srgbClr val="33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336324" y="3024720"/>
            <a:ext cx="6128951" cy="779321"/>
            <a:chOff x="1713469" y="4135124"/>
            <a:chExt cx="6128951" cy="7793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1713469" y="4514335"/>
                  <a:ext cx="61289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0000"/>
                      </a:solidFill>
                    </a:rPr>
                    <a:t>Essentially, estimating </a:t>
                  </a:r>
                  <a14:m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US" sz="2000" b="1" i="1" dirty="0" smtClean="0">
                      <a:solidFill>
                        <a:srgbClr val="FF0000"/>
                      </a:solidFill>
                    </a:rPr>
                    <a:t> different language models!</a:t>
                  </a:r>
                  <a:endParaRPr lang="en-US" sz="2000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3469" y="4514335"/>
                  <a:ext cx="6128951" cy="40011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95" t="-9231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Arrow Connector 21"/>
            <p:cNvCxnSpPr>
              <a:stCxn id="21" idx="0"/>
            </p:cNvCxnSpPr>
            <p:nvPr/>
          </p:nvCxnSpPr>
          <p:spPr>
            <a:xfrm flipH="1" flipV="1">
              <a:off x="3987113" y="4135124"/>
              <a:ext cx="790832" cy="37921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43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Naïve Bayes for text classification 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binary case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𝑠𝑔𝑛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</m:den>
                            </m:f>
                          </m:e>
                        </m:func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78556" y="3001721"/>
                <a:ext cx="6869188" cy="1189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𝑠𝑔𝑛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=0</m:t>
                                      </m:r>
                                    </m:e>
                                  </m:d>
                                </m:den>
                              </m:f>
                            </m:e>
                          </m:fun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sup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  <m:d>
                                        <m:d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  <m:d>
                                        <m:d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=0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func>
                            </m:e>
                          </m:nary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556" y="3001721"/>
                <a:ext cx="6869188" cy="11890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1317906" y="4175317"/>
            <a:ext cx="6446863" cy="1705904"/>
            <a:chOff x="1243914" y="3962952"/>
            <a:chExt cx="6446863" cy="17059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036164" y="3962952"/>
                  <a:ext cx="172855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𝑠𝑔𝑛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6164" y="3962952"/>
                  <a:ext cx="1728550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408" r="-16901" b="-344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1243914" y="4300154"/>
              <a:ext cx="26959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where</a:t>
              </a:r>
              <a:endParaRPr lang="en-US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028073" y="4665055"/>
                  <a:ext cx="5662704" cy="6223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e>
                                    </m:d>
                                  </m:den>
                                </m:f>
                              </m:e>
                            </m:fun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e>
                                    </m:d>
                                  </m:den>
                                </m:f>
                              </m:e>
                            </m:func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e>
                                    </m:d>
                                  </m:den>
                                </m:f>
                              </m:e>
                            </m:func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8073" y="4665055"/>
                  <a:ext cx="5662704" cy="62235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088853" y="5391857"/>
                  <a:ext cx="27877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=(1,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),…,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853" y="5391857"/>
                  <a:ext cx="2787750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875" t="-2174" r="-2845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3838706" y="4373680"/>
            <a:ext cx="5296612" cy="369332"/>
            <a:chOff x="3838706" y="4330534"/>
            <a:chExt cx="5296612" cy="369332"/>
          </a:xfrm>
        </p:grpSpPr>
        <p:cxnSp>
          <p:nvCxnSpPr>
            <p:cNvPr id="11" name="Straight Arrow Connector 10"/>
            <p:cNvCxnSpPr>
              <a:endCxn id="17" idx="3"/>
            </p:cNvCxnSpPr>
            <p:nvPr/>
          </p:nvCxnSpPr>
          <p:spPr>
            <a:xfrm flipH="1" flipV="1">
              <a:off x="3838706" y="4359983"/>
              <a:ext cx="444821" cy="15253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283527" y="4330534"/>
              <a:ext cx="48517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 linear model with vector space representation?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42201" y="5938421"/>
            <a:ext cx="485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will come back to this topic later.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Naïve Bayes for text classification 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Usually, features are not conditionally independent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nary>
                      <m:naryPr>
                        <m:chr m:val="∏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Enhance </a:t>
                </a:r>
                <a:r>
                  <a:rPr lang="en-US" dirty="0"/>
                  <a:t>the conditional independence assumptions by N-gram language </a:t>
                </a:r>
                <a:r>
                  <a:rPr lang="en-US" dirty="0" smtClean="0"/>
                  <a:t>models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3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Naïve Bayes for text classification III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Sparse observation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Then, no matter what values the other features take,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Smoothing class conditional density</a:t>
                </a:r>
              </a:p>
              <a:p>
                <a:pPr lvl="1"/>
                <a:r>
                  <a:rPr lang="en-US" dirty="0" smtClean="0"/>
                  <a:t>All smoothing techniques we have discussed in language models are applicable here 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 Posterior estimator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Adding pseudo instances</a:t>
                </a:r>
              </a:p>
              <a:p>
                <a:pPr lvl="1"/>
                <a:r>
                  <a:rPr lang="en-US" b="0" dirty="0" smtClean="0"/>
                  <a:t>Priors: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MAP estimator for Naïve Bayes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/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𝑀𝑞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39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366054" y="4036541"/>
            <a:ext cx="2059460" cy="978932"/>
            <a:chOff x="4366054" y="4036541"/>
            <a:chExt cx="2059460" cy="978932"/>
          </a:xfrm>
        </p:grpSpPr>
        <p:sp>
          <p:nvSpPr>
            <p:cNvPr id="7" name="TextBox 6"/>
            <p:cNvSpPr txBox="1"/>
            <p:nvPr/>
          </p:nvSpPr>
          <p:spPr>
            <a:xfrm>
              <a:off x="4366054" y="4646141"/>
              <a:ext cx="20594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3333CC"/>
                  </a:solidFill>
                </a:rPr>
                <a:t>#pseudo instances</a:t>
              </a:r>
              <a:endParaRPr lang="en-US" dirty="0">
                <a:solidFill>
                  <a:srgbClr val="3333CC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0"/>
            </p:cNvCxnSpPr>
            <p:nvPr/>
          </p:nvCxnSpPr>
          <p:spPr>
            <a:xfrm flipH="1" flipV="1">
              <a:off x="5173362" y="4036541"/>
              <a:ext cx="222422" cy="609600"/>
            </a:xfrm>
            <a:prstGeom prst="straightConnector1">
              <a:avLst/>
            </a:prstGeom>
            <a:ln w="19050">
              <a:solidFill>
                <a:srgbClr val="3333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786184" y="1867240"/>
            <a:ext cx="3830594" cy="646331"/>
            <a:chOff x="4786184" y="1867240"/>
            <a:chExt cx="3830594" cy="646331"/>
          </a:xfrm>
        </p:grpSpPr>
        <p:sp>
          <p:nvSpPr>
            <p:cNvPr id="10" name="TextBox 9"/>
            <p:cNvSpPr txBox="1"/>
            <p:nvPr/>
          </p:nvSpPr>
          <p:spPr>
            <a:xfrm>
              <a:off x="5395784" y="1867240"/>
              <a:ext cx="32209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Can be estimated from a related corpus or manually tuned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4786184" y="2190406"/>
              <a:ext cx="609600" cy="14090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18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check the nearest neighbor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89908" y="2628900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32708" y="3262746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19844" y="3595255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45871" y="2441864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78380" y="3345873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5943599" y="3075709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5663044" y="3574472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600698" y="4208318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6837216" y="3979718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494316" y="3595254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244934" y="4083627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9682" y="4499264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397828" y="469669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010892" y="50499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917373" y="571500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75710" y="571500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670464" y="5185065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92782" y="459278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613564" y="52785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31771" y="2392901"/>
            <a:ext cx="820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6" name="Regular Pentagon 25"/>
          <p:cNvSpPr/>
          <p:nvPr/>
        </p:nvSpPr>
        <p:spPr>
          <a:xfrm>
            <a:off x="4416134" y="2869292"/>
            <a:ext cx="374073" cy="356260"/>
          </a:xfrm>
          <a:prstGeom prst="pentagon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930736" y="4826578"/>
            <a:ext cx="1756064" cy="1402773"/>
            <a:chOff x="7304807" y="1818409"/>
            <a:chExt cx="1756064" cy="1402773"/>
          </a:xfrm>
        </p:grpSpPr>
        <p:grpSp>
          <p:nvGrpSpPr>
            <p:cNvPr id="28" name="Group 27"/>
            <p:cNvGrpSpPr/>
            <p:nvPr/>
          </p:nvGrpSpPr>
          <p:grpSpPr>
            <a:xfrm>
              <a:off x="7450280" y="1918316"/>
              <a:ext cx="1610591" cy="1201779"/>
              <a:chOff x="7450280" y="1918316"/>
              <a:chExt cx="1610591" cy="1201779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7450280" y="1918316"/>
                <a:ext cx="1610591" cy="369332"/>
                <a:chOff x="7450280" y="1838603"/>
                <a:chExt cx="1610591" cy="369332"/>
              </a:xfrm>
            </p:grpSpPr>
            <p:sp>
              <p:nvSpPr>
                <p:cNvPr id="37" name="Isosceles Triangle 36"/>
                <p:cNvSpPr/>
                <p:nvPr/>
              </p:nvSpPr>
              <p:spPr>
                <a:xfrm>
                  <a:off x="7450280" y="1839191"/>
                  <a:ext cx="325444" cy="280555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7793180" y="183860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Sports</a:t>
                  </a:r>
                  <a:endParaRPr lang="en-US" dirty="0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7460673" y="2327933"/>
                <a:ext cx="1600198" cy="369332"/>
                <a:chOff x="7460673" y="2327933"/>
                <a:chExt cx="1600198" cy="369332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7460673" y="2379518"/>
                  <a:ext cx="259772" cy="25977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7793180" y="232793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Politics</a:t>
                  </a:r>
                  <a:endParaRPr lang="en-US" dirty="0"/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7450280" y="2750763"/>
                <a:ext cx="1593135" cy="369332"/>
                <a:chOff x="7450280" y="2854673"/>
                <a:chExt cx="1593135" cy="369332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7450280" y="2899062"/>
                  <a:ext cx="280555" cy="2805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775724" y="285467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Finance</a:t>
                  </a:r>
                  <a:endParaRPr lang="en-US" dirty="0"/>
                </a:p>
              </p:txBody>
            </p:sp>
          </p:grpSp>
        </p:grpSp>
        <p:sp>
          <p:nvSpPr>
            <p:cNvPr id="29" name="Rectangle 28"/>
            <p:cNvSpPr/>
            <p:nvPr/>
          </p:nvSpPr>
          <p:spPr>
            <a:xfrm>
              <a:off x="7304807" y="1818409"/>
              <a:ext cx="1416488" cy="14027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Oval 38"/>
          <p:cNvSpPr/>
          <p:nvPr/>
        </p:nvSpPr>
        <p:spPr>
          <a:xfrm>
            <a:off x="4018683" y="2499518"/>
            <a:ext cx="1148197" cy="111529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242211" y="1994462"/>
            <a:ext cx="3860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Are you confident about this?</a:t>
            </a:r>
            <a:endParaRPr lang="en-US" sz="2400" i="1" dirty="0"/>
          </a:p>
        </p:txBody>
      </p:sp>
      <p:sp>
        <p:nvSpPr>
          <p:cNvPr id="41" name="Regular Pentagon 40"/>
          <p:cNvSpPr/>
          <p:nvPr/>
        </p:nvSpPr>
        <p:spPr>
          <a:xfrm>
            <a:off x="4416133" y="2869292"/>
            <a:ext cx="374073" cy="356260"/>
          </a:xfrm>
          <a:prstGeom prst="pentag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0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9" grpId="0" animBg="1"/>
      <p:bldP spid="40" grpId="0"/>
      <p:bldP spid="4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Naïve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Optimal Bayes classifier</a:t>
            </a:r>
          </a:p>
          <a:p>
            <a:pPr lvl="1"/>
            <a:r>
              <a:rPr lang="en-US" dirty="0" smtClean="0"/>
              <a:t>Naïve Bayes with independence assumptions</a:t>
            </a:r>
          </a:p>
          <a:p>
            <a:r>
              <a:rPr lang="en-US" dirty="0" smtClean="0"/>
              <a:t>Parameter estimation in Naïve Bayes</a:t>
            </a:r>
          </a:p>
          <a:p>
            <a:pPr lvl="1"/>
            <a:r>
              <a:rPr lang="en-US" dirty="0" smtClean="0"/>
              <a:t>Maximum likelihood estimator</a:t>
            </a:r>
          </a:p>
          <a:p>
            <a:pPr lvl="1"/>
            <a:r>
              <a:rPr lang="en-US" dirty="0" smtClean="0"/>
              <a:t>Smoothing is necessary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Information </a:t>
            </a:r>
            <a:r>
              <a:rPr lang="en-US" dirty="0" smtClean="0"/>
              <a:t>Retrieval</a:t>
            </a:r>
          </a:p>
          <a:p>
            <a:pPr lvl="1"/>
            <a:r>
              <a:rPr lang="en-US" dirty="0" smtClean="0"/>
              <a:t>Chapter </a:t>
            </a:r>
            <a:r>
              <a:rPr lang="en-US" dirty="0"/>
              <a:t>13: Text classification and Naive </a:t>
            </a:r>
            <a:r>
              <a:rPr lang="en-US" dirty="0" smtClean="0"/>
              <a:t>Bayes</a:t>
            </a:r>
          </a:p>
          <a:p>
            <a:pPr lvl="2"/>
            <a:r>
              <a:rPr lang="en-US" dirty="0" smtClean="0"/>
              <a:t>13.2 – </a:t>
            </a:r>
            <a:r>
              <a:rPr lang="en-US" dirty="0"/>
              <a:t>Naive Bayes text classification</a:t>
            </a:r>
            <a:endParaRPr lang="en-US" dirty="0" smtClean="0"/>
          </a:p>
          <a:p>
            <a:pPr lvl="2"/>
            <a:r>
              <a:rPr lang="en-US" dirty="0" smtClean="0"/>
              <a:t>13.4 – </a:t>
            </a:r>
            <a:r>
              <a:rPr lang="en-US" dirty="0"/>
              <a:t>Properties of Naive </a:t>
            </a:r>
            <a:r>
              <a:rPr lang="en-US" dirty="0" smtClean="0"/>
              <a:t>Bayes</a:t>
            </a:r>
          </a:p>
          <a:p>
            <a:pPr lvl="1"/>
            <a:r>
              <a:rPr lang="en-US" dirty="0" smtClean="0"/>
              <a:t>Chapter 14</a:t>
            </a:r>
            <a:r>
              <a:rPr lang="en-US" dirty="0"/>
              <a:t>: Vector space </a:t>
            </a:r>
            <a:r>
              <a:rPr lang="en-US" dirty="0" smtClean="0"/>
              <a:t>classification</a:t>
            </a:r>
          </a:p>
          <a:p>
            <a:pPr lvl="2"/>
            <a:r>
              <a:rPr lang="en-US" dirty="0" smtClean="0"/>
              <a:t>14.3 k nearest neighbor</a:t>
            </a:r>
          </a:p>
          <a:p>
            <a:pPr lvl="2"/>
            <a:r>
              <a:rPr lang="en-US" dirty="0"/>
              <a:t>14.4 Linear versus nonlinear classifiers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8704-ACE4-4DCD-8AA0-225807798D2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check more nearest neighbors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k nearest neighbors </a:t>
            </a:r>
          </a:p>
          <a:p>
            <a:pPr lvl="1"/>
            <a:r>
              <a:rPr lang="en-US" dirty="0" smtClean="0"/>
              <a:t>Let them vote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89908" y="2628900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32708" y="3262746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19844" y="3595255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45871" y="2441864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78380" y="3345873"/>
            <a:ext cx="280555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5943599" y="3075709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5663044" y="3574472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600698" y="4208318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6837216" y="3979718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494316" y="3595254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244934" y="4083627"/>
            <a:ext cx="325444" cy="28055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9682" y="4499264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397828" y="469669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010892" y="50499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917373" y="571500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075710" y="5715001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670464" y="5185065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592782" y="4592782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613564" y="5278583"/>
            <a:ext cx="259772" cy="2597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31771" y="2392901"/>
            <a:ext cx="820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6" name="Regular Pentagon 25"/>
          <p:cNvSpPr/>
          <p:nvPr/>
        </p:nvSpPr>
        <p:spPr>
          <a:xfrm>
            <a:off x="4416134" y="2869292"/>
            <a:ext cx="374073" cy="356260"/>
          </a:xfrm>
          <a:prstGeom prst="pentagon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930736" y="4826578"/>
            <a:ext cx="1756064" cy="1402773"/>
            <a:chOff x="7304807" y="1818409"/>
            <a:chExt cx="1756064" cy="1402773"/>
          </a:xfrm>
        </p:grpSpPr>
        <p:grpSp>
          <p:nvGrpSpPr>
            <p:cNvPr id="28" name="Group 27"/>
            <p:cNvGrpSpPr/>
            <p:nvPr/>
          </p:nvGrpSpPr>
          <p:grpSpPr>
            <a:xfrm>
              <a:off x="7450280" y="1918316"/>
              <a:ext cx="1610591" cy="1201779"/>
              <a:chOff x="7450280" y="1918316"/>
              <a:chExt cx="1610591" cy="1201779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7450280" y="1918316"/>
                <a:ext cx="1610591" cy="369332"/>
                <a:chOff x="7450280" y="1838603"/>
                <a:chExt cx="1610591" cy="369332"/>
              </a:xfrm>
            </p:grpSpPr>
            <p:sp>
              <p:nvSpPr>
                <p:cNvPr id="37" name="Isosceles Triangle 36"/>
                <p:cNvSpPr/>
                <p:nvPr/>
              </p:nvSpPr>
              <p:spPr>
                <a:xfrm>
                  <a:off x="7450280" y="1839191"/>
                  <a:ext cx="325444" cy="280555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7793180" y="183860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Sports</a:t>
                  </a:r>
                  <a:endParaRPr lang="en-US" dirty="0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7460673" y="2327933"/>
                <a:ext cx="1600198" cy="369332"/>
                <a:chOff x="7460673" y="2327933"/>
                <a:chExt cx="1600198" cy="369332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7460673" y="2379518"/>
                  <a:ext cx="259772" cy="25977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7793180" y="232793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Politics</a:t>
                  </a:r>
                  <a:endParaRPr lang="en-US" dirty="0"/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7450280" y="2750763"/>
                <a:ext cx="1593135" cy="369332"/>
                <a:chOff x="7450280" y="2854673"/>
                <a:chExt cx="1593135" cy="369332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7450280" y="2899062"/>
                  <a:ext cx="280555" cy="2805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7775724" y="2854673"/>
                  <a:ext cx="12676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Finance</a:t>
                  </a:r>
                  <a:endParaRPr lang="en-US" dirty="0"/>
                </a:p>
              </p:txBody>
            </p:sp>
          </p:grpSp>
        </p:grpSp>
        <p:sp>
          <p:nvSpPr>
            <p:cNvPr id="29" name="Rectangle 28"/>
            <p:cNvSpPr/>
            <p:nvPr/>
          </p:nvSpPr>
          <p:spPr>
            <a:xfrm>
              <a:off x="7304807" y="1818409"/>
              <a:ext cx="1416488" cy="14027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Oval 38"/>
          <p:cNvSpPr/>
          <p:nvPr/>
        </p:nvSpPr>
        <p:spPr>
          <a:xfrm>
            <a:off x="3977428" y="2420788"/>
            <a:ext cx="1253267" cy="12532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gular Pentagon 41"/>
          <p:cNvSpPr/>
          <p:nvPr/>
        </p:nvSpPr>
        <p:spPr>
          <a:xfrm>
            <a:off x="4409814" y="2869292"/>
            <a:ext cx="374073" cy="356260"/>
          </a:xfrm>
          <a:prstGeom prst="pentag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4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210000" y="2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9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interpretation of </a:t>
            </a:r>
            <a:r>
              <a:rPr lang="en-US" dirty="0" err="1" smtClean="0"/>
              <a:t>kNN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Approximate Bayes decision rule in a subset of data around the testing point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be the volume of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dimensional ball around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containing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nearest neighbors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, we have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7154" y="4255968"/>
                <a:ext cx="1847236" cy="5712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154" y="4255968"/>
                <a:ext cx="1847236" cy="57124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75141" y="4268384"/>
                <a:ext cx="149149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141" y="4268384"/>
                <a:ext cx="1491499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182845" y="4956681"/>
            <a:ext cx="315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Bayes rule: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13449" y="5187513"/>
                <a:ext cx="2947410" cy="9818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𝑁𝑉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449" y="5187513"/>
                <a:ext cx="2947410" cy="9818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1288473" y="4284759"/>
            <a:ext cx="2748213" cy="542456"/>
            <a:chOff x="1288473" y="4284759"/>
            <a:chExt cx="2748213" cy="5424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288473" y="4284759"/>
                  <a:ext cx="1170513" cy="5424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8473" y="4284759"/>
                  <a:ext cx="1170513" cy="54245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909454" y="4301237"/>
                  <a:ext cx="1127232" cy="5259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9454" y="4301237"/>
                  <a:ext cx="1127232" cy="52597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2497952" y="4400317"/>
              <a:ext cx="602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=&gt;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416064" y="4775026"/>
            <a:ext cx="2925532" cy="369332"/>
            <a:chOff x="3831431" y="4829581"/>
            <a:chExt cx="2925532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3972329" y="4829581"/>
              <a:ext cx="27846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Total number of instances</a:t>
              </a:r>
              <a:endParaRPr lang="en-US" i="1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3831431" y="4842878"/>
              <a:ext cx="205255" cy="19876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954953" y="4842879"/>
            <a:ext cx="2921392" cy="885309"/>
            <a:chOff x="5954953" y="4842879"/>
            <a:chExt cx="2921392" cy="885309"/>
          </a:xfrm>
        </p:grpSpPr>
        <p:sp>
          <p:nvSpPr>
            <p:cNvPr id="24" name="TextBox 23"/>
            <p:cNvSpPr txBox="1"/>
            <p:nvPr/>
          </p:nvSpPr>
          <p:spPr>
            <a:xfrm>
              <a:off x="6363655" y="5081857"/>
              <a:ext cx="25126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Total number of instances in class 1</a:t>
              </a:r>
              <a:endParaRPr lang="en-US" i="1" dirty="0"/>
            </a:p>
          </p:txBody>
        </p:sp>
        <p:cxnSp>
          <p:nvCxnSpPr>
            <p:cNvPr id="25" name="Straight Arrow Connector 24"/>
            <p:cNvCxnSpPr>
              <a:stCxn id="24" idx="1"/>
            </p:cNvCxnSpPr>
            <p:nvPr/>
          </p:nvCxnSpPr>
          <p:spPr>
            <a:xfrm flipH="1" flipV="1">
              <a:off x="5954953" y="4842879"/>
              <a:ext cx="408702" cy="56214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135779" y="3638428"/>
            <a:ext cx="2749632" cy="646331"/>
            <a:chOff x="6064854" y="3662280"/>
            <a:chExt cx="2749632" cy="646331"/>
          </a:xfrm>
        </p:grpSpPr>
        <p:sp>
          <p:nvSpPr>
            <p:cNvPr id="28" name="TextBox 27"/>
            <p:cNvSpPr txBox="1"/>
            <p:nvPr/>
          </p:nvSpPr>
          <p:spPr>
            <a:xfrm>
              <a:off x="6585612" y="3662280"/>
              <a:ext cx="22288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Nearest neighbors from  class 1</a:t>
              </a:r>
              <a:endParaRPr lang="en-US" i="1" dirty="0"/>
            </a:p>
          </p:txBody>
        </p:sp>
        <p:cxnSp>
          <p:nvCxnSpPr>
            <p:cNvPr id="29" name="Straight Arrow Connector 28"/>
            <p:cNvCxnSpPr>
              <a:stCxn id="28" idx="1"/>
            </p:cNvCxnSpPr>
            <p:nvPr/>
          </p:nvCxnSpPr>
          <p:spPr>
            <a:xfrm flipH="1">
              <a:off x="6064854" y="3985446"/>
              <a:ext cx="520758" cy="29529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887928" y="5792350"/>
            <a:ext cx="2688052" cy="787729"/>
            <a:chOff x="5887928" y="5792350"/>
            <a:chExt cx="2688052" cy="787729"/>
          </a:xfrm>
        </p:grpSpPr>
        <p:sp>
          <p:nvSpPr>
            <p:cNvPr id="35" name="TextBox 34"/>
            <p:cNvSpPr txBox="1"/>
            <p:nvPr/>
          </p:nvSpPr>
          <p:spPr>
            <a:xfrm>
              <a:off x="6145818" y="5933748"/>
              <a:ext cx="2430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Counting the nearest neighbors from class 1</a:t>
              </a:r>
              <a:endParaRPr lang="en-US" i="1" dirty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 flipV="1">
              <a:off x="5887928" y="5792350"/>
              <a:ext cx="286791" cy="36682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070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kNN</a:t>
            </a:r>
            <a:r>
              <a:rPr lang="en-US" dirty="0" smtClean="0"/>
              <a:t> is close to optimal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Asymptotically</a:t>
            </a:r>
            <a:r>
              <a:rPr lang="en-US" dirty="0"/>
              <a:t>, the error rate of </a:t>
            </a:r>
            <a:r>
              <a:rPr lang="en-US" dirty="0" smtClean="0"/>
              <a:t>1-nearest-neighbor classification </a:t>
            </a:r>
            <a:r>
              <a:rPr lang="en-US" dirty="0"/>
              <a:t>is less than twice </a:t>
            </a:r>
            <a:r>
              <a:rPr lang="en-US" dirty="0" smtClean="0"/>
              <a:t>of the </a:t>
            </a:r>
            <a:r>
              <a:rPr lang="en-US" dirty="0"/>
              <a:t>Bayes </a:t>
            </a:r>
            <a:r>
              <a:rPr lang="en-US" dirty="0" smtClean="0"/>
              <a:t>error rate</a:t>
            </a:r>
          </a:p>
          <a:p>
            <a:r>
              <a:rPr lang="en-US" dirty="0" smtClean="0"/>
              <a:t>Decision boundary</a:t>
            </a:r>
          </a:p>
          <a:p>
            <a:pPr lvl="1"/>
            <a:r>
              <a:rPr lang="en-US" dirty="0"/>
              <a:t>1NN - </a:t>
            </a:r>
            <a:r>
              <a:rPr lang="en-US" dirty="0" err="1"/>
              <a:t>Voronoi</a:t>
            </a:r>
            <a:r>
              <a:rPr lang="en-US" dirty="0"/>
              <a:t> tessellation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http://upload.wikimedia.org/wikipedia/commons/5/52/Map1N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4274373"/>
            <a:ext cx="3162300" cy="208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5445211" y="3262917"/>
            <a:ext cx="3565439" cy="888953"/>
            <a:chOff x="5445211" y="3262917"/>
            <a:chExt cx="3565439" cy="888953"/>
          </a:xfrm>
        </p:grpSpPr>
        <p:sp>
          <p:nvSpPr>
            <p:cNvPr id="7" name="TextBox 6"/>
            <p:cNvSpPr txBox="1"/>
            <p:nvPr/>
          </p:nvSpPr>
          <p:spPr>
            <a:xfrm>
              <a:off x="6019800" y="3262917"/>
              <a:ext cx="2990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A non-parametric estimation of posterior distribution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1"/>
            </p:cNvCxnSpPr>
            <p:nvPr/>
          </p:nvCxnSpPr>
          <p:spPr>
            <a:xfrm flipH="1">
              <a:off x="5445211" y="3586083"/>
              <a:ext cx="574589" cy="565787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007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in </a:t>
            </a:r>
            <a:r>
              <a:rPr lang="en-US" dirty="0" err="1" smtClean="0"/>
              <a:t>kNN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distance metric</a:t>
            </a:r>
          </a:p>
          <a:p>
            <a:pPr lvl="1"/>
            <a:r>
              <a:rPr lang="en-US" dirty="0" smtClean="0"/>
              <a:t>Euclidean distance/cosine similarity</a:t>
            </a:r>
          </a:p>
          <a:p>
            <a:r>
              <a:rPr lang="en-US" dirty="0" smtClean="0"/>
              <a:t>How many nearby neighbors to look at</a:t>
            </a:r>
          </a:p>
          <a:p>
            <a:pPr lvl="1"/>
            <a:r>
              <a:rPr lang="en-US" dirty="0" smtClean="0"/>
              <a:t>k</a:t>
            </a:r>
          </a:p>
          <a:p>
            <a:r>
              <a:rPr lang="en-US" dirty="0" smtClean="0"/>
              <a:t>Instance look up</a:t>
            </a:r>
          </a:p>
          <a:p>
            <a:pPr lvl="1"/>
            <a:r>
              <a:rPr lang="en-US" dirty="0" smtClean="0"/>
              <a:t>Efficiently search nearby points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0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Choice of k influences the </a:t>
            </a:r>
            <a:r>
              <a:rPr lang="en-US" dirty="0" smtClean="0"/>
              <a:t>“smoothness” </a:t>
            </a:r>
            <a:r>
              <a:rPr lang="en-US" dirty="0"/>
              <a:t>of the resulting classifier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23C-6CAA-4561-B8E6-59DF76258124}" type="slidenum">
              <a:rPr lang="en-US" smtClean="0"/>
              <a:t>9</a:t>
            </a:fld>
            <a:endParaRPr lang="en-US"/>
          </a:p>
        </p:txBody>
      </p:sp>
      <p:pic>
        <p:nvPicPr>
          <p:cNvPr id="2050" name="Picture 2" descr="http://upload.wikimedia.org/wikipedia/commons/c/cc/Data3class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792" y="2982653"/>
            <a:ext cx="4528416" cy="298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88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slide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 slides template" id="{D5F212AE-FC68-4F40-A6E9-E622D0435166}" vid="{E85A6BF9-846D-4A1E-B2BC-AAD31AE4BC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 slides template</Template>
  <TotalTime>1855</TotalTime>
  <Words>1478</Words>
  <Application>Microsoft Office PowerPoint</Application>
  <PresentationFormat>On-screen Show (4:3)</PresentationFormat>
  <Paragraphs>577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Cambria Math</vt:lpstr>
      <vt:lpstr>simple slides template</vt:lpstr>
      <vt:lpstr>kNN &amp; Naïve Bayes</vt:lpstr>
      <vt:lpstr>Today’s lecture</vt:lpstr>
      <vt:lpstr>How to classify this document? </vt:lpstr>
      <vt:lpstr>Let’s check the nearest neighbor</vt:lpstr>
      <vt:lpstr>Let’s check more nearest neighbors</vt:lpstr>
      <vt:lpstr>Probabilistic interpretation of kNN</vt:lpstr>
      <vt:lpstr>kNN is close to optimal</vt:lpstr>
      <vt:lpstr>Components in kNN</vt:lpstr>
      <vt:lpstr>Effect of k</vt:lpstr>
      <vt:lpstr>Effect of k</vt:lpstr>
      <vt:lpstr>Effect of k</vt:lpstr>
      <vt:lpstr>Effect of k</vt:lpstr>
      <vt:lpstr>Efficient instance look-up</vt:lpstr>
      <vt:lpstr>Efficient instance look-up</vt:lpstr>
      <vt:lpstr>Efficient instance look-up</vt:lpstr>
      <vt:lpstr>Efficient instance look-up</vt:lpstr>
      <vt:lpstr>Efficient instance look-up</vt:lpstr>
      <vt:lpstr>Recap: probabilistic interpretation of kNN</vt:lpstr>
      <vt:lpstr>Recap: effect of k</vt:lpstr>
      <vt:lpstr>Recap: efficient instance look-up</vt:lpstr>
      <vt:lpstr>Random projection</vt:lpstr>
      <vt:lpstr>Random projection</vt:lpstr>
      <vt:lpstr>Random projection</vt:lpstr>
      <vt:lpstr>Efficient instance look-up</vt:lpstr>
      <vt:lpstr>Weight the nearby instances</vt:lpstr>
      <vt:lpstr>Weight the nearby instances</vt:lpstr>
      <vt:lpstr>Summary of kNN</vt:lpstr>
      <vt:lpstr>Recall optimal Bayes decision boundary</vt:lpstr>
      <vt:lpstr>Estimating the optimal classifier</vt:lpstr>
      <vt:lpstr>We need to simplify this</vt:lpstr>
      <vt:lpstr>Conditional v.s. marginal independence</vt:lpstr>
      <vt:lpstr>Naïve Bayes classifier</vt:lpstr>
      <vt:lpstr>Naïve Bayes classifier</vt:lpstr>
      <vt:lpstr>Estimating parameters</vt:lpstr>
      <vt:lpstr>Enhancing Naïve Bayes for text classification I</vt:lpstr>
      <vt:lpstr>Enhancing Naïve Bayes for text classification I</vt:lpstr>
      <vt:lpstr>Enhancing Naïve Bayes for text classification II</vt:lpstr>
      <vt:lpstr>Enhancing Naïve Bayes for text classification III</vt:lpstr>
      <vt:lpstr>Maximum a Posterior estimator</vt:lpstr>
      <vt:lpstr>Summary of Naïve Bayes</vt:lpstr>
      <vt:lpstr>Today’s reading</vt:lpstr>
    </vt:vector>
  </TitlesOfParts>
  <Company>CS@UIUC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kNN &amp; Naïve Bayes</dc:title>
  <dc:creator>hongning wang</dc:creator>
  <cp:lastModifiedBy>wang hongning</cp:lastModifiedBy>
  <cp:revision>80</cp:revision>
  <dcterms:created xsi:type="dcterms:W3CDTF">2015-03-24T19:43:13Z</dcterms:created>
  <dcterms:modified xsi:type="dcterms:W3CDTF">2019-03-28T18:31:56Z</dcterms:modified>
</cp:coreProperties>
</file>