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5" r:id="rId1"/>
  </p:sldMasterIdLst>
  <p:notesMasterIdLst>
    <p:notesMasterId r:id="rId66"/>
  </p:notesMasterIdLst>
  <p:sldIdLst>
    <p:sldId id="257" r:id="rId2"/>
    <p:sldId id="258" r:id="rId3"/>
    <p:sldId id="356" r:id="rId4"/>
    <p:sldId id="259" r:id="rId5"/>
    <p:sldId id="357" r:id="rId6"/>
    <p:sldId id="260" r:id="rId7"/>
    <p:sldId id="261" r:id="rId8"/>
    <p:sldId id="263" r:id="rId9"/>
    <p:sldId id="264" r:id="rId10"/>
    <p:sldId id="265" r:id="rId11"/>
    <p:sldId id="358" r:id="rId12"/>
    <p:sldId id="267" r:id="rId13"/>
    <p:sldId id="268" r:id="rId14"/>
    <p:sldId id="269" r:id="rId15"/>
    <p:sldId id="270" r:id="rId16"/>
    <p:sldId id="271" r:id="rId17"/>
    <p:sldId id="361" r:id="rId18"/>
    <p:sldId id="272" r:id="rId19"/>
    <p:sldId id="273" r:id="rId20"/>
    <p:sldId id="275" r:id="rId21"/>
    <p:sldId id="386" r:id="rId22"/>
    <p:sldId id="274" r:id="rId23"/>
    <p:sldId id="279" r:id="rId24"/>
    <p:sldId id="280" r:id="rId25"/>
    <p:sldId id="281" r:id="rId26"/>
    <p:sldId id="282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362" r:id="rId41"/>
    <p:sldId id="363" r:id="rId42"/>
    <p:sldId id="364" r:id="rId43"/>
    <p:sldId id="365" r:id="rId44"/>
    <p:sldId id="359" r:id="rId45"/>
    <p:sldId id="379" r:id="rId46"/>
    <p:sldId id="380" r:id="rId47"/>
    <p:sldId id="381" r:id="rId48"/>
    <p:sldId id="382" r:id="rId49"/>
    <p:sldId id="383" r:id="rId50"/>
    <p:sldId id="384" r:id="rId51"/>
    <p:sldId id="368" r:id="rId52"/>
    <p:sldId id="370" r:id="rId53"/>
    <p:sldId id="369" r:id="rId54"/>
    <p:sldId id="371" r:id="rId55"/>
    <p:sldId id="372" r:id="rId56"/>
    <p:sldId id="373" r:id="rId57"/>
    <p:sldId id="374" r:id="rId58"/>
    <p:sldId id="375" r:id="rId59"/>
    <p:sldId id="376" r:id="rId60"/>
    <p:sldId id="377" r:id="rId61"/>
    <p:sldId id="378" r:id="rId62"/>
    <p:sldId id="385" r:id="rId63"/>
    <p:sldId id="348" r:id="rId64"/>
    <p:sldId id="349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151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image" Target="../media/image32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image" Target="../media/image32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image" Target="../media/image34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image" Target="../media/image35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image" Target="../media/image36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image" Target="../media/image3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CEADA-2E37-4B17-AC35-F500390F8CAF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D678F-CC56-4FB3-8798-A0575928A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988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7575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7575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7575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7575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B692678-7E95-454B-846F-10A1E9CE1E3D}" type="slidenum">
              <a:rPr lang="en-US" altLang="en-US" sz="1200" b="0" i="0"/>
              <a:pPr/>
              <a:t>1</a:t>
            </a:fld>
            <a:endParaRPr lang="en-US" altLang="en-US" sz="1200" b="0" i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965396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7575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7575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7575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7575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41DB174-BCAB-4629-976C-1A59FE1FA276}" type="slidenum">
              <a:rPr lang="en-US" altLang="en-US" sz="1200" b="0" i="0"/>
              <a:pPr/>
              <a:t>33</a:t>
            </a:fld>
            <a:endParaRPr lang="en-US" altLang="en-US" sz="1200" b="0" i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65523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7575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7575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7575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7575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FB74F4A-966C-41B8-AD4D-4FB57A45D533}" type="slidenum">
              <a:rPr lang="en-US" altLang="en-US" sz="1200" b="0" i="0"/>
              <a:pPr/>
              <a:t>34</a:t>
            </a:fld>
            <a:endParaRPr lang="en-US" altLang="en-US" sz="1200" b="0" i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51716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7575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7575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7575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7575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63A7448-B516-438B-A108-E11C800C5EE1}" type="slidenum">
              <a:rPr lang="en-US" altLang="en-US" sz="1200" b="0" i="0"/>
              <a:pPr/>
              <a:t>35</a:t>
            </a:fld>
            <a:endParaRPr lang="en-US" altLang="en-US" sz="1200" b="0" i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4347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7575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7575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7575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7575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491A45B-EC4E-4861-8AB7-98D31CF9E049}" type="slidenum">
              <a:rPr lang="en-US" altLang="en-US" sz="1200" b="0" i="0"/>
              <a:pPr/>
              <a:t>36</a:t>
            </a:fld>
            <a:endParaRPr lang="en-US" altLang="en-US" sz="1200" b="0" i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007155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7575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7575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7575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7575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AEF01AB-01C6-415C-B192-1539E55911F5}" type="slidenum">
              <a:rPr lang="en-US" altLang="en-US" sz="1200" b="0" i="0"/>
              <a:pPr/>
              <a:t>37</a:t>
            </a:fld>
            <a:endParaRPr lang="en-US" altLang="en-US" sz="1200" b="0" i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868835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7575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7575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7575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7575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B298FE9-0738-4203-A8DC-F5E2B016CCE5}" type="slidenum">
              <a:rPr lang="en-US" altLang="en-US" sz="1200" b="0" i="0"/>
              <a:pPr/>
              <a:t>38</a:t>
            </a:fld>
            <a:endParaRPr lang="en-US" altLang="en-US" sz="1200" b="0" i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32203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7575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7575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7575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7575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6BD41E7-FCF8-4E3C-A73C-808545490AE2}" type="slidenum">
              <a:rPr lang="en-US" altLang="en-US" sz="1200" b="0" i="0"/>
              <a:pPr/>
              <a:t>39</a:t>
            </a:fld>
            <a:endParaRPr lang="en-US" altLang="en-US" sz="1200" b="0" i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3022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D678F-CC56-4FB3-8798-A0575928AF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31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D678F-CC56-4FB3-8798-A0575928AF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27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D678F-CC56-4FB3-8798-A0575928AF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5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7575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7575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7575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7575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116642E-8C0A-4C3B-ACF4-3B8625C0D6AB}" type="slidenum">
              <a:rPr lang="en-US" altLang="en-US" sz="1200" b="0" i="0"/>
              <a:pPr/>
              <a:t>27</a:t>
            </a:fld>
            <a:endParaRPr lang="en-US" altLang="en-US" sz="1200" b="0" i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0496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7575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7575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7575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7575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184C4E8-39E3-4127-8891-DB22BCC8BBEF}" type="slidenum">
              <a:rPr lang="en-US" altLang="en-US" sz="1200" b="0" i="0"/>
              <a:pPr/>
              <a:t>29</a:t>
            </a:fld>
            <a:endParaRPr lang="en-US" altLang="en-US" sz="1200" b="0" i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05202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7575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7575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7575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7575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397EDF0-CB99-47F5-B7CD-8850C6C5374E}" type="slidenum">
              <a:rPr lang="en-US" altLang="en-US" sz="1200" b="0" i="0"/>
              <a:pPr/>
              <a:t>30</a:t>
            </a:fld>
            <a:endParaRPr lang="en-US" altLang="en-US" sz="1200" b="0" i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18333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7575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7575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7575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7575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2620B46-7F8E-400E-BD8C-2ADF1DC682FA}" type="slidenum">
              <a:rPr lang="en-US" altLang="en-US" sz="1200" b="0" i="0"/>
              <a:pPr/>
              <a:t>31</a:t>
            </a:fld>
            <a:endParaRPr lang="en-US" altLang="en-US" sz="1200" b="0" i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84778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7575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7575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7575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7575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F361ACF-E295-4A6A-BA7D-7CC4140113EB}" type="slidenum">
              <a:rPr lang="en-US" altLang="en-US" sz="1200" b="0" i="0"/>
              <a:pPr/>
              <a:t>32</a:t>
            </a:fld>
            <a:endParaRPr lang="en-US" altLang="en-US" sz="1200" b="0" i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77814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7168-60E4-40A6-A093-DBE8FE444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13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7168-60E4-40A6-A093-DBE8FE444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87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7168-60E4-40A6-A093-DBE8FE444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96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 altLang="en-US" smtClean="0"/>
              <a:t>CS@UVa</a:t>
            </a:r>
            <a:endParaRPr lang="en-US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D400E8-8554-4C56-A2EE-6FCE796B47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9919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7168-60E4-40A6-A093-DBE8FE444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9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7168-60E4-40A6-A093-DBE8FE444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964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7168-60E4-40A6-A093-DBE8FE444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48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7168-60E4-40A6-A093-DBE8FE444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75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7168-60E4-40A6-A093-DBE8FE444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314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7168-60E4-40A6-A093-DBE8FE444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09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7168-60E4-40A6-A093-DBE8FE444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5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7168-60E4-40A6-A093-DBE8FE444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90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D7168-60E4-40A6-A093-DBE8FE444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907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8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Microsoft_Word_97_-_2003_Document1.doc"/><Relationship Id="rId5" Type="http://schemas.openxmlformats.org/officeDocument/2006/relationships/oleObject" Target="../embeddings/oleObject6.bin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6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23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8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29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4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5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6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7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9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31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33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35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37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39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altLang="en-US" sz="4400" dirty="0" smtClean="0"/>
              <a:t>Probabilistic Topic Models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Hongning</a:t>
            </a:r>
            <a:r>
              <a:rPr lang="en-US" dirty="0" smtClean="0"/>
              <a:t> Wang</a:t>
            </a:r>
          </a:p>
          <a:p>
            <a:r>
              <a:rPr lang="en-US" dirty="0" err="1" smtClean="0"/>
              <a:t>CS@UVa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94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An example of EM computation</a:t>
            </a:r>
          </a:p>
        </p:txBody>
      </p:sp>
      <p:graphicFrame>
        <p:nvGraphicFramePr>
          <p:cNvPr id="26633" name="Object 1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3324894"/>
              </p:ext>
            </p:extLst>
          </p:nvPr>
        </p:nvGraphicFramePr>
        <p:xfrm>
          <a:off x="50800" y="1730830"/>
          <a:ext cx="4292600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Equation" r:id="rId3" imgW="3048000" imgH="1041400" progId="Equation.3">
                  <p:embed/>
                </p:oleObj>
              </mc:Choice>
              <mc:Fallback>
                <p:oleObj name="Equation" r:id="rId3" imgW="3048000" imgH="1041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" y="1730830"/>
                        <a:ext cx="4292600" cy="146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380495"/>
              </p:ext>
            </p:extLst>
          </p:nvPr>
        </p:nvGraphicFramePr>
        <p:xfrm>
          <a:off x="522516" y="4408716"/>
          <a:ext cx="82804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" name="Document" r:id="rId6" imgW="3959379" imgH="1025604" progId="Word.Document.8">
                  <p:embed/>
                </p:oleObj>
              </mc:Choice>
              <mc:Fallback>
                <p:oleObj name="Document" r:id="rId6" imgW="3959379" imgH="102560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516" y="4408716"/>
                        <a:ext cx="8280400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3590925" y="3909222"/>
            <a:ext cx="196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latin typeface="Arial" panose="020B0604020202020204" pitchFamily="34" charset="0"/>
              </a:rPr>
              <a:t>Assume </a:t>
            </a:r>
            <a:r>
              <a:rPr lang="en-US" altLang="en-US" sz="2000">
                <a:latin typeface="Arial" panose="020B0604020202020204" pitchFamily="34" charset="0"/>
                <a:sym typeface="Symbol" panose="05050102010706020507" pitchFamily="18" charset="2"/>
              </a:rPr>
              <a:t>=0.5</a:t>
            </a: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4215266" y="1924162"/>
            <a:ext cx="4967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b="0" dirty="0">
                <a:latin typeface="Arial" panose="020B0604020202020204" pitchFamily="34" charset="0"/>
              </a:rPr>
              <a:t>Expectation-Step:</a:t>
            </a:r>
          </a:p>
          <a:p>
            <a:r>
              <a:rPr lang="en-US" altLang="en-US" sz="1800" b="0" dirty="0">
                <a:latin typeface="Arial" panose="020B0604020202020204" pitchFamily="34" charset="0"/>
              </a:rPr>
              <a:t>Augmenting data by guessing hidden variables</a:t>
            </a:r>
          </a:p>
        </p:txBody>
      </p:sp>
      <p:sp>
        <p:nvSpPr>
          <p:cNvPr id="26630" name="Text Box 8"/>
          <p:cNvSpPr txBox="1">
            <a:spLocks noChangeArrowheads="1"/>
          </p:cNvSpPr>
          <p:nvPr/>
        </p:nvSpPr>
        <p:spPr bwMode="auto">
          <a:xfrm>
            <a:off x="3886200" y="3036097"/>
            <a:ext cx="52117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b="0" dirty="0">
                <a:latin typeface="Arial" panose="020B0604020202020204" pitchFamily="34" charset="0"/>
              </a:rPr>
              <a:t>Maximization-Step</a:t>
            </a:r>
          </a:p>
          <a:p>
            <a:r>
              <a:rPr lang="en-US" altLang="en-US" sz="1800" b="0" dirty="0">
                <a:latin typeface="Arial" panose="020B0604020202020204" pitchFamily="34" charset="0"/>
              </a:rPr>
              <a:t> With the “augmented data”, estimate parameters</a:t>
            </a:r>
          </a:p>
          <a:p>
            <a:r>
              <a:rPr lang="en-US" altLang="en-US" sz="1800" b="0" dirty="0">
                <a:latin typeface="Arial" panose="020B0604020202020204" pitchFamily="34" charset="0"/>
              </a:rPr>
              <a:t>using maximum likelihood</a:t>
            </a:r>
          </a:p>
        </p:txBody>
      </p:sp>
      <p:sp>
        <p:nvSpPr>
          <p:cNvPr id="26631" name="Freeform 9"/>
          <p:cNvSpPr>
            <a:spLocks/>
          </p:cNvSpPr>
          <p:nvPr/>
        </p:nvSpPr>
        <p:spPr bwMode="auto">
          <a:xfrm>
            <a:off x="3676877" y="1522015"/>
            <a:ext cx="2057400" cy="381000"/>
          </a:xfrm>
          <a:custGeom>
            <a:avLst/>
            <a:gdLst>
              <a:gd name="T0" fmla="*/ 2147483647 w 1296"/>
              <a:gd name="T1" fmla="*/ 2147483647 h 240"/>
              <a:gd name="T2" fmla="*/ 2147483647 w 1296"/>
              <a:gd name="T3" fmla="*/ 0 h 240"/>
              <a:gd name="T4" fmla="*/ 0 w 1296"/>
              <a:gd name="T5" fmla="*/ 2147483647 h 240"/>
              <a:gd name="T6" fmla="*/ 0 60000 65536"/>
              <a:gd name="T7" fmla="*/ 0 60000 65536"/>
              <a:gd name="T8" fmla="*/ 0 60000 65536"/>
              <a:gd name="T9" fmla="*/ 0 w 1296"/>
              <a:gd name="T10" fmla="*/ 0 h 240"/>
              <a:gd name="T11" fmla="*/ 1296 w 1296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240">
                <a:moveTo>
                  <a:pt x="1296" y="240"/>
                </a:moveTo>
                <a:cubicBezTo>
                  <a:pt x="948" y="120"/>
                  <a:pt x="600" y="0"/>
                  <a:pt x="384" y="0"/>
                </a:cubicBezTo>
                <a:cubicBezTo>
                  <a:pt x="168" y="0"/>
                  <a:pt x="84" y="120"/>
                  <a:pt x="0" y="2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2" name="Line 11"/>
          <p:cNvSpPr>
            <a:spLocks noChangeShapeType="1"/>
          </p:cNvSpPr>
          <p:nvPr/>
        </p:nvSpPr>
        <p:spPr bwMode="auto">
          <a:xfrm flipH="1" flipV="1">
            <a:off x="4572000" y="2721429"/>
            <a:ext cx="783771" cy="3146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7168-60E4-40A6-A093-DBE8FE444311}" type="slidenum">
              <a:rPr lang="en-US" smtClean="0"/>
              <a:t>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4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Outline 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3400" indent="-533400">
              <a:spcBef>
                <a:spcPts val="600"/>
              </a:spcBef>
              <a:buSzTx/>
              <a:buFontTx/>
              <a:buAutoNum type="arabicPeriod"/>
            </a:pPr>
            <a:r>
              <a:rPr lang="en-US" altLang="en-US" sz="2800" dirty="0" smtClean="0"/>
              <a:t>General idea of topic models  </a:t>
            </a:r>
            <a:endParaRPr lang="en-US" altLang="en-US" sz="2400" dirty="0" smtClean="0"/>
          </a:p>
          <a:p>
            <a:pPr marL="533400" indent="-533400">
              <a:spcBef>
                <a:spcPts val="600"/>
              </a:spcBef>
              <a:buSzTx/>
              <a:buFontTx/>
              <a:buAutoNum type="arabicPeriod"/>
            </a:pPr>
            <a:r>
              <a:rPr lang="en-US" altLang="en-US" sz="2800" b="1" dirty="0" smtClean="0"/>
              <a:t>Basic topic models</a:t>
            </a:r>
            <a:r>
              <a:rPr lang="en-US" altLang="en-US" sz="2400" b="1" dirty="0" smtClean="0"/>
              <a:t> </a:t>
            </a:r>
          </a:p>
          <a:p>
            <a:pPr marL="914400" lvl="1" indent="-457200">
              <a:spcBef>
                <a:spcPts val="600"/>
              </a:spcBef>
              <a:buFontTx/>
              <a:buChar char="-"/>
            </a:pPr>
            <a:r>
              <a:rPr lang="en-US" altLang="en-US" sz="2400" dirty="0" smtClean="0"/>
              <a:t>Probabilistic Latent Semantic Analysis (</a:t>
            </a:r>
            <a:r>
              <a:rPr lang="en-US" altLang="en-US" sz="2400" dirty="0" err="1" smtClean="0"/>
              <a:t>pLSA</a:t>
            </a:r>
            <a:r>
              <a:rPr lang="en-US" altLang="en-US" sz="2400" dirty="0" smtClean="0"/>
              <a:t>)</a:t>
            </a:r>
          </a:p>
          <a:p>
            <a:pPr marL="914400" lvl="1" indent="-457200">
              <a:spcBef>
                <a:spcPts val="600"/>
              </a:spcBef>
              <a:buFontTx/>
              <a:buChar char="-"/>
            </a:pPr>
            <a:r>
              <a:rPr lang="en-US" altLang="en-US" sz="2400" dirty="0" smtClean="0"/>
              <a:t>Latent </a:t>
            </a:r>
            <a:r>
              <a:rPr lang="en-US" altLang="en-US" sz="2400" dirty="0" err="1" smtClean="0"/>
              <a:t>Dirichlet</a:t>
            </a:r>
            <a:r>
              <a:rPr lang="en-US" altLang="en-US" sz="2400" dirty="0" smtClean="0"/>
              <a:t> Allocation (LDA)  </a:t>
            </a:r>
          </a:p>
          <a:p>
            <a:pPr marL="533400" indent="-533400">
              <a:spcBef>
                <a:spcPts val="600"/>
              </a:spcBef>
              <a:buSzTx/>
              <a:buFontTx/>
              <a:buAutoNum type="arabicPeriod"/>
            </a:pPr>
            <a:r>
              <a:rPr lang="en-US" altLang="en-US" sz="2800" dirty="0" smtClean="0"/>
              <a:t>Variants of topic models </a:t>
            </a:r>
          </a:p>
          <a:p>
            <a:pPr marL="533400" indent="-533400">
              <a:spcBef>
                <a:spcPts val="600"/>
              </a:spcBef>
              <a:buSzTx/>
              <a:buFontTx/>
              <a:buAutoNum type="arabicPeriod"/>
            </a:pPr>
            <a:r>
              <a:rPr lang="en-US" altLang="en-US" sz="2800" dirty="0" smtClean="0"/>
              <a:t>Summary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7168-60E4-40A6-A093-DBE8FE444311}" type="slidenum">
              <a:rPr lang="en-US" smtClean="0"/>
              <a:t>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50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>
                <a:ea typeface="宋体" panose="02010600030101010101" pitchFamily="2" charset="-122"/>
              </a:rPr>
              <a:t>Discover multiple topics in a collection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Generalize the two topic mixture to </a:t>
            </a:r>
            <a:r>
              <a:rPr lang="en-US" i="1" dirty="0" smtClean="0"/>
              <a:t>k</a:t>
            </a:r>
            <a:r>
              <a:rPr lang="en-US" dirty="0" smtClean="0"/>
              <a:t> topics</a:t>
            </a:r>
            <a:endParaRPr lang="en-US" dirty="0"/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3301321" y="2536372"/>
            <a:ext cx="1800225" cy="3267075"/>
          </a:xfrm>
          <a:prstGeom prst="rect">
            <a:avLst/>
          </a:prstGeom>
          <a:solidFill>
            <a:srgbClr val="CCFFFF">
              <a:alpha val="6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8676" name="Oval 5"/>
          <p:cNvSpPr>
            <a:spLocks noChangeArrowheads="1"/>
          </p:cNvSpPr>
          <p:nvPr/>
        </p:nvSpPr>
        <p:spPr bwMode="auto">
          <a:xfrm>
            <a:off x="404133" y="2660197"/>
            <a:ext cx="1296988" cy="503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548596" y="2731635"/>
            <a:ext cx="12239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zh-CN" sz="1800" b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Topic </a:t>
            </a:r>
            <a:r>
              <a:rPr lang="en-US" altLang="zh-CN" sz="1800" b="0" baseline="-25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1</a:t>
            </a:r>
          </a:p>
        </p:txBody>
      </p:sp>
      <p:sp>
        <p:nvSpPr>
          <p:cNvPr id="28678" name="Oval 7"/>
          <p:cNvSpPr>
            <a:spLocks noChangeArrowheads="1"/>
          </p:cNvSpPr>
          <p:nvPr/>
        </p:nvSpPr>
        <p:spPr bwMode="auto">
          <a:xfrm>
            <a:off x="405721" y="4676322"/>
            <a:ext cx="1296987" cy="503238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8679" name="Text Box 8"/>
          <p:cNvSpPr txBox="1">
            <a:spLocks noChangeArrowheads="1"/>
          </p:cNvSpPr>
          <p:nvPr/>
        </p:nvSpPr>
        <p:spPr bwMode="auto">
          <a:xfrm>
            <a:off x="477158" y="4739822"/>
            <a:ext cx="1223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zh-CN" sz="1800" b="0"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Topic </a:t>
            </a:r>
            <a:r>
              <a:rPr lang="en-US" altLang="zh-CN" sz="1800" b="0" baseline="-25000"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k</a:t>
            </a:r>
          </a:p>
        </p:txBody>
      </p:sp>
      <p:sp>
        <p:nvSpPr>
          <p:cNvPr id="28680" name="Oval 9"/>
          <p:cNvSpPr>
            <a:spLocks noChangeArrowheads="1"/>
          </p:cNvSpPr>
          <p:nvPr/>
        </p:nvSpPr>
        <p:spPr bwMode="auto">
          <a:xfrm>
            <a:off x="404133" y="3379335"/>
            <a:ext cx="1296988" cy="503237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8681" name="Text Box 10"/>
          <p:cNvSpPr txBox="1">
            <a:spLocks noChangeArrowheads="1"/>
          </p:cNvSpPr>
          <p:nvPr/>
        </p:nvSpPr>
        <p:spPr bwMode="auto">
          <a:xfrm>
            <a:off x="548596" y="3444422"/>
            <a:ext cx="12239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zh-CN" sz="1800" b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Topic </a:t>
            </a:r>
            <a:r>
              <a:rPr lang="en-US" altLang="zh-CN" sz="1800" b="0" baseline="-25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28682" name="Text Box 11"/>
          <p:cNvSpPr txBox="1">
            <a:spLocks noChangeArrowheads="1"/>
          </p:cNvSpPr>
          <p:nvPr/>
        </p:nvSpPr>
        <p:spPr bwMode="auto">
          <a:xfrm>
            <a:off x="693058" y="4100060"/>
            <a:ext cx="647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ea typeface="宋体" panose="02010600030101010101" pitchFamily="2" charset="-122"/>
              </a:rPr>
              <a:t>…</a:t>
            </a:r>
          </a:p>
        </p:txBody>
      </p:sp>
      <p:sp>
        <p:nvSpPr>
          <p:cNvPr id="28683" name="Text Box 12"/>
          <p:cNvSpPr txBox="1">
            <a:spLocks noChangeArrowheads="1"/>
          </p:cNvSpPr>
          <p:nvPr/>
        </p:nvSpPr>
        <p:spPr bwMode="auto">
          <a:xfrm>
            <a:off x="3321958" y="2536372"/>
            <a:ext cx="1511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ea typeface="宋体" panose="02010600030101010101" pitchFamily="2" charset="-122"/>
              </a:rPr>
              <a:t>Topic coverage in document d</a:t>
            </a:r>
          </a:p>
        </p:txBody>
      </p:sp>
      <p:sp>
        <p:nvSpPr>
          <p:cNvPr id="28684" name="Oval 13"/>
          <p:cNvSpPr>
            <a:spLocks noChangeArrowheads="1"/>
          </p:cNvSpPr>
          <p:nvPr/>
        </p:nvSpPr>
        <p:spPr bwMode="auto">
          <a:xfrm>
            <a:off x="261258" y="5468485"/>
            <a:ext cx="1912938" cy="503237"/>
          </a:xfrm>
          <a:prstGeom prst="ellipse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8685" name="Text Box 14"/>
          <p:cNvSpPr txBox="1">
            <a:spLocks noChangeArrowheads="1"/>
          </p:cNvSpPr>
          <p:nvPr/>
        </p:nvSpPr>
        <p:spPr bwMode="auto">
          <a:xfrm>
            <a:off x="473983" y="5533572"/>
            <a:ext cx="1804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zh-CN" sz="1800" b="0"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Background </a:t>
            </a:r>
            <a:r>
              <a:rPr lang="en-US" altLang="en-US" sz="1800">
                <a:solidFill>
                  <a:srgbClr val="000066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</a:t>
            </a:r>
            <a:r>
              <a:rPr lang="en-US" altLang="en-US" sz="1800" baseline="-25000">
                <a:solidFill>
                  <a:srgbClr val="000066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B</a:t>
            </a:r>
            <a:endParaRPr lang="en-US" altLang="zh-CN" sz="1800" b="0" baseline="-25000">
              <a:latin typeface="Arial" panose="020B0604020202020204" pitchFamily="34" charset="0"/>
              <a:ea typeface="宋体" panose="02010600030101010101" pitchFamily="2" charset="-122"/>
              <a:sym typeface="Symbol" panose="05050102010706020507" pitchFamily="18" charset="2"/>
            </a:endParaRPr>
          </a:p>
        </p:txBody>
      </p:sp>
      <p:sp>
        <p:nvSpPr>
          <p:cNvPr id="28686" name="Text Box 15"/>
          <p:cNvSpPr txBox="1">
            <a:spLocks noChangeArrowheads="1"/>
          </p:cNvSpPr>
          <p:nvPr/>
        </p:nvSpPr>
        <p:spPr bwMode="auto">
          <a:xfrm>
            <a:off x="1702708" y="2587172"/>
            <a:ext cx="12239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zh-CN" b="0">
                <a:ea typeface="宋体" panose="02010600030101010101" pitchFamily="2" charset="-122"/>
              </a:rPr>
              <a:t>warning 0.3 system  0.2..</a:t>
            </a:r>
          </a:p>
        </p:txBody>
      </p:sp>
      <p:sp>
        <p:nvSpPr>
          <p:cNvPr id="28687" name="Text Box 16"/>
          <p:cNvSpPr txBox="1">
            <a:spLocks noChangeArrowheads="1"/>
          </p:cNvSpPr>
          <p:nvPr/>
        </p:nvSpPr>
        <p:spPr bwMode="auto">
          <a:xfrm>
            <a:off x="1702708" y="3307897"/>
            <a:ext cx="136683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zh-CN" b="0">
                <a:ea typeface="宋体" panose="02010600030101010101" pitchFamily="2" charset="-122"/>
              </a:rPr>
              <a:t>aid  0.1</a:t>
            </a:r>
            <a:br>
              <a:rPr lang="en-US" altLang="zh-CN" b="0">
                <a:ea typeface="宋体" panose="02010600030101010101" pitchFamily="2" charset="-122"/>
              </a:rPr>
            </a:br>
            <a:r>
              <a:rPr lang="en-US" altLang="zh-CN" b="0">
                <a:ea typeface="宋体" panose="02010600030101010101" pitchFamily="2" charset="-122"/>
              </a:rPr>
              <a:t>donation 0.05</a:t>
            </a:r>
            <a:br>
              <a:rPr lang="en-US" altLang="zh-CN" b="0">
                <a:ea typeface="宋体" panose="02010600030101010101" pitchFamily="2" charset="-122"/>
              </a:rPr>
            </a:br>
            <a:r>
              <a:rPr lang="en-US" altLang="zh-CN" b="0">
                <a:ea typeface="宋体" panose="02010600030101010101" pitchFamily="2" charset="-122"/>
              </a:rPr>
              <a:t>support 0.02 ..</a:t>
            </a:r>
          </a:p>
        </p:txBody>
      </p:sp>
      <p:sp>
        <p:nvSpPr>
          <p:cNvPr id="28688" name="Text Box 17"/>
          <p:cNvSpPr txBox="1">
            <a:spLocks noChangeArrowheads="1"/>
          </p:cNvSpPr>
          <p:nvPr/>
        </p:nvSpPr>
        <p:spPr bwMode="auto">
          <a:xfrm>
            <a:off x="1775733" y="4387397"/>
            <a:ext cx="136683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zh-CN" b="0">
                <a:ea typeface="宋体" panose="02010600030101010101" pitchFamily="2" charset="-122"/>
              </a:rPr>
              <a:t>statistics 0.2</a:t>
            </a:r>
            <a:br>
              <a:rPr lang="en-US" altLang="zh-CN" b="0">
                <a:ea typeface="宋体" panose="02010600030101010101" pitchFamily="2" charset="-122"/>
              </a:rPr>
            </a:br>
            <a:r>
              <a:rPr lang="en-US" altLang="zh-CN" b="0">
                <a:ea typeface="宋体" panose="02010600030101010101" pitchFamily="2" charset="-122"/>
              </a:rPr>
              <a:t>loss   0.1</a:t>
            </a:r>
            <a:br>
              <a:rPr lang="en-US" altLang="zh-CN" b="0">
                <a:ea typeface="宋体" panose="02010600030101010101" pitchFamily="2" charset="-122"/>
              </a:rPr>
            </a:br>
            <a:r>
              <a:rPr lang="en-US" altLang="zh-CN" b="0">
                <a:ea typeface="宋体" panose="02010600030101010101" pitchFamily="2" charset="-122"/>
              </a:rPr>
              <a:t>dead 0.05 ..</a:t>
            </a:r>
          </a:p>
        </p:txBody>
      </p:sp>
      <p:sp>
        <p:nvSpPr>
          <p:cNvPr id="28689" name="Text Box 18"/>
          <p:cNvSpPr txBox="1">
            <a:spLocks noChangeArrowheads="1"/>
          </p:cNvSpPr>
          <p:nvPr/>
        </p:nvSpPr>
        <p:spPr bwMode="auto">
          <a:xfrm>
            <a:off x="2237696" y="5292272"/>
            <a:ext cx="122396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zh-CN" b="0">
                <a:ea typeface="宋体" panose="02010600030101010101" pitchFamily="2" charset="-122"/>
              </a:rPr>
              <a:t>is  0.05</a:t>
            </a:r>
            <a:br>
              <a:rPr lang="en-US" altLang="zh-CN" b="0">
                <a:ea typeface="宋体" panose="02010600030101010101" pitchFamily="2" charset="-122"/>
              </a:rPr>
            </a:br>
            <a:r>
              <a:rPr lang="en-US" altLang="zh-CN" b="0">
                <a:ea typeface="宋体" panose="02010600030101010101" pitchFamily="2" charset="-122"/>
              </a:rPr>
              <a:t>the   0.04</a:t>
            </a:r>
            <a:br>
              <a:rPr lang="en-US" altLang="zh-CN" b="0">
                <a:ea typeface="宋体" panose="02010600030101010101" pitchFamily="2" charset="-122"/>
              </a:rPr>
            </a:br>
            <a:r>
              <a:rPr lang="en-US" altLang="zh-CN" b="0">
                <a:ea typeface="宋体" panose="02010600030101010101" pitchFamily="2" charset="-122"/>
              </a:rPr>
              <a:t>a  0.03 ..</a:t>
            </a:r>
          </a:p>
        </p:txBody>
      </p:sp>
      <p:sp>
        <p:nvSpPr>
          <p:cNvPr id="28690" name="Freeform 19"/>
          <p:cNvSpPr>
            <a:spLocks/>
          </p:cNvSpPr>
          <p:nvPr/>
        </p:nvSpPr>
        <p:spPr bwMode="auto">
          <a:xfrm>
            <a:off x="3390221" y="3168197"/>
            <a:ext cx="811212" cy="784225"/>
          </a:xfrm>
          <a:custGeom>
            <a:avLst/>
            <a:gdLst>
              <a:gd name="T0" fmla="*/ 2147483647 w 544"/>
              <a:gd name="T1" fmla="*/ 0 h 568"/>
              <a:gd name="T2" fmla="*/ 2147483647 w 544"/>
              <a:gd name="T3" fmla="*/ 2147483647 h 568"/>
              <a:gd name="T4" fmla="*/ 2147483647 w 544"/>
              <a:gd name="T5" fmla="*/ 2147483647 h 568"/>
              <a:gd name="T6" fmla="*/ 2147483647 w 544"/>
              <a:gd name="T7" fmla="*/ 2147483647 h 568"/>
              <a:gd name="T8" fmla="*/ 2147483647 w 544"/>
              <a:gd name="T9" fmla="*/ 2147483647 h 568"/>
              <a:gd name="T10" fmla="*/ 2147483647 w 544"/>
              <a:gd name="T11" fmla="*/ 2147483647 h 568"/>
              <a:gd name="T12" fmla="*/ 2147483647 w 544"/>
              <a:gd name="T13" fmla="*/ 2147483647 h 568"/>
              <a:gd name="T14" fmla="*/ 2147483647 w 544"/>
              <a:gd name="T15" fmla="*/ 2147483647 h 568"/>
              <a:gd name="T16" fmla="*/ 2147483647 w 544"/>
              <a:gd name="T17" fmla="*/ 2147483647 h 568"/>
              <a:gd name="T18" fmla="*/ 2147483647 w 544"/>
              <a:gd name="T19" fmla="*/ 2147483647 h 568"/>
              <a:gd name="T20" fmla="*/ 2147483647 w 544"/>
              <a:gd name="T21" fmla="*/ 2147483647 h 568"/>
              <a:gd name="T22" fmla="*/ 2147483647 w 544"/>
              <a:gd name="T23" fmla="*/ 2147483647 h 568"/>
              <a:gd name="T24" fmla="*/ 2147483647 w 544"/>
              <a:gd name="T25" fmla="*/ 2147483647 h 568"/>
              <a:gd name="T26" fmla="*/ 2147483647 w 544"/>
              <a:gd name="T27" fmla="*/ 2147483647 h 568"/>
              <a:gd name="T28" fmla="*/ 0 w 544"/>
              <a:gd name="T29" fmla="*/ 2147483647 h 568"/>
              <a:gd name="T30" fmla="*/ 2147483647 w 544"/>
              <a:gd name="T31" fmla="*/ 2147483647 h 568"/>
              <a:gd name="T32" fmla="*/ 2147483647 w 544"/>
              <a:gd name="T33" fmla="*/ 2147483647 h 568"/>
              <a:gd name="T34" fmla="*/ 2147483647 w 544"/>
              <a:gd name="T35" fmla="*/ 2147483647 h 568"/>
              <a:gd name="T36" fmla="*/ 2147483647 w 544"/>
              <a:gd name="T37" fmla="*/ 2147483647 h 568"/>
              <a:gd name="T38" fmla="*/ 2147483647 w 544"/>
              <a:gd name="T39" fmla="*/ 0 h 5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44"/>
              <a:gd name="T61" fmla="*/ 0 h 568"/>
              <a:gd name="T62" fmla="*/ 544 w 544"/>
              <a:gd name="T63" fmla="*/ 568 h 56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44" h="568">
                <a:moveTo>
                  <a:pt x="104" y="0"/>
                </a:moveTo>
                <a:cubicBezTo>
                  <a:pt x="147" y="9"/>
                  <a:pt x="185" y="12"/>
                  <a:pt x="224" y="32"/>
                </a:cubicBezTo>
                <a:cubicBezTo>
                  <a:pt x="292" y="18"/>
                  <a:pt x="358" y="31"/>
                  <a:pt x="424" y="48"/>
                </a:cubicBezTo>
                <a:cubicBezTo>
                  <a:pt x="449" y="123"/>
                  <a:pt x="509" y="177"/>
                  <a:pt x="544" y="248"/>
                </a:cubicBezTo>
                <a:cubicBezTo>
                  <a:pt x="535" y="310"/>
                  <a:pt x="519" y="359"/>
                  <a:pt x="496" y="416"/>
                </a:cubicBezTo>
                <a:cubicBezTo>
                  <a:pt x="484" y="446"/>
                  <a:pt x="476" y="496"/>
                  <a:pt x="440" y="512"/>
                </a:cubicBezTo>
                <a:cubicBezTo>
                  <a:pt x="420" y="521"/>
                  <a:pt x="397" y="521"/>
                  <a:pt x="376" y="528"/>
                </a:cubicBezTo>
                <a:cubicBezTo>
                  <a:pt x="357" y="534"/>
                  <a:pt x="339" y="546"/>
                  <a:pt x="320" y="552"/>
                </a:cubicBezTo>
                <a:cubicBezTo>
                  <a:pt x="304" y="557"/>
                  <a:pt x="288" y="556"/>
                  <a:pt x="272" y="560"/>
                </a:cubicBezTo>
                <a:cubicBezTo>
                  <a:pt x="264" y="562"/>
                  <a:pt x="256" y="565"/>
                  <a:pt x="248" y="568"/>
                </a:cubicBezTo>
                <a:cubicBezTo>
                  <a:pt x="229" y="563"/>
                  <a:pt x="210" y="559"/>
                  <a:pt x="192" y="552"/>
                </a:cubicBezTo>
                <a:cubicBezTo>
                  <a:pt x="168" y="543"/>
                  <a:pt x="143" y="509"/>
                  <a:pt x="128" y="496"/>
                </a:cubicBezTo>
                <a:cubicBezTo>
                  <a:pt x="102" y="473"/>
                  <a:pt x="72" y="457"/>
                  <a:pt x="56" y="424"/>
                </a:cubicBezTo>
                <a:cubicBezTo>
                  <a:pt x="27" y="366"/>
                  <a:pt x="77" y="442"/>
                  <a:pt x="40" y="360"/>
                </a:cubicBezTo>
                <a:cubicBezTo>
                  <a:pt x="30" y="337"/>
                  <a:pt x="11" y="319"/>
                  <a:pt x="0" y="296"/>
                </a:cubicBezTo>
                <a:cubicBezTo>
                  <a:pt x="13" y="258"/>
                  <a:pt x="22" y="204"/>
                  <a:pt x="40" y="168"/>
                </a:cubicBezTo>
                <a:cubicBezTo>
                  <a:pt x="44" y="159"/>
                  <a:pt x="52" y="153"/>
                  <a:pt x="56" y="144"/>
                </a:cubicBezTo>
                <a:cubicBezTo>
                  <a:pt x="63" y="129"/>
                  <a:pt x="67" y="112"/>
                  <a:pt x="72" y="96"/>
                </a:cubicBezTo>
                <a:cubicBezTo>
                  <a:pt x="75" y="88"/>
                  <a:pt x="80" y="72"/>
                  <a:pt x="80" y="72"/>
                </a:cubicBezTo>
                <a:cubicBezTo>
                  <a:pt x="67" y="34"/>
                  <a:pt x="83" y="32"/>
                  <a:pt x="104" y="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1" name="Freeform 20"/>
          <p:cNvSpPr>
            <a:spLocks/>
          </p:cNvSpPr>
          <p:nvPr/>
        </p:nvSpPr>
        <p:spPr bwMode="auto">
          <a:xfrm>
            <a:off x="3822021" y="3203122"/>
            <a:ext cx="1193800" cy="1531938"/>
          </a:xfrm>
          <a:custGeom>
            <a:avLst/>
            <a:gdLst>
              <a:gd name="T0" fmla="*/ 2147483647 w 752"/>
              <a:gd name="T1" fmla="*/ 2147483647 h 1030"/>
              <a:gd name="T2" fmla="*/ 2147483647 w 752"/>
              <a:gd name="T3" fmla="*/ 2147483647 h 1030"/>
              <a:gd name="T4" fmla="*/ 2147483647 w 752"/>
              <a:gd name="T5" fmla="*/ 2147483647 h 1030"/>
              <a:gd name="T6" fmla="*/ 2147483647 w 752"/>
              <a:gd name="T7" fmla="*/ 2147483647 h 1030"/>
              <a:gd name="T8" fmla="*/ 2147483647 w 752"/>
              <a:gd name="T9" fmla="*/ 2147483647 h 1030"/>
              <a:gd name="T10" fmla="*/ 2147483647 w 752"/>
              <a:gd name="T11" fmla="*/ 2147483647 h 1030"/>
              <a:gd name="T12" fmla="*/ 2147483647 w 752"/>
              <a:gd name="T13" fmla="*/ 2147483647 h 1030"/>
              <a:gd name="T14" fmla="*/ 2147483647 w 752"/>
              <a:gd name="T15" fmla="*/ 2147483647 h 1030"/>
              <a:gd name="T16" fmla="*/ 2147483647 w 752"/>
              <a:gd name="T17" fmla="*/ 2147483647 h 1030"/>
              <a:gd name="T18" fmla="*/ 2147483647 w 752"/>
              <a:gd name="T19" fmla="*/ 2147483647 h 1030"/>
              <a:gd name="T20" fmla="*/ 2147483647 w 752"/>
              <a:gd name="T21" fmla="*/ 2147483647 h 1030"/>
              <a:gd name="T22" fmla="*/ 2147483647 w 752"/>
              <a:gd name="T23" fmla="*/ 2147483647 h 1030"/>
              <a:gd name="T24" fmla="*/ 2147483647 w 752"/>
              <a:gd name="T25" fmla="*/ 2147483647 h 1030"/>
              <a:gd name="T26" fmla="*/ 0 w 752"/>
              <a:gd name="T27" fmla="*/ 2147483647 h 1030"/>
              <a:gd name="T28" fmla="*/ 2147483647 w 752"/>
              <a:gd name="T29" fmla="*/ 2147483647 h 1030"/>
              <a:gd name="T30" fmla="*/ 2147483647 w 752"/>
              <a:gd name="T31" fmla="*/ 2147483647 h 1030"/>
              <a:gd name="T32" fmla="*/ 2147483647 w 752"/>
              <a:gd name="T33" fmla="*/ 2147483647 h 1030"/>
              <a:gd name="T34" fmla="*/ 2147483647 w 752"/>
              <a:gd name="T35" fmla="*/ 2147483647 h 1030"/>
              <a:gd name="T36" fmla="*/ 2147483647 w 752"/>
              <a:gd name="T37" fmla="*/ 2147483647 h 1030"/>
              <a:gd name="T38" fmla="*/ 2147483647 w 752"/>
              <a:gd name="T39" fmla="*/ 2147483647 h 1030"/>
              <a:gd name="T40" fmla="*/ 2147483647 w 752"/>
              <a:gd name="T41" fmla="*/ 2147483647 h 1030"/>
              <a:gd name="T42" fmla="*/ 2147483647 w 752"/>
              <a:gd name="T43" fmla="*/ 2147483647 h 1030"/>
              <a:gd name="T44" fmla="*/ 2147483647 w 752"/>
              <a:gd name="T45" fmla="*/ 2147483647 h 1030"/>
              <a:gd name="T46" fmla="*/ 2147483647 w 752"/>
              <a:gd name="T47" fmla="*/ 2147483647 h 1030"/>
              <a:gd name="T48" fmla="*/ 2147483647 w 752"/>
              <a:gd name="T49" fmla="*/ 2147483647 h 1030"/>
              <a:gd name="T50" fmla="*/ 2147483647 w 752"/>
              <a:gd name="T51" fmla="*/ 2147483647 h 1030"/>
              <a:gd name="T52" fmla="*/ 2147483647 w 752"/>
              <a:gd name="T53" fmla="*/ 2147483647 h 1030"/>
              <a:gd name="T54" fmla="*/ 2147483647 w 752"/>
              <a:gd name="T55" fmla="*/ 2147483647 h 1030"/>
              <a:gd name="T56" fmla="*/ 2147483647 w 752"/>
              <a:gd name="T57" fmla="*/ 2147483647 h 1030"/>
              <a:gd name="T58" fmla="*/ 2147483647 w 752"/>
              <a:gd name="T59" fmla="*/ 2147483647 h 1030"/>
              <a:gd name="T60" fmla="*/ 2147483647 w 752"/>
              <a:gd name="T61" fmla="*/ 2147483647 h 1030"/>
              <a:gd name="T62" fmla="*/ 2147483647 w 752"/>
              <a:gd name="T63" fmla="*/ 2147483647 h 103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52"/>
              <a:gd name="T97" fmla="*/ 0 h 1030"/>
              <a:gd name="T98" fmla="*/ 752 w 752"/>
              <a:gd name="T99" fmla="*/ 1030 h 103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52" h="1030">
                <a:moveTo>
                  <a:pt x="664" y="1"/>
                </a:moveTo>
                <a:cubicBezTo>
                  <a:pt x="576" y="30"/>
                  <a:pt x="464" y="0"/>
                  <a:pt x="368" y="9"/>
                </a:cubicBezTo>
                <a:cubicBezTo>
                  <a:pt x="326" y="17"/>
                  <a:pt x="291" y="26"/>
                  <a:pt x="256" y="49"/>
                </a:cubicBezTo>
                <a:cubicBezTo>
                  <a:pt x="253" y="57"/>
                  <a:pt x="247" y="65"/>
                  <a:pt x="248" y="73"/>
                </a:cubicBezTo>
                <a:cubicBezTo>
                  <a:pt x="250" y="82"/>
                  <a:pt x="260" y="88"/>
                  <a:pt x="264" y="97"/>
                </a:cubicBezTo>
                <a:cubicBezTo>
                  <a:pt x="282" y="134"/>
                  <a:pt x="299" y="164"/>
                  <a:pt x="328" y="193"/>
                </a:cubicBezTo>
                <a:cubicBezTo>
                  <a:pt x="331" y="204"/>
                  <a:pt x="333" y="214"/>
                  <a:pt x="336" y="225"/>
                </a:cubicBezTo>
                <a:cubicBezTo>
                  <a:pt x="341" y="241"/>
                  <a:pt x="352" y="273"/>
                  <a:pt x="352" y="273"/>
                </a:cubicBezTo>
                <a:cubicBezTo>
                  <a:pt x="343" y="324"/>
                  <a:pt x="340" y="355"/>
                  <a:pt x="296" y="385"/>
                </a:cubicBezTo>
                <a:cubicBezTo>
                  <a:pt x="293" y="425"/>
                  <a:pt x="297" y="466"/>
                  <a:pt x="288" y="505"/>
                </a:cubicBezTo>
                <a:cubicBezTo>
                  <a:pt x="282" y="530"/>
                  <a:pt x="213" y="554"/>
                  <a:pt x="192" y="561"/>
                </a:cubicBezTo>
                <a:cubicBezTo>
                  <a:pt x="170" y="595"/>
                  <a:pt x="120" y="620"/>
                  <a:pt x="80" y="633"/>
                </a:cubicBezTo>
                <a:cubicBezTo>
                  <a:pt x="37" y="697"/>
                  <a:pt x="93" y="620"/>
                  <a:pt x="40" y="673"/>
                </a:cubicBezTo>
                <a:cubicBezTo>
                  <a:pt x="30" y="683"/>
                  <a:pt x="9" y="715"/>
                  <a:pt x="0" y="729"/>
                </a:cubicBezTo>
                <a:cubicBezTo>
                  <a:pt x="9" y="776"/>
                  <a:pt x="0" y="809"/>
                  <a:pt x="48" y="825"/>
                </a:cubicBezTo>
                <a:cubicBezTo>
                  <a:pt x="87" y="854"/>
                  <a:pt x="73" y="848"/>
                  <a:pt x="120" y="865"/>
                </a:cubicBezTo>
                <a:cubicBezTo>
                  <a:pt x="136" y="871"/>
                  <a:pt x="168" y="881"/>
                  <a:pt x="168" y="881"/>
                </a:cubicBezTo>
                <a:cubicBezTo>
                  <a:pt x="205" y="937"/>
                  <a:pt x="184" y="918"/>
                  <a:pt x="224" y="945"/>
                </a:cubicBezTo>
                <a:cubicBezTo>
                  <a:pt x="249" y="983"/>
                  <a:pt x="286" y="985"/>
                  <a:pt x="328" y="993"/>
                </a:cubicBezTo>
                <a:cubicBezTo>
                  <a:pt x="365" y="1030"/>
                  <a:pt x="360" y="1013"/>
                  <a:pt x="408" y="1001"/>
                </a:cubicBezTo>
                <a:cubicBezTo>
                  <a:pt x="479" y="895"/>
                  <a:pt x="403" y="1025"/>
                  <a:pt x="448" y="857"/>
                </a:cubicBezTo>
                <a:cubicBezTo>
                  <a:pt x="458" y="820"/>
                  <a:pt x="549" y="805"/>
                  <a:pt x="576" y="801"/>
                </a:cubicBezTo>
                <a:cubicBezTo>
                  <a:pt x="608" y="779"/>
                  <a:pt x="619" y="742"/>
                  <a:pt x="648" y="713"/>
                </a:cubicBezTo>
                <a:cubicBezTo>
                  <a:pt x="668" y="653"/>
                  <a:pt x="641" y="727"/>
                  <a:pt x="672" y="665"/>
                </a:cubicBezTo>
                <a:cubicBezTo>
                  <a:pt x="689" y="632"/>
                  <a:pt x="691" y="600"/>
                  <a:pt x="712" y="569"/>
                </a:cubicBezTo>
                <a:cubicBezTo>
                  <a:pt x="724" y="519"/>
                  <a:pt x="733" y="472"/>
                  <a:pt x="752" y="425"/>
                </a:cubicBezTo>
                <a:cubicBezTo>
                  <a:pt x="749" y="385"/>
                  <a:pt x="750" y="345"/>
                  <a:pt x="744" y="305"/>
                </a:cubicBezTo>
                <a:cubicBezTo>
                  <a:pt x="739" y="271"/>
                  <a:pt x="706" y="250"/>
                  <a:pt x="688" y="225"/>
                </a:cubicBezTo>
                <a:cubicBezTo>
                  <a:pt x="660" y="185"/>
                  <a:pt x="651" y="137"/>
                  <a:pt x="624" y="97"/>
                </a:cubicBezTo>
                <a:cubicBezTo>
                  <a:pt x="627" y="86"/>
                  <a:pt x="626" y="74"/>
                  <a:pt x="632" y="65"/>
                </a:cubicBezTo>
                <a:cubicBezTo>
                  <a:pt x="637" y="57"/>
                  <a:pt x="650" y="57"/>
                  <a:pt x="656" y="49"/>
                </a:cubicBezTo>
                <a:cubicBezTo>
                  <a:pt x="667" y="36"/>
                  <a:pt x="664" y="16"/>
                  <a:pt x="664" y="1"/>
                </a:cubicBez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2" name="Freeform 21"/>
          <p:cNvSpPr>
            <a:spLocks/>
          </p:cNvSpPr>
          <p:nvPr/>
        </p:nvSpPr>
        <p:spPr bwMode="auto">
          <a:xfrm>
            <a:off x="3428321" y="3927022"/>
            <a:ext cx="1308100" cy="1447800"/>
          </a:xfrm>
          <a:custGeom>
            <a:avLst/>
            <a:gdLst>
              <a:gd name="T0" fmla="*/ 2147483647 w 824"/>
              <a:gd name="T1" fmla="*/ 0 h 912"/>
              <a:gd name="T2" fmla="*/ 2147483647 w 824"/>
              <a:gd name="T3" fmla="*/ 2147483647 h 912"/>
              <a:gd name="T4" fmla="*/ 2147483647 w 824"/>
              <a:gd name="T5" fmla="*/ 2147483647 h 912"/>
              <a:gd name="T6" fmla="*/ 2147483647 w 824"/>
              <a:gd name="T7" fmla="*/ 2147483647 h 912"/>
              <a:gd name="T8" fmla="*/ 2147483647 w 824"/>
              <a:gd name="T9" fmla="*/ 2147483647 h 912"/>
              <a:gd name="T10" fmla="*/ 2147483647 w 824"/>
              <a:gd name="T11" fmla="*/ 2147483647 h 912"/>
              <a:gd name="T12" fmla="*/ 2147483647 w 824"/>
              <a:gd name="T13" fmla="*/ 2147483647 h 912"/>
              <a:gd name="T14" fmla="*/ 2147483647 w 824"/>
              <a:gd name="T15" fmla="*/ 2147483647 h 912"/>
              <a:gd name="T16" fmla="*/ 2147483647 w 824"/>
              <a:gd name="T17" fmla="*/ 2147483647 h 912"/>
              <a:gd name="T18" fmla="*/ 2147483647 w 824"/>
              <a:gd name="T19" fmla="*/ 2147483647 h 912"/>
              <a:gd name="T20" fmla="*/ 2147483647 w 824"/>
              <a:gd name="T21" fmla="*/ 2147483647 h 912"/>
              <a:gd name="T22" fmla="*/ 2147483647 w 824"/>
              <a:gd name="T23" fmla="*/ 2147483647 h 912"/>
              <a:gd name="T24" fmla="*/ 2147483647 w 824"/>
              <a:gd name="T25" fmla="*/ 2147483647 h 912"/>
              <a:gd name="T26" fmla="*/ 2147483647 w 824"/>
              <a:gd name="T27" fmla="*/ 2147483647 h 912"/>
              <a:gd name="T28" fmla="*/ 2147483647 w 824"/>
              <a:gd name="T29" fmla="*/ 2147483647 h 912"/>
              <a:gd name="T30" fmla="*/ 2147483647 w 824"/>
              <a:gd name="T31" fmla="*/ 2147483647 h 912"/>
              <a:gd name="T32" fmla="*/ 2147483647 w 824"/>
              <a:gd name="T33" fmla="*/ 2147483647 h 912"/>
              <a:gd name="T34" fmla="*/ 2147483647 w 824"/>
              <a:gd name="T35" fmla="*/ 2147483647 h 912"/>
              <a:gd name="T36" fmla="*/ 2147483647 w 824"/>
              <a:gd name="T37" fmla="*/ 2147483647 h 912"/>
              <a:gd name="T38" fmla="*/ 2147483647 w 824"/>
              <a:gd name="T39" fmla="*/ 2147483647 h 912"/>
              <a:gd name="T40" fmla="*/ 2147483647 w 824"/>
              <a:gd name="T41" fmla="*/ 2147483647 h 912"/>
              <a:gd name="T42" fmla="*/ 2147483647 w 824"/>
              <a:gd name="T43" fmla="*/ 2147483647 h 912"/>
              <a:gd name="T44" fmla="*/ 2147483647 w 824"/>
              <a:gd name="T45" fmla="*/ 2147483647 h 912"/>
              <a:gd name="T46" fmla="*/ 2147483647 w 824"/>
              <a:gd name="T47" fmla="*/ 2147483647 h 912"/>
              <a:gd name="T48" fmla="*/ 2147483647 w 824"/>
              <a:gd name="T49" fmla="*/ 2147483647 h 912"/>
              <a:gd name="T50" fmla="*/ 2147483647 w 824"/>
              <a:gd name="T51" fmla="*/ 2147483647 h 912"/>
              <a:gd name="T52" fmla="*/ 2147483647 w 824"/>
              <a:gd name="T53" fmla="*/ 2147483647 h 912"/>
              <a:gd name="T54" fmla="*/ 2147483647 w 824"/>
              <a:gd name="T55" fmla="*/ 2147483647 h 912"/>
              <a:gd name="T56" fmla="*/ 2147483647 w 824"/>
              <a:gd name="T57" fmla="*/ 2147483647 h 912"/>
              <a:gd name="T58" fmla="*/ 2147483647 w 824"/>
              <a:gd name="T59" fmla="*/ 2147483647 h 912"/>
              <a:gd name="T60" fmla="*/ 2147483647 w 824"/>
              <a:gd name="T61" fmla="*/ 2147483647 h 912"/>
              <a:gd name="T62" fmla="*/ 0 w 824"/>
              <a:gd name="T63" fmla="*/ 2147483647 h 912"/>
              <a:gd name="T64" fmla="*/ 2147483647 w 824"/>
              <a:gd name="T65" fmla="*/ 2147483647 h 912"/>
              <a:gd name="T66" fmla="*/ 2147483647 w 824"/>
              <a:gd name="T67" fmla="*/ 2147483647 h 912"/>
              <a:gd name="T68" fmla="*/ 2147483647 w 824"/>
              <a:gd name="T69" fmla="*/ 2147483647 h 912"/>
              <a:gd name="T70" fmla="*/ 2147483647 w 824"/>
              <a:gd name="T71" fmla="*/ 2147483647 h 912"/>
              <a:gd name="T72" fmla="*/ 2147483647 w 824"/>
              <a:gd name="T73" fmla="*/ 0 h 91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24"/>
              <a:gd name="T112" fmla="*/ 0 h 912"/>
              <a:gd name="T113" fmla="*/ 824 w 824"/>
              <a:gd name="T114" fmla="*/ 912 h 91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24" h="912">
                <a:moveTo>
                  <a:pt x="40" y="0"/>
                </a:moveTo>
                <a:cubicBezTo>
                  <a:pt x="48" y="5"/>
                  <a:pt x="55" y="12"/>
                  <a:pt x="64" y="16"/>
                </a:cubicBezTo>
                <a:cubicBezTo>
                  <a:pt x="74" y="20"/>
                  <a:pt x="86" y="19"/>
                  <a:pt x="96" y="24"/>
                </a:cubicBezTo>
                <a:cubicBezTo>
                  <a:pt x="119" y="37"/>
                  <a:pt x="149" y="69"/>
                  <a:pt x="168" y="88"/>
                </a:cubicBezTo>
                <a:cubicBezTo>
                  <a:pt x="193" y="164"/>
                  <a:pt x="167" y="78"/>
                  <a:pt x="184" y="264"/>
                </a:cubicBezTo>
                <a:cubicBezTo>
                  <a:pt x="188" y="309"/>
                  <a:pt x="241" y="320"/>
                  <a:pt x="264" y="352"/>
                </a:cubicBezTo>
                <a:cubicBezTo>
                  <a:pt x="293" y="392"/>
                  <a:pt x="270" y="374"/>
                  <a:pt x="288" y="416"/>
                </a:cubicBezTo>
                <a:cubicBezTo>
                  <a:pt x="307" y="460"/>
                  <a:pt x="356" y="489"/>
                  <a:pt x="400" y="504"/>
                </a:cubicBezTo>
                <a:cubicBezTo>
                  <a:pt x="443" y="568"/>
                  <a:pt x="387" y="491"/>
                  <a:pt x="440" y="544"/>
                </a:cubicBezTo>
                <a:cubicBezTo>
                  <a:pt x="447" y="551"/>
                  <a:pt x="448" y="562"/>
                  <a:pt x="456" y="568"/>
                </a:cubicBezTo>
                <a:cubicBezTo>
                  <a:pt x="463" y="573"/>
                  <a:pt x="473" y="572"/>
                  <a:pt x="480" y="576"/>
                </a:cubicBezTo>
                <a:cubicBezTo>
                  <a:pt x="497" y="585"/>
                  <a:pt x="514" y="594"/>
                  <a:pt x="528" y="608"/>
                </a:cubicBezTo>
                <a:cubicBezTo>
                  <a:pt x="536" y="616"/>
                  <a:pt x="542" y="626"/>
                  <a:pt x="552" y="632"/>
                </a:cubicBezTo>
                <a:cubicBezTo>
                  <a:pt x="575" y="645"/>
                  <a:pt x="623" y="651"/>
                  <a:pt x="648" y="656"/>
                </a:cubicBezTo>
                <a:cubicBezTo>
                  <a:pt x="683" y="652"/>
                  <a:pt x="719" y="638"/>
                  <a:pt x="752" y="656"/>
                </a:cubicBezTo>
                <a:cubicBezTo>
                  <a:pt x="769" y="665"/>
                  <a:pt x="800" y="688"/>
                  <a:pt x="800" y="688"/>
                </a:cubicBezTo>
                <a:cubicBezTo>
                  <a:pt x="808" y="700"/>
                  <a:pt x="824" y="719"/>
                  <a:pt x="824" y="736"/>
                </a:cubicBezTo>
                <a:cubicBezTo>
                  <a:pt x="824" y="803"/>
                  <a:pt x="722" y="838"/>
                  <a:pt x="672" y="848"/>
                </a:cubicBezTo>
                <a:cubicBezTo>
                  <a:pt x="607" y="826"/>
                  <a:pt x="539" y="842"/>
                  <a:pt x="480" y="872"/>
                </a:cubicBezTo>
                <a:cubicBezTo>
                  <a:pt x="404" y="910"/>
                  <a:pt x="532" y="863"/>
                  <a:pt x="408" y="904"/>
                </a:cubicBezTo>
                <a:cubicBezTo>
                  <a:pt x="400" y="907"/>
                  <a:pt x="384" y="912"/>
                  <a:pt x="384" y="912"/>
                </a:cubicBezTo>
                <a:cubicBezTo>
                  <a:pt x="328" y="875"/>
                  <a:pt x="347" y="896"/>
                  <a:pt x="320" y="856"/>
                </a:cubicBezTo>
                <a:cubicBezTo>
                  <a:pt x="310" y="815"/>
                  <a:pt x="292" y="777"/>
                  <a:pt x="280" y="736"/>
                </a:cubicBezTo>
                <a:cubicBezTo>
                  <a:pt x="280" y="736"/>
                  <a:pt x="268" y="684"/>
                  <a:pt x="264" y="680"/>
                </a:cubicBezTo>
                <a:cubicBezTo>
                  <a:pt x="264" y="680"/>
                  <a:pt x="204" y="640"/>
                  <a:pt x="192" y="632"/>
                </a:cubicBezTo>
                <a:cubicBezTo>
                  <a:pt x="184" y="627"/>
                  <a:pt x="168" y="616"/>
                  <a:pt x="168" y="616"/>
                </a:cubicBezTo>
                <a:cubicBezTo>
                  <a:pt x="163" y="608"/>
                  <a:pt x="160" y="597"/>
                  <a:pt x="152" y="592"/>
                </a:cubicBezTo>
                <a:cubicBezTo>
                  <a:pt x="138" y="583"/>
                  <a:pt x="104" y="576"/>
                  <a:pt x="104" y="576"/>
                </a:cubicBezTo>
                <a:cubicBezTo>
                  <a:pt x="85" y="547"/>
                  <a:pt x="68" y="547"/>
                  <a:pt x="40" y="528"/>
                </a:cubicBezTo>
                <a:cubicBezTo>
                  <a:pt x="37" y="520"/>
                  <a:pt x="36" y="512"/>
                  <a:pt x="32" y="504"/>
                </a:cubicBezTo>
                <a:cubicBezTo>
                  <a:pt x="28" y="495"/>
                  <a:pt x="20" y="489"/>
                  <a:pt x="16" y="480"/>
                </a:cubicBezTo>
                <a:cubicBezTo>
                  <a:pt x="9" y="465"/>
                  <a:pt x="0" y="432"/>
                  <a:pt x="0" y="432"/>
                </a:cubicBezTo>
                <a:cubicBezTo>
                  <a:pt x="8" y="365"/>
                  <a:pt x="19" y="296"/>
                  <a:pt x="40" y="232"/>
                </a:cubicBezTo>
                <a:cubicBezTo>
                  <a:pt x="37" y="213"/>
                  <a:pt x="36" y="194"/>
                  <a:pt x="32" y="176"/>
                </a:cubicBezTo>
                <a:cubicBezTo>
                  <a:pt x="28" y="160"/>
                  <a:pt x="16" y="128"/>
                  <a:pt x="16" y="128"/>
                </a:cubicBezTo>
                <a:cubicBezTo>
                  <a:pt x="19" y="107"/>
                  <a:pt x="18" y="85"/>
                  <a:pt x="24" y="64"/>
                </a:cubicBezTo>
                <a:cubicBezTo>
                  <a:pt x="32" y="35"/>
                  <a:pt x="56" y="32"/>
                  <a:pt x="40" y="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3" name="Text Box 22"/>
          <p:cNvSpPr txBox="1">
            <a:spLocks noChangeArrowheads="1"/>
          </p:cNvSpPr>
          <p:nvPr/>
        </p:nvSpPr>
        <p:spPr bwMode="auto">
          <a:xfrm>
            <a:off x="3588658" y="4558847"/>
            <a:ext cx="4333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zh-CN" sz="1800" b="0"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</a:t>
            </a:r>
            <a:r>
              <a:rPr lang="en-US" altLang="zh-CN" sz="1800" b="0" baseline="-25000"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k</a:t>
            </a:r>
          </a:p>
        </p:txBody>
      </p:sp>
      <p:sp>
        <p:nvSpPr>
          <p:cNvPr id="28694" name="Text Box 23"/>
          <p:cNvSpPr txBox="1">
            <a:spLocks noChangeArrowheads="1"/>
          </p:cNvSpPr>
          <p:nvPr/>
        </p:nvSpPr>
        <p:spPr bwMode="auto">
          <a:xfrm>
            <a:off x="3588658" y="3334885"/>
            <a:ext cx="4333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zh-CN" sz="1800" b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</a:t>
            </a:r>
            <a:r>
              <a:rPr lang="en-US" altLang="zh-CN" sz="1800" b="0" baseline="-25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1</a:t>
            </a:r>
          </a:p>
        </p:txBody>
      </p:sp>
      <p:sp>
        <p:nvSpPr>
          <p:cNvPr id="28695" name="Text Box 24"/>
          <p:cNvSpPr txBox="1">
            <a:spLocks noChangeArrowheads="1"/>
          </p:cNvSpPr>
          <p:nvPr/>
        </p:nvSpPr>
        <p:spPr bwMode="auto">
          <a:xfrm>
            <a:off x="4379233" y="3760335"/>
            <a:ext cx="4333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zh-CN" sz="1800" b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</a:t>
            </a:r>
            <a:r>
              <a:rPr lang="en-US" altLang="zh-CN" sz="1800" b="0" baseline="-250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28696" name="AutoShape 26"/>
          <p:cNvSpPr>
            <a:spLocks noChangeArrowheads="1"/>
          </p:cNvSpPr>
          <p:nvPr/>
        </p:nvSpPr>
        <p:spPr bwMode="auto">
          <a:xfrm>
            <a:off x="6757308" y="4558847"/>
            <a:ext cx="304800" cy="228600"/>
          </a:xfrm>
          <a:prstGeom prst="flowChar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8697" name="Line 27"/>
          <p:cNvSpPr>
            <a:spLocks noChangeShapeType="1"/>
          </p:cNvSpPr>
          <p:nvPr/>
        </p:nvSpPr>
        <p:spPr bwMode="auto">
          <a:xfrm flipV="1">
            <a:off x="4957083" y="4774747"/>
            <a:ext cx="1655763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8" name="Text Box 28"/>
          <p:cNvSpPr txBox="1">
            <a:spLocks noChangeArrowheads="1"/>
          </p:cNvSpPr>
          <p:nvPr/>
        </p:nvSpPr>
        <p:spPr bwMode="auto">
          <a:xfrm>
            <a:off x="5892121" y="4992235"/>
            <a:ext cx="4111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zh-CN" sz="1800" b="0"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</a:t>
            </a:r>
            <a:r>
              <a:rPr lang="en-US" altLang="zh-CN" sz="1800" b="0" baseline="-25000"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B</a:t>
            </a:r>
          </a:p>
        </p:txBody>
      </p:sp>
      <p:sp>
        <p:nvSpPr>
          <p:cNvPr id="28699" name="AutoShape 29"/>
          <p:cNvSpPr>
            <a:spLocks noChangeArrowheads="1"/>
          </p:cNvSpPr>
          <p:nvPr/>
        </p:nvSpPr>
        <p:spPr bwMode="auto">
          <a:xfrm>
            <a:off x="7273016" y="4542972"/>
            <a:ext cx="1066800" cy="257175"/>
          </a:xfrm>
          <a:prstGeom prst="rightArrow">
            <a:avLst>
              <a:gd name="adj1" fmla="val 50000"/>
              <a:gd name="adj2" fmla="val 1037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8700" name="Text Box 30"/>
          <p:cNvSpPr txBox="1">
            <a:spLocks noChangeArrowheads="1"/>
          </p:cNvSpPr>
          <p:nvPr/>
        </p:nvSpPr>
        <p:spPr bwMode="auto">
          <a:xfrm>
            <a:off x="8494826" y="4503284"/>
            <a:ext cx="365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CN">
                <a:ea typeface="宋体" panose="02010600030101010101" pitchFamily="2" charset="-122"/>
              </a:rPr>
              <a:t>W</a:t>
            </a:r>
          </a:p>
        </p:txBody>
      </p:sp>
      <p:sp>
        <p:nvSpPr>
          <p:cNvPr id="28701" name="Line 31"/>
          <p:cNvSpPr>
            <a:spLocks noChangeShapeType="1"/>
          </p:cNvSpPr>
          <p:nvPr/>
        </p:nvSpPr>
        <p:spPr bwMode="auto">
          <a:xfrm>
            <a:off x="4020458" y="3334885"/>
            <a:ext cx="1512888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2" name="Line 32"/>
          <p:cNvSpPr>
            <a:spLocks noChangeShapeType="1"/>
          </p:cNvSpPr>
          <p:nvPr/>
        </p:nvSpPr>
        <p:spPr bwMode="auto">
          <a:xfrm flipV="1">
            <a:off x="4236358" y="4198485"/>
            <a:ext cx="1368425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3" name="AutoShape 33"/>
          <p:cNvSpPr>
            <a:spLocks noChangeArrowheads="1"/>
          </p:cNvSpPr>
          <p:nvPr/>
        </p:nvSpPr>
        <p:spPr bwMode="auto">
          <a:xfrm>
            <a:off x="5676221" y="3825422"/>
            <a:ext cx="304800" cy="228600"/>
          </a:xfrm>
          <a:prstGeom prst="flowChar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8704" name="Text Box 34"/>
          <p:cNvSpPr txBox="1">
            <a:spLocks noChangeArrowheads="1"/>
          </p:cNvSpPr>
          <p:nvPr/>
        </p:nvSpPr>
        <p:spPr bwMode="auto">
          <a:xfrm>
            <a:off x="5074558" y="3388860"/>
            <a:ext cx="520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zh-CN" sz="1800" b="0"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</a:t>
            </a:r>
            <a:r>
              <a:rPr lang="en-US" altLang="zh-CN" sz="1800" b="0" baseline="-25000"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d,1</a:t>
            </a:r>
          </a:p>
        </p:txBody>
      </p:sp>
      <p:sp>
        <p:nvSpPr>
          <p:cNvPr id="28705" name="Text Box 35"/>
          <p:cNvSpPr txBox="1">
            <a:spLocks noChangeArrowheads="1"/>
          </p:cNvSpPr>
          <p:nvPr/>
        </p:nvSpPr>
        <p:spPr bwMode="auto">
          <a:xfrm>
            <a:off x="5020583" y="4414385"/>
            <a:ext cx="555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zh-CN" sz="1800" b="0"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</a:t>
            </a:r>
            <a:r>
              <a:rPr lang="en-US" altLang="zh-CN" sz="1800" b="0" baseline="-25000"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d, k</a:t>
            </a:r>
          </a:p>
        </p:txBody>
      </p:sp>
      <p:sp>
        <p:nvSpPr>
          <p:cNvPr id="28706" name="Line 36"/>
          <p:cNvSpPr>
            <a:spLocks noChangeShapeType="1"/>
          </p:cNvSpPr>
          <p:nvPr/>
        </p:nvSpPr>
        <p:spPr bwMode="auto">
          <a:xfrm>
            <a:off x="6036583" y="4127047"/>
            <a:ext cx="649288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7" name="Text Box 37"/>
          <p:cNvSpPr txBox="1">
            <a:spLocks noChangeArrowheads="1"/>
          </p:cNvSpPr>
          <p:nvPr/>
        </p:nvSpPr>
        <p:spPr bwMode="auto">
          <a:xfrm>
            <a:off x="6468383" y="3982585"/>
            <a:ext cx="741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zh-CN" sz="1800" b="0"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1 - </a:t>
            </a:r>
            <a:r>
              <a:rPr lang="en-US" altLang="zh-CN" sz="1800" b="0" baseline="-25000"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B</a:t>
            </a:r>
          </a:p>
        </p:txBody>
      </p:sp>
      <p:sp>
        <p:nvSpPr>
          <p:cNvPr id="28708" name="Line 38"/>
          <p:cNvSpPr>
            <a:spLocks noChangeShapeType="1"/>
          </p:cNvSpPr>
          <p:nvPr/>
        </p:nvSpPr>
        <p:spPr bwMode="auto">
          <a:xfrm flipV="1">
            <a:off x="4325258" y="4044497"/>
            <a:ext cx="1223963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9" name="Text Box 39"/>
          <p:cNvSpPr txBox="1">
            <a:spLocks noChangeArrowheads="1"/>
          </p:cNvSpPr>
          <p:nvPr/>
        </p:nvSpPr>
        <p:spPr bwMode="auto">
          <a:xfrm>
            <a:off x="4957083" y="3976235"/>
            <a:ext cx="520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zh-CN" sz="1800" b="0"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</a:t>
            </a:r>
            <a:r>
              <a:rPr lang="en-US" altLang="zh-CN" sz="1800" b="0" baseline="-25000"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d,2</a:t>
            </a:r>
          </a:p>
        </p:txBody>
      </p:sp>
      <p:sp>
        <p:nvSpPr>
          <p:cNvPr id="28710" name="Text Box 40"/>
          <p:cNvSpPr txBox="1">
            <a:spLocks noChangeArrowheads="1"/>
          </p:cNvSpPr>
          <p:nvPr/>
        </p:nvSpPr>
        <p:spPr bwMode="auto">
          <a:xfrm>
            <a:off x="6504033" y="3379335"/>
            <a:ext cx="25701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“Generating” word w </a:t>
            </a:r>
          </a:p>
          <a:p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in doc d in the collection</a:t>
            </a:r>
            <a:endParaRPr lang="en-US" altLang="zh-CN" baseline="-25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8712" name="Group 53"/>
          <p:cNvGrpSpPr>
            <a:grpSpLocks/>
          </p:cNvGrpSpPr>
          <p:nvPr/>
        </p:nvGrpSpPr>
        <p:grpSpPr bwMode="auto">
          <a:xfrm>
            <a:off x="2082121" y="2593522"/>
            <a:ext cx="998537" cy="3557588"/>
            <a:chOff x="1973094" y="2590800"/>
            <a:chExt cx="998706" cy="3558004"/>
          </a:xfrm>
        </p:grpSpPr>
        <p:sp>
          <p:nvSpPr>
            <p:cNvPr id="28725" name="Rectangle 42"/>
            <p:cNvSpPr>
              <a:spLocks noChangeArrowheads="1"/>
            </p:cNvSpPr>
            <p:nvPr/>
          </p:nvSpPr>
          <p:spPr bwMode="auto">
            <a:xfrm>
              <a:off x="2354094" y="2590800"/>
              <a:ext cx="389106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CN" b="0">
                  <a:ea typeface="宋体" panose="02010600030101010101" pitchFamily="2" charset="-122"/>
                </a:rPr>
                <a:t>?</a:t>
              </a:r>
              <a:endParaRPr lang="en-US" altLang="en-US"/>
            </a:p>
          </p:txBody>
        </p:sp>
        <p:sp>
          <p:nvSpPr>
            <p:cNvPr id="28726" name="Rectangle 43"/>
            <p:cNvSpPr>
              <a:spLocks noChangeArrowheads="1"/>
            </p:cNvSpPr>
            <p:nvPr/>
          </p:nvSpPr>
          <p:spPr bwMode="auto">
            <a:xfrm>
              <a:off x="2277894" y="2861846"/>
              <a:ext cx="389106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CN" b="0">
                  <a:ea typeface="宋体" panose="02010600030101010101" pitchFamily="2" charset="-122"/>
                </a:rPr>
                <a:t>?</a:t>
              </a:r>
              <a:endParaRPr lang="en-US" altLang="en-US"/>
            </a:p>
          </p:txBody>
        </p:sp>
        <p:sp>
          <p:nvSpPr>
            <p:cNvPr id="28727" name="Rectangle 44"/>
            <p:cNvSpPr>
              <a:spLocks noChangeArrowheads="1"/>
            </p:cNvSpPr>
            <p:nvPr/>
          </p:nvSpPr>
          <p:spPr bwMode="auto">
            <a:xfrm>
              <a:off x="1973094" y="3319046"/>
              <a:ext cx="389106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CN" b="0">
                  <a:ea typeface="宋体" panose="02010600030101010101" pitchFamily="2" charset="-122"/>
                </a:rPr>
                <a:t>?</a:t>
              </a:r>
              <a:endParaRPr lang="en-US" altLang="en-US"/>
            </a:p>
          </p:txBody>
        </p:sp>
        <p:sp>
          <p:nvSpPr>
            <p:cNvPr id="28728" name="Rectangle 45"/>
            <p:cNvSpPr>
              <a:spLocks noChangeArrowheads="1"/>
            </p:cNvSpPr>
            <p:nvPr/>
          </p:nvSpPr>
          <p:spPr bwMode="auto">
            <a:xfrm>
              <a:off x="2438400" y="3547646"/>
              <a:ext cx="389106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CN" b="0">
                  <a:ea typeface="宋体" panose="02010600030101010101" pitchFamily="2" charset="-122"/>
                </a:rPr>
                <a:t>?</a:t>
              </a:r>
              <a:endParaRPr lang="en-US" altLang="en-US"/>
            </a:p>
          </p:txBody>
        </p:sp>
        <p:sp>
          <p:nvSpPr>
            <p:cNvPr id="28729" name="Rectangle 46"/>
            <p:cNvSpPr>
              <a:spLocks noChangeArrowheads="1"/>
            </p:cNvSpPr>
            <p:nvPr/>
          </p:nvSpPr>
          <p:spPr bwMode="auto">
            <a:xfrm>
              <a:off x="2354094" y="3810000"/>
              <a:ext cx="389106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CN" b="0">
                  <a:ea typeface="宋体" panose="02010600030101010101" pitchFamily="2" charset="-122"/>
                </a:rPr>
                <a:t>?</a:t>
              </a:r>
              <a:endParaRPr lang="en-US" altLang="en-US"/>
            </a:p>
          </p:txBody>
        </p:sp>
        <p:sp>
          <p:nvSpPr>
            <p:cNvPr id="28730" name="Rectangle 47"/>
            <p:cNvSpPr>
              <a:spLocks noChangeArrowheads="1"/>
            </p:cNvSpPr>
            <p:nvPr/>
          </p:nvSpPr>
          <p:spPr bwMode="auto">
            <a:xfrm>
              <a:off x="2506494" y="4385846"/>
              <a:ext cx="389106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CN" b="0">
                  <a:ea typeface="宋体" panose="02010600030101010101" pitchFamily="2" charset="-122"/>
                </a:rPr>
                <a:t>?</a:t>
              </a:r>
              <a:endParaRPr lang="en-US" altLang="en-US"/>
            </a:p>
          </p:txBody>
        </p:sp>
        <p:sp>
          <p:nvSpPr>
            <p:cNvPr id="28731" name="Rectangle 48"/>
            <p:cNvSpPr>
              <a:spLocks noChangeArrowheads="1"/>
            </p:cNvSpPr>
            <p:nvPr/>
          </p:nvSpPr>
          <p:spPr bwMode="auto">
            <a:xfrm>
              <a:off x="2133600" y="4643021"/>
              <a:ext cx="389106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CN" b="0">
                  <a:ea typeface="宋体" panose="02010600030101010101" pitchFamily="2" charset="-122"/>
                </a:rPr>
                <a:t>?</a:t>
              </a:r>
              <a:endParaRPr lang="en-US" altLang="en-US"/>
            </a:p>
          </p:txBody>
        </p:sp>
        <p:sp>
          <p:nvSpPr>
            <p:cNvPr id="28732" name="Rectangle 49"/>
            <p:cNvSpPr>
              <a:spLocks noChangeArrowheads="1"/>
            </p:cNvSpPr>
            <p:nvPr/>
          </p:nvSpPr>
          <p:spPr bwMode="auto">
            <a:xfrm>
              <a:off x="2201694" y="4886325"/>
              <a:ext cx="389106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CN" b="0">
                  <a:ea typeface="宋体" panose="02010600030101010101" pitchFamily="2" charset="-122"/>
                </a:rPr>
                <a:t>?</a:t>
              </a:r>
              <a:endParaRPr lang="en-US" altLang="en-US"/>
            </a:p>
          </p:txBody>
        </p:sp>
        <p:sp>
          <p:nvSpPr>
            <p:cNvPr id="28733" name="Rectangle 50"/>
            <p:cNvSpPr>
              <a:spLocks noChangeArrowheads="1"/>
            </p:cNvSpPr>
            <p:nvPr/>
          </p:nvSpPr>
          <p:spPr bwMode="auto">
            <a:xfrm>
              <a:off x="2438400" y="5300246"/>
              <a:ext cx="389106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CN" b="0">
                  <a:ea typeface="宋体" panose="02010600030101010101" pitchFamily="2" charset="-122"/>
                </a:rPr>
                <a:t>?</a:t>
              </a:r>
              <a:endParaRPr lang="en-US" altLang="en-US"/>
            </a:p>
          </p:txBody>
        </p:sp>
        <p:sp>
          <p:nvSpPr>
            <p:cNvPr id="28734" name="Rectangle 51"/>
            <p:cNvSpPr>
              <a:spLocks noChangeArrowheads="1"/>
            </p:cNvSpPr>
            <p:nvPr/>
          </p:nvSpPr>
          <p:spPr bwMode="auto">
            <a:xfrm>
              <a:off x="2582694" y="5528846"/>
              <a:ext cx="389106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CN" b="0">
                  <a:ea typeface="宋体" panose="02010600030101010101" pitchFamily="2" charset="-122"/>
                </a:rPr>
                <a:t>?</a:t>
              </a:r>
              <a:endParaRPr lang="en-US" altLang="en-US"/>
            </a:p>
          </p:txBody>
        </p:sp>
        <p:sp>
          <p:nvSpPr>
            <p:cNvPr id="28735" name="Rectangle 52"/>
            <p:cNvSpPr>
              <a:spLocks noChangeArrowheads="1"/>
            </p:cNvSpPr>
            <p:nvPr/>
          </p:nvSpPr>
          <p:spPr bwMode="auto">
            <a:xfrm>
              <a:off x="2430268" y="5810250"/>
              <a:ext cx="389106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CN" b="0">
                  <a:ea typeface="宋体" panose="02010600030101010101" pitchFamily="2" charset="-122"/>
                </a:rPr>
                <a:t>?</a:t>
              </a:r>
              <a:endParaRPr lang="en-US" altLang="en-US"/>
            </a:p>
          </p:txBody>
        </p:sp>
      </p:grpSp>
      <p:sp>
        <p:nvSpPr>
          <p:cNvPr id="28713" name="Rectangle 1"/>
          <p:cNvSpPr>
            <a:spLocks noChangeArrowheads="1"/>
          </p:cNvSpPr>
          <p:nvPr/>
        </p:nvSpPr>
        <p:spPr bwMode="auto">
          <a:xfrm>
            <a:off x="4260171" y="5398635"/>
            <a:ext cx="4762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000066"/>
                </a:solidFill>
                <a:sym typeface="Symbol" panose="05050102010706020507" pitchFamily="18" charset="2"/>
              </a:rPr>
              <a:t></a:t>
            </a:r>
            <a:r>
              <a:rPr lang="en-US" altLang="en-US" baseline="-25000">
                <a:solidFill>
                  <a:srgbClr val="000066"/>
                </a:solidFill>
                <a:sym typeface="Symbol" panose="05050102010706020507" pitchFamily="18" charset="2"/>
              </a:rPr>
              <a:t>B</a:t>
            </a:r>
            <a:endParaRPr lang="en-US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6552975" y="4974266"/>
            <a:ext cx="3110592" cy="1584473"/>
            <a:chOff x="6395358" y="5204255"/>
            <a:chExt cx="3110592" cy="15844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6395358" y="5204255"/>
                  <a:ext cx="3110592" cy="1584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Parameters: </a:t>
                  </a:r>
                </a:p>
                <a:p>
                  <a:r>
                    <a:rPr lang="en-US" sz="2400" dirty="0" smtClean="0"/>
                    <a:t>Global: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</m:sSubSup>
                    </m:oMath>
                  </a14:m>
                  <a:endParaRPr lang="en-US" sz="2400" dirty="0" smtClean="0"/>
                </a:p>
                <a:p>
                  <a:r>
                    <a:rPr lang="en-US" sz="2400" dirty="0" smtClean="0"/>
                    <a:t>Local:</a:t>
                  </a:r>
                </a:p>
                <a:p>
                  <a:r>
                    <a:rPr lang="en-US" sz="2400" dirty="0" smtClean="0"/>
                    <a:t>Manual: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5358" y="5204255"/>
                  <a:ext cx="3110592" cy="1584473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3137" t="-3077"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7408071" y="5953606"/>
                  <a:ext cx="1489254" cy="4124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}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b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8071" y="5953606"/>
                  <a:ext cx="1489254" cy="41242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7168-60E4-40A6-A093-DBE8FE444311}" type="slidenum">
              <a:rPr lang="en-US" smtClean="0"/>
              <a:t>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3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 smtClean="0"/>
              <a:t>Probabilistic Latent Semantic </a:t>
            </a:r>
            <a:r>
              <a:rPr lang="en-US" altLang="en-US" sz="4000" dirty="0"/>
              <a:t>Analysis </a:t>
            </a:r>
            <a:r>
              <a:rPr lang="en-US" altLang="en-US" sz="4000" baseline="30000" dirty="0"/>
              <a:t>[Hofmann 99a, 99b]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/>
              <a:t>Topic: a multinomial distribution over </a:t>
            </a:r>
            <a:r>
              <a:rPr lang="en-US" altLang="en-US" sz="2800" dirty="0" smtClean="0"/>
              <a:t>words</a:t>
            </a:r>
          </a:p>
          <a:p>
            <a:r>
              <a:rPr lang="en-US" altLang="en-US" sz="2800" dirty="0" smtClean="0"/>
              <a:t>Document</a:t>
            </a:r>
          </a:p>
          <a:p>
            <a:pPr lvl="1"/>
            <a:r>
              <a:rPr lang="en-US" altLang="en-US" sz="2400" dirty="0" smtClean="0"/>
              <a:t>Mixture of </a:t>
            </a:r>
            <a:r>
              <a:rPr lang="en-US" altLang="en-US" sz="2400" i="1" dirty="0" smtClean="0"/>
              <a:t>k</a:t>
            </a:r>
            <a:r>
              <a:rPr lang="en-US" altLang="en-US" sz="2400" dirty="0" smtClean="0"/>
              <a:t> topics</a:t>
            </a:r>
          </a:p>
          <a:p>
            <a:pPr lvl="1"/>
            <a:r>
              <a:rPr lang="en-US" altLang="en-US" sz="2400" dirty="0" smtClean="0"/>
              <a:t>Mixing weights reflect the topic coverage</a:t>
            </a:r>
          </a:p>
          <a:p>
            <a:r>
              <a:rPr lang="en-US" altLang="en-US" sz="2800" dirty="0"/>
              <a:t>Topic modeling</a:t>
            </a:r>
          </a:p>
          <a:p>
            <a:pPr lvl="1"/>
            <a:r>
              <a:rPr lang="en-US" altLang="en-US" sz="2400" dirty="0"/>
              <a:t>Word distribution under topic: p(w|</a:t>
            </a:r>
            <a:r>
              <a:rPr lang="el-GR" altLang="en-US" sz="2400" dirty="0"/>
              <a:t>θ</a:t>
            </a:r>
            <a:r>
              <a:rPr lang="en-US" altLang="en-US" sz="2400" dirty="0" smtClean="0"/>
              <a:t>)</a:t>
            </a:r>
          </a:p>
          <a:p>
            <a:pPr lvl="1"/>
            <a:r>
              <a:rPr lang="en-US" altLang="en-US" sz="2400" dirty="0" smtClean="0"/>
              <a:t>Topic coverage: p(</a:t>
            </a:r>
            <a:r>
              <a:rPr lang="el-GR" altLang="en-US" sz="2400" dirty="0"/>
              <a:t>π</a:t>
            </a:r>
            <a:r>
              <a:rPr lang="en-US" altLang="en-US" sz="2400" dirty="0" smtClean="0"/>
              <a:t>|d)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7168-60E4-40A6-A093-DBE8FE444311}" type="slidenum">
              <a:rPr lang="en-US" smtClean="0"/>
              <a:t>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1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ea typeface="宋体" panose="02010600030101010101" pitchFamily="2" charset="-122"/>
              </a:rPr>
              <a:t>EM for estimating multiple </a:t>
            </a:r>
            <a:r>
              <a:rPr lang="en-US" altLang="zh-CN" dirty="0" smtClean="0">
                <a:ea typeface="宋体" panose="02010600030101010101" pitchFamily="2" charset="-122"/>
                <a:sym typeface="Symbol" panose="05050102010706020507" pitchFamily="18" charset="2"/>
              </a:rPr>
              <a:t>topics </a:t>
            </a:r>
            <a:endParaRPr lang="en-US" altLang="en-US" baseline="-25000" dirty="0" smtClean="0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146300" y="1676400"/>
            <a:ext cx="1663700" cy="117633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zh-CN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the  0.2</a:t>
            </a:r>
          </a:p>
          <a:p>
            <a:pPr algn="l">
              <a:lnSpc>
                <a:spcPct val="85000"/>
              </a:lnSpc>
            </a:pPr>
            <a:r>
              <a:rPr lang="en-US" altLang="zh-CN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a 0.1</a:t>
            </a:r>
          </a:p>
          <a:p>
            <a:pPr algn="l">
              <a:lnSpc>
                <a:spcPct val="85000"/>
              </a:lnSpc>
            </a:pPr>
            <a:r>
              <a:rPr lang="en-US" altLang="zh-CN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we 0.01</a:t>
            </a:r>
          </a:p>
          <a:p>
            <a:pPr algn="l">
              <a:lnSpc>
                <a:spcPct val="85000"/>
              </a:lnSpc>
            </a:pPr>
            <a:r>
              <a:rPr lang="en-US" altLang="zh-CN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to 0.02</a:t>
            </a:r>
          </a:p>
          <a:p>
            <a:pPr algn="l">
              <a:lnSpc>
                <a:spcPct val="85000"/>
              </a:lnSpc>
            </a:pPr>
            <a:r>
              <a:rPr lang="en-US" altLang="zh-CN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…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476250" y="1825625"/>
            <a:ext cx="14366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CN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Known</a:t>
            </a:r>
          </a:p>
          <a:p>
            <a:r>
              <a:rPr lang="en-US" altLang="zh-CN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Background </a:t>
            </a:r>
          </a:p>
          <a:p>
            <a:r>
              <a:rPr lang="en-US" altLang="zh-CN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p(w | </a:t>
            </a:r>
            <a:r>
              <a:rPr lang="en-US" altLang="en-US">
                <a:solidFill>
                  <a:srgbClr val="000066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</a:t>
            </a:r>
            <a:r>
              <a:rPr lang="en-US" altLang="en-US" baseline="-25000">
                <a:solidFill>
                  <a:srgbClr val="000066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B</a:t>
            </a:r>
            <a:r>
              <a:rPr lang="en-US" altLang="zh-CN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)</a:t>
            </a:r>
            <a:endParaRPr lang="en-US" altLang="zh-CN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133600" y="2997200"/>
            <a:ext cx="1676400" cy="142240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zh-CN"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…</a:t>
            </a:r>
          </a:p>
          <a:p>
            <a:pPr algn="l">
              <a:lnSpc>
                <a:spcPct val="85000"/>
              </a:lnSpc>
            </a:pPr>
            <a:r>
              <a:rPr lang="en-US" altLang="zh-CN"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text =? </a:t>
            </a:r>
          </a:p>
          <a:p>
            <a:pPr algn="l">
              <a:lnSpc>
                <a:spcPct val="85000"/>
              </a:lnSpc>
            </a:pPr>
            <a:r>
              <a:rPr lang="en-US" altLang="zh-CN"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mining =? </a:t>
            </a:r>
          </a:p>
          <a:p>
            <a:pPr algn="l">
              <a:lnSpc>
                <a:spcPct val="85000"/>
              </a:lnSpc>
            </a:pPr>
            <a:r>
              <a:rPr lang="en-US" altLang="zh-CN"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association =?</a:t>
            </a:r>
          </a:p>
          <a:p>
            <a:pPr algn="l">
              <a:lnSpc>
                <a:spcPct val="85000"/>
              </a:lnSpc>
            </a:pPr>
            <a:r>
              <a:rPr lang="en-US" altLang="zh-CN"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word =? </a:t>
            </a:r>
          </a:p>
          <a:p>
            <a:pPr algn="l"/>
            <a:r>
              <a:rPr lang="en-US" altLang="zh-CN"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…</a:t>
            </a:r>
            <a:endParaRPr lang="en-US" altLang="zh-CN">
              <a:solidFill>
                <a:srgbClr val="CC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26" name="Text Box 13"/>
          <p:cNvSpPr txBox="1">
            <a:spLocks noChangeArrowheads="1"/>
          </p:cNvSpPr>
          <p:nvPr/>
        </p:nvSpPr>
        <p:spPr bwMode="auto">
          <a:xfrm>
            <a:off x="381000" y="3046413"/>
            <a:ext cx="1527175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CN"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Unknown</a:t>
            </a:r>
          </a:p>
          <a:p>
            <a:r>
              <a:rPr lang="en-US" altLang="zh-CN"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topic model</a:t>
            </a:r>
          </a:p>
          <a:p>
            <a:r>
              <a:rPr lang="en-US" altLang="zh-CN"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p(w|</a:t>
            </a:r>
            <a:r>
              <a:rPr lang="en-US" altLang="zh-CN"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</a:t>
            </a:r>
            <a:r>
              <a:rPr lang="en-US" altLang="zh-CN" baseline="-25000"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1</a:t>
            </a:r>
            <a:r>
              <a:rPr lang="en-US" altLang="zh-CN"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)=?</a:t>
            </a:r>
          </a:p>
          <a:p>
            <a:endParaRPr lang="en-US" altLang="zh-CN">
              <a:solidFill>
                <a:srgbClr val="CC0000"/>
              </a:solidFill>
              <a:latin typeface="Arial" panose="020B0604020202020204" pitchFamily="34" charset="0"/>
              <a:ea typeface="宋体" panose="02010600030101010101" pitchFamily="2" charset="-122"/>
              <a:sym typeface="Symbol" panose="05050102010706020507" pitchFamily="18" charset="2"/>
            </a:endParaRPr>
          </a:p>
          <a:p>
            <a:r>
              <a:rPr lang="en-US" altLang="zh-CN"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“Text mining”</a:t>
            </a:r>
            <a:endParaRPr lang="en-US" altLang="zh-CN">
              <a:solidFill>
                <a:srgbClr val="CC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28" name="Rectangle 46"/>
          <p:cNvSpPr>
            <a:spLocks noChangeArrowheads="1"/>
          </p:cNvSpPr>
          <p:nvPr/>
        </p:nvSpPr>
        <p:spPr bwMode="auto">
          <a:xfrm>
            <a:off x="6096000" y="2209800"/>
            <a:ext cx="2527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CN">
                <a:solidFill>
                  <a:srgbClr val="0000FF"/>
                </a:solidFill>
                <a:ea typeface="宋体" panose="02010600030101010101" pitchFamily="2" charset="-122"/>
              </a:rPr>
              <a:t>Observed Words</a:t>
            </a:r>
          </a:p>
        </p:txBody>
      </p:sp>
      <p:sp>
        <p:nvSpPr>
          <p:cNvPr id="30730" name="Rectangle 48"/>
          <p:cNvSpPr>
            <a:spLocks noChangeArrowheads="1"/>
          </p:cNvSpPr>
          <p:nvPr/>
        </p:nvSpPr>
        <p:spPr bwMode="auto">
          <a:xfrm>
            <a:off x="2286000" y="4368800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…</a:t>
            </a:r>
            <a:endParaRPr lang="en-US" altLang="en-US"/>
          </a:p>
        </p:txBody>
      </p:sp>
      <p:grpSp>
        <p:nvGrpSpPr>
          <p:cNvPr id="30731" name="Group 105"/>
          <p:cNvGrpSpPr>
            <a:grpSpLocks/>
          </p:cNvGrpSpPr>
          <p:nvPr/>
        </p:nvGrpSpPr>
        <p:grpSpPr bwMode="auto">
          <a:xfrm>
            <a:off x="381000" y="4754563"/>
            <a:ext cx="3429000" cy="1570037"/>
            <a:chOff x="381000" y="4754940"/>
            <a:chExt cx="3429000" cy="1569660"/>
          </a:xfrm>
        </p:grpSpPr>
        <p:sp>
          <p:nvSpPr>
            <p:cNvPr id="30743" name="Text Box 5"/>
            <p:cNvSpPr txBox="1">
              <a:spLocks noChangeArrowheads="1"/>
            </p:cNvSpPr>
            <p:nvPr/>
          </p:nvSpPr>
          <p:spPr bwMode="auto">
            <a:xfrm>
              <a:off x="2133600" y="4826472"/>
              <a:ext cx="1676400" cy="1421928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/>
              <a:r>
                <a:rPr lang="en-US" altLang="zh-CN">
                  <a:solidFill>
                    <a:srgbClr val="00B050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Symbol" panose="05050102010706020507" pitchFamily="18" charset="2"/>
                </a:rPr>
                <a:t>…</a:t>
              </a:r>
            </a:p>
            <a:p>
              <a:pPr algn="l">
                <a:lnSpc>
                  <a:spcPct val="85000"/>
                </a:lnSpc>
              </a:pPr>
              <a:r>
                <a:rPr lang="en-US" altLang="zh-CN">
                  <a:solidFill>
                    <a:srgbClr val="00B050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Symbol" panose="05050102010706020507" pitchFamily="18" charset="2"/>
                </a:rPr>
                <a:t>information =? </a:t>
              </a:r>
            </a:p>
            <a:p>
              <a:pPr algn="l">
                <a:lnSpc>
                  <a:spcPct val="85000"/>
                </a:lnSpc>
              </a:pPr>
              <a:r>
                <a:rPr lang="en-US" altLang="zh-CN">
                  <a:solidFill>
                    <a:srgbClr val="00B050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Symbol" panose="05050102010706020507" pitchFamily="18" charset="2"/>
                </a:rPr>
                <a:t>retrieval =? </a:t>
              </a:r>
            </a:p>
            <a:p>
              <a:pPr algn="l">
                <a:lnSpc>
                  <a:spcPct val="85000"/>
                </a:lnSpc>
              </a:pPr>
              <a:r>
                <a:rPr lang="en-US" altLang="zh-CN">
                  <a:solidFill>
                    <a:srgbClr val="00B050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Symbol" panose="05050102010706020507" pitchFamily="18" charset="2"/>
                </a:rPr>
                <a:t>query =?</a:t>
              </a:r>
            </a:p>
            <a:p>
              <a:pPr algn="l">
                <a:lnSpc>
                  <a:spcPct val="85000"/>
                </a:lnSpc>
              </a:pPr>
              <a:r>
                <a:rPr lang="en-US" altLang="zh-CN">
                  <a:solidFill>
                    <a:srgbClr val="00B050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Symbol" panose="05050102010706020507" pitchFamily="18" charset="2"/>
                </a:rPr>
                <a:t>document =? </a:t>
              </a:r>
            </a:p>
            <a:p>
              <a:pPr algn="l"/>
              <a:r>
                <a:rPr lang="en-US" altLang="zh-CN">
                  <a:solidFill>
                    <a:srgbClr val="00B050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Symbol" panose="05050102010706020507" pitchFamily="18" charset="2"/>
                </a:rPr>
                <a:t>…</a:t>
              </a:r>
              <a:endParaRPr lang="en-US" altLang="zh-CN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744" name="Text Box 13"/>
            <p:cNvSpPr txBox="1">
              <a:spLocks noChangeArrowheads="1"/>
            </p:cNvSpPr>
            <p:nvPr/>
          </p:nvSpPr>
          <p:spPr bwMode="auto">
            <a:xfrm>
              <a:off x="381000" y="4754940"/>
              <a:ext cx="1417376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CN">
                  <a:solidFill>
                    <a:srgbClr val="00B05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Unknown</a:t>
              </a:r>
            </a:p>
            <a:p>
              <a:r>
                <a:rPr lang="en-US" altLang="zh-CN">
                  <a:solidFill>
                    <a:srgbClr val="00B05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topic model</a:t>
              </a:r>
            </a:p>
            <a:p>
              <a:r>
                <a:rPr lang="en-US" altLang="zh-CN">
                  <a:solidFill>
                    <a:srgbClr val="00B05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p(w|</a:t>
              </a:r>
              <a:r>
                <a:rPr lang="en-US" altLang="zh-CN">
                  <a:solidFill>
                    <a:srgbClr val="00B050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Symbol" panose="05050102010706020507" pitchFamily="18" charset="2"/>
                </a:rPr>
                <a:t></a:t>
              </a:r>
              <a:r>
                <a:rPr lang="en-US" altLang="zh-CN" baseline="-25000">
                  <a:solidFill>
                    <a:srgbClr val="00B050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Symbol" panose="05050102010706020507" pitchFamily="18" charset="2"/>
                </a:rPr>
                <a:t>2</a:t>
              </a:r>
              <a:r>
                <a:rPr lang="en-US" altLang="zh-CN">
                  <a:solidFill>
                    <a:srgbClr val="00B050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Symbol" panose="05050102010706020507" pitchFamily="18" charset="2"/>
                </a:rPr>
                <a:t>)=?</a:t>
              </a:r>
            </a:p>
            <a:p>
              <a:endParaRPr lang="en-US" altLang="zh-CN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endParaRPr>
            </a:p>
            <a:p>
              <a:r>
                <a:rPr lang="en-US" altLang="zh-CN">
                  <a:solidFill>
                    <a:srgbClr val="00B050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Symbol" panose="05050102010706020507" pitchFamily="18" charset="2"/>
                </a:rPr>
                <a:t>“information</a:t>
              </a:r>
              <a:br>
                <a:rPr lang="en-US" altLang="zh-CN">
                  <a:solidFill>
                    <a:srgbClr val="00B050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Symbol" panose="05050102010706020507" pitchFamily="18" charset="2"/>
                </a:rPr>
              </a:br>
              <a:r>
                <a:rPr lang="en-US" altLang="zh-CN">
                  <a:solidFill>
                    <a:srgbClr val="00B050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Symbol" panose="05050102010706020507" pitchFamily="18" charset="2"/>
                </a:rPr>
                <a:t>retrieval”</a:t>
              </a:r>
              <a:endParaRPr lang="en-US" altLang="zh-CN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385028" y="2667000"/>
            <a:ext cx="3620391" cy="2324100"/>
            <a:chOff x="5548312" y="2667000"/>
            <a:chExt cx="3620391" cy="2324100"/>
          </a:xfrm>
        </p:grpSpPr>
        <p:grpSp>
          <p:nvGrpSpPr>
            <p:cNvPr id="30727" name="Group 50"/>
            <p:cNvGrpSpPr>
              <a:grpSpLocks/>
            </p:cNvGrpSpPr>
            <p:nvPr/>
          </p:nvGrpSpPr>
          <p:grpSpPr bwMode="auto">
            <a:xfrm>
              <a:off x="5867400" y="3111500"/>
              <a:ext cx="1270000" cy="1574800"/>
              <a:chOff x="5791200" y="2311400"/>
              <a:chExt cx="1428750" cy="1752600"/>
            </a:xfrm>
          </p:grpSpPr>
          <p:sp>
            <p:nvSpPr>
              <p:cNvPr id="30756" name="Line 14"/>
              <p:cNvSpPr>
                <a:spLocks noChangeShapeType="1"/>
              </p:cNvSpPr>
              <p:nvPr/>
            </p:nvSpPr>
            <p:spPr bwMode="auto">
              <a:xfrm>
                <a:off x="5867400" y="2387600"/>
                <a:ext cx="228600" cy="0"/>
              </a:xfrm>
              <a:prstGeom prst="line">
                <a:avLst/>
              </a:prstGeom>
              <a:noFill/>
              <a:ln w="31750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7" name="Line 15"/>
              <p:cNvSpPr>
                <a:spLocks noChangeShapeType="1"/>
              </p:cNvSpPr>
              <p:nvPr/>
            </p:nvSpPr>
            <p:spPr bwMode="auto">
              <a:xfrm>
                <a:off x="6019800" y="2540000"/>
                <a:ext cx="228600" cy="0"/>
              </a:xfrm>
              <a:prstGeom prst="line">
                <a:avLst/>
              </a:prstGeom>
              <a:noFill/>
              <a:ln w="31750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8" name="Line 16"/>
              <p:cNvSpPr>
                <a:spLocks noChangeShapeType="1"/>
              </p:cNvSpPr>
              <p:nvPr/>
            </p:nvSpPr>
            <p:spPr bwMode="auto">
              <a:xfrm>
                <a:off x="6172200" y="2692400"/>
                <a:ext cx="228600" cy="0"/>
              </a:xfrm>
              <a:prstGeom prst="line">
                <a:avLst/>
              </a:prstGeom>
              <a:noFill/>
              <a:ln w="31750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9" name="Line 17"/>
              <p:cNvSpPr>
                <a:spLocks noChangeShapeType="1"/>
              </p:cNvSpPr>
              <p:nvPr/>
            </p:nvSpPr>
            <p:spPr bwMode="auto">
              <a:xfrm>
                <a:off x="6324600" y="2844800"/>
                <a:ext cx="228600" cy="0"/>
              </a:xfrm>
              <a:prstGeom prst="line">
                <a:avLst/>
              </a:prstGeom>
              <a:noFill/>
              <a:ln w="31750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0" name="Line 18"/>
              <p:cNvSpPr>
                <a:spLocks noChangeShapeType="1"/>
              </p:cNvSpPr>
              <p:nvPr/>
            </p:nvSpPr>
            <p:spPr bwMode="auto">
              <a:xfrm>
                <a:off x="6477000" y="2997200"/>
                <a:ext cx="228600" cy="0"/>
              </a:xfrm>
              <a:prstGeom prst="line">
                <a:avLst/>
              </a:prstGeom>
              <a:noFill/>
              <a:ln w="31750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1" name="Line 19"/>
              <p:cNvSpPr>
                <a:spLocks noChangeShapeType="1"/>
              </p:cNvSpPr>
              <p:nvPr/>
            </p:nvSpPr>
            <p:spPr bwMode="auto">
              <a:xfrm>
                <a:off x="6629400" y="3149600"/>
                <a:ext cx="228600" cy="0"/>
              </a:xfrm>
              <a:prstGeom prst="line">
                <a:avLst/>
              </a:prstGeom>
              <a:noFill/>
              <a:ln w="31750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2" name="Line 20"/>
              <p:cNvSpPr>
                <a:spLocks noChangeShapeType="1"/>
              </p:cNvSpPr>
              <p:nvPr/>
            </p:nvSpPr>
            <p:spPr bwMode="auto">
              <a:xfrm>
                <a:off x="6848475" y="2367935"/>
                <a:ext cx="228600" cy="0"/>
              </a:xfrm>
              <a:prstGeom prst="line">
                <a:avLst/>
              </a:prstGeom>
              <a:noFill/>
              <a:ln w="31750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3" name="Line 21"/>
              <p:cNvSpPr>
                <a:spLocks noChangeShapeType="1"/>
              </p:cNvSpPr>
              <p:nvPr/>
            </p:nvSpPr>
            <p:spPr bwMode="auto">
              <a:xfrm>
                <a:off x="6991350" y="2516341"/>
                <a:ext cx="228600" cy="0"/>
              </a:xfrm>
              <a:prstGeom prst="line">
                <a:avLst/>
              </a:prstGeom>
              <a:noFill/>
              <a:ln w="31750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4" name="Line 23"/>
              <p:cNvSpPr>
                <a:spLocks noChangeShapeType="1"/>
              </p:cNvSpPr>
              <p:nvPr/>
            </p:nvSpPr>
            <p:spPr bwMode="auto">
              <a:xfrm>
                <a:off x="5867400" y="3149600"/>
                <a:ext cx="228600" cy="0"/>
              </a:xfrm>
              <a:prstGeom prst="line">
                <a:avLst/>
              </a:prstGeom>
              <a:noFill/>
              <a:ln w="31750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5" name="Line 24"/>
              <p:cNvSpPr>
                <a:spLocks noChangeShapeType="1"/>
              </p:cNvSpPr>
              <p:nvPr/>
            </p:nvSpPr>
            <p:spPr bwMode="auto">
              <a:xfrm>
                <a:off x="6019800" y="3302000"/>
                <a:ext cx="228600" cy="0"/>
              </a:xfrm>
              <a:prstGeom prst="line">
                <a:avLst/>
              </a:prstGeom>
              <a:noFill/>
              <a:ln w="31750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6" name="Line 25"/>
              <p:cNvSpPr>
                <a:spLocks noChangeShapeType="1"/>
              </p:cNvSpPr>
              <p:nvPr/>
            </p:nvSpPr>
            <p:spPr bwMode="auto">
              <a:xfrm>
                <a:off x="6172200" y="3454400"/>
                <a:ext cx="228600" cy="0"/>
              </a:xfrm>
              <a:prstGeom prst="line">
                <a:avLst/>
              </a:prstGeom>
              <a:noFill/>
              <a:ln w="31750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7" name="Line 26"/>
              <p:cNvSpPr>
                <a:spLocks noChangeShapeType="1"/>
              </p:cNvSpPr>
              <p:nvPr/>
            </p:nvSpPr>
            <p:spPr bwMode="auto">
              <a:xfrm>
                <a:off x="6324600" y="3606800"/>
                <a:ext cx="228600" cy="0"/>
              </a:xfrm>
              <a:prstGeom prst="line">
                <a:avLst/>
              </a:prstGeom>
              <a:noFill/>
              <a:ln w="31750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8" name="Line 27"/>
              <p:cNvSpPr>
                <a:spLocks noChangeShapeType="1"/>
              </p:cNvSpPr>
              <p:nvPr/>
            </p:nvSpPr>
            <p:spPr bwMode="auto">
              <a:xfrm>
                <a:off x="6477000" y="3759200"/>
                <a:ext cx="228600" cy="0"/>
              </a:xfrm>
              <a:prstGeom prst="line">
                <a:avLst/>
              </a:prstGeom>
              <a:noFill/>
              <a:ln w="31750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9" name="Line 28"/>
              <p:cNvSpPr>
                <a:spLocks noChangeShapeType="1"/>
              </p:cNvSpPr>
              <p:nvPr/>
            </p:nvSpPr>
            <p:spPr bwMode="auto">
              <a:xfrm>
                <a:off x="6629400" y="3911600"/>
                <a:ext cx="228600" cy="0"/>
              </a:xfrm>
              <a:prstGeom prst="line">
                <a:avLst/>
              </a:prstGeom>
              <a:noFill/>
              <a:ln w="31750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0" name="Line 29"/>
              <p:cNvSpPr>
                <a:spLocks noChangeShapeType="1"/>
              </p:cNvSpPr>
              <p:nvPr/>
            </p:nvSpPr>
            <p:spPr bwMode="auto">
              <a:xfrm>
                <a:off x="6781800" y="4064000"/>
                <a:ext cx="228600" cy="0"/>
              </a:xfrm>
              <a:prstGeom prst="line">
                <a:avLst/>
              </a:prstGeom>
              <a:noFill/>
              <a:ln w="31750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1" name="Line 30"/>
              <p:cNvSpPr>
                <a:spLocks noChangeShapeType="1"/>
              </p:cNvSpPr>
              <p:nvPr/>
            </p:nvSpPr>
            <p:spPr bwMode="auto">
              <a:xfrm>
                <a:off x="6324600" y="2311400"/>
                <a:ext cx="228600" cy="0"/>
              </a:xfrm>
              <a:prstGeom prst="line">
                <a:avLst/>
              </a:prstGeom>
              <a:noFill/>
              <a:ln w="3175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2" name="Line 31"/>
              <p:cNvSpPr>
                <a:spLocks noChangeShapeType="1"/>
              </p:cNvSpPr>
              <p:nvPr/>
            </p:nvSpPr>
            <p:spPr bwMode="auto">
              <a:xfrm>
                <a:off x="6477000" y="2463800"/>
                <a:ext cx="228600" cy="0"/>
              </a:xfrm>
              <a:prstGeom prst="line">
                <a:avLst/>
              </a:prstGeom>
              <a:noFill/>
              <a:ln w="3175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3" name="Line 32"/>
              <p:cNvSpPr>
                <a:spLocks noChangeShapeType="1"/>
              </p:cNvSpPr>
              <p:nvPr/>
            </p:nvSpPr>
            <p:spPr bwMode="auto">
              <a:xfrm>
                <a:off x="6629400" y="2616200"/>
                <a:ext cx="228600" cy="0"/>
              </a:xfrm>
              <a:prstGeom prst="line">
                <a:avLst/>
              </a:prstGeom>
              <a:noFill/>
              <a:ln w="3175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4" name="Line 33"/>
              <p:cNvSpPr>
                <a:spLocks noChangeShapeType="1"/>
              </p:cNvSpPr>
              <p:nvPr/>
            </p:nvSpPr>
            <p:spPr bwMode="auto">
              <a:xfrm>
                <a:off x="6781800" y="2768600"/>
                <a:ext cx="228600" cy="0"/>
              </a:xfrm>
              <a:prstGeom prst="line">
                <a:avLst/>
              </a:prstGeom>
              <a:noFill/>
              <a:ln w="3175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5" name="Line 34"/>
              <p:cNvSpPr>
                <a:spLocks noChangeShapeType="1"/>
              </p:cNvSpPr>
              <p:nvPr/>
            </p:nvSpPr>
            <p:spPr bwMode="auto">
              <a:xfrm>
                <a:off x="6934200" y="2921000"/>
                <a:ext cx="228600" cy="0"/>
              </a:xfrm>
              <a:prstGeom prst="line">
                <a:avLst/>
              </a:prstGeom>
              <a:noFill/>
              <a:ln w="3175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6" name="Line 35"/>
              <p:cNvSpPr>
                <a:spLocks noChangeShapeType="1"/>
              </p:cNvSpPr>
              <p:nvPr/>
            </p:nvSpPr>
            <p:spPr bwMode="auto">
              <a:xfrm>
                <a:off x="5791200" y="3530600"/>
                <a:ext cx="228600" cy="0"/>
              </a:xfrm>
              <a:prstGeom prst="line">
                <a:avLst/>
              </a:prstGeom>
              <a:noFill/>
              <a:ln w="3175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7" name="Line 36"/>
              <p:cNvSpPr>
                <a:spLocks noChangeShapeType="1"/>
              </p:cNvSpPr>
              <p:nvPr/>
            </p:nvSpPr>
            <p:spPr bwMode="auto">
              <a:xfrm>
                <a:off x="5943600" y="3683000"/>
                <a:ext cx="228600" cy="0"/>
              </a:xfrm>
              <a:prstGeom prst="line">
                <a:avLst/>
              </a:prstGeom>
              <a:noFill/>
              <a:ln w="3175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8" name="Line 37"/>
              <p:cNvSpPr>
                <a:spLocks noChangeShapeType="1"/>
              </p:cNvSpPr>
              <p:nvPr/>
            </p:nvSpPr>
            <p:spPr bwMode="auto">
              <a:xfrm>
                <a:off x="6096000" y="3835400"/>
                <a:ext cx="228600" cy="0"/>
              </a:xfrm>
              <a:prstGeom prst="line">
                <a:avLst/>
              </a:prstGeom>
              <a:noFill/>
              <a:ln w="3175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9" name="Line 38"/>
              <p:cNvSpPr>
                <a:spLocks noChangeShapeType="1"/>
              </p:cNvSpPr>
              <p:nvPr/>
            </p:nvSpPr>
            <p:spPr bwMode="auto">
              <a:xfrm>
                <a:off x="6248400" y="3987800"/>
                <a:ext cx="228600" cy="0"/>
              </a:xfrm>
              <a:prstGeom prst="line">
                <a:avLst/>
              </a:prstGeom>
              <a:noFill/>
              <a:ln w="3175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0" name="Line 39"/>
              <p:cNvSpPr>
                <a:spLocks noChangeShapeType="1"/>
              </p:cNvSpPr>
              <p:nvPr/>
            </p:nvSpPr>
            <p:spPr bwMode="auto">
              <a:xfrm>
                <a:off x="6781800" y="3378200"/>
                <a:ext cx="228600" cy="0"/>
              </a:xfrm>
              <a:prstGeom prst="line">
                <a:avLst/>
              </a:prstGeom>
              <a:noFill/>
              <a:ln w="3175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1" name="Line 40"/>
              <p:cNvSpPr>
                <a:spLocks noChangeShapeType="1"/>
              </p:cNvSpPr>
              <p:nvPr/>
            </p:nvSpPr>
            <p:spPr bwMode="auto">
              <a:xfrm>
                <a:off x="6858000" y="3639984"/>
                <a:ext cx="228600" cy="0"/>
              </a:xfrm>
              <a:prstGeom prst="line">
                <a:avLst/>
              </a:prstGeom>
              <a:noFill/>
              <a:ln w="3175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2" name="Line 42"/>
              <p:cNvSpPr>
                <a:spLocks noChangeShapeType="1"/>
              </p:cNvSpPr>
              <p:nvPr/>
            </p:nvSpPr>
            <p:spPr bwMode="auto">
              <a:xfrm>
                <a:off x="5867400" y="2844800"/>
                <a:ext cx="228600" cy="0"/>
              </a:xfrm>
              <a:prstGeom prst="line">
                <a:avLst/>
              </a:prstGeom>
              <a:noFill/>
              <a:ln w="3175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29" name="Group 49"/>
            <p:cNvGrpSpPr>
              <a:grpSpLocks/>
            </p:cNvGrpSpPr>
            <p:nvPr/>
          </p:nvGrpSpPr>
          <p:grpSpPr bwMode="auto">
            <a:xfrm>
              <a:off x="5548312" y="2667000"/>
              <a:ext cx="3620391" cy="2324100"/>
              <a:chOff x="5468939" y="1873250"/>
              <a:chExt cx="4221163" cy="2546350"/>
            </a:xfrm>
          </p:grpSpPr>
          <p:sp>
            <p:nvSpPr>
              <p:cNvPr id="30745" name="AutoShape 11"/>
              <p:cNvSpPr>
                <a:spLocks noChangeArrowheads="1"/>
              </p:cNvSpPr>
              <p:nvPr/>
            </p:nvSpPr>
            <p:spPr bwMode="auto">
              <a:xfrm>
                <a:off x="5715000" y="2133601"/>
                <a:ext cx="1636545" cy="2119008"/>
              </a:xfrm>
              <a:prstGeom prst="foldedCorner">
                <a:avLst>
                  <a:gd name="adj" fmla="val 125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zh-CN" altLang="en-US" sz="1800">
                  <a:solidFill>
                    <a:schemeClr val="bg1"/>
                  </a:solidFill>
                  <a:ea typeface="宋体" panose="02010600030101010101" pitchFamily="2" charset="-122"/>
                </a:endParaRPr>
              </a:p>
            </p:txBody>
          </p:sp>
          <p:grpSp>
            <p:nvGrpSpPr>
              <p:cNvPr id="30746" name="Group 58"/>
              <p:cNvGrpSpPr>
                <a:grpSpLocks/>
              </p:cNvGrpSpPr>
              <p:nvPr/>
            </p:nvGrpSpPr>
            <p:grpSpPr bwMode="auto">
              <a:xfrm>
                <a:off x="5468939" y="1873250"/>
                <a:ext cx="4221163" cy="2546350"/>
                <a:chOff x="3445" y="1604"/>
                <a:chExt cx="2659" cy="1604"/>
              </a:xfrm>
            </p:grpSpPr>
            <p:sp>
              <p:nvSpPr>
                <p:cNvPr id="30747" name="Oval 48"/>
                <p:cNvSpPr>
                  <a:spLocks noChangeArrowheads="1"/>
                </p:cNvSpPr>
                <p:nvPr/>
              </p:nvSpPr>
              <p:spPr bwMode="auto">
                <a:xfrm rot="1982201">
                  <a:off x="3843" y="1982"/>
                  <a:ext cx="881" cy="230"/>
                </a:xfrm>
                <a:prstGeom prst="ellipse">
                  <a:avLst/>
                </a:prstGeom>
                <a:noFill/>
                <a:ln w="25400">
                  <a:solidFill>
                    <a:srgbClr val="0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0748" name="Oval 49"/>
                <p:cNvSpPr>
                  <a:spLocks noChangeArrowheads="1"/>
                </p:cNvSpPr>
                <p:nvPr/>
              </p:nvSpPr>
              <p:spPr bwMode="auto">
                <a:xfrm rot="1982201">
                  <a:off x="3445" y="2675"/>
                  <a:ext cx="816" cy="250"/>
                </a:xfrm>
                <a:prstGeom prst="ellipse">
                  <a:avLst/>
                </a:prstGeom>
                <a:noFill/>
                <a:ln w="25400">
                  <a:solidFill>
                    <a:srgbClr val="0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0749" name="Oval 50"/>
                <p:cNvSpPr>
                  <a:spLocks noChangeArrowheads="1"/>
                </p:cNvSpPr>
                <p:nvPr/>
              </p:nvSpPr>
              <p:spPr bwMode="auto">
                <a:xfrm rot="1982201">
                  <a:off x="4128" y="2496"/>
                  <a:ext cx="480" cy="288"/>
                </a:xfrm>
                <a:prstGeom prst="ellipse">
                  <a:avLst/>
                </a:prstGeom>
                <a:noFill/>
                <a:ln w="25400">
                  <a:solidFill>
                    <a:srgbClr val="0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0750" name="Oval 51"/>
                <p:cNvSpPr>
                  <a:spLocks noChangeArrowheads="1"/>
                </p:cNvSpPr>
                <p:nvPr/>
              </p:nvSpPr>
              <p:spPr bwMode="auto">
                <a:xfrm rot="1982201">
                  <a:off x="3718" y="2142"/>
                  <a:ext cx="203" cy="188"/>
                </a:xfrm>
                <a:prstGeom prst="ellipse">
                  <a:avLst/>
                </a:prstGeom>
                <a:noFill/>
                <a:ln w="25400">
                  <a:solidFill>
                    <a:srgbClr val="0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0751" name="Line 52"/>
                <p:cNvSpPr>
                  <a:spLocks noChangeShapeType="1"/>
                </p:cNvSpPr>
                <p:nvPr/>
              </p:nvSpPr>
              <p:spPr bwMode="auto">
                <a:xfrm>
                  <a:off x="4575" y="2156"/>
                  <a:ext cx="335" cy="79"/>
                </a:xfrm>
                <a:prstGeom prst="line">
                  <a:avLst/>
                </a:prstGeom>
                <a:noFill/>
                <a:ln w="19050">
                  <a:solidFill>
                    <a:srgbClr val="00808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52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4512" y="2352"/>
                  <a:ext cx="432" cy="192"/>
                </a:xfrm>
                <a:prstGeom prst="line">
                  <a:avLst/>
                </a:prstGeom>
                <a:noFill/>
                <a:ln w="19050">
                  <a:solidFill>
                    <a:srgbClr val="00808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53" name="Freeform 55"/>
                <p:cNvSpPr>
                  <a:spLocks/>
                </p:cNvSpPr>
                <p:nvPr/>
              </p:nvSpPr>
              <p:spPr bwMode="auto">
                <a:xfrm>
                  <a:off x="4224" y="2496"/>
                  <a:ext cx="720" cy="712"/>
                </a:xfrm>
                <a:custGeom>
                  <a:avLst/>
                  <a:gdLst>
                    <a:gd name="T0" fmla="*/ 0 w 720"/>
                    <a:gd name="T1" fmla="*/ 528 h 712"/>
                    <a:gd name="T2" fmla="*/ 432 w 720"/>
                    <a:gd name="T3" fmla="*/ 624 h 712"/>
                    <a:gd name="T4" fmla="*/ 720 w 720"/>
                    <a:gd name="T5" fmla="*/ 0 h 712"/>
                    <a:gd name="T6" fmla="*/ 0 60000 65536"/>
                    <a:gd name="T7" fmla="*/ 0 60000 65536"/>
                    <a:gd name="T8" fmla="*/ 0 60000 65536"/>
                    <a:gd name="T9" fmla="*/ 0 w 720"/>
                    <a:gd name="T10" fmla="*/ 0 h 712"/>
                    <a:gd name="T11" fmla="*/ 720 w 720"/>
                    <a:gd name="T12" fmla="*/ 712 h 7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0" h="712">
                      <a:moveTo>
                        <a:pt x="0" y="528"/>
                      </a:moveTo>
                      <a:cubicBezTo>
                        <a:pt x="156" y="620"/>
                        <a:pt x="312" y="712"/>
                        <a:pt x="432" y="624"/>
                      </a:cubicBezTo>
                      <a:cubicBezTo>
                        <a:pt x="552" y="536"/>
                        <a:pt x="636" y="268"/>
                        <a:pt x="720" y="0"/>
                      </a:cubicBezTo>
                    </a:path>
                  </a:pathLst>
                </a:custGeom>
                <a:noFill/>
                <a:ln w="19050">
                  <a:solidFill>
                    <a:srgbClr val="00808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54" name="Freeform 56"/>
                <p:cNvSpPr>
                  <a:spLocks/>
                </p:cNvSpPr>
                <p:nvPr/>
              </p:nvSpPr>
              <p:spPr bwMode="auto">
                <a:xfrm>
                  <a:off x="3472" y="1604"/>
                  <a:ext cx="1552" cy="552"/>
                </a:xfrm>
                <a:custGeom>
                  <a:avLst/>
                  <a:gdLst>
                    <a:gd name="T0" fmla="*/ 272 w 1552"/>
                    <a:gd name="T1" fmla="*/ 552 h 552"/>
                    <a:gd name="T2" fmla="*/ 176 w 1552"/>
                    <a:gd name="T3" fmla="*/ 120 h 552"/>
                    <a:gd name="T4" fmla="*/ 1328 w 1552"/>
                    <a:gd name="T5" fmla="*/ 72 h 552"/>
                    <a:gd name="T6" fmla="*/ 1520 w 1552"/>
                    <a:gd name="T7" fmla="*/ 552 h 55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552"/>
                    <a:gd name="T13" fmla="*/ 0 h 552"/>
                    <a:gd name="T14" fmla="*/ 1552 w 1552"/>
                    <a:gd name="T15" fmla="*/ 552 h 55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552" h="552">
                      <a:moveTo>
                        <a:pt x="272" y="552"/>
                      </a:moveTo>
                      <a:cubicBezTo>
                        <a:pt x="136" y="376"/>
                        <a:pt x="0" y="200"/>
                        <a:pt x="176" y="120"/>
                      </a:cubicBezTo>
                      <a:cubicBezTo>
                        <a:pt x="352" y="40"/>
                        <a:pt x="1104" y="0"/>
                        <a:pt x="1328" y="72"/>
                      </a:cubicBezTo>
                      <a:cubicBezTo>
                        <a:pt x="1552" y="144"/>
                        <a:pt x="1536" y="348"/>
                        <a:pt x="1520" y="552"/>
                      </a:cubicBezTo>
                    </a:path>
                  </a:pathLst>
                </a:custGeom>
                <a:noFill/>
                <a:ln w="19050">
                  <a:solidFill>
                    <a:srgbClr val="00808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55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5015" y="2086"/>
                  <a:ext cx="1089" cy="9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 i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en-US" altLang="zh-CN" dirty="0">
                      <a:solidFill>
                        <a:srgbClr val="CC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rPr>
                    <a:t>M-Step: </a:t>
                  </a:r>
                </a:p>
                <a:p>
                  <a:r>
                    <a:rPr lang="en-US" altLang="zh-CN" dirty="0" smtClean="0">
                      <a:solidFill>
                        <a:srgbClr val="CC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rPr>
                    <a:t>ML Estimator</a:t>
                  </a:r>
                  <a:endParaRPr lang="en-US" altLang="zh-CN" dirty="0">
                    <a:solidFill>
                      <a:srgbClr val="CC0000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  <a:p>
                  <a:r>
                    <a:rPr lang="en-US" altLang="zh-CN" dirty="0">
                      <a:solidFill>
                        <a:srgbClr val="CC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rPr>
                    <a:t>based on</a:t>
                  </a:r>
                </a:p>
                <a:p>
                  <a:r>
                    <a:rPr lang="en-US" altLang="zh-CN" dirty="0">
                      <a:solidFill>
                        <a:srgbClr val="CC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rPr>
                    <a:t> “fractional</a:t>
                  </a:r>
                </a:p>
                <a:p>
                  <a:r>
                    <a:rPr lang="en-US" altLang="zh-CN" dirty="0">
                      <a:solidFill>
                        <a:srgbClr val="CC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rPr>
                    <a:t>counts”</a:t>
                  </a:r>
                </a:p>
              </p:txBody>
            </p:sp>
          </p:grpSp>
        </p:grpSp>
        <p:grpSp>
          <p:nvGrpSpPr>
            <p:cNvPr id="6" name="Group 102"/>
            <p:cNvGrpSpPr>
              <a:grpSpLocks/>
            </p:cNvGrpSpPr>
            <p:nvPr/>
          </p:nvGrpSpPr>
          <p:grpSpPr bwMode="auto">
            <a:xfrm>
              <a:off x="5867400" y="3248025"/>
              <a:ext cx="1167041" cy="1185182"/>
              <a:chOff x="5791200" y="2181225"/>
              <a:chExt cx="1167041" cy="1185182"/>
            </a:xfrm>
          </p:grpSpPr>
          <p:sp>
            <p:nvSpPr>
              <p:cNvPr id="30738" name="Line 31"/>
              <p:cNvSpPr>
                <a:spLocks noChangeShapeType="1"/>
              </p:cNvSpPr>
              <p:nvPr/>
            </p:nvSpPr>
            <p:spPr bwMode="auto">
              <a:xfrm>
                <a:off x="6400800" y="2181225"/>
                <a:ext cx="203200" cy="0"/>
              </a:xfrm>
              <a:prstGeom prst="line">
                <a:avLst/>
              </a:prstGeom>
              <a:noFill/>
              <a:ln w="3175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39" name="Line 31"/>
              <p:cNvSpPr>
                <a:spLocks noChangeShapeType="1"/>
              </p:cNvSpPr>
              <p:nvPr/>
            </p:nvSpPr>
            <p:spPr bwMode="auto">
              <a:xfrm>
                <a:off x="6667500" y="2457450"/>
                <a:ext cx="203200" cy="0"/>
              </a:xfrm>
              <a:prstGeom prst="line">
                <a:avLst/>
              </a:prstGeom>
              <a:noFill/>
              <a:ln w="3175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0" name="Line 31"/>
              <p:cNvSpPr>
                <a:spLocks noChangeShapeType="1"/>
              </p:cNvSpPr>
              <p:nvPr/>
            </p:nvSpPr>
            <p:spPr bwMode="auto">
              <a:xfrm>
                <a:off x="6755041" y="3156542"/>
                <a:ext cx="203200" cy="0"/>
              </a:xfrm>
              <a:prstGeom prst="line">
                <a:avLst/>
              </a:prstGeom>
              <a:noFill/>
              <a:ln w="3175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1" name="Line 31"/>
              <p:cNvSpPr>
                <a:spLocks noChangeShapeType="1"/>
              </p:cNvSpPr>
              <p:nvPr/>
            </p:nvSpPr>
            <p:spPr bwMode="auto">
              <a:xfrm>
                <a:off x="5791200" y="3205962"/>
                <a:ext cx="203200" cy="0"/>
              </a:xfrm>
              <a:prstGeom prst="line">
                <a:avLst/>
              </a:prstGeom>
              <a:noFill/>
              <a:ln w="3175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2" name="Line 31"/>
              <p:cNvSpPr>
                <a:spLocks noChangeShapeType="1"/>
              </p:cNvSpPr>
              <p:nvPr/>
            </p:nvSpPr>
            <p:spPr bwMode="auto">
              <a:xfrm>
                <a:off x="6035979" y="3366407"/>
                <a:ext cx="203200" cy="0"/>
              </a:xfrm>
              <a:prstGeom prst="line">
                <a:avLst/>
              </a:prstGeom>
              <a:noFill/>
              <a:ln w="3175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0733" name="Text Box 47"/>
          <p:cNvSpPr txBox="1">
            <a:spLocks noChangeArrowheads="1"/>
          </p:cNvSpPr>
          <p:nvPr/>
        </p:nvSpPr>
        <p:spPr bwMode="auto">
          <a:xfrm>
            <a:off x="3886200" y="1676400"/>
            <a:ext cx="2365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zh-CN" sz="1800">
                <a:latin typeface="Arial" panose="020B0604020202020204" pitchFamily="34" charset="0"/>
                <a:ea typeface="宋体" panose="02010600030101010101" pitchFamily="2" charset="-122"/>
              </a:rPr>
              <a:t>E-Step:</a:t>
            </a:r>
          </a:p>
          <a:p>
            <a:pPr algn="l"/>
            <a:r>
              <a:rPr lang="en-US" altLang="zh-CN" sz="1800">
                <a:latin typeface="Arial" panose="020B0604020202020204" pitchFamily="34" charset="0"/>
                <a:ea typeface="宋体" panose="02010600030101010101" pitchFamily="2" charset="-122"/>
              </a:rPr>
              <a:t>Predict topic labels </a:t>
            </a:r>
          </a:p>
          <a:p>
            <a:pPr algn="l"/>
            <a:r>
              <a:rPr lang="en-US" altLang="zh-CN" sz="1800">
                <a:latin typeface="Arial" panose="020B0604020202020204" pitchFamily="34" charset="0"/>
                <a:ea typeface="宋体" panose="02010600030101010101" pitchFamily="2" charset="-122"/>
              </a:rPr>
              <a:t>using Bayes Rule</a:t>
            </a:r>
          </a:p>
        </p:txBody>
      </p:sp>
      <p:sp>
        <p:nvSpPr>
          <p:cNvPr id="30734" name="Right Arrow 60"/>
          <p:cNvSpPr>
            <a:spLocks noChangeArrowheads="1"/>
          </p:cNvSpPr>
          <p:nvPr/>
        </p:nvSpPr>
        <p:spPr bwMode="auto">
          <a:xfrm>
            <a:off x="4267200" y="3048000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0735" name="Freeform 70"/>
          <p:cNvSpPr>
            <a:spLocks noChangeArrowheads="1"/>
          </p:cNvSpPr>
          <p:nvPr/>
        </p:nvSpPr>
        <p:spPr bwMode="auto">
          <a:xfrm>
            <a:off x="3581400" y="4038600"/>
            <a:ext cx="4114800" cy="1236663"/>
          </a:xfrm>
          <a:custGeom>
            <a:avLst/>
            <a:gdLst>
              <a:gd name="T0" fmla="*/ 11650698 w 3743325"/>
              <a:gd name="T1" fmla="*/ 790586 h 1236662"/>
              <a:gd name="T2" fmla="*/ 7174229 w 3743325"/>
              <a:gd name="T3" fmla="*/ 1104911 h 1236662"/>
              <a:gd name="T4" fmla="*/ 0 w 3743325"/>
              <a:gd name="T5" fmla="*/ 0 h 1236662"/>
              <a:gd name="T6" fmla="*/ 0 60000 65536"/>
              <a:gd name="T7" fmla="*/ 0 60000 65536"/>
              <a:gd name="T8" fmla="*/ 0 60000 65536"/>
              <a:gd name="T9" fmla="*/ 0 w 3743325"/>
              <a:gd name="T10" fmla="*/ 0 h 1236662"/>
              <a:gd name="T11" fmla="*/ 3743325 w 3743325"/>
              <a:gd name="T12" fmla="*/ 1236662 h 12366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43325" h="1236662">
                <a:moveTo>
                  <a:pt x="3743325" y="790575"/>
                </a:moveTo>
                <a:cubicBezTo>
                  <a:pt x="3336131" y="1013618"/>
                  <a:pt x="2928937" y="1236662"/>
                  <a:pt x="2305050" y="1104900"/>
                </a:cubicBezTo>
                <a:cubicBezTo>
                  <a:pt x="1681163" y="973138"/>
                  <a:pt x="840581" y="486569"/>
                  <a:pt x="0" y="0"/>
                </a:cubicBezTo>
              </a:path>
            </a:pathLst>
          </a:custGeom>
          <a:noFill/>
          <a:ln w="6667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6" name="Freeform 71"/>
          <p:cNvSpPr>
            <a:spLocks noChangeArrowheads="1"/>
          </p:cNvSpPr>
          <p:nvPr/>
        </p:nvSpPr>
        <p:spPr bwMode="auto">
          <a:xfrm rot="-1303494">
            <a:off x="3582988" y="4764088"/>
            <a:ext cx="4429125" cy="1203325"/>
          </a:xfrm>
          <a:custGeom>
            <a:avLst/>
            <a:gdLst>
              <a:gd name="T0" fmla="*/ 28179072 w 3743325"/>
              <a:gd name="T1" fmla="*/ 570059 h 1236662"/>
              <a:gd name="T2" fmla="*/ 17352000 w 3743325"/>
              <a:gd name="T3" fmla="*/ 796706 h 1236662"/>
              <a:gd name="T4" fmla="*/ 0 w 3743325"/>
              <a:gd name="T5" fmla="*/ 0 h 1236662"/>
              <a:gd name="T6" fmla="*/ 0 60000 65536"/>
              <a:gd name="T7" fmla="*/ 0 60000 65536"/>
              <a:gd name="T8" fmla="*/ 0 60000 65536"/>
              <a:gd name="T9" fmla="*/ 0 w 3743325"/>
              <a:gd name="T10" fmla="*/ 0 h 1236662"/>
              <a:gd name="T11" fmla="*/ 3743325 w 3743325"/>
              <a:gd name="T12" fmla="*/ 1236662 h 12366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43325" h="1236662">
                <a:moveTo>
                  <a:pt x="3743325" y="790575"/>
                </a:moveTo>
                <a:cubicBezTo>
                  <a:pt x="3336131" y="1013618"/>
                  <a:pt x="2928937" y="1236662"/>
                  <a:pt x="2305050" y="1104900"/>
                </a:cubicBezTo>
                <a:cubicBezTo>
                  <a:pt x="1681163" y="973138"/>
                  <a:pt x="840581" y="486569"/>
                  <a:pt x="0" y="0"/>
                </a:cubicBezTo>
              </a:path>
            </a:pathLst>
          </a:custGeom>
          <a:noFill/>
          <a:ln w="6667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7168-60E4-40A6-A093-DBE8FE444311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2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Content Placeholder 4"/>
          <p:cNvGraphicFramePr>
            <a:graphicFrameLocks noChangeAspect="1"/>
          </p:cNvGraphicFramePr>
          <p:nvPr/>
        </p:nvGraphicFramePr>
        <p:xfrm>
          <a:off x="3632200" y="2397125"/>
          <a:ext cx="5037138" cy="282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Equation" r:id="rId3" imgW="3873500" imgH="2108200" progId="Equation.3">
                  <p:embed/>
                </p:oleObj>
              </mc:Choice>
              <mc:Fallback>
                <p:oleObj name="Equation" r:id="rId3" imgW="3873500" imgH="210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2200" y="2397125"/>
                        <a:ext cx="5037138" cy="282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Parameter estimation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228600" y="1219200"/>
            <a:ext cx="3810000" cy="2133600"/>
            <a:chOff x="144" y="816"/>
            <a:chExt cx="2400" cy="1344"/>
          </a:xfrm>
        </p:grpSpPr>
        <p:sp>
          <p:nvSpPr>
            <p:cNvPr id="31769" name="Text Box 5"/>
            <p:cNvSpPr txBox="1">
              <a:spLocks noChangeArrowheads="1"/>
            </p:cNvSpPr>
            <p:nvPr/>
          </p:nvSpPr>
          <p:spPr bwMode="auto">
            <a:xfrm>
              <a:off x="144" y="816"/>
              <a:ext cx="2336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/>
              <a:r>
                <a:rPr lang="en-US" altLang="en-US" sz="2000" u="sng" dirty="0">
                  <a:latin typeface="Arial" panose="020B0604020202020204" pitchFamily="34" charset="0"/>
                </a:rPr>
                <a:t>E-Step</a:t>
              </a:r>
              <a:r>
                <a:rPr lang="en-US" altLang="en-US" sz="2000" dirty="0">
                  <a:latin typeface="Arial" panose="020B0604020202020204" pitchFamily="34" charset="0"/>
                </a:rPr>
                <a:t>: </a:t>
              </a:r>
            </a:p>
            <a:p>
              <a:pPr algn="l"/>
              <a:r>
                <a:rPr lang="en-US" altLang="en-US" sz="2000" dirty="0">
                  <a:latin typeface="Arial" panose="020B0604020202020204" pitchFamily="34" charset="0"/>
                </a:rPr>
                <a:t>Word w in doc d is generated</a:t>
              </a:r>
            </a:p>
            <a:p>
              <a:pPr algn="l">
                <a:buFontTx/>
                <a:buChar char="-"/>
              </a:pPr>
              <a:r>
                <a:rPr lang="en-US" altLang="en-US" sz="2000" dirty="0">
                  <a:latin typeface="Arial" panose="020B0604020202020204" pitchFamily="34" charset="0"/>
                </a:rPr>
                <a:t>  from </a:t>
              </a:r>
              <a:r>
                <a:rPr lang="en-US" altLang="en-US" sz="2000" dirty="0" smtClean="0">
                  <a:latin typeface="Arial" panose="020B0604020202020204" pitchFamily="34" charset="0"/>
                </a:rPr>
                <a:t>topic j</a:t>
              </a:r>
              <a:endParaRPr lang="en-US" altLang="en-US" sz="2000" dirty="0">
                <a:latin typeface="Arial" panose="020B0604020202020204" pitchFamily="34" charset="0"/>
              </a:endParaRPr>
            </a:p>
            <a:p>
              <a:pPr algn="l">
                <a:buFontTx/>
                <a:buChar char="-"/>
              </a:pPr>
              <a:r>
                <a:rPr lang="en-US" altLang="en-US" sz="2000" dirty="0">
                  <a:latin typeface="Arial" panose="020B0604020202020204" pitchFamily="34" charset="0"/>
                </a:rPr>
                <a:t>  from background</a:t>
              </a:r>
            </a:p>
          </p:txBody>
        </p:sp>
        <p:sp>
          <p:nvSpPr>
            <p:cNvPr id="31770" name="Freeform 7"/>
            <p:cNvSpPr>
              <a:spLocks/>
            </p:cNvSpPr>
            <p:nvPr/>
          </p:nvSpPr>
          <p:spPr bwMode="auto">
            <a:xfrm>
              <a:off x="1440" y="1344"/>
              <a:ext cx="1104" cy="336"/>
            </a:xfrm>
            <a:custGeom>
              <a:avLst/>
              <a:gdLst>
                <a:gd name="T0" fmla="*/ 0 w 1104"/>
                <a:gd name="T1" fmla="*/ 48 h 336"/>
                <a:gd name="T2" fmla="*/ 912 w 1104"/>
                <a:gd name="T3" fmla="*/ 48 h 336"/>
                <a:gd name="T4" fmla="*/ 1104 w 1104"/>
                <a:gd name="T5" fmla="*/ 336 h 336"/>
                <a:gd name="T6" fmla="*/ 0 60000 65536"/>
                <a:gd name="T7" fmla="*/ 0 60000 65536"/>
                <a:gd name="T8" fmla="*/ 0 60000 65536"/>
                <a:gd name="T9" fmla="*/ 0 w 1104"/>
                <a:gd name="T10" fmla="*/ 0 h 336"/>
                <a:gd name="T11" fmla="*/ 1104 w 110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4" h="336">
                  <a:moveTo>
                    <a:pt x="0" y="48"/>
                  </a:moveTo>
                  <a:cubicBezTo>
                    <a:pt x="364" y="24"/>
                    <a:pt x="728" y="0"/>
                    <a:pt x="912" y="48"/>
                  </a:cubicBezTo>
                  <a:cubicBezTo>
                    <a:pt x="1096" y="96"/>
                    <a:pt x="1100" y="216"/>
                    <a:pt x="1104" y="3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1" name="Freeform 8"/>
            <p:cNvSpPr>
              <a:spLocks/>
            </p:cNvSpPr>
            <p:nvPr/>
          </p:nvSpPr>
          <p:spPr bwMode="auto">
            <a:xfrm>
              <a:off x="1344" y="1680"/>
              <a:ext cx="768" cy="480"/>
            </a:xfrm>
            <a:custGeom>
              <a:avLst/>
              <a:gdLst>
                <a:gd name="T0" fmla="*/ 0 w 768"/>
                <a:gd name="T1" fmla="*/ 0 h 480"/>
                <a:gd name="T2" fmla="*/ 192 w 768"/>
                <a:gd name="T3" fmla="*/ 288 h 480"/>
                <a:gd name="T4" fmla="*/ 768 w 768"/>
                <a:gd name="T5" fmla="*/ 480 h 480"/>
                <a:gd name="T6" fmla="*/ 0 60000 65536"/>
                <a:gd name="T7" fmla="*/ 0 60000 65536"/>
                <a:gd name="T8" fmla="*/ 0 60000 65536"/>
                <a:gd name="T9" fmla="*/ 0 w 768"/>
                <a:gd name="T10" fmla="*/ 0 h 480"/>
                <a:gd name="T11" fmla="*/ 768 w 768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8" h="480">
                  <a:moveTo>
                    <a:pt x="0" y="0"/>
                  </a:moveTo>
                  <a:cubicBezTo>
                    <a:pt x="32" y="104"/>
                    <a:pt x="64" y="208"/>
                    <a:pt x="192" y="288"/>
                  </a:cubicBezTo>
                  <a:cubicBezTo>
                    <a:pt x="320" y="368"/>
                    <a:pt x="544" y="424"/>
                    <a:pt x="768" y="4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4537531" y="1502880"/>
            <a:ext cx="4532317" cy="1828800"/>
            <a:chOff x="3016" y="912"/>
            <a:chExt cx="2855" cy="1152"/>
          </a:xfrm>
        </p:grpSpPr>
        <p:sp>
          <p:nvSpPr>
            <p:cNvPr id="31766" name="Text Box 9"/>
            <p:cNvSpPr txBox="1">
              <a:spLocks noChangeArrowheads="1"/>
            </p:cNvSpPr>
            <p:nvPr/>
          </p:nvSpPr>
          <p:spPr bwMode="auto">
            <a:xfrm>
              <a:off x="3016" y="912"/>
              <a:ext cx="285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dirty="0" smtClean="0">
                  <a:latin typeface="Arial" panose="020B0604020202020204" pitchFamily="34" charset="0"/>
                </a:rPr>
                <a:t>Posterior: application </a:t>
              </a:r>
              <a:r>
                <a:rPr lang="en-US" altLang="en-US" sz="2000" dirty="0">
                  <a:latin typeface="Arial" panose="020B0604020202020204" pitchFamily="34" charset="0"/>
                </a:rPr>
                <a:t>of Bayes rule</a:t>
              </a:r>
            </a:p>
          </p:txBody>
        </p:sp>
        <p:sp>
          <p:nvSpPr>
            <p:cNvPr id="31767" name="Freeform 10"/>
            <p:cNvSpPr>
              <a:spLocks/>
            </p:cNvSpPr>
            <p:nvPr/>
          </p:nvSpPr>
          <p:spPr bwMode="auto">
            <a:xfrm>
              <a:off x="4128" y="1200"/>
              <a:ext cx="144" cy="384"/>
            </a:xfrm>
            <a:custGeom>
              <a:avLst/>
              <a:gdLst>
                <a:gd name="T0" fmla="*/ 144 w 144"/>
                <a:gd name="T1" fmla="*/ 0 h 384"/>
                <a:gd name="T2" fmla="*/ 96 w 144"/>
                <a:gd name="T3" fmla="*/ 240 h 384"/>
                <a:gd name="T4" fmla="*/ 0 w 144"/>
                <a:gd name="T5" fmla="*/ 384 h 384"/>
                <a:gd name="T6" fmla="*/ 0 60000 65536"/>
                <a:gd name="T7" fmla="*/ 0 60000 65536"/>
                <a:gd name="T8" fmla="*/ 0 60000 65536"/>
                <a:gd name="T9" fmla="*/ 0 w 144"/>
                <a:gd name="T10" fmla="*/ 0 h 384"/>
                <a:gd name="T11" fmla="*/ 144 w 144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384">
                  <a:moveTo>
                    <a:pt x="144" y="0"/>
                  </a:moveTo>
                  <a:cubicBezTo>
                    <a:pt x="132" y="88"/>
                    <a:pt x="120" y="176"/>
                    <a:pt x="96" y="240"/>
                  </a:cubicBezTo>
                  <a:cubicBezTo>
                    <a:pt x="72" y="304"/>
                    <a:pt x="36" y="344"/>
                    <a:pt x="0" y="38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8" name="Freeform 11"/>
            <p:cNvSpPr>
              <a:spLocks/>
            </p:cNvSpPr>
            <p:nvPr/>
          </p:nvSpPr>
          <p:spPr bwMode="auto">
            <a:xfrm>
              <a:off x="4368" y="1248"/>
              <a:ext cx="504" cy="816"/>
            </a:xfrm>
            <a:custGeom>
              <a:avLst/>
              <a:gdLst>
                <a:gd name="T0" fmla="*/ 0 w 504"/>
                <a:gd name="T1" fmla="*/ 0 h 816"/>
                <a:gd name="T2" fmla="*/ 432 w 504"/>
                <a:gd name="T3" fmla="*/ 480 h 816"/>
                <a:gd name="T4" fmla="*/ 432 w 504"/>
                <a:gd name="T5" fmla="*/ 816 h 816"/>
                <a:gd name="T6" fmla="*/ 0 60000 65536"/>
                <a:gd name="T7" fmla="*/ 0 60000 65536"/>
                <a:gd name="T8" fmla="*/ 0 60000 65536"/>
                <a:gd name="T9" fmla="*/ 0 w 504"/>
                <a:gd name="T10" fmla="*/ 0 h 816"/>
                <a:gd name="T11" fmla="*/ 504 w 504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4" h="816">
                  <a:moveTo>
                    <a:pt x="0" y="0"/>
                  </a:moveTo>
                  <a:cubicBezTo>
                    <a:pt x="180" y="172"/>
                    <a:pt x="360" y="344"/>
                    <a:pt x="432" y="480"/>
                  </a:cubicBezTo>
                  <a:cubicBezTo>
                    <a:pt x="504" y="616"/>
                    <a:pt x="440" y="760"/>
                    <a:pt x="432" y="8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228600" y="3810000"/>
            <a:ext cx="3352800" cy="1549400"/>
            <a:chOff x="144" y="2400"/>
            <a:chExt cx="2208" cy="800"/>
          </a:xfrm>
        </p:grpSpPr>
        <p:sp>
          <p:nvSpPr>
            <p:cNvPr id="31763" name="Text Box 12"/>
            <p:cNvSpPr txBox="1">
              <a:spLocks noChangeArrowheads="1"/>
            </p:cNvSpPr>
            <p:nvPr/>
          </p:nvSpPr>
          <p:spPr bwMode="auto">
            <a:xfrm>
              <a:off x="144" y="2400"/>
              <a:ext cx="2061" cy="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/>
              <a:r>
                <a:rPr lang="en-US" altLang="en-US" sz="2000" u="sng" dirty="0">
                  <a:latin typeface="Arial" panose="020B0604020202020204" pitchFamily="34" charset="0"/>
                </a:rPr>
                <a:t>M-Step</a:t>
              </a:r>
              <a:r>
                <a:rPr lang="en-US" altLang="en-US" sz="2000" dirty="0">
                  <a:latin typeface="Arial" panose="020B0604020202020204" pitchFamily="34" charset="0"/>
                </a:rPr>
                <a:t>:</a:t>
              </a:r>
            </a:p>
            <a:p>
              <a:pPr algn="l"/>
              <a:r>
                <a:rPr lang="en-US" altLang="en-US" sz="2000" dirty="0">
                  <a:latin typeface="Arial" panose="020B0604020202020204" pitchFamily="34" charset="0"/>
                </a:rPr>
                <a:t>Re-estimate </a:t>
              </a:r>
            </a:p>
            <a:p>
              <a:pPr algn="l">
                <a:buFontTx/>
                <a:buChar char="-"/>
              </a:pPr>
              <a:r>
                <a:rPr lang="en-US" altLang="en-US" sz="2000" dirty="0">
                  <a:latin typeface="Arial" panose="020B0604020202020204" pitchFamily="34" charset="0"/>
                </a:rPr>
                <a:t> mixing weights</a:t>
              </a:r>
            </a:p>
            <a:p>
              <a:pPr algn="l">
                <a:buFontTx/>
                <a:buChar char="-"/>
              </a:pPr>
              <a:r>
                <a:rPr lang="en-US" altLang="en-US" sz="2000" dirty="0">
                  <a:latin typeface="Arial" panose="020B0604020202020204" pitchFamily="34" charset="0"/>
                </a:rPr>
                <a:t> </a:t>
              </a:r>
              <a:r>
                <a:rPr lang="en-US" altLang="en-US" sz="2000" dirty="0" smtClean="0">
                  <a:latin typeface="Arial" panose="020B0604020202020204" pitchFamily="34" charset="0"/>
                </a:rPr>
                <a:t>word-topic distribution</a:t>
              </a:r>
              <a:endParaRPr lang="en-US" altLang="en-US" sz="2000" dirty="0">
                <a:latin typeface="Arial" panose="020B0604020202020204" pitchFamily="34" charset="0"/>
              </a:endParaRPr>
            </a:p>
          </p:txBody>
        </p:sp>
        <p:sp>
          <p:nvSpPr>
            <p:cNvPr id="31764" name="Freeform 13"/>
            <p:cNvSpPr>
              <a:spLocks/>
            </p:cNvSpPr>
            <p:nvPr/>
          </p:nvSpPr>
          <p:spPr bwMode="auto">
            <a:xfrm>
              <a:off x="1488" y="2536"/>
              <a:ext cx="768" cy="344"/>
            </a:xfrm>
            <a:custGeom>
              <a:avLst/>
              <a:gdLst>
                <a:gd name="T0" fmla="*/ 0 w 912"/>
                <a:gd name="T1" fmla="*/ 344 h 344"/>
                <a:gd name="T2" fmla="*/ 17 w 912"/>
                <a:gd name="T3" fmla="*/ 56 h 344"/>
                <a:gd name="T4" fmla="*/ 42 w 912"/>
                <a:gd name="T5" fmla="*/ 8 h 344"/>
                <a:gd name="T6" fmla="*/ 0 60000 65536"/>
                <a:gd name="T7" fmla="*/ 0 60000 65536"/>
                <a:gd name="T8" fmla="*/ 0 60000 65536"/>
                <a:gd name="T9" fmla="*/ 0 w 912"/>
                <a:gd name="T10" fmla="*/ 0 h 344"/>
                <a:gd name="T11" fmla="*/ 912 w 912"/>
                <a:gd name="T12" fmla="*/ 344 h 3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2" h="344">
                  <a:moveTo>
                    <a:pt x="0" y="344"/>
                  </a:moveTo>
                  <a:cubicBezTo>
                    <a:pt x="116" y="228"/>
                    <a:pt x="232" y="112"/>
                    <a:pt x="384" y="56"/>
                  </a:cubicBezTo>
                  <a:cubicBezTo>
                    <a:pt x="536" y="0"/>
                    <a:pt x="724" y="4"/>
                    <a:pt x="912" y="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5" name="Freeform 14"/>
            <p:cNvSpPr>
              <a:spLocks/>
            </p:cNvSpPr>
            <p:nvPr/>
          </p:nvSpPr>
          <p:spPr bwMode="auto">
            <a:xfrm rot="494857">
              <a:off x="996" y="2911"/>
              <a:ext cx="1356" cy="289"/>
            </a:xfrm>
            <a:custGeom>
              <a:avLst/>
              <a:gdLst>
                <a:gd name="T0" fmla="*/ 0 w 1296"/>
                <a:gd name="T1" fmla="*/ 1 h 272"/>
                <a:gd name="T2" fmla="*/ 443 w 1296"/>
                <a:gd name="T3" fmla="*/ 1 h 272"/>
                <a:gd name="T4" fmla="*/ 597 w 1296"/>
                <a:gd name="T5" fmla="*/ 0 h 272"/>
                <a:gd name="T6" fmla="*/ 0 60000 65536"/>
                <a:gd name="T7" fmla="*/ 0 60000 65536"/>
                <a:gd name="T8" fmla="*/ 0 60000 65536"/>
                <a:gd name="T9" fmla="*/ 0 w 1296"/>
                <a:gd name="T10" fmla="*/ 0 h 272"/>
                <a:gd name="T11" fmla="*/ 1296 w 1296"/>
                <a:gd name="T12" fmla="*/ 272 h 2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96" h="272">
                  <a:moveTo>
                    <a:pt x="0" y="192"/>
                  </a:moveTo>
                  <a:cubicBezTo>
                    <a:pt x="372" y="232"/>
                    <a:pt x="744" y="272"/>
                    <a:pt x="960" y="240"/>
                  </a:cubicBezTo>
                  <a:cubicBezTo>
                    <a:pt x="1176" y="208"/>
                    <a:pt x="1236" y="104"/>
                    <a:pt x="129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3048000" y="3781425"/>
            <a:ext cx="6096000" cy="2644775"/>
            <a:chOff x="2112" y="2382"/>
            <a:chExt cx="3648" cy="1666"/>
          </a:xfrm>
        </p:grpSpPr>
        <p:sp>
          <p:nvSpPr>
            <p:cNvPr id="31758" name="Oval 15"/>
            <p:cNvSpPr>
              <a:spLocks noChangeArrowheads="1"/>
            </p:cNvSpPr>
            <p:nvPr/>
          </p:nvSpPr>
          <p:spPr bwMode="auto">
            <a:xfrm>
              <a:off x="3450" y="2382"/>
              <a:ext cx="1392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759" name="Oval 16"/>
            <p:cNvSpPr>
              <a:spLocks noChangeArrowheads="1"/>
            </p:cNvSpPr>
            <p:nvPr/>
          </p:nvSpPr>
          <p:spPr bwMode="auto">
            <a:xfrm>
              <a:off x="3984" y="2808"/>
              <a:ext cx="145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760" name="Text Box 17"/>
            <p:cNvSpPr txBox="1">
              <a:spLocks noChangeArrowheads="1"/>
            </p:cNvSpPr>
            <p:nvPr/>
          </p:nvSpPr>
          <p:spPr bwMode="auto">
            <a:xfrm>
              <a:off x="2112" y="3456"/>
              <a:ext cx="2275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/>
              <a:r>
                <a:rPr lang="en-US" altLang="en-US" sz="1800" dirty="0">
                  <a:latin typeface="Arial" panose="020B0604020202020204" pitchFamily="34" charset="0"/>
                </a:rPr>
                <a:t>Fractional counts contributing to</a:t>
              </a:r>
            </a:p>
            <a:p>
              <a:pPr algn="l">
                <a:buFontTx/>
                <a:buChar char="-"/>
              </a:pPr>
              <a:r>
                <a:rPr lang="en-US" altLang="en-US" sz="1800" dirty="0">
                  <a:latin typeface="Arial" panose="020B0604020202020204" pitchFamily="34" charset="0"/>
                </a:rPr>
                <a:t> using </a:t>
              </a:r>
              <a:r>
                <a:rPr lang="en-US" altLang="en-US" sz="1800" dirty="0" smtClean="0">
                  <a:latin typeface="Arial" panose="020B0604020202020204" pitchFamily="34" charset="0"/>
                </a:rPr>
                <a:t>topic j </a:t>
              </a:r>
              <a:r>
                <a:rPr lang="en-US" altLang="en-US" sz="1800" dirty="0">
                  <a:latin typeface="Arial" panose="020B0604020202020204" pitchFamily="34" charset="0"/>
                </a:rPr>
                <a:t>in generating d</a:t>
              </a:r>
            </a:p>
            <a:p>
              <a:pPr algn="l">
                <a:buFontTx/>
                <a:buChar char="-"/>
              </a:pPr>
              <a:r>
                <a:rPr lang="en-US" altLang="en-US" sz="1800" dirty="0">
                  <a:latin typeface="Arial" panose="020B0604020202020204" pitchFamily="34" charset="0"/>
                </a:rPr>
                <a:t> generating w from </a:t>
              </a:r>
              <a:r>
                <a:rPr lang="en-US" altLang="en-US" sz="1800" dirty="0" smtClean="0">
                  <a:latin typeface="Arial" panose="020B0604020202020204" pitchFamily="34" charset="0"/>
                </a:rPr>
                <a:t>topic j</a:t>
              </a:r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31761" name="Freeform 18"/>
            <p:cNvSpPr>
              <a:spLocks/>
            </p:cNvSpPr>
            <p:nvPr/>
          </p:nvSpPr>
          <p:spPr bwMode="auto">
            <a:xfrm rot="327875">
              <a:off x="4416" y="2448"/>
              <a:ext cx="1304" cy="1344"/>
            </a:xfrm>
            <a:custGeom>
              <a:avLst/>
              <a:gdLst>
                <a:gd name="T0" fmla="*/ 0 w 1352"/>
                <a:gd name="T1" fmla="*/ 880 h 1376"/>
                <a:gd name="T2" fmla="*/ 579 w 1352"/>
                <a:gd name="T3" fmla="*/ 696 h 1376"/>
                <a:gd name="T4" fmla="*/ 601 w 1352"/>
                <a:gd name="T5" fmla="*/ 112 h 1376"/>
                <a:gd name="T6" fmla="*/ 169 w 1352"/>
                <a:gd name="T7" fmla="*/ 21 h 13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2"/>
                <a:gd name="T13" fmla="*/ 0 h 1376"/>
                <a:gd name="T14" fmla="*/ 1352 w 1352"/>
                <a:gd name="T15" fmla="*/ 1376 h 13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2" h="1376">
                  <a:moveTo>
                    <a:pt x="0" y="1376"/>
                  </a:moveTo>
                  <a:cubicBezTo>
                    <a:pt x="476" y="1332"/>
                    <a:pt x="952" y="1288"/>
                    <a:pt x="1152" y="1088"/>
                  </a:cubicBezTo>
                  <a:cubicBezTo>
                    <a:pt x="1352" y="888"/>
                    <a:pt x="1336" y="352"/>
                    <a:pt x="1200" y="176"/>
                  </a:cubicBezTo>
                  <a:cubicBezTo>
                    <a:pt x="1064" y="0"/>
                    <a:pt x="700" y="16"/>
                    <a:pt x="336" y="3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2" name="Freeform 19"/>
            <p:cNvSpPr>
              <a:spLocks/>
            </p:cNvSpPr>
            <p:nvPr/>
          </p:nvSpPr>
          <p:spPr bwMode="auto">
            <a:xfrm>
              <a:off x="4128" y="2768"/>
              <a:ext cx="1632" cy="1280"/>
            </a:xfrm>
            <a:custGeom>
              <a:avLst/>
              <a:gdLst>
                <a:gd name="T0" fmla="*/ 0 w 1536"/>
                <a:gd name="T1" fmla="*/ 1168 h 1280"/>
                <a:gd name="T2" fmla="*/ 1859 w 1536"/>
                <a:gd name="T3" fmla="*/ 1168 h 1280"/>
                <a:gd name="T4" fmla="*/ 4290 w 1536"/>
                <a:gd name="T5" fmla="*/ 496 h 1280"/>
                <a:gd name="T6" fmla="*/ 3576 w 1536"/>
                <a:gd name="T7" fmla="*/ 64 h 1280"/>
                <a:gd name="T8" fmla="*/ 3145 w 1536"/>
                <a:gd name="T9" fmla="*/ 112 h 12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6"/>
                <a:gd name="T16" fmla="*/ 0 h 1280"/>
                <a:gd name="T17" fmla="*/ 1536 w 1536"/>
                <a:gd name="T18" fmla="*/ 1280 h 12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6" h="1280">
                  <a:moveTo>
                    <a:pt x="0" y="1168"/>
                  </a:moveTo>
                  <a:cubicBezTo>
                    <a:pt x="192" y="1224"/>
                    <a:pt x="384" y="1280"/>
                    <a:pt x="624" y="1168"/>
                  </a:cubicBezTo>
                  <a:cubicBezTo>
                    <a:pt x="864" y="1056"/>
                    <a:pt x="1344" y="680"/>
                    <a:pt x="1440" y="496"/>
                  </a:cubicBezTo>
                  <a:cubicBezTo>
                    <a:pt x="1536" y="312"/>
                    <a:pt x="1264" y="128"/>
                    <a:pt x="1200" y="64"/>
                  </a:cubicBezTo>
                  <a:cubicBezTo>
                    <a:pt x="1136" y="0"/>
                    <a:pt x="1096" y="56"/>
                    <a:pt x="1056" y="11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323850" y="4495800"/>
            <a:ext cx="5467350" cy="1749425"/>
            <a:chOff x="191" y="2832"/>
            <a:chExt cx="3217" cy="1102"/>
          </a:xfrm>
        </p:grpSpPr>
        <p:sp>
          <p:nvSpPr>
            <p:cNvPr id="31754" name="Oval 20"/>
            <p:cNvSpPr>
              <a:spLocks noChangeArrowheads="1"/>
            </p:cNvSpPr>
            <p:nvPr/>
          </p:nvSpPr>
          <p:spPr bwMode="auto">
            <a:xfrm>
              <a:off x="2825" y="2832"/>
              <a:ext cx="583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31755" name="Group 28"/>
            <p:cNvGrpSpPr>
              <a:grpSpLocks/>
            </p:cNvGrpSpPr>
            <p:nvPr/>
          </p:nvGrpSpPr>
          <p:grpSpPr bwMode="auto">
            <a:xfrm>
              <a:off x="191" y="3024"/>
              <a:ext cx="2769" cy="910"/>
              <a:chOff x="191" y="3024"/>
              <a:chExt cx="2769" cy="910"/>
            </a:xfrm>
          </p:grpSpPr>
          <p:sp>
            <p:nvSpPr>
              <p:cNvPr id="31756" name="Text Box 21"/>
              <p:cNvSpPr txBox="1">
                <a:spLocks noChangeArrowheads="1"/>
              </p:cNvSpPr>
              <p:nvPr/>
            </p:nvSpPr>
            <p:spPr bwMode="auto">
              <a:xfrm>
                <a:off x="191" y="3488"/>
                <a:ext cx="1410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000">
                    <a:latin typeface="Arial" panose="020B0604020202020204" pitchFamily="34" charset="0"/>
                  </a:rPr>
                  <a:t>Sum over all docs</a:t>
                </a:r>
              </a:p>
              <a:p>
                <a:r>
                  <a:rPr lang="en-US" altLang="en-US" sz="2000">
                    <a:latin typeface="Arial" panose="020B0604020202020204" pitchFamily="34" charset="0"/>
                  </a:rPr>
                  <a:t>in the collection</a:t>
                </a:r>
              </a:p>
            </p:txBody>
          </p:sp>
          <p:sp>
            <p:nvSpPr>
              <p:cNvPr id="31757" name="Freeform 23"/>
              <p:cNvSpPr>
                <a:spLocks/>
              </p:cNvSpPr>
              <p:nvPr/>
            </p:nvSpPr>
            <p:spPr bwMode="auto">
              <a:xfrm>
                <a:off x="1488" y="3024"/>
                <a:ext cx="1472" cy="528"/>
              </a:xfrm>
              <a:custGeom>
                <a:avLst/>
                <a:gdLst>
                  <a:gd name="T0" fmla="*/ 0 w 1008"/>
                  <a:gd name="T1" fmla="*/ 2671 h 480"/>
                  <a:gd name="T2" fmla="*/ 919654 w 1008"/>
                  <a:gd name="T3" fmla="*/ 0 h 480"/>
                  <a:gd name="T4" fmla="*/ 0 60000 65536"/>
                  <a:gd name="T5" fmla="*/ 0 60000 65536"/>
                  <a:gd name="T6" fmla="*/ 0 w 1008"/>
                  <a:gd name="T7" fmla="*/ 0 h 480"/>
                  <a:gd name="T8" fmla="*/ 1008 w 1008"/>
                  <a:gd name="T9" fmla="*/ 480 h 48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08" h="480">
                    <a:moveTo>
                      <a:pt x="0" y="480"/>
                    </a:moveTo>
                    <a:cubicBezTo>
                      <a:pt x="0" y="480"/>
                      <a:pt x="504" y="240"/>
                      <a:pt x="1008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7168-60E4-40A6-A093-DBE8FE444311}" type="slidenum">
              <a:rPr lang="en-US" smtClean="0"/>
              <a:t>15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84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How the algorithm works</a:t>
            </a: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990600" y="2306191"/>
            <a:ext cx="2743200" cy="9144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990600" y="3506341"/>
            <a:ext cx="2743200" cy="9144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2773" name="TextBox 7"/>
          <p:cNvSpPr txBox="1">
            <a:spLocks noChangeArrowheads="1"/>
          </p:cNvSpPr>
          <p:nvPr/>
        </p:nvSpPr>
        <p:spPr bwMode="auto">
          <a:xfrm>
            <a:off x="1143000" y="2306191"/>
            <a:ext cx="76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>
                <a:latin typeface="Arial" panose="020B0604020202020204" pitchFamily="34" charset="0"/>
              </a:rPr>
              <a:t>aid</a:t>
            </a:r>
          </a:p>
        </p:txBody>
      </p:sp>
      <p:sp>
        <p:nvSpPr>
          <p:cNvPr id="32774" name="TextBox 8"/>
          <p:cNvSpPr txBox="1">
            <a:spLocks noChangeArrowheads="1"/>
          </p:cNvSpPr>
          <p:nvPr/>
        </p:nvSpPr>
        <p:spPr bwMode="auto">
          <a:xfrm>
            <a:off x="1114425" y="2610991"/>
            <a:ext cx="828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>
                <a:latin typeface="Arial" panose="020B0604020202020204" pitchFamily="34" charset="0"/>
              </a:rPr>
              <a:t>price</a:t>
            </a:r>
          </a:p>
        </p:txBody>
      </p:sp>
      <p:sp>
        <p:nvSpPr>
          <p:cNvPr id="32775" name="TextBox 9"/>
          <p:cNvSpPr txBox="1">
            <a:spLocks noChangeArrowheads="1"/>
          </p:cNvSpPr>
          <p:nvPr/>
        </p:nvSpPr>
        <p:spPr bwMode="auto">
          <a:xfrm>
            <a:off x="1114425" y="2906266"/>
            <a:ext cx="828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>
                <a:latin typeface="Arial" panose="020B0604020202020204" pitchFamily="34" charset="0"/>
              </a:rPr>
              <a:t>oil</a:t>
            </a:r>
          </a:p>
        </p:txBody>
      </p:sp>
      <p:grpSp>
        <p:nvGrpSpPr>
          <p:cNvPr id="32776" name="Group 56"/>
          <p:cNvGrpSpPr>
            <a:grpSpLocks/>
          </p:cNvGrpSpPr>
          <p:nvPr/>
        </p:nvGrpSpPr>
        <p:grpSpPr bwMode="auto">
          <a:xfrm>
            <a:off x="2209800" y="2407791"/>
            <a:ext cx="1403350" cy="1912937"/>
            <a:chOff x="2209800" y="1854200"/>
            <a:chExt cx="1676400" cy="2870200"/>
          </a:xfrm>
        </p:grpSpPr>
        <p:sp>
          <p:nvSpPr>
            <p:cNvPr id="32917" name="Rectangle 13"/>
            <p:cNvSpPr>
              <a:spLocks noChangeArrowheads="1"/>
            </p:cNvSpPr>
            <p:nvPr/>
          </p:nvSpPr>
          <p:spPr bwMode="auto">
            <a:xfrm>
              <a:off x="2209800" y="1854200"/>
              <a:ext cx="838200" cy="2286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>
                <a:cs typeface="Times New Roman" panose="02020603050405020304" pitchFamily="18" charset="0"/>
              </a:endParaRPr>
            </a:p>
          </p:txBody>
        </p:sp>
        <p:sp>
          <p:nvSpPr>
            <p:cNvPr id="32918" name="Rectangle 15"/>
            <p:cNvSpPr>
              <a:spLocks noChangeArrowheads="1"/>
            </p:cNvSpPr>
            <p:nvPr/>
          </p:nvSpPr>
          <p:spPr bwMode="auto">
            <a:xfrm>
              <a:off x="2209800" y="2286000"/>
              <a:ext cx="533400" cy="2286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>
                <a:cs typeface="Times New Roman" panose="02020603050405020304" pitchFamily="18" charset="0"/>
              </a:endParaRPr>
            </a:p>
          </p:txBody>
        </p:sp>
        <p:sp>
          <p:nvSpPr>
            <p:cNvPr id="32919" name="Rectangle 16"/>
            <p:cNvSpPr>
              <a:spLocks noChangeArrowheads="1"/>
            </p:cNvSpPr>
            <p:nvPr/>
          </p:nvSpPr>
          <p:spPr bwMode="auto">
            <a:xfrm>
              <a:off x="2743200" y="2286000"/>
              <a:ext cx="304800" cy="2286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>
                <a:cs typeface="Times New Roman" panose="02020603050405020304" pitchFamily="18" charset="0"/>
              </a:endParaRPr>
            </a:p>
          </p:txBody>
        </p:sp>
        <p:sp>
          <p:nvSpPr>
            <p:cNvPr id="32920" name="Rectangle 17"/>
            <p:cNvSpPr>
              <a:spLocks noChangeArrowheads="1"/>
            </p:cNvSpPr>
            <p:nvPr/>
          </p:nvSpPr>
          <p:spPr bwMode="auto">
            <a:xfrm>
              <a:off x="2209800" y="2743200"/>
              <a:ext cx="457200" cy="2286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>
                <a:cs typeface="Times New Roman" panose="02020603050405020304" pitchFamily="18" charset="0"/>
              </a:endParaRPr>
            </a:p>
          </p:txBody>
        </p:sp>
        <p:sp>
          <p:nvSpPr>
            <p:cNvPr id="32921" name="Rectangle 18"/>
            <p:cNvSpPr>
              <a:spLocks noChangeArrowheads="1"/>
            </p:cNvSpPr>
            <p:nvPr/>
          </p:nvSpPr>
          <p:spPr bwMode="auto">
            <a:xfrm>
              <a:off x="2667000" y="2743200"/>
              <a:ext cx="533400" cy="2286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>
                <a:cs typeface="Times New Roman" panose="02020603050405020304" pitchFamily="18" charset="0"/>
              </a:endParaRPr>
            </a:p>
          </p:txBody>
        </p:sp>
        <p:sp>
          <p:nvSpPr>
            <p:cNvPr id="32922" name="Rectangle 19"/>
            <p:cNvSpPr>
              <a:spLocks noChangeArrowheads="1"/>
            </p:cNvSpPr>
            <p:nvPr/>
          </p:nvSpPr>
          <p:spPr bwMode="auto">
            <a:xfrm>
              <a:off x="2209800" y="3657600"/>
              <a:ext cx="609600" cy="2286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>
                <a:cs typeface="Times New Roman" panose="02020603050405020304" pitchFamily="18" charset="0"/>
              </a:endParaRPr>
            </a:p>
          </p:txBody>
        </p:sp>
        <p:sp>
          <p:nvSpPr>
            <p:cNvPr id="32923" name="Rectangle 20"/>
            <p:cNvSpPr>
              <a:spLocks noChangeArrowheads="1"/>
            </p:cNvSpPr>
            <p:nvPr/>
          </p:nvSpPr>
          <p:spPr bwMode="auto">
            <a:xfrm>
              <a:off x="2819400" y="3657600"/>
              <a:ext cx="609600" cy="2286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>
                <a:cs typeface="Times New Roman" panose="02020603050405020304" pitchFamily="18" charset="0"/>
              </a:endParaRPr>
            </a:p>
          </p:txBody>
        </p:sp>
        <p:sp>
          <p:nvSpPr>
            <p:cNvPr id="32924" name="Rectangle 21"/>
            <p:cNvSpPr>
              <a:spLocks noChangeArrowheads="1"/>
            </p:cNvSpPr>
            <p:nvPr/>
          </p:nvSpPr>
          <p:spPr bwMode="auto">
            <a:xfrm>
              <a:off x="2209800" y="4076700"/>
              <a:ext cx="990600" cy="2286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>
                <a:cs typeface="Times New Roman" panose="02020603050405020304" pitchFamily="18" charset="0"/>
              </a:endParaRPr>
            </a:p>
          </p:txBody>
        </p:sp>
        <p:sp>
          <p:nvSpPr>
            <p:cNvPr id="32925" name="Rectangle 22"/>
            <p:cNvSpPr>
              <a:spLocks noChangeArrowheads="1"/>
            </p:cNvSpPr>
            <p:nvPr/>
          </p:nvSpPr>
          <p:spPr bwMode="auto">
            <a:xfrm>
              <a:off x="3200400" y="4076700"/>
              <a:ext cx="304800" cy="2286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>
                <a:cs typeface="Times New Roman" panose="02020603050405020304" pitchFamily="18" charset="0"/>
              </a:endParaRPr>
            </a:p>
          </p:txBody>
        </p:sp>
        <p:sp>
          <p:nvSpPr>
            <p:cNvPr id="32926" name="Rectangle 23"/>
            <p:cNvSpPr>
              <a:spLocks noChangeArrowheads="1"/>
            </p:cNvSpPr>
            <p:nvPr/>
          </p:nvSpPr>
          <p:spPr bwMode="auto">
            <a:xfrm>
              <a:off x="2514600" y="4495800"/>
              <a:ext cx="457200" cy="2286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>
                <a:cs typeface="Times New Roman" panose="02020603050405020304" pitchFamily="18" charset="0"/>
              </a:endParaRPr>
            </a:p>
          </p:txBody>
        </p:sp>
        <p:sp>
          <p:nvSpPr>
            <p:cNvPr id="32927" name="Rectangle 24"/>
            <p:cNvSpPr>
              <a:spLocks noChangeArrowheads="1"/>
            </p:cNvSpPr>
            <p:nvPr/>
          </p:nvSpPr>
          <p:spPr bwMode="auto">
            <a:xfrm>
              <a:off x="2209800" y="4495800"/>
              <a:ext cx="304800" cy="2286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>
                <a:cs typeface="Times New Roman" panose="02020603050405020304" pitchFamily="18" charset="0"/>
              </a:endParaRPr>
            </a:p>
          </p:txBody>
        </p:sp>
        <p:sp>
          <p:nvSpPr>
            <p:cNvPr id="32928" name="Rectangle 25"/>
            <p:cNvSpPr>
              <a:spLocks noChangeArrowheads="1"/>
            </p:cNvSpPr>
            <p:nvPr/>
          </p:nvSpPr>
          <p:spPr bwMode="auto">
            <a:xfrm>
              <a:off x="3429000" y="3657600"/>
              <a:ext cx="457200" cy="2286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>
                <a:cs typeface="Times New Roman" panose="02020603050405020304" pitchFamily="18" charset="0"/>
              </a:endParaRPr>
            </a:p>
          </p:txBody>
        </p:sp>
        <p:sp>
          <p:nvSpPr>
            <p:cNvPr id="32929" name="Rectangle 26"/>
            <p:cNvSpPr>
              <a:spLocks noChangeArrowheads="1"/>
            </p:cNvSpPr>
            <p:nvPr/>
          </p:nvSpPr>
          <p:spPr bwMode="auto">
            <a:xfrm>
              <a:off x="3505200" y="4076700"/>
              <a:ext cx="304800" cy="2286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>
                <a:cs typeface="Times New Roman" panose="02020603050405020304" pitchFamily="18" charset="0"/>
              </a:endParaRPr>
            </a:p>
          </p:txBody>
        </p:sp>
        <p:sp>
          <p:nvSpPr>
            <p:cNvPr id="32930" name="Rectangle 27"/>
            <p:cNvSpPr>
              <a:spLocks noChangeArrowheads="1"/>
            </p:cNvSpPr>
            <p:nvPr/>
          </p:nvSpPr>
          <p:spPr bwMode="auto">
            <a:xfrm>
              <a:off x="2971800" y="4495800"/>
              <a:ext cx="609600" cy="2286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>
                <a:cs typeface="Times New Roman" panose="02020603050405020304" pitchFamily="18" charset="0"/>
              </a:endParaRPr>
            </a:p>
          </p:txBody>
        </p:sp>
        <p:sp>
          <p:nvSpPr>
            <p:cNvPr id="32931" name="Rectangle 28"/>
            <p:cNvSpPr>
              <a:spLocks noChangeArrowheads="1"/>
            </p:cNvSpPr>
            <p:nvPr/>
          </p:nvSpPr>
          <p:spPr bwMode="auto">
            <a:xfrm>
              <a:off x="3022600" y="1854200"/>
              <a:ext cx="304800" cy="2286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>
                <a:cs typeface="Times New Roman" panose="02020603050405020304" pitchFamily="18" charset="0"/>
              </a:endParaRPr>
            </a:p>
          </p:txBody>
        </p:sp>
        <p:sp>
          <p:nvSpPr>
            <p:cNvPr id="32932" name="Rectangle 29"/>
            <p:cNvSpPr>
              <a:spLocks noChangeArrowheads="1"/>
            </p:cNvSpPr>
            <p:nvPr/>
          </p:nvSpPr>
          <p:spPr bwMode="auto">
            <a:xfrm>
              <a:off x="3328723" y="1854200"/>
              <a:ext cx="457200" cy="2286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>
                <a:cs typeface="Times New Roman" panose="02020603050405020304" pitchFamily="18" charset="0"/>
              </a:endParaRPr>
            </a:p>
          </p:txBody>
        </p:sp>
        <p:sp>
          <p:nvSpPr>
            <p:cNvPr id="32933" name="Rectangle 30"/>
            <p:cNvSpPr>
              <a:spLocks noChangeArrowheads="1"/>
            </p:cNvSpPr>
            <p:nvPr/>
          </p:nvSpPr>
          <p:spPr bwMode="auto">
            <a:xfrm>
              <a:off x="3048000" y="2286000"/>
              <a:ext cx="381000" cy="2286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>
                <a:cs typeface="Times New Roman" panose="02020603050405020304" pitchFamily="18" charset="0"/>
              </a:endParaRPr>
            </a:p>
          </p:txBody>
        </p:sp>
        <p:sp>
          <p:nvSpPr>
            <p:cNvPr id="32934" name="Rectangle 31"/>
            <p:cNvSpPr>
              <a:spLocks noChangeArrowheads="1"/>
            </p:cNvSpPr>
            <p:nvPr/>
          </p:nvSpPr>
          <p:spPr bwMode="auto">
            <a:xfrm>
              <a:off x="3200400" y="2743200"/>
              <a:ext cx="381000" cy="2286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2209800" y="2403028"/>
            <a:ext cx="1403350" cy="1912938"/>
            <a:chOff x="4876800" y="1854200"/>
            <a:chExt cx="1676400" cy="2870200"/>
          </a:xfrm>
        </p:grpSpPr>
        <p:sp>
          <p:nvSpPr>
            <p:cNvPr id="32899" name="Rectangle 32"/>
            <p:cNvSpPr>
              <a:spLocks noChangeArrowheads="1"/>
            </p:cNvSpPr>
            <p:nvPr/>
          </p:nvSpPr>
          <p:spPr bwMode="auto">
            <a:xfrm>
              <a:off x="4876800" y="1854200"/>
              <a:ext cx="640080" cy="228600"/>
            </a:xfrm>
            <a:prstGeom prst="rect">
              <a:avLst/>
            </a:prstGeom>
            <a:solidFill>
              <a:srgbClr val="00B0F0"/>
            </a:solidFill>
            <a:ln w="9525" algn="ctr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900" name="Rectangle 33"/>
            <p:cNvSpPr>
              <a:spLocks noChangeArrowheads="1"/>
            </p:cNvSpPr>
            <p:nvPr/>
          </p:nvSpPr>
          <p:spPr bwMode="auto">
            <a:xfrm>
              <a:off x="5511800" y="1854200"/>
              <a:ext cx="457200" cy="22860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901" name="Rectangle 34"/>
            <p:cNvSpPr>
              <a:spLocks noChangeArrowheads="1"/>
            </p:cNvSpPr>
            <p:nvPr/>
          </p:nvSpPr>
          <p:spPr bwMode="auto">
            <a:xfrm>
              <a:off x="5969000" y="1854200"/>
              <a:ext cx="502920" cy="228600"/>
            </a:xfrm>
            <a:prstGeom prst="rect">
              <a:avLst/>
            </a:prstGeom>
            <a:solidFill>
              <a:srgbClr val="7030A0"/>
            </a:solidFill>
            <a:ln w="9525" algn="ctr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902" name="Rectangle 35"/>
            <p:cNvSpPr>
              <a:spLocks noChangeArrowheads="1"/>
            </p:cNvSpPr>
            <p:nvPr/>
          </p:nvSpPr>
          <p:spPr bwMode="auto">
            <a:xfrm>
              <a:off x="4876800" y="2286000"/>
              <a:ext cx="304800" cy="228600"/>
            </a:xfrm>
            <a:prstGeom prst="rect">
              <a:avLst/>
            </a:prstGeom>
            <a:solidFill>
              <a:srgbClr val="00B0F0"/>
            </a:solidFill>
            <a:ln w="9525" algn="ctr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903" name="Rectangle 36"/>
            <p:cNvSpPr>
              <a:spLocks noChangeArrowheads="1"/>
            </p:cNvSpPr>
            <p:nvPr/>
          </p:nvSpPr>
          <p:spPr bwMode="auto">
            <a:xfrm>
              <a:off x="5181600" y="2286000"/>
              <a:ext cx="457200" cy="22860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904" name="Rectangle 37"/>
            <p:cNvSpPr>
              <a:spLocks noChangeArrowheads="1"/>
            </p:cNvSpPr>
            <p:nvPr/>
          </p:nvSpPr>
          <p:spPr bwMode="auto">
            <a:xfrm>
              <a:off x="5638800" y="2286000"/>
              <a:ext cx="457200" cy="228600"/>
            </a:xfrm>
            <a:prstGeom prst="rect">
              <a:avLst/>
            </a:prstGeom>
            <a:solidFill>
              <a:srgbClr val="7030A0"/>
            </a:solidFill>
            <a:ln w="9525" algn="ctr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905" name="Rectangle 38"/>
            <p:cNvSpPr>
              <a:spLocks noChangeArrowheads="1"/>
            </p:cNvSpPr>
            <p:nvPr/>
          </p:nvSpPr>
          <p:spPr bwMode="auto">
            <a:xfrm>
              <a:off x="4876800" y="2743200"/>
              <a:ext cx="685800" cy="228600"/>
            </a:xfrm>
            <a:prstGeom prst="rect">
              <a:avLst/>
            </a:prstGeom>
            <a:solidFill>
              <a:srgbClr val="00B0F0"/>
            </a:solidFill>
            <a:ln w="9525" algn="ctr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906" name="Rectangle 39"/>
            <p:cNvSpPr>
              <a:spLocks noChangeArrowheads="1"/>
            </p:cNvSpPr>
            <p:nvPr/>
          </p:nvSpPr>
          <p:spPr bwMode="auto">
            <a:xfrm>
              <a:off x="5562600" y="2743200"/>
              <a:ext cx="457200" cy="22860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907" name="Rectangle 40"/>
            <p:cNvSpPr>
              <a:spLocks noChangeArrowheads="1"/>
            </p:cNvSpPr>
            <p:nvPr/>
          </p:nvSpPr>
          <p:spPr bwMode="auto">
            <a:xfrm>
              <a:off x="6019800" y="2743200"/>
              <a:ext cx="228600" cy="228600"/>
            </a:xfrm>
            <a:prstGeom prst="rect">
              <a:avLst/>
            </a:prstGeom>
            <a:solidFill>
              <a:srgbClr val="7030A0"/>
            </a:solidFill>
            <a:ln w="9525" algn="ctr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908" name="Rectangle 41"/>
            <p:cNvSpPr>
              <a:spLocks noChangeArrowheads="1"/>
            </p:cNvSpPr>
            <p:nvPr/>
          </p:nvSpPr>
          <p:spPr bwMode="auto">
            <a:xfrm>
              <a:off x="4876800" y="3644900"/>
              <a:ext cx="304800" cy="241300"/>
            </a:xfrm>
            <a:prstGeom prst="rect">
              <a:avLst/>
            </a:prstGeom>
            <a:solidFill>
              <a:srgbClr val="00B0F0"/>
            </a:solidFill>
            <a:ln w="9525" algn="ctr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909" name="Rectangle 42"/>
            <p:cNvSpPr>
              <a:spLocks noChangeArrowheads="1"/>
            </p:cNvSpPr>
            <p:nvPr/>
          </p:nvSpPr>
          <p:spPr bwMode="auto">
            <a:xfrm>
              <a:off x="5181600" y="3644900"/>
              <a:ext cx="304800" cy="24130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910" name="Rectangle 43"/>
            <p:cNvSpPr>
              <a:spLocks noChangeArrowheads="1"/>
            </p:cNvSpPr>
            <p:nvPr/>
          </p:nvSpPr>
          <p:spPr bwMode="auto">
            <a:xfrm>
              <a:off x="5486400" y="3644900"/>
              <a:ext cx="1066800" cy="241300"/>
            </a:xfrm>
            <a:prstGeom prst="rect">
              <a:avLst/>
            </a:prstGeom>
            <a:solidFill>
              <a:srgbClr val="7030A0"/>
            </a:solidFill>
            <a:ln w="9525" algn="ctr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911" name="Rectangle 44"/>
            <p:cNvSpPr>
              <a:spLocks noChangeArrowheads="1"/>
            </p:cNvSpPr>
            <p:nvPr/>
          </p:nvSpPr>
          <p:spPr bwMode="auto">
            <a:xfrm>
              <a:off x="4876800" y="4076700"/>
              <a:ext cx="762000" cy="228600"/>
            </a:xfrm>
            <a:prstGeom prst="rect">
              <a:avLst/>
            </a:prstGeom>
            <a:solidFill>
              <a:srgbClr val="00B0F0"/>
            </a:solidFill>
            <a:ln w="9525" algn="ctr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912" name="Rectangle 45"/>
            <p:cNvSpPr>
              <a:spLocks noChangeArrowheads="1"/>
            </p:cNvSpPr>
            <p:nvPr/>
          </p:nvSpPr>
          <p:spPr bwMode="auto">
            <a:xfrm>
              <a:off x="5638800" y="4076700"/>
              <a:ext cx="533400" cy="22860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913" name="Rectangle 46"/>
            <p:cNvSpPr>
              <a:spLocks noChangeArrowheads="1"/>
            </p:cNvSpPr>
            <p:nvPr/>
          </p:nvSpPr>
          <p:spPr bwMode="auto">
            <a:xfrm>
              <a:off x="6172200" y="4076700"/>
              <a:ext cx="304800" cy="228600"/>
            </a:xfrm>
            <a:prstGeom prst="rect">
              <a:avLst/>
            </a:prstGeom>
            <a:solidFill>
              <a:srgbClr val="7030A0"/>
            </a:solidFill>
            <a:ln w="9525" algn="ctr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914" name="Rectangle 47"/>
            <p:cNvSpPr>
              <a:spLocks noChangeArrowheads="1"/>
            </p:cNvSpPr>
            <p:nvPr/>
          </p:nvSpPr>
          <p:spPr bwMode="auto">
            <a:xfrm>
              <a:off x="5410200" y="4495800"/>
              <a:ext cx="457200" cy="22860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915" name="Rectangle 48"/>
            <p:cNvSpPr>
              <a:spLocks noChangeArrowheads="1"/>
            </p:cNvSpPr>
            <p:nvPr/>
          </p:nvSpPr>
          <p:spPr bwMode="auto">
            <a:xfrm>
              <a:off x="4876800" y="4495800"/>
              <a:ext cx="533400" cy="228600"/>
            </a:xfrm>
            <a:prstGeom prst="rect">
              <a:avLst/>
            </a:prstGeom>
            <a:solidFill>
              <a:srgbClr val="00B0F0"/>
            </a:solidFill>
            <a:ln w="9525" algn="ctr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916" name="Rectangle 49"/>
            <p:cNvSpPr>
              <a:spLocks noChangeArrowheads="1"/>
            </p:cNvSpPr>
            <p:nvPr/>
          </p:nvSpPr>
          <p:spPr bwMode="auto">
            <a:xfrm>
              <a:off x="5867400" y="4495800"/>
              <a:ext cx="381000" cy="228600"/>
            </a:xfrm>
            <a:prstGeom prst="rect">
              <a:avLst/>
            </a:prstGeom>
            <a:solidFill>
              <a:srgbClr val="7030A0"/>
            </a:solidFill>
            <a:ln w="9525" algn="ctr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cxnSp>
        <p:nvCxnSpPr>
          <p:cNvPr id="32778" name="Straight Connector 53"/>
          <p:cNvCxnSpPr>
            <a:cxnSpLocks noChangeShapeType="1"/>
          </p:cNvCxnSpPr>
          <p:nvPr/>
        </p:nvCxnSpPr>
        <p:spPr bwMode="auto">
          <a:xfrm rot="5400000">
            <a:off x="2058988" y="4136578"/>
            <a:ext cx="4418012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79" name="Straight Connector 55"/>
          <p:cNvCxnSpPr>
            <a:cxnSpLocks noChangeShapeType="1"/>
          </p:cNvCxnSpPr>
          <p:nvPr/>
        </p:nvCxnSpPr>
        <p:spPr bwMode="auto">
          <a:xfrm>
            <a:off x="838200" y="4668391"/>
            <a:ext cx="358140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80" name="TextBox 57"/>
          <p:cNvSpPr txBox="1">
            <a:spLocks noChangeArrowheads="1"/>
          </p:cNvSpPr>
          <p:nvPr/>
        </p:nvSpPr>
        <p:spPr bwMode="auto">
          <a:xfrm>
            <a:off x="4267200" y="1621978"/>
            <a:ext cx="1676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l-GR" altLang="en-US" sz="2000">
                <a:cs typeface="Times New Roman" panose="02020603050405020304" pitchFamily="18" charset="0"/>
              </a:rPr>
              <a:t>π</a:t>
            </a:r>
            <a:r>
              <a:rPr lang="en-US" altLang="en-US" sz="2000" baseline="-25000">
                <a:cs typeface="Times New Roman" panose="02020603050405020304" pitchFamily="18" charset="0"/>
              </a:rPr>
              <a:t>d1,1</a:t>
            </a:r>
            <a:r>
              <a:rPr lang="en-US" altLang="en-US" sz="2000">
                <a:cs typeface="Times New Roman" panose="02020603050405020304" pitchFamily="18" charset="0"/>
              </a:rPr>
              <a:t> </a:t>
            </a:r>
            <a:br>
              <a:rPr lang="en-US" altLang="en-US" sz="2000">
                <a:cs typeface="Times New Roman" panose="02020603050405020304" pitchFamily="18" charset="0"/>
              </a:rPr>
            </a:br>
            <a:r>
              <a:rPr lang="en-US" altLang="en-US">
                <a:cs typeface="Times New Roman" panose="02020603050405020304" pitchFamily="18" charset="0"/>
              </a:rPr>
              <a:t>( </a:t>
            </a:r>
            <a:r>
              <a:rPr lang="en-US" altLang="en-US">
                <a:latin typeface="Arial" panose="020B0604020202020204" pitchFamily="34" charset="0"/>
              </a:rPr>
              <a:t>P(</a:t>
            </a:r>
            <a:r>
              <a:rPr lang="el-GR" altLang="en-US">
                <a:latin typeface="Arial" panose="020B0604020202020204" pitchFamily="34" charset="0"/>
              </a:rPr>
              <a:t>θ</a:t>
            </a:r>
            <a:r>
              <a:rPr lang="en-US" altLang="en-US" baseline="-25000">
                <a:latin typeface="Arial" panose="020B0604020202020204" pitchFamily="34" charset="0"/>
              </a:rPr>
              <a:t>1</a:t>
            </a:r>
            <a:r>
              <a:rPr lang="en-US" altLang="en-US">
                <a:latin typeface="Arial" panose="020B0604020202020204" pitchFamily="34" charset="0"/>
              </a:rPr>
              <a:t>|d</a:t>
            </a:r>
            <a:r>
              <a:rPr lang="en-US" altLang="en-US" baseline="-25000">
                <a:latin typeface="Arial" panose="020B0604020202020204" pitchFamily="34" charset="0"/>
              </a:rPr>
              <a:t>1</a:t>
            </a:r>
            <a:r>
              <a:rPr lang="en-US" altLang="en-US">
                <a:latin typeface="Arial" panose="020B0604020202020204" pitchFamily="34" charset="0"/>
              </a:rPr>
              <a:t>) </a:t>
            </a:r>
            <a:r>
              <a:rPr lang="en-US" altLang="en-US">
                <a:cs typeface="Times New Roman" panose="02020603050405020304" pitchFamily="18" charset="0"/>
              </a:rPr>
              <a:t>)</a:t>
            </a:r>
            <a:endParaRPr lang="en-US" altLang="en-US" baseline="-25000">
              <a:cs typeface="Times New Roman" panose="02020603050405020304" pitchFamily="18" charset="0"/>
            </a:endParaRPr>
          </a:p>
        </p:txBody>
      </p:sp>
      <p:sp>
        <p:nvSpPr>
          <p:cNvPr id="32781" name="TextBox 58"/>
          <p:cNvSpPr txBox="1">
            <a:spLocks noChangeArrowheads="1"/>
          </p:cNvSpPr>
          <p:nvPr/>
        </p:nvSpPr>
        <p:spPr bwMode="auto">
          <a:xfrm>
            <a:off x="5715000" y="1621978"/>
            <a:ext cx="121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l-GR" altLang="en-US" sz="2000">
                <a:cs typeface="Times New Roman" panose="02020603050405020304" pitchFamily="18" charset="0"/>
              </a:rPr>
              <a:t>π</a:t>
            </a:r>
            <a:r>
              <a:rPr lang="en-US" altLang="en-US" sz="2000" baseline="-25000">
                <a:cs typeface="Times New Roman" panose="02020603050405020304" pitchFamily="18" charset="0"/>
              </a:rPr>
              <a:t>d1,2</a:t>
            </a:r>
            <a:r>
              <a:rPr lang="en-US" altLang="en-US" sz="2000">
                <a:cs typeface="Times New Roman" panose="02020603050405020304" pitchFamily="18" charset="0"/>
              </a:rPr>
              <a:t> </a:t>
            </a:r>
            <a:br>
              <a:rPr lang="en-US" altLang="en-US" sz="2000">
                <a:cs typeface="Times New Roman" panose="02020603050405020304" pitchFamily="18" charset="0"/>
              </a:rPr>
            </a:br>
            <a:r>
              <a:rPr lang="en-US" altLang="en-US">
                <a:cs typeface="Times New Roman" panose="02020603050405020304" pitchFamily="18" charset="0"/>
              </a:rPr>
              <a:t>( </a:t>
            </a:r>
            <a:r>
              <a:rPr lang="en-US" altLang="en-US">
                <a:latin typeface="Arial" panose="020B0604020202020204" pitchFamily="34" charset="0"/>
              </a:rPr>
              <a:t>P(</a:t>
            </a:r>
            <a:r>
              <a:rPr lang="el-GR" altLang="en-US">
                <a:latin typeface="Arial" panose="020B0604020202020204" pitchFamily="34" charset="0"/>
              </a:rPr>
              <a:t>θ</a:t>
            </a:r>
            <a:r>
              <a:rPr lang="en-US" altLang="en-US" baseline="-25000">
                <a:latin typeface="Arial" panose="020B0604020202020204" pitchFamily="34" charset="0"/>
              </a:rPr>
              <a:t>2</a:t>
            </a:r>
            <a:r>
              <a:rPr lang="en-US" altLang="en-US">
                <a:latin typeface="Arial" panose="020B0604020202020204" pitchFamily="34" charset="0"/>
              </a:rPr>
              <a:t>|d</a:t>
            </a:r>
            <a:r>
              <a:rPr lang="en-US" altLang="en-US" baseline="-25000">
                <a:latin typeface="Arial" panose="020B0604020202020204" pitchFamily="34" charset="0"/>
              </a:rPr>
              <a:t>1</a:t>
            </a:r>
            <a:r>
              <a:rPr lang="en-US" altLang="en-US">
                <a:latin typeface="Arial" panose="020B0604020202020204" pitchFamily="34" charset="0"/>
              </a:rPr>
              <a:t>) </a:t>
            </a:r>
            <a:r>
              <a:rPr lang="en-US" altLang="en-US">
                <a:cs typeface="Times New Roman" panose="02020603050405020304" pitchFamily="18" charset="0"/>
              </a:rPr>
              <a:t>)</a:t>
            </a:r>
            <a:endParaRPr lang="en-US" altLang="en-US" baseline="-25000">
              <a:cs typeface="Times New Roman" panose="02020603050405020304" pitchFamily="18" charset="0"/>
            </a:endParaRPr>
          </a:p>
        </p:txBody>
      </p:sp>
      <p:sp>
        <p:nvSpPr>
          <p:cNvPr id="32782" name="TextBox 65"/>
          <p:cNvSpPr txBox="1">
            <a:spLocks noChangeArrowheads="1"/>
          </p:cNvSpPr>
          <p:nvPr/>
        </p:nvSpPr>
        <p:spPr bwMode="auto">
          <a:xfrm>
            <a:off x="4343400" y="3222178"/>
            <a:ext cx="1676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l-GR" altLang="en-US" sz="2000">
                <a:cs typeface="Times New Roman" panose="02020603050405020304" pitchFamily="18" charset="0"/>
              </a:rPr>
              <a:t>π</a:t>
            </a:r>
            <a:r>
              <a:rPr lang="en-US" altLang="en-US" sz="2000" baseline="-25000">
                <a:cs typeface="Times New Roman" panose="02020603050405020304" pitchFamily="18" charset="0"/>
              </a:rPr>
              <a:t>d2,1</a:t>
            </a:r>
            <a:r>
              <a:rPr lang="en-US" altLang="en-US" sz="2000">
                <a:cs typeface="Times New Roman" panose="02020603050405020304" pitchFamily="18" charset="0"/>
              </a:rPr>
              <a:t> </a:t>
            </a:r>
            <a:br>
              <a:rPr lang="en-US" altLang="en-US" sz="2000">
                <a:cs typeface="Times New Roman" panose="02020603050405020304" pitchFamily="18" charset="0"/>
              </a:rPr>
            </a:br>
            <a:r>
              <a:rPr lang="en-US" altLang="en-US">
                <a:cs typeface="Times New Roman" panose="02020603050405020304" pitchFamily="18" charset="0"/>
              </a:rPr>
              <a:t>( </a:t>
            </a:r>
            <a:r>
              <a:rPr lang="en-US" altLang="en-US">
                <a:latin typeface="Arial" panose="020B0604020202020204" pitchFamily="34" charset="0"/>
              </a:rPr>
              <a:t>P(</a:t>
            </a:r>
            <a:r>
              <a:rPr lang="el-GR" altLang="en-US">
                <a:latin typeface="Arial" panose="020B0604020202020204" pitchFamily="34" charset="0"/>
              </a:rPr>
              <a:t>θ</a:t>
            </a:r>
            <a:r>
              <a:rPr lang="en-US" altLang="en-US" baseline="-25000">
                <a:latin typeface="Arial" panose="020B0604020202020204" pitchFamily="34" charset="0"/>
              </a:rPr>
              <a:t>1</a:t>
            </a:r>
            <a:r>
              <a:rPr lang="en-US" altLang="en-US">
                <a:latin typeface="Arial" panose="020B0604020202020204" pitchFamily="34" charset="0"/>
              </a:rPr>
              <a:t>|d</a:t>
            </a:r>
            <a:r>
              <a:rPr lang="en-US" altLang="en-US" baseline="-25000">
                <a:latin typeface="Arial" panose="020B0604020202020204" pitchFamily="34" charset="0"/>
              </a:rPr>
              <a:t>2</a:t>
            </a:r>
            <a:r>
              <a:rPr lang="en-US" altLang="en-US">
                <a:latin typeface="Arial" panose="020B0604020202020204" pitchFamily="34" charset="0"/>
              </a:rPr>
              <a:t>) </a:t>
            </a:r>
            <a:r>
              <a:rPr lang="en-US" altLang="en-US">
                <a:cs typeface="Times New Roman" panose="02020603050405020304" pitchFamily="18" charset="0"/>
              </a:rPr>
              <a:t>)</a:t>
            </a:r>
            <a:endParaRPr lang="en-US" altLang="en-US" baseline="-25000">
              <a:cs typeface="Times New Roman" panose="02020603050405020304" pitchFamily="18" charset="0"/>
            </a:endParaRPr>
          </a:p>
        </p:txBody>
      </p:sp>
      <p:sp>
        <p:nvSpPr>
          <p:cNvPr id="32783" name="TextBox 66"/>
          <p:cNvSpPr txBox="1">
            <a:spLocks noChangeArrowheads="1"/>
          </p:cNvSpPr>
          <p:nvPr/>
        </p:nvSpPr>
        <p:spPr bwMode="auto">
          <a:xfrm>
            <a:off x="5791200" y="3222178"/>
            <a:ext cx="121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l-GR" altLang="en-US" sz="2000">
                <a:cs typeface="Times New Roman" panose="02020603050405020304" pitchFamily="18" charset="0"/>
              </a:rPr>
              <a:t>π</a:t>
            </a:r>
            <a:r>
              <a:rPr lang="en-US" altLang="en-US" sz="2000" baseline="-25000">
                <a:cs typeface="Times New Roman" panose="02020603050405020304" pitchFamily="18" charset="0"/>
              </a:rPr>
              <a:t>d2,2</a:t>
            </a:r>
            <a:r>
              <a:rPr lang="en-US" altLang="en-US" sz="2000">
                <a:cs typeface="Times New Roman" panose="02020603050405020304" pitchFamily="18" charset="0"/>
              </a:rPr>
              <a:t> </a:t>
            </a:r>
            <a:br>
              <a:rPr lang="en-US" altLang="en-US" sz="2000">
                <a:cs typeface="Times New Roman" panose="02020603050405020304" pitchFamily="18" charset="0"/>
              </a:rPr>
            </a:br>
            <a:r>
              <a:rPr lang="en-US" altLang="en-US">
                <a:cs typeface="Times New Roman" panose="02020603050405020304" pitchFamily="18" charset="0"/>
              </a:rPr>
              <a:t>( </a:t>
            </a:r>
            <a:r>
              <a:rPr lang="en-US" altLang="en-US">
                <a:latin typeface="Arial" panose="020B0604020202020204" pitchFamily="34" charset="0"/>
              </a:rPr>
              <a:t>P(</a:t>
            </a:r>
            <a:r>
              <a:rPr lang="el-GR" altLang="en-US">
                <a:latin typeface="Arial" panose="020B0604020202020204" pitchFamily="34" charset="0"/>
              </a:rPr>
              <a:t>θ</a:t>
            </a:r>
            <a:r>
              <a:rPr lang="en-US" altLang="en-US" baseline="-25000">
                <a:latin typeface="Arial" panose="020B0604020202020204" pitchFamily="34" charset="0"/>
              </a:rPr>
              <a:t>2</a:t>
            </a:r>
            <a:r>
              <a:rPr lang="en-US" altLang="en-US">
                <a:latin typeface="Arial" panose="020B0604020202020204" pitchFamily="34" charset="0"/>
              </a:rPr>
              <a:t>|d</a:t>
            </a:r>
            <a:r>
              <a:rPr lang="en-US" altLang="en-US" baseline="-25000">
                <a:latin typeface="Arial" panose="020B0604020202020204" pitchFamily="34" charset="0"/>
              </a:rPr>
              <a:t>2</a:t>
            </a:r>
            <a:r>
              <a:rPr lang="en-US" altLang="en-US">
                <a:latin typeface="Arial" panose="020B0604020202020204" pitchFamily="34" charset="0"/>
              </a:rPr>
              <a:t>) </a:t>
            </a:r>
            <a:r>
              <a:rPr lang="en-US" altLang="en-US">
                <a:cs typeface="Times New Roman" panose="02020603050405020304" pitchFamily="18" charset="0"/>
              </a:rPr>
              <a:t>)</a:t>
            </a:r>
            <a:endParaRPr lang="en-US" altLang="en-US" baseline="-25000">
              <a:cs typeface="Times New Roman" panose="02020603050405020304" pitchFamily="18" charset="0"/>
            </a:endParaRPr>
          </a:p>
        </p:txBody>
      </p:sp>
      <p:sp>
        <p:nvSpPr>
          <p:cNvPr id="32784" name="TextBox 69"/>
          <p:cNvSpPr txBox="1">
            <a:spLocks noChangeArrowheads="1"/>
          </p:cNvSpPr>
          <p:nvPr/>
        </p:nvSpPr>
        <p:spPr bwMode="auto">
          <a:xfrm>
            <a:off x="1133475" y="3479353"/>
            <a:ext cx="76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>
                <a:latin typeface="Arial" panose="020B0604020202020204" pitchFamily="34" charset="0"/>
              </a:rPr>
              <a:t>aid</a:t>
            </a:r>
          </a:p>
        </p:txBody>
      </p:sp>
      <p:sp>
        <p:nvSpPr>
          <p:cNvPr id="32785" name="TextBox 70"/>
          <p:cNvSpPr txBox="1">
            <a:spLocks noChangeArrowheads="1"/>
          </p:cNvSpPr>
          <p:nvPr/>
        </p:nvSpPr>
        <p:spPr bwMode="auto">
          <a:xfrm>
            <a:off x="1104900" y="3784153"/>
            <a:ext cx="828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>
                <a:latin typeface="Arial" panose="020B0604020202020204" pitchFamily="34" charset="0"/>
              </a:rPr>
              <a:t>price</a:t>
            </a:r>
          </a:p>
        </p:txBody>
      </p:sp>
      <p:sp>
        <p:nvSpPr>
          <p:cNvPr id="32786" name="TextBox 71"/>
          <p:cNvSpPr txBox="1">
            <a:spLocks noChangeArrowheads="1"/>
          </p:cNvSpPr>
          <p:nvPr/>
        </p:nvSpPr>
        <p:spPr bwMode="auto">
          <a:xfrm>
            <a:off x="1104900" y="4079428"/>
            <a:ext cx="830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>
                <a:latin typeface="Arial" panose="020B0604020202020204" pitchFamily="34" charset="0"/>
              </a:rPr>
              <a:t>oil</a:t>
            </a:r>
          </a:p>
        </p:txBody>
      </p:sp>
      <p:sp>
        <p:nvSpPr>
          <p:cNvPr id="32787" name="Right Arrow 91"/>
          <p:cNvSpPr>
            <a:spLocks noChangeArrowheads="1"/>
          </p:cNvSpPr>
          <p:nvPr/>
        </p:nvSpPr>
        <p:spPr bwMode="auto">
          <a:xfrm rot="9620076">
            <a:off x="6891338" y="2798316"/>
            <a:ext cx="304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cs typeface="Times New Roman" panose="02020603050405020304" pitchFamily="18" charset="0"/>
            </a:endParaRPr>
          </a:p>
        </p:txBody>
      </p:sp>
      <p:grpSp>
        <p:nvGrpSpPr>
          <p:cNvPr id="4" name="Group 101"/>
          <p:cNvGrpSpPr>
            <a:grpSpLocks/>
          </p:cNvGrpSpPr>
          <p:nvPr/>
        </p:nvGrpSpPr>
        <p:grpSpPr bwMode="auto">
          <a:xfrm>
            <a:off x="2206625" y="2404616"/>
            <a:ext cx="1403350" cy="1912937"/>
            <a:chOff x="2209800" y="1854200"/>
            <a:chExt cx="1676400" cy="2870200"/>
          </a:xfrm>
        </p:grpSpPr>
        <p:sp>
          <p:nvSpPr>
            <p:cNvPr id="32881" name="Rectangle 102"/>
            <p:cNvSpPr>
              <a:spLocks noChangeArrowheads="1"/>
            </p:cNvSpPr>
            <p:nvPr/>
          </p:nvSpPr>
          <p:spPr bwMode="auto">
            <a:xfrm>
              <a:off x="2209800" y="1854200"/>
              <a:ext cx="838200" cy="228600"/>
            </a:xfrm>
            <a:prstGeom prst="rect">
              <a:avLst/>
            </a:prstGeom>
            <a:solidFill>
              <a:srgbClr val="00B0F0"/>
            </a:solidFill>
            <a:ln w="9525" algn="ctr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882" name="Rectangle 103"/>
            <p:cNvSpPr>
              <a:spLocks noChangeArrowheads="1"/>
            </p:cNvSpPr>
            <p:nvPr/>
          </p:nvSpPr>
          <p:spPr bwMode="auto">
            <a:xfrm>
              <a:off x="2209800" y="2286000"/>
              <a:ext cx="533400" cy="228600"/>
            </a:xfrm>
            <a:prstGeom prst="rect">
              <a:avLst/>
            </a:prstGeom>
            <a:solidFill>
              <a:srgbClr val="00B0F0"/>
            </a:solidFill>
            <a:ln w="9525" algn="ctr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883" name="Rectangle 104"/>
            <p:cNvSpPr>
              <a:spLocks noChangeArrowheads="1"/>
            </p:cNvSpPr>
            <p:nvPr/>
          </p:nvSpPr>
          <p:spPr bwMode="auto">
            <a:xfrm>
              <a:off x="2743200" y="2286000"/>
              <a:ext cx="304800" cy="22860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884" name="Rectangle 105"/>
            <p:cNvSpPr>
              <a:spLocks noChangeArrowheads="1"/>
            </p:cNvSpPr>
            <p:nvPr/>
          </p:nvSpPr>
          <p:spPr bwMode="auto">
            <a:xfrm>
              <a:off x="2209800" y="2743200"/>
              <a:ext cx="457200" cy="228600"/>
            </a:xfrm>
            <a:prstGeom prst="rect">
              <a:avLst/>
            </a:prstGeom>
            <a:solidFill>
              <a:srgbClr val="00B0F0"/>
            </a:solidFill>
            <a:ln w="9525" algn="ctr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885" name="Rectangle 106"/>
            <p:cNvSpPr>
              <a:spLocks noChangeArrowheads="1"/>
            </p:cNvSpPr>
            <p:nvPr/>
          </p:nvSpPr>
          <p:spPr bwMode="auto">
            <a:xfrm>
              <a:off x="2667000" y="2743200"/>
              <a:ext cx="533400" cy="22860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886" name="Rectangle 107"/>
            <p:cNvSpPr>
              <a:spLocks noChangeArrowheads="1"/>
            </p:cNvSpPr>
            <p:nvPr/>
          </p:nvSpPr>
          <p:spPr bwMode="auto">
            <a:xfrm>
              <a:off x="2209800" y="3657600"/>
              <a:ext cx="609600" cy="228600"/>
            </a:xfrm>
            <a:prstGeom prst="rect">
              <a:avLst/>
            </a:prstGeom>
            <a:solidFill>
              <a:srgbClr val="00B0F0"/>
            </a:solidFill>
            <a:ln w="9525" algn="ctr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887" name="Rectangle 108"/>
            <p:cNvSpPr>
              <a:spLocks noChangeArrowheads="1"/>
            </p:cNvSpPr>
            <p:nvPr/>
          </p:nvSpPr>
          <p:spPr bwMode="auto">
            <a:xfrm>
              <a:off x="2819400" y="3657600"/>
              <a:ext cx="609600" cy="22860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888" name="Rectangle 109"/>
            <p:cNvSpPr>
              <a:spLocks noChangeArrowheads="1"/>
            </p:cNvSpPr>
            <p:nvPr/>
          </p:nvSpPr>
          <p:spPr bwMode="auto">
            <a:xfrm>
              <a:off x="2209800" y="4076700"/>
              <a:ext cx="990600" cy="228600"/>
            </a:xfrm>
            <a:prstGeom prst="rect">
              <a:avLst/>
            </a:prstGeom>
            <a:solidFill>
              <a:srgbClr val="00B0F0"/>
            </a:solidFill>
            <a:ln w="9525" algn="ctr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889" name="Rectangle 110"/>
            <p:cNvSpPr>
              <a:spLocks noChangeArrowheads="1"/>
            </p:cNvSpPr>
            <p:nvPr/>
          </p:nvSpPr>
          <p:spPr bwMode="auto">
            <a:xfrm>
              <a:off x="3200400" y="4076700"/>
              <a:ext cx="304800" cy="22860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890" name="Rectangle 111"/>
            <p:cNvSpPr>
              <a:spLocks noChangeArrowheads="1"/>
            </p:cNvSpPr>
            <p:nvPr/>
          </p:nvSpPr>
          <p:spPr bwMode="auto">
            <a:xfrm>
              <a:off x="2514600" y="4495800"/>
              <a:ext cx="457200" cy="22860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891" name="Rectangle 112"/>
            <p:cNvSpPr>
              <a:spLocks noChangeArrowheads="1"/>
            </p:cNvSpPr>
            <p:nvPr/>
          </p:nvSpPr>
          <p:spPr bwMode="auto">
            <a:xfrm>
              <a:off x="2209800" y="4495800"/>
              <a:ext cx="304800" cy="228600"/>
            </a:xfrm>
            <a:prstGeom prst="rect">
              <a:avLst/>
            </a:prstGeom>
            <a:solidFill>
              <a:srgbClr val="00B0F0"/>
            </a:solidFill>
            <a:ln w="9525" algn="ctr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892" name="Rectangle 113"/>
            <p:cNvSpPr>
              <a:spLocks noChangeArrowheads="1"/>
            </p:cNvSpPr>
            <p:nvPr/>
          </p:nvSpPr>
          <p:spPr bwMode="auto">
            <a:xfrm>
              <a:off x="3429000" y="3657600"/>
              <a:ext cx="457200" cy="228600"/>
            </a:xfrm>
            <a:prstGeom prst="rect">
              <a:avLst/>
            </a:prstGeom>
            <a:solidFill>
              <a:srgbClr val="7030A0"/>
            </a:solidFill>
            <a:ln w="9525" algn="ctr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893" name="Rectangle 114"/>
            <p:cNvSpPr>
              <a:spLocks noChangeArrowheads="1"/>
            </p:cNvSpPr>
            <p:nvPr/>
          </p:nvSpPr>
          <p:spPr bwMode="auto">
            <a:xfrm>
              <a:off x="3505200" y="4076700"/>
              <a:ext cx="304800" cy="228600"/>
            </a:xfrm>
            <a:prstGeom prst="rect">
              <a:avLst/>
            </a:prstGeom>
            <a:solidFill>
              <a:srgbClr val="7030A0"/>
            </a:solidFill>
            <a:ln w="9525" algn="ctr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894" name="Rectangle 115"/>
            <p:cNvSpPr>
              <a:spLocks noChangeArrowheads="1"/>
            </p:cNvSpPr>
            <p:nvPr/>
          </p:nvSpPr>
          <p:spPr bwMode="auto">
            <a:xfrm>
              <a:off x="2971800" y="4495800"/>
              <a:ext cx="609600" cy="228600"/>
            </a:xfrm>
            <a:prstGeom prst="rect">
              <a:avLst/>
            </a:prstGeom>
            <a:solidFill>
              <a:srgbClr val="7030A0"/>
            </a:solidFill>
            <a:ln w="9525" algn="ctr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895" name="Rectangle 116"/>
            <p:cNvSpPr>
              <a:spLocks noChangeArrowheads="1"/>
            </p:cNvSpPr>
            <p:nvPr/>
          </p:nvSpPr>
          <p:spPr bwMode="auto">
            <a:xfrm>
              <a:off x="3022600" y="1854200"/>
              <a:ext cx="304800" cy="22860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896" name="Rectangle 117"/>
            <p:cNvSpPr>
              <a:spLocks noChangeArrowheads="1"/>
            </p:cNvSpPr>
            <p:nvPr/>
          </p:nvSpPr>
          <p:spPr bwMode="auto">
            <a:xfrm>
              <a:off x="3340100" y="1854200"/>
              <a:ext cx="457200" cy="228600"/>
            </a:xfrm>
            <a:prstGeom prst="rect">
              <a:avLst/>
            </a:prstGeom>
            <a:solidFill>
              <a:srgbClr val="7030A0"/>
            </a:solidFill>
            <a:ln w="9525" algn="ctr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897" name="Rectangle 118"/>
            <p:cNvSpPr>
              <a:spLocks noChangeArrowheads="1"/>
            </p:cNvSpPr>
            <p:nvPr/>
          </p:nvSpPr>
          <p:spPr bwMode="auto">
            <a:xfrm>
              <a:off x="3048000" y="2286000"/>
              <a:ext cx="381000" cy="228600"/>
            </a:xfrm>
            <a:prstGeom prst="rect">
              <a:avLst/>
            </a:prstGeom>
            <a:solidFill>
              <a:srgbClr val="7030A0"/>
            </a:solidFill>
            <a:ln w="9525" algn="ctr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898" name="Rectangle 119"/>
            <p:cNvSpPr>
              <a:spLocks noChangeArrowheads="1"/>
            </p:cNvSpPr>
            <p:nvPr/>
          </p:nvSpPr>
          <p:spPr bwMode="auto">
            <a:xfrm>
              <a:off x="3200400" y="2743200"/>
              <a:ext cx="381000" cy="228600"/>
            </a:xfrm>
            <a:prstGeom prst="rect">
              <a:avLst/>
            </a:prstGeom>
            <a:solidFill>
              <a:srgbClr val="7030A0"/>
            </a:solidFill>
            <a:ln w="9525" algn="ctr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32789" name="Right Arrow 92"/>
          <p:cNvSpPr>
            <a:spLocks noChangeArrowheads="1"/>
          </p:cNvSpPr>
          <p:nvPr/>
        </p:nvSpPr>
        <p:spPr bwMode="auto">
          <a:xfrm rot="9116015">
            <a:off x="6988175" y="4158803"/>
            <a:ext cx="304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cs typeface="Times New Roman" panose="02020603050405020304" pitchFamily="18" charset="0"/>
            </a:endParaRPr>
          </a:p>
        </p:txBody>
      </p:sp>
      <p:pic>
        <p:nvPicPr>
          <p:cNvPr id="32790" name="Picture 2" descr="C:\Users\Qiaozhu Mei\Work\Services\Pictur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188" y="2101403"/>
            <a:ext cx="1725612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96"/>
          <p:cNvGrpSpPr>
            <a:grpSpLocks/>
          </p:cNvGrpSpPr>
          <p:nvPr/>
        </p:nvGrpSpPr>
        <p:grpSpPr bwMode="auto">
          <a:xfrm>
            <a:off x="4953000" y="2764978"/>
            <a:ext cx="1524000" cy="1676400"/>
            <a:chOff x="4876800" y="2514598"/>
            <a:chExt cx="1524002" cy="1676403"/>
          </a:xfrm>
        </p:grpSpPr>
        <p:sp>
          <p:nvSpPr>
            <p:cNvPr id="32877" name="Rectangle 125"/>
            <p:cNvSpPr>
              <a:spLocks noChangeArrowheads="1"/>
            </p:cNvSpPr>
            <p:nvPr/>
          </p:nvSpPr>
          <p:spPr bwMode="auto">
            <a:xfrm rot="5400000">
              <a:off x="5181600" y="2209798"/>
              <a:ext cx="304800" cy="91440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878" name="Rectangle 126"/>
            <p:cNvSpPr>
              <a:spLocks noChangeArrowheads="1"/>
            </p:cNvSpPr>
            <p:nvPr/>
          </p:nvSpPr>
          <p:spPr bwMode="auto">
            <a:xfrm rot="-5400000">
              <a:off x="5943601" y="2362199"/>
              <a:ext cx="304801" cy="609600"/>
            </a:xfrm>
            <a:prstGeom prst="rect">
              <a:avLst/>
            </a:prstGeom>
            <a:solidFill>
              <a:srgbClr val="7030A0"/>
            </a:solidFill>
            <a:ln w="9525" algn="ctr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879" name="Rectangle 127"/>
            <p:cNvSpPr>
              <a:spLocks noChangeArrowheads="1"/>
            </p:cNvSpPr>
            <p:nvPr/>
          </p:nvSpPr>
          <p:spPr bwMode="auto">
            <a:xfrm rot="5400000">
              <a:off x="4991100" y="3771900"/>
              <a:ext cx="304800" cy="53340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880" name="Rectangle 128"/>
            <p:cNvSpPr>
              <a:spLocks noChangeArrowheads="1"/>
            </p:cNvSpPr>
            <p:nvPr/>
          </p:nvSpPr>
          <p:spPr bwMode="auto">
            <a:xfrm rot="-5400000">
              <a:off x="5753101" y="3543301"/>
              <a:ext cx="304801" cy="990600"/>
            </a:xfrm>
            <a:prstGeom prst="rect">
              <a:avLst/>
            </a:prstGeom>
            <a:solidFill>
              <a:srgbClr val="7030A0"/>
            </a:solidFill>
            <a:ln w="9525" algn="ctr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6" name="Group 95"/>
          <p:cNvGrpSpPr>
            <a:grpSpLocks/>
          </p:cNvGrpSpPr>
          <p:nvPr/>
        </p:nvGrpSpPr>
        <p:grpSpPr bwMode="auto">
          <a:xfrm>
            <a:off x="4953000" y="2764978"/>
            <a:ext cx="1524000" cy="1676400"/>
            <a:chOff x="4953000" y="2514600"/>
            <a:chExt cx="1524000" cy="1676401"/>
          </a:xfrm>
        </p:grpSpPr>
        <p:sp>
          <p:nvSpPr>
            <p:cNvPr id="32873" name="Rectangle 89"/>
            <p:cNvSpPr>
              <a:spLocks noChangeArrowheads="1"/>
            </p:cNvSpPr>
            <p:nvPr/>
          </p:nvSpPr>
          <p:spPr bwMode="auto">
            <a:xfrm rot="5400000">
              <a:off x="5105400" y="2362200"/>
              <a:ext cx="304800" cy="60960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874" name="Rectangle 90"/>
            <p:cNvSpPr>
              <a:spLocks noChangeArrowheads="1"/>
            </p:cNvSpPr>
            <p:nvPr/>
          </p:nvSpPr>
          <p:spPr bwMode="auto">
            <a:xfrm rot="-5400000">
              <a:off x="5867400" y="2209802"/>
              <a:ext cx="304801" cy="914398"/>
            </a:xfrm>
            <a:prstGeom prst="rect">
              <a:avLst/>
            </a:prstGeom>
            <a:solidFill>
              <a:srgbClr val="7030A0"/>
            </a:solidFill>
            <a:ln w="9525" algn="ctr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875" name="Rectangle 93"/>
            <p:cNvSpPr>
              <a:spLocks noChangeArrowheads="1"/>
            </p:cNvSpPr>
            <p:nvPr/>
          </p:nvSpPr>
          <p:spPr bwMode="auto">
            <a:xfrm rot="5400000">
              <a:off x="5219700" y="3619500"/>
              <a:ext cx="304800" cy="83820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876" name="Rectangle 94"/>
            <p:cNvSpPr>
              <a:spLocks noChangeArrowheads="1"/>
            </p:cNvSpPr>
            <p:nvPr/>
          </p:nvSpPr>
          <p:spPr bwMode="auto">
            <a:xfrm rot="-5400000">
              <a:off x="5981700" y="3695702"/>
              <a:ext cx="304801" cy="685798"/>
            </a:xfrm>
            <a:prstGeom prst="rect">
              <a:avLst/>
            </a:prstGeom>
            <a:solidFill>
              <a:srgbClr val="7030A0"/>
            </a:solidFill>
            <a:ln w="9525" algn="ctr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32793" name="TextBox 144"/>
          <p:cNvSpPr txBox="1">
            <a:spLocks noChangeArrowheads="1"/>
          </p:cNvSpPr>
          <p:nvPr/>
        </p:nvSpPr>
        <p:spPr bwMode="auto">
          <a:xfrm>
            <a:off x="1447800" y="4746178"/>
            <a:ext cx="1219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cs typeface="Times New Roman" panose="02020603050405020304" pitchFamily="18" charset="0"/>
              </a:rPr>
              <a:t>Topic 1</a:t>
            </a:r>
            <a:endParaRPr lang="en-US" altLang="en-US" baseline="-25000">
              <a:cs typeface="Times New Roman" panose="02020603050405020304" pitchFamily="18" charset="0"/>
            </a:endParaRPr>
          </a:p>
        </p:txBody>
      </p:sp>
      <p:sp>
        <p:nvSpPr>
          <p:cNvPr id="32794" name="TextBox 145"/>
          <p:cNvSpPr txBox="1">
            <a:spLocks noChangeArrowheads="1"/>
          </p:cNvSpPr>
          <p:nvPr/>
        </p:nvSpPr>
        <p:spPr bwMode="auto">
          <a:xfrm>
            <a:off x="2667000" y="4746178"/>
            <a:ext cx="1219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cs typeface="Times New Roman" panose="02020603050405020304" pitchFamily="18" charset="0"/>
              </a:rPr>
              <a:t>Topic 2</a:t>
            </a:r>
            <a:endParaRPr lang="en-US" altLang="en-US" baseline="-25000">
              <a:cs typeface="Times New Roman" panose="02020603050405020304" pitchFamily="18" charset="0"/>
            </a:endParaRPr>
          </a:p>
        </p:txBody>
      </p:sp>
      <p:sp>
        <p:nvSpPr>
          <p:cNvPr id="32795" name="TextBox 146"/>
          <p:cNvSpPr txBox="1">
            <a:spLocks noChangeArrowheads="1"/>
          </p:cNvSpPr>
          <p:nvPr/>
        </p:nvSpPr>
        <p:spPr bwMode="auto">
          <a:xfrm>
            <a:off x="790575" y="5224016"/>
            <a:ext cx="76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>
                <a:latin typeface="Arial" panose="020B0604020202020204" pitchFamily="34" charset="0"/>
              </a:rPr>
              <a:t>aid</a:t>
            </a:r>
          </a:p>
        </p:txBody>
      </p:sp>
      <p:sp>
        <p:nvSpPr>
          <p:cNvPr id="32796" name="TextBox 147"/>
          <p:cNvSpPr txBox="1">
            <a:spLocks noChangeArrowheads="1"/>
          </p:cNvSpPr>
          <p:nvPr/>
        </p:nvSpPr>
        <p:spPr bwMode="auto">
          <a:xfrm>
            <a:off x="762000" y="5595491"/>
            <a:ext cx="828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>
                <a:latin typeface="Arial" panose="020B0604020202020204" pitchFamily="34" charset="0"/>
              </a:rPr>
              <a:t>price</a:t>
            </a:r>
          </a:p>
        </p:txBody>
      </p:sp>
      <p:sp>
        <p:nvSpPr>
          <p:cNvPr id="32797" name="TextBox 148"/>
          <p:cNvSpPr txBox="1">
            <a:spLocks noChangeArrowheads="1"/>
          </p:cNvSpPr>
          <p:nvPr/>
        </p:nvSpPr>
        <p:spPr bwMode="auto">
          <a:xfrm>
            <a:off x="762000" y="5976491"/>
            <a:ext cx="830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>
                <a:latin typeface="Arial" panose="020B0604020202020204" pitchFamily="34" charset="0"/>
              </a:rPr>
              <a:t>oil</a:t>
            </a:r>
          </a:p>
        </p:txBody>
      </p:sp>
      <p:sp>
        <p:nvSpPr>
          <p:cNvPr id="32798" name="TextBox 149"/>
          <p:cNvSpPr txBox="1">
            <a:spLocks noChangeArrowheads="1"/>
          </p:cNvSpPr>
          <p:nvPr/>
        </p:nvSpPr>
        <p:spPr bwMode="auto">
          <a:xfrm>
            <a:off x="457200" y="4784278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>
                <a:latin typeface="Arial" panose="020B0604020202020204" pitchFamily="34" charset="0"/>
              </a:rPr>
              <a:t>P(w|</a:t>
            </a:r>
            <a:r>
              <a:rPr lang="el-GR" altLang="en-US" sz="1800">
                <a:latin typeface="Arial" panose="020B0604020202020204" pitchFamily="34" charset="0"/>
              </a:rPr>
              <a:t> θ</a:t>
            </a:r>
            <a:r>
              <a:rPr lang="en-US" altLang="en-US" sz="1800">
                <a:latin typeface="Arial" panose="020B0604020202020204" pitchFamily="34" charset="0"/>
              </a:rPr>
              <a:t>)</a:t>
            </a:r>
          </a:p>
        </p:txBody>
      </p:sp>
      <p:grpSp>
        <p:nvGrpSpPr>
          <p:cNvPr id="7" name="Group 163"/>
          <p:cNvGrpSpPr>
            <a:grpSpLocks/>
          </p:cNvGrpSpPr>
          <p:nvPr/>
        </p:nvGrpSpPr>
        <p:grpSpPr bwMode="auto">
          <a:xfrm>
            <a:off x="1676400" y="5355778"/>
            <a:ext cx="2133600" cy="914400"/>
            <a:chOff x="1676400" y="5105400"/>
            <a:chExt cx="2133600" cy="914400"/>
          </a:xfrm>
        </p:grpSpPr>
        <p:sp>
          <p:nvSpPr>
            <p:cNvPr id="32861" name="Rectangle 151"/>
            <p:cNvSpPr>
              <a:spLocks noChangeArrowheads="1"/>
            </p:cNvSpPr>
            <p:nvPr/>
          </p:nvSpPr>
          <p:spPr bwMode="auto">
            <a:xfrm>
              <a:off x="1676400" y="5105400"/>
              <a:ext cx="255181" cy="15240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862" name="Rectangle 152"/>
            <p:cNvSpPr>
              <a:spLocks noChangeArrowheads="1"/>
            </p:cNvSpPr>
            <p:nvPr/>
          </p:nvSpPr>
          <p:spPr bwMode="auto">
            <a:xfrm>
              <a:off x="1981200" y="5105400"/>
              <a:ext cx="510363" cy="15240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863" name="Rectangle 153"/>
            <p:cNvSpPr>
              <a:spLocks noChangeArrowheads="1"/>
            </p:cNvSpPr>
            <p:nvPr/>
          </p:nvSpPr>
          <p:spPr bwMode="auto">
            <a:xfrm>
              <a:off x="2924175" y="5105400"/>
              <a:ext cx="382772" cy="152400"/>
            </a:xfrm>
            <a:prstGeom prst="rect">
              <a:avLst/>
            </a:prstGeom>
            <a:solidFill>
              <a:srgbClr val="7030A0"/>
            </a:solidFill>
            <a:ln w="9525" algn="ctr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864" name="Rectangle 154"/>
            <p:cNvSpPr>
              <a:spLocks noChangeArrowheads="1"/>
            </p:cNvSpPr>
            <p:nvPr/>
          </p:nvSpPr>
          <p:spPr bwMode="auto">
            <a:xfrm>
              <a:off x="3352800" y="5105400"/>
              <a:ext cx="382772" cy="152400"/>
            </a:xfrm>
            <a:prstGeom prst="rect">
              <a:avLst/>
            </a:prstGeom>
            <a:solidFill>
              <a:srgbClr val="7030A0"/>
            </a:solidFill>
            <a:ln w="9525" algn="ctr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865" name="Rectangle 155"/>
            <p:cNvSpPr>
              <a:spLocks noChangeArrowheads="1"/>
            </p:cNvSpPr>
            <p:nvPr/>
          </p:nvSpPr>
          <p:spPr bwMode="auto">
            <a:xfrm>
              <a:off x="1676400" y="5486400"/>
              <a:ext cx="255181" cy="15240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866" name="Rectangle 156"/>
            <p:cNvSpPr>
              <a:spLocks noChangeArrowheads="1"/>
            </p:cNvSpPr>
            <p:nvPr/>
          </p:nvSpPr>
          <p:spPr bwMode="auto">
            <a:xfrm>
              <a:off x="1981200" y="5486400"/>
              <a:ext cx="255181" cy="15240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867" name="Rectangle 157"/>
            <p:cNvSpPr>
              <a:spLocks noChangeArrowheads="1"/>
            </p:cNvSpPr>
            <p:nvPr/>
          </p:nvSpPr>
          <p:spPr bwMode="auto">
            <a:xfrm>
              <a:off x="1676400" y="5867400"/>
              <a:ext cx="446568" cy="15240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868" name="Rectangle 158"/>
            <p:cNvSpPr>
              <a:spLocks noChangeArrowheads="1"/>
            </p:cNvSpPr>
            <p:nvPr/>
          </p:nvSpPr>
          <p:spPr bwMode="auto">
            <a:xfrm>
              <a:off x="2179453" y="5867400"/>
              <a:ext cx="382772" cy="15240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869" name="Rectangle 159"/>
            <p:cNvSpPr>
              <a:spLocks noChangeArrowheads="1"/>
            </p:cNvSpPr>
            <p:nvPr/>
          </p:nvSpPr>
          <p:spPr bwMode="auto">
            <a:xfrm>
              <a:off x="2929048" y="5486400"/>
              <a:ext cx="318977" cy="152400"/>
            </a:xfrm>
            <a:prstGeom prst="rect">
              <a:avLst/>
            </a:prstGeom>
            <a:solidFill>
              <a:srgbClr val="7030A0"/>
            </a:solidFill>
            <a:ln w="9525" algn="ctr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870" name="Rectangle 160"/>
            <p:cNvSpPr>
              <a:spLocks noChangeArrowheads="1"/>
            </p:cNvSpPr>
            <p:nvPr/>
          </p:nvSpPr>
          <p:spPr bwMode="auto">
            <a:xfrm>
              <a:off x="3295650" y="5486400"/>
              <a:ext cx="255181" cy="152400"/>
            </a:xfrm>
            <a:prstGeom prst="rect">
              <a:avLst/>
            </a:prstGeom>
            <a:solidFill>
              <a:srgbClr val="7030A0"/>
            </a:solidFill>
            <a:ln w="9525" algn="ctr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871" name="Rectangle 161"/>
            <p:cNvSpPr>
              <a:spLocks noChangeArrowheads="1"/>
            </p:cNvSpPr>
            <p:nvPr/>
          </p:nvSpPr>
          <p:spPr bwMode="auto">
            <a:xfrm>
              <a:off x="2938573" y="5867400"/>
              <a:ext cx="318977" cy="152400"/>
            </a:xfrm>
            <a:prstGeom prst="rect">
              <a:avLst/>
            </a:prstGeom>
            <a:solidFill>
              <a:srgbClr val="7030A0"/>
            </a:solidFill>
            <a:ln w="9525" algn="ctr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872" name="Rectangle 162"/>
            <p:cNvSpPr>
              <a:spLocks noChangeArrowheads="1"/>
            </p:cNvSpPr>
            <p:nvPr/>
          </p:nvSpPr>
          <p:spPr bwMode="auto">
            <a:xfrm>
              <a:off x="3299637" y="5867400"/>
              <a:ext cx="510363" cy="152400"/>
            </a:xfrm>
            <a:prstGeom prst="rect">
              <a:avLst/>
            </a:prstGeom>
            <a:solidFill>
              <a:srgbClr val="7030A0"/>
            </a:solidFill>
            <a:ln w="9525" algn="ctr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8" name="Group 195"/>
          <p:cNvGrpSpPr>
            <a:grpSpLocks/>
          </p:cNvGrpSpPr>
          <p:nvPr/>
        </p:nvGrpSpPr>
        <p:grpSpPr bwMode="auto">
          <a:xfrm>
            <a:off x="1905000" y="2002978"/>
            <a:ext cx="1219200" cy="3290888"/>
            <a:chOff x="1752601" y="1776412"/>
            <a:chExt cx="1219199" cy="3290888"/>
          </a:xfrm>
        </p:grpSpPr>
        <p:sp>
          <p:nvSpPr>
            <p:cNvPr id="32859" name="Freeform 176"/>
            <p:cNvSpPr>
              <a:spLocks noChangeArrowheads="1"/>
            </p:cNvSpPr>
            <p:nvPr/>
          </p:nvSpPr>
          <p:spPr bwMode="auto">
            <a:xfrm>
              <a:off x="1752601" y="1776412"/>
              <a:ext cx="1219199" cy="3290888"/>
            </a:xfrm>
            <a:custGeom>
              <a:avLst/>
              <a:gdLst>
                <a:gd name="T0" fmla="*/ 1217612 w 1219199"/>
                <a:gd name="T1" fmla="*/ 357188 h 3290888"/>
                <a:gd name="T2" fmla="*/ 1093787 w 1219199"/>
                <a:gd name="T3" fmla="*/ 128588 h 3290888"/>
                <a:gd name="T4" fmla="*/ 465137 w 1219199"/>
                <a:gd name="T5" fmla="*/ 61913 h 3290888"/>
                <a:gd name="T6" fmla="*/ 179387 w 1219199"/>
                <a:gd name="T7" fmla="*/ 500063 h 3290888"/>
                <a:gd name="T8" fmla="*/ 17462 w 1219199"/>
                <a:gd name="T9" fmla="*/ 1319213 h 3290888"/>
                <a:gd name="T10" fmla="*/ 74612 w 1219199"/>
                <a:gd name="T11" fmla="*/ 3290888 h 32908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19199"/>
                <a:gd name="T19" fmla="*/ 0 h 3290888"/>
                <a:gd name="T20" fmla="*/ 1219199 w 1219199"/>
                <a:gd name="T21" fmla="*/ 3290888 h 32908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19199" h="3290888">
                  <a:moveTo>
                    <a:pt x="1217612" y="357188"/>
                  </a:moveTo>
                  <a:cubicBezTo>
                    <a:pt x="1218405" y="267494"/>
                    <a:pt x="1219199" y="177800"/>
                    <a:pt x="1093787" y="128588"/>
                  </a:cubicBezTo>
                  <a:cubicBezTo>
                    <a:pt x="968375" y="79376"/>
                    <a:pt x="617537" y="0"/>
                    <a:pt x="465137" y="61913"/>
                  </a:cubicBezTo>
                  <a:cubicBezTo>
                    <a:pt x="312737" y="123826"/>
                    <a:pt x="254000" y="290513"/>
                    <a:pt x="179387" y="500063"/>
                  </a:cubicBezTo>
                  <a:cubicBezTo>
                    <a:pt x="104774" y="709613"/>
                    <a:pt x="34924" y="854076"/>
                    <a:pt x="17462" y="1319213"/>
                  </a:cubicBezTo>
                  <a:cubicBezTo>
                    <a:pt x="0" y="1784350"/>
                    <a:pt x="37306" y="2537619"/>
                    <a:pt x="74612" y="3290888"/>
                  </a:cubicBezTo>
                </a:path>
              </a:pathLst>
            </a:custGeom>
            <a:noFill/>
            <a:ln w="9525" algn="ctr">
              <a:solidFill>
                <a:srgbClr val="C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60" name="Freeform 177"/>
            <p:cNvSpPr>
              <a:spLocks noChangeArrowheads="1"/>
            </p:cNvSpPr>
            <p:nvPr/>
          </p:nvSpPr>
          <p:spPr bwMode="auto">
            <a:xfrm>
              <a:off x="1884362" y="3092450"/>
              <a:ext cx="725488" cy="1936750"/>
            </a:xfrm>
            <a:custGeom>
              <a:avLst/>
              <a:gdLst>
                <a:gd name="T0" fmla="*/ 725488 w 725488"/>
                <a:gd name="T1" fmla="*/ 241300 h 1936750"/>
                <a:gd name="T2" fmla="*/ 573088 w 725488"/>
                <a:gd name="T3" fmla="*/ 117475 h 1936750"/>
                <a:gd name="T4" fmla="*/ 220663 w 725488"/>
                <a:gd name="T5" fmla="*/ 69850 h 1936750"/>
                <a:gd name="T6" fmla="*/ 11113 w 725488"/>
                <a:gd name="T7" fmla="*/ 536575 h 1936750"/>
                <a:gd name="T8" fmla="*/ 287338 w 725488"/>
                <a:gd name="T9" fmla="*/ 1936750 h 19367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5488"/>
                <a:gd name="T16" fmla="*/ 0 h 1936750"/>
                <a:gd name="T17" fmla="*/ 725488 w 725488"/>
                <a:gd name="T18" fmla="*/ 1936750 h 19367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5488" h="1936750">
                  <a:moveTo>
                    <a:pt x="725488" y="241300"/>
                  </a:moveTo>
                  <a:cubicBezTo>
                    <a:pt x="691356" y="193675"/>
                    <a:pt x="657225" y="146050"/>
                    <a:pt x="573088" y="117475"/>
                  </a:cubicBezTo>
                  <a:cubicBezTo>
                    <a:pt x="488951" y="88900"/>
                    <a:pt x="314326" y="0"/>
                    <a:pt x="220663" y="69850"/>
                  </a:cubicBezTo>
                  <a:cubicBezTo>
                    <a:pt x="127001" y="139700"/>
                    <a:pt x="0" y="225425"/>
                    <a:pt x="11113" y="536575"/>
                  </a:cubicBezTo>
                  <a:cubicBezTo>
                    <a:pt x="22226" y="847725"/>
                    <a:pt x="154782" y="1392237"/>
                    <a:pt x="287338" y="1936750"/>
                  </a:cubicBezTo>
                </a:path>
              </a:pathLst>
            </a:custGeom>
            <a:noFill/>
            <a:ln w="9525" algn="ctr">
              <a:solidFill>
                <a:srgbClr val="C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196"/>
          <p:cNvGrpSpPr>
            <a:grpSpLocks/>
          </p:cNvGrpSpPr>
          <p:nvPr/>
        </p:nvGrpSpPr>
        <p:grpSpPr bwMode="auto">
          <a:xfrm>
            <a:off x="2979738" y="2380803"/>
            <a:ext cx="1543050" cy="2965450"/>
            <a:chOff x="2979738" y="2130425"/>
            <a:chExt cx="1543050" cy="2965450"/>
          </a:xfrm>
        </p:grpSpPr>
        <p:sp>
          <p:nvSpPr>
            <p:cNvPr id="32857" name="Freeform 182"/>
            <p:cNvSpPr>
              <a:spLocks noChangeArrowheads="1"/>
            </p:cNvSpPr>
            <p:nvPr/>
          </p:nvSpPr>
          <p:spPr bwMode="auto">
            <a:xfrm>
              <a:off x="2979738" y="2130425"/>
              <a:ext cx="1492250" cy="2965450"/>
            </a:xfrm>
            <a:custGeom>
              <a:avLst/>
              <a:gdLst>
                <a:gd name="T0" fmla="*/ 468312 w 1492250"/>
                <a:gd name="T1" fmla="*/ 88900 h 2965450"/>
                <a:gd name="T2" fmla="*/ 858837 w 1492250"/>
                <a:gd name="T3" fmla="*/ 60325 h 2965450"/>
                <a:gd name="T4" fmla="*/ 1116012 w 1492250"/>
                <a:gd name="T5" fmla="*/ 184150 h 2965450"/>
                <a:gd name="T6" fmla="*/ 1373187 w 1492250"/>
                <a:gd name="T7" fmla="*/ 1165225 h 2965450"/>
                <a:gd name="T8" fmla="*/ 1449387 w 1492250"/>
                <a:gd name="T9" fmla="*/ 1670050 h 2965450"/>
                <a:gd name="T10" fmla="*/ 1116012 w 1492250"/>
                <a:gd name="T11" fmla="*/ 2146300 h 2965450"/>
                <a:gd name="T12" fmla="*/ 935037 w 1492250"/>
                <a:gd name="T13" fmla="*/ 2565400 h 2965450"/>
                <a:gd name="T14" fmla="*/ 258762 w 1492250"/>
                <a:gd name="T15" fmla="*/ 2765424 h 2965450"/>
                <a:gd name="T16" fmla="*/ 39687 w 1492250"/>
                <a:gd name="T17" fmla="*/ 2851150 h 2965450"/>
                <a:gd name="T18" fmla="*/ 20637 w 1492250"/>
                <a:gd name="T19" fmla="*/ 2965450 h 29654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92250"/>
                <a:gd name="T31" fmla="*/ 0 h 2965450"/>
                <a:gd name="T32" fmla="*/ 1492250 w 1492250"/>
                <a:gd name="T33" fmla="*/ 2965450 h 296545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92250" h="2965450">
                  <a:moveTo>
                    <a:pt x="468312" y="88900"/>
                  </a:moveTo>
                  <a:cubicBezTo>
                    <a:pt x="609599" y="66675"/>
                    <a:pt x="750887" y="44450"/>
                    <a:pt x="858837" y="60325"/>
                  </a:cubicBezTo>
                  <a:cubicBezTo>
                    <a:pt x="966787" y="76200"/>
                    <a:pt x="1030287" y="0"/>
                    <a:pt x="1116012" y="184150"/>
                  </a:cubicBezTo>
                  <a:cubicBezTo>
                    <a:pt x="1201737" y="368300"/>
                    <a:pt x="1317625" y="917575"/>
                    <a:pt x="1373187" y="1165225"/>
                  </a:cubicBezTo>
                  <a:cubicBezTo>
                    <a:pt x="1428750" y="1412875"/>
                    <a:pt x="1492250" y="1506538"/>
                    <a:pt x="1449387" y="1670050"/>
                  </a:cubicBezTo>
                  <a:cubicBezTo>
                    <a:pt x="1406525" y="1833563"/>
                    <a:pt x="1201737" y="1997075"/>
                    <a:pt x="1116012" y="2146300"/>
                  </a:cubicBezTo>
                  <a:cubicBezTo>
                    <a:pt x="1030287" y="2295525"/>
                    <a:pt x="1077912" y="2462213"/>
                    <a:pt x="935037" y="2565400"/>
                  </a:cubicBezTo>
                  <a:cubicBezTo>
                    <a:pt x="792162" y="2668588"/>
                    <a:pt x="407987" y="2717800"/>
                    <a:pt x="258762" y="2765425"/>
                  </a:cubicBezTo>
                  <a:cubicBezTo>
                    <a:pt x="109537" y="2813050"/>
                    <a:pt x="79374" y="2817813"/>
                    <a:pt x="39687" y="2851150"/>
                  </a:cubicBezTo>
                  <a:cubicBezTo>
                    <a:pt x="0" y="2884487"/>
                    <a:pt x="10318" y="2924968"/>
                    <a:pt x="20637" y="2965450"/>
                  </a:cubicBezTo>
                </a:path>
              </a:pathLst>
            </a:custGeom>
            <a:noFill/>
            <a:ln w="9525" algn="ctr">
              <a:solidFill>
                <a:srgbClr val="7030A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8" name="Freeform 183"/>
            <p:cNvSpPr>
              <a:spLocks noChangeArrowheads="1"/>
            </p:cNvSpPr>
            <p:nvPr/>
          </p:nvSpPr>
          <p:spPr bwMode="auto">
            <a:xfrm>
              <a:off x="3514725" y="3429000"/>
              <a:ext cx="1008063" cy="1619250"/>
            </a:xfrm>
            <a:custGeom>
              <a:avLst/>
              <a:gdLst>
                <a:gd name="T0" fmla="*/ 0 w 1008063"/>
                <a:gd name="T1" fmla="*/ 0 h 1619250"/>
                <a:gd name="T2" fmla="*/ 447675 w 1008063"/>
                <a:gd name="T3" fmla="*/ 28575 h 1619250"/>
                <a:gd name="T4" fmla="*/ 742950 w 1008063"/>
                <a:gd name="T5" fmla="*/ 304800 h 1619250"/>
                <a:gd name="T6" fmla="*/ 971550 w 1008063"/>
                <a:gd name="T7" fmla="*/ 1181100 h 1619250"/>
                <a:gd name="T8" fmla="*/ 523875 w 1008063"/>
                <a:gd name="T9" fmla="*/ 1619250 h 16192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8063"/>
                <a:gd name="T16" fmla="*/ 0 h 1619250"/>
                <a:gd name="T17" fmla="*/ 1008063 w 1008063"/>
                <a:gd name="T18" fmla="*/ 1619250 h 16192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8063" h="1619250">
                  <a:moveTo>
                    <a:pt x="0" y="0"/>
                  </a:moveTo>
                  <a:lnTo>
                    <a:pt x="447675" y="28575"/>
                  </a:lnTo>
                  <a:cubicBezTo>
                    <a:pt x="571500" y="79375"/>
                    <a:pt x="655637" y="112712"/>
                    <a:pt x="742950" y="304800"/>
                  </a:cubicBezTo>
                  <a:cubicBezTo>
                    <a:pt x="830263" y="496888"/>
                    <a:pt x="1008063" y="962025"/>
                    <a:pt x="971550" y="1181100"/>
                  </a:cubicBezTo>
                  <a:cubicBezTo>
                    <a:pt x="935038" y="1400175"/>
                    <a:pt x="729456" y="1509712"/>
                    <a:pt x="523875" y="1619250"/>
                  </a:cubicBezTo>
                </a:path>
              </a:pathLst>
            </a:custGeom>
            <a:noFill/>
            <a:ln w="9525" algn="ctr">
              <a:solidFill>
                <a:srgbClr val="7030A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94"/>
          <p:cNvGrpSpPr>
            <a:grpSpLocks/>
          </p:cNvGrpSpPr>
          <p:nvPr/>
        </p:nvGrpSpPr>
        <p:grpSpPr bwMode="auto">
          <a:xfrm>
            <a:off x="2438400" y="1960116"/>
            <a:ext cx="3562350" cy="1389062"/>
            <a:chOff x="2438400" y="1709738"/>
            <a:chExt cx="3562350" cy="1389062"/>
          </a:xfrm>
        </p:grpSpPr>
        <p:sp>
          <p:nvSpPr>
            <p:cNvPr id="32853" name="Oval 190"/>
            <p:cNvSpPr>
              <a:spLocks noChangeArrowheads="1"/>
            </p:cNvSpPr>
            <p:nvPr/>
          </p:nvSpPr>
          <p:spPr bwMode="auto">
            <a:xfrm>
              <a:off x="2438400" y="1905000"/>
              <a:ext cx="685800" cy="1143000"/>
            </a:xfrm>
            <a:prstGeom prst="ellipse">
              <a:avLst/>
            </a:prstGeom>
            <a:noFill/>
            <a:ln w="190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854" name="Oval 191"/>
            <p:cNvSpPr>
              <a:spLocks noChangeArrowheads="1"/>
            </p:cNvSpPr>
            <p:nvPr/>
          </p:nvSpPr>
          <p:spPr bwMode="auto">
            <a:xfrm>
              <a:off x="2895600" y="1905000"/>
              <a:ext cx="685800" cy="1143000"/>
            </a:xfrm>
            <a:prstGeom prst="ellipse">
              <a:avLst/>
            </a:prstGeom>
            <a:noFill/>
            <a:ln w="19050" algn="ctr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855" name="Freeform 192"/>
            <p:cNvSpPr>
              <a:spLocks noChangeArrowheads="1"/>
            </p:cNvSpPr>
            <p:nvPr/>
          </p:nvSpPr>
          <p:spPr bwMode="auto">
            <a:xfrm>
              <a:off x="2895600" y="1709738"/>
              <a:ext cx="2143125" cy="785812"/>
            </a:xfrm>
            <a:custGeom>
              <a:avLst/>
              <a:gdLst>
                <a:gd name="T0" fmla="*/ 0 w 2143125"/>
                <a:gd name="T1" fmla="*/ 223837 h 785812"/>
                <a:gd name="T2" fmla="*/ 266700 w 2143125"/>
                <a:gd name="T3" fmla="*/ 33337 h 785812"/>
                <a:gd name="T4" fmla="*/ 857250 w 2143125"/>
                <a:gd name="T5" fmla="*/ 61912 h 785812"/>
                <a:gd name="T6" fmla="*/ 1828811 w 2143125"/>
                <a:gd name="T7" fmla="*/ 404812 h 785812"/>
                <a:gd name="T8" fmla="*/ 2143125 w 2143125"/>
                <a:gd name="T9" fmla="*/ 785812 h 785812"/>
                <a:gd name="T10" fmla="*/ 2143125 w 2143125"/>
                <a:gd name="T11" fmla="*/ 785812 h 785812"/>
                <a:gd name="T12" fmla="*/ 2143125 w 2143125"/>
                <a:gd name="T13" fmla="*/ 785812 h 7858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43125"/>
                <a:gd name="T22" fmla="*/ 0 h 785812"/>
                <a:gd name="T23" fmla="*/ 2143125 w 2143125"/>
                <a:gd name="T24" fmla="*/ 785812 h 7858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43125" h="785812">
                  <a:moveTo>
                    <a:pt x="0" y="223837"/>
                  </a:moveTo>
                  <a:cubicBezTo>
                    <a:pt x="61912" y="142080"/>
                    <a:pt x="123825" y="60324"/>
                    <a:pt x="266700" y="33337"/>
                  </a:cubicBezTo>
                  <a:cubicBezTo>
                    <a:pt x="409575" y="6350"/>
                    <a:pt x="596900" y="0"/>
                    <a:pt x="857250" y="61912"/>
                  </a:cubicBezTo>
                  <a:cubicBezTo>
                    <a:pt x="1117600" y="123824"/>
                    <a:pt x="1614488" y="284162"/>
                    <a:pt x="1828800" y="404812"/>
                  </a:cubicBezTo>
                  <a:cubicBezTo>
                    <a:pt x="2043113" y="525462"/>
                    <a:pt x="2143125" y="785812"/>
                    <a:pt x="2143125" y="785812"/>
                  </a:cubicBezTo>
                </a:path>
              </a:pathLst>
            </a:custGeom>
            <a:noFill/>
            <a:ln w="12700" algn="ctr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6" name="Freeform 193"/>
            <p:cNvSpPr>
              <a:spLocks noChangeArrowheads="1"/>
            </p:cNvSpPr>
            <p:nvPr/>
          </p:nvSpPr>
          <p:spPr bwMode="auto">
            <a:xfrm>
              <a:off x="3486150" y="2847975"/>
              <a:ext cx="2514600" cy="250825"/>
            </a:xfrm>
            <a:custGeom>
              <a:avLst/>
              <a:gdLst>
                <a:gd name="T0" fmla="*/ 0 w 2514600"/>
                <a:gd name="T1" fmla="*/ 0 h 250825"/>
                <a:gd name="T2" fmla="*/ 447675 w 2514600"/>
                <a:gd name="T3" fmla="*/ 219075 h 250825"/>
                <a:gd name="T4" fmla="*/ 1323975 w 2514600"/>
                <a:gd name="T5" fmla="*/ 190500 h 250825"/>
                <a:gd name="T6" fmla="*/ 2219324 w 2514600"/>
                <a:gd name="T7" fmla="*/ 142875 h 250825"/>
                <a:gd name="T8" fmla="*/ 2514600 w 2514600"/>
                <a:gd name="T9" fmla="*/ 0 h 2508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14600"/>
                <a:gd name="T16" fmla="*/ 0 h 250825"/>
                <a:gd name="T17" fmla="*/ 2514600 w 2514600"/>
                <a:gd name="T18" fmla="*/ 250825 h 2508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14600" h="250825">
                  <a:moveTo>
                    <a:pt x="0" y="0"/>
                  </a:moveTo>
                  <a:cubicBezTo>
                    <a:pt x="113506" y="93662"/>
                    <a:pt x="227013" y="187325"/>
                    <a:pt x="447675" y="219075"/>
                  </a:cubicBezTo>
                  <a:cubicBezTo>
                    <a:pt x="668337" y="250825"/>
                    <a:pt x="1028700" y="203200"/>
                    <a:pt x="1323975" y="190500"/>
                  </a:cubicBezTo>
                  <a:cubicBezTo>
                    <a:pt x="1619250" y="177800"/>
                    <a:pt x="2020888" y="174625"/>
                    <a:pt x="2219325" y="142875"/>
                  </a:cubicBezTo>
                  <a:cubicBezTo>
                    <a:pt x="2417762" y="111125"/>
                    <a:pt x="2466181" y="55562"/>
                    <a:pt x="2514600" y="0"/>
                  </a:cubicBezTo>
                </a:path>
              </a:pathLst>
            </a:custGeom>
            <a:noFill/>
            <a:ln w="12700" algn="ctr">
              <a:solidFill>
                <a:srgbClr val="7030A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204"/>
          <p:cNvGrpSpPr>
            <a:grpSpLocks/>
          </p:cNvGrpSpPr>
          <p:nvPr/>
        </p:nvGrpSpPr>
        <p:grpSpPr bwMode="auto">
          <a:xfrm>
            <a:off x="1600200" y="5347841"/>
            <a:ext cx="2590800" cy="1074737"/>
            <a:chOff x="5029200" y="5096933"/>
            <a:chExt cx="2590800" cy="1075267"/>
          </a:xfrm>
        </p:grpSpPr>
        <p:sp>
          <p:nvSpPr>
            <p:cNvPr id="32839" name="Rectangle 203"/>
            <p:cNvSpPr>
              <a:spLocks noChangeArrowheads="1"/>
            </p:cNvSpPr>
            <p:nvPr/>
          </p:nvSpPr>
          <p:spPr bwMode="auto">
            <a:xfrm>
              <a:off x="5029200" y="5105400"/>
              <a:ext cx="2362200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32840" name="Group 202"/>
            <p:cNvGrpSpPr>
              <a:grpSpLocks/>
            </p:cNvGrpSpPr>
            <p:nvPr/>
          </p:nvGrpSpPr>
          <p:grpSpPr bwMode="auto">
            <a:xfrm>
              <a:off x="5103628" y="5096933"/>
              <a:ext cx="2516372" cy="922867"/>
              <a:chOff x="1674628" y="5068358"/>
              <a:chExt cx="2516372" cy="922867"/>
            </a:xfrm>
          </p:grpSpPr>
          <p:sp>
            <p:nvSpPr>
              <p:cNvPr id="32841" name="Rectangle 164"/>
              <p:cNvSpPr>
                <a:spLocks noChangeArrowheads="1"/>
              </p:cNvSpPr>
              <p:nvPr/>
            </p:nvSpPr>
            <p:spPr bwMode="auto">
              <a:xfrm>
                <a:off x="1676400" y="5086350"/>
                <a:ext cx="382772" cy="152400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2842" name="Rectangle 165"/>
              <p:cNvSpPr>
                <a:spLocks noChangeArrowheads="1"/>
              </p:cNvSpPr>
              <p:nvPr/>
            </p:nvSpPr>
            <p:spPr bwMode="auto">
              <a:xfrm>
                <a:off x="2114551" y="5086351"/>
                <a:ext cx="247650" cy="152400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2843" name="Rectangle 166"/>
              <p:cNvSpPr>
                <a:spLocks noChangeArrowheads="1"/>
              </p:cNvSpPr>
              <p:nvPr/>
            </p:nvSpPr>
            <p:spPr bwMode="auto">
              <a:xfrm>
                <a:off x="1674628" y="5448300"/>
                <a:ext cx="382772" cy="152400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2844" name="Rectangle 167"/>
              <p:cNvSpPr>
                <a:spLocks noChangeArrowheads="1"/>
              </p:cNvSpPr>
              <p:nvPr/>
            </p:nvSpPr>
            <p:spPr bwMode="auto">
              <a:xfrm>
                <a:off x="2124075" y="5448300"/>
                <a:ext cx="446568" cy="152400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2845" name="Rectangle 168"/>
              <p:cNvSpPr>
                <a:spLocks noChangeArrowheads="1"/>
              </p:cNvSpPr>
              <p:nvPr/>
            </p:nvSpPr>
            <p:spPr bwMode="auto">
              <a:xfrm>
                <a:off x="1674628" y="5838825"/>
                <a:ext cx="382772" cy="152400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2846" name="Rectangle 169"/>
              <p:cNvSpPr>
                <a:spLocks noChangeArrowheads="1"/>
              </p:cNvSpPr>
              <p:nvPr/>
            </p:nvSpPr>
            <p:spPr bwMode="auto">
              <a:xfrm>
                <a:off x="2124075" y="5838825"/>
                <a:ext cx="382772" cy="152400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2847" name="Rectangle 170"/>
              <p:cNvSpPr>
                <a:spLocks noChangeArrowheads="1"/>
              </p:cNvSpPr>
              <p:nvPr/>
            </p:nvSpPr>
            <p:spPr bwMode="auto">
              <a:xfrm>
                <a:off x="2819400" y="5076825"/>
                <a:ext cx="421049" cy="152400"/>
              </a:xfrm>
              <a:prstGeom prst="rect">
                <a:avLst/>
              </a:prstGeom>
              <a:solidFill>
                <a:srgbClr val="7030A0"/>
              </a:solidFill>
              <a:ln w="9525" algn="ctr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2848" name="Rectangle 171"/>
              <p:cNvSpPr>
                <a:spLocks noChangeArrowheads="1"/>
              </p:cNvSpPr>
              <p:nvPr/>
            </p:nvSpPr>
            <p:spPr bwMode="auto">
              <a:xfrm>
                <a:off x="3297865" y="5068358"/>
                <a:ext cx="893135" cy="160867"/>
              </a:xfrm>
              <a:prstGeom prst="rect">
                <a:avLst/>
              </a:prstGeom>
              <a:solidFill>
                <a:srgbClr val="7030A0"/>
              </a:solidFill>
              <a:ln w="9525" algn="ctr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2849" name="Rectangle 172"/>
              <p:cNvSpPr>
                <a:spLocks noChangeArrowheads="1"/>
              </p:cNvSpPr>
              <p:nvPr/>
            </p:nvSpPr>
            <p:spPr bwMode="auto">
              <a:xfrm>
                <a:off x="2828925" y="5448300"/>
                <a:ext cx="382772" cy="152400"/>
              </a:xfrm>
              <a:prstGeom prst="rect">
                <a:avLst/>
              </a:prstGeom>
              <a:solidFill>
                <a:srgbClr val="7030A0"/>
              </a:solidFill>
              <a:ln w="9525" algn="ctr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2850" name="Rectangle 173"/>
              <p:cNvSpPr>
                <a:spLocks noChangeArrowheads="1"/>
              </p:cNvSpPr>
              <p:nvPr/>
            </p:nvSpPr>
            <p:spPr bwMode="auto">
              <a:xfrm>
                <a:off x="3276600" y="5448300"/>
                <a:ext cx="255181" cy="152400"/>
              </a:xfrm>
              <a:prstGeom prst="rect">
                <a:avLst/>
              </a:prstGeom>
              <a:solidFill>
                <a:srgbClr val="7030A0"/>
              </a:solidFill>
              <a:ln w="9525" algn="ctr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2851" name="Rectangle 174"/>
              <p:cNvSpPr>
                <a:spLocks noChangeArrowheads="1"/>
              </p:cNvSpPr>
              <p:nvPr/>
            </p:nvSpPr>
            <p:spPr bwMode="auto">
              <a:xfrm>
                <a:off x="2828925" y="5838825"/>
                <a:ext cx="191386" cy="152400"/>
              </a:xfrm>
              <a:prstGeom prst="rect">
                <a:avLst/>
              </a:prstGeom>
              <a:solidFill>
                <a:srgbClr val="7030A0"/>
              </a:solidFill>
              <a:ln w="9525" algn="ctr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2852" name="Rectangle 175"/>
              <p:cNvSpPr>
                <a:spLocks noChangeArrowheads="1"/>
              </p:cNvSpPr>
              <p:nvPr/>
            </p:nvSpPr>
            <p:spPr bwMode="auto">
              <a:xfrm>
                <a:off x="3067715" y="5838825"/>
                <a:ext cx="318977" cy="152400"/>
              </a:xfrm>
              <a:prstGeom prst="rect">
                <a:avLst/>
              </a:prstGeom>
              <a:solidFill>
                <a:srgbClr val="7030A0"/>
              </a:solidFill>
              <a:ln w="9525" algn="ctr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3" name="Group 207"/>
          <p:cNvGrpSpPr>
            <a:grpSpLocks/>
          </p:cNvGrpSpPr>
          <p:nvPr/>
        </p:nvGrpSpPr>
        <p:grpSpPr bwMode="auto">
          <a:xfrm>
            <a:off x="2382838" y="3407916"/>
            <a:ext cx="2024062" cy="1416050"/>
            <a:chOff x="2382430" y="3157533"/>
            <a:chExt cx="2024220" cy="1415647"/>
          </a:xfrm>
        </p:grpSpPr>
        <p:sp>
          <p:nvSpPr>
            <p:cNvPr id="32837" name="Right Arrow 205"/>
            <p:cNvSpPr>
              <a:spLocks noChangeArrowheads="1"/>
            </p:cNvSpPr>
            <p:nvPr/>
          </p:nvSpPr>
          <p:spPr bwMode="auto">
            <a:xfrm rot="10800000">
              <a:off x="4087256" y="3157533"/>
              <a:ext cx="319394" cy="58373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>
                <a:cs typeface="Times New Roman" panose="02020603050405020304" pitchFamily="18" charset="0"/>
              </a:endParaRPr>
            </a:p>
          </p:txBody>
        </p:sp>
        <p:sp>
          <p:nvSpPr>
            <p:cNvPr id="32838" name="Right Arrow 206"/>
            <p:cNvSpPr>
              <a:spLocks noChangeArrowheads="1"/>
            </p:cNvSpPr>
            <p:nvPr/>
          </p:nvSpPr>
          <p:spPr bwMode="auto">
            <a:xfrm rot="-5400000">
              <a:off x="2514601" y="4121615"/>
              <a:ext cx="319394" cy="58373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>
                <a:cs typeface="Times New Roman" panose="02020603050405020304" pitchFamily="18" charset="0"/>
              </a:endParaRPr>
            </a:p>
          </p:txBody>
        </p:sp>
      </p:grpSp>
      <p:sp>
        <p:nvSpPr>
          <p:cNvPr id="209" name="TextBox 208"/>
          <p:cNvSpPr txBox="1">
            <a:spLocks noChangeArrowheads="1"/>
          </p:cNvSpPr>
          <p:nvPr/>
        </p:nvSpPr>
        <p:spPr bwMode="auto">
          <a:xfrm>
            <a:off x="4876800" y="2707828"/>
            <a:ext cx="167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solidFill>
                  <a:srgbClr val="92D050"/>
                </a:solidFill>
                <a:latin typeface="Arial" panose="020B0604020202020204" pitchFamily="34" charset="0"/>
              </a:rPr>
              <a:t>Initial value</a:t>
            </a:r>
          </a:p>
        </p:txBody>
      </p:sp>
      <p:sp>
        <p:nvSpPr>
          <p:cNvPr id="210" name="TextBox 209"/>
          <p:cNvSpPr txBox="1">
            <a:spLocks noChangeArrowheads="1"/>
          </p:cNvSpPr>
          <p:nvPr/>
        </p:nvSpPr>
        <p:spPr bwMode="auto">
          <a:xfrm>
            <a:off x="4876800" y="4079428"/>
            <a:ext cx="167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solidFill>
                  <a:srgbClr val="92D050"/>
                </a:solidFill>
                <a:latin typeface="Arial" panose="020B0604020202020204" pitchFamily="34" charset="0"/>
              </a:rPr>
              <a:t>Initial value</a:t>
            </a:r>
          </a:p>
        </p:txBody>
      </p:sp>
      <p:sp>
        <p:nvSpPr>
          <p:cNvPr id="211" name="TextBox 210"/>
          <p:cNvSpPr txBox="1">
            <a:spLocks noChangeArrowheads="1"/>
          </p:cNvSpPr>
          <p:nvPr/>
        </p:nvSpPr>
        <p:spPr bwMode="auto">
          <a:xfrm>
            <a:off x="1828800" y="5584378"/>
            <a:ext cx="167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solidFill>
                  <a:srgbClr val="92D050"/>
                </a:solidFill>
                <a:latin typeface="Arial" panose="020B0604020202020204" pitchFamily="34" charset="0"/>
              </a:rPr>
              <a:t>Initial value</a:t>
            </a:r>
          </a:p>
        </p:txBody>
      </p:sp>
      <p:sp>
        <p:nvSpPr>
          <p:cNvPr id="212" name="Rectangle 211"/>
          <p:cNvSpPr>
            <a:spLocks noChangeArrowheads="1"/>
          </p:cNvSpPr>
          <p:nvPr/>
        </p:nvSpPr>
        <p:spPr bwMode="auto">
          <a:xfrm>
            <a:off x="4495800" y="2383978"/>
            <a:ext cx="2362200" cy="914400"/>
          </a:xfrm>
          <a:prstGeom prst="rect">
            <a:avLst/>
          </a:prstGeom>
          <a:solidFill>
            <a:schemeClr val="bg1">
              <a:alpha val="67842"/>
            </a:schemeClr>
          </a:solidFill>
          <a:ln w="9525" algn="ctr">
            <a:solidFill>
              <a:schemeClr val="bg1">
                <a:alpha val="43137"/>
              </a:schemeClr>
            </a:solidFill>
            <a:round/>
            <a:headEnd/>
            <a:tailEnd/>
          </a:ln>
        </p:spPr>
        <p:txBody>
          <a:bodyPr/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3" name="Rectangle 212"/>
          <p:cNvSpPr>
            <a:spLocks noChangeArrowheads="1"/>
          </p:cNvSpPr>
          <p:nvPr/>
        </p:nvSpPr>
        <p:spPr bwMode="auto">
          <a:xfrm>
            <a:off x="4495800" y="3831778"/>
            <a:ext cx="2362200" cy="914400"/>
          </a:xfrm>
          <a:prstGeom prst="rect">
            <a:avLst/>
          </a:prstGeom>
          <a:solidFill>
            <a:schemeClr val="bg1">
              <a:alpha val="67842"/>
            </a:schemeClr>
          </a:solidFill>
          <a:ln w="9525" algn="ctr">
            <a:solidFill>
              <a:schemeClr val="bg1">
                <a:alpha val="43137"/>
              </a:schemeClr>
            </a:solidFill>
            <a:round/>
            <a:headEnd/>
            <a:tailEnd/>
          </a:ln>
        </p:spPr>
        <p:txBody>
          <a:bodyPr/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4" name="Rectangle 213"/>
          <p:cNvSpPr>
            <a:spLocks noChangeArrowheads="1"/>
          </p:cNvSpPr>
          <p:nvPr/>
        </p:nvSpPr>
        <p:spPr bwMode="auto">
          <a:xfrm>
            <a:off x="1419225" y="5279578"/>
            <a:ext cx="2819400" cy="1066800"/>
          </a:xfrm>
          <a:prstGeom prst="rect">
            <a:avLst/>
          </a:prstGeom>
          <a:solidFill>
            <a:schemeClr val="bg1">
              <a:alpha val="67842"/>
            </a:schemeClr>
          </a:solidFill>
          <a:ln w="9525" algn="ctr">
            <a:solidFill>
              <a:schemeClr val="bg1">
                <a:alpha val="43137"/>
              </a:schemeClr>
            </a:solidFill>
            <a:round/>
            <a:headEnd/>
            <a:tailEnd/>
          </a:ln>
        </p:spPr>
        <p:txBody>
          <a:bodyPr/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2811" name="Rectangle 214"/>
          <p:cNvSpPr>
            <a:spLocks noChangeArrowheads="1"/>
          </p:cNvSpPr>
          <p:nvPr/>
        </p:nvSpPr>
        <p:spPr bwMode="auto">
          <a:xfrm>
            <a:off x="4953000" y="4898578"/>
            <a:ext cx="3505200" cy="1447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Initializing </a:t>
            </a:r>
            <a:r>
              <a:rPr lang="el-GR" altLang="en-US">
                <a:cs typeface="Times New Roman" panose="02020603050405020304" pitchFamily="18" charset="0"/>
              </a:rPr>
              <a:t>π</a:t>
            </a:r>
            <a:r>
              <a:rPr lang="en-US" altLang="en-US" baseline="-25000">
                <a:cs typeface="Times New Roman" panose="02020603050405020304" pitchFamily="18" charset="0"/>
              </a:rPr>
              <a:t>d, j</a:t>
            </a:r>
            <a:r>
              <a:rPr lang="en-US" altLang="en-US"/>
              <a:t> and </a:t>
            </a:r>
            <a:r>
              <a:rPr lang="en-US" altLang="en-US">
                <a:cs typeface="Times New Roman" panose="02020603050405020304" pitchFamily="18" charset="0"/>
              </a:rPr>
              <a:t>P(w|</a:t>
            </a:r>
            <a:r>
              <a:rPr lang="el-GR" altLang="en-US">
                <a:cs typeface="Times New Roman" panose="02020603050405020304" pitchFamily="18" charset="0"/>
              </a:rPr>
              <a:t> θ</a:t>
            </a:r>
            <a:r>
              <a:rPr lang="en-US" altLang="en-US" baseline="-25000">
                <a:cs typeface="Times New Roman" panose="02020603050405020304" pitchFamily="18" charset="0"/>
              </a:rPr>
              <a:t>j</a:t>
            </a:r>
            <a:r>
              <a:rPr lang="en-US" altLang="en-US">
                <a:cs typeface="Times New Roman" panose="02020603050405020304" pitchFamily="18" charset="0"/>
              </a:rPr>
              <a:t>) </a:t>
            </a:r>
            <a:r>
              <a:rPr lang="en-US" altLang="en-US"/>
              <a:t>with random values</a:t>
            </a:r>
          </a:p>
          <a:p>
            <a:r>
              <a:rPr lang="en-US" altLang="en-US"/>
              <a:t> </a:t>
            </a:r>
          </a:p>
        </p:txBody>
      </p:sp>
      <p:sp>
        <p:nvSpPr>
          <p:cNvPr id="216" name="Rectangle 215"/>
          <p:cNvSpPr>
            <a:spLocks noChangeArrowheads="1"/>
          </p:cNvSpPr>
          <p:nvPr/>
        </p:nvSpPr>
        <p:spPr bwMode="auto">
          <a:xfrm>
            <a:off x="4953000" y="4898578"/>
            <a:ext cx="3505200" cy="1447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Iteration 1: </a:t>
            </a:r>
            <a:r>
              <a:rPr lang="en-US" altLang="en-US">
                <a:solidFill>
                  <a:srgbClr val="C00000"/>
                </a:solidFill>
              </a:rPr>
              <a:t>E Step</a:t>
            </a:r>
            <a:r>
              <a:rPr lang="en-US" altLang="en-US"/>
              <a:t>: split word counts with different topics (by computing z’ s) </a:t>
            </a:r>
          </a:p>
          <a:p>
            <a:r>
              <a:rPr lang="en-US" altLang="en-US"/>
              <a:t> </a:t>
            </a:r>
          </a:p>
        </p:txBody>
      </p:sp>
      <p:sp>
        <p:nvSpPr>
          <p:cNvPr id="217" name="Rectangle 216"/>
          <p:cNvSpPr>
            <a:spLocks noChangeArrowheads="1"/>
          </p:cNvSpPr>
          <p:nvPr/>
        </p:nvSpPr>
        <p:spPr bwMode="auto">
          <a:xfrm>
            <a:off x="4953000" y="4898578"/>
            <a:ext cx="3505200" cy="1447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Iteration 1:  </a:t>
            </a:r>
            <a:r>
              <a:rPr lang="en-US" altLang="en-US">
                <a:solidFill>
                  <a:srgbClr val="C00000"/>
                </a:solidFill>
              </a:rPr>
              <a:t>M Step</a:t>
            </a:r>
            <a:r>
              <a:rPr lang="en-US" altLang="en-US"/>
              <a:t>: re-estimate </a:t>
            </a:r>
            <a:r>
              <a:rPr lang="el-GR" altLang="en-US">
                <a:cs typeface="Times New Roman" panose="02020603050405020304" pitchFamily="18" charset="0"/>
              </a:rPr>
              <a:t>π</a:t>
            </a:r>
            <a:r>
              <a:rPr lang="en-US" altLang="en-US" baseline="-25000">
                <a:cs typeface="Times New Roman" panose="02020603050405020304" pitchFamily="18" charset="0"/>
              </a:rPr>
              <a:t>d, j</a:t>
            </a:r>
            <a:r>
              <a:rPr lang="en-US" altLang="en-US"/>
              <a:t> and </a:t>
            </a:r>
            <a:r>
              <a:rPr lang="en-US" altLang="en-US">
                <a:cs typeface="Times New Roman" panose="02020603050405020304" pitchFamily="18" charset="0"/>
              </a:rPr>
              <a:t>P(w|</a:t>
            </a:r>
            <a:r>
              <a:rPr lang="el-GR" altLang="en-US">
                <a:cs typeface="Times New Roman" panose="02020603050405020304" pitchFamily="18" charset="0"/>
              </a:rPr>
              <a:t> θ</a:t>
            </a:r>
            <a:r>
              <a:rPr lang="en-US" altLang="en-US" baseline="-25000">
                <a:cs typeface="Times New Roman" panose="02020603050405020304" pitchFamily="18" charset="0"/>
              </a:rPr>
              <a:t>j</a:t>
            </a:r>
            <a:r>
              <a:rPr lang="en-US" altLang="en-US">
                <a:cs typeface="Times New Roman" panose="02020603050405020304" pitchFamily="18" charset="0"/>
              </a:rPr>
              <a:t>) </a:t>
            </a:r>
            <a:r>
              <a:rPr lang="en-US" altLang="en-US"/>
              <a:t>by adding and normalizing the splitted word counts </a:t>
            </a:r>
          </a:p>
          <a:p>
            <a:r>
              <a:rPr lang="en-US" altLang="en-US"/>
              <a:t> </a:t>
            </a:r>
          </a:p>
        </p:txBody>
      </p:sp>
      <p:sp>
        <p:nvSpPr>
          <p:cNvPr id="218" name="Rectangle 217"/>
          <p:cNvSpPr>
            <a:spLocks noChangeArrowheads="1"/>
          </p:cNvSpPr>
          <p:nvPr/>
        </p:nvSpPr>
        <p:spPr bwMode="auto">
          <a:xfrm>
            <a:off x="4953000" y="4898578"/>
            <a:ext cx="3505200" cy="1447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Iteration 2: </a:t>
            </a:r>
            <a:r>
              <a:rPr lang="en-US" altLang="en-US">
                <a:solidFill>
                  <a:srgbClr val="C00000"/>
                </a:solidFill>
              </a:rPr>
              <a:t>E Step</a:t>
            </a:r>
            <a:r>
              <a:rPr lang="en-US" altLang="en-US"/>
              <a:t>: split word counts with different topics (by computing z’ s) </a:t>
            </a:r>
          </a:p>
          <a:p>
            <a:r>
              <a:rPr lang="en-US" altLang="en-US"/>
              <a:t> </a:t>
            </a:r>
          </a:p>
        </p:txBody>
      </p:sp>
      <p:sp>
        <p:nvSpPr>
          <p:cNvPr id="219" name="Rectangle 218"/>
          <p:cNvSpPr>
            <a:spLocks noChangeArrowheads="1"/>
          </p:cNvSpPr>
          <p:nvPr/>
        </p:nvSpPr>
        <p:spPr bwMode="auto">
          <a:xfrm>
            <a:off x="4953000" y="4898578"/>
            <a:ext cx="3505200" cy="1447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Iteration 2:  </a:t>
            </a:r>
            <a:r>
              <a:rPr lang="en-US" altLang="en-US">
                <a:solidFill>
                  <a:srgbClr val="C00000"/>
                </a:solidFill>
              </a:rPr>
              <a:t>M Step</a:t>
            </a:r>
            <a:r>
              <a:rPr lang="en-US" altLang="en-US"/>
              <a:t>: re-estimate </a:t>
            </a:r>
            <a:r>
              <a:rPr lang="el-GR" altLang="en-US">
                <a:cs typeface="Times New Roman" panose="02020603050405020304" pitchFamily="18" charset="0"/>
              </a:rPr>
              <a:t>π</a:t>
            </a:r>
            <a:r>
              <a:rPr lang="en-US" altLang="en-US" baseline="-25000">
                <a:cs typeface="Times New Roman" panose="02020603050405020304" pitchFamily="18" charset="0"/>
              </a:rPr>
              <a:t>d, j</a:t>
            </a:r>
            <a:r>
              <a:rPr lang="en-US" altLang="en-US"/>
              <a:t> and </a:t>
            </a:r>
            <a:r>
              <a:rPr lang="en-US" altLang="en-US">
                <a:cs typeface="Times New Roman" panose="02020603050405020304" pitchFamily="18" charset="0"/>
              </a:rPr>
              <a:t>P(w|</a:t>
            </a:r>
            <a:r>
              <a:rPr lang="el-GR" altLang="en-US">
                <a:cs typeface="Times New Roman" panose="02020603050405020304" pitchFamily="18" charset="0"/>
              </a:rPr>
              <a:t> θ</a:t>
            </a:r>
            <a:r>
              <a:rPr lang="en-US" altLang="en-US" baseline="-25000">
                <a:cs typeface="Times New Roman" panose="02020603050405020304" pitchFamily="18" charset="0"/>
              </a:rPr>
              <a:t>j</a:t>
            </a:r>
            <a:r>
              <a:rPr lang="en-US" altLang="en-US">
                <a:cs typeface="Times New Roman" panose="02020603050405020304" pitchFamily="18" charset="0"/>
              </a:rPr>
              <a:t>) </a:t>
            </a:r>
            <a:r>
              <a:rPr lang="en-US" altLang="en-US"/>
              <a:t>by adding and normalizing the splitted word counts </a:t>
            </a:r>
          </a:p>
          <a:p>
            <a:r>
              <a:rPr lang="en-US" altLang="en-US"/>
              <a:t> </a:t>
            </a:r>
          </a:p>
        </p:txBody>
      </p:sp>
      <p:sp>
        <p:nvSpPr>
          <p:cNvPr id="221" name="Rectangle 220"/>
          <p:cNvSpPr>
            <a:spLocks noChangeArrowheads="1"/>
          </p:cNvSpPr>
          <p:nvPr/>
        </p:nvSpPr>
        <p:spPr bwMode="auto">
          <a:xfrm>
            <a:off x="4953000" y="4898578"/>
            <a:ext cx="3505200" cy="1447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Iteration 3, 4, 5, …</a:t>
            </a:r>
          </a:p>
          <a:p>
            <a:r>
              <a:rPr lang="en-US" altLang="en-US"/>
              <a:t>Until converging</a:t>
            </a:r>
          </a:p>
          <a:p>
            <a:r>
              <a:rPr lang="en-US" altLang="en-US"/>
              <a:t> </a:t>
            </a:r>
          </a:p>
        </p:txBody>
      </p:sp>
      <p:sp>
        <p:nvSpPr>
          <p:cNvPr id="32817" name="TextBox 221"/>
          <p:cNvSpPr txBox="1">
            <a:spLocks noChangeArrowheads="1"/>
          </p:cNvSpPr>
          <p:nvPr/>
        </p:nvSpPr>
        <p:spPr bwMode="auto">
          <a:xfrm>
            <a:off x="1752600" y="2326828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32818" name="TextBox 222"/>
          <p:cNvSpPr txBox="1">
            <a:spLocks noChangeArrowheads="1"/>
          </p:cNvSpPr>
          <p:nvPr/>
        </p:nvSpPr>
        <p:spPr bwMode="auto">
          <a:xfrm>
            <a:off x="1752600" y="2612578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32819" name="TextBox 223"/>
          <p:cNvSpPr txBox="1">
            <a:spLocks noChangeArrowheads="1"/>
          </p:cNvSpPr>
          <p:nvPr/>
        </p:nvSpPr>
        <p:spPr bwMode="auto">
          <a:xfrm>
            <a:off x="1752600" y="2899916"/>
            <a:ext cx="381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32820" name="TextBox 224"/>
          <p:cNvSpPr txBox="1">
            <a:spLocks noChangeArrowheads="1"/>
          </p:cNvSpPr>
          <p:nvPr/>
        </p:nvSpPr>
        <p:spPr bwMode="auto">
          <a:xfrm>
            <a:off x="1752600" y="3498403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32821" name="TextBox 225"/>
          <p:cNvSpPr txBox="1">
            <a:spLocks noChangeArrowheads="1"/>
          </p:cNvSpPr>
          <p:nvPr/>
        </p:nvSpPr>
        <p:spPr bwMode="auto">
          <a:xfrm>
            <a:off x="1752600" y="3784153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32822" name="TextBox 226"/>
          <p:cNvSpPr txBox="1">
            <a:spLocks noChangeArrowheads="1"/>
          </p:cNvSpPr>
          <p:nvPr/>
        </p:nvSpPr>
        <p:spPr bwMode="auto">
          <a:xfrm>
            <a:off x="1752600" y="4071491"/>
            <a:ext cx="381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32823" name="TextBox 227"/>
          <p:cNvSpPr txBox="1">
            <a:spLocks noChangeArrowheads="1"/>
          </p:cNvSpPr>
          <p:nvPr/>
        </p:nvSpPr>
        <p:spPr bwMode="auto">
          <a:xfrm>
            <a:off x="304800" y="2612578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>
                <a:latin typeface="Arial" panose="020B0604020202020204" pitchFamily="34" charset="0"/>
              </a:rPr>
              <a:t>d</a:t>
            </a:r>
            <a:r>
              <a:rPr lang="en-US" altLang="en-US" sz="2400" baseline="-250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2824" name="TextBox 228"/>
          <p:cNvSpPr txBox="1">
            <a:spLocks noChangeArrowheads="1"/>
          </p:cNvSpPr>
          <p:nvPr/>
        </p:nvSpPr>
        <p:spPr bwMode="auto">
          <a:xfrm>
            <a:off x="304800" y="3755578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>
                <a:latin typeface="Arial" panose="020B0604020202020204" pitchFamily="34" charset="0"/>
              </a:rPr>
              <a:t>d</a:t>
            </a:r>
            <a:r>
              <a:rPr lang="en-US" altLang="en-US" sz="2400" baseline="-250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2825" name="TextBox 229"/>
          <p:cNvSpPr txBox="1">
            <a:spLocks noChangeArrowheads="1"/>
          </p:cNvSpPr>
          <p:nvPr/>
        </p:nvSpPr>
        <p:spPr bwMode="auto">
          <a:xfrm>
            <a:off x="1219200" y="1850578"/>
            <a:ext cx="114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>
                <a:latin typeface="Arial" panose="020B0604020202020204" pitchFamily="34" charset="0"/>
              </a:rPr>
              <a:t>c(w, d)</a:t>
            </a:r>
            <a:endParaRPr lang="en-US" altLang="en-US" sz="1800" baseline="-25000">
              <a:latin typeface="Arial" panose="020B0604020202020204" pitchFamily="34" charset="0"/>
            </a:endParaRPr>
          </a:p>
        </p:txBody>
      </p:sp>
      <p:grpSp>
        <p:nvGrpSpPr>
          <p:cNvPr id="14" name="Group 248"/>
          <p:cNvGrpSpPr>
            <a:grpSpLocks/>
          </p:cNvGrpSpPr>
          <p:nvPr/>
        </p:nvGrpSpPr>
        <p:grpSpPr bwMode="auto">
          <a:xfrm>
            <a:off x="1905000" y="1328062"/>
            <a:ext cx="3505200" cy="1066801"/>
            <a:chOff x="1905000" y="1143000"/>
            <a:chExt cx="3505200" cy="1066800"/>
          </a:xfrm>
        </p:grpSpPr>
        <p:grpSp>
          <p:nvGrpSpPr>
            <p:cNvPr id="32829" name="Group 239"/>
            <p:cNvGrpSpPr>
              <a:grpSpLocks/>
            </p:cNvGrpSpPr>
            <p:nvPr/>
          </p:nvGrpSpPr>
          <p:grpSpPr bwMode="auto">
            <a:xfrm>
              <a:off x="2416628" y="1143000"/>
              <a:ext cx="2993572" cy="1066800"/>
              <a:chOff x="2416628" y="1143000"/>
              <a:chExt cx="2993572" cy="1066800"/>
            </a:xfrm>
          </p:grpSpPr>
          <p:sp>
            <p:nvSpPr>
              <p:cNvPr id="32832" name="TextBox 230"/>
              <p:cNvSpPr txBox="1">
                <a:spLocks noChangeArrowheads="1"/>
              </p:cNvSpPr>
              <p:nvPr/>
            </p:nvSpPr>
            <p:spPr bwMode="auto">
              <a:xfrm>
                <a:off x="2416628" y="1414046"/>
                <a:ext cx="213360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dirty="0">
                    <a:cs typeface="Times New Roman" panose="02020603050405020304" pitchFamily="18" charset="0"/>
                  </a:rPr>
                  <a:t>c(</a:t>
                </a:r>
                <a:r>
                  <a:rPr lang="en-US" altLang="en-US" dirty="0" err="1">
                    <a:cs typeface="Times New Roman" panose="02020603050405020304" pitchFamily="18" charset="0"/>
                  </a:rPr>
                  <a:t>w,d</a:t>
                </a:r>
                <a:r>
                  <a:rPr lang="en-US" altLang="en-US" dirty="0">
                    <a:cs typeface="Times New Roman" panose="02020603050405020304" pitchFamily="18" charset="0"/>
                  </a:rPr>
                  <a:t>)p(</a:t>
                </a:r>
                <a:r>
                  <a:rPr lang="en-US" altLang="en-US" dirty="0" err="1">
                    <a:cs typeface="Times New Roman" panose="02020603050405020304" pitchFamily="18" charset="0"/>
                  </a:rPr>
                  <a:t>z</a:t>
                </a:r>
                <a:r>
                  <a:rPr lang="en-US" altLang="en-US" baseline="-25000" dirty="0" err="1">
                    <a:cs typeface="Times New Roman" panose="02020603050405020304" pitchFamily="18" charset="0"/>
                  </a:rPr>
                  <a:t>d,w</a:t>
                </a:r>
                <a:r>
                  <a:rPr lang="en-US" altLang="en-US" dirty="0">
                    <a:cs typeface="Times New Roman" panose="02020603050405020304" pitchFamily="18" charset="0"/>
                  </a:rPr>
                  <a:t> = B)</a:t>
                </a:r>
                <a:endParaRPr lang="en-US" altLang="en-US" baseline="-25000" dirty="0">
                  <a:cs typeface="Times New Roman" panose="02020603050405020304" pitchFamily="18" charset="0"/>
                </a:endParaRPr>
              </a:p>
            </p:txBody>
          </p:sp>
          <p:sp>
            <p:nvSpPr>
              <p:cNvPr id="32833" name="TextBox 231"/>
              <p:cNvSpPr txBox="1">
                <a:spLocks noChangeArrowheads="1"/>
              </p:cNvSpPr>
              <p:nvPr/>
            </p:nvSpPr>
            <p:spPr bwMode="auto">
              <a:xfrm>
                <a:off x="2438400" y="1143000"/>
                <a:ext cx="297180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dirty="0">
                    <a:cs typeface="Times New Roman" panose="02020603050405020304" pitchFamily="18" charset="0"/>
                  </a:rPr>
                  <a:t>c(</a:t>
                </a:r>
                <a:r>
                  <a:rPr lang="en-US" altLang="en-US" dirty="0" err="1">
                    <a:cs typeface="Times New Roman" panose="02020603050405020304" pitchFamily="18" charset="0"/>
                  </a:rPr>
                  <a:t>w,d</a:t>
                </a:r>
                <a:r>
                  <a:rPr lang="en-US" altLang="en-US" dirty="0">
                    <a:cs typeface="Times New Roman" panose="02020603050405020304" pitchFamily="18" charset="0"/>
                  </a:rPr>
                  <a:t>)(1 - p(</a:t>
                </a:r>
                <a:r>
                  <a:rPr lang="en-US" altLang="en-US" dirty="0" err="1">
                    <a:cs typeface="Times New Roman" panose="02020603050405020304" pitchFamily="18" charset="0"/>
                  </a:rPr>
                  <a:t>z</a:t>
                </a:r>
                <a:r>
                  <a:rPr lang="en-US" altLang="en-US" baseline="-25000" dirty="0" err="1">
                    <a:cs typeface="Times New Roman" panose="02020603050405020304" pitchFamily="18" charset="0"/>
                  </a:rPr>
                  <a:t>d,w</a:t>
                </a:r>
                <a:r>
                  <a:rPr lang="en-US" altLang="en-US" dirty="0">
                    <a:cs typeface="Times New Roman" panose="02020603050405020304" pitchFamily="18" charset="0"/>
                  </a:rPr>
                  <a:t> = B))p(</a:t>
                </a:r>
                <a:r>
                  <a:rPr lang="en-US" altLang="en-US" dirty="0" err="1">
                    <a:cs typeface="Times New Roman" panose="02020603050405020304" pitchFamily="18" charset="0"/>
                  </a:rPr>
                  <a:t>z</a:t>
                </a:r>
                <a:r>
                  <a:rPr lang="en-US" altLang="en-US" baseline="-25000" dirty="0" err="1">
                    <a:cs typeface="Times New Roman" panose="02020603050405020304" pitchFamily="18" charset="0"/>
                  </a:rPr>
                  <a:t>d,w</a:t>
                </a:r>
                <a:r>
                  <a:rPr lang="en-US" altLang="en-US" dirty="0">
                    <a:cs typeface="Times New Roman" panose="02020603050405020304" pitchFamily="18" charset="0"/>
                  </a:rPr>
                  <a:t>=j)</a:t>
                </a:r>
                <a:endParaRPr lang="en-US" altLang="en-US" baseline="-25000" dirty="0"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2834" name="Straight Connector 233"/>
              <p:cNvCxnSpPr>
                <a:cxnSpLocks noChangeShapeType="1"/>
              </p:cNvCxnSpPr>
              <p:nvPr/>
            </p:nvCxnSpPr>
            <p:spPr bwMode="auto">
              <a:xfrm rot="5400000">
                <a:off x="2400300" y="1866900"/>
                <a:ext cx="381000" cy="3048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835" name="Straight Connector 235"/>
              <p:cNvCxnSpPr>
                <a:cxnSpLocks noChangeShapeType="1"/>
              </p:cNvCxnSpPr>
              <p:nvPr/>
            </p:nvCxnSpPr>
            <p:spPr bwMode="auto">
              <a:xfrm rot="10800000" flipV="1">
                <a:off x="2915544" y="1448590"/>
                <a:ext cx="1557448" cy="70590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836" name="Straight Connector 237"/>
              <p:cNvCxnSpPr>
                <a:cxnSpLocks noChangeShapeType="1"/>
              </p:cNvCxnSpPr>
              <p:nvPr/>
            </p:nvCxnSpPr>
            <p:spPr bwMode="auto">
              <a:xfrm rot="10800000" flipV="1">
                <a:off x="3372744" y="1424581"/>
                <a:ext cx="1123950" cy="771525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2830" name="Left Brace 240"/>
            <p:cNvSpPr>
              <a:spLocks/>
            </p:cNvSpPr>
            <p:nvPr/>
          </p:nvSpPr>
          <p:spPr bwMode="auto">
            <a:xfrm>
              <a:off x="2286000" y="1295400"/>
              <a:ext cx="76200" cy="3048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32831" name="Straight Arrow Connector 247"/>
            <p:cNvCxnSpPr>
              <a:cxnSpLocks noChangeShapeType="1"/>
            </p:cNvCxnSpPr>
            <p:nvPr/>
          </p:nvCxnSpPr>
          <p:spPr bwMode="auto">
            <a:xfrm flipV="1">
              <a:off x="1905000" y="1447800"/>
              <a:ext cx="304800" cy="2286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2827" name="TextBox 165"/>
          <p:cNvSpPr txBox="1">
            <a:spLocks noChangeArrowheads="1"/>
          </p:cNvSpPr>
          <p:nvPr/>
        </p:nvSpPr>
        <p:spPr bwMode="auto">
          <a:xfrm>
            <a:off x="6781800" y="1621978"/>
            <a:ext cx="2047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latin typeface="Arial" panose="020B0604020202020204" pitchFamily="34" charset="0"/>
              </a:rPr>
              <a:t>Topic coverage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7168-60E4-40A6-A093-DBE8FE444311}" type="slidenum">
              <a:rPr lang="en-US" smtClean="0"/>
              <a:t>16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14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" grpId="0"/>
      <p:bldP spid="210" grpId="0"/>
      <p:bldP spid="211" grpId="0"/>
      <p:bldP spid="212" grpId="0" animBg="1"/>
      <p:bldP spid="212" grpId="1" animBg="1"/>
      <p:bldP spid="213" grpId="0" animBg="1"/>
      <p:bldP spid="213" grpId="1" animBg="1"/>
      <p:bldP spid="214" grpId="0" animBg="1"/>
      <p:bldP spid="214" grpId="1" animBg="1"/>
      <p:bldP spid="216" grpId="0" animBg="1"/>
      <p:bldP spid="217" grpId="0" animBg="1"/>
      <p:bldP spid="218" grpId="0" animBg="1"/>
      <p:bldP spid="219" grpId="0" animBg="1"/>
      <p:bldP spid="2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 smtClean="0"/>
              <a:t>Sample </a:t>
            </a:r>
            <a:r>
              <a:rPr lang="en-US" altLang="en-US" sz="3200" dirty="0" err="1" smtClean="0"/>
              <a:t>pLSA</a:t>
            </a:r>
            <a:r>
              <a:rPr lang="en-US" altLang="en-US" sz="3200" dirty="0" smtClean="0"/>
              <a:t> topics from </a:t>
            </a:r>
            <a:r>
              <a:rPr lang="en-US" altLang="en-US" sz="3200" dirty="0"/>
              <a:t>TDT Corpus </a:t>
            </a:r>
            <a:r>
              <a:rPr lang="en-US" altLang="en-US" sz="3200" baseline="30000" dirty="0"/>
              <a:t>[Hofmann 99b]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114" y="1855562"/>
            <a:ext cx="6672262" cy="450185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7168-60E4-40A6-A093-DBE8FE444311}" type="slidenum">
              <a:rPr lang="en-US" smtClean="0"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05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pLSA</a:t>
            </a:r>
            <a:r>
              <a:rPr lang="en-US" altLang="en-US" dirty="0" smtClean="0"/>
              <a:t> with prior knowledge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 smtClean="0"/>
              <a:t>What if we have some domain knowledge in mind</a:t>
            </a:r>
          </a:p>
          <a:p>
            <a:pPr lvl="1"/>
            <a:r>
              <a:rPr lang="en-US" altLang="en-US" dirty="0" smtClean="0"/>
              <a:t>We want to see topics such as “battery” and “memory” for opinions about a laptop</a:t>
            </a:r>
          </a:p>
          <a:p>
            <a:pPr lvl="1"/>
            <a:r>
              <a:rPr lang="en-US" altLang="en-US" dirty="0" smtClean="0"/>
              <a:t>We want words like “apple” and “orange” co-occur in a topic</a:t>
            </a:r>
          </a:p>
          <a:p>
            <a:pPr lvl="1"/>
            <a:r>
              <a:rPr lang="en-US" altLang="en-US" dirty="0" smtClean="0"/>
              <a:t>One topic should be fixed to model background words (infinitely strong prior!) </a:t>
            </a:r>
          </a:p>
          <a:p>
            <a:r>
              <a:rPr lang="en-US" altLang="en-US" dirty="0" smtClean="0"/>
              <a:t>We can easily incorporate such knowledge as priors of </a:t>
            </a:r>
            <a:r>
              <a:rPr lang="en-US" altLang="en-US" dirty="0" err="1" smtClean="0"/>
              <a:t>pLSA</a:t>
            </a:r>
            <a:r>
              <a:rPr lang="en-US" altLang="en-US" dirty="0" smtClean="0"/>
              <a:t> model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7168-60E4-40A6-A093-DBE8FE444311}" type="slidenum">
              <a:rPr lang="en-US" smtClean="0"/>
              <a:t>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1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>
                <a:ea typeface="宋体" panose="02010600030101010101" pitchFamily="2" charset="-122"/>
              </a:rPr>
              <a:t>Maximum a Posteriori (MAP) estimation</a:t>
            </a:r>
          </a:p>
        </p:txBody>
      </p:sp>
      <p:graphicFrame>
        <p:nvGraphicFramePr>
          <p:cNvPr id="34856" name="Object 41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83246707"/>
              </p:ext>
            </p:extLst>
          </p:nvPr>
        </p:nvGraphicFramePr>
        <p:xfrm>
          <a:off x="2114777" y="1142776"/>
          <a:ext cx="4800600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Equation" r:id="rId3" imgW="1879600" imgH="317500" progId="Equation.3">
                  <p:embed/>
                </p:oleObj>
              </mc:Choice>
              <mc:Fallback>
                <p:oleObj name="Equation" r:id="rId3" imgW="18796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4777" y="1142776"/>
                        <a:ext cx="4800600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173413" y="2363788"/>
            <a:ext cx="1800225" cy="3122612"/>
          </a:xfrm>
          <a:prstGeom prst="rect">
            <a:avLst/>
          </a:prstGeom>
          <a:solidFill>
            <a:srgbClr val="CCFFFF">
              <a:alpha val="6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4820" name="Oval 4"/>
          <p:cNvSpPr>
            <a:spLocks noChangeArrowheads="1"/>
          </p:cNvSpPr>
          <p:nvPr/>
        </p:nvSpPr>
        <p:spPr bwMode="auto">
          <a:xfrm>
            <a:off x="295275" y="2657475"/>
            <a:ext cx="1296988" cy="503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439738" y="2728913"/>
            <a:ext cx="12239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zh-CN" sz="1800" b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Topic </a:t>
            </a:r>
            <a:r>
              <a:rPr lang="en-US" altLang="zh-CN" sz="1800" b="0" baseline="-25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1</a:t>
            </a:r>
          </a:p>
        </p:txBody>
      </p:sp>
      <p:sp>
        <p:nvSpPr>
          <p:cNvPr id="34822" name="Oval 6"/>
          <p:cNvSpPr>
            <a:spLocks noChangeArrowheads="1"/>
          </p:cNvSpPr>
          <p:nvPr/>
        </p:nvSpPr>
        <p:spPr bwMode="auto">
          <a:xfrm>
            <a:off x="296863" y="4673600"/>
            <a:ext cx="1296987" cy="503238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368300" y="4737100"/>
            <a:ext cx="1223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zh-CN" sz="1800" b="0"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Topic </a:t>
            </a:r>
            <a:r>
              <a:rPr lang="en-US" altLang="zh-CN" sz="1800" b="0" baseline="-25000"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k</a:t>
            </a:r>
          </a:p>
        </p:txBody>
      </p:sp>
      <p:sp>
        <p:nvSpPr>
          <p:cNvPr id="34824" name="Oval 8"/>
          <p:cNvSpPr>
            <a:spLocks noChangeArrowheads="1"/>
          </p:cNvSpPr>
          <p:nvPr/>
        </p:nvSpPr>
        <p:spPr bwMode="auto">
          <a:xfrm>
            <a:off x="295275" y="3376613"/>
            <a:ext cx="1296988" cy="503237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439738" y="3441700"/>
            <a:ext cx="12239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zh-CN" sz="1800" b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Topic </a:t>
            </a:r>
            <a:r>
              <a:rPr lang="en-US" altLang="zh-CN" sz="1800" b="0" baseline="-25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584200" y="4097338"/>
            <a:ext cx="647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ea typeface="宋体" panose="02010600030101010101" pitchFamily="2" charset="-122"/>
              </a:rPr>
              <a:t>…</a:t>
            </a:r>
          </a:p>
        </p:txBody>
      </p:sp>
      <p:sp>
        <p:nvSpPr>
          <p:cNvPr id="34827" name="Oval 12"/>
          <p:cNvSpPr>
            <a:spLocks noChangeArrowheads="1"/>
          </p:cNvSpPr>
          <p:nvPr/>
        </p:nvSpPr>
        <p:spPr bwMode="auto">
          <a:xfrm>
            <a:off x="152400" y="5465763"/>
            <a:ext cx="1912938" cy="503237"/>
          </a:xfrm>
          <a:prstGeom prst="ellipse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4828" name="Text Box 13"/>
          <p:cNvSpPr txBox="1">
            <a:spLocks noChangeArrowheads="1"/>
          </p:cNvSpPr>
          <p:nvPr/>
        </p:nvSpPr>
        <p:spPr bwMode="auto">
          <a:xfrm>
            <a:off x="228600" y="5530850"/>
            <a:ext cx="18049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zh-CN" sz="1800" b="0"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Background </a:t>
            </a:r>
            <a:r>
              <a:rPr lang="en-US" altLang="en-US" sz="1800">
                <a:solidFill>
                  <a:srgbClr val="000066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</a:t>
            </a:r>
            <a:r>
              <a:rPr lang="en-US" altLang="en-US" sz="1800" baseline="-25000">
                <a:solidFill>
                  <a:srgbClr val="000066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B</a:t>
            </a:r>
            <a:endParaRPr lang="en-US" altLang="zh-CN" sz="1800" b="0" baseline="-25000">
              <a:latin typeface="Arial" panose="020B0604020202020204" pitchFamily="34" charset="0"/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 algn="l" eaLnBrk="1" hangingPunct="1"/>
            <a:endParaRPr lang="en-US" altLang="zh-CN" sz="1800" b="0" baseline="-25000">
              <a:latin typeface="Arial" panose="020B0604020202020204" pitchFamily="34" charset="0"/>
              <a:ea typeface="宋体" panose="02010600030101010101" pitchFamily="2" charset="-122"/>
              <a:sym typeface="Symbol" panose="05050102010706020507" pitchFamily="18" charset="2"/>
            </a:endParaRPr>
          </a:p>
        </p:txBody>
      </p:sp>
      <p:sp>
        <p:nvSpPr>
          <p:cNvPr id="34829" name="Text Box 14"/>
          <p:cNvSpPr txBox="1">
            <a:spLocks noChangeArrowheads="1"/>
          </p:cNvSpPr>
          <p:nvPr/>
        </p:nvSpPr>
        <p:spPr bwMode="auto">
          <a:xfrm>
            <a:off x="1593850" y="2584450"/>
            <a:ext cx="12239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zh-CN" b="0">
                <a:ea typeface="宋体" panose="02010600030101010101" pitchFamily="2" charset="-122"/>
              </a:rPr>
              <a:t>warning 0.3 system  0.2..</a:t>
            </a:r>
          </a:p>
        </p:txBody>
      </p:sp>
      <p:sp>
        <p:nvSpPr>
          <p:cNvPr id="34830" name="Text Box 15"/>
          <p:cNvSpPr txBox="1">
            <a:spLocks noChangeArrowheads="1"/>
          </p:cNvSpPr>
          <p:nvPr/>
        </p:nvSpPr>
        <p:spPr bwMode="auto">
          <a:xfrm>
            <a:off x="1593850" y="3305175"/>
            <a:ext cx="136683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zh-CN" b="0">
                <a:ea typeface="宋体" panose="02010600030101010101" pitchFamily="2" charset="-122"/>
              </a:rPr>
              <a:t>aid  0.1</a:t>
            </a:r>
            <a:br>
              <a:rPr lang="en-US" altLang="zh-CN" b="0">
                <a:ea typeface="宋体" panose="02010600030101010101" pitchFamily="2" charset="-122"/>
              </a:rPr>
            </a:br>
            <a:r>
              <a:rPr lang="en-US" altLang="zh-CN" b="0">
                <a:ea typeface="宋体" panose="02010600030101010101" pitchFamily="2" charset="-122"/>
              </a:rPr>
              <a:t>donation 0.05</a:t>
            </a:r>
            <a:br>
              <a:rPr lang="en-US" altLang="zh-CN" b="0">
                <a:ea typeface="宋体" panose="02010600030101010101" pitchFamily="2" charset="-122"/>
              </a:rPr>
            </a:br>
            <a:r>
              <a:rPr lang="en-US" altLang="zh-CN" b="0">
                <a:ea typeface="宋体" panose="02010600030101010101" pitchFamily="2" charset="-122"/>
              </a:rPr>
              <a:t>support 0.02 ..</a:t>
            </a:r>
          </a:p>
        </p:txBody>
      </p:sp>
      <p:sp>
        <p:nvSpPr>
          <p:cNvPr id="34831" name="Text Box 16"/>
          <p:cNvSpPr txBox="1">
            <a:spLocks noChangeArrowheads="1"/>
          </p:cNvSpPr>
          <p:nvPr/>
        </p:nvSpPr>
        <p:spPr bwMode="auto">
          <a:xfrm>
            <a:off x="1666875" y="4384675"/>
            <a:ext cx="136683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zh-CN" b="0">
                <a:ea typeface="宋体" panose="02010600030101010101" pitchFamily="2" charset="-122"/>
              </a:rPr>
              <a:t>statistics 0.2</a:t>
            </a:r>
            <a:br>
              <a:rPr lang="en-US" altLang="zh-CN" b="0">
                <a:ea typeface="宋体" panose="02010600030101010101" pitchFamily="2" charset="-122"/>
              </a:rPr>
            </a:br>
            <a:r>
              <a:rPr lang="en-US" altLang="zh-CN" b="0">
                <a:ea typeface="宋体" panose="02010600030101010101" pitchFamily="2" charset="-122"/>
              </a:rPr>
              <a:t>loss   0.1</a:t>
            </a:r>
            <a:br>
              <a:rPr lang="en-US" altLang="zh-CN" b="0">
                <a:ea typeface="宋体" panose="02010600030101010101" pitchFamily="2" charset="-122"/>
              </a:rPr>
            </a:br>
            <a:r>
              <a:rPr lang="en-US" altLang="zh-CN" b="0">
                <a:ea typeface="宋体" panose="02010600030101010101" pitchFamily="2" charset="-122"/>
              </a:rPr>
              <a:t>dead 0.05 ..</a:t>
            </a:r>
          </a:p>
        </p:txBody>
      </p:sp>
      <p:sp>
        <p:nvSpPr>
          <p:cNvPr id="34832" name="Text Box 17"/>
          <p:cNvSpPr txBox="1">
            <a:spLocks noChangeArrowheads="1"/>
          </p:cNvSpPr>
          <p:nvPr/>
        </p:nvSpPr>
        <p:spPr bwMode="auto">
          <a:xfrm>
            <a:off x="2170113" y="5287963"/>
            <a:ext cx="122396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zh-CN" b="0">
                <a:ea typeface="宋体" panose="02010600030101010101" pitchFamily="2" charset="-122"/>
              </a:rPr>
              <a:t>is 0.05</a:t>
            </a:r>
            <a:br>
              <a:rPr lang="en-US" altLang="zh-CN" b="0">
                <a:ea typeface="宋体" panose="02010600030101010101" pitchFamily="2" charset="-122"/>
              </a:rPr>
            </a:br>
            <a:r>
              <a:rPr lang="en-US" altLang="zh-CN" b="0">
                <a:ea typeface="宋体" panose="02010600030101010101" pitchFamily="2" charset="-122"/>
              </a:rPr>
              <a:t>the  0.04</a:t>
            </a:r>
            <a:br>
              <a:rPr lang="en-US" altLang="zh-CN" b="0">
                <a:ea typeface="宋体" panose="02010600030101010101" pitchFamily="2" charset="-122"/>
              </a:rPr>
            </a:br>
            <a:r>
              <a:rPr lang="en-US" altLang="zh-CN" b="0">
                <a:ea typeface="宋体" panose="02010600030101010101" pitchFamily="2" charset="-122"/>
              </a:rPr>
              <a:t>a 0.03 ..</a:t>
            </a:r>
          </a:p>
        </p:txBody>
      </p:sp>
      <p:sp>
        <p:nvSpPr>
          <p:cNvPr id="34833" name="Freeform 18"/>
          <p:cNvSpPr>
            <a:spLocks/>
          </p:cNvSpPr>
          <p:nvPr/>
        </p:nvSpPr>
        <p:spPr bwMode="auto">
          <a:xfrm>
            <a:off x="3262313" y="2816225"/>
            <a:ext cx="863600" cy="901700"/>
          </a:xfrm>
          <a:custGeom>
            <a:avLst/>
            <a:gdLst>
              <a:gd name="T0" fmla="*/ 2147483647 w 544"/>
              <a:gd name="T1" fmla="*/ 0 h 568"/>
              <a:gd name="T2" fmla="*/ 2147483647 w 544"/>
              <a:gd name="T3" fmla="*/ 2147483647 h 568"/>
              <a:gd name="T4" fmla="*/ 2147483647 w 544"/>
              <a:gd name="T5" fmla="*/ 2147483647 h 568"/>
              <a:gd name="T6" fmla="*/ 2147483647 w 544"/>
              <a:gd name="T7" fmla="*/ 2147483647 h 568"/>
              <a:gd name="T8" fmla="*/ 2147483647 w 544"/>
              <a:gd name="T9" fmla="*/ 2147483647 h 568"/>
              <a:gd name="T10" fmla="*/ 2147483647 w 544"/>
              <a:gd name="T11" fmla="*/ 2147483647 h 568"/>
              <a:gd name="T12" fmla="*/ 2147483647 w 544"/>
              <a:gd name="T13" fmla="*/ 2147483647 h 568"/>
              <a:gd name="T14" fmla="*/ 2147483647 w 544"/>
              <a:gd name="T15" fmla="*/ 2147483647 h 568"/>
              <a:gd name="T16" fmla="*/ 2147483647 w 544"/>
              <a:gd name="T17" fmla="*/ 2147483647 h 568"/>
              <a:gd name="T18" fmla="*/ 2147483647 w 544"/>
              <a:gd name="T19" fmla="*/ 2147483647 h 568"/>
              <a:gd name="T20" fmla="*/ 2147483647 w 544"/>
              <a:gd name="T21" fmla="*/ 2147483647 h 568"/>
              <a:gd name="T22" fmla="*/ 2147483647 w 544"/>
              <a:gd name="T23" fmla="*/ 2147483647 h 568"/>
              <a:gd name="T24" fmla="*/ 2147483647 w 544"/>
              <a:gd name="T25" fmla="*/ 2147483647 h 568"/>
              <a:gd name="T26" fmla="*/ 2147483647 w 544"/>
              <a:gd name="T27" fmla="*/ 2147483647 h 568"/>
              <a:gd name="T28" fmla="*/ 0 w 544"/>
              <a:gd name="T29" fmla="*/ 2147483647 h 568"/>
              <a:gd name="T30" fmla="*/ 2147483647 w 544"/>
              <a:gd name="T31" fmla="*/ 2147483647 h 568"/>
              <a:gd name="T32" fmla="*/ 2147483647 w 544"/>
              <a:gd name="T33" fmla="*/ 2147483647 h 568"/>
              <a:gd name="T34" fmla="*/ 2147483647 w 544"/>
              <a:gd name="T35" fmla="*/ 2147483647 h 568"/>
              <a:gd name="T36" fmla="*/ 2147483647 w 544"/>
              <a:gd name="T37" fmla="*/ 2147483647 h 568"/>
              <a:gd name="T38" fmla="*/ 2147483647 w 544"/>
              <a:gd name="T39" fmla="*/ 0 h 5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44"/>
              <a:gd name="T61" fmla="*/ 0 h 568"/>
              <a:gd name="T62" fmla="*/ 544 w 544"/>
              <a:gd name="T63" fmla="*/ 568 h 56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44" h="568">
                <a:moveTo>
                  <a:pt x="104" y="0"/>
                </a:moveTo>
                <a:cubicBezTo>
                  <a:pt x="147" y="9"/>
                  <a:pt x="185" y="12"/>
                  <a:pt x="224" y="32"/>
                </a:cubicBezTo>
                <a:cubicBezTo>
                  <a:pt x="292" y="18"/>
                  <a:pt x="358" y="31"/>
                  <a:pt x="424" y="48"/>
                </a:cubicBezTo>
                <a:cubicBezTo>
                  <a:pt x="449" y="123"/>
                  <a:pt x="509" y="177"/>
                  <a:pt x="544" y="248"/>
                </a:cubicBezTo>
                <a:cubicBezTo>
                  <a:pt x="535" y="310"/>
                  <a:pt x="519" y="359"/>
                  <a:pt x="496" y="416"/>
                </a:cubicBezTo>
                <a:cubicBezTo>
                  <a:pt x="484" y="446"/>
                  <a:pt x="476" y="496"/>
                  <a:pt x="440" y="512"/>
                </a:cubicBezTo>
                <a:cubicBezTo>
                  <a:pt x="420" y="521"/>
                  <a:pt x="397" y="521"/>
                  <a:pt x="376" y="528"/>
                </a:cubicBezTo>
                <a:cubicBezTo>
                  <a:pt x="357" y="534"/>
                  <a:pt x="339" y="546"/>
                  <a:pt x="320" y="552"/>
                </a:cubicBezTo>
                <a:cubicBezTo>
                  <a:pt x="304" y="557"/>
                  <a:pt x="288" y="556"/>
                  <a:pt x="272" y="560"/>
                </a:cubicBezTo>
                <a:cubicBezTo>
                  <a:pt x="264" y="562"/>
                  <a:pt x="256" y="565"/>
                  <a:pt x="248" y="568"/>
                </a:cubicBezTo>
                <a:cubicBezTo>
                  <a:pt x="229" y="563"/>
                  <a:pt x="210" y="559"/>
                  <a:pt x="192" y="552"/>
                </a:cubicBezTo>
                <a:cubicBezTo>
                  <a:pt x="168" y="543"/>
                  <a:pt x="143" y="509"/>
                  <a:pt x="128" y="496"/>
                </a:cubicBezTo>
                <a:cubicBezTo>
                  <a:pt x="102" y="473"/>
                  <a:pt x="72" y="457"/>
                  <a:pt x="56" y="424"/>
                </a:cubicBezTo>
                <a:cubicBezTo>
                  <a:pt x="27" y="366"/>
                  <a:pt x="77" y="442"/>
                  <a:pt x="40" y="360"/>
                </a:cubicBezTo>
                <a:cubicBezTo>
                  <a:pt x="30" y="337"/>
                  <a:pt x="11" y="319"/>
                  <a:pt x="0" y="296"/>
                </a:cubicBezTo>
                <a:cubicBezTo>
                  <a:pt x="13" y="258"/>
                  <a:pt x="22" y="204"/>
                  <a:pt x="40" y="168"/>
                </a:cubicBezTo>
                <a:cubicBezTo>
                  <a:pt x="44" y="159"/>
                  <a:pt x="52" y="153"/>
                  <a:pt x="56" y="144"/>
                </a:cubicBezTo>
                <a:cubicBezTo>
                  <a:pt x="63" y="129"/>
                  <a:pt x="67" y="112"/>
                  <a:pt x="72" y="96"/>
                </a:cubicBezTo>
                <a:cubicBezTo>
                  <a:pt x="75" y="88"/>
                  <a:pt x="80" y="72"/>
                  <a:pt x="80" y="72"/>
                </a:cubicBezTo>
                <a:cubicBezTo>
                  <a:pt x="67" y="34"/>
                  <a:pt x="83" y="32"/>
                  <a:pt x="104" y="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4" name="Freeform 19"/>
          <p:cNvSpPr>
            <a:spLocks/>
          </p:cNvSpPr>
          <p:nvPr/>
        </p:nvSpPr>
        <p:spPr bwMode="auto">
          <a:xfrm>
            <a:off x="3694113" y="2865438"/>
            <a:ext cx="1193800" cy="1635125"/>
          </a:xfrm>
          <a:custGeom>
            <a:avLst/>
            <a:gdLst>
              <a:gd name="T0" fmla="*/ 2147483647 w 752"/>
              <a:gd name="T1" fmla="*/ 2147483647 h 1030"/>
              <a:gd name="T2" fmla="*/ 2147483647 w 752"/>
              <a:gd name="T3" fmla="*/ 2147483647 h 1030"/>
              <a:gd name="T4" fmla="*/ 2147483647 w 752"/>
              <a:gd name="T5" fmla="*/ 2147483647 h 1030"/>
              <a:gd name="T6" fmla="*/ 2147483647 w 752"/>
              <a:gd name="T7" fmla="*/ 2147483647 h 1030"/>
              <a:gd name="T8" fmla="*/ 2147483647 w 752"/>
              <a:gd name="T9" fmla="*/ 2147483647 h 1030"/>
              <a:gd name="T10" fmla="*/ 2147483647 w 752"/>
              <a:gd name="T11" fmla="*/ 2147483647 h 1030"/>
              <a:gd name="T12" fmla="*/ 2147483647 w 752"/>
              <a:gd name="T13" fmla="*/ 2147483647 h 1030"/>
              <a:gd name="T14" fmla="*/ 2147483647 w 752"/>
              <a:gd name="T15" fmla="*/ 2147483647 h 1030"/>
              <a:gd name="T16" fmla="*/ 2147483647 w 752"/>
              <a:gd name="T17" fmla="*/ 2147483647 h 1030"/>
              <a:gd name="T18" fmla="*/ 2147483647 w 752"/>
              <a:gd name="T19" fmla="*/ 2147483647 h 1030"/>
              <a:gd name="T20" fmla="*/ 2147483647 w 752"/>
              <a:gd name="T21" fmla="*/ 2147483647 h 1030"/>
              <a:gd name="T22" fmla="*/ 2147483647 w 752"/>
              <a:gd name="T23" fmla="*/ 2147483647 h 1030"/>
              <a:gd name="T24" fmla="*/ 2147483647 w 752"/>
              <a:gd name="T25" fmla="*/ 2147483647 h 1030"/>
              <a:gd name="T26" fmla="*/ 0 w 752"/>
              <a:gd name="T27" fmla="*/ 2147483647 h 1030"/>
              <a:gd name="T28" fmla="*/ 2147483647 w 752"/>
              <a:gd name="T29" fmla="*/ 2147483647 h 1030"/>
              <a:gd name="T30" fmla="*/ 2147483647 w 752"/>
              <a:gd name="T31" fmla="*/ 2147483647 h 1030"/>
              <a:gd name="T32" fmla="*/ 2147483647 w 752"/>
              <a:gd name="T33" fmla="*/ 2147483647 h 1030"/>
              <a:gd name="T34" fmla="*/ 2147483647 w 752"/>
              <a:gd name="T35" fmla="*/ 2147483647 h 1030"/>
              <a:gd name="T36" fmla="*/ 2147483647 w 752"/>
              <a:gd name="T37" fmla="*/ 2147483647 h 1030"/>
              <a:gd name="T38" fmla="*/ 2147483647 w 752"/>
              <a:gd name="T39" fmla="*/ 2147483647 h 1030"/>
              <a:gd name="T40" fmla="*/ 2147483647 w 752"/>
              <a:gd name="T41" fmla="*/ 2147483647 h 1030"/>
              <a:gd name="T42" fmla="*/ 2147483647 w 752"/>
              <a:gd name="T43" fmla="*/ 2147483647 h 1030"/>
              <a:gd name="T44" fmla="*/ 2147483647 w 752"/>
              <a:gd name="T45" fmla="*/ 2147483647 h 1030"/>
              <a:gd name="T46" fmla="*/ 2147483647 w 752"/>
              <a:gd name="T47" fmla="*/ 2147483647 h 1030"/>
              <a:gd name="T48" fmla="*/ 2147483647 w 752"/>
              <a:gd name="T49" fmla="*/ 2147483647 h 1030"/>
              <a:gd name="T50" fmla="*/ 2147483647 w 752"/>
              <a:gd name="T51" fmla="*/ 2147483647 h 1030"/>
              <a:gd name="T52" fmla="*/ 2147483647 w 752"/>
              <a:gd name="T53" fmla="*/ 2147483647 h 1030"/>
              <a:gd name="T54" fmla="*/ 2147483647 w 752"/>
              <a:gd name="T55" fmla="*/ 2147483647 h 1030"/>
              <a:gd name="T56" fmla="*/ 2147483647 w 752"/>
              <a:gd name="T57" fmla="*/ 2147483647 h 1030"/>
              <a:gd name="T58" fmla="*/ 2147483647 w 752"/>
              <a:gd name="T59" fmla="*/ 2147483647 h 1030"/>
              <a:gd name="T60" fmla="*/ 2147483647 w 752"/>
              <a:gd name="T61" fmla="*/ 2147483647 h 1030"/>
              <a:gd name="T62" fmla="*/ 2147483647 w 752"/>
              <a:gd name="T63" fmla="*/ 2147483647 h 103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52"/>
              <a:gd name="T97" fmla="*/ 0 h 1030"/>
              <a:gd name="T98" fmla="*/ 752 w 752"/>
              <a:gd name="T99" fmla="*/ 1030 h 103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52" h="1030">
                <a:moveTo>
                  <a:pt x="664" y="1"/>
                </a:moveTo>
                <a:cubicBezTo>
                  <a:pt x="576" y="30"/>
                  <a:pt x="464" y="0"/>
                  <a:pt x="368" y="9"/>
                </a:cubicBezTo>
                <a:cubicBezTo>
                  <a:pt x="326" y="17"/>
                  <a:pt x="291" y="26"/>
                  <a:pt x="256" y="49"/>
                </a:cubicBezTo>
                <a:cubicBezTo>
                  <a:pt x="253" y="57"/>
                  <a:pt x="247" y="65"/>
                  <a:pt x="248" y="73"/>
                </a:cubicBezTo>
                <a:cubicBezTo>
                  <a:pt x="250" y="82"/>
                  <a:pt x="260" y="88"/>
                  <a:pt x="264" y="97"/>
                </a:cubicBezTo>
                <a:cubicBezTo>
                  <a:pt x="282" y="134"/>
                  <a:pt x="299" y="164"/>
                  <a:pt x="328" y="193"/>
                </a:cubicBezTo>
                <a:cubicBezTo>
                  <a:pt x="331" y="204"/>
                  <a:pt x="333" y="214"/>
                  <a:pt x="336" y="225"/>
                </a:cubicBezTo>
                <a:cubicBezTo>
                  <a:pt x="341" y="241"/>
                  <a:pt x="352" y="273"/>
                  <a:pt x="352" y="273"/>
                </a:cubicBezTo>
                <a:cubicBezTo>
                  <a:pt x="343" y="324"/>
                  <a:pt x="340" y="355"/>
                  <a:pt x="296" y="385"/>
                </a:cubicBezTo>
                <a:cubicBezTo>
                  <a:pt x="293" y="425"/>
                  <a:pt x="297" y="466"/>
                  <a:pt x="288" y="505"/>
                </a:cubicBezTo>
                <a:cubicBezTo>
                  <a:pt x="282" y="530"/>
                  <a:pt x="213" y="554"/>
                  <a:pt x="192" y="561"/>
                </a:cubicBezTo>
                <a:cubicBezTo>
                  <a:pt x="170" y="595"/>
                  <a:pt x="120" y="620"/>
                  <a:pt x="80" y="633"/>
                </a:cubicBezTo>
                <a:cubicBezTo>
                  <a:pt x="37" y="697"/>
                  <a:pt x="93" y="620"/>
                  <a:pt x="40" y="673"/>
                </a:cubicBezTo>
                <a:cubicBezTo>
                  <a:pt x="30" y="683"/>
                  <a:pt x="9" y="715"/>
                  <a:pt x="0" y="729"/>
                </a:cubicBezTo>
                <a:cubicBezTo>
                  <a:pt x="9" y="776"/>
                  <a:pt x="0" y="809"/>
                  <a:pt x="48" y="825"/>
                </a:cubicBezTo>
                <a:cubicBezTo>
                  <a:pt x="87" y="854"/>
                  <a:pt x="73" y="848"/>
                  <a:pt x="120" y="865"/>
                </a:cubicBezTo>
                <a:cubicBezTo>
                  <a:pt x="136" y="871"/>
                  <a:pt x="168" y="881"/>
                  <a:pt x="168" y="881"/>
                </a:cubicBezTo>
                <a:cubicBezTo>
                  <a:pt x="205" y="937"/>
                  <a:pt x="184" y="918"/>
                  <a:pt x="224" y="945"/>
                </a:cubicBezTo>
                <a:cubicBezTo>
                  <a:pt x="249" y="983"/>
                  <a:pt x="286" y="985"/>
                  <a:pt x="328" y="993"/>
                </a:cubicBezTo>
                <a:cubicBezTo>
                  <a:pt x="365" y="1030"/>
                  <a:pt x="360" y="1013"/>
                  <a:pt x="408" y="1001"/>
                </a:cubicBezTo>
                <a:cubicBezTo>
                  <a:pt x="479" y="895"/>
                  <a:pt x="403" y="1025"/>
                  <a:pt x="448" y="857"/>
                </a:cubicBezTo>
                <a:cubicBezTo>
                  <a:pt x="458" y="820"/>
                  <a:pt x="549" y="805"/>
                  <a:pt x="576" y="801"/>
                </a:cubicBezTo>
                <a:cubicBezTo>
                  <a:pt x="608" y="779"/>
                  <a:pt x="619" y="742"/>
                  <a:pt x="648" y="713"/>
                </a:cubicBezTo>
                <a:cubicBezTo>
                  <a:pt x="668" y="653"/>
                  <a:pt x="641" y="727"/>
                  <a:pt x="672" y="665"/>
                </a:cubicBezTo>
                <a:cubicBezTo>
                  <a:pt x="689" y="632"/>
                  <a:pt x="691" y="600"/>
                  <a:pt x="712" y="569"/>
                </a:cubicBezTo>
                <a:cubicBezTo>
                  <a:pt x="724" y="519"/>
                  <a:pt x="733" y="472"/>
                  <a:pt x="752" y="425"/>
                </a:cubicBezTo>
                <a:cubicBezTo>
                  <a:pt x="749" y="385"/>
                  <a:pt x="750" y="345"/>
                  <a:pt x="744" y="305"/>
                </a:cubicBezTo>
                <a:cubicBezTo>
                  <a:pt x="739" y="271"/>
                  <a:pt x="706" y="250"/>
                  <a:pt x="688" y="225"/>
                </a:cubicBezTo>
                <a:cubicBezTo>
                  <a:pt x="660" y="185"/>
                  <a:pt x="651" y="137"/>
                  <a:pt x="624" y="97"/>
                </a:cubicBezTo>
                <a:cubicBezTo>
                  <a:pt x="627" y="86"/>
                  <a:pt x="626" y="74"/>
                  <a:pt x="632" y="65"/>
                </a:cubicBezTo>
                <a:cubicBezTo>
                  <a:pt x="637" y="57"/>
                  <a:pt x="650" y="57"/>
                  <a:pt x="656" y="49"/>
                </a:cubicBezTo>
                <a:cubicBezTo>
                  <a:pt x="667" y="36"/>
                  <a:pt x="664" y="16"/>
                  <a:pt x="664" y="1"/>
                </a:cubicBez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5" name="Freeform 20"/>
          <p:cNvSpPr>
            <a:spLocks/>
          </p:cNvSpPr>
          <p:nvPr/>
        </p:nvSpPr>
        <p:spPr bwMode="auto">
          <a:xfrm>
            <a:off x="3300413" y="3692525"/>
            <a:ext cx="1308100" cy="1447800"/>
          </a:xfrm>
          <a:custGeom>
            <a:avLst/>
            <a:gdLst>
              <a:gd name="T0" fmla="*/ 2147483647 w 824"/>
              <a:gd name="T1" fmla="*/ 0 h 912"/>
              <a:gd name="T2" fmla="*/ 2147483647 w 824"/>
              <a:gd name="T3" fmla="*/ 2147483647 h 912"/>
              <a:gd name="T4" fmla="*/ 2147483647 w 824"/>
              <a:gd name="T5" fmla="*/ 2147483647 h 912"/>
              <a:gd name="T6" fmla="*/ 2147483647 w 824"/>
              <a:gd name="T7" fmla="*/ 2147483647 h 912"/>
              <a:gd name="T8" fmla="*/ 2147483647 w 824"/>
              <a:gd name="T9" fmla="*/ 2147483647 h 912"/>
              <a:gd name="T10" fmla="*/ 2147483647 w 824"/>
              <a:gd name="T11" fmla="*/ 2147483647 h 912"/>
              <a:gd name="T12" fmla="*/ 2147483647 w 824"/>
              <a:gd name="T13" fmla="*/ 2147483647 h 912"/>
              <a:gd name="T14" fmla="*/ 2147483647 w 824"/>
              <a:gd name="T15" fmla="*/ 2147483647 h 912"/>
              <a:gd name="T16" fmla="*/ 2147483647 w 824"/>
              <a:gd name="T17" fmla="*/ 2147483647 h 912"/>
              <a:gd name="T18" fmla="*/ 2147483647 w 824"/>
              <a:gd name="T19" fmla="*/ 2147483647 h 912"/>
              <a:gd name="T20" fmla="*/ 2147483647 w 824"/>
              <a:gd name="T21" fmla="*/ 2147483647 h 912"/>
              <a:gd name="T22" fmla="*/ 2147483647 w 824"/>
              <a:gd name="T23" fmla="*/ 2147483647 h 912"/>
              <a:gd name="T24" fmla="*/ 2147483647 w 824"/>
              <a:gd name="T25" fmla="*/ 2147483647 h 912"/>
              <a:gd name="T26" fmla="*/ 2147483647 w 824"/>
              <a:gd name="T27" fmla="*/ 2147483647 h 912"/>
              <a:gd name="T28" fmla="*/ 2147483647 w 824"/>
              <a:gd name="T29" fmla="*/ 2147483647 h 912"/>
              <a:gd name="T30" fmla="*/ 2147483647 w 824"/>
              <a:gd name="T31" fmla="*/ 2147483647 h 912"/>
              <a:gd name="T32" fmla="*/ 2147483647 w 824"/>
              <a:gd name="T33" fmla="*/ 2147483647 h 912"/>
              <a:gd name="T34" fmla="*/ 2147483647 w 824"/>
              <a:gd name="T35" fmla="*/ 2147483647 h 912"/>
              <a:gd name="T36" fmla="*/ 2147483647 w 824"/>
              <a:gd name="T37" fmla="*/ 2147483647 h 912"/>
              <a:gd name="T38" fmla="*/ 2147483647 w 824"/>
              <a:gd name="T39" fmla="*/ 2147483647 h 912"/>
              <a:gd name="T40" fmla="*/ 2147483647 w 824"/>
              <a:gd name="T41" fmla="*/ 2147483647 h 912"/>
              <a:gd name="T42" fmla="*/ 2147483647 w 824"/>
              <a:gd name="T43" fmla="*/ 2147483647 h 912"/>
              <a:gd name="T44" fmla="*/ 2147483647 w 824"/>
              <a:gd name="T45" fmla="*/ 2147483647 h 912"/>
              <a:gd name="T46" fmla="*/ 2147483647 w 824"/>
              <a:gd name="T47" fmla="*/ 2147483647 h 912"/>
              <a:gd name="T48" fmla="*/ 2147483647 w 824"/>
              <a:gd name="T49" fmla="*/ 2147483647 h 912"/>
              <a:gd name="T50" fmla="*/ 2147483647 w 824"/>
              <a:gd name="T51" fmla="*/ 2147483647 h 912"/>
              <a:gd name="T52" fmla="*/ 2147483647 w 824"/>
              <a:gd name="T53" fmla="*/ 2147483647 h 912"/>
              <a:gd name="T54" fmla="*/ 2147483647 w 824"/>
              <a:gd name="T55" fmla="*/ 2147483647 h 912"/>
              <a:gd name="T56" fmla="*/ 2147483647 w 824"/>
              <a:gd name="T57" fmla="*/ 2147483647 h 912"/>
              <a:gd name="T58" fmla="*/ 2147483647 w 824"/>
              <a:gd name="T59" fmla="*/ 2147483647 h 912"/>
              <a:gd name="T60" fmla="*/ 2147483647 w 824"/>
              <a:gd name="T61" fmla="*/ 2147483647 h 912"/>
              <a:gd name="T62" fmla="*/ 0 w 824"/>
              <a:gd name="T63" fmla="*/ 2147483647 h 912"/>
              <a:gd name="T64" fmla="*/ 2147483647 w 824"/>
              <a:gd name="T65" fmla="*/ 2147483647 h 912"/>
              <a:gd name="T66" fmla="*/ 2147483647 w 824"/>
              <a:gd name="T67" fmla="*/ 2147483647 h 912"/>
              <a:gd name="T68" fmla="*/ 2147483647 w 824"/>
              <a:gd name="T69" fmla="*/ 2147483647 h 912"/>
              <a:gd name="T70" fmla="*/ 2147483647 w 824"/>
              <a:gd name="T71" fmla="*/ 2147483647 h 912"/>
              <a:gd name="T72" fmla="*/ 2147483647 w 824"/>
              <a:gd name="T73" fmla="*/ 0 h 91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24"/>
              <a:gd name="T112" fmla="*/ 0 h 912"/>
              <a:gd name="T113" fmla="*/ 824 w 824"/>
              <a:gd name="T114" fmla="*/ 912 h 91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24" h="912">
                <a:moveTo>
                  <a:pt x="40" y="0"/>
                </a:moveTo>
                <a:cubicBezTo>
                  <a:pt x="48" y="5"/>
                  <a:pt x="55" y="12"/>
                  <a:pt x="64" y="16"/>
                </a:cubicBezTo>
                <a:cubicBezTo>
                  <a:pt x="74" y="20"/>
                  <a:pt x="86" y="19"/>
                  <a:pt x="96" y="24"/>
                </a:cubicBezTo>
                <a:cubicBezTo>
                  <a:pt x="119" y="37"/>
                  <a:pt x="149" y="69"/>
                  <a:pt x="168" y="88"/>
                </a:cubicBezTo>
                <a:cubicBezTo>
                  <a:pt x="193" y="164"/>
                  <a:pt x="167" y="78"/>
                  <a:pt x="184" y="264"/>
                </a:cubicBezTo>
                <a:cubicBezTo>
                  <a:pt x="188" y="309"/>
                  <a:pt x="241" y="320"/>
                  <a:pt x="264" y="352"/>
                </a:cubicBezTo>
                <a:cubicBezTo>
                  <a:pt x="293" y="392"/>
                  <a:pt x="270" y="374"/>
                  <a:pt x="288" y="416"/>
                </a:cubicBezTo>
                <a:cubicBezTo>
                  <a:pt x="307" y="460"/>
                  <a:pt x="356" y="489"/>
                  <a:pt x="400" y="504"/>
                </a:cubicBezTo>
                <a:cubicBezTo>
                  <a:pt x="443" y="568"/>
                  <a:pt x="387" y="491"/>
                  <a:pt x="440" y="544"/>
                </a:cubicBezTo>
                <a:cubicBezTo>
                  <a:pt x="447" y="551"/>
                  <a:pt x="448" y="562"/>
                  <a:pt x="456" y="568"/>
                </a:cubicBezTo>
                <a:cubicBezTo>
                  <a:pt x="463" y="573"/>
                  <a:pt x="473" y="572"/>
                  <a:pt x="480" y="576"/>
                </a:cubicBezTo>
                <a:cubicBezTo>
                  <a:pt x="497" y="585"/>
                  <a:pt x="514" y="594"/>
                  <a:pt x="528" y="608"/>
                </a:cubicBezTo>
                <a:cubicBezTo>
                  <a:pt x="536" y="616"/>
                  <a:pt x="542" y="626"/>
                  <a:pt x="552" y="632"/>
                </a:cubicBezTo>
                <a:cubicBezTo>
                  <a:pt x="575" y="645"/>
                  <a:pt x="623" y="651"/>
                  <a:pt x="648" y="656"/>
                </a:cubicBezTo>
                <a:cubicBezTo>
                  <a:pt x="683" y="652"/>
                  <a:pt x="719" y="638"/>
                  <a:pt x="752" y="656"/>
                </a:cubicBezTo>
                <a:cubicBezTo>
                  <a:pt x="769" y="665"/>
                  <a:pt x="800" y="688"/>
                  <a:pt x="800" y="688"/>
                </a:cubicBezTo>
                <a:cubicBezTo>
                  <a:pt x="808" y="700"/>
                  <a:pt x="824" y="719"/>
                  <a:pt x="824" y="736"/>
                </a:cubicBezTo>
                <a:cubicBezTo>
                  <a:pt x="824" y="803"/>
                  <a:pt x="722" y="838"/>
                  <a:pt x="672" y="848"/>
                </a:cubicBezTo>
                <a:cubicBezTo>
                  <a:pt x="607" y="826"/>
                  <a:pt x="539" y="842"/>
                  <a:pt x="480" y="872"/>
                </a:cubicBezTo>
                <a:cubicBezTo>
                  <a:pt x="404" y="910"/>
                  <a:pt x="532" y="863"/>
                  <a:pt x="408" y="904"/>
                </a:cubicBezTo>
                <a:cubicBezTo>
                  <a:pt x="400" y="907"/>
                  <a:pt x="384" y="912"/>
                  <a:pt x="384" y="912"/>
                </a:cubicBezTo>
                <a:cubicBezTo>
                  <a:pt x="328" y="875"/>
                  <a:pt x="347" y="896"/>
                  <a:pt x="320" y="856"/>
                </a:cubicBezTo>
                <a:cubicBezTo>
                  <a:pt x="310" y="815"/>
                  <a:pt x="292" y="777"/>
                  <a:pt x="280" y="736"/>
                </a:cubicBezTo>
                <a:cubicBezTo>
                  <a:pt x="280" y="736"/>
                  <a:pt x="268" y="684"/>
                  <a:pt x="264" y="680"/>
                </a:cubicBezTo>
                <a:cubicBezTo>
                  <a:pt x="264" y="680"/>
                  <a:pt x="204" y="640"/>
                  <a:pt x="192" y="632"/>
                </a:cubicBezTo>
                <a:cubicBezTo>
                  <a:pt x="184" y="627"/>
                  <a:pt x="168" y="616"/>
                  <a:pt x="168" y="616"/>
                </a:cubicBezTo>
                <a:cubicBezTo>
                  <a:pt x="163" y="608"/>
                  <a:pt x="160" y="597"/>
                  <a:pt x="152" y="592"/>
                </a:cubicBezTo>
                <a:cubicBezTo>
                  <a:pt x="138" y="583"/>
                  <a:pt x="104" y="576"/>
                  <a:pt x="104" y="576"/>
                </a:cubicBezTo>
                <a:cubicBezTo>
                  <a:pt x="85" y="547"/>
                  <a:pt x="68" y="547"/>
                  <a:pt x="40" y="528"/>
                </a:cubicBezTo>
                <a:cubicBezTo>
                  <a:pt x="37" y="520"/>
                  <a:pt x="36" y="512"/>
                  <a:pt x="32" y="504"/>
                </a:cubicBezTo>
                <a:cubicBezTo>
                  <a:pt x="28" y="495"/>
                  <a:pt x="20" y="489"/>
                  <a:pt x="16" y="480"/>
                </a:cubicBezTo>
                <a:cubicBezTo>
                  <a:pt x="9" y="465"/>
                  <a:pt x="0" y="432"/>
                  <a:pt x="0" y="432"/>
                </a:cubicBezTo>
                <a:cubicBezTo>
                  <a:pt x="8" y="365"/>
                  <a:pt x="19" y="296"/>
                  <a:pt x="40" y="232"/>
                </a:cubicBezTo>
                <a:cubicBezTo>
                  <a:pt x="37" y="213"/>
                  <a:pt x="36" y="194"/>
                  <a:pt x="32" y="176"/>
                </a:cubicBezTo>
                <a:cubicBezTo>
                  <a:pt x="28" y="160"/>
                  <a:pt x="16" y="128"/>
                  <a:pt x="16" y="128"/>
                </a:cubicBezTo>
                <a:cubicBezTo>
                  <a:pt x="19" y="107"/>
                  <a:pt x="18" y="85"/>
                  <a:pt x="24" y="64"/>
                </a:cubicBezTo>
                <a:cubicBezTo>
                  <a:pt x="32" y="35"/>
                  <a:pt x="56" y="32"/>
                  <a:pt x="40" y="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6" name="Text Box 21"/>
          <p:cNvSpPr txBox="1">
            <a:spLocks noChangeArrowheads="1"/>
          </p:cNvSpPr>
          <p:nvPr/>
        </p:nvSpPr>
        <p:spPr bwMode="auto">
          <a:xfrm>
            <a:off x="3460750" y="4324350"/>
            <a:ext cx="4333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zh-CN" sz="1800" b="0"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</a:t>
            </a:r>
            <a:r>
              <a:rPr lang="en-US" altLang="zh-CN" sz="1800" b="0" baseline="-25000"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k</a:t>
            </a:r>
          </a:p>
        </p:txBody>
      </p:sp>
      <p:sp>
        <p:nvSpPr>
          <p:cNvPr id="34837" name="Text Box 22"/>
          <p:cNvSpPr txBox="1">
            <a:spLocks noChangeArrowheads="1"/>
          </p:cNvSpPr>
          <p:nvPr/>
        </p:nvSpPr>
        <p:spPr bwMode="auto">
          <a:xfrm>
            <a:off x="3460750" y="3100388"/>
            <a:ext cx="4333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zh-CN" sz="1800" b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</a:t>
            </a:r>
            <a:r>
              <a:rPr lang="en-US" altLang="zh-CN" sz="1800" b="0" baseline="-25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1</a:t>
            </a:r>
          </a:p>
        </p:txBody>
      </p:sp>
      <p:sp>
        <p:nvSpPr>
          <p:cNvPr id="34838" name="Text Box 23"/>
          <p:cNvSpPr txBox="1">
            <a:spLocks noChangeArrowheads="1"/>
          </p:cNvSpPr>
          <p:nvPr/>
        </p:nvSpPr>
        <p:spPr bwMode="auto">
          <a:xfrm>
            <a:off x="4251325" y="3525838"/>
            <a:ext cx="4333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zh-CN" sz="1800" b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</a:t>
            </a:r>
            <a:r>
              <a:rPr lang="en-US" altLang="zh-CN" sz="1800" b="0" baseline="-25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34839" name="Text Box 24"/>
          <p:cNvSpPr txBox="1">
            <a:spLocks noChangeArrowheads="1"/>
          </p:cNvSpPr>
          <p:nvPr/>
        </p:nvSpPr>
        <p:spPr bwMode="auto">
          <a:xfrm>
            <a:off x="4322763" y="5116513"/>
            <a:ext cx="4333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1800">
                <a:solidFill>
                  <a:srgbClr val="000066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</a:t>
            </a:r>
            <a:r>
              <a:rPr lang="en-US" altLang="en-US" sz="1800" baseline="-25000">
                <a:solidFill>
                  <a:srgbClr val="000066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B</a:t>
            </a:r>
            <a:endParaRPr lang="en-US" altLang="zh-CN" sz="1800" b="0" baseline="-25000">
              <a:latin typeface="Arial" panose="020B0604020202020204" pitchFamily="34" charset="0"/>
              <a:ea typeface="宋体" panose="02010600030101010101" pitchFamily="2" charset="-122"/>
              <a:sym typeface="Symbol" panose="05050102010706020507" pitchFamily="18" charset="2"/>
            </a:endParaRPr>
          </a:p>
        </p:txBody>
      </p:sp>
      <p:sp>
        <p:nvSpPr>
          <p:cNvPr id="34840" name="AutoShape 25"/>
          <p:cNvSpPr>
            <a:spLocks noChangeArrowheads="1"/>
          </p:cNvSpPr>
          <p:nvPr/>
        </p:nvSpPr>
        <p:spPr bwMode="auto">
          <a:xfrm>
            <a:off x="6629400" y="4324350"/>
            <a:ext cx="304800" cy="228600"/>
          </a:xfrm>
          <a:prstGeom prst="flowChar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4841" name="Line 26"/>
          <p:cNvSpPr>
            <a:spLocks noChangeShapeType="1"/>
          </p:cNvSpPr>
          <p:nvPr/>
        </p:nvSpPr>
        <p:spPr bwMode="auto">
          <a:xfrm flipV="1">
            <a:off x="4829175" y="4540250"/>
            <a:ext cx="1655763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2" name="Text Box 27"/>
          <p:cNvSpPr txBox="1">
            <a:spLocks noChangeArrowheads="1"/>
          </p:cNvSpPr>
          <p:nvPr/>
        </p:nvSpPr>
        <p:spPr bwMode="auto">
          <a:xfrm>
            <a:off x="5764213" y="4757738"/>
            <a:ext cx="4111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zh-CN" sz="1800" b="0"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</a:t>
            </a:r>
            <a:r>
              <a:rPr lang="en-US" altLang="zh-CN" sz="1800" b="0" baseline="-25000"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B</a:t>
            </a:r>
          </a:p>
        </p:txBody>
      </p:sp>
      <p:sp>
        <p:nvSpPr>
          <p:cNvPr id="34843" name="AutoShape 28"/>
          <p:cNvSpPr>
            <a:spLocks noChangeArrowheads="1"/>
          </p:cNvSpPr>
          <p:nvPr/>
        </p:nvSpPr>
        <p:spPr bwMode="auto">
          <a:xfrm>
            <a:off x="7205663" y="4251325"/>
            <a:ext cx="1066800" cy="257175"/>
          </a:xfrm>
          <a:prstGeom prst="rightArrow">
            <a:avLst>
              <a:gd name="adj1" fmla="val 50000"/>
              <a:gd name="adj2" fmla="val 1037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4844" name="Text Box 29"/>
          <p:cNvSpPr txBox="1">
            <a:spLocks noChangeArrowheads="1"/>
          </p:cNvSpPr>
          <p:nvPr/>
        </p:nvSpPr>
        <p:spPr bwMode="auto">
          <a:xfrm>
            <a:off x="8429625" y="4251325"/>
            <a:ext cx="365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CN">
                <a:ea typeface="宋体" panose="02010600030101010101" pitchFamily="2" charset="-122"/>
              </a:rPr>
              <a:t>W</a:t>
            </a:r>
          </a:p>
        </p:txBody>
      </p:sp>
      <p:sp>
        <p:nvSpPr>
          <p:cNvPr id="34845" name="Line 30"/>
          <p:cNvSpPr>
            <a:spLocks noChangeShapeType="1"/>
          </p:cNvSpPr>
          <p:nvPr/>
        </p:nvSpPr>
        <p:spPr bwMode="auto">
          <a:xfrm>
            <a:off x="3892550" y="3100388"/>
            <a:ext cx="1512888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6" name="Line 31"/>
          <p:cNvSpPr>
            <a:spLocks noChangeShapeType="1"/>
          </p:cNvSpPr>
          <p:nvPr/>
        </p:nvSpPr>
        <p:spPr bwMode="auto">
          <a:xfrm flipV="1">
            <a:off x="4108450" y="3963988"/>
            <a:ext cx="1368425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7" name="AutoShape 32"/>
          <p:cNvSpPr>
            <a:spLocks noChangeArrowheads="1"/>
          </p:cNvSpPr>
          <p:nvPr/>
        </p:nvSpPr>
        <p:spPr bwMode="auto">
          <a:xfrm>
            <a:off x="5548313" y="3590925"/>
            <a:ext cx="304800" cy="228600"/>
          </a:xfrm>
          <a:prstGeom prst="flowChar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4848" name="Text Box 33"/>
          <p:cNvSpPr txBox="1">
            <a:spLocks noChangeArrowheads="1"/>
          </p:cNvSpPr>
          <p:nvPr/>
        </p:nvSpPr>
        <p:spPr bwMode="auto">
          <a:xfrm>
            <a:off x="4900613" y="3027363"/>
            <a:ext cx="520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zh-CN" sz="1800" b="0"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</a:t>
            </a:r>
            <a:r>
              <a:rPr lang="en-US" altLang="zh-CN" sz="1800" b="0" baseline="-25000"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d,1</a:t>
            </a:r>
          </a:p>
        </p:txBody>
      </p:sp>
      <p:sp>
        <p:nvSpPr>
          <p:cNvPr id="34849" name="Text Box 34"/>
          <p:cNvSpPr txBox="1">
            <a:spLocks noChangeArrowheads="1"/>
          </p:cNvSpPr>
          <p:nvPr/>
        </p:nvSpPr>
        <p:spPr bwMode="auto">
          <a:xfrm>
            <a:off x="4892675" y="4179888"/>
            <a:ext cx="555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zh-CN" sz="1800" b="0"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</a:t>
            </a:r>
            <a:r>
              <a:rPr lang="en-US" altLang="zh-CN" sz="1800" b="0" baseline="-25000"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d, k</a:t>
            </a:r>
          </a:p>
        </p:txBody>
      </p:sp>
      <p:sp>
        <p:nvSpPr>
          <p:cNvPr id="34850" name="Line 35"/>
          <p:cNvSpPr>
            <a:spLocks noChangeShapeType="1"/>
          </p:cNvSpPr>
          <p:nvPr/>
        </p:nvSpPr>
        <p:spPr bwMode="auto">
          <a:xfrm>
            <a:off x="5908675" y="3892550"/>
            <a:ext cx="649288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1" name="Text Box 36"/>
          <p:cNvSpPr txBox="1">
            <a:spLocks noChangeArrowheads="1"/>
          </p:cNvSpPr>
          <p:nvPr/>
        </p:nvSpPr>
        <p:spPr bwMode="auto">
          <a:xfrm>
            <a:off x="6340475" y="3748088"/>
            <a:ext cx="741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zh-CN" sz="1800" b="0"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1 - </a:t>
            </a:r>
            <a:r>
              <a:rPr lang="en-US" altLang="zh-CN" sz="1800" b="0" baseline="-25000"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B</a:t>
            </a:r>
          </a:p>
        </p:txBody>
      </p:sp>
      <p:sp>
        <p:nvSpPr>
          <p:cNvPr id="34852" name="Line 37"/>
          <p:cNvSpPr>
            <a:spLocks noChangeShapeType="1"/>
          </p:cNvSpPr>
          <p:nvPr/>
        </p:nvSpPr>
        <p:spPr bwMode="auto">
          <a:xfrm flipV="1">
            <a:off x="4181475" y="3748088"/>
            <a:ext cx="1223963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3" name="Text Box 38"/>
          <p:cNvSpPr txBox="1">
            <a:spLocks noChangeArrowheads="1"/>
          </p:cNvSpPr>
          <p:nvPr/>
        </p:nvSpPr>
        <p:spPr bwMode="auto">
          <a:xfrm>
            <a:off x="4829175" y="3741738"/>
            <a:ext cx="520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zh-CN" sz="1800" b="0"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</a:t>
            </a:r>
            <a:r>
              <a:rPr lang="en-US" altLang="zh-CN" sz="1800" b="0" baseline="-25000"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d,2</a:t>
            </a:r>
          </a:p>
        </p:txBody>
      </p:sp>
      <p:sp>
        <p:nvSpPr>
          <p:cNvPr id="34854" name="Text Box 39"/>
          <p:cNvSpPr txBox="1">
            <a:spLocks noChangeArrowheads="1"/>
          </p:cNvSpPr>
          <p:nvPr/>
        </p:nvSpPr>
        <p:spPr bwMode="auto">
          <a:xfrm>
            <a:off x="6269038" y="3100388"/>
            <a:ext cx="25701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“Generating” word w </a:t>
            </a:r>
          </a:p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in doc d in the collection</a:t>
            </a:r>
            <a:endParaRPr lang="en-US" altLang="zh-CN" baseline="-250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855" name="Text Box 40"/>
          <p:cNvSpPr txBox="1">
            <a:spLocks noChangeArrowheads="1"/>
          </p:cNvSpPr>
          <p:nvPr/>
        </p:nvSpPr>
        <p:spPr bwMode="auto">
          <a:xfrm>
            <a:off x="3124200" y="5486400"/>
            <a:ext cx="5557838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zh-CN" sz="1800">
                <a:latin typeface="Arial" panose="020B0604020202020204" pitchFamily="34" charset="0"/>
                <a:ea typeface="宋体" panose="02010600030101010101" pitchFamily="2" charset="-122"/>
              </a:rPr>
              <a:t>Parameters: </a:t>
            </a:r>
          </a:p>
          <a:p>
            <a:pPr algn="l"/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</a:t>
            </a:r>
            <a:r>
              <a:rPr lang="en-US" altLang="zh-CN" baseline="-25000"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B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=noise-level (manually set)</a:t>
            </a:r>
          </a:p>
          <a:p>
            <a:pPr algn="l"/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’s and  ’s are estimated with Maximum A Posteriori (MAP)</a:t>
            </a:r>
          </a:p>
        </p:txBody>
      </p:sp>
      <p:sp>
        <p:nvSpPr>
          <p:cNvPr id="34857" name="Oval 42"/>
          <p:cNvSpPr>
            <a:spLocks noChangeArrowheads="1"/>
          </p:cNvSpPr>
          <p:nvPr/>
        </p:nvSpPr>
        <p:spPr bwMode="auto">
          <a:xfrm>
            <a:off x="119746" y="2111828"/>
            <a:ext cx="2915103" cy="43434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4858" name="Line 43"/>
          <p:cNvSpPr>
            <a:spLocks noChangeShapeType="1"/>
          </p:cNvSpPr>
          <p:nvPr/>
        </p:nvSpPr>
        <p:spPr bwMode="auto">
          <a:xfrm flipV="1">
            <a:off x="2620283" y="1698513"/>
            <a:ext cx="1752600" cy="8382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0" name="Text Box 12"/>
          <p:cNvSpPr txBox="1">
            <a:spLocks noChangeArrowheads="1"/>
          </p:cNvSpPr>
          <p:nvPr/>
        </p:nvSpPr>
        <p:spPr bwMode="auto">
          <a:xfrm>
            <a:off x="3336925" y="2287588"/>
            <a:ext cx="15113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ea typeface="宋体" panose="02010600030101010101" pitchFamily="2" charset="-122"/>
              </a:rPr>
              <a:t>Topic coverage in document d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523469" y="1705090"/>
            <a:ext cx="4677676" cy="1625600"/>
            <a:chOff x="4523469" y="1705090"/>
            <a:chExt cx="4677676" cy="1625600"/>
          </a:xfrm>
        </p:grpSpPr>
        <p:sp>
          <p:nvSpPr>
            <p:cNvPr id="34863" name="TextBox 1"/>
            <p:cNvSpPr txBox="1">
              <a:spLocks noChangeArrowheads="1"/>
            </p:cNvSpPr>
            <p:nvPr/>
          </p:nvSpPr>
          <p:spPr bwMode="auto">
            <a:xfrm>
              <a:off x="6281938" y="2040623"/>
              <a:ext cx="291920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dirty="0"/>
                <a:t>Prior can be placed on </a:t>
              </a:r>
              <a:r>
                <a:rPr lang="en-US" altLang="en-US" sz="1800" dirty="0">
                  <a:sym typeface="Symbol" panose="05050102010706020507" pitchFamily="18" charset="2"/>
                </a:rPr>
                <a:t> as </a:t>
              </a:r>
              <a:r>
                <a:rPr lang="en-US" altLang="en-US" sz="1800" dirty="0" smtClean="0">
                  <a:sym typeface="Symbol" panose="05050102010706020507" pitchFamily="18" charset="2"/>
                </a:rPr>
                <a:t>well (more about this later)</a:t>
              </a:r>
              <a:endParaRPr lang="en-US" altLang="en-US" sz="1800" dirty="0"/>
            </a:p>
          </p:txBody>
        </p:sp>
        <p:sp>
          <p:nvSpPr>
            <p:cNvPr id="34864" name="Freeform 2"/>
            <p:cNvSpPr>
              <a:spLocks/>
            </p:cNvSpPr>
            <p:nvPr/>
          </p:nvSpPr>
          <p:spPr bwMode="auto">
            <a:xfrm>
              <a:off x="4523469" y="1705090"/>
              <a:ext cx="1619451" cy="1625600"/>
            </a:xfrm>
            <a:custGeom>
              <a:avLst/>
              <a:gdLst>
                <a:gd name="T0" fmla="*/ 0 w 1619451"/>
                <a:gd name="T1" fmla="*/ 0 h 1625600"/>
                <a:gd name="T2" fmla="*/ 1562100 w 1619451"/>
                <a:gd name="T3" fmla="*/ 584200 h 1625600"/>
                <a:gd name="T4" fmla="*/ 1130300 w 1619451"/>
                <a:gd name="T5" fmla="*/ 1625600 h 1625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19451" h="1625600">
                  <a:moveTo>
                    <a:pt x="0" y="0"/>
                  </a:moveTo>
                  <a:cubicBezTo>
                    <a:pt x="686858" y="156633"/>
                    <a:pt x="1373717" y="313267"/>
                    <a:pt x="1562100" y="584200"/>
                  </a:cubicBezTo>
                  <a:cubicBezTo>
                    <a:pt x="1750483" y="855133"/>
                    <a:pt x="1440391" y="1240366"/>
                    <a:pt x="1130300" y="1625600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7168-60E4-40A6-A093-DBE8FE444311}" type="slidenum">
              <a:rPr lang="en-US" smtClean="0"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8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Outline 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3400" indent="-533400">
              <a:spcBef>
                <a:spcPts val="600"/>
              </a:spcBef>
              <a:buSzTx/>
              <a:buFontTx/>
              <a:buAutoNum type="arabicPeriod"/>
            </a:pPr>
            <a:r>
              <a:rPr lang="en-US" altLang="en-US" sz="2800" b="1" dirty="0" smtClean="0"/>
              <a:t>General idea of topic models</a:t>
            </a:r>
            <a:r>
              <a:rPr lang="en-US" altLang="en-US" sz="2800" dirty="0" smtClean="0"/>
              <a:t>  </a:t>
            </a:r>
            <a:endParaRPr lang="en-US" altLang="en-US" sz="2400" dirty="0" smtClean="0"/>
          </a:p>
          <a:p>
            <a:pPr marL="533400" indent="-533400">
              <a:spcBef>
                <a:spcPts val="600"/>
              </a:spcBef>
              <a:buSzTx/>
              <a:buFontTx/>
              <a:buAutoNum type="arabicPeriod"/>
            </a:pPr>
            <a:r>
              <a:rPr lang="en-US" altLang="en-US" sz="2800" dirty="0" smtClean="0"/>
              <a:t>Basic topic models</a:t>
            </a:r>
            <a:r>
              <a:rPr lang="en-US" altLang="en-US" sz="2400" dirty="0" smtClean="0"/>
              <a:t> </a:t>
            </a:r>
          </a:p>
          <a:p>
            <a:pPr marL="914400" lvl="1" indent="-457200">
              <a:spcBef>
                <a:spcPts val="600"/>
              </a:spcBef>
              <a:buFontTx/>
              <a:buChar char="-"/>
            </a:pPr>
            <a:r>
              <a:rPr lang="en-US" altLang="en-US" sz="2400" dirty="0" smtClean="0"/>
              <a:t>Probabilistic Latent Semantic Analysis (</a:t>
            </a:r>
            <a:r>
              <a:rPr lang="en-US" altLang="en-US" sz="2400" dirty="0" err="1" smtClean="0"/>
              <a:t>pLSA</a:t>
            </a:r>
            <a:r>
              <a:rPr lang="en-US" altLang="en-US" sz="2400" dirty="0" smtClean="0"/>
              <a:t>)</a:t>
            </a:r>
          </a:p>
          <a:p>
            <a:pPr marL="914400" lvl="1" indent="-457200">
              <a:spcBef>
                <a:spcPts val="600"/>
              </a:spcBef>
              <a:buFontTx/>
              <a:buChar char="-"/>
            </a:pPr>
            <a:r>
              <a:rPr lang="en-US" altLang="en-US" sz="2400" dirty="0" smtClean="0"/>
              <a:t>Latent </a:t>
            </a:r>
            <a:r>
              <a:rPr lang="en-US" altLang="en-US" sz="2400" dirty="0" err="1" smtClean="0"/>
              <a:t>Dirichlet</a:t>
            </a:r>
            <a:r>
              <a:rPr lang="en-US" altLang="en-US" sz="2400" dirty="0" smtClean="0"/>
              <a:t> Allocation (LDA)  </a:t>
            </a:r>
          </a:p>
          <a:p>
            <a:pPr marL="533400" indent="-533400">
              <a:spcBef>
                <a:spcPts val="600"/>
              </a:spcBef>
              <a:buSzTx/>
              <a:buFontTx/>
              <a:buAutoNum type="arabicPeriod"/>
            </a:pPr>
            <a:r>
              <a:rPr lang="en-US" altLang="en-US" sz="2800" dirty="0" smtClean="0"/>
              <a:t>Variants of topic models </a:t>
            </a:r>
          </a:p>
          <a:p>
            <a:pPr marL="533400" indent="-533400">
              <a:spcBef>
                <a:spcPts val="600"/>
              </a:spcBef>
              <a:buSzTx/>
              <a:buFontTx/>
              <a:buAutoNum type="arabicPeriod"/>
            </a:pPr>
            <a:r>
              <a:rPr lang="en-US" altLang="en-US" sz="2800" dirty="0" smtClean="0"/>
              <a:t>Summary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7168-60E4-40A6-A093-DBE8FE444311}" type="slidenum">
              <a:rPr lang="en-US" smtClean="0"/>
              <a:t>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2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 smtClean="0"/>
              <a:t>MAP estimation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Choosing conjugate priors</a:t>
            </a:r>
          </a:p>
          <a:p>
            <a:pPr lvl="1"/>
            <a:r>
              <a:rPr lang="en-US" dirty="0" err="1" smtClean="0"/>
              <a:t>Dirichlet</a:t>
            </a:r>
            <a:r>
              <a:rPr lang="en-US" dirty="0" smtClean="0"/>
              <a:t> prior for multinomial distribution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pPr lvl="1"/>
            <a:r>
              <a:rPr lang="en-US" altLang="en-US" dirty="0" smtClean="0"/>
              <a:t>What </a:t>
            </a:r>
            <a:r>
              <a:rPr lang="en-US" altLang="en-US" dirty="0"/>
              <a:t>if </a:t>
            </a:r>
            <a:r>
              <a:rPr lang="en-US" altLang="en-US" dirty="0">
                <a:sym typeface="Symbol" panose="05050102010706020507" pitchFamily="18" charset="2"/>
              </a:rPr>
              <a:t>=0? What if =+</a:t>
            </a:r>
            <a:r>
              <a:rPr lang="en-US" altLang="en-US" dirty="0" smtClean="0">
                <a:sym typeface="Symbol" panose="05050102010706020507" pitchFamily="18" charset="2"/>
              </a:rPr>
              <a:t>?</a:t>
            </a:r>
          </a:p>
          <a:p>
            <a:pPr lvl="1"/>
            <a:r>
              <a:rPr lang="en-US" altLang="en-US" dirty="0" smtClean="0"/>
              <a:t>A </a:t>
            </a:r>
            <a:r>
              <a:rPr lang="en-US" altLang="en-US" dirty="0"/>
              <a:t>consequence of using conjugate prior is that the </a:t>
            </a:r>
            <a:r>
              <a:rPr lang="en-US" altLang="en-US" dirty="0">
                <a:sym typeface="Wingdings" panose="05000000000000000000" pitchFamily="2" charset="2"/>
              </a:rPr>
              <a:t>prior can be converted into </a:t>
            </a:r>
            <a:r>
              <a:rPr lang="en-US" altLang="en-US" dirty="0" smtClean="0">
                <a:sym typeface="Wingdings" panose="05000000000000000000" pitchFamily="2" charset="2"/>
              </a:rPr>
              <a:t>“</a:t>
            </a:r>
            <a:r>
              <a:rPr lang="en-US" altLang="en-US" dirty="0">
                <a:sym typeface="Wingdings" panose="05000000000000000000" pitchFamily="2" charset="2"/>
              </a:rPr>
              <a:t>pseudo data” which can then be “merged” with the actual data for parameter estimation</a:t>
            </a:r>
            <a:endParaRPr lang="en-US" altLang="en-US" dirty="0"/>
          </a:p>
          <a:p>
            <a:pPr lvl="1"/>
            <a:endParaRPr lang="en-US" dirty="0"/>
          </a:p>
        </p:txBody>
      </p:sp>
      <p:grpSp>
        <p:nvGrpSpPr>
          <p:cNvPr id="36867" name="Group 29"/>
          <p:cNvGrpSpPr>
            <a:grpSpLocks/>
          </p:cNvGrpSpPr>
          <p:nvPr/>
        </p:nvGrpSpPr>
        <p:grpSpPr bwMode="auto">
          <a:xfrm>
            <a:off x="6686550" y="2651774"/>
            <a:ext cx="1317625" cy="701675"/>
            <a:chOff x="4848" y="2880"/>
            <a:chExt cx="830" cy="442"/>
          </a:xfrm>
        </p:grpSpPr>
        <p:sp>
          <p:nvSpPr>
            <p:cNvPr id="36876" name="Text Box 26"/>
            <p:cNvSpPr txBox="1">
              <a:spLocks noChangeArrowheads="1"/>
            </p:cNvSpPr>
            <p:nvPr/>
          </p:nvSpPr>
          <p:spPr bwMode="auto">
            <a:xfrm>
              <a:off x="4848" y="2880"/>
              <a:ext cx="83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dirty="0">
                  <a:latin typeface="Arial" panose="020B0604020202020204" pitchFamily="34" charset="0"/>
                </a:rPr>
                <a:t>+</a:t>
              </a:r>
              <a:r>
                <a:rPr lang="en-US" altLang="en-US" sz="2000" dirty="0">
                  <a:latin typeface="Arial" panose="020B0604020202020204" pitchFamily="34" charset="0"/>
                  <a:sym typeface="Symbol" panose="05050102010706020507" pitchFamily="18" charset="2"/>
                </a:rPr>
                <a:t>p(w|’</a:t>
              </a:r>
              <a:r>
                <a:rPr lang="en-US" altLang="en-US" sz="2000" baseline="-25000" dirty="0">
                  <a:latin typeface="Arial" panose="020B0604020202020204" pitchFamily="34" charset="0"/>
                  <a:sym typeface="Symbol" panose="05050102010706020507" pitchFamily="18" charset="2"/>
                </a:rPr>
                <a:t>j</a:t>
              </a:r>
              <a:r>
                <a:rPr lang="en-US" altLang="en-US" sz="2000" dirty="0">
                  <a:latin typeface="Arial" panose="020B0604020202020204" pitchFamily="34" charset="0"/>
                  <a:sym typeface="Symbol" panose="05050102010706020507" pitchFamily="18" charset="2"/>
                </a:rPr>
                <a:t>)</a:t>
              </a:r>
            </a:p>
          </p:txBody>
        </p:sp>
        <p:sp>
          <p:nvSpPr>
            <p:cNvPr id="36877" name="Line 27"/>
            <p:cNvSpPr>
              <a:spLocks noChangeShapeType="1"/>
            </p:cNvSpPr>
            <p:nvPr/>
          </p:nvSpPr>
          <p:spPr bwMode="auto">
            <a:xfrm>
              <a:off x="5040" y="3120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8" name="Text Box 28"/>
            <p:cNvSpPr txBox="1">
              <a:spLocks noChangeArrowheads="1"/>
            </p:cNvSpPr>
            <p:nvPr/>
          </p:nvSpPr>
          <p:spPr bwMode="auto">
            <a:xfrm>
              <a:off x="5088" y="3072"/>
              <a:ext cx="30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latin typeface="Arial" panose="020B0604020202020204" pitchFamily="34" charset="0"/>
                </a:rPr>
                <a:t>+</a:t>
              </a:r>
              <a:r>
                <a:rPr lang="en-US" altLang="en-US" sz="2000">
                  <a:latin typeface="Arial" panose="020B0604020202020204" pitchFamily="34" charset="0"/>
                  <a:sym typeface="Symbol" panose="05050102010706020507" pitchFamily="18" charset="2"/>
                </a:rPr>
                <a:t>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456238" y="1896718"/>
            <a:ext cx="3744912" cy="747203"/>
            <a:chOff x="5456238" y="1363320"/>
            <a:chExt cx="3744912" cy="747203"/>
          </a:xfrm>
        </p:grpSpPr>
        <p:sp>
          <p:nvSpPr>
            <p:cNvPr id="36868" name="Text Box 30"/>
            <p:cNvSpPr txBox="1">
              <a:spLocks noChangeArrowheads="1"/>
            </p:cNvSpPr>
            <p:nvPr/>
          </p:nvSpPr>
          <p:spPr bwMode="auto">
            <a:xfrm>
              <a:off x="5456238" y="1363320"/>
              <a:ext cx="3744912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dirty="0">
                  <a:latin typeface="Arial" panose="020B0604020202020204" pitchFamily="34" charset="0"/>
                </a:rPr>
                <a:t>Pseudo counts of w from prior </a:t>
              </a:r>
              <a:r>
                <a:rPr lang="en-US" altLang="en-US" sz="1800" dirty="0">
                  <a:latin typeface="Arial" panose="020B0604020202020204" pitchFamily="34" charset="0"/>
                  <a:sym typeface="Symbol" panose="05050102010706020507" pitchFamily="18" charset="2"/>
                </a:rPr>
                <a:t>’</a:t>
              </a:r>
            </a:p>
          </p:txBody>
        </p:sp>
        <p:sp>
          <p:nvSpPr>
            <p:cNvPr id="36869" name="Line 31"/>
            <p:cNvSpPr>
              <a:spLocks noChangeShapeType="1"/>
            </p:cNvSpPr>
            <p:nvPr/>
          </p:nvSpPr>
          <p:spPr bwMode="auto">
            <a:xfrm>
              <a:off x="7537224" y="1730032"/>
              <a:ext cx="8164" cy="3804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978525" y="3390900"/>
            <a:ext cx="2965450" cy="567300"/>
            <a:chOff x="5978525" y="3390900"/>
            <a:chExt cx="2965450" cy="567300"/>
          </a:xfrm>
        </p:grpSpPr>
        <p:sp>
          <p:nvSpPr>
            <p:cNvPr id="36870" name="Text Box 32"/>
            <p:cNvSpPr txBox="1">
              <a:spLocks noChangeArrowheads="1"/>
            </p:cNvSpPr>
            <p:nvPr/>
          </p:nvSpPr>
          <p:spPr bwMode="auto">
            <a:xfrm>
              <a:off x="5978525" y="3591487"/>
              <a:ext cx="29654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dirty="0">
                  <a:latin typeface="Arial" panose="020B0604020202020204" pitchFamily="34" charset="0"/>
                </a:rPr>
                <a:t>Sum of all pseudo counts</a:t>
              </a:r>
              <a:endParaRPr lang="en-US" altLang="en-US" sz="1800" dirty="0">
                <a:latin typeface="Arial" panose="020B0604020202020204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36871" name="Line 33"/>
            <p:cNvSpPr>
              <a:spLocks noChangeShapeType="1"/>
            </p:cNvSpPr>
            <p:nvPr/>
          </p:nvSpPr>
          <p:spPr bwMode="auto">
            <a:xfrm flipV="1">
              <a:off x="7374846" y="33909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6873" name="Content Placeholder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2371345"/>
              </p:ext>
            </p:extLst>
          </p:nvPr>
        </p:nvGraphicFramePr>
        <p:xfrm>
          <a:off x="1312055" y="2629748"/>
          <a:ext cx="5804707" cy="807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name="Equation" r:id="rId3" imgW="3873240" imgH="507960" progId="Equation.3">
                  <p:embed/>
                </p:oleObj>
              </mc:Choice>
              <mc:Fallback>
                <p:oleObj name="Equation" r:id="rId3" imgW="38732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2055" y="2629748"/>
                        <a:ext cx="5804707" cy="8072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7168-60E4-40A6-A093-DBE8FE444311}" type="slidenum">
              <a:rPr lang="en-US" smtClean="0"/>
              <a:t>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9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background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26000" cy="4525963"/>
          </a:xfrm>
        </p:spPr>
        <p:txBody>
          <a:bodyPr/>
          <a:lstStyle/>
          <a:p>
            <a:r>
              <a:rPr lang="en-US" dirty="0" smtClean="0"/>
              <a:t>Conjugate prior</a:t>
            </a:r>
          </a:p>
          <a:p>
            <a:pPr lvl="1"/>
            <a:r>
              <a:rPr lang="en-US" dirty="0" smtClean="0"/>
              <a:t>Posterior distribution in the same family as prior</a:t>
            </a:r>
            <a:endParaRPr lang="en-US" dirty="0"/>
          </a:p>
          <a:p>
            <a:r>
              <a:rPr lang="en-US" dirty="0" err="1" smtClean="0"/>
              <a:t>Dirichlet</a:t>
            </a:r>
            <a:r>
              <a:rPr lang="en-US" dirty="0" smtClean="0"/>
              <a:t> distribution</a:t>
            </a:r>
          </a:p>
          <a:p>
            <a:pPr lvl="1"/>
            <a:r>
              <a:rPr lang="en-US" dirty="0" smtClean="0"/>
              <a:t>Continuous</a:t>
            </a:r>
          </a:p>
          <a:p>
            <a:pPr lvl="1"/>
            <a:r>
              <a:rPr lang="en-US" dirty="0" smtClean="0"/>
              <a:t>Samples from it will be the parameters in a multinomial distribution</a:t>
            </a:r>
            <a:endParaRPr lang="en-US" dirty="0"/>
          </a:p>
        </p:txBody>
      </p:sp>
      <p:pic>
        <p:nvPicPr>
          <p:cNvPr id="24578" name="Picture 2" descr="http://upload.wikimedia.org/wikipedia/commons/3/3e/Dirichlet_distributio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420533"/>
            <a:ext cx="3403600" cy="293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01733" y="195742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Gaussian -&gt; Gaussian</a:t>
            </a:r>
          </a:p>
          <a:p>
            <a:r>
              <a:rPr lang="en-US" dirty="0" smtClean="0"/>
              <a:t>Beta -&gt; Binomial</a:t>
            </a:r>
          </a:p>
          <a:p>
            <a:r>
              <a:rPr lang="en-US" dirty="0" err="1" smtClean="0"/>
              <a:t>Dirichlet</a:t>
            </a:r>
            <a:r>
              <a:rPr lang="en-US" dirty="0" smtClean="0"/>
              <a:t> -&gt; Multinomial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8207-9E20-42FC-82B6-02A8A94D7FE7}" type="slidenum">
              <a:rPr lang="en-US" smtClean="0"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45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anose="02010600030101010101" pitchFamily="2" charset="-122"/>
              </a:rPr>
              <a:t>Prior as pseudo counts</a:t>
            </a:r>
            <a:endParaRPr lang="en-US" altLang="en-US" baseline="-25000" dirty="0" smtClean="0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2233386" y="1600200"/>
            <a:ext cx="1663700" cy="117633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zh-CN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the  0.2</a:t>
            </a:r>
          </a:p>
          <a:p>
            <a:pPr algn="l">
              <a:lnSpc>
                <a:spcPct val="85000"/>
              </a:lnSpc>
            </a:pPr>
            <a:r>
              <a:rPr lang="en-US" altLang="zh-CN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a 0.1</a:t>
            </a:r>
          </a:p>
          <a:p>
            <a:pPr algn="l">
              <a:lnSpc>
                <a:spcPct val="85000"/>
              </a:lnSpc>
            </a:pPr>
            <a:r>
              <a:rPr lang="en-US" altLang="zh-CN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we 0.01</a:t>
            </a:r>
          </a:p>
          <a:p>
            <a:pPr algn="l">
              <a:lnSpc>
                <a:spcPct val="85000"/>
              </a:lnSpc>
            </a:pPr>
            <a:r>
              <a:rPr lang="en-US" altLang="zh-CN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to 0.02</a:t>
            </a:r>
          </a:p>
          <a:p>
            <a:pPr algn="l">
              <a:lnSpc>
                <a:spcPct val="85000"/>
              </a:lnSpc>
            </a:pPr>
            <a:r>
              <a:rPr lang="en-US" altLang="zh-CN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…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563336" y="1749425"/>
            <a:ext cx="14366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CN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Known</a:t>
            </a:r>
          </a:p>
          <a:p>
            <a:r>
              <a:rPr lang="en-US" altLang="zh-CN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Background </a:t>
            </a:r>
          </a:p>
          <a:p>
            <a:r>
              <a:rPr lang="en-US" altLang="zh-CN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p(w | </a:t>
            </a:r>
            <a:r>
              <a:rPr lang="en-US" altLang="zh-CN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B)</a:t>
            </a:r>
            <a:endParaRPr lang="en-US" altLang="zh-CN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2220686" y="2921000"/>
            <a:ext cx="1676400" cy="142240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zh-CN"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…</a:t>
            </a:r>
          </a:p>
          <a:p>
            <a:pPr algn="l">
              <a:lnSpc>
                <a:spcPct val="85000"/>
              </a:lnSpc>
            </a:pPr>
            <a:r>
              <a:rPr lang="en-US" altLang="zh-CN"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text =? </a:t>
            </a:r>
          </a:p>
          <a:p>
            <a:pPr algn="l">
              <a:lnSpc>
                <a:spcPct val="85000"/>
              </a:lnSpc>
            </a:pPr>
            <a:r>
              <a:rPr lang="en-US" altLang="zh-CN"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mining =? </a:t>
            </a:r>
          </a:p>
          <a:p>
            <a:pPr algn="l">
              <a:lnSpc>
                <a:spcPct val="85000"/>
              </a:lnSpc>
            </a:pPr>
            <a:r>
              <a:rPr lang="en-US" altLang="zh-CN"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association =?</a:t>
            </a:r>
          </a:p>
          <a:p>
            <a:pPr algn="l">
              <a:lnSpc>
                <a:spcPct val="85000"/>
              </a:lnSpc>
            </a:pPr>
            <a:r>
              <a:rPr lang="en-US" altLang="zh-CN"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word =? </a:t>
            </a:r>
          </a:p>
          <a:p>
            <a:pPr algn="l"/>
            <a:r>
              <a:rPr lang="en-US" altLang="zh-CN"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…</a:t>
            </a:r>
            <a:endParaRPr lang="en-US" altLang="zh-CN">
              <a:solidFill>
                <a:srgbClr val="CC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846" name="Text Box 13"/>
          <p:cNvSpPr txBox="1">
            <a:spLocks noChangeArrowheads="1"/>
          </p:cNvSpPr>
          <p:nvPr/>
        </p:nvSpPr>
        <p:spPr bwMode="auto">
          <a:xfrm>
            <a:off x="468086" y="2970213"/>
            <a:ext cx="1527175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CN"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Unknown</a:t>
            </a:r>
          </a:p>
          <a:p>
            <a:r>
              <a:rPr lang="en-US" altLang="zh-CN"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topic model</a:t>
            </a:r>
          </a:p>
          <a:p>
            <a:r>
              <a:rPr lang="en-US" altLang="zh-CN"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p(w|</a:t>
            </a:r>
            <a:r>
              <a:rPr lang="en-US" altLang="zh-CN"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</a:t>
            </a:r>
            <a:r>
              <a:rPr lang="en-US" altLang="zh-CN" baseline="-25000"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1</a:t>
            </a:r>
            <a:r>
              <a:rPr lang="en-US" altLang="zh-CN"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)=?</a:t>
            </a:r>
          </a:p>
          <a:p>
            <a:endParaRPr lang="en-US" altLang="zh-CN">
              <a:solidFill>
                <a:srgbClr val="CC0000"/>
              </a:solidFill>
              <a:latin typeface="Arial" panose="020B0604020202020204" pitchFamily="34" charset="0"/>
              <a:ea typeface="宋体" panose="02010600030101010101" pitchFamily="2" charset="-122"/>
              <a:sym typeface="Symbol" panose="05050102010706020507" pitchFamily="18" charset="2"/>
            </a:endParaRPr>
          </a:p>
          <a:p>
            <a:r>
              <a:rPr lang="en-US" altLang="zh-CN"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“Text mining”</a:t>
            </a:r>
            <a:endParaRPr lang="en-US" altLang="zh-CN">
              <a:solidFill>
                <a:srgbClr val="CC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847" name="Text Box 5"/>
          <p:cNvSpPr txBox="1">
            <a:spLocks noChangeArrowheads="1"/>
          </p:cNvSpPr>
          <p:nvPr/>
        </p:nvSpPr>
        <p:spPr bwMode="auto">
          <a:xfrm>
            <a:off x="2220686" y="4749800"/>
            <a:ext cx="1676400" cy="14224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zh-CN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…</a:t>
            </a:r>
          </a:p>
          <a:p>
            <a:pPr algn="l">
              <a:lnSpc>
                <a:spcPct val="85000"/>
              </a:lnSpc>
            </a:pPr>
            <a:r>
              <a:rPr lang="en-US" altLang="zh-CN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information =? </a:t>
            </a:r>
          </a:p>
          <a:p>
            <a:pPr algn="l">
              <a:lnSpc>
                <a:spcPct val="85000"/>
              </a:lnSpc>
            </a:pPr>
            <a:r>
              <a:rPr lang="en-US" altLang="zh-CN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retrieval =? </a:t>
            </a:r>
          </a:p>
          <a:p>
            <a:pPr algn="l">
              <a:lnSpc>
                <a:spcPct val="85000"/>
              </a:lnSpc>
            </a:pPr>
            <a:r>
              <a:rPr lang="en-US" altLang="zh-CN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query =?</a:t>
            </a:r>
          </a:p>
          <a:p>
            <a:pPr algn="l">
              <a:lnSpc>
                <a:spcPct val="85000"/>
              </a:lnSpc>
            </a:pPr>
            <a:r>
              <a:rPr lang="en-US" altLang="zh-CN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document =? </a:t>
            </a:r>
          </a:p>
          <a:p>
            <a:pPr algn="l"/>
            <a:r>
              <a:rPr lang="en-US" altLang="zh-CN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…</a:t>
            </a:r>
            <a:endParaRPr lang="en-US" altLang="zh-CN">
              <a:solidFill>
                <a:srgbClr val="00B05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848" name="Rectangle 48"/>
          <p:cNvSpPr>
            <a:spLocks noChangeArrowheads="1"/>
          </p:cNvSpPr>
          <p:nvPr/>
        </p:nvSpPr>
        <p:spPr bwMode="auto">
          <a:xfrm>
            <a:off x="2373086" y="4292600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…</a:t>
            </a:r>
            <a:endParaRPr lang="en-US" altLang="en-US"/>
          </a:p>
        </p:txBody>
      </p:sp>
      <p:sp>
        <p:nvSpPr>
          <p:cNvPr id="35849" name="Text Box 13"/>
          <p:cNvSpPr txBox="1">
            <a:spLocks noChangeArrowheads="1"/>
          </p:cNvSpPr>
          <p:nvPr/>
        </p:nvSpPr>
        <p:spPr bwMode="auto">
          <a:xfrm>
            <a:off x="468086" y="4678363"/>
            <a:ext cx="141763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CN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Unknown</a:t>
            </a:r>
          </a:p>
          <a:p>
            <a:r>
              <a:rPr lang="en-US" altLang="zh-CN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topic model</a:t>
            </a:r>
          </a:p>
          <a:p>
            <a:r>
              <a:rPr lang="en-US" altLang="zh-CN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p(w|</a:t>
            </a:r>
            <a:r>
              <a:rPr lang="en-US" altLang="zh-CN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</a:t>
            </a:r>
            <a:r>
              <a:rPr lang="en-US" altLang="zh-CN" baseline="-25000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2</a:t>
            </a:r>
            <a:r>
              <a:rPr lang="en-US" altLang="zh-CN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)=?</a:t>
            </a:r>
          </a:p>
          <a:p>
            <a:endParaRPr lang="en-US" altLang="zh-CN">
              <a:solidFill>
                <a:srgbClr val="00B050"/>
              </a:solidFill>
              <a:latin typeface="Arial" panose="020B0604020202020204" pitchFamily="34" charset="0"/>
              <a:ea typeface="宋体" panose="02010600030101010101" pitchFamily="2" charset="-122"/>
              <a:sym typeface="Symbol" panose="05050102010706020507" pitchFamily="18" charset="2"/>
            </a:endParaRPr>
          </a:p>
          <a:p>
            <a:r>
              <a:rPr lang="en-US" altLang="zh-CN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“information</a:t>
            </a:r>
            <a:br>
              <a:rPr lang="en-US" altLang="zh-CN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</a:br>
            <a:r>
              <a:rPr lang="en-US" altLang="zh-CN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retrieval”</a:t>
            </a:r>
            <a:endParaRPr lang="en-US" altLang="zh-CN">
              <a:solidFill>
                <a:srgbClr val="00B05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35850" name="Group 53"/>
          <p:cNvGrpSpPr>
            <a:grpSpLocks/>
          </p:cNvGrpSpPr>
          <p:nvPr/>
        </p:nvGrpSpPr>
        <p:grpSpPr bwMode="auto">
          <a:xfrm>
            <a:off x="5954486" y="5029200"/>
            <a:ext cx="1104900" cy="457200"/>
            <a:chOff x="5860077" y="2241005"/>
            <a:chExt cx="1243023" cy="508823"/>
          </a:xfrm>
        </p:grpSpPr>
        <p:sp>
          <p:nvSpPr>
            <p:cNvPr id="35917" name="Line 16"/>
            <p:cNvSpPr>
              <a:spLocks noChangeShapeType="1"/>
            </p:cNvSpPr>
            <p:nvPr/>
          </p:nvSpPr>
          <p:spPr bwMode="auto">
            <a:xfrm>
              <a:off x="5860077" y="2580234"/>
              <a:ext cx="228600" cy="0"/>
            </a:xfrm>
            <a:prstGeom prst="line">
              <a:avLst/>
            </a:prstGeom>
            <a:noFill/>
            <a:ln w="317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18" name="Line 31"/>
            <p:cNvSpPr>
              <a:spLocks noChangeShapeType="1"/>
            </p:cNvSpPr>
            <p:nvPr/>
          </p:nvSpPr>
          <p:spPr bwMode="auto">
            <a:xfrm>
              <a:off x="6417299" y="2241005"/>
              <a:ext cx="228600" cy="0"/>
            </a:xfrm>
            <a:prstGeom prst="line">
              <a:avLst/>
            </a:prstGeom>
            <a:noFill/>
            <a:ln w="3175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19" name="Line 32"/>
            <p:cNvSpPr>
              <a:spLocks noChangeShapeType="1"/>
            </p:cNvSpPr>
            <p:nvPr/>
          </p:nvSpPr>
          <p:spPr bwMode="auto">
            <a:xfrm>
              <a:off x="6569699" y="2393405"/>
              <a:ext cx="228600" cy="0"/>
            </a:xfrm>
            <a:prstGeom prst="line">
              <a:avLst/>
            </a:prstGeom>
            <a:noFill/>
            <a:ln w="3175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20" name="Line 33"/>
            <p:cNvSpPr>
              <a:spLocks noChangeShapeType="1"/>
            </p:cNvSpPr>
            <p:nvPr/>
          </p:nvSpPr>
          <p:spPr bwMode="auto">
            <a:xfrm>
              <a:off x="6722100" y="2545805"/>
              <a:ext cx="228600" cy="0"/>
            </a:xfrm>
            <a:prstGeom prst="line">
              <a:avLst/>
            </a:prstGeom>
            <a:noFill/>
            <a:ln w="3175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21" name="Line 34"/>
            <p:cNvSpPr>
              <a:spLocks noChangeShapeType="1"/>
            </p:cNvSpPr>
            <p:nvPr/>
          </p:nvSpPr>
          <p:spPr bwMode="auto">
            <a:xfrm>
              <a:off x="6874500" y="2698204"/>
              <a:ext cx="228600" cy="0"/>
            </a:xfrm>
            <a:prstGeom prst="line">
              <a:avLst/>
            </a:prstGeom>
            <a:noFill/>
            <a:ln w="3175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22" name="Line 42"/>
            <p:cNvSpPr>
              <a:spLocks noChangeShapeType="1"/>
            </p:cNvSpPr>
            <p:nvPr/>
          </p:nvSpPr>
          <p:spPr bwMode="auto">
            <a:xfrm>
              <a:off x="6060106" y="2749828"/>
              <a:ext cx="228600" cy="0"/>
            </a:xfrm>
            <a:prstGeom prst="line">
              <a:avLst/>
            </a:prstGeom>
            <a:noFill/>
            <a:ln w="317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851" name="Group 81"/>
          <p:cNvGrpSpPr>
            <a:grpSpLocks/>
          </p:cNvGrpSpPr>
          <p:nvPr/>
        </p:nvGrpSpPr>
        <p:grpSpPr bwMode="auto">
          <a:xfrm>
            <a:off x="5763986" y="3352800"/>
            <a:ext cx="2019300" cy="2667000"/>
            <a:chOff x="5689601" y="454025"/>
            <a:chExt cx="2354263" cy="2922149"/>
          </a:xfrm>
        </p:grpSpPr>
        <p:sp>
          <p:nvSpPr>
            <p:cNvPr id="35912" name="AutoShape 11"/>
            <p:cNvSpPr>
              <a:spLocks noChangeArrowheads="1"/>
            </p:cNvSpPr>
            <p:nvPr/>
          </p:nvSpPr>
          <p:spPr bwMode="auto">
            <a:xfrm>
              <a:off x="5715000" y="2133601"/>
              <a:ext cx="1636545" cy="1242573"/>
            </a:xfrm>
            <a:prstGeom prst="foldedCorner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zh-CN" altLang="en-US" sz="1800">
                <a:solidFill>
                  <a:schemeClr val="bg1"/>
                </a:solidFill>
                <a:ea typeface="宋体" panose="02010600030101010101" pitchFamily="2" charset="-122"/>
              </a:endParaRPr>
            </a:p>
          </p:txBody>
        </p:sp>
        <p:grpSp>
          <p:nvGrpSpPr>
            <p:cNvPr id="35913" name="Group 58"/>
            <p:cNvGrpSpPr>
              <a:grpSpLocks/>
            </p:cNvGrpSpPr>
            <p:nvPr/>
          </p:nvGrpSpPr>
          <p:grpSpPr bwMode="auto">
            <a:xfrm>
              <a:off x="5689601" y="454025"/>
              <a:ext cx="2354263" cy="2638425"/>
              <a:chOff x="3584" y="710"/>
              <a:chExt cx="1483" cy="1662"/>
            </a:xfrm>
          </p:grpSpPr>
          <p:sp>
            <p:nvSpPr>
              <p:cNvPr id="35914" name="Oval 48"/>
              <p:cNvSpPr>
                <a:spLocks noChangeArrowheads="1"/>
              </p:cNvSpPr>
              <p:nvPr/>
            </p:nvSpPr>
            <p:spPr bwMode="auto">
              <a:xfrm rot="1982201">
                <a:off x="3957" y="1893"/>
                <a:ext cx="715" cy="230"/>
              </a:xfrm>
              <a:prstGeom prst="ellipse">
                <a:avLst/>
              </a:prstGeom>
              <a:noFill/>
              <a:ln w="254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5915" name="Oval 51"/>
              <p:cNvSpPr>
                <a:spLocks noChangeArrowheads="1"/>
              </p:cNvSpPr>
              <p:nvPr/>
            </p:nvSpPr>
            <p:spPr bwMode="auto">
              <a:xfrm rot="1982201">
                <a:off x="3584" y="2094"/>
                <a:ext cx="806" cy="278"/>
              </a:xfrm>
              <a:prstGeom prst="ellipse">
                <a:avLst/>
              </a:prstGeom>
              <a:noFill/>
              <a:ln w="254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5916" name="Line 52"/>
              <p:cNvSpPr>
                <a:spLocks noChangeShapeType="1"/>
              </p:cNvSpPr>
              <p:nvPr/>
            </p:nvSpPr>
            <p:spPr bwMode="auto">
              <a:xfrm flipV="1">
                <a:off x="4508" y="710"/>
                <a:ext cx="559" cy="1367"/>
              </a:xfrm>
              <a:prstGeom prst="line">
                <a:avLst/>
              </a:prstGeom>
              <a:noFill/>
              <a:ln w="19050">
                <a:solidFill>
                  <a:srgbClr val="00808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5852" name="Text Box 47"/>
          <p:cNvSpPr txBox="1">
            <a:spLocks noChangeArrowheads="1"/>
          </p:cNvSpPr>
          <p:nvPr/>
        </p:nvSpPr>
        <p:spPr bwMode="auto">
          <a:xfrm>
            <a:off x="4049486" y="2863850"/>
            <a:ext cx="162083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</a:rPr>
              <a:t>Suppose, </a:t>
            </a:r>
          </a:p>
          <a:p>
            <a:pPr algn="l"/>
            <a: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</a:rPr>
              <a:t>we know</a:t>
            </a:r>
          </a:p>
          <a:p>
            <a:pPr algn="l"/>
            <a: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</a:rPr>
              <a:t>the identity </a:t>
            </a:r>
          </a:p>
          <a:p>
            <a:pPr algn="l"/>
            <a: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</a:rPr>
              <a:t>of each </a:t>
            </a:r>
          </a:p>
          <a:p>
            <a:pPr algn="l"/>
            <a: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</a:rPr>
              <a:t>word ...</a:t>
            </a:r>
          </a:p>
        </p:txBody>
      </p:sp>
      <p:grpSp>
        <p:nvGrpSpPr>
          <p:cNvPr id="35853" name="Group 183"/>
          <p:cNvGrpSpPr>
            <a:grpSpLocks/>
          </p:cNvGrpSpPr>
          <p:nvPr/>
        </p:nvGrpSpPr>
        <p:grpSpPr bwMode="auto">
          <a:xfrm>
            <a:off x="5878286" y="2235200"/>
            <a:ext cx="1270000" cy="1574800"/>
            <a:chOff x="5791200" y="2311400"/>
            <a:chExt cx="1428750" cy="1752600"/>
          </a:xfrm>
        </p:grpSpPr>
        <p:sp>
          <p:nvSpPr>
            <p:cNvPr id="35885" name="Line 14"/>
            <p:cNvSpPr>
              <a:spLocks noChangeShapeType="1"/>
            </p:cNvSpPr>
            <p:nvPr/>
          </p:nvSpPr>
          <p:spPr bwMode="auto">
            <a:xfrm>
              <a:off x="5867400" y="2387600"/>
              <a:ext cx="228600" cy="0"/>
            </a:xfrm>
            <a:prstGeom prst="line">
              <a:avLst/>
            </a:prstGeom>
            <a:noFill/>
            <a:ln w="3175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6" name="Line 15"/>
            <p:cNvSpPr>
              <a:spLocks noChangeShapeType="1"/>
            </p:cNvSpPr>
            <p:nvPr/>
          </p:nvSpPr>
          <p:spPr bwMode="auto">
            <a:xfrm>
              <a:off x="6019800" y="2540000"/>
              <a:ext cx="228600" cy="0"/>
            </a:xfrm>
            <a:prstGeom prst="line">
              <a:avLst/>
            </a:prstGeom>
            <a:noFill/>
            <a:ln w="3175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7" name="Line 16"/>
            <p:cNvSpPr>
              <a:spLocks noChangeShapeType="1"/>
            </p:cNvSpPr>
            <p:nvPr/>
          </p:nvSpPr>
          <p:spPr bwMode="auto">
            <a:xfrm>
              <a:off x="6172200" y="2692400"/>
              <a:ext cx="228600" cy="0"/>
            </a:xfrm>
            <a:prstGeom prst="line">
              <a:avLst/>
            </a:prstGeom>
            <a:noFill/>
            <a:ln w="3175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8" name="Line 17"/>
            <p:cNvSpPr>
              <a:spLocks noChangeShapeType="1"/>
            </p:cNvSpPr>
            <p:nvPr/>
          </p:nvSpPr>
          <p:spPr bwMode="auto">
            <a:xfrm>
              <a:off x="6324600" y="2844800"/>
              <a:ext cx="228600" cy="0"/>
            </a:xfrm>
            <a:prstGeom prst="line">
              <a:avLst/>
            </a:prstGeom>
            <a:noFill/>
            <a:ln w="3175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9" name="Line 18"/>
            <p:cNvSpPr>
              <a:spLocks noChangeShapeType="1"/>
            </p:cNvSpPr>
            <p:nvPr/>
          </p:nvSpPr>
          <p:spPr bwMode="auto">
            <a:xfrm>
              <a:off x="6477000" y="2997200"/>
              <a:ext cx="228600" cy="0"/>
            </a:xfrm>
            <a:prstGeom prst="line">
              <a:avLst/>
            </a:prstGeom>
            <a:noFill/>
            <a:ln w="3175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0" name="Line 19"/>
            <p:cNvSpPr>
              <a:spLocks noChangeShapeType="1"/>
            </p:cNvSpPr>
            <p:nvPr/>
          </p:nvSpPr>
          <p:spPr bwMode="auto">
            <a:xfrm>
              <a:off x="6629400" y="3149600"/>
              <a:ext cx="228600" cy="0"/>
            </a:xfrm>
            <a:prstGeom prst="line">
              <a:avLst/>
            </a:prstGeom>
            <a:noFill/>
            <a:ln w="3175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1" name="Line 20"/>
            <p:cNvSpPr>
              <a:spLocks noChangeShapeType="1"/>
            </p:cNvSpPr>
            <p:nvPr/>
          </p:nvSpPr>
          <p:spPr bwMode="auto">
            <a:xfrm>
              <a:off x="6848475" y="2367935"/>
              <a:ext cx="228600" cy="0"/>
            </a:xfrm>
            <a:prstGeom prst="line">
              <a:avLst/>
            </a:prstGeom>
            <a:noFill/>
            <a:ln w="3175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2" name="Line 21"/>
            <p:cNvSpPr>
              <a:spLocks noChangeShapeType="1"/>
            </p:cNvSpPr>
            <p:nvPr/>
          </p:nvSpPr>
          <p:spPr bwMode="auto">
            <a:xfrm>
              <a:off x="6991350" y="2516341"/>
              <a:ext cx="228600" cy="0"/>
            </a:xfrm>
            <a:prstGeom prst="line">
              <a:avLst/>
            </a:prstGeom>
            <a:noFill/>
            <a:ln w="3175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3" name="Line 23"/>
            <p:cNvSpPr>
              <a:spLocks noChangeShapeType="1"/>
            </p:cNvSpPr>
            <p:nvPr/>
          </p:nvSpPr>
          <p:spPr bwMode="auto">
            <a:xfrm>
              <a:off x="5867400" y="3149600"/>
              <a:ext cx="228600" cy="0"/>
            </a:xfrm>
            <a:prstGeom prst="line">
              <a:avLst/>
            </a:prstGeom>
            <a:noFill/>
            <a:ln w="3175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4" name="Line 24"/>
            <p:cNvSpPr>
              <a:spLocks noChangeShapeType="1"/>
            </p:cNvSpPr>
            <p:nvPr/>
          </p:nvSpPr>
          <p:spPr bwMode="auto">
            <a:xfrm>
              <a:off x="6019800" y="3302000"/>
              <a:ext cx="228600" cy="0"/>
            </a:xfrm>
            <a:prstGeom prst="line">
              <a:avLst/>
            </a:prstGeom>
            <a:noFill/>
            <a:ln w="3175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5" name="Line 25"/>
            <p:cNvSpPr>
              <a:spLocks noChangeShapeType="1"/>
            </p:cNvSpPr>
            <p:nvPr/>
          </p:nvSpPr>
          <p:spPr bwMode="auto">
            <a:xfrm>
              <a:off x="6172200" y="3454400"/>
              <a:ext cx="228600" cy="0"/>
            </a:xfrm>
            <a:prstGeom prst="line">
              <a:avLst/>
            </a:prstGeom>
            <a:noFill/>
            <a:ln w="3175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6" name="Line 26"/>
            <p:cNvSpPr>
              <a:spLocks noChangeShapeType="1"/>
            </p:cNvSpPr>
            <p:nvPr/>
          </p:nvSpPr>
          <p:spPr bwMode="auto">
            <a:xfrm>
              <a:off x="6324600" y="3606800"/>
              <a:ext cx="228600" cy="0"/>
            </a:xfrm>
            <a:prstGeom prst="line">
              <a:avLst/>
            </a:prstGeom>
            <a:noFill/>
            <a:ln w="3175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7" name="Line 27"/>
            <p:cNvSpPr>
              <a:spLocks noChangeShapeType="1"/>
            </p:cNvSpPr>
            <p:nvPr/>
          </p:nvSpPr>
          <p:spPr bwMode="auto">
            <a:xfrm>
              <a:off x="6477000" y="3759200"/>
              <a:ext cx="228600" cy="0"/>
            </a:xfrm>
            <a:prstGeom prst="line">
              <a:avLst/>
            </a:prstGeom>
            <a:noFill/>
            <a:ln w="3175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8" name="Line 28"/>
            <p:cNvSpPr>
              <a:spLocks noChangeShapeType="1"/>
            </p:cNvSpPr>
            <p:nvPr/>
          </p:nvSpPr>
          <p:spPr bwMode="auto">
            <a:xfrm>
              <a:off x="6629400" y="3911600"/>
              <a:ext cx="228600" cy="0"/>
            </a:xfrm>
            <a:prstGeom prst="line">
              <a:avLst/>
            </a:prstGeom>
            <a:noFill/>
            <a:ln w="3175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9" name="Line 29"/>
            <p:cNvSpPr>
              <a:spLocks noChangeShapeType="1"/>
            </p:cNvSpPr>
            <p:nvPr/>
          </p:nvSpPr>
          <p:spPr bwMode="auto">
            <a:xfrm>
              <a:off x="6781800" y="4064000"/>
              <a:ext cx="228600" cy="0"/>
            </a:xfrm>
            <a:prstGeom prst="line">
              <a:avLst/>
            </a:prstGeom>
            <a:noFill/>
            <a:ln w="3175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0" name="Line 30"/>
            <p:cNvSpPr>
              <a:spLocks noChangeShapeType="1"/>
            </p:cNvSpPr>
            <p:nvPr/>
          </p:nvSpPr>
          <p:spPr bwMode="auto">
            <a:xfrm>
              <a:off x="6324600" y="2311400"/>
              <a:ext cx="228600" cy="0"/>
            </a:xfrm>
            <a:prstGeom prst="line">
              <a:avLst/>
            </a:prstGeom>
            <a:noFill/>
            <a:ln w="317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1" name="Line 31"/>
            <p:cNvSpPr>
              <a:spLocks noChangeShapeType="1"/>
            </p:cNvSpPr>
            <p:nvPr/>
          </p:nvSpPr>
          <p:spPr bwMode="auto">
            <a:xfrm>
              <a:off x="6477000" y="2463800"/>
              <a:ext cx="228600" cy="0"/>
            </a:xfrm>
            <a:prstGeom prst="line">
              <a:avLst/>
            </a:prstGeom>
            <a:noFill/>
            <a:ln w="317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2" name="Line 32"/>
            <p:cNvSpPr>
              <a:spLocks noChangeShapeType="1"/>
            </p:cNvSpPr>
            <p:nvPr/>
          </p:nvSpPr>
          <p:spPr bwMode="auto">
            <a:xfrm>
              <a:off x="6629400" y="2616200"/>
              <a:ext cx="228600" cy="0"/>
            </a:xfrm>
            <a:prstGeom prst="line">
              <a:avLst/>
            </a:prstGeom>
            <a:noFill/>
            <a:ln w="317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3" name="Line 33"/>
            <p:cNvSpPr>
              <a:spLocks noChangeShapeType="1"/>
            </p:cNvSpPr>
            <p:nvPr/>
          </p:nvSpPr>
          <p:spPr bwMode="auto">
            <a:xfrm>
              <a:off x="6781800" y="2768600"/>
              <a:ext cx="228600" cy="0"/>
            </a:xfrm>
            <a:prstGeom prst="line">
              <a:avLst/>
            </a:prstGeom>
            <a:noFill/>
            <a:ln w="317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4" name="Line 34"/>
            <p:cNvSpPr>
              <a:spLocks noChangeShapeType="1"/>
            </p:cNvSpPr>
            <p:nvPr/>
          </p:nvSpPr>
          <p:spPr bwMode="auto">
            <a:xfrm>
              <a:off x="6934200" y="2921000"/>
              <a:ext cx="228600" cy="0"/>
            </a:xfrm>
            <a:prstGeom prst="line">
              <a:avLst/>
            </a:prstGeom>
            <a:noFill/>
            <a:ln w="317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5" name="Line 35"/>
            <p:cNvSpPr>
              <a:spLocks noChangeShapeType="1"/>
            </p:cNvSpPr>
            <p:nvPr/>
          </p:nvSpPr>
          <p:spPr bwMode="auto">
            <a:xfrm>
              <a:off x="5791200" y="3530600"/>
              <a:ext cx="228600" cy="0"/>
            </a:xfrm>
            <a:prstGeom prst="line">
              <a:avLst/>
            </a:prstGeom>
            <a:noFill/>
            <a:ln w="317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6" name="Line 36"/>
            <p:cNvSpPr>
              <a:spLocks noChangeShapeType="1"/>
            </p:cNvSpPr>
            <p:nvPr/>
          </p:nvSpPr>
          <p:spPr bwMode="auto">
            <a:xfrm>
              <a:off x="5943600" y="3683000"/>
              <a:ext cx="228600" cy="0"/>
            </a:xfrm>
            <a:prstGeom prst="line">
              <a:avLst/>
            </a:prstGeom>
            <a:noFill/>
            <a:ln w="317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7" name="Line 37"/>
            <p:cNvSpPr>
              <a:spLocks noChangeShapeType="1"/>
            </p:cNvSpPr>
            <p:nvPr/>
          </p:nvSpPr>
          <p:spPr bwMode="auto">
            <a:xfrm>
              <a:off x="6096000" y="3835400"/>
              <a:ext cx="228600" cy="0"/>
            </a:xfrm>
            <a:prstGeom prst="line">
              <a:avLst/>
            </a:prstGeom>
            <a:noFill/>
            <a:ln w="317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8" name="Line 38"/>
            <p:cNvSpPr>
              <a:spLocks noChangeShapeType="1"/>
            </p:cNvSpPr>
            <p:nvPr/>
          </p:nvSpPr>
          <p:spPr bwMode="auto">
            <a:xfrm>
              <a:off x="6248400" y="3987800"/>
              <a:ext cx="228600" cy="0"/>
            </a:xfrm>
            <a:prstGeom prst="line">
              <a:avLst/>
            </a:prstGeom>
            <a:noFill/>
            <a:ln w="317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9" name="Line 39"/>
            <p:cNvSpPr>
              <a:spLocks noChangeShapeType="1"/>
            </p:cNvSpPr>
            <p:nvPr/>
          </p:nvSpPr>
          <p:spPr bwMode="auto">
            <a:xfrm>
              <a:off x="6781800" y="3378200"/>
              <a:ext cx="228600" cy="0"/>
            </a:xfrm>
            <a:prstGeom prst="line">
              <a:avLst/>
            </a:prstGeom>
            <a:noFill/>
            <a:ln w="317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10" name="Line 40"/>
            <p:cNvSpPr>
              <a:spLocks noChangeShapeType="1"/>
            </p:cNvSpPr>
            <p:nvPr/>
          </p:nvSpPr>
          <p:spPr bwMode="auto">
            <a:xfrm>
              <a:off x="6858000" y="3639984"/>
              <a:ext cx="228600" cy="0"/>
            </a:xfrm>
            <a:prstGeom prst="line">
              <a:avLst/>
            </a:prstGeom>
            <a:noFill/>
            <a:ln w="317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11" name="Line 42"/>
            <p:cNvSpPr>
              <a:spLocks noChangeShapeType="1"/>
            </p:cNvSpPr>
            <p:nvPr/>
          </p:nvSpPr>
          <p:spPr bwMode="auto">
            <a:xfrm>
              <a:off x="5867400" y="2844800"/>
              <a:ext cx="228600" cy="0"/>
            </a:xfrm>
            <a:prstGeom prst="line">
              <a:avLst/>
            </a:prstGeom>
            <a:noFill/>
            <a:ln w="317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54" name="Rectangle 46"/>
          <p:cNvSpPr>
            <a:spLocks noChangeArrowheads="1"/>
          </p:cNvSpPr>
          <p:nvPr/>
        </p:nvSpPr>
        <p:spPr bwMode="auto">
          <a:xfrm>
            <a:off x="5490936" y="1448720"/>
            <a:ext cx="2527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CN" dirty="0">
                <a:solidFill>
                  <a:srgbClr val="0000FF"/>
                </a:solidFill>
                <a:ea typeface="宋体" panose="02010600030101010101" pitchFamily="2" charset="-122"/>
              </a:rPr>
              <a:t>Observed Doc(s)</a:t>
            </a:r>
          </a:p>
        </p:txBody>
      </p:sp>
      <p:grpSp>
        <p:nvGrpSpPr>
          <p:cNvPr id="35855" name="Group 212"/>
          <p:cNvGrpSpPr>
            <a:grpSpLocks/>
          </p:cNvGrpSpPr>
          <p:nvPr/>
        </p:nvGrpSpPr>
        <p:grpSpPr bwMode="auto">
          <a:xfrm>
            <a:off x="5559199" y="1790700"/>
            <a:ext cx="3230562" cy="2324100"/>
            <a:chOff x="5468938" y="1873251"/>
            <a:chExt cx="3767138" cy="2546351"/>
          </a:xfrm>
        </p:grpSpPr>
        <p:sp>
          <p:nvSpPr>
            <p:cNvPr id="35874" name="AutoShape 11"/>
            <p:cNvSpPr>
              <a:spLocks noChangeArrowheads="1"/>
            </p:cNvSpPr>
            <p:nvPr/>
          </p:nvSpPr>
          <p:spPr bwMode="auto">
            <a:xfrm>
              <a:off x="5715000" y="2133601"/>
              <a:ext cx="1636545" cy="2119008"/>
            </a:xfrm>
            <a:prstGeom prst="foldedCorner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zh-CN" altLang="en-US" sz="1800">
                <a:solidFill>
                  <a:schemeClr val="bg1"/>
                </a:solidFill>
                <a:ea typeface="宋体" panose="02010600030101010101" pitchFamily="2" charset="-122"/>
              </a:endParaRPr>
            </a:p>
          </p:txBody>
        </p:sp>
        <p:grpSp>
          <p:nvGrpSpPr>
            <p:cNvPr id="35875" name="Group 58"/>
            <p:cNvGrpSpPr>
              <a:grpSpLocks/>
            </p:cNvGrpSpPr>
            <p:nvPr/>
          </p:nvGrpSpPr>
          <p:grpSpPr bwMode="auto">
            <a:xfrm>
              <a:off x="5468938" y="1873251"/>
              <a:ext cx="3767138" cy="2546351"/>
              <a:chOff x="3445" y="1604"/>
              <a:chExt cx="2373" cy="1604"/>
            </a:xfrm>
          </p:grpSpPr>
          <p:sp>
            <p:nvSpPr>
              <p:cNvPr id="35876" name="Oval 48"/>
              <p:cNvSpPr>
                <a:spLocks noChangeArrowheads="1"/>
              </p:cNvSpPr>
              <p:nvPr/>
            </p:nvSpPr>
            <p:spPr bwMode="auto">
              <a:xfrm rot="1982201">
                <a:off x="3843" y="1982"/>
                <a:ext cx="881" cy="230"/>
              </a:xfrm>
              <a:prstGeom prst="ellipse">
                <a:avLst/>
              </a:prstGeom>
              <a:noFill/>
              <a:ln w="254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5877" name="Oval 49"/>
              <p:cNvSpPr>
                <a:spLocks noChangeArrowheads="1"/>
              </p:cNvSpPr>
              <p:nvPr/>
            </p:nvSpPr>
            <p:spPr bwMode="auto">
              <a:xfrm rot="1982201">
                <a:off x="3445" y="2675"/>
                <a:ext cx="816" cy="250"/>
              </a:xfrm>
              <a:prstGeom prst="ellipse">
                <a:avLst/>
              </a:prstGeom>
              <a:noFill/>
              <a:ln w="254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5878" name="Oval 50"/>
              <p:cNvSpPr>
                <a:spLocks noChangeArrowheads="1"/>
              </p:cNvSpPr>
              <p:nvPr/>
            </p:nvSpPr>
            <p:spPr bwMode="auto">
              <a:xfrm rot="1982201">
                <a:off x="4128" y="2496"/>
                <a:ext cx="480" cy="288"/>
              </a:xfrm>
              <a:prstGeom prst="ellipse">
                <a:avLst/>
              </a:prstGeom>
              <a:noFill/>
              <a:ln w="254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5879" name="Oval 51"/>
              <p:cNvSpPr>
                <a:spLocks noChangeArrowheads="1"/>
              </p:cNvSpPr>
              <p:nvPr/>
            </p:nvSpPr>
            <p:spPr bwMode="auto">
              <a:xfrm rot="1982201">
                <a:off x="3718" y="2142"/>
                <a:ext cx="203" cy="188"/>
              </a:xfrm>
              <a:prstGeom prst="ellipse">
                <a:avLst/>
              </a:prstGeom>
              <a:noFill/>
              <a:ln w="254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5880" name="Line 52"/>
              <p:cNvSpPr>
                <a:spLocks noChangeShapeType="1"/>
              </p:cNvSpPr>
              <p:nvPr/>
            </p:nvSpPr>
            <p:spPr bwMode="auto">
              <a:xfrm>
                <a:off x="4575" y="2156"/>
                <a:ext cx="417" cy="100"/>
              </a:xfrm>
              <a:prstGeom prst="line">
                <a:avLst/>
              </a:prstGeom>
              <a:noFill/>
              <a:ln w="19050">
                <a:solidFill>
                  <a:srgbClr val="00808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81" name="Line 53"/>
              <p:cNvSpPr>
                <a:spLocks noChangeShapeType="1"/>
              </p:cNvSpPr>
              <p:nvPr/>
            </p:nvSpPr>
            <p:spPr bwMode="auto">
              <a:xfrm flipV="1">
                <a:off x="4512" y="2352"/>
                <a:ext cx="432" cy="192"/>
              </a:xfrm>
              <a:prstGeom prst="line">
                <a:avLst/>
              </a:prstGeom>
              <a:noFill/>
              <a:ln w="19050">
                <a:solidFill>
                  <a:srgbClr val="00808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82" name="Freeform 55"/>
              <p:cNvSpPr>
                <a:spLocks/>
              </p:cNvSpPr>
              <p:nvPr/>
            </p:nvSpPr>
            <p:spPr bwMode="auto">
              <a:xfrm>
                <a:off x="4224" y="2496"/>
                <a:ext cx="720" cy="712"/>
              </a:xfrm>
              <a:custGeom>
                <a:avLst/>
                <a:gdLst>
                  <a:gd name="T0" fmla="*/ 0 w 720"/>
                  <a:gd name="T1" fmla="*/ 528 h 712"/>
                  <a:gd name="T2" fmla="*/ 432 w 720"/>
                  <a:gd name="T3" fmla="*/ 624 h 712"/>
                  <a:gd name="T4" fmla="*/ 720 w 720"/>
                  <a:gd name="T5" fmla="*/ 0 h 712"/>
                  <a:gd name="T6" fmla="*/ 0 60000 65536"/>
                  <a:gd name="T7" fmla="*/ 0 60000 65536"/>
                  <a:gd name="T8" fmla="*/ 0 60000 65536"/>
                  <a:gd name="T9" fmla="*/ 0 w 720"/>
                  <a:gd name="T10" fmla="*/ 0 h 712"/>
                  <a:gd name="T11" fmla="*/ 720 w 720"/>
                  <a:gd name="T12" fmla="*/ 712 h 7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0" h="712">
                    <a:moveTo>
                      <a:pt x="0" y="528"/>
                    </a:moveTo>
                    <a:cubicBezTo>
                      <a:pt x="156" y="620"/>
                      <a:pt x="312" y="712"/>
                      <a:pt x="432" y="624"/>
                    </a:cubicBezTo>
                    <a:cubicBezTo>
                      <a:pt x="552" y="536"/>
                      <a:pt x="636" y="268"/>
                      <a:pt x="720" y="0"/>
                    </a:cubicBezTo>
                  </a:path>
                </a:pathLst>
              </a:custGeom>
              <a:noFill/>
              <a:ln w="19050">
                <a:solidFill>
                  <a:srgbClr val="00808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83" name="Freeform 56"/>
              <p:cNvSpPr>
                <a:spLocks/>
              </p:cNvSpPr>
              <p:nvPr/>
            </p:nvSpPr>
            <p:spPr bwMode="auto">
              <a:xfrm>
                <a:off x="3472" y="1604"/>
                <a:ext cx="1552" cy="552"/>
              </a:xfrm>
              <a:custGeom>
                <a:avLst/>
                <a:gdLst>
                  <a:gd name="T0" fmla="*/ 272 w 1552"/>
                  <a:gd name="T1" fmla="*/ 552 h 552"/>
                  <a:gd name="T2" fmla="*/ 176 w 1552"/>
                  <a:gd name="T3" fmla="*/ 120 h 552"/>
                  <a:gd name="T4" fmla="*/ 1328 w 1552"/>
                  <a:gd name="T5" fmla="*/ 72 h 552"/>
                  <a:gd name="T6" fmla="*/ 1520 w 1552"/>
                  <a:gd name="T7" fmla="*/ 552 h 55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52"/>
                  <a:gd name="T13" fmla="*/ 0 h 552"/>
                  <a:gd name="T14" fmla="*/ 1552 w 1552"/>
                  <a:gd name="T15" fmla="*/ 552 h 55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52" h="552">
                    <a:moveTo>
                      <a:pt x="272" y="552"/>
                    </a:moveTo>
                    <a:cubicBezTo>
                      <a:pt x="136" y="376"/>
                      <a:pt x="0" y="200"/>
                      <a:pt x="176" y="120"/>
                    </a:cubicBezTo>
                    <a:cubicBezTo>
                      <a:pt x="352" y="40"/>
                      <a:pt x="1104" y="0"/>
                      <a:pt x="1328" y="72"/>
                    </a:cubicBezTo>
                    <a:cubicBezTo>
                      <a:pt x="1552" y="144"/>
                      <a:pt x="1536" y="348"/>
                      <a:pt x="1520" y="552"/>
                    </a:cubicBezTo>
                  </a:path>
                </a:pathLst>
              </a:custGeom>
              <a:noFill/>
              <a:ln w="19050">
                <a:solidFill>
                  <a:srgbClr val="00808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84" name="Text Box 57"/>
              <p:cNvSpPr txBox="1">
                <a:spLocks noChangeArrowheads="1"/>
              </p:cNvSpPr>
              <p:nvPr/>
            </p:nvSpPr>
            <p:spPr bwMode="auto">
              <a:xfrm>
                <a:off x="4987" y="2211"/>
                <a:ext cx="831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zh-CN">
                    <a:solidFill>
                      <a:srgbClr val="CC00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MAP</a:t>
                </a:r>
              </a:p>
              <a:p>
                <a:r>
                  <a:rPr lang="en-US" altLang="zh-CN">
                    <a:solidFill>
                      <a:srgbClr val="CC00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Estimator</a:t>
                </a:r>
              </a:p>
            </p:txBody>
          </p:sp>
        </p:grpSp>
      </p:grpSp>
      <p:grpSp>
        <p:nvGrpSpPr>
          <p:cNvPr id="35856" name="Group 224"/>
          <p:cNvGrpSpPr>
            <a:grpSpLocks/>
          </p:cNvGrpSpPr>
          <p:nvPr/>
        </p:nvGrpSpPr>
        <p:grpSpPr bwMode="auto">
          <a:xfrm>
            <a:off x="5878286" y="2371725"/>
            <a:ext cx="1165225" cy="1228725"/>
            <a:chOff x="5791200" y="2181225"/>
            <a:chExt cx="1165225" cy="1228725"/>
          </a:xfrm>
        </p:grpSpPr>
        <p:sp>
          <p:nvSpPr>
            <p:cNvPr id="35869" name="Line 31"/>
            <p:cNvSpPr>
              <a:spLocks noChangeShapeType="1"/>
            </p:cNvSpPr>
            <p:nvPr/>
          </p:nvSpPr>
          <p:spPr bwMode="auto">
            <a:xfrm>
              <a:off x="6400800" y="2181225"/>
              <a:ext cx="203200" cy="0"/>
            </a:xfrm>
            <a:prstGeom prst="line">
              <a:avLst/>
            </a:prstGeom>
            <a:noFill/>
            <a:ln w="3175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0" name="Line 31"/>
            <p:cNvSpPr>
              <a:spLocks noChangeShapeType="1"/>
            </p:cNvSpPr>
            <p:nvPr/>
          </p:nvSpPr>
          <p:spPr bwMode="auto">
            <a:xfrm>
              <a:off x="6667500" y="2457450"/>
              <a:ext cx="203200" cy="0"/>
            </a:xfrm>
            <a:prstGeom prst="line">
              <a:avLst/>
            </a:prstGeom>
            <a:noFill/>
            <a:ln w="3175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1" name="Line 31"/>
            <p:cNvSpPr>
              <a:spLocks noChangeShapeType="1"/>
            </p:cNvSpPr>
            <p:nvPr/>
          </p:nvSpPr>
          <p:spPr bwMode="auto">
            <a:xfrm>
              <a:off x="6753225" y="3238500"/>
              <a:ext cx="203200" cy="0"/>
            </a:xfrm>
            <a:prstGeom prst="line">
              <a:avLst/>
            </a:prstGeom>
            <a:noFill/>
            <a:ln w="3175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2" name="Line 31"/>
            <p:cNvSpPr>
              <a:spLocks noChangeShapeType="1"/>
            </p:cNvSpPr>
            <p:nvPr/>
          </p:nvSpPr>
          <p:spPr bwMode="auto">
            <a:xfrm>
              <a:off x="5791200" y="3143250"/>
              <a:ext cx="203200" cy="0"/>
            </a:xfrm>
            <a:prstGeom prst="line">
              <a:avLst/>
            </a:prstGeom>
            <a:noFill/>
            <a:ln w="3175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3" name="Line 31"/>
            <p:cNvSpPr>
              <a:spLocks noChangeShapeType="1"/>
            </p:cNvSpPr>
            <p:nvPr/>
          </p:nvSpPr>
          <p:spPr bwMode="auto">
            <a:xfrm>
              <a:off x="6067425" y="3409950"/>
              <a:ext cx="203200" cy="0"/>
            </a:xfrm>
            <a:prstGeom prst="line">
              <a:avLst/>
            </a:prstGeom>
            <a:noFill/>
            <a:ln w="3175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57" name="Line 39"/>
          <p:cNvSpPr>
            <a:spLocks noChangeShapeType="1"/>
          </p:cNvSpPr>
          <p:nvPr/>
        </p:nvSpPr>
        <p:spPr bwMode="auto">
          <a:xfrm>
            <a:off x="6284686" y="5619750"/>
            <a:ext cx="203200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8" name="Line 39"/>
          <p:cNvSpPr>
            <a:spLocks noChangeShapeType="1"/>
          </p:cNvSpPr>
          <p:nvPr/>
        </p:nvSpPr>
        <p:spPr bwMode="auto">
          <a:xfrm>
            <a:off x="6411686" y="5743575"/>
            <a:ext cx="203200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9" name="Rectangle 46"/>
          <p:cNvSpPr>
            <a:spLocks noChangeArrowheads="1"/>
          </p:cNvSpPr>
          <p:nvPr/>
        </p:nvSpPr>
        <p:spPr bwMode="auto">
          <a:xfrm>
            <a:off x="5560786" y="4452314"/>
            <a:ext cx="1905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CN">
                <a:solidFill>
                  <a:srgbClr val="0000FF"/>
                </a:solidFill>
                <a:ea typeface="宋体" panose="02010600030101010101" pitchFamily="2" charset="-122"/>
              </a:rPr>
              <a:t>Pseudo Doc</a:t>
            </a:r>
          </a:p>
        </p:txBody>
      </p:sp>
      <p:sp>
        <p:nvSpPr>
          <p:cNvPr id="234" name="Freeform 233"/>
          <p:cNvSpPr/>
          <p:nvPr/>
        </p:nvSpPr>
        <p:spPr bwMode="auto">
          <a:xfrm>
            <a:off x="6764111" y="3362325"/>
            <a:ext cx="1133475" cy="2589213"/>
          </a:xfrm>
          <a:custGeom>
            <a:avLst/>
            <a:gdLst>
              <a:gd name="connsiteX0" fmla="*/ 0 w 1133475"/>
              <a:gd name="connsiteY0" fmla="*/ 2495550 h 2589213"/>
              <a:gd name="connsiteX1" fmla="*/ 190500 w 1133475"/>
              <a:gd name="connsiteY1" fmla="*/ 2562225 h 2589213"/>
              <a:gd name="connsiteX2" fmla="*/ 542925 w 1133475"/>
              <a:gd name="connsiteY2" fmla="*/ 2333625 h 2589213"/>
              <a:gd name="connsiteX3" fmla="*/ 942975 w 1133475"/>
              <a:gd name="connsiteY3" fmla="*/ 1476375 h 2589213"/>
              <a:gd name="connsiteX4" fmla="*/ 1133475 w 1133475"/>
              <a:gd name="connsiteY4" fmla="*/ 0 h 258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3475" h="2589213">
                <a:moveTo>
                  <a:pt x="0" y="2495550"/>
                </a:moveTo>
                <a:cubicBezTo>
                  <a:pt x="50006" y="2542381"/>
                  <a:pt x="100013" y="2589213"/>
                  <a:pt x="190500" y="2562225"/>
                </a:cubicBezTo>
                <a:cubicBezTo>
                  <a:pt x="280988" y="2535238"/>
                  <a:pt x="417512" y="2514600"/>
                  <a:pt x="542925" y="2333625"/>
                </a:cubicBezTo>
                <a:cubicBezTo>
                  <a:pt x="668338" y="2152650"/>
                  <a:pt x="844550" y="1865313"/>
                  <a:pt x="942975" y="1476375"/>
                </a:cubicBezTo>
                <a:cubicBezTo>
                  <a:pt x="1041400" y="1087438"/>
                  <a:pt x="1133475" y="0"/>
                  <a:pt x="1133475" y="0"/>
                </a:cubicBezTo>
              </a:path>
            </a:pathLst>
          </a:custGeom>
          <a:noFill/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5861" name="Text Box 57"/>
          <p:cNvSpPr txBox="1">
            <a:spLocks noChangeArrowheads="1"/>
          </p:cNvSpPr>
          <p:nvPr/>
        </p:nvSpPr>
        <p:spPr bwMode="auto">
          <a:xfrm>
            <a:off x="7402286" y="5410200"/>
            <a:ext cx="9556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CN"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Size = </a:t>
            </a:r>
            <a:r>
              <a:rPr lang="el-GR" altLang="zh-CN"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μ</a:t>
            </a:r>
            <a:endParaRPr lang="en-US" altLang="zh-CN">
              <a:solidFill>
                <a:srgbClr val="CC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862" name="Rectangle 78"/>
          <p:cNvSpPr>
            <a:spLocks noChangeArrowheads="1"/>
          </p:cNvSpPr>
          <p:nvPr/>
        </p:nvSpPr>
        <p:spPr bwMode="auto">
          <a:xfrm>
            <a:off x="4659086" y="5486400"/>
            <a:ext cx="838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C00000"/>
                </a:solidFill>
              </a:rPr>
              <a:t>text</a:t>
            </a:r>
          </a:p>
        </p:txBody>
      </p:sp>
      <p:sp>
        <p:nvSpPr>
          <p:cNvPr id="35863" name="Rectangle 79"/>
          <p:cNvSpPr>
            <a:spLocks noChangeArrowheads="1"/>
          </p:cNvSpPr>
          <p:nvPr/>
        </p:nvSpPr>
        <p:spPr bwMode="auto">
          <a:xfrm>
            <a:off x="4506686" y="6248400"/>
            <a:ext cx="1219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C00000"/>
                </a:solidFill>
              </a:rPr>
              <a:t>mining</a:t>
            </a:r>
          </a:p>
        </p:txBody>
      </p:sp>
      <p:cxnSp>
        <p:nvCxnSpPr>
          <p:cNvPr id="35864" name="Straight Connector 81"/>
          <p:cNvCxnSpPr>
            <a:cxnSpLocks noChangeShapeType="1"/>
            <a:endCxn id="35917" idx="0"/>
          </p:cNvCxnSpPr>
          <p:nvPr/>
        </p:nvCxnSpPr>
        <p:spPr bwMode="auto">
          <a:xfrm flipV="1">
            <a:off x="5268686" y="5334000"/>
            <a:ext cx="685800" cy="304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5" name="Straight Connector 83"/>
          <p:cNvCxnSpPr>
            <a:cxnSpLocks noChangeShapeType="1"/>
            <a:endCxn id="35857" idx="0"/>
          </p:cNvCxnSpPr>
          <p:nvPr/>
        </p:nvCxnSpPr>
        <p:spPr bwMode="auto">
          <a:xfrm flipV="1">
            <a:off x="5497286" y="5619750"/>
            <a:ext cx="787400" cy="7048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6" name="Straight Connector 85"/>
          <p:cNvCxnSpPr>
            <a:cxnSpLocks noChangeShapeType="1"/>
          </p:cNvCxnSpPr>
          <p:nvPr/>
        </p:nvCxnSpPr>
        <p:spPr bwMode="auto">
          <a:xfrm flipV="1">
            <a:off x="5344886" y="5486400"/>
            <a:ext cx="762000" cy="152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7" name="Straight Connector 89"/>
          <p:cNvCxnSpPr>
            <a:cxnSpLocks noChangeShapeType="1"/>
            <a:endCxn id="35858" idx="0"/>
          </p:cNvCxnSpPr>
          <p:nvPr/>
        </p:nvCxnSpPr>
        <p:spPr bwMode="auto">
          <a:xfrm flipV="1">
            <a:off x="5497286" y="5743575"/>
            <a:ext cx="914400" cy="5810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7168-60E4-40A6-A093-DBE8FE444311}" type="slidenum">
              <a:rPr lang="en-US" smtClean="0"/>
              <a:t>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05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Deficiency of </a:t>
            </a:r>
            <a:r>
              <a:rPr lang="en-US" altLang="en-US" dirty="0" err="1" smtClean="0"/>
              <a:t>pLSA</a:t>
            </a:r>
            <a:r>
              <a:rPr lang="en-US" altLang="en-US" dirty="0" smtClean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Not a fully generative model</a:t>
            </a:r>
          </a:p>
          <a:p>
            <a:pPr lvl="1"/>
            <a:r>
              <a:rPr lang="en-US" altLang="en-US" dirty="0" smtClean="0"/>
              <a:t>Can’t compute probability of a new document</a:t>
            </a:r>
          </a:p>
          <a:p>
            <a:pPr lvl="2"/>
            <a:r>
              <a:rPr lang="en-US" altLang="en-US" dirty="0"/>
              <a:t>Topic </a:t>
            </a:r>
            <a:r>
              <a:rPr lang="en-US" altLang="en-US" dirty="0" smtClean="0"/>
              <a:t>coverage </a:t>
            </a:r>
            <a:r>
              <a:rPr lang="en-US" altLang="en-US" dirty="0"/>
              <a:t>p(</a:t>
            </a:r>
            <a:r>
              <a:rPr lang="el-GR" altLang="en-US" dirty="0"/>
              <a:t>π</a:t>
            </a:r>
            <a:r>
              <a:rPr lang="en-US" altLang="en-US" dirty="0"/>
              <a:t>|d</a:t>
            </a:r>
            <a:r>
              <a:rPr lang="en-US" altLang="en-US" dirty="0" smtClean="0"/>
              <a:t>) is per-document estimated</a:t>
            </a:r>
          </a:p>
          <a:p>
            <a:pPr lvl="1"/>
            <a:r>
              <a:rPr lang="en-US" altLang="en-US" dirty="0" smtClean="0"/>
              <a:t>Heuristic workaround is possible</a:t>
            </a:r>
          </a:p>
          <a:p>
            <a:r>
              <a:rPr lang="en-US" altLang="en-US" dirty="0" smtClean="0"/>
              <a:t>Many parameters </a:t>
            </a:r>
            <a:r>
              <a:rPr lang="en-US" altLang="en-US" dirty="0" smtClean="0">
                <a:sym typeface="Wingdings" panose="05000000000000000000" pitchFamily="2" charset="2"/>
              </a:rPr>
              <a:t> high complexity of models</a:t>
            </a:r>
          </a:p>
          <a:p>
            <a:pPr lvl="1"/>
            <a:r>
              <a:rPr lang="en-US" altLang="en-US" dirty="0" smtClean="0">
                <a:sym typeface="Wingdings" panose="05000000000000000000" pitchFamily="2" charset="2"/>
              </a:rPr>
              <a:t>Many local maxima  </a:t>
            </a:r>
            <a:r>
              <a:rPr lang="en-US" altLang="en-US" dirty="0" smtClean="0"/>
              <a:t>  </a:t>
            </a:r>
          </a:p>
          <a:p>
            <a:pPr lvl="1"/>
            <a:r>
              <a:rPr lang="en-US" altLang="en-US" dirty="0" smtClean="0"/>
              <a:t>Prone to </a:t>
            </a:r>
            <a:r>
              <a:rPr lang="en-US" altLang="en-US" dirty="0" err="1" smtClean="0"/>
              <a:t>overfitting</a:t>
            </a:r>
            <a:r>
              <a:rPr lang="en-US" altLang="en-US" dirty="0" smtClean="0"/>
              <a:t> </a:t>
            </a:r>
          </a:p>
          <a:p>
            <a:pPr>
              <a:buFontTx/>
              <a:buNone/>
            </a:pPr>
            <a:endParaRPr lang="en-US" alt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7168-60E4-40A6-A093-DBE8FE444311}" type="slidenum">
              <a:rPr lang="en-US" smtClean="0"/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1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4000" dirty="0" smtClean="0"/>
              <a:t>Latent </a:t>
            </a:r>
            <a:r>
              <a:rPr lang="en-US" altLang="en-US" sz="4000" dirty="0" err="1"/>
              <a:t>Dirichlet</a:t>
            </a:r>
            <a:r>
              <a:rPr lang="en-US" altLang="en-US" sz="4000" dirty="0"/>
              <a:t> Allocation </a:t>
            </a:r>
            <a:r>
              <a:rPr lang="en-US" altLang="en-US" sz="4000" baseline="30000" dirty="0"/>
              <a:t>[</a:t>
            </a:r>
            <a:r>
              <a:rPr lang="en-US" altLang="en-US" sz="4000" baseline="30000" dirty="0" err="1"/>
              <a:t>Blei</a:t>
            </a:r>
            <a:r>
              <a:rPr lang="en-US" altLang="en-US" sz="4000" baseline="30000" dirty="0"/>
              <a:t> et al. 02]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 smtClean="0"/>
              <a:t>Make </a:t>
            </a:r>
            <a:r>
              <a:rPr lang="en-US" altLang="en-US" dirty="0" err="1" smtClean="0"/>
              <a:t>pLSA</a:t>
            </a:r>
            <a:r>
              <a:rPr lang="en-US" altLang="en-US" dirty="0" smtClean="0"/>
              <a:t> a fully generative model by imposing </a:t>
            </a:r>
            <a:r>
              <a:rPr lang="en-US" altLang="en-US" dirty="0" err="1" smtClean="0"/>
              <a:t>Dirichlet</a:t>
            </a:r>
            <a:r>
              <a:rPr lang="en-US" altLang="en-US" dirty="0" smtClean="0"/>
              <a:t> priors </a:t>
            </a:r>
          </a:p>
          <a:p>
            <a:pPr lvl="1"/>
            <a:r>
              <a:rPr lang="en-US" altLang="en-US" dirty="0" err="1" smtClean="0">
                <a:sym typeface="Wingdings" panose="05000000000000000000" pitchFamily="2" charset="2"/>
              </a:rPr>
              <a:t>Dirichlet</a:t>
            </a:r>
            <a:r>
              <a:rPr lang="en-US" altLang="en-US" dirty="0" smtClean="0">
                <a:sym typeface="Wingdings" panose="05000000000000000000" pitchFamily="2" charset="2"/>
              </a:rPr>
              <a:t> priors over p(</a:t>
            </a:r>
            <a:r>
              <a:rPr lang="el-GR" altLang="en-US" dirty="0" smtClean="0">
                <a:sym typeface="Wingdings" panose="05000000000000000000" pitchFamily="2" charset="2"/>
              </a:rPr>
              <a:t>π</a:t>
            </a:r>
            <a:r>
              <a:rPr lang="en-US" altLang="en-US" dirty="0" smtClean="0">
                <a:sym typeface="Wingdings" panose="05000000000000000000" pitchFamily="2" charset="2"/>
              </a:rPr>
              <a:t>|d)</a:t>
            </a:r>
          </a:p>
          <a:p>
            <a:pPr lvl="1"/>
            <a:r>
              <a:rPr lang="en-US" altLang="en-US" dirty="0" err="1" smtClean="0">
                <a:sym typeface="Wingdings" panose="05000000000000000000" pitchFamily="2" charset="2"/>
              </a:rPr>
              <a:t>Dirichlet</a:t>
            </a:r>
            <a:r>
              <a:rPr lang="en-US" altLang="en-US" dirty="0" smtClean="0">
                <a:sym typeface="Wingdings" panose="05000000000000000000" pitchFamily="2" charset="2"/>
              </a:rPr>
              <a:t> priors over p(w|</a:t>
            </a:r>
            <a:r>
              <a:rPr lang="el-GR" altLang="en-US" dirty="0">
                <a:sym typeface="Wingdings" panose="05000000000000000000" pitchFamily="2" charset="2"/>
              </a:rPr>
              <a:t>θ</a:t>
            </a:r>
            <a:r>
              <a:rPr lang="en-US" altLang="en-US" dirty="0" smtClean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en-US" altLang="en-US" dirty="0" smtClean="0">
                <a:sym typeface="Wingdings" panose="05000000000000000000" pitchFamily="2" charset="2"/>
              </a:rPr>
              <a:t>A Bayesian version of </a:t>
            </a:r>
            <a:r>
              <a:rPr lang="en-US" altLang="en-US" dirty="0" err="1" smtClean="0">
                <a:sym typeface="Wingdings" panose="05000000000000000000" pitchFamily="2" charset="2"/>
              </a:rPr>
              <a:t>pLSA</a:t>
            </a:r>
            <a:endParaRPr lang="en-US" altLang="en-US" dirty="0" smtClean="0">
              <a:sym typeface="Wingdings" panose="05000000000000000000" pitchFamily="2" charset="2"/>
            </a:endParaRPr>
          </a:p>
          <a:p>
            <a:r>
              <a:rPr lang="en-US" altLang="en-US" dirty="0" smtClean="0"/>
              <a:t>Provide mechanism to deal with new documents</a:t>
            </a:r>
          </a:p>
          <a:p>
            <a:pPr lvl="1"/>
            <a:r>
              <a:rPr lang="en-US" altLang="en-US" dirty="0" smtClean="0"/>
              <a:t>Flexible to model many other observations in a document</a:t>
            </a:r>
          </a:p>
          <a:p>
            <a:pPr>
              <a:buFontTx/>
              <a:buNone/>
            </a:pPr>
            <a:endParaRPr lang="en-US" alt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7168-60E4-40A6-A093-DBE8FE444311}" type="slidenum">
              <a:rPr lang="en-US" smtClean="0"/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0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066800"/>
          </a:xfrm>
        </p:spPr>
        <p:txBody>
          <a:bodyPr/>
          <a:lstStyle/>
          <a:p>
            <a:r>
              <a:rPr lang="en-US" altLang="zh-CN" sz="3600" smtClean="0">
                <a:ea typeface="宋体" panose="02010600030101010101" pitchFamily="2" charset="-122"/>
              </a:rPr>
              <a:t>LDA = Imposing Prior on PLSA 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4049713" y="1143000"/>
            <a:ext cx="1727200" cy="3048000"/>
          </a:xfrm>
          <a:prstGeom prst="rect">
            <a:avLst/>
          </a:prstGeom>
          <a:solidFill>
            <a:srgbClr val="CCFFFF">
              <a:alpha val="6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3013" name="Text Box 12"/>
          <p:cNvSpPr txBox="1">
            <a:spLocks noChangeArrowheads="1"/>
          </p:cNvSpPr>
          <p:nvPr/>
        </p:nvSpPr>
        <p:spPr bwMode="auto">
          <a:xfrm>
            <a:off x="4165600" y="1219200"/>
            <a:ext cx="1511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ea typeface="宋体" panose="02010600030101010101" pitchFamily="2" charset="-122"/>
              </a:rPr>
              <a:t>Topic coverage in document d</a:t>
            </a:r>
          </a:p>
        </p:txBody>
      </p:sp>
      <p:sp>
        <p:nvSpPr>
          <p:cNvPr id="43014" name="Freeform 19"/>
          <p:cNvSpPr>
            <a:spLocks/>
          </p:cNvSpPr>
          <p:nvPr/>
        </p:nvSpPr>
        <p:spPr bwMode="auto">
          <a:xfrm>
            <a:off x="4138613" y="1809750"/>
            <a:ext cx="863600" cy="901700"/>
          </a:xfrm>
          <a:custGeom>
            <a:avLst/>
            <a:gdLst>
              <a:gd name="T0" fmla="*/ 2147483647 w 544"/>
              <a:gd name="T1" fmla="*/ 0 h 568"/>
              <a:gd name="T2" fmla="*/ 2147483647 w 544"/>
              <a:gd name="T3" fmla="*/ 2147483647 h 568"/>
              <a:gd name="T4" fmla="*/ 2147483647 w 544"/>
              <a:gd name="T5" fmla="*/ 2147483647 h 568"/>
              <a:gd name="T6" fmla="*/ 2147483647 w 544"/>
              <a:gd name="T7" fmla="*/ 2147483647 h 568"/>
              <a:gd name="T8" fmla="*/ 2147483647 w 544"/>
              <a:gd name="T9" fmla="*/ 2147483647 h 568"/>
              <a:gd name="T10" fmla="*/ 2147483647 w 544"/>
              <a:gd name="T11" fmla="*/ 2147483647 h 568"/>
              <a:gd name="T12" fmla="*/ 2147483647 w 544"/>
              <a:gd name="T13" fmla="*/ 2147483647 h 568"/>
              <a:gd name="T14" fmla="*/ 2147483647 w 544"/>
              <a:gd name="T15" fmla="*/ 2147483647 h 568"/>
              <a:gd name="T16" fmla="*/ 2147483647 w 544"/>
              <a:gd name="T17" fmla="*/ 2147483647 h 568"/>
              <a:gd name="T18" fmla="*/ 2147483647 w 544"/>
              <a:gd name="T19" fmla="*/ 2147483647 h 568"/>
              <a:gd name="T20" fmla="*/ 2147483647 w 544"/>
              <a:gd name="T21" fmla="*/ 2147483647 h 568"/>
              <a:gd name="T22" fmla="*/ 2147483647 w 544"/>
              <a:gd name="T23" fmla="*/ 2147483647 h 568"/>
              <a:gd name="T24" fmla="*/ 2147483647 w 544"/>
              <a:gd name="T25" fmla="*/ 2147483647 h 568"/>
              <a:gd name="T26" fmla="*/ 2147483647 w 544"/>
              <a:gd name="T27" fmla="*/ 2147483647 h 568"/>
              <a:gd name="T28" fmla="*/ 0 w 544"/>
              <a:gd name="T29" fmla="*/ 2147483647 h 568"/>
              <a:gd name="T30" fmla="*/ 2147483647 w 544"/>
              <a:gd name="T31" fmla="*/ 2147483647 h 568"/>
              <a:gd name="T32" fmla="*/ 2147483647 w 544"/>
              <a:gd name="T33" fmla="*/ 2147483647 h 568"/>
              <a:gd name="T34" fmla="*/ 2147483647 w 544"/>
              <a:gd name="T35" fmla="*/ 2147483647 h 568"/>
              <a:gd name="T36" fmla="*/ 2147483647 w 544"/>
              <a:gd name="T37" fmla="*/ 2147483647 h 568"/>
              <a:gd name="T38" fmla="*/ 2147483647 w 544"/>
              <a:gd name="T39" fmla="*/ 0 h 5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44"/>
              <a:gd name="T61" fmla="*/ 0 h 568"/>
              <a:gd name="T62" fmla="*/ 544 w 544"/>
              <a:gd name="T63" fmla="*/ 568 h 56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44" h="568">
                <a:moveTo>
                  <a:pt x="104" y="0"/>
                </a:moveTo>
                <a:cubicBezTo>
                  <a:pt x="147" y="9"/>
                  <a:pt x="185" y="12"/>
                  <a:pt x="224" y="32"/>
                </a:cubicBezTo>
                <a:cubicBezTo>
                  <a:pt x="292" y="18"/>
                  <a:pt x="358" y="31"/>
                  <a:pt x="424" y="48"/>
                </a:cubicBezTo>
                <a:cubicBezTo>
                  <a:pt x="449" y="123"/>
                  <a:pt x="509" y="177"/>
                  <a:pt x="544" y="248"/>
                </a:cubicBezTo>
                <a:cubicBezTo>
                  <a:pt x="535" y="310"/>
                  <a:pt x="519" y="359"/>
                  <a:pt x="496" y="416"/>
                </a:cubicBezTo>
                <a:cubicBezTo>
                  <a:pt x="484" y="446"/>
                  <a:pt x="476" y="496"/>
                  <a:pt x="440" y="512"/>
                </a:cubicBezTo>
                <a:cubicBezTo>
                  <a:pt x="420" y="521"/>
                  <a:pt x="397" y="521"/>
                  <a:pt x="376" y="528"/>
                </a:cubicBezTo>
                <a:cubicBezTo>
                  <a:pt x="357" y="534"/>
                  <a:pt x="339" y="546"/>
                  <a:pt x="320" y="552"/>
                </a:cubicBezTo>
                <a:cubicBezTo>
                  <a:pt x="304" y="557"/>
                  <a:pt x="288" y="556"/>
                  <a:pt x="272" y="560"/>
                </a:cubicBezTo>
                <a:cubicBezTo>
                  <a:pt x="264" y="562"/>
                  <a:pt x="256" y="565"/>
                  <a:pt x="248" y="568"/>
                </a:cubicBezTo>
                <a:cubicBezTo>
                  <a:pt x="229" y="563"/>
                  <a:pt x="210" y="559"/>
                  <a:pt x="192" y="552"/>
                </a:cubicBezTo>
                <a:cubicBezTo>
                  <a:pt x="168" y="543"/>
                  <a:pt x="143" y="509"/>
                  <a:pt x="128" y="496"/>
                </a:cubicBezTo>
                <a:cubicBezTo>
                  <a:pt x="102" y="473"/>
                  <a:pt x="72" y="457"/>
                  <a:pt x="56" y="424"/>
                </a:cubicBezTo>
                <a:cubicBezTo>
                  <a:pt x="27" y="366"/>
                  <a:pt x="77" y="442"/>
                  <a:pt x="40" y="360"/>
                </a:cubicBezTo>
                <a:cubicBezTo>
                  <a:pt x="30" y="337"/>
                  <a:pt x="11" y="319"/>
                  <a:pt x="0" y="296"/>
                </a:cubicBezTo>
                <a:cubicBezTo>
                  <a:pt x="13" y="258"/>
                  <a:pt x="22" y="204"/>
                  <a:pt x="40" y="168"/>
                </a:cubicBezTo>
                <a:cubicBezTo>
                  <a:pt x="44" y="159"/>
                  <a:pt x="52" y="153"/>
                  <a:pt x="56" y="144"/>
                </a:cubicBezTo>
                <a:cubicBezTo>
                  <a:pt x="63" y="129"/>
                  <a:pt x="67" y="112"/>
                  <a:pt x="72" y="96"/>
                </a:cubicBezTo>
                <a:cubicBezTo>
                  <a:pt x="75" y="88"/>
                  <a:pt x="80" y="72"/>
                  <a:pt x="80" y="72"/>
                </a:cubicBezTo>
                <a:cubicBezTo>
                  <a:pt x="67" y="34"/>
                  <a:pt x="83" y="32"/>
                  <a:pt x="104" y="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5" name="Freeform 20"/>
          <p:cNvSpPr>
            <a:spLocks/>
          </p:cNvSpPr>
          <p:nvPr/>
        </p:nvSpPr>
        <p:spPr bwMode="auto">
          <a:xfrm>
            <a:off x="4570413" y="1858963"/>
            <a:ext cx="1193800" cy="1635125"/>
          </a:xfrm>
          <a:custGeom>
            <a:avLst/>
            <a:gdLst>
              <a:gd name="T0" fmla="*/ 2147483647 w 752"/>
              <a:gd name="T1" fmla="*/ 2147483647 h 1030"/>
              <a:gd name="T2" fmla="*/ 2147483647 w 752"/>
              <a:gd name="T3" fmla="*/ 2147483647 h 1030"/>
              <a:gd name="T4" fmla="*/ 2147483647 w 752"/>
              <a:gd name="T5" fmla="*/ 2147483647 h 1030"/>
              <a:gd name="T6" fmla="*/ 2147483647 w 752"/>
              <a:gd name="T7" fmla="*/ 2147483647 h 1030"/>
              <a:gd name="T8" fmla="*/ 2147483647 w 752"/>
              <a:gd name="T9" fmla="*/ 2147483647 h 1030"/>
              <a:gd name="T10" fmla="*/ 2147483647 w 752"/>
              <a:gd name="T11" fmla="*/ 2147483647 h 1030"/>
              <a:gd name="T12" fmla="*/ 2147483647 w 752"/>
              <a:gd name="T13" fmla="*/ 2147483647 h 1030"/>
              <a:gd name="T14" fmla="*/ 2147483647 w 752"/>
              <a:gd name="T15" fmla="*/ 2147483647 h 1030"/>
              <a:gd name="T16" fmla="*/ 2147483647 w 752"/>
              <a:gd name="T17" fmla="*/ 2147483647 h 1030"/>
              <a:gd name="T18" fmla="*/ 2147483647 w 752"/>
              <a:gd name="T19" fmla="*/ 2147483647 h 1030"/>
              <a:gd name="T20" fmla="*/ 2147483647 w 752"/>
              <a:gd name="T21" fmla="*/ 2147483647 h 1030"/>
              <a:gd name="T22" fmla="*/ 2147483647 w 752"/>
              <a:gd name="T23" fmla="*/ 2147483647 h 1030"/>
              <a:gd name="T24" fmla="*/ 2147483647 w 752"/>
              <a:gd name="T25" fmla="*/ 2147483647 h 1030"/>
              <a:gd name="T26" fmla="*/ 0 w 752"/>
              <a:gd name="T27" fmla="*/ 2147483647 h 1030"/>
              <a:gd name="T28" fmla="*/ 2147483647 w 752"/>
              <a:gd name="T29" fmla="*/ 2147483647 h 1030"/>
              <a:gd name="T30" fmla="*/ 2147483647 w 752"/>
              <a:gd name="T31" fmla="*/ 2147483647 h 1030"/>
              <a:gd name="T32" fmla="*/ 2147483647 w 752"/>
              <a:gd name="T33" fmla="*/ 2147483647 h 1030"/>
              <a:gd name="T34" fmla="*/ 2147483647 w 752"/>
              <a:gd name="T35" fmla="*/ 2147483647 h 1030"/>
              <a:gd name="T36" fmla="*/ 2147483647 w 752"/>
              <a:gd name="T37" fmla="*/ 2147483647 h 1030"/>
              <a:gd name="T38" fmla="*/ 2147483647 w 752"/>
              <a:gd name="T39" fmla="*/ 2147483647 h 1030"/>
              <a:gd name="T40" fmla="*/ 2147483647 w 752"/>
              <a:gd name="T41" fmla="*/ 2147483647 h 1030"/>
              <a:gd name="T42" fmla="*/ 2147483647 w 752"/>
              <a:gd name="T43" fmla="*/ 2147483647 h 1030"/>
              <a:gd name="T44" fmla="*/ 2147483647 w 752"/>
              <a:gd name="T45" fmla="*/ 2147483647 h 1030"/>
              <a:gd name="T46" fmla="*/ 2147483647 w 752"/>
              <a:gd name="T47" fmla="*/ 2147483647 h 1030"/>
              <a:gd name="T48" fmla="*/ 2147483647 w 752"/>
              <a:gd name="T49" fmla="*/ 2147483647 h 1030"/>
              <a:gd name="T50" fmla="*/ 2147483647 w 752"/>
              <a:gd name="T51" fmla="*/ 2147483647 h 1030"/>
              <a:gd name="T52" fmla="*/ 2147483647 w 752"/>
              <a:gd name="T53" fmla="*/ 2147483647 h 1030"/>
              <a:gd name="T54" fmla="*/ 2147483647 w 752"/>
              <a:gd name="T55" fmla="*/ 2147483647 h 1030"/>
              <a:gd name="T56" fmla="*/ 2147483647 w 752"/>
              <a:gd name="T57" fmla="*/ 2147483647 h 1030"/>
              <a:gd name="T58" fmla="*/ 2147483647 w 752"/>
              <a:gd name="T59" fmla="*/ 2147483647 h 1030"/>
              <a:gd name="T60" fmla="*/ 2147483647 w 752"/>
              <a:gd name="T61" fmla="*/ 2147483647 h 1030"/>
              <a:gd name="T62" fmla="*/ 2147483647 w 752"/>
              <a:gd name="T63" fmla="*/ 2147483647 h 103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52"/>
              <a:gd name="T97" fmla="*/ 0 h 1030"/>
              <a:gd name="T98" fmla="*/ 752 w 752"/>
              <a:gd name="T99" fmla="*/ 1030 h 103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52" h="1030">
                <a:moveTo>
                  <a:pt x="664" y="1"/>
                </a:moveTo>
                <a:cubicBezTo>
                  <a:pt x="576" y="30"/>
                  <a:pt x="464" y="0"/>
                  <a:pt x="368" y="9"/>
                </a:cubicBezTo>
                <a:cubicBezTo>
                  <a:pt x="326" y="17"/>
                  <a:pt x="291" y="26"/>
                  <a:pt x="256" y="49"/>
                </a:cubicBezTo>
                <a:cubicBezTo>
                  <a:pt x="253" y="57"/>
                  <a:pt x="247" y="65"/>
                  <a:pt x="248" y="73"/>
                </a:cubicBezTo>
                <a:cubicBezTo>
                  <a:pt x="250" y="82"/>
                  <a:pt x="260" y="88"/>
                  <a:pt x="264" y="97"/>
                </a:cubicBezTo>
                <a:cubicBezTo>
                  <a:pt x="282" y="134"/>
                  <a:pt x="299" y="164"/>
                  <a:pt x="328" y="193"/>
                </a:cubicBezTo>
                <a:cubicBezTo>
                  <a:pt x="331" y="204"/>
                  <a:pt x="333" y="214"/>
                  <a:pt x="336" y="225"/>
                </a:cubicBezTo>
                <a:cubicBezTo>
                  <a:pt x="341" y="241"/>
                  <a:pt x="352" y="273"/>
                  <a:pt x="352" y="273"/>
                </a:cubicBezTo>
                <a:cubicBezTo>
                  <a:pt x="343" y="324"/>
                  <a:pt x="340" y="355"/>
                  <a:pt x="296" y="385"/>
                </a:cubicBezTo>
                <a:cubicBezTo>
                  <a:pt x="293" y="425"/>
                  <a:pt x="297" y="466"/>
                  <a:pt x="288" y="505"/>
                </a:cubicBezTo>
                <a:cubicBezTo>
                  <a:pt x="282" y="530"/>
                  <a:pt x="213" y="554"/>
                  <a:pt x="192" y="561"/>
                </a:cubicBezTo>
                <a:cubicBezTo>
                  <a:pt x="170" y="595"/>
                  <a:pt x="120" y="620"/>
                  <a:pt x="80" y="633"/>
                </a:cubicBezTo>
                <a:cubicBezTo>
                  <a:pt x="37" y="697"/>
                  <a:pt x="93" y="620"/>
                  <a:pt x="40" y="673"/>
                </a:cubicBezTo>
                <a:cubicBezTo>
                  <a:pt x="30" y="683"/>
                  <a:pt x="9" y="715"/>
                  <a:pt x="0" y="729"/>
                </a:cubicBezTo>
                <a:cubicBezTo>
                  <a:pt x="9" y="776"/>
                  <a:pt x="0" y="809"/>
                  <a:pt x="48" y="825"/>
                </a:cubicBezTo>
                <a:cubicBezTo>
                  <a:pt x="87" y="854"/>
                  <a:pt x="73" y="848"/>
                  <a:pt x="120" y="865"/>
                </a:cubicBezTo>
                <a:cubicBezTo>
                  <a:pt x="136" y="871"/>
                  <a:pt x="168" y="881"/>
                  <a:pt x="168" y="881"/>
                </a:cubicBezTo>
                <a:cubicBezTo>
                  <a:pt x="205" y="937"/>
                  <a:pt x="184" y="918"/>
                  <a:pt x="224" y="945"/>
                </a:cubicBezTo>
                <a:cubicBezTo>
                  <a:pt x="249" y="983"/>
                  <a:pt x="286" y="985"/>
                  <a:pt x="328" y="993"/>
                </a:cubicBezTo>
                <a:cubicBezTo>
                  <a:pt x="365" y="1030"/>
                  <a:pt x="360" y="1013"/>
                  <a:pt x="408" y="1001"/>
                </a:cubicBezTo>
                <a:cubicBezTo>
                  <a:pt x="479" y="895"/>
                  <a:pt x="403" y="1025"/>
                  <a:pt x="448" y="857"/>
                </a:cubicBezTo>
                <a:cubicBezTo>
                  <a:pt x="458" y="820"/>
                  <a:pt x="549" y="805"/>
                  <a:pt x="576" y="801"/>
                </a:cubicBezTo>
                <a:cubicBezTo>
                  <a:pt x="608" y="779"/>
                  <a:pt x="619" y="742"/>
                  <a:pt x="648" y="713"/>
                </a:cubicBezTo>
                <a:cubicBezTo>
                  <a:pt x="668" y="653"/>
                  <a:pt x="641" y="727"/>
                  <a:pt x="672" y="665"/>
                </a:cubicBezTo>
                <a:cubicBezTo>
                  <a:pt x="689" y="632"/>
                  <a:pt x="691" y="600"/>
                  <a:pt x="712" y="569"/>
                </a:cubicBezTo>
                <a:cubicBezTo>
                  <a:pt x="724" y="519"/>
                  <a:pt x="733" y="472"/>
                  <a:pt x="752" y="425"/>
                </a:cubicBezTo>
                <a:cubicBezTo>
                  <a:pt x="749" y="385"/>
                  <a:pt x="750" y="345"/>
                  <a:pt x="744" y="305"/>
                </a:cubicBezTo>
                <a:cubicBezTo>
                  <a:pt x="739" y="271"/>
                  <a:pt x="706" y="250"/>
                  <a:pt x="688" y="225"/>
                </a:cubicBezTo>
                <a:cubicBezTo>
                  <a:pt x="660" y="185"/>
                  <a:pt x="651" y="137"/>
                  <a:pt x="624" y="97"/>
                </a:cubicBezTo>
                <a:cubicBezTo>
                  <a:pt x="627" y="86"/>
                  <a:pt x="626" y="74"/>
                  <a:pt x="632" y="65"/>
                </a:cubicBezTo>
                <a:cubicBezTo>
                  <a:pt x="637" y="57"/>
                  <a:pt x="650" y="57"/>
                  <a:pt x="656" y="49"/>
                </a:cubicBezTo>
                <a:cubicBezTo>
                  <a:pt x="667" y="36"/>
                  <a:pt x="664" y="16"/>
                  <a:pt x="664" y="1"/>
                </a:cubicBez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6" name="Freeform 21"/>
          <p:cNvSpPr>
            <a:spLocks/>
          </p:cNvSpPr>
          <p:nvPr/>
        </p:nvSpPr>
        <p:spPr bwMode="auto">
          <a:xfrm>
            <a:off x="4176713" y="2686050"/>
            <a:ext cx="1308100" cy="1447800"/>
          </a:xfrm>
          <a:custGeom>
            <a:avLst/>
            <a:gdLst>
              <a:gd name="T0" fmla="*/ 2147483647 w 824"/>
              <a:gd name="T1" fmla="*/ 0 h 912"/>
              <a:gd name="T2" fmla="*/ 2147483647 w 824"/>
              <a:gd name="T3" fmla="*/ 2147483647 h 912"/>
              <a:gd name="T4" fmla="*/ 2147483647 w 824"/>
              <a:gd name="T5" fmla="*/ 2147483647 h 912"/>
              <a:gd name="T6" fmla="*/ 2147483647 w 824"/>
              <a:gd name="T7" fmla="*/ 2147483647 h 912"/>
              <a:gd name="T8" fmla="*/ 2147483647 w 824"/>
              <a:gd name="T9" fmla="*/ 2147483647 h 912"/>
              <a:gd name="T10" fmla="*/ 2147483647 w 824"/>
              <a:gd name="T11" fmla="*/ 2147483647 h 912"/>
              <a:gd name="T12" fmla="*/ 2147483647 w 824"/>
              <a:gd name="T13" fmla="*/ 2147483647 h 912"/>
              <a:gd name="T14" fmla="*/ 2147483647 w 824"/>
              <a:gd name="T15" fmla="*/ 2147483647 h 912"/>
              <a:gd name="T16" fmla="*/ 2147483647 w 824"/>
              <a:gd name="T17" fmla="*/ 2147483647 h 912"/>
              <a:gd name="T18" fmla="*/ 2147483647 w 824"/>
              <a:gd name="T19" fmla="*/ 2147483647 h 912"/>
              <a:gd name="T20" fmla="*/ 2147483647 w 824"/>
              <a:gd name="T21" fmla="*/ 2147483647 h 912"/>
              <a:gd name="T22" fmla="*/ 2147483647 w 824"/>
              <a:gd name="T23" fmla="*/ 2147483647 h 912"/>
              <a:gd name="T24" fmla="*/ 2147483647 w 824"/>
              <a:gd name="T25" fmla="*/ 2147483647 h 912"/>
              <a:gd name="T26" fmla="*/ 2147483647 w 824"/>
              <a:gd name="T27" fmla="*/ 2147483647 h 912"/>
              <a:gd name="T28" fmla="*/ 2147483647 w 824"/>
              <a:gd name="T29" fmla="*/ 2147483647 h 912"/>
              <a:gd name="T30" fmla="*/ 2147483647 w 824"/>
              <a:gd name="T31" fmla="*/ 2147483647 h 912"/>
              <a:gd name="T32" fmla="*/ 2147483647 w 824"/>
              <a:gd name="T33" fmla="*/ 2147483647 h 912"/>
              <a:gd name="T34" fmla="*/ 2147483647 w 824"/>
              <a:gd name="T35" fmla="*/ 2147483647 h 912"/>
              <a:gd name="T36" fmla="*/ 2147483647 w 824"/>
              <a:gd name="T37" fmla="*/ 2147483647 h 912"/>
              <a:gd name="T38" fmla="*/ 2147483647 w 824"/>
              <a:gd name="T39" fmla="*/ 2147483647 h 912"/>
              <a:gd name="T40" fmla="*/ 2147483647 w 824"/>
              <a:gd name="T41" fmla="*/ 2147483647 h 912"/>
              <a:gd name="T42" fmla="*/ 2147483647 w 824"/>
              <a:gd name="T43" fmla="*/ 2147483647 h 912"/>
              <a:gd name="T44" fmla="*/ 2147483647 w 824"/>
              <a:gd name="T45" fmla="*/ 2147483647 h 912"/>
              <a:gd name="T46" fmla="*/ 2147483647 w 824"/>
              <a:gd name="T47" fmla="*/ 2147483647 h 912"/>
              <a:gd name="T48" fmla="*/ 2147483647 w 824"/>
              <a:gd name="T49" fmla="*/ 2147483647 h 912"/>
              <a:gd name="T50" fmla="*/ 2147483647 w 824"/>
              <a:gd name="T51" fmla="*/ 2147483647 h 912"/>
              <a:gd name="T52" fmla="*/ 2147483647 w 824"/>
              <a:gd name="T53" fmla="*/ 2147483647 h 912"/>
              <a:gd name="T54" fmla="*/ 2147483647 w 824"/>
              <a:gd name="T55" fmla="*/ 2147483647 h 912"/>
              <a:gd name="T56" fmla="*/ 2147483647 w 824"/>
              <a:gd name="T57" fmla="*/ 2147483647 h 912"/>
              <a:gd name="T58" fmla="*/ 2147483647 w 824"/>
              <a:gd name="T59" fmla="*/ 2147483647 h 912"/>
              <a:gd name="T60" fmla="*/ 2147483647 w 824"/>
              <a:gd name="T61" fmla="*/ 2147483647 h 912"/>
              <a:gd name="T62" fmla="*/ 0 w 824"/>
              <a:gd name="T63" fmla="*/ 2147483647 h 912"/>
              <a:gd name="T64" fmla="*/ 2147483647 w 824"/>
              <a:gd name="T65" fmla="*/ 2147483647 h 912"/>
              <a:gd name="T66" fmla="*/ 2147483647 w 824"/>
              <a:gd name="T67" fmla="*/ 2147483647 h 912"/>
              <a:gd name="T68" fmla="*/ 2147483647 w 824"/>
              <a:gd name="T69" fmla="*/ 2147483647 h 912"/>
              <a:gd name="T70" fmla="*/ 2147483647 w 824"/>
              <a:gd name="T71" fmla="*/ 2147483647 h 912"/>
              <a:gd name="T72" fmla="*/ 2147483647 w 824"/>
              <a:gd name="T73" fmla="*/ 0 h 91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24"/>
              <a:gd name="T112" fmla="*/ 0 h 912"/>
              <a:gd name="T113" fmla="*/ 824 w 824"/>
              <a:gd name="T114" fmla="*/ 912 h 91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24" h="912">
                <a:moveTo>
                  <a:pt x="40" y="0"/>
                </a:moveTo>
                <a:cubicBezTo>
                  <a:pt x="48" y="5"/>
                  <a:pt x="55" y="12"/>
                  <a:pt x="64" y="16"/>
                </a:cubicBezTo>
                <a:cubicBezTo>
                  <a:pt x="74" y="20"/>
                  <a:pt x="86" y="19"/>
                  <a:pt x="96" y="24"/>
                </a:cubicBezTo>
                <a:cubicBezTo>
                  <a:pt x="119" y="37"/>
                  <a:pt x="149" y="69"/>
                  <a:pt x="168" y="88"/>
                </a:cubicBezTo>
                <a:cubicBezTo>
                  <a:pt x="193" y="164"/>
                  <a:pt x="167" y="78"/>
                  <a:pt x="184" y="264"/>
                </a:cubicBezTo>
                <a:cubicBezTo>
                  <a:pt x="188" y="309"/>
                  <a:pt x="241" y="320"/>
                  <a:pt x="264" y="352"/>
                </a:cubicBezTo>
                <a:cubicBezTo>
                  <a:pt x="293" y="392"/>
                  <a:pt x="270" y="374"/>
                  <a:pt x="288" y="416"/>
                </a:cubicBezTo>
                <a:cubicBezTo>
                  <a:pt x="307" y="460"/>
                  <a:pt x="356" y="489"/>
                  <a:pt x="400" y="504"/>
                </a:cubicBezTo>
                <a:cubicBezTo>
                  <a:pt x="443" y="568"/>
                  <a:pt x="387" y="491"/>
                  <a:pt x="440" y="544"/>
                </a:cubicBezTo>
                <a:cubicBezTo>
                  <a:pt x="447" y="551"/>
                  <a:pt x="448" y="562"/>
                  <a:pt x="456" y="568"/>
                </a:cubicBezTo>
                <a:cubicBezTo>
                  <a:pt x="463" y="573"/>
                  <a:pt x="473" y="572"/>
                  <a:pt x="480" y="576"/>
                </a:cubicBezTo>
                <a:cubicBezTo>
                  <a:pt x="497" y="585"/>
                  <a:pt x="514" y="594"/>
                  <a:pt x="528" y="608"/>
                </a:cubicBezTo>
                <a:cubicBezTo>
                  <a:pt x="536" y="616"/>
                  <a:pt x="542" y="626"/>
                  <a:pt x="552" y="632"/>
                </a:cubicBezTo>
                <a:cubicBezTo>
                  <a:pt x="575" y="645"/>
                  <a:pt x="623" y="651"/>
                  <a:pt x="648" y="656"/>
                </a:cubicBezTo>
                <a:cubicBezTo>
                  <a:pt x="683" y="652"/>
                  <a:pt x="719" y="638"/>
                  <a:pt x="752" y="656"/>
                </a:cubicBezTo>
                <a:cubicBezTo>
                  <a:pt x="769" y="665"/>
                  <a:pt x="800" y="688"/>
                  <a:pt x="800" y="688"/>
                </a:cubicBezTo>
                <a:cubicBezTo>
                  <a:pt x="808" y="700"/>
                  <a:pt x="824" y="719"/>
                  <a:pt x="824" y="736"/>
                </a:cubicBezTo>
                <a:cubicBezTo>
                  <a:pt x="824" y="803"/>
                  <a:pt x="722" y="838"/>
                  <a:pt x="672" y="848"/>
                </a:cubicBezTo>
                <a:cubicBezTo>
                  <a:pt x="607" y="826"/>
                  <a:pt x="539" y="842"/>
                  <a:pt x="480" y="872"/>
                </a:cubicBezTo>
                <a:cubicBezTo>
                  <a:pt x="404" y="910"/>
                  <a:pt x="532" y="863"/>
                  <a:pt x="408" y="904"/>
                </a:cubicBezTo>
                <a:cubicBezTo>
                  <a:pt x="400" y="907"/>
                  <a:pt x="384" y="912"/>
                  <a:pt x="384" y="912"/>
                </a:cubicBezTo>
                <a:cubicBezTo>
                  <a:pt x="328" y="875"/>
                  <a:pt x="347" y="896"/>
                  <a:pt x="320" y="856"/>
                </a:cubicBezTo>
                <a:cubicBezTo>
                  <a:pt x="310" y="815"/>
                  <a:pt x="292" y="777"/>
                  <a:pt x="280" y="736"/>
                </a:cubicBezTo>
                <a:cubicBezTo>
                  <a:pt x="280" y="736"/>
                  <a:pt x="268" y="684"/>
                  <a:pt x="264" y="680"/>
                </a:cubicBezTo>
                <a:cubicBezTo>
                  <a:pt x="264" y="680"/>
                  <a:pt x="204" y="640"/>
                  <a:pt x="192" y="632"/>
                </a:cubicBezTo>
                <a:cubicBezTo>
                  <a:pt x="184" y="627"/>
                  <a:pt x="168" y="616"/>
                  <a:pt x="168" y="616"/>
                </a:cubicBezTo>
                <a:cubicBezTo>
                  <a:pt x="163" y="608"/>
                  <a:pt x="160" y="597"/>
                  <a:pt x="152" y="592"/>
                </a:cubicBezTo>
                <a:cubicBezTo>
                  <a:pt x="138" y="583"/>
                  <a:pt x="104" y="576"/>
                  <a:pt x="104" y="576"/>
                </a:cubicBezTo>
                <a:cubicBezTo>
                  <a:pt x="85" y="547"/>
                  <a:pt x="68" y="547"/>
                  <a:pt x="40" y="528"/>
                </a:cubicBezTo>
                <a:cubicBezTo>
                  <a:pt x="37" y="520"/>
                  <a:pt x="36" y="512"/>
                  <a:pt x="32" y="504"/>
                </a:cubicBezTo>
                <a:cubicBezTo>
                  <a:pt x="28" y="495"/>
                  <a:pt x="20" y="489"/>
                  <a:pt x="16" y="480"/>
                </a:cubicBezTo>
                <a:cubicBezTo>
                  <a:pt x="9" y="465"/>
                  <a:pt x="0" y="432"/>
                  <a:pt x="0" y="432"/>
                </a:cubicBezTo>
                <a:cubicBezTo>
                  <a:pt x="8" y="365"/>
                  <a:pt x="19" y="296"/>
                  <a:pt x="40" y="232"/>
                </a:cubicBezTo>
                <a:cubicBezTo>
                  <a:pt x="37" y="213"/>
                  <a:pt x="36" y="194"/>
                  <a:pt x="32" y="176"/>
                </a:cubicBezTo>
                <a:cubicBezTo>
                  <a:pt x="28" y="160"/>
                  <a:pt x="16" y="128"/>
                  <a:pt x="16" y="128"/>
                </a:cubicBezTo>
                <a:cubicBezTo>
                  <a:pt x="19" y="107"/>
                  <a:pt x="18" y="85"/>
                  <a:pt x="24" y="64"/>
                </a:cubicBezTo>
                <a:cubicBezTo>
                  <a:pt x="32" y="35"/>
                  <a:pt x="56" y="32"/>
                  <a:pt x="40" y="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7" name="Text Box 22"/>
          <p:cNvSpPr txBox="1">
            <a:spLocks noChangeArrowheads="1"/>
          </p:cNvSpPr>
          <p:nvPr/>
        </p:nvSpPr>
        <p:spPr bwMode="auto">
          <a:xfrm>
            <a:off x="4337050" y="3317875"/>
            <a:ext cx="4333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zh-CN" sz="1800" b="0"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</a:t>
            </a:r>
            <a:r>
              <a:rPr lang="en-US" altLang="zh-CN" sz="1800" b="0" baseline="-25000"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k</a:t>
            </a:r>
          </a:p>
        </p:txBody>
      </p:sp>
      <p:sp>
        <p:nvSpPr>
          <p:cNvPr id="43018" name="Text Box 23"/>
          <p:cNvSpPr txBox="1">
            <a:spLocks noChangeArrowheads="1"/>
          </p:cNvSpPr>
          <p:nvPr/>
        </p:nvSpPr>
        <p:spPr bwMode="auto">
          <a:xfrm>
            <a:off x="4337050" y="2093913"/>
            <a:ext cx="4333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zh-CN" sz="1800" b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</a:t>
            </a:r>
            <a:r>
              <a:rPr lang="en-US" altLang="zh-CN" sz="1800" b="0" baseline="-25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1</a:t>
            </a:r>
          </a:p>
        </p:txBody>
      </p:sp>
      <p:sp>
        <p:nvSpPr>
          <p:cNvPr id="43019" name="Text Box 24"/>
          <p:cNvSpPr txBox="1">
            <a:spLocks noChangeArrowheads="1"/>
          </p:cNvSpPr>
          <p:nvPr/>
        </p:nvSpPr>
        <p:spPr bwMode="auto">
          <a:xfrm>
            <a:off x="5127625" y="2519363"/>
            <a:ext cx="4333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zh-CN" sz="1800" b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</a:t>
            </a:r>
            <a:r>
              <a:rPr lang="en-US" altLang="zh-CN" sz="1800" b="0" baseline="-25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43020" name="AutoShape 29"/>
          <p:cNvSpPr>
            <a:spLocks noChangeArrowheads="1"/>
          </p:cNvSpPr>
          <p:nvPr/>
        </p:nvSpPr>
        <p:spPr bwMode="auto">
          <a:xfrm>
            <a:off x="6885216" y="2628900"/>
            <a:ext cx="1066800" cy="257175"/>
          </a:xfrm>
          <a:prstGeom prst="rightArrow">
            <a:avLst>
              <a:gd name="adj1" fmla="val 50000"/>
              <a:gd name="adj2" fmla="val 1037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3021" name="Text Box 30"/>
          <p:cNvSpPr txBox="1">
            <a:spLocks noChangeArrowheads="1"/>
          </p:cNvSpPr>
          <p:nvPr/>
        </p:nvSpPr>
        <p:spPr bwMode="auto">
          <a:xfrm>
            <a:off x="8116888" y="2597150"/>
            <a:ext cx="365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CN">
                <a:ea typeface="宋体" panose="02010600030101010101" pitchFamily="2" charset="-122"/>
              </a:rPr>
              <a:t>W</a:t>
            </a:r>
          </a:p>
        </p:txBody>
      </p:sp>
      <p:sp>
        <p:nvSpPr>
          <p:cNvPr id="43022" name="Line 31"/>
          <p:cNvSpPr>
            <a:spLocks noChangeShapeType="1"/>
          </p:cNvSpPr>
          <p:nvPr/>
        </p:nvSpPr>
        <p:spPr bwMode="auto">
          <a:xfrm>
            <a:off x="4768850" y="2093913"/>
            <a:ext cx="1512888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3" name="Line 32"/>
          <p:cNvSpPr>
            <a:spLocks noChangeShapeType="1"/>
          </p:cNvSpPr>
          <p:nvPr/>
        </p:nvSpPr>
        <p:spPr bwMode="auto">
          <a:xfrm flipV="1">
            <a:off x="4984750" y="2957513"/>
            <a:ext cx="1368425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4" name="AutoShape 33"/>
          <p:cNvSpPr>
            <a:spLocks noChangeArrowheads="1"/>
          </p:cNvSpPr>
          <p:nvPr/>
        </p:nvSpPr>
        <p:spPr bwMode="auto">
          <a:xfrm>
            <a:off x="6424613" y="2638880"/>
            <a:ext cx="304800" cy="228600"/>
          </a:xfrm>
          <a:prstGeom prst="flowChar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3025" name="Text Box 34"/>
          <p:cNvSpPr txBox="1">
            <a:spLocks noChangeArrowheads="1"/>
          </p:cNvSpPr>
          <p:nvPr/>
        </p:nvSpPr>
        <p:spPr bwMode="auto">
          <a:xfrm>
            <a:off x="5776913" y="2020888"/>
            <a:ext cx="520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zh-CN" sz="1800" b="0"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</a:t>
            </a:r>
            <a:r>
              <a:rPr lang="en-US" altLang="zh-CN" sz="1800" b="0" baseline="-25000"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d,1</a:t>
            </a:r>
          </a:p>
        </p:txBody>
      </p:sp>
      <p:sp>
        <p:nvSpPr>
          <p:cNvPr id="43026" name="Text Box 35"/>
          <p:cNvSpPr txBox="1">
            <a:spLocks noChangeArrowheads="1"/>
          </p:cNvSpPr>
          <p:nvPr/>
        </p:nvSpPr>
        <p:spPr bwMode="auto">
          <a:xfrm>
            <a:off x="5768975" y="3173413"/>
            <a:ext cx="555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zh-CN" sz="1800" b="0"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</a:t>
            </a:r>
            <a:r>
              <a:rPr lang="en-US" altLang="zh-CN" sz="1800" b="0" baseline="-25000"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d, k</a:t>
            </a:r>
          </a:p>
        </p:txBody>
      </p:sp>
      <p:sp>
        <p:nvSpPr>
          <p:cNvPr id="43027" name="Line 38"/>
          <p:cNvSpPr>
            <a:spLocks noChangeShapeType="1"/>
          </p:cNvSpPr>
          <p:nvPr/>
        </p:nvSpPr>
        <p:spPr bwMode="auto">
          <a:xfrm flipV="1">
            <a:off x="5057775" y="2741613"/>
            <a:ext cx="1223963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8" name="Text Box 39"/>
          <p:cNvSpPr txBox="1">
            <a:spLocks noChangeArrowheads="1"/>
          </p:cNvSpPr>
          <p:nvPr/>
        </p:nvSpPr>
        <p:spPr bwMode="auto">
          <a:xfrm>
            <a:off x="5705475" y="2735263"/>
            <a:ext cx="520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zh-CN" sz="1800" b="0"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</a:t>
            </a:r>
            <a:r>
              <a:rPr lang="en-US" altLang="zh-CN" sz="1800" b="0" baseline="-25000"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d,2</a:t>
            </a:r>
          </a:p>
        </p:txBody>
      </p:sp>
      <p:sp>
        <p:nvSpPr>
          <p:cNvPr id="43029" name="Text Box 40"/>
          <p:cNvSpPr txBox="1">
            <a:spLocks noChangeArrowheads="1"/>
          </p:cNvSpPr>
          <p:nvPr/>
        </p:nvSpPr>
        <p:spPr bwMode="auto">
          <a:xfrm>
            <a:off x="6345238" y="1938338"/>
            <a:ext cx="25701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“Generating” word w </a:t>
            </a:r>
          </a:p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in doc d in the collection</a:t>
            </a:r>
            <a:endParaRPr lang="en-US" altLang="zh-CN" baseline="-250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1079500"/>
            <a:ext cx="3700463" cy="123110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000" dirty="0" err="1" smtClean="0">
                <a:latin typeface="+mn-lt"/>
              </a:rPr>
              <a:t>pLSA</a:t>
            </a:r>
            <a:r>
              <a:rPr lang="en-US" sz="2000" dirty="0">
                <a:latin typeface="+mn-lt"/>
              </a:rPr>
              <a:t>: </a:t>
            </a:r>
          </a:p>
          <a:p>
            <a:pPr algn="l">
              <a:defRPr/>
            </a:pPr>
            <a:r>
              <a:rPr lang="en-US" sz="1800" dirty="0">
                <a:latin typeface="+mn-lt"/>
              </a:rPr>
              <a:t>Topic coverage </a:t>
            </a:r>
            <a:r>
              <a:rPr lang="en-US" altLang="zh-CN" sz="1800" b="0" dirty="0">
                <a:latin typeface="+mn-lt"/>
                <a:ea typeface="SimSun" pitchFamily="2" charset="-122"/>
                <a:sym typeface="Symbol" pitchFamily="18" charset="2"/>
              </a:rPr>
              <a:t></a:t>
            </a:r>
            <a:r>
              <a:rPr lang="en-US" altLang="zh-CN" sz="1800" b="0" baseline="-25000" dirty="0">
                <a:latin typeface="+mn-lt"/>
                <a:ea typeface="SimSun" pitchFamily="2" charset="-122"/>
                <a:sym typeface="Symbol" pitchFamily="18" charset="2"/>
              </a:rPr>
              <a:t>d,j  </a:t>
            </a:r>
            <a:r>
              <a:rPr lang="en-US" sz="1800" dirty="0">
                <a:latin typeface="+mn-lt"/>
              </a:rPr>
              <a:t>is specific to </a:t>
            </a:r>
            <a:r>
              <a:rPr lang="en-US" sz="1800" dirty="0" smtClean="0">
                <a:latin typeface="+mn-lt"/>
              </a:rPr>
              <a:t>each “training document”, </a:t>
            </a:r>
            <a:r>
              <a:rPr lang="en-US" sz="1800" dirty="0">
                <a:latin typeface="+mn-lt"/>
              </a:rPr>
              <a:t>thus can’t be used to generate a new document</a:t>
            </a:r>
          </a:p>
        </p:txBody>
      </p:sp>
      <p:sp>
        <p:nvSpPr>
          <p:cNvPr id="43031" name="Freeform 10"/>
          <p:cNvSpPr>
            <a:spLocks/>
          </p:cNvSpPr>
          <p:nvPr/>
        </p:nvSpPr>
        <p:spPr bwMode="auto">
          <a:xfrm>
            <a:off x="1955800" y="779463"/>
            <a:ext cx="4338638" cy="1176337"/>
          </a:xfrm>
          <a:custGeom>
            <a:avLst/>
            <a:gdLst>
              <a:gd name="T0" fmla="*/ 0 w 4338915"/>
              <a:gd name="T1" fmla="*/ 591416 h 1177049"/>
              <a:gd name="T2" fmla="*/ 1942604 w 4338915"/>
              <a:gd name="T3" fmla="*/ 21297 h 1177049"/>
              <a:gd name="T4" fmla="*/ 4075660 w 4338915"/>
              <a:gd name="T5" fmla="*/ 224005 h 1177049"/>
              <a:gd name="T6" fmla="*/ 4228020 w 4338915"/>
              <a:gd name="T7" fmla="*/ 1174203 h 117704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338915" h="1177049">
                <a:moveTo>
                  <a:pt x="0" y="592849"/>
                </a:moveTo>
                <a:cubicBezTo>
                  <a:pt x="631825" y="337790"/>
                  <a:pt x="1263650" y="82732"/>
                  <a:pt x="1943100" y="21349"/>
                </a:cubicBezTo>
                <a:cubicBezTo>
                  <a:pt x="2622550" y="-40034"/>
                  <a:pt x="3695700" y="31932"/>
                  <a:pt x="4076700" y="224549"/>
                </a:cubicBezTo>
                <a:cubicBezTo>
                  <a:pt x="4457700" y="417166"/>
                  <a:pt x="4343400" y="797107"/>
                  <a:pt x="4229100" y="1177049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152400" y="2971800"/>
            <a:ext cx="5991225" cy="3257550"/>
            <a:chOff x="152400" y="2971800"/>
            <a:chExt cx="5990891" cy="3257550"/>
          </a:xfrm>
        </p:grpSpPr>
        <p:graphicFrame>
          <p:nvGraphicFramePr>
            <p:cNvPr id="43040" name="Object 5"/>
            <p:cNvGraphicFramePr>
              <a:graphicFrameLocks noChangeAspect="1"/>
            </p:cNvGraphicFramePr>
            <p:nvPr/>
          </p:nvGraphicFramePr>
          <p:xfrm>
            <a:off x="3699209" y="5778500"/>
            <a:ext cx="2444082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6" name="Equation" r:id="rId3" imgW="1308100" imgH="241300" progId="Equation.3">
                    <p:embed/>
                  </p:oleObj>
                </mc:Choice>
                <mc:Fallback>
                  <p:oleObj name="Equation" r:id="rId3" imgW="13081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9209" y="5778500"/>
                          <a:ext cx="2444082" cy="450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8" name="TextBox 67"/>
            <p:cNvSpPr txBox="1"/>
            <p:nvPr/>
          </p:nvSpPr>
          <p:spPr>
            <a:xfrm>
              <a:off x="152400" y="5181600"/>
              <a:ext cx="3885983" cy="9239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en-US" sz="1800" dirty="0">
                  <a:latin typeface="+mn-lt"/>
                </a:rPr>
                <a:t>In addition, the topic word distributions </a:t>
              </a:r>
              <a:r>
                <a:rPr lang="en-US" sz="1800" dirty="0"/>
                <a:t>{</a:t>
              </a:r>
              <a:r>
                <a:rPr lang="en-US" altLang="zh-CN" sz="1800" b="0" dirty="0">
                  <a:ea typeface="SimSun" pitchFamily="2" charset="-122"/>
                  <a:sym typeface="Symbol" pitchFamily="18" charset="2"/>
                </a:rPr>
                <a:t></a:t>
              </a:r>
              <a:r>
                <a:rPr lang="en-US" altLang="zh-CN" sz="1800" b="0" baseline="-25000" dirty="0">
                  <a:ea typeface="SimSun" pitchFamily="2" charset="-122"/>
                  <a:sym typeface="Symbol" pitchFamily="18" charset="2"/>
                </a:rPr>
                <a:t>j </a:t>
              </a:r>
              <a:r>
                <a:rPr lang="en-US" sz="1800" dirty="0"/>
                <a:t>} </a:t>
              </a:r>
              <a:r>
                <a:rPr lang="en-US" sz="1800" dirty="0">
                  <a:latin typeface="+mn-lt"/>
                </a:rPr>
                <a:t>are also drawn from another  </a:t>
              </a:r>
              <a:r>
                <a:rPr lang="en-US" sz="1800" dirty="0" err="1">
                  <a:latin typeface="+mn-lt"/>
                </a:rPr>
                <a:t>Dirichlet</a:t>
              </a:r>
              <a:r>
                <a:rPr lang="en-US" sz="1800" dirty="0">
                  <a:latin typeface="+mn-lt"/>
                </a:rPr>
                <a:t> prior  </a:t>
              </a:r>
            </a:p>
          </p:txBody>
        </p:sp>
        <p:sp>
          <p:nvSpPr>
            <p:cNvPr id="43042" name="Freeform 12"/>
            <p:cNvSpPr>
              <a:spLocks/>
            </p:cNvSpPr>
            <p:nvPr/>
          </p:nvSpPr>
          <p:spPr bwMode="auto">
            <a:xfrm>
              <a:off x="4570705" y="3784600"/>
              <a:ext cx="166395" cy="1790700"/>
            </a:xfrm>
            <a:custGeom>
              <a:avLst/>
              <a:gdLst>
                <a:gd name="T0" fmla="*/ 166395 w 166395"/>
                <a:gd name="T1" fmla="*/ 1790700 h 1790700"/>
                <a:gd name="T2" fmla="*/ 1295 w 166395"/>
                <a:gd name="T3" fmla="*/ 939800 h 1790700"/>
                <a:gd name="T4" fmla="*/ 102895 w 166395"/>
                <a:gd name="T5" fmla="*/ 0 h 1790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6395" h="1790700">
                  <a:moveTo>
                    <a:pt x="166395" y="1790700"/>
                  </a:moveTo>
                  <a:cubicBezTo>
                    <a:pt x="89136" y="1514475"/>
                    <a:pt x="11878" y="1238250"/>
                    <a:pt x="1295" y="939800"/>
                  </a:cubicBezTo>
                  <a:cubicBezTo>
                    <a:pt x="-9288" y="641350"/>
                    <a:pt x="46803" y="320675"/>
                    <a:pt x="102895" y="0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3" name="Freeform 13"/>
            <p:cNvSpPr>
              <a:spLocks/>
            </p:cNvSpPr>
            <p:nvPr/>
          </p:nvSpPr>
          <p:spPr bwMode="auto">
            <a:xfrm>
              <a:off x="5245100" y="2971800"/>
              <a:ext cx="419742" cy="2806700"/>
            </a:xfrm>
            <a:custGeom>
              <a:avLst/>
              <a:gdLst>
                <a:gd name="T0" fmla="*/ 0 w 419742"/>
                <a:gd name="T1" fmla="*/ 2806700 h 2806700"/>
                <a:gd name="T2" fmla="*/ 419100 w 419742"/>
                <a:gd name="T3" fmla="*/ 1016000 h 2806700"/>
                <a:gd name="T4" fmla="*/ 76200 w 419742"/>
                <a:gd name="T5" fmla="*/ 0 h 2806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9742" h="2806700">
                  <a:moveTo>
                    <a:pt x="0" y="2806700"/>
                  </a:moveTo>
                  <a:cubicBezTo>
                    <a:pt x="203200" y="2145241"/>
                    <a:pt x="406400" y="1483783"/>
                    <a:pt x="419100" y="1016000"/>
                  </a:cubicBezTo>
                  <a:cubicBezTo>
                    <a:pt x="431800" y="548217"/>
                    <a:pt x="254000" y="274108"/>
                    <a:pt x="76200" y="0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0" y="3063875"/>
            <a:ext cx="8382000" cy="2143125"/>
            <a:chOff x="0" y="3063895"/>
            <a:chExt cx="8382000" cy="2143105"/>
          </a:xfrm>
        </p:grpSpPr>
        <p:graphicFrame>
          <p:nvGraphicFramePr>
            <p:cNvPr id="43036" name="Object 7"/>
            <p:cNvGraphicFramePr>
              <a:graphicFrameLocks noChangeAspect="1"/>
            </p:cNvGraphicFramePr>
            <p:nvPr/>
          </p:nvGraphicFramePr>
          <p:xfrm>
            <a:off x="483226" y="4597400"/>
            <a:ext cx="3591886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7" name="Equation" r:id="rId5" imgW="1346200" imgH="228600" progId="Equation.3">
                    <p:embed/>
                  </p:oleObj>
                </mc:Choice>
                <mc:Fallback>
                  <p:oleObj name="Equation" r:id="rId5" imgW="13462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3226" y="4597400"/>
                          <a:ext cx="3591886" cy="609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7" name="TextBox 66"/>
            <p:cNvSpPr txBox="1"/>
            <p:nvPr/>
          </p:nvSpPr>
          <p:spPr>
            <a:xfrm>
              <a:off x="0" y="3063895"/>
              <a:ext cx="3886200" cy="150811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en-US" sz="2000" dirty="0">
                  <a:latin typeface="+mn-lt"/>
                </a:rPr>
                <a:t>LDA: </a:t>
              </a:r>
            </a:p>
            <a:p>
              <a:pPr algn="l">
                <a:defRPr/>
              </a:pPr>
              <a:r>
                <a:rPr lang="en-US" sz="1800" dirty="0">
                  <a:latin typeface="+mn-lt"/>
                </a:rPr>
                <a:t>Topic coverage distribution {</a:t>
              </a:r>
              <a:r>
                <a:rPr lang="en-US" altLang="zh-CN" sz="1800" b="0" dirty="0">
                  <a:latin typeface="+mn-lt"/>
                  <a:ea typeface="SimSun" pitchFamily="2" charset="-122"/>
                  <a:sym typeface="Symbol" pitchFamily="18" charset="2"/>
                </a:rPr>
                <a:t></a:t>
              </a:r>
              <a:r>
                <a:rPr lang="en-US" altLang="zh-CN" sz="1800" b="0" baseline="-25000" dirty="0">
                  <a:latin typeface="+mn-lt"/>
                  <a:ea typeface="SimSun" pitchFamily="2" charset="-122"/>
                  <a:sym typeface="Symbol" pitchFamily="18" charset="2"/>
                </a:rPr>
                <a:t>d,j </a:t>
              </a:r>
              <a:r>
                <a:rPr lang="en-US" sz="1800" dirty="0">
                  <a:latin typeface="+mn-lt"/>
                </a:rPr>
                <a:t>} for any document is sampled from a </a:t>
              </a:r>
              <a:r>
                <a:rPr lang="en-US" sz="1800" dirty="0" err="1">
                  <a:latin typeface="+mn-lt"/>
                </a:rPr>
                <a:t>Dirichlet</a:t>
              </a:r>
              <a:r>
                <a:rPr lang="en-US" sz="1800" dirty="0">
                  <a:latin typeface="+mn-lt"/>
                </a:rPr>
                <a:t> distribution, allowing for generating a new doc</a:t>
              </a:r>
            </a:p>
          </p:txBody>
        </p:sp>
        <p:sp>
          <p:nvSpPr>
            <p:cNvPr id="43038" name="Freeform 11"/>
            <p:cNvSpPr>
              <a:spLocks/>
            </p:cNvSpPr>
            <p:nvPr/>
          </p:nvSpPr>
          <p:spPr bwMode="auto">
            <a:xfrm>
              <a:off x="4318000" y="3644900"/>
              <a:ext cx="2036816" cy="1295400"/>
            </a:xfrm>
            <a:custGeom>
              <a:avLst/>
              <a:gdLst>
                <a:gd name="T0" fmla="*/ 0 w 2036816"/>
                <a:gd name="T1" fmla="*/ 1295400 h 1295400"/>
                <a:gd name="T2" fmla="*/ 1854200 w 2036816"/>
                <a:gd name="T3" fmla="*/ 711200 h 1295400"/>
                <a:gd name="T4" fmla="*/ 1866900 w 2036816"/>
                <a:gd name="T5" fmla="*/ 0 h 12954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36816" h="1295400">
                  <a:moveTo>
                    <a:pt x="0" y="1295400"/>
                  </a:moveTo>
                  <a:cubicBezTo>
                    <a:pt x="771525" y="1111250"/>
                    <a:pt x="1543050" y="927100"/>
                    <a:pt x="1854200" y="711200"/>
                  </a:cubicBezTo>
                  <a:cubicBezTo>
                    <a:pt x="2165350" y="495300"/>
                    <a:pt x="2016125" y="247650"/>
                    <a:pt x="1866900" y="0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9" name="Rectangle 14"/>
            <p:cNvSpPr>
              <a:spLocks noChangeArrowheads="1"/>
            </p:cNvSpPr>
            <p:nvPr/>
          </p:nvSpPr>
          <p:spPr bwMode="auto">
            <a:xfrm>
              <a:off x="6377925" y="3928646"/>
              <a:ext cx="200407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/>
                <a:t>{</a:t>
              </a:r>
              <a:r>
                <a:rPr lang="en-US" altLang="zh-CN" b="0">
                  <a:ea typeface="宋体" panose="02010600030101010101" pitchFamily="2" charset="-122"/>
                  <a:sym typeface="Symbol" panose="05050102010706020507" pitchFamily="18" charset="2"/>
                </a:rPr>
                <a:t></a:t>
              </a:r>
              <a:r>
                <a:rPr lang="en-US" altLang="zh-CN" b="0" baseline="-25000">
                  <a:ea typeface="宋体" panose="02010600030101010101" pitchFamily="2" charset="-122"/>
                  <a:sym typeface="Symbol" panose="05050102010706020507" pitchFamily="18" charset="2"/>
                </a:rPr>
                <a:t>d,j </a:t>
              </a:r>
              <a:r>
                <a:rPr lang="en-US" altLang="en-US"/>
                <a:t>} are regularized </a:t>
              </a:r>
            </a:p>
          </p:txBody>
        </p:sp>
      </p:grpSp>
      <p:sp>
        <p:nvSpPr>
          <p:cNvPr id="43034" name="Rectangle 71"/>
          <p:cNvSpPr>
            <a:spLocks noChangeArrowheads="1"/>
          </p:cNvSpPr>
          <p:nvPr/>
        </p:nvSpPr>
        <p:spPr bwMode="auto">
          <a:xfrm>
            <a:off x="6321425" y="1219200"/>
            <a:ext cx="2289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{</a:t>
            </a:r>
            <a:r>
              <a:rPr lang="en-US" altLang="zh-CN" b="0">
                <a:ea typeface="宋体" panose="02010600030101010101" pitchFamily="2" charset="-122"/>
                <a:sym typeface="Symbol" panose="05050102010706020507" pitchFamily="18" charset="2"/>
              </a:rPr>
              <a:t></a:t>
            </a:r>
            <a:r>
              <a:rPr lang="en-US" altLang="zh-CN" b="0" baseline="-25000">
                <a:ea typeface="宋体" panose="02010600030101010101" pitchFamily="2" charset="-122"/>
                <a:sym typeface="Symbol" panose="05050102010706020507" pitchFamily="18" charset="2"/>
              </a:rPr>
              <a:t>d,j </a:t>
            </a:r>
            <a:r>
              <a:rPr lang="en-US" altLang="en-US"/>
              <a:t>} are free for tuning </a:t>
            </a:r>
          </a:p>
        </p:txBody>
      </p:sp>
      <p:sp>
        <p:nvSpPr>
          <p:cNvPr id="73" name="Rectangle 72"/>
          <p:cNvSpPr>
            <a:spLocks noChangeArrowheads="1"/>
          </p:cNvSpPr>
          <p:nvPr/>
        </p:nvSpPr>
        <p:spPr bwMode="auto">
          <a:xfrm>
            <a:off x="5789613" y="4695825"/>
            <a:ext cx="32591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/>
              <a:t>Magnitudes of </a:t>
            </a:r>
            <a:r>
              <a:rPr lang="en-US" altLang="en-US" dirty="0">
                <a:sym typeface="Symbol" panose="05050102010706020507" pitchFamily="18" charset="2"/>
              </a:rPr>
              <a:t> and 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determine the variances of the prior,</a:t>
            </a:r>
          </a:p>
          <a:p>
            <a:r>
              <a:rPr lang="en-US" altLang="en-US" dirty="0"/>
              <a:t>thus also the </a:t>
            </a:r>
            <a:r>
              <a:rPr lang="en-US" altLang="en-US" dirty="0" smtClean="0"/>
              <a:t>concentration of </a:t>
            </a:r>
            <a:r>
              <a:rPr lang="en-US" altLang="en-US" dirty="0"/>
              <a:t>prior</a:t>
            </a:r>
          </a:p>
          <a:p>
            <a:r>
              <a:rPr lang="en-US" altLang="en-US" dirty="0"/>
              <a:t>(larger </a:t>
            </a:r>
            <a:r>
              <a:rPr lang="en-US" altLang="en-US" dirty="0">
                <a:sym typeface="Symbol" panose="05050102010706020507" pitchFamily="18" charset="2"/>
              </a:rPr>
              <a:t> and </a:t>
            </a:r>
            <a:r>
              <a:rPr lang="en-US" altLang="en-US" dirty="0"/>
              <a:t>  </a:t>
            </a:r>
            <a:r>
              <a:rPr lang="en-US" altLang="en-US" dirty="0">
                <a:sym typeface="Wingdings" panose="05000000000000000000" pitchFamily="2" charset="2"/>
              </a:rPr>
              <a:t> stronger prior)</a:t>
            </a:r>
            <a:endParaRPr lang="en-US" altLang="en-US" dirty="0"/>
          </a:p>
          <a:p>
            <a:r>
              <a:rPr lang="en-US" altLang="en-US" dirty="0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7168-60E4-40A6-A093-DBE8FE444311}" type="slidenum">
              <a:rPr lang="en-US" smtClean="0"/>
              <a:t>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1222874"/>
              </p:ext>
            </p:extLst>
          </p:nvPr>
        </p:nvGraphicFramePr>
        <p:xfrm>
          <a:off x="1125383" y="1950654"/>
          <a:ext cx="5079474" cy="697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2" name="Equation" r:id="rId3" imgW="3327120" imgH="457200" progId="Equation.3">
                  <p:embed/>
                </p:oleObj>
              </mc:Choice>
              <mc:Fallback>
                <p:oleObj name="Equation" r:id="rId3" imgW="332712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5383" y="1950654"/>
                        <a:ext cx="5079474" cy="6979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5480090"/>
              </p:ext>
            </p:extLst>
          </p:nvPr>
        </p:nvGraphicFramePr>
        <p:xfrm>
          <a:off x="1021620" y="4451767"/>
          <a:ext cx="6442097" cy="740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3" name="Equation" r:id="rId5" imgW="3974760" imgH="457200" progId="Equation.3">
                  <p:embed/>
                </p:oleObj>
              </mc:Choice>
              <mc:Fallback>
                <p:oleObj name="Equation" r:id="rId5" imgW="397476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21620" y="4451767"/>
                        <a:ext cx="6442097" cy="7409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6467035"/>
              </p:ext>
            </p:extLst>
          </p:nvPr>
        </p:nvGraphicFramePr>
        <p:xfrm>
          <a:off x="1047563" y="5276721"/>
          <a:ext cx="5962838" cy="750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4" name="Equation" r:id="rId7" imgW="3632040" imgH="457200" progId="Equation.3">
                  <p:embed/>
                </p:oleObj>
              </mc:Choice>
              <mc:Fallback>
                <p:oleObj name="Equation" r:id="rId7" imgW="363204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47563" y="5276721"/>
                        <a:ext cx="5962838" cy="7505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pLSA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v.s</a:t>
            </a:r>
            <a:r>
              <a:rPr lang="en-US" altLang="en-US" dirty="0" smtClean="0"/>
              <a:t>. LDA</a:t>
            </a:r>
          </a:p>
        </p:txBody>
      </p:sp>
      <p:graphicFrame>
        <p:nvGraphicFramePr>
          <p:cNvPr id="4403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2897345"/>
              </p:ext>
            </p:extLst>
          </p:nvPr>
        </p:nvGraphicFramePr>
        <p:xfrm>
          <a:off x="1047563" y="3649193"/>
          <a:ext cx="4083236" cy="798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5" name="Equation" r:id="rId9" imgW="2273040" imgH="444240" progId="Equation.3">
                  <p:embed/>
                </p:oleObj>
              </mc:Choice>
              <mc:Fallback>
                <p:oleObj name="Equation" r:id="rId9" imgW="22730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563" y="3649193"/>
                        <a:ext cx="4083236" cy="7985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630025"/>
              </p:ext>
            </p:extLst>
          </p:nvPr>
        </p:nvGraphicFramePr>
        <p:xfrm>
          <a:off x="1250366" y="1293812"/>
          <a:ext cx="3661720" cy="714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6" name="Equation" r:id="rId11" imgW="2273040" imgH="444240" progId="Equation.3">
                  <p:embed/>
                </p:oleObj>
              </mc:Choice>
              <mc:Fallback>
                <p:oleObj name="Equation" r:id="rId11" imgW="22730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366" y="1293812"/>
                        <a:ext cx="3661720" cy="7148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37713" y="1099254"/>
            <a:ext cx="79316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0" i="0" dirty="0" err="1" smtClean="0">
                <a:latin typeface="+mn-lt"/>
              </a:rPr>
              <a:t>pLSA</a:t>
            </a:r>
            <a:endParaRPr lang="en-US" sz="2400" b="0" i="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2530" y="3541916"/>
            <a:ext cx="67710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0" i="0" dirty="0">
                <a:latin typeface="+mn-lt"/>
              </a:rPr>
              <a:t>LDA</a:t>
            </a:r>
          </a:p>
        </p:txBody>
      </p:sp>
      <p:cxnSp>
        <p:nvCxnSpPr>
          <p:cNvPr id="44040" name="Straight Connector 10"/>
          <p:cNvCxnSpPr>
            <a:cxnSpLocks noChangeShapeType="1"/>
          </p:cNvCxnSpPr>
          <p:nvPr/>
        </p:nvCxnSpPr>
        <p:spPr bwMode="auto">
          <a:xfrm>
            <a:off x="3390900" y="1990271"/>
            <a:ext cx="1447800" cy="0"/>
          </a:xfrm>
          <a:prstGeom prst="line">
            <a:avLst/>
          </a:prstGeom>
          <a:noFill/>
          <a:ln w="254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1" name="Straight Connector 11"/>
          <p:cNvCxnSpPr>
            <a:cxnSpLocks noChangeShapeType="1"/>
          </p:cNvCxnSpPr>
          <p:nvPr/>
        </p:nvCxnSpPr>
        <p:spPr bwMode="auto">
          <a:xfrm flipV="1">
            <a:off x="3390900" y="4408714"/>
            <a:ext cx="1741714" cy="10886"/>
          </a:xfrm>
          <a:prstGeom prst="line">
            <a:avLst/>
          </a:prstGeom>
          <a:noFill/>
          <a:ln w="254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1"/>
          <p:cNvGrpSpPr/>
          <p:nvPr/>
        </p:nvGrpSpPr>
        <p:grpSpPr>
          <a:xfrm>
            <a:off x="5064651" y="1304747"/>
            <a:ext cx="4281488" cy="2892425"/>
            <a:chOff x="4343400" y="1260475"/>
            <a:chExt cx="4281488" cy="2892425"/>
          </a:xfrm>
        </p:grpSpPr>
        <p:sp>
          <p:nvSpPr>
            <p:cNvPr id="13" name="TextBox 12"/>
            <p:cNvSpPr txBox="1"/>
            <p:nvPr/>
          </p:nvSpPr>
          <p:spPr>
            <a:xfrm>
              <a:off x="6400800" y="1260475"/>
              <a:ext cx="2224088" cy="7080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0" i="0" dirty="0">
                  <a:solidFill>
                    <a:srgbClr val="FF0000"/>
                  </a:solidFill>
                  <a:latin typeface="+mn-lt"/>
                </a:rPr>
                <a:t>Core assumption </a:t>
              </a:r>
            </a:p>
            <a:p>
              <a:pPr>
                <a:defRPr/>
              </a:pPr>
              <a:r>
                <a:rPr lang="en-US" sz="2000" b="0" i="0" dirty="0">
                  <a:solidFill>
                    <a:srgbClr val="FF0000"/>
                  </a:solidFill>
                  <a:latin typeface="+mn-lt"/>
                </a:rPr>
                <a:t>in all topic models</a:t>
              </a:r>
            </a:p>
          </p:txBody>
        </p:sp>
        <p:cxnSp>
          <p:nvCxnSpPr>
            <p:cNvPr id="44043" name="Straight Arrow Connector 15"/>
            <p:cNvCxnSpPr>
              <a:cxnSpLocks noChangeShapeType="1"/>
            </p:cNvCxnSpPr>
            <p:nvPr/>
          </p:nvCxnSpPr>
          <p:spPr bwMode="auto">
            <a:xfrm flipH="1">
              <a:off x="4343400" y="1614488"/>
              <a:ext cx="1981200" cy="0"/>
            </a:xfrm>
            <a:prstGeom prst="straightConnector1">
              <a:avLst/>
            </a:prstGeom>
            <a:noFill/>
            <a:ln w="19050" algn="ctr">
              <a:solidFill>
                <a:srgbClr val="C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044" name="Freeform 16"/>
            <p:cNvSpPr>
              <a:spLocks/>
            </p:cNvSpPr>
            <p:nvPr/>
          </p:nvSpPr>
          <p:spPr bwMode="auto">
            <a:xfrm>
              <a:off x="4394200" y="2019300"/>
              <a:ext cx="2095500" cy="2133600"/>
            </a:xfrm>
            <a:custGeom>
              <a:avLst/>
              <a:gdLst>
                <a:gd name="T0" fmla="*/ 2095500 w 2095500"/>
                <a:gd name="T1" fmla="*/ 0 h 2133600"/>
                <a:gd name="T2" fmla="*/ 1562100 w 2095500"/>
                <a:gd name="T3" fmla="*/ 1524000 h 2133600"/>
                <a:gd name="T4" fmla="*/ 0 w 2095500"/>
                <a:gd name="T5" fmla="*/ 2133600 h 2133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95500" h="2133600">
                  <a:moveTo>
                    <a:pt x="2095500" y="0"/>
                  </a:moveTo>
                  <a:cubicBezTo>
                    <a:pt x="2003425" y="584200"/>
                    <a:pt x="1911350" y="1168400"/>
                    <a:pt x="1562100" y="1524000"/>
                  </a:cubicBezTo>
                  <a:cubicBezTo>
                    <a:pt x="1212850" y="1879600"/>
                    <a:pt x="606425" y="2006600"/>
                    <a:pt x="0" y="2133600"/>
                  </a:cubicBezTo>
                </a:path>
              </a:pathLst>
            </a:cu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Rectangle 17"/>
          <p:cNvSpPr/>
          <p:nvPr/>
        </p:nvSpPr>
        <p:spPr bwMode="auto">
          <a:xfrm>
            <a:off x="2895600" y="4530233"/>
            <a:ext cx="3201946" cy="609600"/>
          </a:xfrm>
          <a:prstGeom prst="rect">
            <a:avLst/>
          </a:prstGeom>
          <a:noFill/>
          <a:ln w="25400" cap="flat" cmpd="sng" algn="ctr">
            <a:solidFill>
              <a:srgbClr val="0070C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562600" y="2429557"/>
            <a:ext cx="3124200" cy="1990043"/>
            <a:chOff x="5562600" y="2429557"/>
            <a:chExt cx="3124200" cy="1990043"/>
          </a:xfrm>
        </p:grpSpPr>
        <p:sp>
          <p:nvSpPr>
            <p:cNvPr id="19" name="TextBox 18"/>
            <p:cNvSpPr txBox="1"/>
            <p:nvPr/>
          </p:nvSpPr>
          <p:spPr>
            <a:xfrm>
              <a:off x="6738766" y="2900655"/>
              <a:ext cx="1948034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0" i="0" dirty="0" err="1" smtClean="0">
                  <a:solidFill>
                    <a:srgbClr val="0070C0"/>
                  </a:solidFill>
                  <a:latin typeface="+mn-lt"/>
                </a:rPr>
                <a:t>pLSA</a:t>
              </a:r>
              <a:r>
                <a:rPr lang="en-US" sz="2000" b="0" i="0" dirty="0" smtClean="0">
                  <a:solidFill>
                    <a:srgbClr val="0070C0"/>
                  </a:solidFill>
                  <a:latin typeface="+mn-lt"/>
                </a:rPr>
                <a:t> </a:t>
              </a:r>
              <a:r>
                <a:rPr lang="en-US" sz="2000" b="0" i="0" dirty="0">
                  <a:solidFill>
                    <a:srgbClr val="0070C0"/>
                  </a:solidFill>
                  <a:latin typeface="+mn-lt"/>
                </a:rPr>
                <a:t>component</a:t>
              </a:r>
            </a:p>
          </p:txBody>
        </p:sp>
        <p:cxnSp>
          <p:nvCxnSpPr>
            <p:cNvPr id="44047" name="Straight Arrow Connector 20"/>
            <p:cNvCxnSpPr>
              <a:cxnSpLocks noChangeShapeType="1"/>
            </p:cNvCxnSpPr>
            <p:nvPr/>
          </p:nvCxnSpPr>
          <p:spPr bwMode="auto">
            <a:xfrm flipH="1" flipV="1">
              <a:off x="5784056" y="2429557"/>
              <a:ext cx="1073944" cy="471600"/>
            </a:xfrm>
            <a:prstGeom prst="straightConnector1">
              <a:avLst/>
            </a:prstGeom>
            <a:noFill/>
            <a:ln w="12700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48" name="Straight Arrow Connector 22"/>
            <p:cNvCxnSpPr>
              <a:cxnSpLocks noChangeShapeType="1"/>
            </p:cNvCxnSpPr>
            <p:nvPr/>
          </p:nvCxnSpPr>
          <p:spPr bwMode="auto">
            <a:xfrm flipH="1">
              <a:off x="5562600" y="3333750"/>
              <a:ext cx="1295400" cy="1085850"/>
            </a:xfrm>
            <a:prstGeom prst="straightConnector1">
              <a:avLst/>
            </a:prstGeom>
            <a:noFill/>
            <a:ln w="12700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44049" name="Straight Connector 25"/>
          <p:cNvCxnSpPr>
            <a:cxnSpLocks noChangeShapeType="1"/>
          </p:cNvCxnSpPr>
          <p:nvPr/>
        </p:nvCxnSpPr>
        <p:spPr bwMode="auto">
          <a:xfrm flipV="1">
            <a:off x="6097546" y="5029200"/>
            <a:ext cx="1268186" cy="0"/>
          </a:xfrm>
          <a:prstGeom prst="line">
            <a:avLst/>
          </a:prstGeom>
          <a:noFill/>
          <a:ln w="25400" algn="ctr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50" name="Straight Connector 27"/>
          <p:cNvCxnSpPr>
            <a:cxnSpLocks noChangeShapeType="1"/>
          </p:cNvCxnSpPr>
          <p:nvPr/>
        </p:nvCxnSpPr>
        <p:spPr bwMode="auto">
          <a:xfrm flipV="1">
            <a:off x="4912086" y="6027288"/>
            <a:ext cx="1945914" cy="0"/>
          </a:xfrm>
          <a:prstGeom prst="line">
            <a:avLst/>
          </a:prstGeom>
          <a:noFill/>
          <a:ln w="25400" algn="ctr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" name="Group 6"/>
          <p:cNvGrpSpPr/>
          <p:nvPr/>
        </p:nvGrpSpPr>
        <p:grpSpPr>
          <a:xfrm>
            <a:off x="6883922" y="5169165"/>
            <a:ext cx="2260078" cy="1257424"/>
            <a:chOff x="6083821" y="5105401"/>
            <a:chExt cx="2260078" cy="1257424"/>
          </a:xfrm>
        </p:grpSpPr>
        <p:sp>
          <p:nvSpPr>
            <p:cNvPr id="30" name="TextBox 29"/>
            <p:cNvSpPr txBox="1"/>
            <p:nvPr/>
          </p:nvSpPr>
          <p:spPr>
            <a:xfrm>
              <a:off x="6618619" y="5654939"/>
              <a:ext cx="1725280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dirty="0" smtClean="0">
                  <a:solidFill>
                    <a:srgbClr val="0000CC"/>
                  </a:solidFill>
                </a:rPr>
                <a:t>Regularization </a:t>
              </a:r>
            </a:p>
            <a:p>
              <a:pPr>
                <a:defRPr/>
              </a:pPr>
              <a:r>
                <a:rPr lang="en-US" sz="2000" b="0" i="0" dirty="0" smtClean="0">
                  <a:solidFill>
                    <a:srgbClr val="0000CC"/>
                  </a:solidFill>
                  <a:latin typeface="+mn-lt"/>
                </a:rPr>
                <a:t>added </a:t>
              </a:r>
              <a:r>
                <a:rPr lang="en-US" sz="2000" b="0" i="0" dirty="0">
                  <a:solidFill>
                    <a:srgbClr val="0000CC"/>
                  </a:solidFill>
                  <a:latin typeface="+mn-lt"/>
                </a:rPr>
                <a:t>by LDA</a:t>
              </a:r>
            </a:p>
          </p:txBody>
        </p:sp>
        <p:cxnSp>
          <p:nvCxnSpPr>
            <p:cNvPr id="44052" name="Straight Arrow Connector 31"/>
            <p:cNvCxnSpPr>
              <a:cxnSpLocks noChangeShapeType="1"/>
            </p:cNvCxnSpPr>
            <p:nvPr/>
          </p:nvCxnSpPr>
          <p:spPr bwMode="auto">
            <a:xfrm flipH="1" flipV="1">
              <a:off x="6489700" y="5105401"/>
              <a:ext cx="247274" cy="549538"/>
            </a:xfrm>
            <a:prstGeom prst="straightConnector1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53" name="Straight Arrow Connector 33"/>
            <p:cNvCxnSpPr>
              <a:cxnSpLocks noChangeShapeType="1"/>
            </p:cNvCxnSpPr>
            <p:nvPr/>
          </p:nvCxnSpPr>
          <p:spPr bwMode="auto">
            <a:xfrm flipH="1">
              <a:off x="6083821" y="5794904"/>
              <a:ext cx="579796" cy="122451"/>
            </a:xfrm>
            <a:prstGeom prst="straightConnector1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2468605"/>
              </p:ext>
            </p:extLst>
          </p:nvPr>
        </p:nvGraphicFramePr>
        <p:xfrm>
          <a:off x="1080567" y="2690622"/>
          <a:ext cx="4482033" cy="523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7" name="Equation" r:id="rId13" imgW="2933640" imgH="342720" progId="Equation.3">
                  <p:embed/>
                </p:oleObj>
              </mc:Choice>
              <mc:Fallback>
                <p:oleObj name="Equation" r:id="rId13" imgW="2933640" imgH="3427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80567" y="2690622"/>
                        <a:ext cx="4482033" cy="5238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8"/>
          <p:cNvSpPr/>
          <p:nvPr/>
        </p:nvSpPr>
        <p:spPr bwMode="auto">
          <a:xfrm>
            <a:off x="3287754" y="2008636"/>
            <a:ext cx="2917103" cy="659911"/>
          </a:xfrm>
          <a:prstGeom prst="rect">
            <a:avLst/>
          </a:prstGeom>
          <a:noFill/>
          <a:ln w="25400" cap="flat" cmpd="sng" algn="ctr">
            <a:solidFill>
              <a:srgbClr val="0070C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7168-60E4-40A6-A093-DBE8FE444311}" type="slidenum">
              <a:rPr lang="en-US" smtClean="0"/>
              <a:t>26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8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1"/>
          <p:cNvSpPr>
            <a:spLocks noChangeArrowheads="1"/>
          </p:cNvSpPr>
          <p:nvPr/>
        </p:nvSpPr>
        <p:spPr bwMode="auto">
          <a:xfrm>
            <a:off x="4526417" y="3671210"/>
            <a:ext cx="1084262" cy="2117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cxnSp>
        <p:nvCxnSpPr>
          <p:cNvPr id="46083" name="AutoShape 16"/>
          <p:cNvCxnSpPr>
            <a:cxnSpLocks noChangeShapeType="1"/>
            <a:stCxn id="46088" idx="4"/>
            <a:endCxn id="46087" idx="0"/>
          </p:cNvCxnSpPr>
          <p:nvPr/>
        </p:nvCxnSpPr>
        <p:spPr bwMode="auto">
          <a:xfrm>
            <a:off x="4864554" y="3079073"/>
            <a:ext cx="6350" cy="669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084" name="Rectangle 13"/>
          <p:cNvSpPr>
            <a:spLocks noChangeArrowheads="1"/>
          </p:cNvSpPr>
          <p:nvPr/>
        </p:nvSpPr>
        <p:spPr bwMode="auto">
          <a:xfrm>
            <a:off x="4475617" y="2413910"/>
            <a:ext cx="1633537" cy="3435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LDA as a graphical </a:t>
            </a:r>
            <a:r>
              <a:rPr lang="en-US" altLang="en-US" dirty="0"/>
              <a:t>model </a:t>
            </a:r>
            <a:r>
              <a:rPr lang="en-US" altLang="en-US" baseline="30000" dirty="0"/>
              <a:t>[</a:t>
            </a:r>
            <a:r>
              <a:rPr lang="en-US" altLang="en-US" baseline="30000" dirty="0" err="1"/>
              <a:t>Blei</a:t>
            </a:r>
            <a:r>
              <a:rPr lang="en-US" altLang="en-US" baseline="30000" dirty="0"/>
              <a:t> et al. 03a]</a:t>
            </a:r>
          </a:p>
        </p:txBody>
      </p:sp>
      <p:sp>
        <p:nvSpPr>
          <p:cNvPr id="46086" name="Oval 6"/>
          <p:cNvSpPr>
            <a:spLocks noChangeArrowheads="1"/>
          </p:cNvSpPr>
          <p:nvPr/>
        </p:nvSpPr>
        <p:spPr bwMode="auto">
          <a:xfrm>
            <a:off x="4583567" y="4876123"/>
            <a:ext cx="560387" cy="574675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6087" name="Oval 7"/>
          <p:cNvSpPr>
            <a:spLocks noChangeArrowheads="1"/>
          </p:cNvSpPr>
          <p:nvPr/>
        </p:nvSpPr>
        <p:spPr bwMode="auto">
          <a:xfrm>
            <a:off x="4596267" y="3748998"/>
            <a:ext cx="549275" cy="5603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6088" name="Oval 8"/>
          <p:cNvSpPr>
            <a:spLocks noChangeArrowheads="1"/>
          </p:cNvSpPr>
          <p:nvPr/>
        </p:nvSpPr>
        <p:spPr bwMode="auto">
          <a:xfrm>
            <a:off x="4583567" y="2504398"/>
            <a:ext cx="561975" cy="5746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6089" name="Oval 9"/>
          <p:cNvSpPr>
            <a:spLocks noChangeArrowheads="1"/>
          </p:cNvSpPr>
          <p:nvPr/>
        </p:nvSpPr>
        <p:spPr bwMode="auto">
          <a:xfrm>
            <a:off x="4608967" y="1410610"/>
            <a:ext cx="530225" cy="542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6090" name="Oval 10"/>
          <p:cNvSpPr>
            <a:spLocks noChangeArrowheads="1"/>
          </p:cNvSpPr>
          <p:nvPr/>
        </p:nvSpPr>
        <p:spPr bwMode="auto">
          <a:xfrm>
            <a:off x="3523117" y="3798210"/>
            <a:ext cx="563562" cy="560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6091" name="Text Box 12"/>
          <p:cNvSpPr txBox="1">
            <a:spLocks noChangeArrowheads="1"/>
          </p:cNvSpPr>
          <p:nvPr/>
        </p:nvSpPr>
        <p:spPr bwMode="auto">
          <a:xfrm>
            <a:off x="5055054" y="526188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N</a:t>
            </a:r>
            <a:r>
              <a:rPr lang="en-US" altLang="en-US" baseline="-25000"/>
              <a:t>d</a:t>
            </a:r>
          </a:p>
        </p:txBody>
      </p:sp>
      <p:sp>
        <p:nvSpPr>
          <p:cNvPr id="46092" name="Text Box 14"/>
          <p:cNvSpPr txBox="1">
            <a:spLocks noChangeArrowheads="1"/>
          </p:cNvSpPr>
          <p:nvPr/>
        </p:nvSpPr>
        <p:spPr bwMode="auto">
          <a:xfrm>
            <a:off x="5639254" y="5326973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D</a:t>
            </a:r>
            <a:endParaRPr lang="en-US" altLang="en-US" baseline="-25000"/>
          </a:p>
        </p:txBody>
      </p:sp>
      <p:cxnSp>
        <p:nvCxnSpPr>
          <p:cNvPr id="46093" name="AutoShape 15"/>
          <p:cNvCxnSpPr>
            <a:cxnSpLocks noChangeShapeType="1"/>
            <a:stCxn id="46089" idx="4"/>
            <a:endCxn id="46088" idx="0"/>
          </p:cNvCxnSpPr>
          <p:nvPr/>
        </p:nvCxnSpPr>
        <p:spPr bwMode="auto">
          <a:xfrm flipH="1">
            <a:off x="4864554" y="1953535"/>
            <a:ext cx="9525" cy="5508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094" name="AutoShape 17"/>
          <p:cNvCxnSpPr>
            <a:cxnSpLocks noChangeShapeType="1"/>
            <a:stCxn id="46087" idx="4"/>
            <a:endCxn id="46086" idx="0"/>
          </p:cNvCxnSpPr>
          <p:nvPr/>
        </p:nvCxnSpPr>
        <p:spPr bwMode="auto">
          <a:xfrm flipH="1">
            <a:off x="4864554" y="4309385"/>
            <a:ext cx="6350" cy="5667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095" name="AutoShape 18"/>
          <p:cNvCxnSpPr>
            <a:cxnSpLocks noChangeShapeType="1"/>
            <a:stCxn id="46090" idx="5"/>
            <a:endCxn id="46086" idx="1"/>
          </p:cNvCxnSpPr>
          <p:nvPr/>
        </p:nvCxnSpPr>
        <p:spPr bwMode="auto">
          <a:xfrm>
            <a:off x="4004129" y="4276048"/>
            <a:ext cx="661988" cy="6842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096" name="Text Box 19"/>
          <p:cNvSpPr txBox="1">
            <a:spLocks noChangeArrowheads="1"/>
          </p:cNvSpPr>
          <p:nvPr/>
        </p:nvSpPr>
        <p:spPr bwMode="auto">
          <a:xfrm>
            <a:off x="4716917" y="3836429"/>
            <a:ext cx="358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 err="1"/>
              <a:t>z</a:t>
            </a:r>
            <a:r>
              <a:rPr lang="en-US" altLang="en-US" baseline="-25000" dirty="0" err="1"/>
              <a:t>i</a:t>
            </a:r>
            <a:endParaRPr lang="en-US" altLang="en-US" baseline="-25000" dirty="0"/>
          </a:p>
        </p:txBody>
      </p:sp>
      <p:sp>
        <p:nvSpPr>
          <p:cNvPr id="46097" name="Text Box 20"/>
          <p:cNvSpPr txBox="1">
            <a:spLocks noChangeArrowheads="1"/>
          </p:cNvSpPr>
          <p:nvPr/>
        </p:nvSpPr>
        <p:spPr bwMode="auto">
          <a:xfrm>
            <a:off x="4704217" y="4998022"/>
            <a:ext cx="458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 err="1"/>
              <a:t>w</a:t>
            </a:r>
            <a:r>
              <a:rPr lang="en-US" altLang="en-US" baseline="-25000" dirty="0" err="1"/>
              <a:t>i</a:t>
            </a:r>
            <a:endParaRPr lang="en-US" altLang="en-US" baseline="-25000" dirty="0"/>
          </a:p>
        </p:txBody>
      </p:sp>
      <p:sp>
        <p:nvSpPr>
          <p:cNvPr id="46098" name="Text Box 21"/>
          <p:cNvSpPr txBox="1">
            <a:spLocks noChangeArrowheads="1"/>
          </p:cNvSpPr>
          <p:nvPr/>
        </p:nvSpPr>
        <p:spPr bwMode="auto">
          <a:xfrm>
            <a:off x="4659767" y="2639335"/>
            <a:ext cx="655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ym typeface="Symbol" panose="05050102010706020507" pitchFamily="18" charset="2"/>
              </a:rPr>
              <a:t> </a:t>
            </a:r>
            <a:r>
              <a:rPr lang="en-US" altLang="en-US" baseline="30000" dirty="0">
                <a:sym typeface="Symbol" panose="05050102010706020507" pitchFamily="18" charset="2"/>
              </a:rPr>
              <a:t>(d)</a:t>
            </a:r>
          </a:p>
        </p:txBody>
      </p:sp>
      <p:sp>
        <p:nvSpPr>
          <p:cNvPr id="46099" name="Text Box 22"/>
          <p:cNvSpPr txBox="1">
            <a:spLocks noChangeArrowheads="1"/>
          </p:cNvSpPr>
          <p:nvPr/>
        </p:nvSpPr>
        <p:spPr bwMode="auto">
          <a:xfrm>
            <a:off x="3555678" y="3894591"/>
            <a:ext cx="611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ym typeface="Symbol" panose="05050102010706020507" pitchFamily="18" charset="2"/>
              </a:rPr>
              <a:t> </a:t>
            </a:r>
            <a:r>
              <a:rPr lang="en-US" altLang="en-US" baseline="30000" dirty="0">
                <a:sym typeface="Symbol" panose="05050102010706020507" pitchFamily="18" charset="2"/>
              </a:rPr>
              <a:t>(j)</a:t>
            </a:r>
          </a:p>
        </p:txBody>
      </p:sp>
      <p:sp>
        <p:nvSpPr>
          <p:cNvPr id="46100" name="Oval 23"/>
          <p:cNvSpPr>
            <a:spLocks noChangeArrowheads="1"/>
          </p:cNvSpPr>
          <p:nvPr/>
        </p:nvSpPr>
        <p:spPr bwMode="auto">
          <a:xfrm>
            <a:off x="3526292" y="2752048"/>
            <a:ext cx="546100" cy="5572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cxnSp>
        <p:nvCxnSpPr>
          <p:cNvPr id="46101" name="AutoShape 24"/>
          <p:cNvCxnSpPr>
            <a:cxnSpLocks noChangeShapeType="1"/>
            <a:stCxn id="46100" idx="4"/>
            <a:endCxn id="46090" idx="0"/>
          </p:cNvCxnSpPr>
          <p:nvPr/>
        </p:nvCxnSpPr>
        <p:spPr bwMode="auto">
          <a:xfrm>
            <a:off x="3799342" y="3309260"/>
            <a:ext cx="5556" cy="488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102" name="Text Box 25"/>
          <p:cNvSpPr txBox="1">
            <a:spLocks noChangeArrowheads="1"/>
          </p:cNvSpPr>
          <p:nvPr/>
        </p:nvSpPr>
        <p:spPr bwMode="auto">
          <a:xfrm>
            <a:off x="4682785" y="1491911"/>
            <a:ext cx="376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ym typeface="Symbol" panose="05050102010706020507" pitchFamily="18" charset="2"/>
              </a:rPr>
              <a:t></a:t>
            </a:r>
          </a:p>
        </p:txBody>
      </p:sp>
      <p:sp>
        <p:nvSpPr>
          <p:cNvPr id="46103" name="Text Box 26"/>
          <p:cNvSpPr txBox="1">
            <a:spLocks noChangeArrowheads="1"/>
          </p:cNvSpPr>
          <p:nvPr/>
        </p:nvSpPr>
        <p:spPr bwMode="auto">
          <a:xfrm>
            <a:off x="3642973" y="2850473"/>
            <a:ext cx="350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ym typeface="Symbol" panose="05050102010706020507" pitchFamily="18" charset="2"/>
              </a:rPr>
              <a:t></a:t>
            </a:r>
          </a:p>
        </p:txBody>
      </p:sp>
      <p:sp>
        <p:nvSpPr>
          <p:cNvPr id="46104" name="Text Box 27"/>
          <p:cNvSpPr txBox="1">
            <a:spLocks noChangeArrowheads="1"/>
          </p:cNvSpPr>
          <p:nvPr/>
        </p:nvSpPr>
        <p:spPr bwMode="auto">
          <a:xfrm>
            <a:off x="6217104" y="2639335"/>
            <a:ext cx="2454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ym typeface="Symbol" panose="05050102010706020507" pitchFamily="18" charset="2"/>
              </a:rPr>
              <a:t> </a:t>
            </a:r>
            <a:r>
              <a:rPr lang="en-US" altLang="en-US" baseline="30000" dirty="0">
                <a:sym typeface="Symbol" panose="05050102010706020507" pitchFamily="18" charset="2"/>
              </a:rPr>
              <a:t>(d)</a:t>
            </a:r>
            <a:r>
              <a:rPr lang="en-US" altLang="en-US" dirty="0">
                <a:sym typeface="Symbol" panose="05050102010706020507" pitchFamily="18" charset="2"/>
              </a:rPr>
              <a:t>  </a:t>
            </a:r>
            <a:r>
              <a:rPr lang="en-US" altLang="en-US" dirty="0" err="1">
                <a:sym typeface="Symbol" panose="05050102010706020507" pitchFamily="18" charset="2"/>
              </a:rPr>
              <a:t>Dirichlet</a:t>
            </a:r>
            <a:r>
              <a:rPr lang="en-US" altLang="en-US" dirty="0">
                <a:sym typeface="Symbol" panose="05050102010706020507" pitchFamily="18" charset="2"/>
              </a:rPr>
              <a:t>()</a:t>
            </a:r>
          </a:p>
        </p:txBody>
      </p:sp>
      <p:sp>
        <p:nvSpPr>
          <p:cNvPr id="46105" name="Text Box 28"/>
          <p:cNvSpPr txBox="1">
            <a:spLocks noChangeArrowheads="1"/>
          </p:cNvSpPr>
          <p:nvPr/>
        </p:nvSpPr>
        <p:spPr bwMode="auto">
          <a:xfrm>
            <a:off x="6482217" y="3731535"/>
            <a:ext cx="2419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z</a:t>
            </a:r>
            <a:r>
              <a:rPr lang="en-US" altLang="en-US" baseline="-25000"/>
              <a:t>i</a:t>
            </a:r>
            <a:r>
              <a:rPr lang="en-US" altLang="en-US">
                <a:sym typeface="Symbol" panose="05050102010706020507" pitchFamily="18" charset="2"/>
              </a:rPr>
              <a:t>  Discrete( </a:t>
            </a:r>
            <a:r>
              <a:rPr lang="en-US" altLang="en-US" baseline="30000">
                <a:sym typeface="Symbol" panose="05050102010706020507" pitchFamily="18" charset="2"/>
              </a:rPr>
              <a:t>(d) </a:t>
            </a:r>
            <a:r>
              <a:rPr lang="en-US" altLang="en-US">
                <a:sym typeface="Symbol" panose="05050102010706020507" pitchFamily="18" charset="2"/>
              </a:rPr>
              <a:t>)</a:t>
            </a:r>
          </a:p>
        </p:txBody>
      </p:sp>
      <p:sp>
        <p:nvSpPr>
          <p:cNvPr id="46106" name="Text Box 29"/>
          <p:cNvSpPr txBox="1">
            <a:spLocks noChangeArrowheads="1"/>
          </p:cNvSpPr>
          <p:nvPr/>
        </p:nvSpPr>
        <p:spPr bwMode="auto">
          <a:xfrm>
            <a:off x="597354" y="4222073"/>
            <a:ext cx="2333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ym typeface="Symbol" panose="05050102010706020507" pitchFamily="18" charset="2"/>
              </a:rPr>
              <a:t></a:t>
            </a:r>
            <a:r>
              <a:rPr lang="en-US" altLang="en-US" sz="800">
                <a:sym typeface="Symbol" panose="05050102010706020507" pitchFamily="18" charset="2"/>
              </a:rPr>
              <a:t> </a:t>
            </a:r>
            <a:r>
              <a:rPr lang="en-US" altLang="en-US" baseline="30000">
                <a:sym typeface="Symbol" panose="05050102010706020507" pitchFamily="18" charset="2"/>
              </a:rPr>
              <a:t>(j)</a:t>
            </a:r>
            <a:r>
              <a:rPr lang="en-US" altLang="en-US">
                <a:sym typeface="Symbol" panose="05050102010706020507" pitchFamily="18" charset="2"/>
              </a:rPr>
              <a:t>  Dirichlet()</a:t>
            </a:r>
          </a:p>
        </p:txBody>
      </p:sp>
      <p:sp>
        <p:nvSpPr>
          <p:cNvPr id="46107" name="Text Box 30"/>
          <p:cNvSpPr txBox="1">
            <a:spLocks noChangeArrowheads="1"/>
          </p:cNvSpPr>
          <p:nvPr/>
        </p:nvSpPr>
        <p:spPr bwMode="auto">
          <a:xfrm>
            <a:off x="6450467" y="4890410"/>
            <a:ext cx="2470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w</a:t>
            </a:r>
            <a:r>
              <a:rPr lang="en-US" altLang="en-US" baseline="-25000"/>
              <a:t>i</a:t>
            </a:r>
            <a:r>
              <a:rPr lang="en-US" altLang="en-US">
                <a:sym typeface="Symbol" panose="05050102010706020507" pitchFamily="18" charset="2"/>
              </a:rPr>
              <a:t>  Discrete(</a:t>
            </a:r>
            <a:r>
              <a:rPr lang="en-US" altLang="en-US" sz="800">
                <a:sym typeface="Symbol" panose="05050102010706020507" pitchFamily="18" charset="2"/>
              </a:rPr>
              <a:t> </a:t>
            </a:r>
            <a:r>
              <a:rPr lang="en-US" altLang="en-US" baseline="30000">
                <a:sym typeface="Symbol" panose="05050102010706020507" pitchFamily="18" charset="2"/>
              </a:rPr>
              <a:t>(zi) </a:t>
            </a:r>
            <a:r>
              <a:rPr lang="en-US" altLang="en-US">
                <a:sym typeface="Symbol" panose="05050102010706020507" pitchFamily="18" charset="2"/>
              </a:rPr>
              <a:t>)</a:t>
            </a:r>
          </a:p>
        </p:txBody>
      </p:sp>
      <p:sp>
        <p:nvSpPr>
          <p:cNvPr id="46108" name="Rectangle 31"/>
          <p:cNvSpPr>
            <a:spLocks noChangeArrowheads="1"/>
          </p:cNvSpPr>
          <p:nvPr/>
        </p:nvSpPr>
        <p:spPr bwMode="auto">
          <a:xfrm>
            <a:off x="3126242" y="3641048"/>
            <a:ext cx="1033462" cy="1006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6109" name="Text Box 32"/>
          <p:cNvSpPr txBox="1">
            <a:spLocks noChangeArrowheads="1"/>
          </p:cNvSpPr>
          <p:nvPr/>
        </p:nvSpPr>
        <p:spPr bwMode="auto">
          <a:xfrm>
            <a:off x="3184979" y="412999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T</a:t>
            </a:r>
            <a:endParaRPr lang="en-US" altLang="en-US" baseline="-25000"/>
          </a:p>
        </p:txBody>
      </p:sp>
      <p:grpSp>
        <p:nvGrpSpPr>
          <p:cNvPr id="179235" name="Group 35"/>
          <p:cNvGrpSpPr>
            <a:grpSpLocks/>
          </p:cNvGrpSpPr>
          <p:nvPr/>
        </p:nvGrpSpPr>
        <p:grpSpPr bwMode="auto">
          <a:xfrm>
            <a:off x="5163004" y="1711296"/>
            <a:ext cx="4198620" cy="1010590"/>
            <a:chOff x="3187" y="1350"/>
            <a:chExt cx="2468" cy="676"/>
          </a:xfrm>
        </p:grpSpPr>
        <p:sp>
          <p:nvSpPr>
            <p:cNvPr id="46128" name="Line 33"/>
            <p:cNvSpPr>
              <a:spLocks noChangeShapeType="1"/>
            </p:cNvSpPr>
            <p:nvPr/>
          </p:nvSpPr>
          <p:spPr bwMode="auto">
            <a:xfrm flipH="1">
              <a:off x="3187" y="1586"/>
              <a:ext cx="556" cy="4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9" name="Text Box 34"/>
            <p:cNvSpPr txBox="1">
              <a:spLocks noChangeArrowheads="1"/>
            </p:cNvSpPr>
            <p:nvPr/>
          </p:nvSpPr>
          <p:spPr bwMode="auto">
            <a:xfrm>
              <a:off x="3760" y="1350"/>
              <a:ext cx="1895" cy="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dirty="0">
                  <a:solidFill>
                    <a:srgbClr val="FF0000"/>
                  </a:solidFill>
                </a:rPr>
                <a:t>distribution over topics</a:t>
              </a:r>
            </a:p>
            <a:p>
              <a:r>
                <a:rPr lang="en-US" altLang="en-US" dirty="0">
                  <a:solidFill>
                    <a:srgbClr val="FF0000"/>
                  </a:solidFill>
                </a:rPr>
                <a:t>for each document</a:t>
              </a:r>
            </a:p>
            <a:p>
              <a:r>
                <a:rPr lang="en-US" altLang="en-US" dirty="0"/>
                <a:t>(same as </a:t>
              </a:r>
              <a:r>
                <a:rPr lang="en-US" altLang="en-US" dirty="0">
                  <a:sym typeface="Symbol" panose="05050102010706020507" pitchFamily="18" charset="2"/>
                </a:rPr>
                <a:t></a:t>
              </a:r>
              <a:r>
                <a:rPr lang="en-US" altLang="en-US" baseline="-25000" dirty="0">
                  <a:sym typeface="Symbol" panose="05050102010706020507" pitchFamily="18" charset="2"/>
                </a:rPr>
                <a:t>d</a:t>
              </a:r>
              <a:r>
                <a:rPr lang="en-US" altLang="en-US" dirty="0">
                  <a:sym typeface="Symbol" panose="05050102010706020507" pitchFamily="18" charset="2"/>
                </a:rPr>
                <a:t> on the previous slides)</a:t>
              </a:r>
              <a:endParaRPr lang="en-US" altLang="en-US" dirty="0"/>
            </a:p>
          </p:txBody>
        </p:sp>
      </p:grpSp>
      <p:grpSp>
        <p:nvGrpSpPr>
          <p:cNvPr id="179239" name="Group 39"/>
          <p:cNvGrpSpPr>
            <a:grpSpLocks/>
          </p:cNvGrpSpPr>
          <p:nvPr/>
        </p:nvGrpSpPr>
        <p:grpSpPr bwMode="auto">
          <a:xfrm>
            <a:off x="5201104" y="2979059"/>
            <a:ext cx="3629193" cy="1092199"/>
            <a:chOff x="3168" y="2215"/>
            <a:chExt cx="2218" cy="688"/>
          </a:xfrm>
        </p:grpSpPr>
        <p:sp>
          <p:nvSpPr>
            <p:cNvPr id="46126" name="Line 37"/>
            <p:cNvSpPr>
              <a:spLocks noChangeShapeType="1"/>
            </p:cNvSpPr>
            <p:nvPr/>
          </p:nvSpPr>
          <p:spPr bwMode="auto">
            <a:xfrm flipH="1">
              <a:off x="3168" y="2578"/>
              <a:ext cx="816" cy="3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7" name="Text Box 38"/>
            <p:cNvSpPr txBox="1">
              <a:spLocks noChangeArrowheads="1"/>
            </p:cNvSpPr>
            <p:nvPr/>
          </p:nvSpPr>
          <p:spPr bwMode="auto">
            <a:xfrm>
              <a:off x="3969" y="2215"/>
              <a:ext cx="1417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dirty="0">
                  <a:solidFill>
                    <a:srgbClr val="FF0000"/>
                  </a:solidFill>
                </a:rPr>
                <a:t>topic assignment </a:t>
              </a:r>
            </a:p>
            <a:p>
              <a:r>
                <a:rPr lang="en-US" altLang="en-US" dirty="0">
                  <a:solidFill>
                    <a:srgbClr val="FF0000"/>
                  </a:solidFill>
                </a:rPr>
                <a:t>for each word</a:t>
              </a:r>
            </a:p>
          </p:txBody>
        </p:sp>
      </p:grpSp>
      <p:grpSp>
        <p:nvGrpSpPr>
          <p:cNvPr id="179246" name="Group 46"/>
          <p:cNvGrpSpPr>
            <a:grpSpLocks/>
          </p:cNvGrpSpPr>
          <p:nvPr/>
        </p:nvGrpSpPr>
        <p:grpSpPr bwMode="auto">
          <a:xfrm>
            <a:off x="117929" y="3083835"/>
            <a:ext cx="3414713" cy="1077913"/>
            <a:chOff x="-21" y="2254"/>
            <a:chExt cx="2151" cy="679"/>
          </a:xfrm>
        </p:grpSpPr>
        <p:sp>
          <p:nvSpPr>
            <p:cNvPr id="46124" name="Line 41"/>
            <p:cNvSpPr>
              <a:spLocks noChangeShapeType="1"/>
            </p:cNvSpPr>
            <p:nvPr/>
          </p:nvSpPr>
          <p:spPr bwMode="auto">
            <a:xfrm>
              <a:off x="1742" y="2495"/>
              <a:ext cx="388" cy="33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5" name="Text Box 42"/>
            <p:cNvSpPr txBox="1">
              <a:spLocks noChangeArrowheads="1"/>
            </p:cNvSpPr>
            <p:nvPr/>
          </p:nvSpPr>
          <p:spPr bwMode="auto">
            <a:xfrm flipH="1">
              <a:off x="-21" y="2254"/>
              <a:ext cx="1997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dirty="0" smtClean="0">
                  <a:solidFill>
                    <a:srgbClr val="FF0000"/>
                  </a:solidFill>
                </a:rPr>
                <a:t>              distribution </a:t>
              </a:r>
              <a:r>
                <a:rPr lang="en-US" altLang="en-US" dirty="0">
                  <a:solidFill>
                    <a:srgbClr val="FF0000"/>
                  </a:solidFill>
                </a:rPr>
                <a:t>over words </a:t>
              </a:r>
              <a:r>
                <a:rPr lang="en-US" altLang="en-US" dirty="0" smtClean="0">
                  <a:solidFill>
                    <a:srgbClr val="FF0000"/>
                  </a:solidFill>
                </a:rPr>
                <a:t>for </a:t>
              </a:r>
            </a:p>
            <a:p>
              <a:r>
                <a:rPr lang="en-US" altLang="en-US" dirty="0">
                  <a:solidFill>
                    <a:srgbClr val="FF0000"/>
                  </a:solidFill>
                </a:rPr>
                <a:t> </a:t>
              </a:r>
              <a:r>
                <a:rPr lang="en-US" altLang="en-US" dirty="0" smtClean="0">
                  <a:solidFill>
                    <a:srgbClr val="FF0000"/>
                  </a:solidFill>
                </a:rPr>
                <a:t>              each </a:t>
              </a:r>
              <a:r>
                <a:rPr lang="en-US" altLang="en-US" dirty="0">
                  <a:solidFill>
                    <a:srgbClr val="FF0000"/>
                  </a:solidFill>
                </a:rPr>
                <a:t>topic</a:t>
              </a:r>
            </a:p>
            <a:p>
              <a:endParaRPr lang="en-US" altLang="en-US" dirty="0">
                <a:solidFill>
                  <a:srgbClr val="FF0000"/>
                </a:solidFill>
              </a:endParaRPr>
            </a:p>
            <a:p>
              <a:r>
                <a:rPr lang="en-US" altLang="en-US" dirty="0"/>
                <a:t>(same as </a:t>
              </a:r>
              <a:r>
                <a:rPr lang="en-US" altLang="en-US" dirty="0">
                  <a:sym typeface="Symbol" panose="05050102010706020507" pitchFamily="18" charset="2"/>
                </a:rPr>
                <a:t> </a:t>
              </a:r>
              <a:r>
                <a:rPr lang="en-US" altLang="en-US" baseline="-25000" dirty="0">
                  <a:sym typeface="Symbol" panose="05050102010706020507" pitchFamily="18" charset="2"/>
                </a:rPr>
                <a:t>j </a:t>
              </a:r>
              <a:r>
                <a:rPr lang="en-US" altLang="en-US" dirty="0">
                  <a:sym typeface="Symbol" panose="05050102010706020507" pitchFamily="18" charset="2"/>
                </a:rPr>
                <a:t>on the previous slides)</a:t>
              </a:r>
              <a:endParaRPr lang="en-US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9245" name="Group 45"/>
          <p:cNvGrpSpPr>
            <a:grpSpLocks/>
          </p:cNvGrpSpPr>
          <p:nvPr/>
        </p:nvGrpSpPr>
        <p:grpSpPr bwMode="auto">
          <a:xfrm>
            <a:off x="5201104" y="4101420"/>
            <a:ext cx="3535363" cy="1038225"/>
            <a:chOff x="3181" y="2986"/>
            <a:chExt cx="2227" cy="654"/>
          </a:xfrm>
        </p:grpSpPr>
        <p:sp>
          <p:nvSpPr>
            <p:cNvPr id="46122" name="Line 43"/>
            <p:cNvSpPr>
              <a:spLocks noChangeShapeType="1"/>
            </p:cNvSpPr>
            <p:nvPr/>
          </p:nvSpPr>
          <p:spPr bwMode="auto">
            <a:xfrm flipH="1">
              <a:off x="3181" y="3350"/>
              <a:ext cx="848" cy="29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3" name="Text Box 44"/>
            <p:cNvSpPr txBox="1">
              <a:spLocks noChangeArrowheads="1"/>
            </p:cNvSpPr>
            <p:nvPr/>
          </p:nvSpPr>
          <p:spPr bwMode="auto">
            <a:xfrm flipH="1">
              <a:off x="3947" y="2986"/>
              <a:ext cx="146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dirty="0">
                  <a:solidFill>
                    <a:srgbClr val="FF0000"/>
                  </a:solidFill>
                </a:rPr>
                <a:t>word generated from </a:t>
              </a:r>
            </a:p>
            <a:p>
              <a:r>
                <a:rPr lang="en-US" altLang="en-US" dirty="0">
                  <a:solidFill>
                    <a:srgbClr val="FF0000"/>
                  </a:solidFill>
                </a:rPr>
                <a:t>assigned topic</a:t>
              </a:r>
            </a:p>
          </p:txBody>
        </p:sp>
      </p:grpSp>
      <p:grpSp>
        <p:nvGrpSpPr>
          <p:cNvPr id="179251" name="Group 51"/>
          <p:cNvGrpSpPr>
            <a:grpSpLocks/>
          </p:cNvGrpSpPr>
          <p:nvPr/>
        </p:nvGrpSpPr>
        <p:grpSpPr bwMode="auto">
          <a:xfrm>
            <a:off x="1562554" y="1656673"/>
            <a:ext cx="2936875" cy="1123950"/>
            <a:chOff x="889" y="1446"/>
            <a:chExt cx="1850" cy="708"/>
          </a:xfrm>
        </p:grpSpPr>
        <p:sp>
          <p:nvSpPr>
            <p:cNvPr id="46119" name="Line 48"/>
            <p:cNvSpPr>
              <a:spLocks noChangeShapeType="1"/>
            </p:cNvSpPr>
            <p:nvPr/>
          </p:nvSpPr>
          <p:spPr bwMode="auto">
            <a:xfrm>
              <a:off x="1921" y="1873"/>
              <a:ext cx="229" cy="2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0" name="Text Box 49"/>
            <p:cNvSpPr txBox="1">
              <a:spLocks noChangeArrowheads="1"/>
            </p:cNvSpPr>
            <p:nvPr/>
          </p:nvSpPr>
          <p:spPr bwMode="auto">
            <a:xfrm>
              <a:off x="889" y="1690"/>
              <a:ext cx="1201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dirty="0" err="1">
                  <a:solidFill>
                    <a:srgbClr val="FF0000"/>
                  </a:solidFill>
                </a:rPr>
                <a:t>Dirichlet</a:t>
              </a:r>
              <a:r>
                <a:rPr lang="en-US" altLang="en-US" dirty="0">
                  <a:solidFill>
                    <a:srgbClr val="FF0000"/>
                  </a:solidFill>
                </a:rPr>
                <a:t> priors</a:t>
              </a:r>
            </a:p>
          </p:txBody>
        </p:sp>
        <p:sp>
          <p:nvSpPr>
            <p:cNvPr id="46121" name="Line 50"/>
            <p:cNvSpPr>
              <a:spLocks noChangeShapeType="1"/>
            </p:cNvSpPr>
            <p:nvPr/>
          </p:nvSpPr>
          <p:spPr bwMode="auto">
            <a:xfrm flipV="1">
              <a:off x="1911" y="1446"/>
              <a:ext cx="828" cy="32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867229" y="5805827"/>
            <a:ext cx="7264400" cy="760531"/>
            <a:chOff x="404814" y="5586290"/>
            <a:chExt cx="7263799" cy="760396"/>
          </a:xfrm>
        </p:grpSpPr>
        <p:sp>
          <p:nvSpPr>
            <p:cNvPr id="2" name="TextBox 1"/>
            <p:cNvSpPr txBox="1"/>
            <p:nvPr/>
          </p:nvSpPr>
          <p:spPr>
            <a:xfrm>
              <a:off x="404814" y="5638786"/>
              <a:ext cx="7263799" cy="7079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sz="2000" b="0" i="0" dirty="0">
                  <a:latin typeface="+mn-lt"/>
                </a:rPr>
                <a:t>Most approximate inference algorithms aim to infer  </a:t>
              </a:r>
            </a:p>
            <a:p>
              <a:pPr>
                <a:defRPr/>
              </a:pPr>
              <a:r>
                <a:rPr lang="en-US" sz="2000" b="0" i="0" dirty="0">
                  <a:latin typeface="+mn-lt"/>
                </a:rPr>
                <a:t>from which other interesting variables can be easily computed </a:t>
              </a:r>
            </a:p>
          </p:txBody>
        </p:sp>
        <p:graphicFrame>
          <p:nvGraphicFramePr>
            <p:cNvPr id="46118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67349546"/>
                </p:ext>
              </p:extLst>
            </p:nvPr>
          </p:nvGraphicFramePr>
          <p:xfrm>
            <a:off x="5862948" y="5586290"/>
            <a:ext cx="1611099" cy="4436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8" name="Equation" r:id="rId4" imgW="876300" imgH="241300" progId="Equation.3">
                    <p:embed/>
                  </p:oleObj>
                </mc:Choice>
                <mc:Fallback>
                  <p:oleObj name="Equation" r:id="rId4" imgW="8763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62948" y="5586290"/>
                          <a:ext cx="1611099" cy="4436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7168-60E4-40A6-A093-DBE8FE444311}" type="slidenum">
              <a:rPr lang="en-US" smtClean="0"/>
              <a:t>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Approximate inferences for LDA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Deterministic approximation</a:t>
            </a:r>
          </a:p>
          <a:p>
            <a:pPr lvl="1">
              <a:lnSpc>
                <a:spcPct val="90000"/>
              </a:lnSpc>
            </a:pPr>
            <a:r>
              <a:rPr lang="en-US" altLang="en-US" dirty="0" err="1" smtClean="0"/>
              <a:t>Variational</a:t>
            </a:r>
            <a:r>
              <a:rPr lang="en-US" altLang="en-US" dirty="0" smtClean="0"/>
              <a:t> inference</a:t>
            </a:r>
            <a:r>
              <a:rPr lang="en-US" altLang="en-US" sz="2000" b="0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Expectation propagation </a:t>
            </a:r>
            <a:endParaRPr lang="en-US" altLang="en-US" sz="2000" dirty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Markov chain Monte Carlo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Full Gibbs sampler </a:t>
            </a:r>
            <a:endParaRPr lang="en-US" altLang="en-US" sz="2000" dirty="0"/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Collapsed Gibbs sampler</a:t>
            </a:r>
            <a:endParaRPr lang="en-US" altLang="en-US" sz="2000" b="0" dirty="0" smtClean="0"/>
          </a:p>
          <a:p>
            <a:endParaRPr lang="en-US" altLang="en-US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460375" y="4615542"/>
            <a:ext cx="8226425" cy="933450"/>
            <a:chOff x="304800" y="4201885"/>
            <a:chExt cx="8226425" cy="933450"/>
          </a:xfrm>
        </p:grpSpPr>
        <p:sp>
          <p:nvSpPr>
            <p:cNvPr id="6" name="TextBox 5"/>
            <p:cNvSpPr txBox="1"/>
            <p:nvPr/>
          </p:nvSpPr>
          <p:spPr>
            <a:xfrm>
              <a:off x="304800" y="4735285"/>
              <a:ext cx="8226425" cy="4000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0" i="0" dirty="0">
                  <a:latin typeface="+mn-lt"/>
                </a:rPr>
                <a:t>Most efficient, and quite popular, but can only work with conjugate prior </a:t>
              </a:r>
            </a:p>
          </p:txBody>
        </p:sp>
        <p:cxnSp>
          <p:nvCxnSpPr>
            <p:cNvPr id="47110" name="Straight Arrow Connector 7"/>
            <p:cNvCxnSpPr>
              <a:cxnSpLocks noChangeShapeType="1"/>
            </p:cNvCxnSpPr>
            <p:nvPr/>
          </p:nvCxnSpPr>
          <p:spPr bwMode="auto">
            <a:xfrm flipV="1">
              <a:off x="2663825" y="4201885"/>
              <a:ext cx="0" cy="5334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111" name="Straight Connector 9"/>
            <p:cNvCxnSpPr>
              <a:cxnSpLocks noChangeShapeType="1"/>
            </p:cNvCxnSpPr>
            <p:nvPr/>
          </p:nvCxnSpPr>
          <p:spPr bwMode="auto">
            <a:xfrm>
              <a:off x="1139825" y="4201885"/>
              <a:ext cx="34290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7168-60E4-40A6-A093-DBE8FE444311}" type="slidenum">
              <a:rPr lang="en-US" smtClean="0"/>
              <a:t>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9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498600"/>
            <a:ext cx="8186057" cy="5133975"/>
          </a:xfrm>
        </p:spPr>
        <p:txBody>
          <a:bodyPr>
            <a:normAutofit/>
          </a:bodyPr>
          <a:lstStyle/>
          <a:p>
            <a:r>
              <a:rPr lang="en-US" altLang="en-US" sz="2800" dirty="0" smtClean="0"/>
              <a:t>Using </a:t>
            </a:r>
            <a:r>
              <a:rPr lang="en-US" altLang="en-US" sz="2800" dirty="0" err="1" smtClean="0"/>
              <a:t>conjugacy</a:t>
            </a:r>
            <a:r>
              <a:rPr lang="en-US" altLang="en-US" sz="2800" dirty="0" smtClean="0"/>
              <a:t> between </a:t>
            </a:r>
            <a:r>
              <a:rPr lang="en-US" altLang="en-US" sz="2800" dirty="0" err="1" smtClean="0"/>
              <a:t>Dirichlet</a:t>
            </a:r>
            <a:r>
              <a:rPr lang="en-US" altLang="en-US" sz="2800" dirty="0" smtClean="0"/>
              <a:t> and multinomial distributions, integrate out continuous random variables</a:t>
            </a:r>
          </a:p>
          <a:p>
            <a:endParaRPr lang="en-US" altLang="en-US" sz="2800" dirty="0" smtClean="0"/>
          </a:p>
          <a:p>
            <a:endParaRPr lang="en-US" altLang="en-US" sz="2800" dirty="0" smtClean="0"/>
          </a:p>
          <a:p>
            <a:endParaRPr lang="en-US" altLang="en-US" sz="1800" dirty="0" smtClean="0"/>
          </a:p>
          <a:p>
            <a:endParaRPr lang="en-US" altLang="en-US" sz="1800" dirty="0" smtClean="0"/>
          </a:p>
          <a:p>
            <a:r>
              <a:rPr lang="en-US" altLang="en-US" sz="2800" dirty="0" smtClean="0"/>
              <a:t>Define a distribution on topic assignment </a:t>
            </a:r>
            <a:r>
              <a:rPr lang="en-US" altLang="en-US" sz="2800" b="1" dirty="0" smtClean="0"/>
              <a:t>z</a:t>
            </a:r>
            <a:endParaRPr lang="en-US" altLang="en-US" sz="2800" i="1" dirty="0" smtClean="0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/>
              <a:t>C</a:t>
            </a:r>
            <a:r>
              <a:rPr lang="en-US" altLang="en-US" sz="4000" dirty="0" smtClean="0"/>
              <a:t>ollapsed Gibbs sampling </a:t>
            </a:r>
            <a:r>
              <a:rPr lang="en-US" altLang="en-US" sz="1800" dirty="0" smtClean="0"/>
              <a:t>[Griffiths &amp; </a:t>
            </a:r>
            <a:r>
              <a:rPr lang="en-US" altLang="en-US" sz="1800" dirty="0" err="1" smtClean="0"/>
              <a:t>Steyvers</a:t>
            </a:r>
            <a:r>
              <a:rPr lang="en-US" altLang="en-US" sz="1800" dirty="0" smtClean="0"/>
              <a:t> 04]</a:t>
            </a:r>
          </a:p>
        </p:txBody>
      </p:sp>
      <p:graphicFrame>
        <p:nvGraphicFramePr>
          <p:cNvPr id="4813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0980634"/>
              </p:ext>
            </p:extLst>
          </p:nvPr>
        </p:nvGraphicFramePr>
        <p:xfrm>
          <a:off x="679562" y="3840992"/>
          <a:ext cx="3633788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4" name="Equation" r:id="rId4" imgW="1955520" imgH="393480" progId="Equation.3">
                  <p:embed/>
                </p:oleObj>
              </mc:Choice>
              <mc:Fallback>
                <p:oleObj name="Equation" r:id="rId4" imgW="1955520" imgH="39348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562" y="3840992"/>
                        <a:ext cx="3633788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3" name="Object 6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584419342"/>
              </p:ext>
            </p:extLst>
          </p:nvPr>
        </p:nvGraphicFramePr>
        <p:xfrm>
          <a:off x="993887" y="2932910"/>
          <a:ext cx="3319463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5" name="Equation" r:id="rId6" imgW="1650960" imgH="393480" progId="Equation.3">
                  <p:embed/>
                </p:oleObj>
              </mc:Choice>
              <mc:Fallback>
                <p:oleObj name="Equation" r:id="rId6" imgW="1650960" imgH="39348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887" y="2932910"/>
                        <a:ext cx="3319463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1561943"/>
              </p:ext>
            </p:extLst>
          </p:nvPr>
        </p:nvGraphicFramePr>
        <p:xfrm>
          <a:off x="2786969" y="5140107"/>
          <a:ext cx="3221718" cy="1033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6" name="Equation" r:id="rId8" imgW="1663700" imgH="533400" progId="Equation.3">
                  <p:embed/>
                </p:oleObj>
              </mc:Choice>
              <mc:Fallback>
                <p:oleObj name="Equation" r:id="rId8" imgW="16637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969" y="5140107"/>
                        <a:ext cx="3221718" cy="10336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6802105"/>
              </p:ext>
            </p:extLst>
          </p:nvPr>
        </p:nvGraphicFramePr>
        <p:xfrm>
          <a:off x="4278313" y="3617913"/>
          <a:ext cx="4348162" cy="112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7" name="Equation" r:id="rId10" imgW="2234880" imgH="583920" progId="Equation.3">
                  <p:embed/>
                </p:oleObj>
              </mc:Choice>
              <mc:Fallback>
                <p:oleObj name="Equation" r:id="rId10" imgW="2234880" imgH="583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8313" y="3617913"/>
                        <a:ext cx="4348162" cy="1128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480760"/>
              </p:ext>
            </p:extLst>
          </p:nvPr>
        </p:nvGraphicFramePr>
        <p:xfrm>
          <a:off x="4313350" y="2663090"/>
          <a:ext cx="4233863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8" name="Equation" r:id="rId12" imgW="2209800" imgH="622300" progId="Equation.3">
                  <p:embed/>
                </p:oleObj>
              </mc:Choice>
              <mc:Fallback>
                <p:oleObj name="Equation" r:id="rId12" imgW="2209800" imgH="622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3350" y="2663090"/>
                        <a:ext cx="4233863" cy="118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7168-60E4-40A6-A093-DBE8FE444311}" type="slidenum">
              <a:rPr lang="en-US" smtClean="0"/>
              <a:t>29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544286" y="3547912"/>
            <a:ext cx="1978253" cy="2439510"/>
            <a:chOff x="544286" y="3547912"/>
            <a:chExt cx="1978253" cy="2439510"/>
          </a:xfrm>
        </p:grpSpPr>
        <p:sp>
          <p:nvSpPr>
            <p:cNvPr id="4" name="TextBox 3"/>
            <p:cNvSpPr txBox="1"/>
            <p:nvPr/>
          </p:nvSpPr>
          <p:spPr>
            <a:xfrm>
              <a:off x="544286" y="5279536"/>
              <a:ext cx="1905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With fixed assignment of 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z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V="1">
              <a:off x="1807029" y="4340074"/>
              <a:ext cx="715510" cy="100299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1727767" y="3547912"/>
              <a:ext cx="555286" cy="179516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6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ea typeface="宋体" panose="02010600030101010101" pitchFamily="2" charset="-122"/>
              </a:rPr>
              <a:t>What is a “topic”?</a:t>
            </a:r>
            <a:endParaRPr lang="en-US" altLang="en-US" dirty="0" smtClean="0"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73303A-8FAA-472B-9FE1-7F364DBDCE92}" type="slidenum">
              <a:rPr lang="en-US" altLang="zh-CN" sz="1400" b="0">
                <a:latin typeface="Times New Roman" panose="02020603050405020304" pitchFamily="18" charset="0"/>
                <a:ea typeface="宋体" panose="02010600030101010101" pitchFamily="2" charset="-122"/>
              </a:rPr>
              <a:pPr/>
              <a:t>3</a:t>
            </a:fld>
            <a:endParaRPr lang="en-US" altLang="zh-CN" sz="14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93838"/>
            <a:ext cx="2209800" cy="284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6"/>
          <p:cNvSpPr/>
          <p:nvPr/>
        </p:nvSpPr>
        <p:spPr>
          <a:xfrm>
            <a:off x="381000" y="1809750"/>
            <a:ext cx="1806575" cy="933450"/>
          </a:xfrm>
          <a:custGeom>
            <a:avLst/>
            <a:gdLst>
              <a:gd name="connsiteX0" fmla="*/ 63042 w 1929942"/>
              <a:gd name="connsiteY0" fmla="*/ 56752 h 933052"/>
              <a:gd name="connsiteX1" fmla="*/ 405942 w 1929942"/>
              <a:gd name="connsiteY1" fmla="*/ 47227 h 933052"/>
              <a:gd name="connsiteX2" fmla="*/ 910767 w 1929942"/>
              <a:gd name="connsiteY2" fmla="*/ 18652 h 933052"/>
              <a:gd name="connsiteX3" fmla="*/ 1853742 w 1929942"/>
              <a:gd name="connsiteY3" fmla="*/ 28177 h 933052"/>
              <a:gd name="connsiteX4" fmla="*/ 1863267 w 1929942"/>
              <a:gd name="connsiteY4" fmla="*/ 104377 h 933052"/>
              <a:gd name="connsiteX5" fmla="*/ 1882317 w 1929942"/>
              <a:gd name="connsiteY5" fmla="*/ 199627 h 933052"/>
              <a:gd name="connsiteX6" fmla="*/ 1910892 w 1929942"/>
              <a:gd name="connsiteY6" fmla="*/ 285352 h 933052"/>
              <a:gd name="connsiteX7" fmla="*/ 1920417 w 1929942"/>
              <a:gd name="connsiteY7" fmla="*/ 323452 h 933052"/>
              <a:gd name="connsiteX8" fmla="*/ 1929942 w 1929942"/>
              <a:gd name="connsiteY8" fmla="*/ 352027 h 933052"/>
              <a:gd name="connsiteX9" fmla="*/ 1910892 w 1929942"/>
              <a:gd name="connsiteY9" fmla="*/ 504427 h 933052"/>
              <a:gd name="connsiteX10" fmla="*/ 1891842 w 1929942"/>
              <a:gd name="connsiteY10" fmla="*/ 542527 h 933052"/>
              <a:gd name="connsiteX11" fmla="*/ 1863267 w 1929942"/>
              <a:gd name="connsiteY11" fmla="*/ 609202 h 933052"/>
              <a:gd name="connsiteX12" fmla="*/ 1834692 w 1929942"/>
              <a:gd name="connsiteY12" fmla="*/ 685402 h 933052"/>
              <a:gd name="connsiteX13" fmla="*/ 1815642 w 1929942"/>
              <a:gd name="connsiteY13" fmla="*/ 713977 h 933052"/>
              <a:gd name="connsiteX14" fmla="*/ 1758492 w 1929942"/>
              <a:gd name="connsiteY14" fmla="*/ 733027 h 933052"/>
              <a:gd name="connsiteX15" fmla="*/ 1729917 w 1929942"/>
              <a:gd name="connsiteY15" fmla="*/ 761602 h 933052"/>
              <a:gd name="connsiteX16" fmla="*/ 1634667 w 1929942"/>
              <a:gd name="connsiteY16" fmla="*/ 799702 h 933052"/>
              <a:gd name="connsiteX17" fmla="*/ 1587042 w 1929942"/>
              <a:gd name="connsiteY17" fmla="*/ 809227 h 933052"/>
              <a:gd name="connsiteX18" fmla="*/ 1529892 w 1929942"/>
              <a:gd name="connsiteY18" fmla="*/ 828277 h 933052"/>
              <a:gd name="connsiteX19" fmla="*/ 1491792 w 1929942"/>
              <a:gd name="connsiteY19" fmla="*/ 847327 h 933052"/>
              <a:gd name="connsiteX20" fmla="*/ 1444167 w 1929942"/>
              <a:gd name="connsiteY20" fmla="*/ 856852 h 933052"/>
              <a:gd name="connsiteX21" fmla="*/ 1415592 w 1929942"/>
              <a:gd name="connsiteY21" fmla="*/ 875902 h 933052"/>
              <a:gd name="connsiteX22" fmla="*/ 1387017 w 1929942"/>
              <a:gd name="connsiteY22" fmla="*/ 885427 h 933052"/>
              <a:gd name="connsiteX23" fmla="*/ 1310817 w 1929942"/>
              <a:gd name="connsiteY23" fmla="*/ 904477 h 933052"/>
              <a:gd name="connsiteX24" fmla="*/ 1253667 w 1929942"/>
              <a:gd name="connsiteY24" fmla="*/ 923527 h 933052"/>
              <a:gd name="connsiteX25" fmla="*/ 1225092 w 1929942"/>
              <a:gd name="connsiteY25" fmla="*/ 933052 h 933052"/>
              <a:gd name="connsiteX26" fmla="*/ 224967 w 1929942"/>
              <a:gd name="connsiteY26" fmla="*/ 923527 h 933052"/>
              <a:gd name="connsiteX27" fmla="*/ 196392 w 1929942"/>
              <a:gd name="connsiteY27" fmla="*/ 904477 h 933052"/>
              <a:gd name="connsiteX28" fmla="*/ 139242 w 1929942"/>
              <a:gd name="connsiteY28" fmla="*/ 856852 h 933052"/>
              <a:gd name="connsiteX29" fmla="*/ 120192 w 1929942"/>
              <a:gd name="connsiteY29" fmla="*/ 828277 h 933052"/>
              <a:gd name="connsiteX30" fmla="*/ 53517 w 1929942"/>
              <a:gd name="connsiteY30" fmla="*/ 752077 h 933052"/>
              <a:gd name="connsiteX31" fmla="*/ 34467 w 1929942"/>
              <a:gd name="connsiteY31" fmla="*/ 694927 h 933052"/>
              <a:gd name="connsiteX32" fmla="*/ 24942 w 1929942"/>
              <a:gd name="connsiteY32" fmla="*/ 361552 h 933052"/>
              <a:gd name="connsiteX33" fmla="*/ 24942 w 1929942"/>
              <a:gd name="connsiteY33" fmla="*/ 85327 h 933052"/>
              <a:gd name="connsiteX34" fmla="*/ 53517 w 1929942"/>
              <a:gd name="connsiteY34" fmla="*/ 66277 h 933052"/>
              <a:gd name="connsiteX35" fmla="*/ 63042 w 1929942"/>
              <a:gd name="connsiteY35" fmla="*/ 56752 h 93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29942" h="933052">
                <a:moveTo>
                  <a:pt x="63042" y="56752"/>
                </a:moveTo>
                <a:cubicBezTo>
                  <a:pt x="121780" y="53577"/>
                  <a:pt x="291694" y="51922"/>
                  <a:pt x="405942" y="47227"/>
                </a:cubicBezTo>
                <a:cubicBezTo>
                  <a:pt x="565062" y="40688"/>
                  <a:pt x="746571" y="28914"/>
                  <a:pt x="910767" y="18652"/>
                </a:cubicBezTo>
                <a:cubicBezTo>
                  <a:pt x="1225092" y="21827"/>
                  <a:pt x="1540666" y="0"/>
                  <a:pt x="1853742" y="28177"/>
                </a:cubicBezTo>
                <a:cubicBezTo>
                  <a:pt x="1879237" y="30472"/>
                  <a:pt x="1859647" y="79037"/>
                  <a:pt x="1863267" y="104377"/>
                </a:cubicBezTo>
                <a:cubicBezTo>
                  <a:pt x="1879587" y="218615"/>
                  <a:pt x="1864961" y="112847"/>
                  <a:pt x="1882317" y="199627"/>
                </a:cubicBezTo>
                <a:cubicBezTo>
                  <a:pt x="1896983" y="272958"/>
                  <a:pt x="1879197" y="237810"/>
                  <a:pt x="1910892" y="285352"/>
                </a:cubicBezTo>
                <a:cubicBezTo>
                  <a:pt x="1914067" y="298052"/>
                  <a:pt x="1916821" y="310865"/>
                  <a:pt x="1920417" y="323452"/>
                </a:cubicBezTo>
                <a:cubicBezTo>
                  <a:pt x="1923175" y="333106"/>
                  <a:pt x="1929942" y="341987"/>
                  <a:pt x="1929942" y="352027"/>
                </a:cubicBezTo>
                <a:cubicBezTo>
                  <a:pt x="1929942" y="363261"/>
                  <a:pt x="1918735" y="478285"/>
                  <a:pt x="1910892" y="504427"/>
                </a:cubicBezTo>
                <a:cubicBezTo>
                  <a:pt x="1906812" y="518027"/>
                  <a:pt x="1896828" y="529232"/>
                  <a:pt x="1891842" y="542527"/>
                </a:cubicBezTo>
                <a:cubicBezTo>
                  <a:pt x="1865482" y="612821"/>
                  <a:pt x="1901873" y="551294"/>
                  <a:pt x="1863267" y="609202"/>
                </a:cubicBezTo>
                <a:cubicBezTo>
                  <a:pt x="1852849" y="650872"/>
                  <a:pt x="1856829" y="646662"/>
                  <a:pt x="1834692" y="685402"/>
                </a:cubicBezTo>
                <a:cubicBezTo>
                  <a:pt x="1829012" y="695341"/>
                  <a:pt x="1825350" y="707910"/>
                  <a:pt x="1815642" y="713977"/>
                </a:cubicBezTo>
                <a:cubicBezTo>
                  <a:pt x="1798614" y="724620"/>
                  <a:pt x="1758492" y="733027"/>
                  <a:pt x="1758492" y="733027"/>
                </a:cubicBezTo>
                <a:cubicBezTo>
                  <a:pt x="1748967" y="742552"/>
                  <a:pt x="1740878" y="753772"/>
                  <a:pt x="1729917" y="761602"/>
                </a:cubicBezTo>
                <a:cubicBezTo>
                  <a:pt x="1710161" y="775713"/>
                  <a:pt x="1653944" y="795847"/>
                  <a:pt x="1634667" y="799702"/>
                </a:cubicBezTo>
                <a:cubicBezTo>
                  <a:pt x="1618792" y="802877"/>
                  <a:pt x="1602661" y="804967"/>
                  <a:pt x="1587042" y="809227"/>
                </a:cubicBezTo>
                <a:cubicBezTo>
                  <a:pt x="1567669" y="814511"/>
                  <a:pt x="1547853" y="819297"/>
                  <a:pt x="1529892" y="828277"/>
                </a:cubicBezTo>
                <a:cubicBezTo>
                  <a:pt x="1517192" y="834627"/>
                  <a:pt x="1505262" y="842837"/>
                  <a:pt x="1491792" y="847327"/>
                </a:cubicBezTo>
                <a:cubicBezTo>
                  <a:pt x="1476433" y="852447"/>
                  <a:pt x="1460042" y="853677"/>
                  <a:pt x="1444167" y="856852"/>
                </a:cubicBezTo>
                <a:cubicBezTo>
                  <a:pt x="1434642" y="863202"/>
                  <a:pt x="1425831" y="870782"/>
                  <a:pt x="1415592" y="875902"/>
                </a:cubicBezTo>
                <a:cubicBezTo>
                  <a:pt x="1406612" y="880392"/>
                  <a:pt x="1396703" y="882785"/>
                  <a:pt x="1387017" y="885427"/>
                </a:cubicBezTo>
                <a:cubicBezTo>
                  <a:pt x="1361758" y="892316"/>
                  <a:pt x="1335655" y="896198"/>
                  <a:pt x="1310817" y="904477"/>
                </a:cubicBezTo>
                <a:lnTo>
                  <a:pt x="1253667" y="923527"/>
                </a:lnTo>
                <a:lnTo>
                  <a:pt x="1225092" y="933052"/>
                </a:lnTo>
                <a:lnTo>
                  <a:pt x="224967" y="923527"/>
                </a:lnTo>
                <a:cubicBezTo>
                  <a:pt x="213524" y="923209"/>
                  <a:pt x="205186" y="911806"/>
                  <a:pt x="196392" y="904477"/>
                </a:cubicBezTo>
                <a:cubicBezTo>
                  <a:pt x="123053" y="843361"/>
                  <a:pt x="210188" y="904150"/>
                  <a:pt x="139242" y="856852"/>
                </a:cubicBezTo>
                <a:cubicBezTo>
                  <a:pt x="132892" y="847327"/>
                  <a:pt x="128287" y="836372"/>
                  <a:pt x="120192" y="828277"/>
                </a:cubicBezTo>
                <a:cubicBezTo>
                  <a:pt x="81298" y="789383"/>
                  <a:pt x="80504" y="833039"/>
                  <a:pt x="53517" y="752077"/>
                </a:cubicBezTo>
                <a:lnTo>
                  <a:pt x="34467" y="694927"/>
                </a:lnTo>
                <a:cubicBezTo>
                  <a:pt x="31292" y="583802"/>
                  <a:pt x="29668" y="472622"/>
                  <a:pt x="24942" y="361552"/>
                </a:cubicBezTo>
                <a:cubicBezTo>
                  <a:pt x="20241" y="251081"/>
                  <a:pt x="0" y="203803"/>
                  <a:pt x="24942" y="85327"/>
                </a:cubicBezTo>
                <a:cubicBezTo>
                  <a:pt x="27300" y="74125"/>
                  <a:pt x="45422" y="74372"/>
                  <a:pt x="53517" y="66277"/>
                </a:cubicBezTo>
                <a:cubicBezTo>
                  <a:pt x="58537" y="61257"/>
                  <a:pt x="4305" y="59927"/>
                  <a:pt x="63042" y="56752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47675" y="2566988"/>
            <a:ext cx="1706563" cy="725487"/>
          </a:xfrm>
          <a:custGeom>
            <a:avLst/>
            <a:gdLst>
              <a:gd name="connsiteX0" fmla="*/ 1323975 w 1707108"/>
              <a:gd name="connsiteY0" fmla="*/ 176751 h 726525"/>
              <a:gd name="connsiteX1" fmla="*/ 1362075 w 1707108"/>
              <a:gd name="connsiteY1" fmla="*/ 167226 h 726525"/>
              <a:gd name="connsiteX2" fmla="*/ 1457325 w 1707108"/>
              <a:gd name="connsiteY2" fmla="*/ 110076 h 726525"/>
              <a:gd name="connsiteX3" fmla="*/ 1533525 w 1707108"/>
              <a:gd name="connsiteY3" fmla="*/ 91026 h 726525"/>
              <a:gd name="connsiteX4" fmla="*/ 1619250 w 1707108"/>
              <a:gd name="connsiteY4" fmla="*/ 62451 h 726525"/>
              <a:gd name="connsiteX5" fmla="*/ 1647825 w 1707108"/>
              <a:gd name="connsiteY5" fmla="*/ 52926 h 726525"/>
              <a:gd name="connsiteX6" fmla="*/ 1666875 w 1707108"/>
              <a:gd name="connsiteY6" fmla="*/ 119601 h 726525"/>
              <a:gd name="connsiteX7" fmla="*/ 1685925 w 1707108"/>
              <a:gd name="connsiteY7" fmla="*/ 176751 h 726525"/>
              <a:gd name="connsiteX8" fmla="*/ 1695450 w 1707108"/>
              <a:gd name="connsiteY8" fmla="*/ 205326 h 726525"/>
              <a:gd name="connsiteX9" fmla="*/ 1704975 w 1707108"/>
              <a:gd name="connsiteY9" fmla="*/ 367251 h 726525"/>
              <a:gd name="connsiteX10" fmla="*/ 1695450 w 1707108"/>
              <a:gd name="connsiteY10" fmla="*/ 519651 h 726525"/>
              <a:gd name="connsiteX11" fmla="*/ 1666875 w 1707108"/>
              <a:gd name="connsiteY11" fmla="*/ 529176 h 726525"/>
              <a:gd name="connsiteX12" fmla="*/ 1476375 w 1707108"/>
              <a:gd name="connsiteY12" fmla="*/ 538701 h 726525"/>
              <a:gd name="connsiteX13" fmla="*/ 1447800 w 1707108"/>
              <a:gd name="connsiteY13" fmla="*/ 548226 h 726525"/>
              <a:gd name="connsiteX14" fmla="*/ 1209675 w 1707108"/>
              <a:gd name="connsiteY14" fmla="*/ 567276 h 726525"/>
              <a:gd name="connsiteX15" fmla="*/ 1200150 w 1707108"/>
              <a:gd name="connsiteY15" fmla="*/ 653001 h 726525"/>
              <a:gd name="connsiteX16" fmla="*/ 990600 w 1707108"/>
              <a:gd name="connsiteY16" fmla="*/ 662526 h 726525"/>
              <a:gd name="connsiteX17" fmla="*/ 923925 w 1707108"/>
              <a:gd name="connsiteY17" fmla="*/ 672051 h 726525"/>
              <a:gd name="connsiteX18" fmla="*/ 838200 w 1707108"/>
              <a:gd name="connsiteY18" fmla="*/ 691101 h 726525"/>
              <a:gd name="connsiteX19" fmla="*/ 742950 w 1707108"/>
              <a:gd name="connsiteY19" fmla="*/ 710151 h 726525"/>
              <a:gd name="connsiteX20" fmla="*/ 533400 w 1707108"/>
              <a:gd name="connsiteY20" fmla="*/ 700626 h 726525"/>
              <a:gd name="connsiteX21" fmla="*/ 276225 w 1707108"/>
              <a:gd name="connsiteY21" fmla="*/ 719676 h 726525"/>
              <a:gd name="connsiteX22" fmla="*/ 76200 w 1707108"/>
              <a:gd name="connsiteY22" fmla="*/ 700626 h 726525"/>
              <a:gd name="connsiteX23" fmla="*/ 47625 w 1707108"/>
              <a:gd name="connsiteY23" fmla="*/ 681576 h 726525"/>
              <a:gd name="connsiteX24" fmla="*/ 28575 w 1707108"/>
              <a:gd name="connsiteY24" fmla="*/ 653001 h 726525"/>
              <a:gd name="connsiteX25" fmla="*/ 19050 w 1707108"/>
              <a:gd name="connsiteY25" fmla="*/ 624426 h 726525"/>
              <a:gd name="connsiteX26" fmla="*/ 9525 w 1707108"/>
              <a:gd name="connsiteY26" fmla="*/ 414876 h 726525"/>
              <a:gd name="connsiteX27" fmla="*/ 0 w 1707108"/>
              <a:gd name="connsiteY27" fmla="*/ 357726 h 726525"/>
              <a:gd name="connsiteX28" fmla="*/ 9525 w 1707108"/>
              <a:gd name="connsiteY28" fmla="*/ 252951 h 726525"/>
              <a:gd name="connsiteX29" fmla="*/ 19050 w 1707108"/>
              <a:gd name="connsiteY29" fmla="*/ 214851 h 726525"/>
              <a:gd name="connsiteX30" fmla="*/ 1266825 w 1707108"/>
              <a:gd name="connsiteY30" fmla="*/ 205326 h 726525"/>
              <a:gd name="connsiteX31" fmla="*/ 1323975 w 1707108"/>
              <a:gd name="connsiteY31" fmla="*/ 186276 h 726525"/>
              <a:gd name="connsiteX32" fmla="*/ 1323975 w 1707108"/>
              <a:gd name="connsiteY32" fmla="*/ 176751 h 72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07108" h="726525">
                <a:moveTo>
                  <a:pt x="1323975" y="176751"/>
                </a:moveTo>
                <a:cubicBezTo>
                  <a:pt x="1336675" y="173576"/>
                  <a:pt x="1350366" y="173080"/>
                  <a:pt x="1362075" y="167226"/>
                </a:cubicBezTo>
                <a:cubicBezTo>
                  <a:pt x="1497502" y="99513"/>
                  <a:pt x="1357529" y="152846"/>
                  <a:pt x="1457325" y="110076"/>
                </a:cubicBezTo>
                <a:cubicBezTo>
                  <a:pt x="1491043" y="95625"/>
                  <a:pt x="1492527" y="102207"/>
                  <a:pt x="1533525" y="91026"/>
                </a:cubicBezTo>
                <a:lnTo>
                  <a:pt x="1619250" y="62451"/>
                </a:lnTo>
                <a:lnTo>
                  <a:pt x="1647825" y="52926"/>
                </a:lnTo>
                <a:cubicBezTo>
                  <a:pt x="1679836" y="148958"/>
                  <a:pt x="1630995" y="0"/>
                  <a:pt x="1666875" y="119601"/>
                </a:cubicBezTo>
                <a:cubicBezTo>
                  <a:pt x="1672645" y="138835"/>
                  <a:pt x="1679575" y="157701"/>
                  <a:pt x="1685925" y="176751"/>
                </a:cubicBezTo>
                <a:lnTo>
                  <a:pt x="1695450" y="205326"/>
                </a:lnTo>
                <a:cubicBezTo>
                  <a:pt x="1698625" y="259301"/>
                  <a:pt x="1704975" y="313183"/>
                  <a:pt x="1704975" y="367251"/>
                </a:cubicBezTo>
                <a:cubicBezTo>
                  <a:pt x="1704975" y="418150"/>
                  <a:pt x="1707108" y="470105"/>
                  <a:pt x="1695450" y="519651"/>
                </a:cubicBezTo>
                <a:cubicBezTo>
                  <a:pt x="1693150" y="529424"/>
                  <a:pt x="1676877" y="528306"/>
                  <a:pt x="1666875" y="529176"/>
                </a:cubicBezTo>
                <a:cubicBezTo>
                  <a:pt x="1603535" y="534684"/>
                  <a:pt x="1539875" y="535526"/>
                  <a:pt x="1476375" y="538701"/>
                </a:cubicBezTo>
                <a:cubicBezTo>
                  <a:pt x="1466850" y="541876"/>
                  <a:pt x="1457601" y="546048"/>
                  <a:pt x="1447800" y="548226"/>
                </a:cubicBezTo>
                <a:cubicBezTo>
                  <a:pt x="1369305" y="565669"/>
                  <a:pt x="1290321" y="563031"/>
                  <a:pt x="1209675" y="567276"/>
                </a:cubicBezTo>
                <a:cubicBezTo>
                  <a:pt x="1206500" y="595851"/>
                  <a:pt x="1226517" y="641537"/>
                  <a:pt x="1200150" y="653001"/>
                </a:cubicBezTo>
                <a:cubicBezTo>
                  <a:pt x="1136027" y="680881"/>
                  <a:pt x="1060356" y="657715"/>
                  <a:pt x="990600" y="662526"/>
                </a:cubicBezTo>
                <a:cubicBezTo>
                  <a:pt x="968203" y="664071"/>
                  <a:pt x="946150" y="668876"/>
                  <a:pt x="923925" y="672051"/>
                </a:cubicBezTo>
                <a:cubicBezTo>
                  <a:pt x="872048" y="689343"/>
                  <a:pt x="914833" y="676732"/>
                  <a:pt x="838200" y="691101"/>
                </a:cubicBezTo>
                <a:cubicBezTo>
                  <a:pt x="806376" y="697068"/>
                  <a:pt x="742950" y="710151"/>
                  <a:pt x="742950" y="710151"/>
                </a:cubicBezTo>
                <a:cubicBezTo>
                  <a:pt x="673100" y="706976"/>
                  <a:pt x="603322" y="700626"/>
                  <a:pt x="533400" y="700626"/>
                </a:cubicBezTo>
                <a:cubicBezTo>
                  <a:pt x="413826" y="700626"/>
                  <a:pt x="375517" y="707264"/>
                  <a:pt x="276225" y="719676"/>
                </a:cubicBezTo>
                <a:cubicBezTo>
                  <a:pt x="271925" y="719437"/>
                  <a:pt x="127997" y="726525"/>
                  <a:pt x="76200" y="700626"/>
                </a:cubicBezTo>
                <a:cubicBezTo>
                  <a:pt x="65961" y="695506"/>
                  <a:pt x="57150" y="687926"/>
                  <a:pt x="47625" y="681576"/>
                </a:cubicBezTo>
                <a:cubicBezTo>
                  <a:pt x="41275" y="672051"/>
                  <a:pt x="33695" y="663240"/>
                  <a:pt x="28575" y="653001"/>
                </a:cubicBezTo>
                <a:cubicBezTo>
                  <a:pt x="24085" y="644021"/>
                  <a:pt x="19851" y="634434"/>
                  <a:pt x="19050" y="624426"/>
                </a:cubicBezTo>
                <a:cubicBezTo>
                  <a:pt x="13474" y="554727"/>
                  <a:pt x="14507" y="484620"/>
                  <a:pt x="9525" y="414876"/>
                </a:cubicBezTo>
                <a:cubicBezTo>
                  <a:pt x="8149" y="395612"/>
                  <a:pt x="3175" y="376776"/>
                  <a:pt x="0" y="357726"/>
                </a:cubicBezTo>
                <a:cubicBezTo>
                  <a:pt x="3175" y="322801"/>
                  <a:pt x="4890" y="287712"/>
                  <a:pt x="9525" y="252951"/>
                </a:cubicBezTo>
                <a:cubicBezTo>
                  <a:pt x="11255" y="239975"/>
                  <a:pt x="5969" y="215347"/>
                  <a:pt x="19050" y="214851"/>
                </a:cubicBezTo>
                <a:cubicBezTo>
                  <a:pt x="434689" y="199107"/>
                  <a:pt x="850900" y="208501"/>
                  <a:pt x="1266825" y="205326"/>
                </a:cubicBezTo>
                <a:lnTo>
                  <a:pt x="1323975" y="186276"/>
                </a:lnTo>
                <a:lnTo>
                  <a:pt x="1323975" y="176751"/>
                </a:lnTo>
                <a:close/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38150" y="3081338"/>
            <a:ext cx="1735138" cy="685800"/>
          </a:xfrm>
          <a:custGeom>
            <a:avLst/>
            <a:gdLst>
              <a:gd name="connsiteX0" fmla="*/ 1257300 w 1735235"/>
              <a:gd name="connsiteY0" fmla="*/ 167362 h 686279"/>
              <a:gd name="connsiteX1" fmla="*/ 1266825 w 1735235"/>
              <a:gd name="connsiteY1" fmla="*/ 129262 h 686279"/>
              <a:gd name="connsiteX2" fmla="*/ 1295400 w 1735235"/>
              <a:gd name="connsiteY2" fmla="*/ 110212 h 686279"/>
              <a:gd name="connsiteX3" fmla="*/ 1400175 w 1735235"/>
              <a:gd name="connsiteY3" fmla="*/ 81637 h 686279"/>
              <a:gd name="connsiteX4" fmla="*/ 1685925 w 1735235"/>
              <a:gd name="connsiteY4" fmla="*/ 148312 h 686279"/>
              <a:gd name="connsiteX5" fmla="*/ 1695450 w 1735235"/>
              <a:gd name="connsiteY5" fmla="*/ 176887 h 686279"/>
              <a:gd name="connsiteX6" fmla="*/ 1685925 w 1735235"/>
              <a:gd name="connsiteY6" fmla="*/ 214987 h 686279"/>
              <a:gd name="connsiteX7" fmla="*/ 1676400 w 1735235"/>
              <a:gd name="connsiteY7" fmla="*/ 243562 h 686279"/>
              <a:gd name="connsiteX8" fmla="*/ 1695450 w 1735235"/>
              <a:gd name="connsiteY8" fmla="*/ 348337 h 686279"/>
              <a:gd name="connsiteX9" fmla="*/ 1695450 w 1735235"/>
              <a:gd name="connsiteY9" fmla="*/ 481687 h 686279"/>
              <a:gd name="connsiteX10" fmla="*/ 1666875 w 1735235"/>
              <a:gd name="connsiteY10" fmla="*/ 491212 h 686279"/>
              <a:gd name="connsiteX11" fmla="*/ 1638300 w 1735235"/>
              <a:gd name="connsiteY11" fmla="*/ 510262 h 686279"/>
              <a:gd name="connsiteX12" fmla="*/ 1609725 w 1735235"/>
              <a:gd name="connsiteY12" fmla="*/ 519787 h 686279"/>
              <a:gd name="connsiteX13" fmla="*/ 1581150 w 1735235"/>
              <a:gd name="connsiteY13" fmla="*/ 538837 h 686279"/>
              <a:gd name="connsiteX14" fmla="*/ 1190625 w 1735235"/>
              <a:gd name="connsiteY14" fmla="*/ 548362 h 686279"/>
              <a:gd name="connsiteX15" fmla="*/ 1181100 w 1735235"/>
              <a:gd name="connsiteY15" fmla="*/ 576937 h 686279"/>
              <a:gd name="connsiteX16" fmla="*/ 1171575 w 1735235"/>
              <a:gd name="connsiteY16" fmla="*/ 634087 h 686279"/>
              <a:gd name="connsiteX17" fmla="*/ 1143000 w 1735235"/>
              <a:gd name="connsiteY17" fmla="*/ 643612 h 686279"/>
              <a:gd name="connsiteX18" fmla="*/ 266700 w 1735235"/>
              <a:gd name="connsiteY18" fmla="*/ 653137 h 686279"/>
              <a:gd name="connsiteX19" fmla="*/ 76200 w 1735235"/>
              <a:gd name="connsiteY19" fmla="*/ 662662 h 686279"/>
              <a:gd name="connsiteX20" fmla="*/ 19050 w 1735235"/>
              <a:gd name="connsiteY20" fmla="*/ 634087 h 686279"/>
              <a:gd name="connsiteX21" fmla="*/ 0 w 1735235"/>
              <a:gd name="connsiteY21" fmla="*/ 605512 h 686279"/>
              <a:gd name="connsiteX22" fmla="*/ 19050 w 1735235"/>
              <a:gd name="connsiteY22" fmla="*/ 510262 h 686279"/>
              <a:gd name="connsiteX23" fmla="*/ 28575 w 1735235"/>
              <a:gd name="connsiteY23" fmla="*/ 481687 h 686279"/>
              <a:gd name="connsiteX24" fmla="*/ 47625 w 1735235"/>
              <a:gd name="connsiteY24" fmla="*/ 443587 h 686279"/>
              <a:gd name="connsiteX25" fmla="*/ 57150 w 1735235"/>
              <a:gd name="connsiteY25" fmla="*/ 405487 h 686279"/>
              <a:gd name="connsiteX26" fmla="*/ 57150 w 1735235"/>
              <a:gd name="connsiteY26" fmla="*/ 272137 h 686279"/>
              <a:gd name="connsiteX27" fmla="*/ 133350 w 1735235"/>
              <a:gd name="connsiteY27" fmla="*/ 243562 h 686279"/>
              <a:gd name="connsiteX28" fmla="*/ 971550 w 1735235"/>
              <a:gd name="connsiteY28" fmla="*/ 234037 h 686279"/>
              <a:gd name="connsiteX29" fmla="*/ 1009650 w 1735235"/>
              <a:gd name="connsiteY29" fmla="*/ 214987 h 686279"/>
              <a:gd name="connsiteX30" fmla="*/ 1209675 w 1735235"/>
              <a:gd name="connsiteY30" fmla="*/ 195937 h 686279"/>
              <a:gd name="connsiteX31" fmla="*/ 1257300 w 1735235"/>
              <a:gd name="connsiteY31" fmla="*/ 186412 h 686279"/>
              <a:gd name="connsiteX32" fmla="*/ 1257300 w 1735235"/>
              <a:gd name="connsiteY32" fmla="*/ 167362 h 686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35235" h="686279">
                <a:moveTo>
                  <a:pt x="1257300" y="167362"/>
                </a:moveTo>
                <a:cubicBezTo>
                  <a:pt x="1258888" y="157837"/>
                  <a:pt x="1259563" y="140154"/>
                  <a:pt x="1266825" y="129262"/>
                </a:cubicBezTo>
                <a:cubicBezTo>
                  <a:pt x="1273175" y="119737"/>
                  <a:pt x="1285461" y="115892"/>
                  <a:pt x="1295400" y="110212"/>
                </a:cubicBezTo>
                <a:cubicBezTo>
                  <a:pt x="1343884" y="82507"/>
                  <a:pt x="1334776" y="90980"/>
                  <a:pt x="1400175" y="81637"/>
                </a:cubicBezTo>
                <a:cubicBezTo>
                  <a:pt x="1735235" y="93191"/>
                  <a:pt x="1652967" y="0"/>
                  <a:pt x="1685925" y="148312"/>
                </a:cubicBezTo>
                <a:cubicBezTo>
                  <a:pt x="1688103" y="158113"/>
                  <a:pt x="1692275" y="167362"/>
                  <a:pt x="1695450" y="176887"/>
                </a:cubicBezTo>
                <a:cubicBezTo>
                  <a:pt x="1692275" y="189587"/>
                  <a:pt x="1689521" y="202400"/>
                  <a:pt x="1685925" y="214987"/>
                </a:cubicBezTo>
                <a:cubicBezTo>
                  <a:pt x="1683167" y="224641"/>
                  <a:pt x="1676400" y="233522"/>
                  <a:pt x="1676400" y="243562"/>
                </a:cubicBezTo>
                <a:cubicBezTo>
                  <a:pt x="1676400" y="277691"/>
                  <a:pt x="1687113" y="314991"/>
                  <a:pt x="1695450" y="348337"/>
                </a:cubicBezTo>
                <a:cubicBezTo>
                  <a:pt x="1695991" y="353751"/>
                  <a:pt x="1716934" y="454832"/>
                  <a:pt x="1695450" y="481687"/>
                </a:cubicBezTo>
                <a:cubicBezTo>
                  <a:pt x="1689178" y="489527"/>
                  <a:pt x="1675855" y="486722"/>
                  <a:pt x="1666875" y="491212"/>
                </a:cubicBezTo>
                <a:cubicBezTo>
                  <a:pt x="1656636" y="496332"/>
                  <a:pt x="1648539" y="505142"/>
                  <a:pt x="1638300" y="510262"/>
                </a:cubicBezTo>
                <a:cubicBezTo>
                  <a:pt x="1629320" y="514752"/>
                  <a:pt x="1618705" y="515297"/>
                  <a:pt x="1609725" y="519787"/>
                </a:cubicBezTo>
                <a:cubicBezTo>
                  <a:pt x="1599486" y="524907"/>
                  <a:pt x="1592571" y="538058"/>
                  <a:pt x="1581150" y="538837"/>
                </a:cubicBezTo>
                <a:cubicBezTo>
                  <a:pt x="1451238" y="547695"/>
                  <a:pt x="1320800" y="545187"/>
                  <a:pt x="1190625" y="548362"/>
                </a:cubicBezTo>
                <a:cubicBezTo>
                  <a:pt x="1187450" y="557887"/>
                  <a:pt x="1183278" y="567136"/>
                  <a:pt x="1181100" y="576937"/>
                </a:cubicBezTo>
                <a:cubicBezTo>
                  <a:pt x="1176910" y="595790"/>
                  <a:pt x="1181157" y="617319"/>
                  <a:pt x="1171575" y="634087"/>
                </a:cubicBezTo>
                <a:cubicBezTo>
                  <a:pt x="1166594" y="642804"/>
                  <a:pt x="1153038" y="643401"/>
                  <a:pt x="1143000" y="643612"/>
                </a:cubicBezTo>
                <a:cubicBezTo>
                  <a:pt x="850947" y="649760"/>
                  <a:pt x="558800" y="649962"/>
                  <a:pt x="266700" y="653137"/>
                </a:cubicBezTo>
                <a:cubicBezTo>
                  <a:pt x="167274" y="686279"/>
                  <a:pt x="229579" y="673618"/>
                  <a:pt x="76200" y="662662"/>
                </a:cubicBezTo>
                <a:cubicBezTo>
                  <a:pt x="52959" y="654915"/>
                  <a:pt x="37514" y="652551"/>
                  <a:pt x="19050" y="634087"/>
                </a:cubicBezTo>
                <a:cubicBezTo>
                  <a:pt x="10955" y="625992"/>
                  <a:pt x="6350" y="615037"/>
                  <a:pt x="0" y="605512"/>
                </a:cubicBezTo>
                <a:cubicBezTo>
                  <a:pt x="6350" y="573762"/>
                  <a:pt x="8811" y="540979"/>
                  <a:pt x="19050" y="510262"/>
                </a:cubicBezTo>
                <a:cubicBezTo>
                  <a:pt x="22225" y="500737"/>
                  <a:pt x="24620" y="490915"/>
                  <a:pt x="28575" y="481687"/>
                </a:cubicBezTo>
                <a:cubicBezTo>
                  <a:pt x="34168" y="468636"/>
                  <a:pt x="42639" y="456882"/>
                  <a:pt x="47625" y="443587"/>
                </a:cubicBezTo>
                <a:cubicBezTo>
                  <a:pt x="52222" y="431330"/>
                  <a:pt x="53975" y="418187"/>
                  <a:pt x="57150" y="405487"/>
                </a:cubicBezTo>
                <a:cubicBezTo>
                  <a:pt x="50972" y="362238"/>
                  <a:pt x="37928" y="315386"/>
                  <a:pt x="57150" y="272137"/>
                </a:cubicBezTo>
                <a:cubicBezTo>
                  <a:pt x="65989" y="252249"/>
                  <a:pt x="121460" y="243818"/>
                  <a:pt x="133350" y="243562"/>
                </a:cubicBezTo>
                <a:cubicBezTo>
                  <a:pt x="412703" y="237554"/>
                  <a:pt x="692150" y="237212"/>
                  <a:pt x="971550" y="234037"/>
                </a:cubicBezTo>
                <a:cubicBezTo>
                  <a:pt x="984250" y="227687"/>
                  <a:pt x="995815" y="218180"/>
                  <a:pt x="1009650" y="214987"/>
                </a:cubicBezTo>
                <a:cubicBezTo>
                  <a:pt x="1032960" y="209608"/>
                  <a:pt x="1200250" y="196722"/>
                  <a:pt x="1209675" y="195937"/>
                </a:cubicBezTo>
                <a:cubicBezTo>
                  <a:pt x="1225550" y="192762"/>
                  <a:pt x="1243830" y="195392"/>
                  <a:pt x="1257300" y="186412"/>
                </a:cubicBezTo>
                <a:cubicBezTo>
                  <a:pt x="1265654" y="180843"/>
                  <a:pt x="1255713" y="176887"/>
                  <a:pt x="1257300" y="167362"/>
                </a:cubicBezTo>
                <a:close/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54025" y="3621088"/>
            <a:ext cx="1714500" cy="722312"/>
          </a:xfrm>
          <a:custGeom>
            <a:avLst/>
            <a:gdLst>
              <a:gd name="connsiteX0" fmla="*/ 1193419 w 1713735"/>
              <a:gd name="connsiteY0" fmla="*/ 103529 h 722654"/>
              <a:gd name="connsiteX1" fmla="*/ 1202944 w 1713735"/>
              <a:gd name="connsiteY1" fmla="*/ 74954 h 722654"/>
              <a:gd name="connsiteX2" fmla="*/ 1241044 w 1713735"/>
              <a:gd name="connsiteY2" fmla="*/ 55904 h 722654"/>
              <a:gd name="connsiteX3" fmla="*/ 1498219 w 1713735"/>
              <a:gd name="connsiteY3" fmla="*/ 46379 h 722654"/>
              <a:gd name="connsiteX4" fmla="*/ 1583944 w 1713735"/>
              <a:gd name="connsiteY4" fmla="*/ 27329 h 722654"/>
              <a:gd name="connsiteX5" fmla="*/ 1650619 w 1713735"/>
              <a:gd name="connsiteY5" fmla="*/ 8279 h 722654"/>
              <a:gd name="connsiteX6" fmla="*/ 1679194 w 1713735"/>
              <a:gd name="connsiteY6" fmla="*/ 17804 h 722654"/>
              <a:gd name="connsiteX7" fmla="*/ 1707769 w 1713735"/>
              <a:gd name="connsiteY7" fmla="*/ 46379 h 722654"/>
              <a:gd name="connsiteX8" fmla="*/ 1698244 w 1713735"/>
              <a:gd name="connsiteY8" fmla="*/ 494054 h 722654"/>
              <a:gd name="connsiteX9" fmla="*/ 1669669 w 1713735"/>
              <a:gd name="connsiteY9" fmla="*/ 579779 h 722654"/>
              <a:gd name="connsiteX10" fmla="*/ 1631569 w 1713735"/>
              <a:gd name="connsiteY10" fmla="*/ 598829 h 722654"/>
              <a:gd name="connsiteX11" fmla="*/ 1602994 w 1713735"/>
              <a:gd name="connsiteY11" fmla="*/ 627404 h 722654"/>
              <a:gd name="connsiteX12" fmla="*/ 1507744 w 1713735"/>
              <a:gd name="connsiteY12" fmla="*/ 665504 h 722654"/>
              <a:gd name="connsiteX13" fmla="*/ 1364869 w 1713735"/>
              <a:gd name="connsiteY13" fmla="*/ 694079 h 722654"/>
              <a:gd name="connsiteX14" fmla="*/ 507619 w 1713735"/>
              <a:gd name="connsiteY14" fmla="*/ 703604 h 722654"/>
              <a:gd name="connsiteX15" fmla="*/ 383794 w 1713735"/>
              <a:gd name="connsiteY15" fmla="*/ 722654 h 722654"/>
              <a:gd name="connsiteX16" fmla="*/ 221869 w 1713735"/>
              <a:gd name="connsiteY16" fmla="*/ 713129 h 722654"/>
              <a:gd name="connsiteX17" fmla="*/ 145669 w 1713735"/>
              <a:gd name="connsiteY17" fmla="*/ 675029 h 722654"/>
              <a:gd name="connsiteX18" fmla="*/ 117094 w 1713735"/>
              <a:gd name="connsiteY18" fmla="*/ 617879 h 722654"/>
              <a:gd name="connsiteX19" fmla="*/ 88519 w 1713735"/>
              <a:gd name="connsiteY19" fmla="*/ 589304 h 722654"/>
              <a:gd name="connsiteX20" fmla="*/ 21844 w 1713735"/>
              <a:gd name="connsiteY20" fmla="*/ 494054 h 722654"/>
              <a:gd name="connsiteX21" fmla="*/ 2794 w 1713735"/>
              <a:gd name="connsiteY21" fmla="*/ 465479 h 722654"/>
              <a:gd name="connsiteX22" fmla="*/ 21844 w 1713735"/>
              <a:gd name="connsiteY22" fmla="*/ 379754 h 722654"/>
              <a:gd name="connsiteX23" fmla="*/ 31369 w 1713735"/>
              <a:gd name="connsiteY23" fmla="*/ 236879 h 722654"/>
              <a:gd name="connsiteX24" fmla="*/ 40894 w 1713735"/>
              <a:gd name="connsiteY24" fmla="*/ 189254 h 722654"/>
              <a:gd name="connsiteX25" fmla="*/ 345694 w 1713735"/>
              <a:gd name="connsiteY25" fmla="*/ 151154 h 722654"/>
              <a:gd name="connsiteX26" fmla="*/ 1021969 w 1713735"/>
              <a:gd name="connsiteY26" fmla="*/ 141629 h 722654"/>
              <a:gd name="connsiteX27" fmla="*/ 1126744 w 1713735"/>
              <a:gd name="connsiteY27" fmla="*/ 122579 h 722654"/>
              <a:gd name="connsiteX28" fmla="*/ 1155319 w 1713735"/>
              <a:gd name="connsiteY28" fmla="*/ 103529 h 722654"/>
              <a:gd name="connsiteX29" fmla="*/ 1193419 w 1713735"/>
              <a:gd name="connsiteY29" fmla="*/ 103529 h 72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13735" h="722654">
                <a:moveTo>
                  <a:pt x="1193419" y="103529"/>
                </a:moveTo>
                <a:cubicBezTo>
                  <a:pt x="1201357" y="98767"/>
                  <a:pt x="1195844" y="82054"/>
                  <a:pt x="1202944" y="74954"/>
                </a:cubicBezTo>
                <a:cubicBezTo>
                  <a:pt x="1212984" y="64914"/>
                  <a:pt x="1226911" y="57272"/>
                  <a:pt x="1241044" y="55904"/>
                </a:cubicBezTo>
                <a:cubicBezTo>
                  <a:pt x="1326429" y="47641"/>
                  <a:pt x="1412494" y="49554"/>
                  <a:pt x="1498219" y="46379"/>
                </a:cubicBezTo>
                <a:cubicBezTo>
                  <a:pt x="1530955" y="39832"/>
                  <a:pt x="1552557" y="36297"/>
                  <a:pt x="1583944" y="27329"/>
                </a:cubicBezTo>
                <a:cubicBezTo>
                  <a:pt x="1679597" y="0"/>
                  <a:pt x="1531512" y="38056"/>
                  <a:pt x="1650619" y="8279"/>
                </a:cubicBezTo>
                <a:cubicBezTo>
                  <a:pt x="1660144" y="11454"/>
                  <a:pt x="1670840" y="12235"/>
                  <a:pt x="1679194" y="17804"/>
                </a:cubicBezTo>
                <a:cubicBezTo>
                  <a:pt x="1690402" y="25276"/>
                  <a:pt x="1707231" y="32919"/>
                  <a:pt x="1707769" y="46379"/>
                </a:cubicBezTo>
                <a:cubicBezTo>
                  <a:pt x="1713735" y="195519"/>
                  <a:pt x="1703872" y="344901"/>
                  <a:pt x="1698244" y="494054"/>
                </a:cubicBezTo>
                <a:cubicBezTo>
                  <a:pt x="1697252" y="520342"/>
                  <a:pt x="1693258" y="560121"/>
                  <a:pt x="1669669" y="579779"/>
                </a:cubicBezTo>
                <a:cubicBezTo>
                  <a:pt x="1658761" y="588869"/>
                  <a:pt x="1643123" y="590576"/>
                  <a:pt x="1631569" y="598829"/>
                </a:cubicBezTo>
                <a:cubicBezTo>
                  <a:pt x="1620608" y="606659"/>
                  <a:pt x="1613955" y="619574"/>
                  <a:pt x="1602994" y="627404"/>
                </a:cubicBezTo>
                <a:cubicBezTo>
                  <a:pt x="1581770" y="642564"/>
                  <a:pt x="1529097" y="660166"/>
                  <a:pt x="1507744" y="665504"/>
                </a:cubicBezTo>
                <a:cubicBezTo>
                  <a:pt x="1467308" y="675613"/>
                  <a:pt x="1408119" y="693187"/>
                  <a:pt x="1364869" y="694079"/>
                </a:cubicBezTo>
                <a:lnTo>
                  <a:pt x="507619" y="703604"/>
                </a:lnTo>
                <a:cubicBezTo>
                  <a:pt x="461607" y="715107"/>
                  <a:pt x="438647" y="722654"/>
                  <a:pt x="383794" y="722654"/>
                </a:cubicBezTo>
                <a:cubicBezTo>
                  <a:pt x="329726" y="722654"/>
                  <a:pt x="275844" y="716304"/>
                  <a:pt x="221869" y="713129"/>
                </a:cubicBezTo>
                <a:cubicBezTo>
                  <a:pt x="189086" y="704933"/>
                  <a:pt x="169118" y="705178"/>
                  <a:pt x="145669" y="675029"/>
                </a:cubicBezTo>
                <a:cubicBezTo>
                  <a:pt x="132593" y="658217"/>
                  <a:pt x="128908" y="635600"/>
                  <a:pt x="117094" y="617879"/>
                </a:cubicBezTo>
                <a:cubicBezTo>
                  <a:pt x="109622" y="606671"/>
                  <a:pt x="95751" y="600668"/>
                  <a:pt x="88519" y="589304"/>
                </a:cubicBezTo>
                <a:cubicBezTo>
                  <a:pt x="24827" y="489217"/>
                  <a:pt x="82300" y="534358"/>
                  <a:pt x="21844" y="494054"/>
                </a:cubicBezTo>
                <a:cubicBezTo>
                  <a:pt x="15494" y="484529"/>
                  <a:pt x="4058" y="476857"/>
                  <a:pt x="2794" y="465479"/>
                </a:cubicBezTo>
                <a:cubicBezTo>
                  <a:pt x="0" y="440334"/>
                  <a:pt x="13474" y="404864"/>
                  <a:pt x="21844" y="379754"/>
                </a:cubicBezTo>
                <a:cubicBezTo>
                  <a:pt x="25019" y="332129"/>
                  <a:pt x="26620" y="284373"/>
                  <a:pt x="31369" y="236879"/>
                </a:cubicBezTo>
                <a:cubicBezTo>
                  <a:pt x="32980" y="220770"/>
                  <a:pt x="36967" y="204960"/>
                  <a:pt x="40894" y="189254"/>
                </a:cubicBezTo>
                <a:cubicBezTo>
                  <a:pt x="71244" y="67852"/>
                  <a:pt x="141560" y="155157"/>
                  <a:pt x="345694" y="151154"/>
                </a:cubicBezTo>
                <a:lnTo>
                  <a:pt x="1021969" y="141629"/>
                </a:lnTo>
                <a:cubicBezTo>
                  <a:pt x="1048236" y="138346"/>
                  <a:pt x="1097378" y="137262"/>
                  <a:pt x="1126744" y="122579"/>
                </a:cubicBezTo>
                <a:cubicBezTo>
                  <a:pt x="1136983" y="117459"/>
                  <a:pt x="1145080" y="108649"/>
                  <a:pt x="1155319" y="103529"/>
                </a:cubicBezTo>
                <a:cubicBezTo>
                  <a:pt x="1180393" y="90992"/>
                  <a:pt x="1185482" y="108292"/>
                  <a:pt x="1193419" y="103529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1434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524000"/>
            <a:ext cx="1524000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465638"/>
            <a:ext cx="2743200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reeform 15"/>
          <p:cNvSpPr/>
          <p:nvPr/>
        </p:nvSpPr>
        <p:spPr>
          <a:xfrm>
            <a:off x="7070725" y="2238375"/>
            <a:ext cx="1122363" cy="933450"/>
          </a:xfrm>
          <a:custGeom>
            <a:avLst/>
            <a:gdLst>
              <a:gd name="connsiteX0" fmla="*/ 453544 w 1121908"/>
              <a:gd name="connsiteY0" fmla="*/ 190500 h 933450"/>
              <a:gd name="connsiteX1" fmla="*/ 463069 w 1121908"/>
              <a:gd name="connsiteY1" fmla="*/ 114300 h 933450"/>
              <a:gd name="connsiteX2" fmla="*/ 472594 w 1121908"/>
              <a:gd name="connsiteY2" fmla="*/ 57150 h 933450"/>
              <a:gd name="connsiteX3" fmla="*/ 482119 w 1121908"/>
              <a:gd name="connsiteY3" fmla="*/ 28575 h 933450"/>
              <a:gd name="connsiteX4" fmla="*/ 520219 w 1121908"/>
              <a:gd name="connsiteY4" fmla="*/ 9525 h 933450"/>
              <a:gd name="connsiteX5" fmla="*/ 624994 w 1121908"/>
              <a:gd name="connsiteY5" fmla="*/ 0 h 933450"/>
              <a:gd name="connsiteX6" fmla="*/ 1005994 w 1121908"/>
              <a:gd name="connsiteY6" fmla="*/ 9525 h 933450"/>
              <a:gd name="connsiteX7" fmla="*/ 1034569 w 1121908"/>
              <a:gd name="connsiteY7" fmla="*/ 19050 h 933450"/>
              <a:gd name="connsiteX8" fmla="*/ 1063144 w 1121908"/>
              <a:gd name="connsiteY8" fmla="*/ 400050 h 933450"/>
              <a:gd name="connsiteX9" fmla="*/ 1082194 w 1121908"/>
              <a:gd name="connsiteY9" fmla="*/ 438150 h 933450"/>
              <a:gd name="connsiteX10" fmla="*/ 1120294 w 1121908"/>
              <a:gd name="connsiteY10" fmla="*/ 495300 h 933450"/>
              <a:gd name="connsiteX11" fmla="*/ 1110769 w 1121908"/>
              <a:gd name="connsiteY11" fmla="*/ 657225 h 933450"/>
              <a:gd name="connsiteX12" fmla="*/ 1044094 w 1121908"/>
              <a:gd name="connsiteY12" fmla="*/ 695325 h 933450"/>
              <a:gd name="connsiteX13" fmla="*/ 958369 w 1121908"/>
              <a:gd name="connsiteY13" fmla="*/ 714375 h 933450"/>
              <a:gd name="connsiteX14" fmla="*/ 805969 w 1121908"/>
              <a:gd name="connsiteY14" fmla="*/ 723900 h 933450"/>
              <a:gd name="connsiteX15" fmla="*/ 758344 w 1121908"/>
              <a:gd name="connsiteY15" fmla="*/ 733425 h 933450"/>
              <a:gd name="connsiteX16" fmla="*/ 701194 w 1121908"/>
              <a:gd name="connsiteY16" fmla="*/ 752475 h 933450"/>
              <a:gd name="connsiteX17" fmla="*/ 672619 w 1121908"/>
              <a:gd name="connsiteY17" fmla="*/ 762000 h 933450"/>
              <a:gd name="connsiteX18" fmla="*/ 615469 w 1121908"/>
              <a:gd name="connsiteY18" fmla="*/ 771525 h 933450"/>
              <a:gd name="connsiteX19" fmla="*/ 586894 w 1121908"/>
              <a:gd name="connsiteY19" fmla="*/ 790575 h 933450"/>
              <a:gd name="connsiteX20" fmla="*/ 558319 w 1121908"/>
              <a:gd name="connsiteY20" fmla="*/ 895350 h 933450"/>
              <a:gd name="connsiteX21" fmla="*/ 501169 w 1121908"/>
              <a:gd name="connsiteY21" fmla="*/ 914400 h 933450"/>
              <a:gd name="connsiteX22" fmla="*/ 434494 w 1121908"/>
              <a:gd name="connsiteY22" fmla="*/ 933450 h 933450"/>
              <a:gd name="connsiteX23" fmla="*/ 282094 w 1121908"/>
              <a:gd name="connsiteY23" fmla="*/ 923925 h 933450"/>
              <a:gd name="connsiteX24" fmla="*/ 234469 w 1121908"/>
              <a:gd name="connsiteY24" fmla="*/ 914400 h 933450"/>
              <a:gd name="connsiteX25" fmla="*/ 177319 w 1121908"/>
              <a:gd name="connsiteY25" fmla="*/ 876300 h 933450"/>
              <a:gd name="connsiteX26" fmla="*/ 110644 w 1121908"/>
              <a:gd name="connsiteY26" fmla="*/ 838200 h 933450"/>
              <a:gd name="connsiteX27" fmla="*/ 53494 w 1121908"/>
              <a:gd name="connsiteY27" fmla="*/ 819150 h 933450"/>
              <a:gd name="connsiteX28" fmla="*/ 24919 w 1121908"/>
              <a:gd name="connsiteY28" fmla="*/ 790575 h 933450"/>
              <a:gd name="connsiteX29" fmla="*/ 15394 w 1121908"/>
              <a:gd name="connsiteY29" fmla="*/ 762000 h 933450"/>
              <a:gd name="connsiteX30" fmla="*/ 34444 w 1121908"/>
              <a:gd name="connsiteY30" fmla="*/ 485775 h 933450"/>
              <a:gd name="connsiteX31" fmla="*/ 43969 w 1121908"/>
              <a:gd name="connsiteY31" fmla="*/ 257175 h 933450"/>
              <a:gd name="connsiteX32" fmla="*/ 53494 w 1121908"/>
              <a:gd name="connsiteY32" fmla="*/ 228600 h 933450"/>
              <a:gd name="connsiteX33" fmla="*/ 82069 w 1121908"/>
              <a:gd name="connsiteY33" fmla="*/ 133350 h 933450"/>
              <a:gd name="connsiteX34" fmla="*/ 110644 w 1121908"/>
              <a:gd name="connsiteY34" fmla="*/ 123825 h 933450"/>
              <a:gd name="connsiteX35" fmla="*/ 358294 w 1121908"/>
              <a:gd name="connsiteY35" fmla="*/ 133350 h 933450"/>
              <a:gd name="connsiteX36" fmla="*/ 415444 w 1121908"/>
              <a:gd name="connsiteY36" fmla="*/ 152400 h 933450"/>
              <a:gd name="connsiteX37" fmla="*/ 453544 w 1121908"/>
              <a:gd name="connsiteY37" fmla="*/ 19050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21908" h="933450">
                <a:moveTo>
                  <a:pt x="453544" y="190500"/>
                </a:moveTo>
                <a:cubicBezTo>
                  <a:pt x="461481" y="184150"/>
                  <a:pt x="459449" y="139640"/>
                  <a:pt x="463069" y="114300"/>
                </a:cubicBezTo>
                <a:cubicBezTo>
                  <a:pt x="465800" y="95181"/>
                  <a:pt x="468404" y="76003"/>
                  <a:pt x="472594" y="57150"/>
                </a:cubicBezTo>
                <a:cubicBezTo>
                  <a:pt x="474772" y="47349"/>
                  <a:pt x="475019" y="35675"/>
                  <a:pt x="482119" y="28575"/>
                </a:cubicBezTo>
                <a:cubicBezTo>
                  <a:pt x="492159" y="18535"/>
                  <a:pt x="506296" y="12310"/>
                  <a:pt x="520219" y="9525"/>
                </a:cubicBezTo>
                <a:cubicBezTo>
                  <a:pt x="554607" y="2647"/>
                  <a:pt x="590069" y="3175"/>
                  <a:pt x="624994" y="0"/>
                </a:cubicBezTo>
                <a:cubicBezTo>
                  <a:pt x="751994" y="3175"/>
                  <a:pt x="879092" y="3623"/>
                  <a:pt x="1005994" y="9525"/>
                </a:cubicBezTo>
                <a:cubicBezTo>
                  <a:pt x="1016023" y="9991"/>
                  <a:pt x="1033042" y="9127"/>
                  <a:pt x="1034569" y="19050"/>
                </a:cubicBezTo>
                <a:cubicBezTo>
                  <a:pt x="1090235" y="380881"/>
                  <a:pt x="1006849" y="132649"/>
                  <a:pt x="1063144" y="400050"/>
                </a:cubicBezTo>
                <a:cubicBezTo>
                  <a:pt x="1066069" y="413944"/>
                  <a:pt x="1074889" y="425974"/>
                  <a:pt x="1082194" y="438150"/>
                </a:cubicBezTo>
                <a:cubicBezTo>
                  <a:pt x="1093974" y="457783"/>
                  <a:pt x="1120294" y="495300"/>
                  <a:pt x="1120294" y="495300"/>
                </a:cubicBezTo>
                <a:cubicBezTo>
                  <a:pt x="1117119" y="549275"/>
                  <a:pt x="1121908" y="604316"/>
                  <a:pt x="1110769" y="657225"/>
                </a:cubicBezTo>
                <a:cubicBezTo>
                  <a:pt x="1109188" y="664735"/>
                  <a:pt x="1044297" y="695238"/>
                  <a:pt x="1044094" y="695325"/>
                </a:cubicBezTo>
                <a:cubicBezTo>
                  <a:pt x="1018246" y="706403"/>
                  <a:pt x="984935" y="711960"/>
                  <a:pt x="958369" y="714375"/>
                </a:cubicBezTo>
                <a:cubicBezTo>
                  <a:pt x="907679" y="718983"/>
                  <a:pt x="856769" y="720725"/>
                  <a:pt x="805969" y="723900"/>
                </a:cubicBezTo>
                <a:cubicBezTo>
                  <a:pt x="790094" y="727075"/>
                  <a:pt x="773963" y="729165"/>
                  <a:pt x="758344" y="733425"/>
                </a:cubicBezTo>
                <a:cubicBezTo>
                  <a:pt x="738971" y="738709"/>
                  <a:pt x="720244" y="746125"/>
                  <a:pt x="701194" y="752475"/>
                </a:cubicBezTo>
                <a:cubicBezTo>
                  <a:pt x="691669" y="755650"/>
                  <a:pt x="682523" y="760349"/>
                  <a:pt x="672619" y="762000"/>
                </a:cubicBezTo>
                <a:lnTo>
                  <a:pt x="615469" y="771525"/>
                </a:lnTo>
                <a:cubicBezTo>
                  <a:pt x="605944" y="777875"/>
                  <a:pt x="591146" y="779946"/>
                  <a:pt x="586894" y="790575"/>
                </a:cubicBezTo>
                <a:cubicBezTo>
                  <a:pt x="578539" y="811462"/>
                  <a:pt x="590410" y="875293"/>
                  <a:pt x="558319" y="895350"/>
                </a:cubicBezTo>
                <a:cubicBezTo>
                  <a:pt x="541291" y="905993"/>
                  <a:pt x="520219" y="908050"/>
                  <a:pt x="501169" y="914400"/>
                </a:cubicBezTo>
                <a:cubicBezTo>
                  <a:pt x="460175" y="928065"/>
                  <a:pt x="482334" y="921490"/>
                  <a:pt x="434494" y="933450"/>
                </a:cubicBezTo>
                <a:cubicBezTo>
                  <a:pt x="383694" y="930275"/>
                  <a:pt x="332764" y="928751"/>
                  <a:pt x="282094" y="923925"/>
                </a:cubicBezTo>
                <a:cubicBezTo>
                  <a:pt x="265978" y="922390"/>
                  <a:pt x="249207" y="921099"/>
                  <a:pt x="234469" y="914400"/>
                </a:cubicBezTo>
                <a:cubicBezTo>
                  <a:pt x="213626" y="904926"/>
                  <a:pt x="196369" y="889000"/>
                  <a:pt x="177319" y="876300"/>
                </a:cubicBezTo>
                <a:cubicBezTo>
                  <a:pt x="151544" y="859117"/>
                  <a:pt x="140856" y="850285"/>
                  <a:pt x="110644" y="838200"/>
                </a:cubicBezTo>
                <a:cubicBezTo>
                  <a:pt x="92000" y="830742"/>
                  <a:pt x="53494" y="819150"/>
                  <a:pt x="53494" y="819150"/>
                </a:cubicBezTo>
                <a:cubicBezTo>
                  <a:pt x="43969" y="809625"/>
                  <a:pt x="32391" y="801783"/>
                  <a:pt x="24919" y="790575"/>
                </a:cubicBezTo>
                <a:cubicBezTo>
                  <a:pt x="19350" y="782221"/>
                  <a:pt x="15394" y="772040"/>
                  <a:pt x="15394" y="762000"/>
                </a:cubicBezTo>
                <a:cubicBezTo>
                  <a:pt x="15394" y="534050"/>
                  <a:pt x="0" y="589108"/>
                  <a:pt x="34444" y="485775"/>
                </a:cubicBezTo>
                <a:cubicBezTo>
                  <a:pt x="37619" y="409575"/>
                  <a:pt x="38335" y="333233"/>
                  <a:pt x="43969" y="257175"/>
                </a:cubicBezTo>
                <a:cubicBezTo>
                  <a:pt x="44711" y="247162"/>
                  <a:pt x="50736" y="238254"/>
                  <a:pt x="53494" y="228600"/>
                </a:cubicBezTo>
                <a:cubicBezTo>
                  <a:pt x="57431" y="214819"/>
                  <a:pt x="74921" y="135733"/>
                  <a:pt x="82069" y="133350"/>
                </a:cubicBezTo>
                <a:lnTo>
                  <a:pt x="110644" y="123825"/>
                </a:lnTo>
                <a:cubicBezTo>
                  <a:pt x="193194" y="127000"/>
                  <a:pt x="276044" y="125639"/>
                  <a:pt x="358294" y="133350"/>
                </a:cubicBezTo>
                <a:cubicBezTo>
                  <a:pt x="378287" y="135224"/>
                  <a:pt x="415444" y="152400"/>
                  <a:pt x="415444" y="152400"/>
                </a:cubicBezTo>
                <a:cubicBezTo>
                  <a:pt x="447031" y="141871"/>
                  <a:pt x="445607" y="196850"/>
                  <a:pt x="453544" y="190500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6975475" y="4730750"/>
            <a:ext cx="882650" cy="420688"/>
          </a:xfrm>
          <a:custGeom>
            <a:avLst/>
            <a:gdLst>
              <a:gd name="connsiteX0" fmla="*/ 35201 w 882926"/>
              <a:gd name="connsiteY0" fmla="*/ 192065 h 420665"/>
              <a:gd name="connsiteX1" fmla="*/ 63776 w 882926"/>
              <a:gd name="connsiteY1" fmla="*/ 173015 h 420665"/>
              <a:gd name="connsiteX2" fmla="*/ 54251 w 882926"/>
              <a:gd name="connsiteY2" fmla="*/ 144440 h 420665"/>
              <a:gd name="connsiteX3" fmla="*/ 63776 w 882926"/>
              <a:gd name="connsiteY3" fmla="*/ 87290 h 420665"/>
              <a:gd name="connsiteX4" fmla="*/ 82826 w 882926"/>
              <a:gd name="connsiteY4" fmla="*/ 58715 h 420665"/>
              <a:gd name="connsiteX5" fmla="*/ 435251 w 882926"/>
              <a:gd name="connsiteY5" fmla="*/ 49190 h 420665"/>
              <a:gd name="connsiteX6" fmla="*/ 501926 w 882926"/>
              <a:gd name="connsiteY6" fmla="*/ 39665 h 420665"/>
              <a:gd name="connsiteX7" fmla="*/ 768626 w 882926"/>
              <a:gd name="connsiteY7" fmla="*/ 1565 h 420665"/>
              <a:gd name="connsiteX8" fmla="*/ 873401 w 882926"/>
              <a:gd name="connsiteY8" fmla="*/ 11090 h 420665"/>
              <a:gd name="connsiteX9" fmla="*/ 882926 w 882926"/>
              <a:gd name="connsiteY9" fmla="*/ 39665 h 420665"/>
              <a:gd name="connsiteX10" fmla="*/ 873401 w 882926"/>
              <a:gd name="connsiteY10" fmla="*/ 306365 h 420665"/>
              <a:gd name="connsiteX11" fmla="*/ 863876 w 882926"/>
              <a:gd name="connsiteY11" fmla="*/ 334940 h 420665"/>
              <a:gd name="connsiteX12" fmla="*/ 806726 w 882926"/>
              <a:gd name="connsiteY12" fmla="*/ 353990 h 420665"/>
              <a:gd name="connsiteX13" fmla="*/ 559076 w 882926"/>
              <a:gd name="connsiteY13" fmla="*/ 363515 h 420665"/>
              <a:gd name="connsiteX14" fmla="*/ 587651 w 882926"/>
              <a:gd name="connsiteY14" fmla="*/ 373040 h 420665"/>
              <a:gd name="connsiteX15" fmla="*/ 530501 w 882926"/>
              <a:gd name="connsiteY15" fmla="*/ 401615 h 420665"/>
              <a:gd name="connsiteX16" fmla="*/ 368576 w 882926"/>
              <a:gd name="connsiteY16" fmla="*/ 411140 h 420665"/>
              <a:gd name="connsiteX17" fmla="*/ 82826 w 882926"/>
              <a:gd name="connsiteY17" fmla="*/ 420665 h 420665"/>
              <a:gd name="connsiteX18" fmla="*/ 35201 w 882926"/>
              <a:gd name="connsiteY18" fmla="*/ 411140 h 420665"/>
              <a:gd name="connsiteX19" fmla="*/ 6626 w 882926"/>
              <a:gd name="connsiteY19" fmla="*/ 344465 h 420665"/>
              <a:gd name="connsiteX20" fmla="*/ 16151 w 882926"/>
              <a:gd name="connsiteY20" fmla="*/ 173015 h 420665"/>
              <a:gd name="connsiteX21" fmla="*/ 35201 w 882926"/>
              <a:gd name="connsiteY21" fmla="*/ 192065 h 42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82926" h="420665">
                <a:moveTo>
                  <a:pt x="35201" y="192065"/>
                </a:moveTo>
                <a:cubicBezTo>
                  <a:pt x="43138" y="192065"/>
                  <a:pt x="59524" y="183644"/>
                  <a:pt x="63776" y="173015"/>
                </a:cubicBezTo>
                <a:cubicBezTo>
                  <a:pt x="67505" y="163693"/>
                  <a:pt x="54251" y="154480"/>
                  <a:pt x="54251" y="144440"/>
                </a:cubicBezTo>
                <a:cubicBezTo>
                  <a:pt x="54251" y="125127"/>
                  <a:pt x="57669" y="105612"/>
                  <a:pt x="63776" y="87290"/>
                </a:cubicBezTo>
                <a:cubicBezTo>
                  <a:pt x="67396" y="76430"/>
                  <a:pt x="71438" y="59883"/>
                  <a:pt x="82826" y="58715"/>
                </a:cubicBezTo>
                <a:cubicBezTo>
                  <a:pt x="199731" y="46725"/>
                  <a:pt x="317776" y="52365"/>
                  <a:pt x="435251" y="49190"/>
                </a:cubicBezTo>
                <a:cubicBezTo>
                  <a:pt x="457476" y="46015"/>
                  <a:pt x="479514" y="40983"/>
                  <a:pt x="501926" y="39665"/>
                </a:cubicBezTo>
                <a:cubicBezTo>
                  <a:pt x="771114" y="23830"/>
                  <a:pt x="731742" y="112217"/>
                  <a:pt x="768626" y="1565"/>
                </a:cubicBezTo>
                <a:cubicBezTo>
                  <a:pt x="803551" y="4740"/>
                  <a:pt x="840132" y="0"/>
                  <a:pt x="873401" y="11090"/>
                </a:cubicBezTo>
                <a:cubicBezTo>
                  <a:pt x="882926" y="14265"/>
                  <a:pt x="882926" y="29625"/>
                  <a:pt x="882926" y="39665"/>
                </a:cubicBezTo>
                <a:cubicBezTo>
                  <a:pt x="882926" y="128622"/>
                  <a:pt x="879128" y="217593"/>
                  <a:pt x="873401" y="306365"/>
                </a:cubicBezTo>
                <a:cubicBezTo>
                  <a:pt x="872755" y="316384"/>
                  <a:pt x="872046" y="329104"/>
                  <a:pt x="863876" y="334940"/>
                </a:cubicBezTo>
                <a:cubicBezTo>
                  <a:pt x="847536" y="346612"/>
                  <a:pt x="826792" y="353218"/>
                  <a:pt x="806726" y="353990"/>
                </a:cubicBezTo>
                <a:lnTo>
                  <a:pt x="559076" y="363515"/>
                </a:lnTo>
                <a:cubicBezTo>
                  <a:pt x="568601" y="366690"/>
                  <a:pt x="587651" y="363000"/>
                  <a:pt x="587651" y="373040"/>
                </a:cubicBezTo>
                <a:cubicBezTo>
                  <a:pt x="587651" y="383475"/>
                  <a:pt x="537547" y="400910"/>
                  <a:pt x="530501" y="401615"/>
                </a:cubicBezTo>
                <a:cubicBezTo>
                  <a:pt x="476701" y="406995"/>
                  <a:pt x="422595" y="408841"/>
                  <a:pt x="368576" y="411140"/>
                </a:cubicBezTo>
                <a:lnTo>
                  <a:pt x="82826" y="420665"/>
                </a:lnTo>
                <a:cubicBezTo>
                  <a:pt x="66951" y="417490"/>
                  <a:pt x="49257" y="419172"/>
                  <a:pt x="35201" y="411140"/>
                </a:cubicBezTo>
                <a:cubicBezTo>
                  <a:pt x="16016" y="400177"/>
                  <a:pt x="10779" y="361075"/>
                  <a:pt x="6626" y="344465"/>
                </a:cubicBezTo>
                <a:cubicBezTo>
                  <a:pt x="9801" y="287315"/>
                  <a:pt x="0" y="227927"/>
                  <a:pt x="16151" y="173015"/>
                </a:cubicBezTo>
                <a:cubicBezTo>
                  <a:pt x="19845" y="160456"/>
                  <a:pt x="27264" y="192065"/>
                  <a:pt x="35201" y="192065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57200" y="4495800"/>
            <a:ext cx="4648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dirty="0">
                <a:ea typeface="宋体" panose="02010600030101010101" pitchFamily="2" charset="-122"/>
              </a:rPr>
              <a:t>Topic: A broad concept/theme, semantically coherent, which is </a:t>
            </a:r>
            <a:r>
              <a:rPr lang="en-US" altLang="zh-CN" i="1" dirty="0">
                <a:ea typeface="宋体" panose="02010600030101010101" pitchFamily="2" charset="-122"/>
              </a:rPr>
              <a:t>hidden</a:t>
            </a:r>
            <a:r>
              <a:rPr lang="en-US" altLang="zh-CN" dirty="0">
                <a:ea typeface="宋体" panose="02010600030101010101" pitchFamily="2" charset="-122"/>
              </a:rPr>
              <a:t> in documents</a:t>
            </a:r>
            <a:endParaRPr lang="en-US" alt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982686" y="1589772"/>
            <a:ext cx="3657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1800" dirty="0">
                <a:ea typeface="宋体" panose="02010600030101010101" pitchFamily="2" charset="-122"/>
              </a:rPr>
              <a:t>Representation: a </a:t>
            </a:r>
            <a:r>
              <a:rPr lang="en-US" altLang="zh-CN" sz="1800" dirty="0" smtClean="0">
                <a:ea typeface="宋体" panose="02010600030101010101" pitchFamily="2" charset="-122"/>
              </a:rPr>
              <a:t>probabilistic distribution over words.</a:t>
            </a:r>
            <a:endParaRPr lang="en-US" altLang="en-US" sz="1800" dirty="0"/>
          </a:p>
        </p:txBody>
      </p:sp>
      <p:sp>
        <p:nvSpPr>
          <p:cNvPr id="21" name="Freeform 20"/>
          <p:cNvSpPr/>
          <p:nvPr/>
        </p:nvSpPr>
        <p:spPr>
          <a:xfrm>
            <a:off x="7058025" y="3171825"/>
            <a:ext cx="1085850" cy="533400"/>
          </a:xfrm>
          <a:custGeom>
            <a:avLst/>
            <a:gdLst>
              <a:gd name="connsiteX0" fmla="*/ 47625 w 1085850"/>
              <a:gd name="connsiteY0" fmla="*/ 66675 h 533400"/>
              <a:gd name="connsiteX1" fmla="*/ 114300 w 1085850"/>
              <a:gd name="connsiteY1" fmla="*/ 104775 h 533400"/>
              <a:gd name="connsiteX2" fmla="*/ 171450 w 1085850"/>
              <a:gd name="connsiteY2" fmla="*/ 123825 h 533400"/>
              <a:gd name="connsiteX3" fmla="*/ 219075 w 1085850"/>
              <a:gd name="connsiteY3" fmla="*/ 152400 h 533400"/>
              <a:gd name="connsiteX4" fmla="*/ 247650 w 1085850"/>
              <a:gd name="connsiteY4" fmla="*/ 171450 h 533400"/>
              <a:gd name="connsiteX5" fmla="*/ 285750 w 1085850"/>
              <a:gd name="connsiteY5" fmla="*/ 180975 h 533400"/>
              <a:gd name="connsiteX6" fmla="*/ 314325 w 1085850"/>
              <a:gd name="connsiteY6" fmla="*/ 171450 h 533400"/>
              <a:gd name="connsiteX7" fmla="*/ 381000 w 1085850"/>
              <a:gd name="connsiteY7" fmla="*/ 152400 h 533400"/>
              <a:gd name="connsiteX8" fmla="*/ 409575 w 1085850"/>
              <a:gd name="connsiteY8" fmla="*/ 133350 h 533400"/>
              <a:gd name="connsiteX9" fmla="*/ 438150 w 1085850"/>
              <a:gd name="connsiteY9" fmla="*/ 123825 h 533400"/>
              <a:gd name="connsiteX10" fmla="*/ 514350 w 1085850"/>
              <a:gd name="connsiteY10" fmla="*/ 95250 h 533400"/>
              <a:gd name="connsiteX11" fmla="*/ 542925 w 1085850"/>
              <a:gd name="connsiteY11" fmla="*/ 76200 h 533400"/>
              <a:gd name="connsiteX12" fmla="*/ 571500 w 1085850"/>
              <a:gd name="connsiteY12" fmla="*/ 47625 h 533400"/>
              <a:gd name="connsiteX13" fmla="*/ 619125 w 1085850"/>
              <a:gd name="connsiteY13" fmla="*/ 28575 h 533400"/>
              <a:gd name="connsiteX14" fmla="*/ 723900 w 1085850"/>
              <a:gd name="connsiteY14" fmla="*/ 9525 h 533400"/>
              <a:gd name="connsiteX15" fmla="*/ 762000 w 1085850"/>
              <a:gd name="connsiteY15" fmla="*/ 0 h 533400"/>
              <a:gd name="connsiteX16" fmla="*/ 895350 w 1085850"/>
              <a:gd name="connsiteY16" fmla="*/ 9525 h 533400"/>
              <a:gd name="connsiteX17" fmla="*/ 923925 w 1085850"/>
              <a:gd name="connsiteY17" fmla="*/ 19050 h 533400"/>
              <a:gd name="connsiteX18" fmla="*/ 962025 w 1085850"/>
              <a:gd name="connsiteY18" fmla="*/ 28575 h 533400"/>
              <a:gd name="connsiteX19" fmla="*/ 990600 w 1085850"/>
              <a:gd name="connsiteY19" fmla="*/ 38100 h 533400"/>
              <a:gd name="connsiteX20" fmla="*/ 1047750 w 1085850"/>
              <a:gd name="connsiteY20" fmla="*/ 47625 h 533400"/>
              <a:gd name="connsiteX21" fmla="*/ 1057275 w 1085850"/>
              <a:gd name="connsiteY21" fmla="*/ 295275 h 533400"/>
              <a:gd name="connsiteX22" fmla="*/ 1076325 w 1085850"/>
              <a:gd name="connsiteY22" fmla="*/ 333375 h 533400"/>
              <a:gd name="connsiteX23" fmla="*/ 1085850 w 1085850"/>
              <a:gd name="connsiteY23" fmla="*/ 361950 h 533400"/>
              <a:gd name="connsiteX24" fmla="*/ 1076325 w 1085850"/>
              <a:gd name="connsiteY24" fmla="*/ 400050 h 533400"/>
              <a:gd name="connsiteX25" fmla="*/ 1038225 w 1085850"/>
              <a:gd name="connsiteY25" fmla="*/ 419100 h 533400"/>
              <a:gd name="connsiteX26" fmla="*/ 876300 w 1085850"/>
              <a:gd name="connsiteY26" fmla="*/ 438150 h 533400"/>
              <a:gd name="connsiteX27" fmla="*/ 733425 w 1085850"/>
              <a:gd name="connsiteY27" fmla="*/ 466725 h 533400"/>
              <a:gd name="connsiteX28" fmla="*/ 695325 w 1085850"/>
              <a:gd name="connsiteY28" fmla="*/ 476250 h 533400"/>
              <a:gd name="connsiteX29" fmla="*/ 266700 w 1085850"/>
              <a:gd name="connsiteY29" fmla="*/ 495300 h 533400"/>
              <a:gd name="connsiteX30" fmla="*/ 161925 w 1085850"/>
              <a:gd name="connsiteY30" fmla="*/ 533400 h 533400"/>
              <a:gd name="connsiteX31" fmla="*/ 85725 w 1085850"/>
              <a:gd name="connsiteY31" fmla="*/ 523875 h 533400"/>
              <a:gd name="connsiteX32" fmla="*/ 57150 w 1085850"/>
              <a:gd name="connsiteY32" fmla="*/ 457200 h 533400"/>
              <a:gd name="connsiteX33" fmla="*/ 38100 w 1085850"/>
              <a:gd name="connsiteY33" fmla="*/ 428625 h 533400"/>
              <a:gd name="connsiteX34" fmla="*/ 9525 w 1085850"/>
              <a:gd name="connsiteY34" fmla="*/ 304800 h 533400"/>
              <a:gd name="connsiteX35" fmla="*/ 0 w 1085850"/>
              <a:gd name="connsiteY35" fmla="*/ 228600 h 533400"/>
              <a:gd name="connsiteX36" fmla="*/ 9525 w 1085850"/>
              <a:gd name="connsiteY36" fmla="*/ 142875 h 533400"/>
              <a:gd name="connsiteX37" fmla="*/ 66675 w 1085850"/>
              <a:gd name="connsiteY37" fmla="*/ 95250 h 533400"/>
              <a:gd name="connsiteX38" fmla="*/ 47625 w 1085850"/>
              <a:gd name="connsiteY38" fmla="*/ 66675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85850" h="533400">
                <a:moveTo>
                  <a:pt x="47625" y="66675"/>
                </a:moveTo>
                <a:cubicBezTo>
                  <a:pt x="55563" y="68263"/>
                  <a:pt x="84088" y="92690"/>
                  <a:pt x="114300" y="104775"/>
                </a:cubicBezTo>
                <a:cubicBezTo>
                  <a:pt x="132944" y="112233"/>
                  <a:pt x="153169" y="115516"/>
                  <a:pt x="171450" y="123825"/>
                </a:cubicBezTo>
                <a:cubicBezTo>
                  <a:pt x="188304" y="131486"/>
                  <a:pt x="203376" y="142588"/>
                  <a:pt x="219075" y="152400"/>
                </a:cubicBezTo>
                <a:cubicBezTo>
                  <a:pt x="228783" y="158467"/>
                  <a:pt x="237128" y="166941"/>
                  <a:pt x="247650" y="171450"/>
                </a:cubicBezTo>
                <a:cubicBezTo>
                  <a:pt x="259682" y="176607"/>
                  <a:pt x="273050" y="177800"/>
                  <a:pt x="285750" y="180975"/>
                </a:cubicBezTo>
                <a:cubicBezTo>
                  <a:pt x="295275" y="177800"/>
                  <a:pt x="304671" y="174208"/>
                  <a:pt x="314325" y="171450"/>
                </a:cubicBezTo>
                <a:cubicBezTo>
                  <a:pt x="328567" y="167381"/>
                  <a:pt x="365775" y="160013"/>
                  <a:pt x="381000" y="152400"/>
                </a:cubicBezTo>
                <a:cubicBezTo>
                  <a:pt x="391239" y="147280"/>
                  <a:pt x="399336" y="138470"/>
                  <a:pt x="409575" y="133350"/>
                </a:cubicBezTo>
                <a:cubicBezTo>
                  <a:pt x="418555" y="128860"/>
                  <a:pt x="428922" y="127780"/>
                  <a:pt x="438150" y="123825"/>
                </a:cubicBezTo>
                <a:cubicBezTo>
                  <a:pt x="507882" y="93940"/>
                  <a:pt x="444106" y="112811"/>
                  <a:pt x="514350" y="95250"/>
                </a:cubicBezTo>
                <a:cubicBezTo>
                  <a:pt x="523875" y="88900"/>
                  <a:pt x="534131" y="83529"/>
                  <a:pt x="542925" y="76200"/>
                </a:cubicBezTo>
                <a:cubicBezTo>
                  <a:pt x="553273" y="67576"/>
                  <a:pt x="560077" y="54764"/>
                  <a:pt x="571500" y="47625"/>
                </a:cubicBezTo>
                <a:cubicBezTo>
                  <a:pt x="585999" y="38563"/>
                  <a:pt x="602905" y="33982"/>
                  <a:pt x="619125" y="28575"/>
                </a:cubicBezTo>
                <a:cubicBezTo>
                  <a:pt x="658011" y="15613"/>
                  <a:pt x="680270" y="17458"/>
                  <a:pt x="723900" y="9525"/>
                </a:cubicBezTo>
                <a:cubicBezTo>
                  <a:pt x="736780" y="7183"/>
                  <a:pt x="749300" y="3175"/>
                  <a:pt x="762000" y="0"/>
                </a:cubicBezTo>
                <a:cubicBezTo>
                  <a:pt x="806450" y="3175"/>
                  <a:pt x="851092" y="4318"/>
                  <a:pt x="895350" y="9525"/>
                </a:cubicBezTo>
                <a:cubicBezTo>
                  <a:pt x="905321" y="10698"/>
                  <a:pt x="914271" y="16292"/>
                  <a:pt x="923925" y="19050"/>
                </a:cubicBezTo>
                <a:cubicBezTo>
                  <a:pt x="936512" y="22646"/>
                  <a:pt x="949438" y="24979"/>
                  <a:pt x="962025" y="28575"/>
                </a:cubicBezTo>
                <a:cubicBezTo>
                  <a:pt x="971679" y="31333"/>
                  <a:pt x="980799" y="35922"/>
                  <a:pt x="990600" y="38100"/>
                </a:cubicBezTo>
                <a:cubicBezTo>
                  <a:pt x="1009453" y="42290"/>
                  <a:pt x="1028700" y="44450"/>
                  <a:pt x="1047750" y="47625"/>
                </a:cubicBezTo>
                <a:cubicBezTo>
                  <a:pt x="1050925" y="130175"/>
                  <a:pt x="1049055" y="213074"/>
                  <a:pt x="1057275" y="295275"/>
                </a:cubicBezTo>
                <a:cubicBezTo>
                  <a:pt x="1058688" y="309404"/>
                  <a:pt x="1070732" y="320324"/>
                  <a:pt x="1076325" y="333375"/>
                </a:cubicBezTo>
                <a:cubicBezTo>
                  <a:pt x="1080280" y="342603"/>
                  <a:pt x="1082675" y="352425"/>
                  <a:pt x="1085850" y="361950"/>
                </a:cubicBezTo>
                <a:cubicBezTo>
                  <a:pt x="1082675" y="374650"/>
                  <a:pt x="1084706" y="389993"/>
                  <a:pt x="1076325" y="400050"/>
                </a:cubicBezTo>
                <a:cubicBezTo>
                  <a:pt x="1067235" y="410958"/>
                  <a:pt x="1051276" y="413507"/>
                  <a:pt x="1038225" y="419100"/>
                </a:cubicBezTo>
                <a:cubicBezTo>
                  <a:pt x="985310" y="441778"/>
                  <a:pt x="940056" y="432078"/>
                  <a:pt x="876300" y="438150"/>
                </a:cubicBezTo>
                <a:cubicBezTo>
                  <a:pt x="812197" y="444255"/>
                  <a:pt x="798180" y="450536"/>
                  <a:pt x="733425" y="466725"/>
                </a:cubicBezTo>
                <a:cubicBezTo>
                  <a:pt x="720725" y="469900"/>
                  <a:pt x="708351" y="474947"/>
                  <a:pt x="695325" y="476250"/>
                </a:cubicBezTo>
                <a:cubicBezTo>
                  <a:pt x="489456" y="496837"/>
                  <a:pt x="631970" y="484864"/>
                  <a:pt x="266700" y="495300"/>
                </a:cubicBezTo>
                <a:cubicBezTo>
                  <a:pt x="179394" y="517126"/>
                  <a:pt x="212285" y="499827"/>
                  <a:pt x="161925" y="533400"/>
                </a:cubicBezTo>
                <a:cubicBezTo>
                  <a:pt x="136525" y="530225"/>
                  <a:pt x="109492" y="533382"/>
                  <a:pt x="85725" y="523875"/>
                </a:cubicBezTo>
                <a:cubicBezTo>
                  <a:pt x="65110" y="515629"/>
                  <a:pt x="62937" y="470703"/>
                  <a:pt x="57150" y="457200"/>
                </a:cubicBezTo>
                <a:cubicBezTo>
                  <a:pt x="52641" y="446678"/>
                  <a:pt x="44450" y="438150"/>
                  <a:pt x="38100" y="428625"/>
                </a:cubicBezTo>
                <a:cubicBezTo>
                  <a:pt x="29348" y="393618"/>
                  <a:pt x="15389" y="342915"/>
                  <a:pt x="9525" y="304800"/>
                </a:cubicBezTo>
                <a:cubicBezTo>
                  <a:pt x="5633" y="279500"/>
                  <a:pt x="3175" y="254000"/>
                  <a:pt x="0" y="228600"/>
                </a:cubicBezTo>
                <a:cubicBezTo>
                  <a:pt x="3175" y="200025"/>
                  <a:pt x="433" y="170150"/>
                  <a:pt x="9525" y="142875"/>
                </a:cubicBezTo>
                <a:cubicBezTo>
                  <a:pt x="26300" y="92551"/>
                  <a:pt x="43800" y="133376"/>
                  <a:pt x="66675" y="95250"/>
                </a:cubicBezTo>
                <a:cubicBezTo>
                  <a:pt x="71576" y="87082"/>
                  <a:pt x="39687" y="65087"/>
                  <a:pt x="47625" y="66675"/>
                </a:cubicBezTo>
                <a:close/>
              </a:path>
            </a:pathLst>
          </a:cu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23" name="Straight Connector 22"/>
          <p:cNvCxnSpPr>
            <a:stCxn id="7" idx="8"/>
            <a:endCxn id="30" idx="1"/>
          </p:cNvCxnSpPr>
          <p:nvPr/>
        </p:nvCxnSpPr>
        <p:spPr>
          <a:xfrm>
            <a:off x="2187575" y="2161927"/>
            <a:ext cx="1292225" cy="1257657"/>
          </a:xfrm>
          <a:prstGeom prst="line">
            <a:avLst/>
          </a:prstGeom>
          <a:ln w="254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30" idx="1"/>
          </p:cNvCxnSpPr>
          <p:nvPr/>
        </p:nvCxnSpPr>
        <p:spPr>
          <a:xfrm flipV="1">
            <a:off x="2184400" y="3420378"/>
            <a:ext cx="1295400" cy="492125"/>
          </a:xfrm>
          <a:prstGeom prst="line">
            <a:avLst/>
          </a:prstGeom>
          <a:ln w="254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6" idx="30"/>
            <a:endCxn id="30" idx="3"/>
          </p:cNvCxnSpPr>
          <p:nvPr/>
        </p:nvCxnSpPr>
        <p:spPr>
          <a:xfrm flipH="1">
            <a:off x="5689600" y="2724150"/>
            <a:ext cx="1415583" cy="695434"/>
          </a:xfrm>
          <a:prstGeom prst="line">
            <a:avLst/>
          </a:prstGeom>
          <a:ln w="254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8" idx="3"/>
            <a:endCxn id="30" idx="3"/>
          </p:cNvCxnSpPr>
          <p:nvPr/>
        </p:nvCxnSpPr>
        <p:spPr>
          <a:xfrm flipH="1" flipV="1">
            <a:off x="5689600" y="3419584"/>
            <a:ext cx="1349631" cy="1398461"/>
          </a:xfrm>
          <a:prstGeom prst="line">
            <a:avLst/>
          </a:prstGeom>
          <a:ln w="254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479800" y="2388503"/>
            <a:ext cx="22098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dirty="0">
                <a:latin typeface="Segoe Script" panose="020B0504020000000003" pitchFamily="34" charset="0"/>
              </a:rPr>
              <a:t>retrieval       0.2</a:t>
            </a:r>
          </a:p>
          <a:p>
            <a:r>
              <a:rPr lang="en-US" altLang="en-US" sz="1600" dirty="0">
                <a:latin typeface="Segoe Script" panose="020B0504020000000003" pitchFamily="34" charset="0"/>
              </a:rPr>
              <a:t>information  0.15</a:t>
            </a:r>
          </a:p>
          <a:p>
            <a:r>
              <a:rPr lang="en-US" altLang="en-US" sz="1600" dirty="0">
                <a:latin typeface="Segoe Script" panose="020B0504020000000003" pitchFamily="34" charset="0"/>
              </a:rPr>
              <a:t>model          0.08</a:t>
            </a:r>
          </a:p>
          <a:p>
            <a:r>
              <a:rPr lang="en-US" altLang="en-US" sz="1600" dirty="0">
                <a:latin typeface="Segoe Script" panose="020B0504020000000003" pitchFamily="34" charset="0"/>
              </a:rPr>
              <a:t>query           0.07</a:t>
            </a:r>
          </a:p>
          <a:p>
            <a:r>
              <a:rPr lang="en-US" altLang="en-US" sz="1600" dirty="0">
                <a:latin typeface="Segoe Script" panose="020B0504020000000003" pitchFamily="34" charset="0"/>
              </a:rPr>
              <a:t>language      0.06</a:t>
            </a:r>
          </a:p>
          <a:p>
            <a:r>
              <a:rPr lang="en-US" altLang="en-US" sz="1600" dirty="0">
                <a:latin typeface="Segoe Script" panose="020B0504020000000003" pitchFamily="34" charset="0"/>
              </a:rPr>
              <a:t>feedback      0.03</a:t>
            </a:r>
          </a:p>
          <a:p>
            <a:r>
              <a:rPr lang="en-US" altLang="en-US" sz="1600" dirty="0">
                <a:latin typeface="Segoe Script" panose="020B0504020000000003" pitchFamily="34" charset="0"/>
              </a:rPr>
              <a:t>……</a:t>
            </a:r>
          </a:p>
          <a:p>
            <a:endParaRPr lang="en-US" altLang="en-US" sz="1600" dirty="0">
              <a:latin typeface="Segoe Script" panose="020B0504020000000003" pitchFamily="34" charset="0"/>
            </a:endParaRPr>
          </a:p>
        </p:txBody>
      </p:sp>
      <p:cxnSp>
        <p:nvCxnSpPr>
          <p:cNvPr id="69" name="Straight Arrow Connector 68"/>
          <p:cNvCxnSpPr>
            <a:stCxn id="9" idx="9"/>
          </p:cNvCxnSpPr>
          <p:nvPr/>
        </p:nvCxnSpPr>
        <p:spPr>
          <a:xfrm>
            <a:off x="2133600" y="3562350"/>
            <a:ext cx="990600" cy="552450"/>
          </a:xfrm>
          <a:prstGeom prst="straightConnector1">
            <a:avLst/>
          </a:prstGeom>
          <a:ln w="25400">
            <a:solidFill>
              <a:srgbClr val="7030A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8" idx="10"/>
          </p:cNvCxnSpPr>
          <p:nvPr/>
        </p:nvCxnSpPr>
        <p:spPr>
          <a:xfrm>
            <a:off x="2143125" y="3086100"/>
            <a:ext cx="676275" cy="1333500"/>
          </a:xfrm>
          <a:prstGeom prst="straightConnector1">
            <a:avLst/>
          </a:prstGeom>
          <a:ln w="25400">
            <a:solidFill>
              <a:srgbClr val="00206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21" idx="27"/>
          </p:cNvCxnSpPr>
          <p:nvPr/>
        </p:nvCxnSpPr>
        <p:spPr>
          <a:xfrm flipH="1">
            <a:off x="5689600" y="3638550"/>
            <a:ext cx="2101850" cy="628650"/>
          </a:xfrm>
          <a:prstGeom prst="straightConnector1">
            <a:avLst/>
          </a:prstGeom>
          <a:ln w="25400">
            <a:solidFill>
              <a:srgbClr val="0099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>
            <a:spLocks noChangeArrowheads="1"/>
          </p:cNvSpPr>
          <p:nvPr/>
        </p:nvSpPr>
        <p:spPr bwMode="auto">
          <a:xfrm>
            <a:off x="304800" y="5562600"/>
            <a:ext cx="4953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l">
              <a:lnSpc>
                <a:spcPct val="90000"/>
              </a:lnSpc>
            </a:pPr>
            <a:r>
              <a:rPr lang="en-US" altLang="zh-CN" dirty="0">
                <a:ea typeface="宋体" panose="02010600030101010101" pitchFamily="2" charset="-122"/>
              </a:rPr>
              <a:t>e.g., </a:t>
            </a:r>
            <a:r>
              <a:rPr lang="en-US" altLang="zh-CN" dirty="0" smtClean="0">
                <a:ea typeface="宋体" panose="02010600030101010101" pitchFamily="2" charset="-122"/>
              </a:rPr>
              <a:t>politics; sports; technology; entertainment; education </a:t>
            </a:r>
            <a:r>
              <a:rPr lang="en-US" altLang="zh-CN" dirty="0">
                <a:ea typeface="宋体" panose="02010600030101010101" pitchFamily="2" charset="-122"/>
              </a:rPr>
              <a:t>etc.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2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6" grpId="0" animBg="1"/>
      <p:bldP spid="18" grpId="0" animBg="1"/>
      <p:bldP spid="19" grpId="0"/>
      <p:bldP spid="20" grpId="0"/>
      <p:bldP spid="21" grpId="0" animBg="1"/>
      <p:bldP spid="30" grpId="0"/>
      <p:bldP spid="7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36550" y="1752600"/>
            <a:ext cx="8807450" cy="4373562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Sample each </a:t>
            </a:r>
            <a:r>
              <a:rPr lang="en-US" altLang="en-US" i="1" dirty="0" err="1" smtClean="0"/>
              <a:t>z</a:t>
            </a:r>
            <a:r>
              <a:rPr lang="en-US" altLang="en-US" i="1" baseline="-25000" dirty="0" err="1" smtClean="0"/>
              <a:t>i</a:t>
            </a:r>
            <a:r>
              <a:rPr lang="en-US" altLang="en-US" dirty="0" smtClean="0"/>
              <a:t> conditioned on </a:t>
            </a:r>
            <a:r>
              <a:rPr lang="en-US" altLang="en-US" b="1" dirty="0" smtClean="0"/>
              <a:t>z</a:t>
            </a:r>
            <a:r>
              <a:rPr lang="en-US" altLang="en-US" baseline="-25000" dirty="0" smtClean="0"/>
              <a:t>-</a:t>
            </a:r>
            <a:r>
              <a:rPr lang="en-US" altLang="en-US" i="1" baseline="-25000" dirty="0" err="1" smtClean="0"/>
              <a:t>i</a:t>
            </a:r>
            <a:endParaRPr lang="en-US" altLang="en-US" i="1" baseline="-25000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pPr lvl="1"/>
            <a:r>
              <a:rPr lang="en-US" altLang="en-US" dirty="0" smtClean="0"/>
              <a:t>Implementation: counts can be cached in two sparse matrices; no special functions, simple arithmetic</a:t>
            </a:r>
          </a:p>
          <a:p>
            <a:pPr lvl="1"/>
            <a:r>
              <a:rPr lang="en-US" altLang="en-US" dirty="0" smtClean="0"/>
              <a:t>Distributions on </a:t>
            </a:r>
            <a:r>
              <a:rPr lang="en-US" altLang="en-US" dirty="0" smtClean="0">
                <a:sym typeface="Symbol" panose="05050102010706020507" pitchFamily="18" charset="2"/>
              </a:rPr>
              <a:t></a:t>
            </a:r>
            <a:r>
              <a:rPr lang="en-US" altLang="en-US" dirty="0" smtClean="0"/>
              <a:t> and </a:t>
            </a:r>
            <a:r>
              <a:rPr lang="en-US" altLang="en-US" dirty="0" smtClean="0">
                <a:sym typeface="Symbol" panose="05050102010706020507" pitchFamily="18" charset="2"/>
              </a:rPr>
              <a:t></a:t>
            </a:r>
            <a:r>
              <a:rPr lang="en-US" altLang="en-US" dirty="0" smtClean="0"/>
              <a:t> can be analytic computed given z and w</a:t>
            </a:r>
          </a:p>
          <a:p>
            <a:endParaRPr lang="en-US" altLang="en-US" i="1" dirty="0" smtClean="0"/>
          </a:p>
        </p:txBody>
      </p:sp>
      <p:graphicFrame>
        <p:nvGraphicFramePr>
          <p:cNvPr id="49156" name="Object 7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53943996"/>
              </p:ext>
            </p:extLst>
          </p:nvPr>
        </p:nvGraphicFramePr>
        <p:xfrm>
          <a:off x="1807028" y="2592161"/>
          <a:ext cx="5702300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6" name="Equation" r:id="rId4" imgW="2222280" imgH="482400" progId="Equation.3">
                  <p:embed/>
                </p:oleObj>
              </mc:Choice>
              <mc:Fallback>
                <p:oleObj name="Equation" r:id="rId4" imgW="2222280" imgH="4824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7028" y="2592161"/>
                        <a:ext cx="5702300" cy="123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400" dirty="0"/>
              <a:t>Collapsed Gibbs sampling </a:t>
            </a:r>
            <a:r>
              <a:rPr lang="en-US" altLang="en-US" sz="3400" baseline="30000" dirty="0"/>
              <a:t>[Griffiths &amp; </a:t>
            </a:r>
            <a:r>
              <a:rPr lang="en-US" altLang="en-US" sz="3400" baseline="30000" dirty="0" err="1"/>
              <a:t>Steyvers</a:t>
            </a:r>
            <a:r>
              <a:rPr lang="en-US" altLang="en-US" sz="3400" baseline="30000" dirty="0"/>
              <a:t> 04]</a:t>
            </a:r>
            <a:endParaRPr lang="en-US" sz="3400" baseline="30000" dirty="0"/>
          </a:p>
        </p:txBody>
      </p:sp>
      <p:grpSp>
        <p:nvGrpSpPr>
          <p:cNvPr id="4" name="Group 3"/>
          <p:cNvGrpSpPr/>
          <p:nvPr/>
        </p:nvGrpSpPr>
        <p:grpSpPr>
          <a:xfrm>
            <a:off x="6281057" y="1633223"/>
            <a:ext cx="2677885" cy="707886"/>
            <a:chOff x="6281057" y="1633223"/>
            <a:chExt cx="2677885" cy="707886"/>
          </a:xfrm>
        </p:grpSpPr>
        <p:sp>
          <p:nvSpPr>
            <p:cNvPr id="3" name="TextBox 2"/>
            <p:cNvSpPr txBox="1"/>
            <p:nvPr/>
          </p:nvSpPr>
          <p:spPr>
            <a:xfrm>
              <a:off x="6803571" y="1633223"/>
              <a:ext cx="21553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solidFill>
                    <a:srgbClr val="FF0000"/>
                  </a:solidFill>
                </a:rPr>
                <a:t>All the other words beside </a:t>
              </a:r>
              <a:r>
                <a:rPr lang="en-US" sz="2000" i="1" dirty="0" err="1" smtClean="0">
                  <a:solidFill>
                    <a:srgbClr val="FF0000"/>
                  </a:solidFill>
                </a:rPr>
                <a:t>z</a:t>
              </a:r>
              <a:r>
                <a:rPr lang="en-US" sz="2000" i="1" baseline="-25000" dirty="0" err="1" smtClean="0">
                  <a:solidFill>
                    <a:srgbClr val="FF0000"/>
                  </a:solidFill>
                </a:rPr>
                <a:t>i</a:t>
              </a:r>
              <a:endParaRPr lang="en-US" sz="2000" i="1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5" name="Straight Arrow Connector 4"/>
            <p:cNvCxnSpPr>
              <a:stCxn id="3" idx="1"/>
            </p:cNvCxnSpPr>
            <p:nvPr/>
          </p:nvCxnSpPr>
          <p:spPr>
            <a:xfrm flipH="1">
              <a:off x="6281057" y="1987166"/>
              <a:ext cx="522514" cy="5284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CS@UVa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D400E8-8554-4C56-A2EE-6FCE796B47AE}" type="slidenum">
              <a:rPr lang="en-US" altLang="en-US" smtClean="0"/>
              <a:pPr/>
              <a:t>30</a:t>
            </a:fld>
            <a:endParaRPr lang="en-US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543299" y="2647371"/>
            <a:ext cx="2906486" cy="1543630"/>
            <a:chOff x="3543299" y="2656113"/>
            <a:chExt cx="2906486" cy="1543630"/>
          </a:xfrm>
        </p:grpSpPr>
        <p:sp>
          <p:nvSpPr>
            <p:cNvPr id="12" name="TextBox 11"/>
            <p:cNvSpPr txBox="1"/>
            <p:nvPr/>
          </p:nvSpPr>
          <p:spPr>
            <a:xfrm>
              <a:off x="3543299" y="3830411"/>
              <a:ext cx="29064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Word-topic distribution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223657" y="2656113"/>
              <a:ext cx="1632857" cy="1137559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886449" y="2660700"/>
            <a:ext cx="2299608" cy="1524077"/>
            <a:chOff x="5886449" y="2660700"/>
            <a:chExt cx="2299608" cy="1524077"/>
          </a:xfrm>
        </p:grpSpPr>
        <p:sp>
          <p:nvSpPr>
            <p:cNvPr id="9" name="TextBox 8"/>
            <p:cNvSpPr txBox="1"/>
            <p:nvPr/>
          </p:nvSpPr>
          <p:spPr>
            <a:xfrm>
              <a:off x="5954485" y="3815445"/>
              <a:ext cx="22315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Topic proportion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886449" y="2660700"/>
              <a:ext cx="1632857" cy="1137559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6806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Gibbs sampling in LDA</a:t>
            </a:r>
          </a:p>
        </p:txBody>
      </p:sp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438150" y="1576388"/>
          <a:ext cx="723900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8" name="Document" r:id="rId4" imgW="7245096" imgH="5105400" progId="Word.Document.8">
                  <p:embed/>
                </p:oleObj>
              </mc:Choice>
              <mc:Fallback>
                <p:oleObj name="Document" r:id="rId4" imgW="7245096" imgH="51054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1576388"/>
                        <a:ext cx="7239000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946525" y="990600"/>
            <a:ext cx="8620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iteration</a:t>
            </a:r>
          </a:p>
          <a:p>
            <a:r>
              <a:rPr lang="en-US" altLang="en-US"/>
              <a:t>1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7168-60E4-40A6-A093-DBE8FE444311}" type="slidenum">
              <a:rPr lang="en-US" smtClean="0"/>
              <a:t>31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423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Gibbs sampling in LDA</a:t>
            </a:r>
          </a:p>
        </p:txBody>
      </p:sp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438150" y="1576388"/>
          <a:ext cx="723900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1" name="Document" r:id="rId4" imgW="7245096" imgH="5108448" progId="Word.Document.8">
                  <p:embed/>
                </p:oleObj>
              </mc:Choice>
              <mc:Fallback>
                <p:oleObj name="Document" r:id="rId4" imgW="7245096" imgH="510844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1576388"/>
                        <a:ext cx="7239000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3946525" y="990600"/>
            <a:ext cx="10477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iteration</a:t>
            </a:r>
          </a:p>
          <a:p>
            <a:r>
              <a:rPr lang="en-US" altLang="en-US"/>
              <a:t>1             2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7168-60E4-40A6-A093-DBE8FE444311}" type="slidenum">
              <a:rPr lang="en-US" smtClean="0"/>
              <a:t>32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91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Gibbs sampling in LDA</a:t>
            </a:r>
          </a:p>
        </p:txBody>
      </p:sp>
      <p:graphicFrame>
        <p:nvGraphicFramePr>
          <p:cNvPr id="52227" name="Object 3"/>
          <p:cNvGraphicFramePr>
            <a:graphicFrameLocks noChangeAspect="1"/>
          </p:cNvGraphicFramePr>
          <p:nvPr/>
        </p:nvGraphicFramePr>
        <p:xfrm>
          <a:off x="438150" y="1576388"/>
          <a:ext cx="723900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0" name="Document" r:id="rId4" imgW="7245096" imgH="5108448" progId="Word.Document.8">
                  <p:embed/>
                </p:oleObj>
              </mc:Choice>
              <mc:Fallback>
                <p:oleObj name="Document" r:id="rId4" imgW="7245096" imgH="510844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1576388"/>
                        <a:ext cx="7239000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3946525" y="990600"/>
            <a:ext cx="10477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iteration</a:t>
            </a:r>
          </a:p>
          <a:p>
            <a:r>
              <a:rPr lang="en-US" altLang="en-US"/>
              <a:t>1             2</a:t>
            </a:r>
          </a:p>
        </p:txBody>
      </p:sp>
      <p:graphicFrame>
        <p:nvGraphicFramePr>
          <p:cNvPr id="52229" name="Object 5"/>
          <p:cNvGraphicFramePr>
            <a:graphicFrameLocks noChangeAspect="1"/>
          </p:cNvGraphicFramePr>
          <p:nvPr/>
        </p:nvGraphicFramePr>
        <p:xfrm>
          <a:off x="4279900" y="5410200"/>
          <a:ext cx="457835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1" name="Bitmap Image" r:id="rId6" imgW="5609524" imgH="1057423" progId="Paint.Picture">
                  <p:embed/>
                </p:oleObj>
              </mc:Choice>
              <mc:Fallback>
                <p:oleObj name="Bitmap Image" r:id="rId6" imgW="5609524" imgH="105742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9900" y="5410200"/>
                        <a:ext cx="4578350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1905000" y="4495800"/>
            <a:ext cx="5864225" cy="2079625"/>
            <a:chOff x="1905000" y="4495799"/>
            <a:chExt cx="5864397" cy="2079844"/>
          </a:xfrm>
        </p:grpSpPr>
        <p:sp>
          <p:nvSpPr>
            <p:cNvPr id="2" name="TextBox 1"/>
            <p:cNvSpPr txBox="1"/>
            <p:nvPr/>
          </p:nvSpPr>
          <p:spPr>
            <a:xfrm>
              <a:off x="4468888" y="4495799"/>
              <a:ext cx="3300509" cy="64618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b="0" i="0" dirty="0">
                  <a:latin typeface="+mn-lt"/>
                </a:rPr>
                <a:t>Count of instances where w</a:t>
              </a:r>
              <a:r>
                <a:rPr lang="en-US" sz="1800" b="0" i="0" baseline="-25000" dirty="0">
                  <a:latin typeface="+mn-lt"/>
                </a:rPr>
                <a:t>i</a:t>
              </a:r>
              <a:r>
                <a:rPr lang="en-US" sz="1800" b="0" i="0" dirty="0">
                  <a:latin typeface="+mn-lt"/>
                </a:rPr>
                <a:t> is</a:t>
              </a:r>
            </a:p>
            <a:p>
              <a:pPr>
                <a:defRPr/>
              </a:pPr>
              <a:r>
                <a:rPr lang="en-US" sz="1800" b="0" i="0" dirty="0">
                  <a:latin typeface="+mn-lt"/>
                </a:rPr>
                <a:t>assigned with topic j</a:t>
              </a:r>
            </a:p>
          </p:txBody>
        </p:sp>
        <p:cxnSp>
          <p:nvCxnSpPr>
            <p:cNvPr id="52238" name="Straight Arrow Connector 3"/>
            <p:cNvCxnSpPr>
              <a:cxnSpLocks noChangeShapeType="1"/>
            </p:cNvCxnSpPr>
            <p:nvPr/>
          </p:nvCxnSpPr>
          <p:spPr bwMode="auto">
            <a:xfrm>
              <a:off x="5943600" y="5142130"/>
              <a:ext cx="533400" cy="42047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TextBox 8"/>
            <p:cNvSpPr txBox="1"/>
            <p:nvPr/>
          </p:nvSpPr>
          <p:spPr>
            <a:xfrm>
              <a:off x="1905000" y="5929463"/>
              <a:ext cx="2249554" cy="6461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b="0" i="0" dirty="0">
                  <a:latin typeface="+mn-lt"/>
                </a:rPr>
                <a:t>Count of all words</a:t>
              </a:r>
            </a:p>
            <a:p>
              <a:pPr>
                <a:defRPr/>
              </a:pPr>
              <a:r>
                <a:rPr lang="en-US" sz="1800" b="0" i="0" dirty="0">
                  <a:latin typeface="+mn-lt"/>
                </a:rPr>
                <a:t>assigned with topic j</a:t>
              </a:r>
            </a:p>
          </p:txBody>
        </p:sp>
        <p:cxnSp>
          <p:nvCxnSpPr>
            <p:cNvPr id="52240" name="Straight Arrow Connector 9"/>
            <p:cNvCxnSpPr>
              <a:cxnSpLocks noChangeShapeType="1"/>
            </p:cNvCxnSpPr>
            <p:nvPr/>
          </p:nvCxnSpPr>
          <p:spPr bwMode="auto">
            <a:xfrm flipV="1">
              <a:off x="4154334" y="6096000"/>
              <a:ext cx="2246466" cy="24832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4610100" y="3744913"/>
            <a:ext cx="4454525" cy="3324225"/>
            <a:chOff x="4610100" y="3745468"/>
            <a:chExt cx="4454693" cy="3323872"/>
          </a:xfrm>
        </p:grpSpPr>
        <p:sp>
          <p:nvSpPr>
            <p:cNvPr id="13" name="TextBox 12"/>
            <p:cNvSpPr txBox="1"/>
            <p:nvPr/>
          </p:nvSpPr>
          <p:spPr>
            <a:xfrm>
              <a:off x="5665828" y="3745468"/>
              <a:ext cx="3398965" cy="36984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b="0" i="0" dirty="0">
                  <a:latin typeface="+mn-lt"/>
                </a:rPr>
                <a:t>words in d</a:t>
              </a:r>
              <a:r>
                <a:rPr lang="en-US" sz="1800" b="0" i="0" baseline="-25000" dirty="0">
                  <a:latin typeface="+mn-lt"/>
                </a:rPr>
                <a:t>i</a:t>
              </a:r>
              <a:r>
                <a:rPr lang="en-US" sz="1800" b="0" i="0" dirty="0">
                  <a:latin typeface="+mn-lt"/>
                </a:rPr>
                <a:t> assigned with topic j</a:t>
              </a:r>
            </a:p>
          </p:txBody>
        </p:sp>
        <p:cxnSp>
          <p:nvCxnSpPr>
            <p:cNvPr id="52234" name="Straight Arrow Connector 7"/>
            <p:cNvCxnSpPr>
              <a:cxnSpLocks noChangeShapeType="1"/>
            </p:cNvCxnSpPr>
            <p:nvPr/>
          </p:nvCxnSpPr>
          <p:spPr bwMode="auto">
            <a:xfrm flipH="1">
              <a:off x="8153400" y="4267200"/>
              <a:ext cx="76200" cy="108516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TextBox 10"/>
            <p:cNvSpPr txBox="1"/>
            <p:nvPr/>
          </p:nvSpPr>
          <p:spPr>
            <a:xfrm>
              <a:off x="4610100" y="6423296"/>
              <a:ext cx="3733941" cy="6460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800" b="0" i="0" dirty="0">
                  <a:latin typeface="+mn-lt"/>
                </a:rPr>
                <a:t>words in d</a:t>
              </a:r>
              <a:r>
                <a:rPr lang="en-US" sz="1800" b="0" i="0" baseline="-25000" dirty="0">
                  <a:latin typeface="+mn-lt"/>
                </a:rPr>
                <a:t>i</a:t>
              </a:r>
              <a:r>
                <a:rPr lang="en-US" sz="1800" b="0" i="0" dirty="0">
                  <a:latin typeface="+mn-lt"/>
                </a:rPr>
                <a:t> assigned with any topic</a:t>
              </a:r>
            </a:p>
            <a:p>
              <a:pPr>
                <a:defRPr/>
              </a:pPr>
              <a:r>
                <a:rPr lang="en-US" sz="1800" b="0" i="0" dirty="0">
                  <a:latin typeface="+mn-lt"/>
                </a:rPr>
                <a:t> </a:t>
              </a:r>
            </a:p>
          </p:txBody>
        </p:sp>
        <p:cxnSp>
          <p:nvCxnSpPr>
            <p:cNvPr id="52236" name="Straight Arrow Connector 16"/>
            <p:cNvCxnSpPr>
              <a:cxnSpLocks noChangeShapeType="1"/>
            </p:cNvCxnSpPr>
            <p:nvPr/>
          </p:nvCxnSpPr>
          <p:spPr bwMode="auto">
            <a:xfrm flipV="1">
              <a:off x="7769397" y="6222766"/>
              <a:ext cx="79203" cy="200243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7168-60E4-40A6-A093-DBE8FE444311}" type="slidenum">
              <a:rPr lang="en-US" smtClean="0"/>
              <a:t>33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9884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3886200" y="2057400"/>
            <a:ext cx="381000" cy="30861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53251" name="Object 4"/>
          <p:cNvGraphicFramePr>
            <a:graphicFrameLocks noChangeAspect="1"/>
          </p:cNvGraphicFramePr>
          <p:nvPr/>
        </p:nvGraphicFramePr>
        <p:xfrm>
          <a:off x="438150" y="1576388"/>
          <a:ext cx="723900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4" name="Document" r:id="rId4" imgW="7245096" imgH="5108448" progId="Word.Document.8">
                  <p:embed/>
                </p:oleObj>
              </mc:Choice>
              <mc:Fallback>
                <p:oleObj name="Document" r:id="rId4" imgW="7245096" imgH="510844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1576388"/>
                        <a:ext cx="7239000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2" name="Text Box 5"/>
          <p:cNvSpPr txBox="1">
            <a:spLocks noChangeArrowheads="1"/>
          </p:cNvSpPr>
          <p:nvPr/>
        </p:nvSpPr>
        <p:spPr bwMode="auto">
          <a:xfrm>
            <a:off x="3946525" y="990600"/>
            <a:ext cx="10477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iteration</a:t>
            </a:r>
          </a:p>
          <a:p>
            <a:r>
              <a:rPr lang="en-US" altLang="en-US"/>
              <a:t>1             2</a:t>
            </a:r>
          </a:p>
        </p:txBody>
      </p:sp>
      <p:sp>
        <p:nvSpPr>
          <p:cNvPr id="5325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Gibbs sampling in LDA</a:t>
            </a:r>
          </a:p>
        </p:txBody>
      </p:sp>
      <p:graphicFrame>
        <p:nvGraphicFramePr>
          <p:cNvPr id="53254" name="Object 6"/>
          <p:cNvGraphicFramePr>
            <a:graphicFrameLocks noChangeAspect="1"/>
          </p:cNvGraphicFramePr>
          <p:nvPr/>
        </p:nvGraphicFramePr>
        <p:xfrm>
          <a:off x="4279900" y="5410200"/>
          <a:ext cx="457835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5" name="Bitmap Image" r:id="rId6" imgW="5609524" imgH="1057423" progId="Paint.Picture">
                  <p:embed/>
                </p:oleObj>
              </mc:Choice>
              <mc:Fallback>
                <p:oleObj name="Bitmap Image" r:id="rId6" imgW="5609524" imgH="105742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9900" y="5410200"/>
                        <a:ext cx="4578350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130800" y="3457575"/>
            <a:ext cx="37195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0" i="0" dirty="0">
                <a:latin typeface="+mn-lt"/>
              </a:rPr>
              <a:t>How likely would d</a:t>
            </a:r>
            <a:r>
              <a:rPr lang="en-US" sz="1800" b="0" i="0" baseline="-25000" dirty="0">
                <a:latin typeface="+mn-lt"/>
              </a:rPr>
              <a:t>i</a:t>
            </a:r>
            <a:r>
              <a:rPr lang="en-US" sz="1800" b="0" i="0" dirty="0">
                <a:latin typeface="+mn-lt"/>
              </a:rPr>
              <a:t> choose topic j?</a:t>
            </a:r>
          </a:p>
        </p:txBody>
      </p:sp>
      <p:sp>
        <p:nvSpPr>
          <p:cNvPr id="53256" name="Rectangle 2"/>
          <p:cNvSpPr>
            <a:spLocks noChangeArrowheads="1"/>
          </p:cNvSpPr>
          <p:nvPr/>
        </p:nvSpPr>
        <p:spPr bwMode="auto">
          <a:xfrm>
            <a:off x="7675563" y="5410200"/>
            <a:ext cx="1316037" cy="9144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800600" y="2297113"/>
            <a:ext cx="425926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0" i="0" dirty="0">
                <a:latin typeface="+mn-lt"/>
              </a:rPr>
              <a:t>What’s the most likely topic for w</a:t>
            </a:r>
            <a:r>
              <a:rPr lang="en-US" sz="1800" b="0" i="0" baseline="-25000" dirty="0">
                <a:latin typeface="+mn-lt"/>
              </a:rPr>
              <a:t>i</a:t>
            </a:r>
            <a:r>
              <a:rPr lang="en-US" sz="1800" b="0" i="0" dirty="0">
                <a:latin typeface="+mn-lt"/>
              </a:rPr>
              <a:t> in d</a:t>
            </a:r>
            <a:r>
              <a:rPr lang="en-US" sz="1800" b="0" i="0" baseline="-25000" dirty="0">
                <a:latin typeface="+mn-lt"/>
              </a:rPr>
              <a:t>i</a:t>
            </a:r>
            <a:r>
              <a:rPr lang="en-US" sz="1800" b="0" i="0" dirty="0">
                <a:latin typeface="+mn-lt"/>
              </a:rPr>
              <a:t>? </a:t>
            </a:r>
          </a:p>
        </p:txBody>
      </p:sp>
      <p:cxnSp>
        <p:nvCxnSpPr>
          <p:cNvPr id="53258" name="Straight Arrow Connector 4"/>
          <p:cNvCxnSpPr>
            <a:cxnSpLocks noChangeShapeType="1"/>
          </p:cNvCxnSpPr>
          <p:nvPr/>
        </p:nvCxnSpPr>
        <p:spPr bwMode="auto">
          <a:xfrm flipH="1" flipV="1">
            <a:off x="4994275" y="2057400"/>
            <a:ext cx="492125" cy="2397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59" name="Straight Arrow Connector 6"/>
          <p:cNvCxnSpPr>
            <a:cxnSpLocks noChangeShapeType="1"/>
          </p:cNvCxnSpPr>
          <p:nvPr/>
        </p:nvCxnSpPr>
        <p:spPr bwMode="auto">
          <a:xfrm>
            <a:off x="8077200" y="3924300"/>
            <a:ext cx="0" cy="14097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4933950" y="4191000"/>
            <a:ext cx="268605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0" i="0" dirty="0">
                <a:latin typeface="+mn-lt"/>
              </a:rPr>
              <a:t>How likely would topic j  </a:t>
            </a:r>
          </a:p>
          <a:p>
            <a:pPr>
              <a:defRPr/>
            </a:pPr>
            <a:r>
              <a:rPr lang="en-US" sz="1800" b="0" i="0" dirty="0">
                <a:latin typeface="+mn-lt"/>
              </a:rPr>
              <a:t>generate word </a:t>
            </a:r>
            <a:r>
              <a:rPr lang="en-US" sz="1800" b="0" i="0" dirty="0"/>
              <a:t>w</a:t>
            </a:r>
            <a:r>
              <a:rPr lang="en-US" sz="1800" b="0" i="0" baseline="-25000" dirty="0"/>
              <a:t>i</a:t>
            </a:r>
            <a:r>
              <a:rPr lang="en-US" sz="1800" b="0" i="0" dirty="0"/>
              <a:t> </a:t>
            </a:r>
            <a:r>
              <a:rPr lang="en-US" sz="1800" b="0" i="0" dirty="0">
                <a:latin typeface="+mn-lt"/>
              </a:rPr>
              <a:t>?</a:t>
            </a:r>
          </a:p>
        </p:txBody>
      </p:sp>
      <p:sp>
        <p:nvSpPr>
          <p:cNvPr id="53261" name="Rectangle 14"/>
          <p:cNvSpPr>
            <a:spLocks noChangeArrowheads="1"/>
          </p:cNvSpPr>
          <p:nvPr/>
        </p:nvSpPr>
        <p:spPr bwMode="auto">
          <a:xfrm>
            <a:off x="6303963" y="5410200"/>
            <a:ext cx="1316037" cy="9144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cxnSp>
        <p:nvCxnSpPr>
          <p:cNvPr id="53262" name="Straight Arrow Connector 15"/>
          <p:cNvCxnSpPr>
            <a:cxnSpLocks noChangeShapeType="1"/>
          </p:cNvCxnSpPr>
          <p:nvPr/>
        </p:nvCxnSpPr>
        <p:spPr bwMode="auto">
          <a:xfrm>
            <a:off x="6705600" y="4837113"/>
            <a:ext cx="0" cy="4968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7168-60E4-40A6-A093-DBE8FE444311}" type="slidenum">
              <a:rPr lang="en-US" smtClean="0"/>
              <a:t>34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82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4629150" y="1862138"/>
            <a:ext cx="400050" cy="1905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3886200" y="2243138"/>
            <a:ext cx="381000" cy="28956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Gibbs sampling in LDA</a:t>
            </a:r>
          </a:p>
        </p:txBody>
      </p:sp>
      <p:graphicFrame>
        <p:nvGraphicFramePr>
          <p:cNvPr id="54277" name="Object 5"/>
          <p:cNvGraphicFramePr>
            <a:graphicFrameLocks noChangeAspect="1"/>
          </p:cNvGraphicFramePr>
          <p:nvPr/>
        </p:nvGraphicFramePr>
        <p:xfrm>
          <a:off x="438150" y="1576388"/>
          <a:ext cx="723900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8" name="Document" r:id="rId4" imgW="7245096" imgH="5105400" progId="Word.Document.8">
                  <p:embed/>
                </p:oleObj>
              </mc:Choice>
              <mc:Fallback>
                <p:oleObj name="Document" r:id="rId4" imgW="7245096" imgH="51054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1576388"/>
                        <a:ext cx="7239000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3946525" y="990600"/>
            <a:ext cx="10477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iteration</a:t>
            </a:r>
          </a:p>
          <a:p>
            <a:r>
              <a:rPr lang="en-US" altLang="en-US"/>
              <a:t>1             2</a:t>
            </a:r>
          </a:p>
        </p:txBody>
      </p:sp>
      <p:graphicFrame>
        <p:nvGraphicFramePr>
          <p:cNvPr id="54279" name="Object 7"/>
          <p:cNvGraphicFramePr>
            <a:graphicFrameLocks noChangeAspect="1"/>
          </p:cNvGraphicFramePr>
          <p:nvPr/>
        </p:nvGraphicFramePr>
        <p:xfrm>
          <a:off x="4279900" y="5410200"/>
          <a:ext cx="457835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9" name="Bitmap Image" r:id="rId6" imgW="5609524" imgH="1057423" progId="Paint.Picture">
                  <p:embed/>
                </p:oleObj>
              </mc:Choice>
              <mc:Fallback>
                <p:oleObj name="Bitmap Image" r:id="rId6" imgW="5609524" imgH="105742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9900" y="5410200"/>
                        <a:ext cx="4578350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7168-60E4-40A6-A093-DBE8FE444311}" type="slidenum">
              <a:rPr lang="en-US" smtClean="0"/>
              <a:t>35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403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4629150" y="1862138"/>
            <a:ext cx="400050" cy="4000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3886200" y="2452688"/>
            <a:ext cx="381000" cy="26860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Gibbs sampling in LDA</a:t>
            </a:r>
          </a:p>
        </p:txBody>
      </p:sp>
      <p:graphicFrame>
        <p:nvGraphicFramePr>
          <p:cNvPr id="55301" name="Object 5"/>
          <p:cNvGraphicFramePr>
            <a:graphicFrameLocks noChangeAspect="1"/>
          </p:cNvGraphicFramePr>
          <p:nvPr/>
        </p:nvGraphicFramePr>
        <p:xfrm>
          <a:off x="438150" y="1576388"/>
          <a:ext cx="723900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2" name="Document" r:id="rId4" imgW="7245096" imgH="5108448" progId="Word.Document.8">
                  <p:embed/>
                </p:oleObj>
              </mc:Choice>
              <mc:Fallback>
                <p:oleObj name="Document" r:id="rId4" imgW="7245096" imgH="510844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1576388"/>
                        <a:ext cx="7239000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3946525" y="990600"/>
            <a:ext cx="10477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iteration</a:t>
            </a:r>
          </a:p>
          <a:p>
            <a:r>
              <a:rPr lang="en-US" altLang="en-US"/>
              <a:t>1             2</a:t>
            </a:r>
          </a:p>
        </p:txBody>
      </p:sp>
      <p:graphicFrame>
        <p:nvGraphicFramePr>
          <p:cNvPr id="55303" name="Object 7"/>
          <p:cNvGraphicFramePr>
            <a:graphicFrameLocks noChangeAspect="1"/>
          </p:cNvGraphicFramePr>
          <p:nvPr/>
        </p:nvGraphicFramePr>
        <p:xfrm>
          <a:off x="4279900" y="5410200"/>
          <a:ext cx="457835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3" name="Bitmap Image" r:id="rId6" imgW="5609524" imgH="1057423" progId="Paint.Picture">
                  <p:embed/>
                </p:oleObj>
              </mc:Choice>
              <mc:Fallback>
                <p:oleObj name="Bitmap Image" r:id="rId6" imgW="5609524" imgH="105742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9900" y="5410200"/>
                        <a:ext cx="4578350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7168-60E4-40A6-A093-DBE8FE444311}" type="slidenum">
              <a:rPr lang="en-US" smtClean="0"/>
              <a:t>36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47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4629150" y="1862138"/>
            <a:ext cx="381000" cy="6096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3886200" y="2681288"/>
            <a:ext cx="381000" cy="24574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Gibbs sampling in LDA</a:t>
            </a:r>
          </a:p>
        </p:txBody>
      </p:sp>
      <p:graphicFrame>
        <p:nvGraphicFramePr>
          <p:cNvPr id="56325" name="Object 5"/>
          <p:cNvGraphicFramePr>
            <a:graphicFrameLocks noChangeAspect="1"/>
          </p:cNvGraphicFramePr>
          <p:nvPr/>
        </p:nvGraphicFramePr>
        <p:xfrm>
          <a:off x="438150" y="1576388"/>
          <a:ext cx="723900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6" name="Document" r:id="rId4" imgW="7245096" imgH="5105400" progId="Word.Document.8">
                  <p:embed/>
                </p:oleObj>
              </mc:Choice>
              <mc:Fallback>
                <p:oleObj name="Document" r:id="rId4" imgW="7245096" imgH="51054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1576388"/>
                        <a:ext cx="7239000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3946525" y="990600"/>
            <a:ext cx="10477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iteration</a:t>
            </a:r>
          </a:p>
          <a:p>
            <a:r>
              <a:rPr lang="en-US" altLang="en-US"/>
              <a:t>1             2</a:t>
            </a:r>
          </a:p>
        </p:txBody>
      </p:sp>
      <p:graphicFrame>
        <p:nvGraphicFramePr>
          <p:cNvPr id="56327" name="Object 7"/>
          <p:cNvGraphicFramePr>
            <a:graphicFrameLocks noChangeAspect="1"/>
          </p:cNvGraphicFramePr>
          <p:nvPr/>
        </p:nvGraphicFramePr>
        <p:xfrm>
          <a:off x="4279900" y="5410200"/>
          <a:ext cx="457835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7" name="Bitmap Image" r:id="rId6" imgW="5609524" imgH="1057423" progId="Paint.Picture">
                  <p:embed/>
                </p:oleObj>
              </mc:Choice>
              <mc:Fallback>
                <p:oleObj name="Bitmap Image" r:id="rId6" imgW="5609524" imgH="105742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9900" y="5410200"/>
                        <a:ext cx="4578350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7168-60E4-40A6-A093-DBE8FE444311}" type="slidenum">
              <a:rPr lang="en-US" smtClean="0"/>
              <a:t>37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31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4629150" y="1862138"/>
            <a:ext cx="381000" cy="8001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3886200" y="2890838"/>
            <a:ext cx="381000" cy="22479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Gibbs sampling in LDA</a:t>
            </a:r>
          </a:p>
        </p:txBody>
      </p:sp>
      <p:graphicFrame>
        <p:nvGraphicFramePr>
          <p:cNvPr id="57349" name="Object 5"/>
          <p:cNvGraphicFramePr>
            <a:graphicFrameLocks noChangeAspect="1"/>
          </p:cNvGraphicFramePr>
          <p:nvPr/>
        </p:nvGraphicFramePr>
        <p:xfrm>
          <a:off x="438150" y="1576388"/>
          <a:ext cx="723900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0" name="Document" r:id="rId4" imgW="7245096" imgH="5108448" progId="Word.Document.8">
                  <p:embed/>
                </p:oleObj>
              </mc:Choice>
              <mc:Fallback>
                <p:oleObj name="Document" r:id="rId4" imgW="7245096" imgH="510844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1576388"/>
                        <a:ext cx="7239000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3946525" y="990600"/>
            <a:ext cx="10477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iteration</a:t>
            </a:r>
          </a:p>
          <a:p>
            <a:r>
              <a:rPr lang="en-US" altLang="en-US"/>
              <a:t>1             2</a:t>
            </a:r>
          </a:p>
        </p:txBody>
      </p:sp>
      <p:graphicFrame>
        <p:nvGraphicFramePr>
          <p:cNvPr id="57351" name="Object 7"/>
          <p:cNvGraphicFramePr>
            <a:graphicFrameLocks noChangeAspect="1"/>
          </p:cNvGraphicFramePr>
          <p:nvPr/>
        </p:nvGraphicFramePr>
        <p:xfrm>
          <a:off x="4279900" y="5410200"/>
          <a:ext cx="457835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1" name="Bitmap Image" r:id="rId6" imgW="5609524" imgH="1057423" progId="Paint.Picture">
                  <p:embed/>
                </p:oleObj>
              </mc:Choice>
              <mc:Fallback>
                <p:oleObj name="Bitmap Image" r:id="rId6" imgW="5609524" imgH="105742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9900" y="5410200"/>
                        <a:ext cx="4578350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7168-60E4-40A6-A093-DBE8FE444311}" type="slidenum">
              <a:rPr lang="en-US" smtClean="0"/>
              <a:t>38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27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Gibbs sampling in LDA</a:t>
            </a:r>
          </a:p>
        </p:txBody>
      </p:sp>
      <p:graphicFrame>
        <p:nvGraphicFramePr>
          <p:cNvPr id="58371" name="Object 3"/>
          <p:cNvGraphicFramePr>
            <a:graphicFrameLocks noChangeAspect="1"/>
          </p:cNvGraphicFramePr>
          <p:nvPr/>
        </p:nvGraphicFramePr>
        <p:xfrm>
          <a:off x="438150" y="1576388"/>
          <a:ext cx="906780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4" name="Document" r:id="rId4" imgW="9073896" imgH="5105400" progId="Word.Document.8">
                  <p:embed/>
                </p:oleObj>
              </mc:Choice>
              <mc:Fallback>
                <p:oleObj name="Document" r:id="rId4" imgW="9073896" imgH="51054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1576388"/>
                        <a:ext cx="9067800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3946525" y="990600"/>
            <a:ext cx="36385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iteration</a:t>
            </a:r>
          </a:p>
          <a:p>
            <a:r>
              <a:rPr lang="en-US" altLang="en-US"/>
              <a:t>1             2                     …                  1000</a:t>
            </a:r>
          </a:p>
        </p:txBody>
      </p:sp>
      <p:graphicFrame>
        <p:nvGraphicFramePr>
          <p:cNvPr id="58373" name="Object 5"/>
          <p:cNvGraphicFramePr>
            <a:graphicFrameLocks noChangeAspect="1"/>
          </p:cNvGraphicFramePr>
          <p:nvPr/>
        </p:nvGraphicFramePr>
        <p:xfrm>
          <a:off x="4114800" y="5486400"/>
          <a:ext cx="457835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5" name="Bitmap Image" r:id="rId6" imgW="5609524" imgH="1057423" progId="Paint.Picture">
                  <p:embed/>
                </p:oleObj>
              </mc:Choice>
              <mc:Fallback>
                <p:oleObj name="Bitmap Image" r:id="rId6" imgW="5609524" imgH="105742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486400"/>
                        <a:ext cx="4578350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7168-60E4-40A6-A093-DBE8FE444311}" type="slidenum">
              <a:rPr lang="en-US" smtClean="0"/>
              <a:t>39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74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dirty="0" smtClean="0">
                <a:ea typeface="宋体" panose="02010600030101010101" pitchFamily="2" charset="-122"/>
              </a:rPr>
              <a:t>Document as a mixture of topics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331710" y="3636057"/>
            <a:ext cx="5376862" cy="29908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CN" sz="2400" dirty="0" smtClean="0">
                <a:ea typeface="宋体" panose="02010600030101010101" pitchFamily="2" charset="-122"/>
              </a:rPr>
              <a:t>How can we discover these topic-word distributions?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400" dirty="0" smtClean="0">
                <a:ea typeface="宋体" panose="02010600030101010101" pitchFamily="2" charset="-122"/>
              </a:rPr>
              <a:t>Many applications would be enabled by discovering such topics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000" dirty="0" smtClean="0">
                <a:ea typeface="宋体" panose="02010600030101010101" pitchFamily="2" charset="-122"/>
              </a:rPr>
              <a:t>Summarize themes/aspects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000" dirty="0" smtClean="0">
                <a:ea typeface="宋体" panose="02010600030101010101" pitchFamily="2" charset="-122"/>
              </a:rPr>
              <a:t>Facilitate navigation/browsing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000" dirty="0" smtClean="0">
                <a:ea typeface="宋体" panose="02010600030101010101" pitchFamily="2" charset="-122"/>
              </a:rPr>
              <a:t>Retrieve documents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000" dirty="0" smtClean="0">
                <a:ea typeface="宋体" panose="02010600030101010101" pitchFamily="2" charset="-122"/>
              </a:rPr>
              <a:t>Segment documents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000" dirty="0" smtClean="0">
                <a:ea typeface="宋体" panose="02010600030101010101" pitchFamily="2" charset="-122"/>
              </a:rPr>
              <a:t>Many other text mining tasks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52790" y="1835038"/>
            <a:ext cx="1223963" cy="384175"/>
            <a:chOff x="620490" y="1792969"/>
            <a:chExt cx="1223963" cy="384175"/>
          </a:xfrm>
        </p:grpSpPr>
        <p:sp>
          <p:nvSpPr>
            <p:cNvPr id="20484" name="Oval 4"/>
            <p:cNvSpPr>
              <a:spLocks noChangeArrowheads="1"/>
            </p:cNvSpPr>
            <p:nvPr/>
          </p:nvSpPr>
          <p:spPr bwMode="auto">
            <a:xfrm>
              <a:off x="639310" y="1792969"/>
              <a:ext cx="901700" cy="3841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485" name="Text Box 5"/>
            <p:cNvSpPr txBox="1">
              <a:spLocks noChangeArrowheads="1"/>
            </p:cNvSpPr>
            <p:nvPr/>
          </p:nvSpPr>
          <p:spPr bwMode="auto">
            <a:xfrm>
              <a:off x="620490" y="1824719"/>
              <a:ext cx="122396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CN" sz="1400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Symbol" panose="05050102010706020507" pitchFamily="18" charset="2"/>
                </a:rPr>
                <a:t>Topic  </a:t>
              </a:r>
              <a:r>
                <a:rPr lang="en-US" altLang="zh-CN" sz="1400" baseline="-25000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Symbol" panose="05050102010706020507" pitchFamily="18" charset="2"/>
                </a:rPr>
                <a:t>1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52789" y="4149439"/>
            <a:ext cx="1095375" cy="425450"/>
            <a:chOff x="640897" y="4190094"/>
            <a:chExt cx="1095375" cy="425450"/>
          </a:xfrm>
        </p:grpSpPr>
        <p:sp>
          <p:nvSpPr>
            <p:cNvPr id="20486" name="Oval 6"/>
            <p:cNvSpPr>
              <a:spLocks noChangeArrowheads="1"/>
            </p:cNvSpPr>
            <p:nvPr/>
          </p:nvSpPr>
          <p:spPr bwMode="auto">
            <a:xfrm>
              <a:off x="640897" y="4190094"/>
              <a:ext cx="900113" cy="425450"/>
            </a:xfrm>
            <a:prstGeom prst="ellipse">
              <a:avLst/>
            </a:prstGeom>
            <a:solidFill>
              <a:srgbClr val="008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487" name="Text Box 7"/>
            <p:cNvSpPr txBox="1">
              <a:spLocks noChangeArrowheads="1"/>
            </p:cNvSpPr>
            <p:nvPr/>
          </p:nvSpPr>
          <p:spPr bwMode="auto">
            <a:xfrm>
              <a:off x="669472" y="4262440"/>
              <a:ext cx="1066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CN" sz="1400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Symbol" panose="05050102010706020507" pitchFamily="18" charset="2"/>
                </a:rPr>
                <a:t>Topic </a:t>
              </a:r>
              <a:r>
                <a:rPr lang="en-US" altLang="zh-CN" sz="1400" baseline="-25000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Symbol" panose="05050102010706020507" pitchFamily="18" charset="2"/>
                </a:rPr>
                <a:t>k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52789" y="2777393"/>
            <a:ext cx="1223963" cy="427038"/>
            <a:chOff x="648835" y="2732769"/>
            <a:chExt cx="1223963" cy="427038"/>
          </a:xfrm>
        </p:grpSpPr>
        <p:sp>
          <p:nvSpPr>
            <p:cNvPr id="20488" name="Oval 8"/>
            <p:cNvSpPr>
              <a:spLocks noChangeArrowheads="1"/>
            </p:cNvSpPr>
            <p:nvPr/>
          </p:nvSpPr>
          <p:spPr bwMode="auto">
            <a:xfrm>
              <a:off x="648835" y="2732769"/>
              <a:ext cx="901700" cy="427038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489" name="Text Box 9"/>
            <p:cNvSpPr txBox="1">
              <a:spLocks noChangeArrowheads="1"/>
            </p:cNvSpPr>
            <p:nvPr/>
          </p:nvSpPr>
          <p:spPr bwMode="auto">
            <a:xfrm>
              <a:off x="648835" y="2807382"/>
              <a:ext cx="122396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CN" sz="1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Symbol" panose="05050102010706020507" pitchFamily="18" charset="2"/>
                </a:rPr>
                <a:t>Topic </a:t>
              </a:r>
              <a:r>
                <a:rPr lang="en-US" altLang="zh-CN" sz="1400" baseline="-25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Symbol" panose="05050102010706020507" pitchFamily="18" charset="2"/>
                </a:rPr>
                <a:t>2</a:t>
              </a:r>
            </a:p>
          </p:txBody>
        </p:sp>
      </p:grp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783772" y="3443969"/>
            <a:ext cx="647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ea typeface="宋体" panose="02010600030101010101" pitchFamily="2" charset="-122"/>
              </a:rPr>
              <a:t>…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66260" y="5395007"/>
            <a:ext cx="1560512" cy="515937"/>
            <a:chOff x="366260" y="5395007"/>
            <a:chExt cx="1560512" cy="515937"/>
          </a:xfrm>
        </p:grpSpPr>
        <p:sp>
          <p:nvSpPr>
            <p:cNvPr id="20491" name="Oval 11"/>
            <p:cNvSpPr>
              <a:spLocks noChangeArrowheads="1"/>
            </p:cNvSpPr>
            <p:nvPr/>
          </p:nvSpPr>
          <p:spPr bwMode="auto">
            <a:xfrm>
              <a:off x="366260" y="5395007"/>
              <a:ext cx="1447800" cy="457200"/>
            </a:xfrm>
            <a:prstGeom prst="ellipse">
              <a:avLst/>
            </a:prstGeom>
            <a:solidFill>
              <a:srgbClr val="CC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492" name="Text Box 12"/>
            <p:cNvSpPr txBox="1">
              <a:spLocks noChangeArrowheads="1"/>
            </p:cNvSpPr>
            <p:nvPr/>
          </p:nvSpPr>
          <p:spPr bwMode="auto">
            <a:xfrm>
              <a:off x="402772" y="5460094"/>
              <a:ext cx="1524000" cy="45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CN" sz="1400" dirty="0">
                  <a:latin typeface="Arial" panose="020B0604020202020204" pitchFamily="34" charset="0"/>
                  <a:ea typeface="宋体" panose="02010600030101010101" pitchFamily="2" charset="-122"/>
                  <a:sym typeface="Symbol" panose="05050102010706020507" pitchFamily="18" charset="2"/>
                </a:rPr>
                <a:t>Background </a:t>
              </a:r>
              <a:r>
                <a:rPr lang="en-US" altLang="zh-CN" sz="1400" baseline="-25000" dirty="0">
                  <a:latin typeface="Arial" panose="020B0604020202020204" pitchFamily="34" charset="0"/>
                  <a:ea typeface="宋体" panose="02010600030101010101" pitchFamily="2" charset="-122"/>
                  <a:sym typeface="Symbol" panose="05050102010706020507" pitchFamily="18" charset="2"/>
                </a:rPr>
                <a:t>k</a:t>
              </a:r>
            </a:p>
            <a:p>
              <a:endParaRPr lang="en-US" altLang="zh-CN" sz="1400" baseline="-25000" dirty="0"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endParaRPr>
            </a:p>
          </p:txBody>
        </p:sp>
      </p:grp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1612447" y="1719944"/>
            <a:ext cx="1533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ea typeface="宋体" panose="02010600030101010101" pitchFamily="2" charset="-122"/>
              </a:rPr>
              <a:t>government 0.3 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response  0.2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...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1698172" y="3929744"/>
            <a:ext cx="13668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ea typeface="宋体" panose="02010600030101010101" pitchFamily="2" charset="-122"/>
              </a:rPr>
              <a:t>donate  0.1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relief 0.05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help 0.02 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...</a:t>
            </a: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1698172" y="2558144"/>
            <a:ext cx="13668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ea typeface="宋体" panose="02010600030101010101" pitchFamily="2" charset="-122"/>
              </a:rPr>
              <a:t>city 0.2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new   0.1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orleans 0.05 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...</a:t>
            </a: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1850572" y="5214032"/>
            <a:ext cx="122396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ea typeface="宋体" panose="02010600030101010101" pitchFamily="2" charset="-122"/>
              </a:rPr>
              <a:t>is 0.05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the  0.04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a 0.03 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...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505200" y="1835038"/>
            <a:ext cx="5181600" cy="1676400"/>
            <a:chOff x="3505200" y="1835038"/>
            <a:chExt cx="5181600" cy="1676400"/>
          </a:xfrm>
        </p:grpSpPr>
        <p:sp>
          <p:nvSpPr>
            <p:cNvPr id="20497" name="Text Box 17"/>
            <p:cNvSpPr txBox="1">
              <a:spLocks noChangeArrowheads="1"/>
            </p:cNvSpPr>
            <p:nvPr/>
          </p:nvSpPr>
          <p:spPr bwMode="auto">
            <a:xfrm>
              <a:off x="3505200" y="1835038"/>
              <a:ext cx="5181600" cy="160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1400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[ </a:t>
              </a:r>
              <a:r>
                <a:rPr lang="en-US" altLang="zh-CN" sz="1400" dirty="0">
                  <a:solidFill>
                    <a:srgbClr val="CC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Criticism of government response to the hurricane primarily consisted of criticism of its response to the approach of the storm and its aftermath, specifically in the delayed response</a:t>
              </a:r>
              <a:r>
                <a:rPr lang="en-US" altLang="zh-CN" sz="1400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]</a:t>
              </a:r>
              <a:r>
                <a:rPr lang="en-US" altLang="zh-CN" sz="1400" dirty="0">
                  <a:latin typeface="Arial" panose="020B0604020202020204" pitchFamily="34" charset="0"/>
                  <a:ea typeface="宋体" panose="02010600030101010101" pitchFamily="2" charset="-122"/>
                </a:rPr>
                <a:t> to the </a:t>
              </a:r>
              <a:r>
                <a:rPr lang="en-US" altLang="zh-CN" sz="1400" dirty="0">
                  <a:solidFill>
                    <a:srgbClr val="00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[ flooding of New Orleans. … 80% of the 1.3 million residents of the greater New Orleans metropolitan area evacuated </a:t>
              </a:r>
              <a:r>
                <a:rPr lang="en-US" altLang="zh-CN" sz="1400" dirty="0">
                  <a:solidFill>
                    <a:srgbClr val="0000CC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]</a:t>
              </a:r>
              <a:r>
                <a:rPr lang="en-US" altLang="zh-CN" sz="1400" dirty="0">
                  <a:latin typeface="Arial" panose="020B0604020202020204" pitchFamily="34" charset="0"/>
                  <a:ea typeface="宋体" panose="02010600030101010101" pitchFamily="2" charset="-122"/>
                </a:rPr>
                <a:t> …</a:t>
              </a:r>
              <a:r>
                <a:rPr lang="en-US" altLang="zh-CN" sz="1400" dirty="0">
                  <a:solidFill>
                    <a:srgbClr val="0099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[ Over seventy countries pledged monetary donations or other assistance]</a:t>
              </a:r>
              <a:r>
                <a:rPr lang="en-US" altLang="zh-CN" sz="1400" dirty="0">
                  <a:latin typeface="Arial" panose="020B0604020202020204" pitchFamily="34" charset="0"/>
                  <a:ea typeface="宋体" panose="02010600030101010101" pitchFamily="2" charset="-122"/>
                </a:rPr>
                <a:t>. …</a:t>
              </a:r>
            </a:p>
          </p:txBody>
        </p:sp>
        <p:sp>
          <p:nvSpPr>
            <p:cNvPr id="20498" name="Rectangle 18"/>
            <p:cNvSpPr>
              <a:spLocks noChangeArrowheads="1"/>
            </p:cNvSpPr>
            <p:nvPr/>
          </p:nvSpPr>
          <p:spPr bwMode="auto">
            <a:xfrm>
              <a:off x="3505200" y="1835038"/>
              <a:ext cx="5181600" cy="1676400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7168-60E4-40A6-A093-DBE8FE444311}" type="slidenum">
              <a:rPr lang="en-US" smtClean="0"/>
              <a:t>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1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learned by LDA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595722"/>
            <a:ext cx="7217908" cy="472593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7168-60E4-40A6-A093-DBE8FE444311}" type="slidenum">
              <a:rPr lang="en-US" smtClean="0"/>
              <a:t>40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42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assignments in document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the topics shown in last slide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40" y="2574993"/>
            <a:ext cx="8446120" cy="285231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7168-60E4-40A6-A093-DBE8FE444311}" type="slidenum">
              <a:rPr lang="en-US" smtClean="0"/>
              <a:t>41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8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of learned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Document classification</a:t>
            </a:r>
          </a:p>
          <a:p>
            <a:pPr lvl="1"/>
            <a:r>
              <a:rPr lang="en-US" dirty="0" smtClean="0"/>
              <a:t>A new type of feature representation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914" y="2808513"/>
            <a:ext cx="4557713" cy="3906611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7168-60E4-40A6-A093-DBE8FE444311}" type="slidenum">
              <a:rPr lang="en-US" smtClean="0"/>
              <a:t>42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44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of learned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Collaborative filtering</a:t>
            </a:r>
          </a:p>
          <a:p>
            <a:pPr lvl="1"/>
            <a:r>
              <a:rPr lang="en-US" dirty="0" smtClean="0"/>
              <a:t>A new type of user profile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818" y="2928257"/>
            <a:ext cx="5056363" cy="361670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7168-60E4-40A6-A093-DBE8FE444311}" type="slidenum">
              <a:rPr lang="en-US" smtClean="0"/>
              <a:t>43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6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Outline 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3400" indent="-533400">
              <a:spcBef>
                <a:spcPts val="600"/>
              </a:spcBef>
              <a:buSzTx/>
              <a:buFontTx/>
              <a:buAutoNum type="arabicPeriod"/>
            </a:pPr>
            <a:r>
              <a:rPr lang="en-US" altLang="en-US" sz="2800" dirty="0" smtClean="0"/>
              <a:t>General idea of topic models  </a:t>
            </a:r>
            <a:endParaRPr lang="en-US" altLang="en-US" sz="2400" dirty="0" smtClean="0"/>
          </a:p>
          <a:p>
            <a:pPr marL="533400" indent="-533400">
              <a:spcBef>
                <a:spcPts val="600"/>
              </a:spcBef>
              <a:buSzTx/>
              <a:buFontTx/>
              <a:buAutoNum type="arabicPeriod"/>
            </a:pPr>
            <a:r>
              <a:rPr lang="en-US" altLang="en-US" sz="2800" dirty="0" smtClean="0"/>
              <a:t>Basic topic models</a:t>
            </a:r>
            <a:r>
              <a:rPr lang="en-US" altLang="en-US" sz="2400" dirty="0" smtClean="0"/>
              <a:t> </a:t>
            </a:r>
          </a:p>
          <a:p>
            <a:pPr marL="914400" lvl="1" indent="-457200">
              <a:spcBef>
                <a:spcPts val="600"/>
              </a:spcBef>
              <a:buFontTx/>
              <a:buChar char="-"/>
            </a:pPr>
            <a:r>
              <a:rPr lang="en-US" altLang="en-US" sz="2400" dirty="0" smtClean="0"/>
              <a:t>Probabilistic Latent Semantic Analysis (</a:t>
            </a:r>
            <a:r>
              <a:rPr lang="en-US" altLang="en-US" sz="2400" dirty="0" err="1" smtClean="0"/>
              <a:t>pLSA</a:t>
            </a:r>
            <a:r>
              <a:rPr lang="en-US" altLang="en-US" sz="2400" dirty="0" smtClean="0"/>
              <a:t>)</a:t>
            </a:r>
          </a:p>
          <a:p>
            <a:pPr marL="914400" lvl="1" indent="-457200">
              <a:spcBef>
                <a:spcPts val="600"/>
              </a:spcBef>
              <a:buFontTx/>
              <a:buChar char="-"/>
            </a:pPr>
            <a:r>
              <a:rPr lang="en-US" altLang="en-US" sz="2400" dirty="0" smtClean="0"/>
              <a:t>Latent </a:t>
            </a:r>
            <a:r>
              <a:rPr lang="en-US" altLang="en-US" sz="2400" dirty="0" err="1" smtClean="0"/>
              <a:t>Dirichlet</a:t>
            </a:r>
            <a:r>
              <a:rPr lang="en-US" altLang="en-US" sz="2400" dirty="0" smtClean="0"/>
              <a:t> Allocation (LDA)  </a:t>
            </a:r>
          </a:p>
          <a:p>
            <a:pPr marL="533400" indent="-533400">
              <a:spcBef>
                <a:spcPts val="600"/>
              </a:spcBef>
              <a:buSzTx/>
              <a:buFontTx/>
              <a:buAutoNum type="arabicPeriod"/>
            </a:pPr>
            <a:r>
              <a:rPr lang="en-US" altLang="en-US" sz="2800" b="1" dirty="0" smtClean="0"/>
              <a:t>Variants of topic models </a:t>
            </a:r>
          </a:p>
          <a:p>
            <a:pPr marL="533400" indent="-533400">
              <a:spcBef>
                <a:spcPts val="600"/>
              </a:spcBef>
              <a:buSzTx/>
              <a:buFontTx/>
              <a:buAutoNum type="arabicPeriod"/>
            </a:pPr>
            <a:r>
              <a:rPr lang="en-US" altLang="en-US" sz="2800" dirty="0" smtClean="0"/>
              <a:t>Summary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7168-60E4-40A6-A093-DBE8FE444311}" type="slidenum">
              <a:rPr lang="en-US" smtClean="0"/>
              <a:t>44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1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Supervised Topic Model </a:t>
            </a:r>
            <a:r>
              <a:rPr lang="en-US" sz="3600" baseline="30000" dirty="0" smtClean="0"/>
              <a:t>[</a:t>
            </a:r>
            <a:r>
              <a:rPr lang="en-US" sz="3600" baseline="30000" dirty="0" err="1" smtClean="0"/>
              <a:t>Blei</a:t>
            </a:r>
            <a:r>
              <a:rPr lang="en-US" sz="3600" baseline="30000" dirty="0" smtClean="0"/>
              <a:t> &amp; McAuliffe, NIPS’02]</a:t>
            </a:r>
            <a:endParaRPr lang="en-US" sz="3600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generative model for classification</a:t>
            </a:r>
          </a:p>
          <a:p>
            <a:pPr lvl="1"/>
            <a:r>
              <a:rPr lang="en-US" dirty="0" smtClean="0"/>
              <a:t>Topic generates both words and labels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457" y="3112111"/>
            <a:ext cx="5688006" cy="278794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7168-60E4-40A6-A093-DBE8FE444311}" type="slidenum">
              <a:rPr lang="en-US" smtClean="0"/>
              <a:t>45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8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Sentiment polarity of topics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53" y="2267204"/>
            <a:ext cx="8668694" cy="270495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01486" y="3897086"/>
            <a:ext cx="2754085" cy="1930845"/>
            <a:chOff x="1001486" y="3897086"/>
            <a:chExt cx="2754085" cy="1930845"/>
          </a:xfrm>
        </p:grpSpPr>
        <p:sp>
          <p:nvSpPr>
            <p:cNvPr id="5" name="TextBox 4"/>
            <p:cNvSpPr txBox="1"/>
            <p:nvPr/>
          </p:nvSpPr>
          <p:spPr>
            <a:xfrm>
              <a:off x="1001486" y="5181600"/>
              <a:ext cx="2754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rgbClr val="FF0000"/>
                  </a:solidFill>
                </a:rPr>
                <a:t>Sentiment polarity learned from classification model</a:t>
              </a:r>
              <a:endParaRPr lang="en-US" b="1" i="1" dirty="0">
                <a:solidFill>
                  <a:srgbClr val="FF0000"/>
                </a:solidFill>
              </a:endParaRPr>
            </a:p>
          </p:txBody>
        </p:sp>
        <p:cxnSp>
          <p:nvCxnSpPr>
            <p:cNvPr id="7" name="Straight Arrow Connector 6"/>
            <p:cNvCxnSpPr>
              <a:stCxn id="5" idx="0"/>
            </p:cNvCxnSpPr>
            <p:nvPr/>
          </p:nvCxnSpPr>
          <p:spPr>
            <a:xfrm flipV="1">
              <a:off x="2378529" y="3897086"/>
              <a:ext cx="898071" cy="128451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7168-60E4-40A6-A093-DBE8FE444311}" type="slidenum">
              <a:rPr lang="en-US" smtClean="0"/>
              <a:t>46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0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Author Topic Model </a:t>
            </a:r>
            <a:r>
              <a:rPr lang="en-US" baseline="30000" dirty="0" smtClean="0"/>
              <a:t>[Rosen-</a:t>
            </a:r>
            <a:r>
              <a:rPr lang="en-US" baseline="30000" dirty="0" err="1" smtClean="0"/>
              <a:t>Zvi</a:t>
            </a:r>
            <a:r>
              <a:rPr lang="en-US" baseline="30000" dirty="0" smtClean="0"/>
              <a:t> UAI’04]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Authorship determines the topic mixture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938" y="2481943"/>
            <a:ext cx="3880935" cy="382678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606144" y="2790735"/>
            <a:ext cx="3385455" cy="1323439"/>
            <a:chOff x="5497287" y="2906486"/>
            <a:chExt cx="3385455" cy="1323439"/>
          </a:xfrm>
        </p:grpSpPr>
        <p:sp>
          <p:nvSpPr>
            <p:cNvPr id="5" name="TextBox 4"/>
            <p:cNvSpPr txBox="1"/>
            <p:nvPr/>
          </p:nvSpPr>
          <p:spPr>
            <a:xfrm>
              <a:off x="6542313" y="2906486"/>
              <a:ext cx="234042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solidFill>
                    <a:srgbClr val="FF0000"/>
                  </a:solidFill>
                </a:rPr>
                <a:t>Each author chooses his/her topic to contribute in the document</a:t>
              </a:r>
              <a:endParaRPr lang="en-US" sz="2000" i="1" dirty="0">
                <a:solidFill>
                  <a:srgbClr val="FF0000"/>
                </a:solidFill>
              </a:endParaRPr>
            </a:p>
          </p:txBody>
        </p:sp>
        <p:cxnSp>
          <p:nvCxnSpPr>
            <p:cNvPr id="7" name="Straight Arrow Connector 6"/>
            <p:cNvCxnSpPr>
              <a:stCxn id="5" idx="1"/>
            </p:cNvCxnSpPr>
            <p:nvPr/>
          </p:nvCxnSpPr>
          <p:spPr>
            <a:xfrm flipH="1">
              <a:off x="5497287" y="3568206"/>
              <a:ext cx="1045026" cy="17648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7168-60E4-40A6-A093-DBE8FE444311}" type="slidenum">
              <a:rPr lang="en-US" smtClean="0"/>
              <a:t>47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0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Learned association between words and authors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368" y="1595006"/>
            <a:ext cx="7169264" cy="489355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7168-60E4-40A6-A093-DBE8FE444311}" type="slidenum">
              <a:rPr lang="en-US" smtClean="0"/>
              <a:t>48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55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Collaborative Topic Model </a:t>
            </a:r>
            <a:r>
              <a:rPr lang="en-US" sz="3600" baseline="30000" dirty="0" smtClean="0"/>
              <a:t>[Wang &amp; Blei,KDD’11]</a:t>
            </a:r>
            <a:endParaRPr lang="en-US" sz="3600" baseline="30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Collaborative filtering in topic space</a:t>
            </a:r>
          </a:p>
          <a:p>
            <a:pPr lvl="1"/>
            <a:r>
              <a:rPr lang="en-US" dirty="0" smtClean="0"/>
              <a:t>User’s preference over topics determines his/her rating for the item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275" y="3390900"/>
            <a:ext cx="5273449" cy="257922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6200" y="4778829"/>
            <a:ext cx="2764971" cy="946150"/>
            <a:chOff x="76200" y="4778829"/>
            <a:chExt cx="2764971" cy="946150"/>
          </a:xfrm>
        </p:grpSpPr>
        <p:sp>
          <p:nvSpPr>
            <p:cNvPr id="6" name="TextBox 5"/>
            <p:cNvSpPr txBox="1"/>
            <p:nvPr/>
          </p:nvSpPr>
          <p:spPr>
            <a:xfrm>
              <a:off x="76200" y="5078648"/>
              <a:ext cx="26343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</a:rPr>
                <a:t>Topics for the item, shifted with random noise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2079171" y="4778829"/>
              <a:ext cx="762000" cy="34834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484413" y="5862014"/>
            <a:ext cx="3189515" cy="704294"/>
            <a:chOff x="484413" y="4778829"/>
            <a:chExt cx="3189515" cy="704294"/>
          </a:xfrm>
        </p:grpSpPr>
        <p:sp>
          <p:nvSpPr>
            <p:cNvPr id="11" name="TextBox 10"/>
            <p:cNvSpPr txBox="1"/>
            <p:nvPr/>
          </p:nvSpPr>
          <p:spPr>
            <a:xfrm>
              <a:off x="484413" y="5113791"/>
              <a:ext cx="3189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</a:rPr>
                <a:t>User profile over topical space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2079171" y="4778829"/>
              <a:ext cx="762000" cy="34834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7168-60E4-40A6-A093-DBE8FE444311}" type="slidenum">
              <a:rPr lang="en-US" smtClean="0"/>
              <a:t>49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1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600" dirty="0" smtClean="0"/>
              <a:t>General idea of probabilistic topic models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 smtClean="0"/>
              <a:t>Topic: a multinomial distribution over words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Document: a mixture of topics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A document is “generated” by first sampling topics from some prior distribution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Each time, sample a word from a corresponding topic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Many variations of how these topics are mixed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Topic modeling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Fitting the probabilistic model to text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Answer topic-related questions by computing various kinds of posterior distributions 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 smtClean="0"/>
              <a:t>e.g., p(</a:t>
            </a:r>
            <a:r>
              <a:rPr lang="en-US" altLang="en-US" sz="2000" dirty="0" err="1" smtClean="0"/>
              <a:t>topic|time</a:t>
            </a:r>
            <a:r>
              <a:rPr lang="en-US" altLang="en-US" sz="2000" dirty="0" smtClean="0"/>
              <a:t>), p(</a:t>
            </a:r>
            <a:r>
              <a:rPr lang="en-US" altLang="en-US" sz="2000" dirty="0" err="1" smtClean="0"/>
              <a:t>sentiment|topic</a:t>
            </a:r>
            <a:r>
              <a:rPr lang="en-US" altLang="en-US" sz="2000" dirty="0" smtClean="0"/>
              <a:t>)</a:t>
            </a:r>
          </a:p>
        </p:txBody>
      </p:sp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54FC541-6F03-448A-85D3-6363C9A392DE}" type="slidenum">
              <a:rPr lang="en-US" altLang="en-US" sz="1400" b="0">
                <a:latin typeface="Times New Roman" panose="02020603050405020304" pitchFamily="18" charset="0"/>
              </a:rPr>
              <a:pPr/>
              <a:t>5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9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Topic-based recommendation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78429"/>
            <a:ext cx="8330767" cy="4793797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7168-60E4-40A6-A093-DBE8FE444311}" type="slidenum">
              <a:rPr lang="en-US" smtClean="0"/>
              <a:t>50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9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Correspondence Topic Model </a:t>
            </a:r>
            <a:r>
              <a:rPr lang="en-US" sz="3800" baseline="30000" dirty="0" smtClean="0"/>
              <a:t>[</a:t>
            </a:r>
            <a:r>
              <a:rPr lang="en-US" sz="3800" baseline="30000" dirty="0" err="1" smtClean="0"/>
              <a:t>Blei</a:t>
            </a:r>
            <a:r>
              <a:rPr lang="en-US" sz="3800" baseline="30000" dirty="0" smtClean="0"/>
              <a:t> SIGIR’03]</a:t>
            </a:r>
            <a:endParaRPr lang="en-US" sz="3800" baseline="30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Simultaneously modeling the generation of multiple types of observations</a:t>
            </a:r>
          </a:p>
          <a:p>
            <a:pPr lvl="1"/>
            <a:r>
              <a:rPr lang="en-US" dirty="0" smtClean="0"/>
              <a:t>E.g., image and corresponding text annotations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630" y="4014329"/>
            <a:ext cx="4427509" cy="22943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94414" y="3152512"/>
            <a:ext cx="5001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Correspondence part (can be described with different distributions)</a:t>
            </a:r>
            <a:endParaRPr lang="en-US" sz="2400" dirty="0">
              <a:solidFill>
                <a:srgbClr val="0070C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90143" y="4245429"/>
            <a:ext cx="6442039" cy="2024742"/>
            <a:chOff x="590143" y="4245429"/>
            <a:chExt cx="6442039" cy="2024742"/>
          </a:xfrm>
        </p:grpSpPr>
        <p:sp>
          <p:nvSpPr>
            <p:cNvPr id="8" name="TextBox 7"/>
            <p:cNvSpPr txBox="1"/>
            <p:nvPr/>
          </p:nvSpPr>
          <p:spPr>
            <a:xfrm>
              <a:off x="590143" y="4930694"/>
              <a:ext cx="16994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LDA part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024743" y="4245429"/>
              <a:ext cx="5007439" cy="2024742"/>
            </a:xfrm>
            <a:custGeom>
              <a:avLst/>
              <a:gdLst>
                <a:gd name="connsiteX0" fmla="*/ 43543 w 5007439"/>
                <a:gd name="connsiteY0" fmla="*/ 435428 h 2024742"/>
                <a:gd name="connsiteX1" fmla="*/ 43543 w 5007439"/>
                <a:gd name="connsiteY1" fmla="*/ 435428 h 2024742"/>
                <a:gd name="connsiteX2" fmla="*/ 141514 w 5007439"/>
                <a:gd name="connsiteY2" fmla="*/ 489857 h 2024742"/>
                <a:gd name="connsiteX3" fmla="*/ 206828 w 5007439"/>
                <a:gd name="connsiteY3" fmla="*/ 511628 h 2024742"/>
                <a:gd name="connsiteX4" fmla="*/ 272143 w 5007439"/>
                <a:gd name="connsiteY4" fmla="*/ 555171 h 2024742"/>
                <a:gd name="connsiteX5" fmla="*/ 304800 w 5007439"/>
                <a:gd name="connsiteY5" fmla="*/ 576942 h 2024742"/>
                <a:gd name="connsiteX6" fmla="*/ 391886 w 5007439"/>
                <a:gd name="connsiteY6" fmla="*/ 598714 h 2024742"/>
                <a:gd name="connsiteX7" fmla="*/ 424543 w 5007439"/>
                <a:gd name="connsiteY7" fmla="*/ 609600 h 2024742"/>
                <a:gd name="connsiteX8" fmla="*/ 457200 w 5007439"/>
                <a:gd name="connsiteY8" fmla="*/ 642257 h 2024742"/>
                <a:gd name="connsiteX9" fmla="*/ 642257 w 5007439"/>
                <a:gd name="connsiteY9" fmla="*/ 740228 h 2024742"/>
                <a:gd name="connsiteX10" fmla="*/ 674914 w 5007439"/>
                <a:gd name="connsiteY10" fmla="*/ 772885 h 2024742"/>
                <a:gd name="connsiteX11" fmla="*/ 772886 w 5007439"/>
                <a:gd name="connsiteY11" fmla="*/ 827314 h 2024742"/>
                <a:gd name="connsiteX12" fmla="*/ 816428 w 5007439"/>
                <a:gd name="connsiteY12" fmla="*/ 870857 h 2024742"/>
                <a:gd name="connsiteX13" fmla="*/ 859971 w 5007439"/>
                <a:gd name="connsiteY13" fmla="*/ 892628 h 2024742"/>
                <a:gd name="connsiteX14" fmla="*/ 968828 w 5007439"/>
                <a:gd name="connsiteY14" fmla="*/ 957942 h 2024742"/>
                <a:gd name="connsiteX15" fmla="*/ 990600 w 5007439"/>
                <a:gd name="connsiteY15" fmla="*/ 990600 h 2024742"/>
                <a:gd name="connsiteX16" fmla="*/ 1023257 w 5007439"/>
                <a:gd name="connsiteY16" fmla="*/ 1012371 h 2024742"/>
                <a:gd name="connsiteX17" fmla="*/ 1077686 w 5007439"/>
                <a:gd name="connsiteY17" fmla="*/ 1055914 h 2024742"/>
                <a:gd name="connsiteX18" fmla="*/ 1132114 w 5007439"/>
                <a:gd name="connsiteY18" fmla="*/ 1099457 h 2024742"/>
                <a:gd name="connsiteX19" fmla="*/ 1143000 w 5007439"/>
                <a:gd name="connsiteY19" fmla="*/ 1132114 h 2024742"/>
                <a:gd name="connsiteX20" fmla="*/ 1164771 w 5007439"/>
                <a:gd name="connsiteY20" fmla="*/ 1208314 h 2024742"/>
                <a:gd name="connsiteX21" fmla="*/ 1175657 w 5007439"/>
                <a:gd name="connsiteY21" fmla="*/ 1284514 h 2024742"/>
                <a:gd name="connsiteX22" fmla="*/ 1197428 w 5007439"/>
                <a:gd name="connsiteY22" fmla="*/ 1360714 h 2024742"/>
                <a:gd name="connsiteX23" fmla="*/ 1219200 w 5007439"/>
                <a:gd name="connsiteY23" fmla="*/ 1447800 h 2024742"/>
                <a:gd name="connsiteX24" fmla="*/ 1240971 w 5007439"/>
                <a:gd name="connsiteY24" fmla="*/ 1600200 h 2024742"/>
                <a:gd name="connsiteX25" fmla="*/ 1262743 w 5007439"/>
                <a:gd name="connsiteY25" fmla="*/ 1621971 h 2024742"/>
                <a:gd name="connsiteX26" fmla="*/ 1295400 w 5007439"/>
                <a:gd name="connsiteY26" fmla="*/ 1665514 h 2024742"/>
                <a:gd name="connsiteX27" fmla="*/ 1328057 w 5007439"/>
                <a:gd name="connsiteY27" fmla="*/ 1676400 h 2024742"/>
                <a:gd name="connsiteX28" fmla="*/ 1371600 w 5007439"/>
                <a:gd name="connsiteY28" fmla="*/ 1698171 h 2024742"/>
                <a:gd name="connsiteX29" fmla="*/ 1404257 w 5007439"/>
                <a:gd name="connsiteY29" fmla="*/ 1719942 h 2024742"/>
                <a:gd name="connsiteX30" fmla="*/ 1502228 w 5007439"/>
                <a:gd name="connsiteY30" fmla="*/ 1752600 h 2024742"/>
                <a:gd name="connsiteX31" fmla="*/ 1534886 w 5007439"/>
                <a:gd name="connsiteY31" fmla="*/ 1763485 h 2024742"/>
                <a:gd name="connsiteX32" fmla="*/ 1632857 w 5007439"/>
                <a:gd name="connsiteY32" fmla="*/ 1774371 h 2024742"/>
                <a:gd name="connsiteX33" fmla="*/ 1730828 w 5007439"/>
                <a:gd name="connsiteY33" fmla="*/ 1807028 h 2024742"/>
                <a:gd name="connsiteX34" fmla="*/ 1796143 w 5007439"/>
                <a:gd name="connsiteY34" fmla="*/ 1828800 h 2024742"/>
                <a:gd name="connsiteX35" fmla="*/ 1828800 w 5007439"/>
                <a:gd name="connsiteY35" fmla="*/ 1839685 h 2024742"/>
                <a:gd name="connsiteX36" fmla="*/ 1992086 w 5007439"/>
                <a:gd name="connsiteY36" fmla="*/ 1872342 h 2024742"/>
                <a:gd name="connsiteX37" fmla="*/ 2166257 w 5007439"/>
                <a:gd name="connsiteY37" fmla="*/ 1915885 h 2024742"/>
                <a:gd name="connsiteX38" fmla="*/ 2209800 w 5007439"/>
                <a:gd name="connsiteY38" fmla="*/ 1926771 h 2024742"/>
                <a:gd name="connsiteX39" fmla="*/ 2329543 w 5007439"/>
                <a:gd name="connsiteY39" fmla="*/ 1937657 h 2024742"/>
                <a:gd name="connsiteX40" fmla="*/ 2775857 w 5007439"/>
                <a:gd name="connsiteY40" fmla="*/ 1970314 h 2024742"/>
                <a:gd name="connsiteX41" fmla="*/ 2884714 w 5007439"/>
                <a:gd name="connsiteY41" fmla="*/ 1992085 h 2024742"/>
                <a:gd name="connsiteX42" fmla="*/ 3211286 w 5007439"/>
                <a:gd name="connsiteY42" fmla="*/ 2013857 h 2024742"/>
                <a:gd name="connsiteX43" fmla="*/ 3396343 w 5007439"/>
                <a:gd name="connsiteY43" fmla="*/ 2024742 h 2024742"/>
                <a:gd name="connsiteX44" fmla="*/ 4212771 w 5007439"/>
                <a:gd name="connsiteY44" fmla="*/ 2002971 h 2024742"/>
                <a:gd name="connsiteX45" fmla="*/ 4376057 w 5007439"/>
                <a:gd name="connsiteY45" fmla="*/ 1970314 h 2024742"/>
                <a:gd name="connsiteX46" fmla="*/ 4550228 w 5007439"/>
                <a:gd name="connsiteY46" fmla="*/ 1948542 h 2024742"/>
                <a:gd name="connsiteX47" fmla="*/ 4626428 w 5007439"/>
                <a:gd name="connsiteY47" fmla="*/ 1926771 h 2024742"/>
                <a:gd name="connsiteX48" fmla="*/ 4713514 w 5007439"/>
                <a:gd name="connsiteY48" fmla="*/ 1915885 h 2024742"/>
                <a:gd name="connsiteX49" fmla="*/ 4789714 w 5007439"/>
                <a:gd name="connsiteY49" fmla="*/ 1905000 h 2024742"/>
                <a:gd name="connsiteX50" fmla="*/ 4942114 w 5007439"/>
                <a:gd name="connsiteY50" fmla="*/ 1839685 h 2024742"/>
                <a:gd name="connsiteX51" fmla="*/ 4996543 w 5007439"/>
                <a:gd name="connsiteY51" fmla="*/ 1763485 h 2024742"/>
                <a:gd name="connsiteX52" fmla="*/ 5007428 w 5007439"/>
                <a:gd name="connsiteY52" fmla="*/ 1687285 h 2024742"/>
                <a:gd name="connsiteX53" fmla="*/ 4985657 w 5007439"/>
                <a:gd name="connsiteY53" fmla="*/ 1513114 h 2024742"/>
                <a:gd name="connsiteX54" fmla="*/ 4942114 w 5007439"/>
                <a:gd name="connsiteY54" fmla="*/ 1436914 h 2024742"/>
                <a:gd name="connsiteX55" fmla="*/ 4898571 w 5007439"/>
                <a:gd name="connsiteY55" fmla="*/ 1426028 h 2024742"/>
                <a:gd name="connsiteX56" fmla="*/ 4865914 w 5007439"/>
                <a:gd name="connsiteY56" fmla="*/ 1415142 h 2024742"/>
                <a:gd name="connsiteX57" fmla="*/ 4822371 w 5007439"/>
                <a:gd name="connsiteY57" fmla="*/ 1371600 h 2024742"/>
                <a:gd name="connsiteX58" fmla="*/ 4778828 w 5007439"/>
                <a:gd name="connsiteY58" fmla="*/ 1338942 h 2024742"/>
                <a:gd name="connsiteX59" fmla="*/ 4757057 w 5007439"/>
                <a:gd name="connsiteY59" fmla="*/ 1306285 h 2024742"/>
                <a:gd name="connsiteX60" fmla="*/ 4702628 w 5007439"/>
                <a:gd name="connsiteY60" fmla="*/ 1273628 h 2024742"/>
                <a:gd name="connsiteX61" fmla="*/ 4604657 w 5007439"/>
                <a:gd name="connsiteY61" fmla="*/ 1186542 h 2024742"/>
                <a:gd name="connsiteX62" fmla="*/ 4463143 w 5007439"/>
                <a:gd name="connsiteY62" fmla="*/ 1143000 h 2024742"/>
                <a:gd name="connsiteX63" fmla="*/ 4419600 w 5007439"/>
                <a:gd name="connsiteY63" fmla="*/ 1132114 h 2024742"/>
                <a:gd name="connsiteX64" fmla="*/ 4234543 w 5007439"/>
                <a:gd name="connsiteY64" fmla="*/ 1099457 h 2024742"/>
                <a:gd name="connsiteX65" fmla="*/ 4169228 w 5007439"/>
                <a:gd name="connsiteY65" fmla="*/ 1077685 h 2024742"/>
                <a:gd name="connsiteX66" fmla="*/ 4114800 w 5007439"/>
                <a:gd name="connsiteY66" fmla="*/ 1055914 h 2024742"/>
                <a:gd name="connsiteX67" fmla="*/ 3864428 w 5007439"/>
                <a:gd name="connsiteY67" fmla="*/ 1012371 h 2024742"/>
                <a:gd name="connsiteX68" fmla="*/ 3831771 w 5007439"/>
                <a:gd name="connsiteY68" fmla="*/ 1001485 h 2024742"/>
                <a:gd name="connsiteX69" fmla="*/ 3712028 w 5007439"/>
                <a:gd name="connsiteY69" fmla="*/ 990600 h 2024742"/>
                <a:gd name="connsiteX70" fmla="*/ 3646714 w 5007439"/>
                <a:gd name="connsiteY70" fmla="*/ 979714 h 2024742"/>
                <a:gd name="connsiteX71" fmla="*/ 3548743 w 5007439"/>
                <a:gd name="connsiteY71" fmla="*/ 968828 h 2024742"/>
                <a:gd name="connsiteX72" fmla="*/ 3472543 w 5007439"/>
                <a:gd name="connsiteY72" fmla="*/ 957942 h 2024742"/>
                <a:gd name="connsiteX73" fmla="*/ 3189514 w 5007439"/>
                <a:gd name="connsiteY73" fmla="*/ 947057 h 2024742"/>
                <a:gd name="connsiteX74" fmla="*/ 3156857 w 5007439"/>
                <a:gd name="connsiteY74" fmla="*/ 936171 h 2024742"/>
                <a:gd name="connsiteX75" fmla="*/ 3091543 w 5007439"/>
                <a:gd name="connsiteY75" fmla="*/ 925285 h 2024742"/>
                <a:gd name="connsiteX76" fmla="*/ 3048000 w 5007439"/>
                <a:gd name="connsiteY76" fmla="*/ 914400 h 2024742"/>
                <a:gd name="connsiteX77" fmla="*/ 2699657 w 5007439"/>
                <a:gd name="connsiteY77" fmla="*/ 925285 h 2024742"/>
                <a:gd name="connsiteX78" fmla="*/ 2275114 w 5007439"/>
                <a:gd name="connsiteY78" fmla="*/ 914400 h 2024742"/>
                <a:gd name="connsiteX79" fmla="*/ 2144486 w 5007439"/>
                <a:gd name="connsiteY79" fmla="*/ 903514 h 2024742"/>
                <a:gd name="connsiteX80" fmla="*/ 1981200 w 5007439"/>
                <a:gd name="connsiteY80" fmla="*/ 892628 h 2024742"/>
                <a:gd name="connsiteX81" fmla="*/ 1839686 w 5007439"/>
                <a:gd name="connsiteY81" fmla="*/ 838200 h 2024742"/>
                <a:gd name="connsiteX82" fmla="*/ 1730828 w 5007439"/>
                <a:gd name="connsiteY82" fmla="*/ 816428 h 2024742"/>
                <a:gd name="connsiteX83" fmla="*/ 1632857 w 5007439"/>
                <a:gd name="connsiteY83" fmla="*/ 794657 h 2024742"/>
                <a:gd name="connsiteX84" fmla="*/ 1611086 w 5007439"/>
                <a:gd name="connsiteY84" fmla="*/ 772885 h 2024742"/>
                <a:gd name="connsiteX85" fmla="*/ 1589314 w 5007439"/>
                <a:gd name="connsiteY85" fmla="*/ 707571 h 2024742"/>
                <a:gd name="connsiteX86" fmla="*/ 1567543 w 5007439"/>
                <a:gd name="connsiteY86" fmla="*/ 664028 h 2024742"/>
                <a:gd name="connsiteX87" fmla="*/ 1556657 w 5007439"/>
                <a:gd name="connsiteY87" fmla="*/ 533400 h 2024742"/>
                <a:gd name="connsiteX88" fmla="*/ 1545771 w 5007439"/>
                <a:gd name="connsiteY88" fmla="*/ 500742 h 2024742"/>
                <a:gd name="connsiteX89" fmla="*/ 1534886 w 5007439"/>
                <a:gd name="connsiteY89" fmla="*/ 370114 h 2024742"/>
                <a:gd name="connsiteX90" fmla="*/ 1524000 w 5007439"/>
                <a:gd name="connsiteY90" fmla="*/ 337457 h 2024742"/>
                <a:gd name="connsiteX91" fmla="*/ 1513114 w 5007439"/>
                <a:gd name="connsiteY91" fmla="*/ 283028 h 2024742"/>
                <a:gd name="connsiteX92" fmla="*/ 1436914 w 5007439"/>
                <a:gd name="connsiteY92" fmla="*/ 174171 h 2024742"/>
                <a:gd name="connsiteX93" fmla="*/ 1393371 w 5007439"/>
                <a:gd name="connsiteY93" fmla="*/ 152400 h 2024742"/>
                <a:gd name="connsiteX94" fmla="*/ 1371600 w 5007439"/>
                <a:gd name="connsiteY94" fmla="*/ 130628 h 2024742"/>
                <a:gd name="connsiteX95" fmla="*/ 1284514 w 5007439"/>
                <a:gd name="connsiteY95" fmla="*/ 87085 h 2024742"/>
                <a:gd name="connsiteX96" fmla="*/ 859971 w 5007439"/>
                <a:gd name="connsiteY96" fmla="*/ 54428 h 2024742"/>
                <a:gd name="connsiteX97" fmla="*/ 685800 w 5007439"/>
                <a:gd name="connsiteY97" fmla="*/ 32657 h 2024742"/>
                <a:gd name="connsiteX98" fmla="*/ 533400 w 5007439"/>
                <a:gd name="connsiteY98" fmla="*/ 21771 h 2024742"/>
                <a:gd name="connsiteX99" fmla="*/ 402771 w 5007439"/>
                <a:gd name="connsiteY99" fmla="*/ 0 h 2024742"/>
                <a:gd name="connsiteX100" fmla="*/ 283028 w 5007439"/>
                <a:gd name="connsiteY100" fmla="*/ 10885 h 2024742"/>
                <a:gd name="connsiteX101" fmla="*/ 141514 w 5007439"/>
                <a:gd name="connsiteY101" fmla="*/ 21771 h 2024742"/>
                <a:gd name="connsiteX102" fmla="*/ 65314 w 5007439"/>
                <a:gd name="connsiteY102" fmla="*/ 43542 h 2024742"/>
                <a:gd name="connsiteX103" fmla="*/ 54428 w 5007439"/>
                <a:gd name="connsiteY103" fmla="*/ 76200 h 2024742"/>
                <a:gd name="connsiteX104" fmla="*/ 21771 w 5007439"/>
                <a:gd name="connsiteY104" fmla="*/ 141514 h 2024742"/>
                <a:gd name="connsiteX105" fmla="*/ 0 w 5007439"/>
                <a:gd name="connsiteY105" fmla="*/ 228600 h 2024742"/>
                <a:gd name="connsiteX106" fmla="*/ 10886 w 5007439"/>
                <a:gd name="connsiteY106" fmla="*/ 348342 h 2024742"/>
                <a:gd name="connsiteX107" fmla="*/ 54428 w 5007439"/>
                <a:gd name="connsiteY107" fmla="*/ 413657 h 2024742"/>
                <a:gd name="connsiteX108" fmla="*/ 43543 w 5007439"/>
                <a:gd name="connsiteY108" fmla="*/ 435428 h 2024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5007439" h="2024742">
                  <a:moveTo>
                    <a:pt x="43543" y="435428"/>
                  </a:moveTo>
                  <a:lnTo>
                    <a:pt x="43543" y="435428"/>
                  </a:lnTo>
                  <a:cubicBezTo>
                    <a:pt x="76200" y="453571"/>
                    <a:pt x="107660" y="474059"/>
                    <a:pt x="141514" y="489857"/>
                  </a:cubicBezTo>
                  <a:cubicBezTo>
                    <a:pt x="162310" y="499562"/>
                    <a:pt x="187367" y="499465"/>
                    <a:pt x="206828" y="511628"/>
                  </a:cubicBezTo>
                  <a:cubicBezTo>
                    <a:pt x="307065" y="574275"/>
                    <a:pt x="135670" y="521052"/>
                    <a:pt x="272143" y="555171"/>
                  </a:cubicBezTo>
                  <a:cubicBezTo>
                    <a:pt x="283029" y="562428"/>
                    <a:pt x="292505" y="572471"/>
                    <a:pt x="304800" y="576942"/>
                  </a:cubicBezTo>
                  <a:cubicBezTo>
                    <a:pt x="332921" y="587168"/>
                    <a:pt x="363499" y="589252"/>
                    <a:pt x="391886" y="598714"/>
                  </a:cubicBezTo>
                  <a:lnTo>
                    <a:pt x="424543" y="609600"/>
                  </a:lnTo>
                  <a:cubicBezTo>
                    <a:pt x="435429" y="620486"/>
                    <a:pt x="444089" y="634189"/>
                    <a:pt x="457200" y="642257"/>
                  </a:cubicBezTo>
                  <a:cubicBezTo>
                    <a:pt x="541568" y="694175"/>
                    <a:pt x="567362" y="687801"/>
                    <a:pt x="642257" y="740228"/>
                  </a:cubicBezTo>
                  <a:cubicBezTo>
                    <a:pt x="654869" y="749056"/>
                    <a:pt x="662387" y="763937"/>
                    <a:pt x="674914" y="772885"/>
                  </a:cubicBezTo>
                  <a:cubicBezTo>
                    <a:pt x="801427" y="863252"/>
                    <a:pt x="621037" y="709209"/>
                    <a:pt x="772886" y="827314"/>
                  </a:cubicBezTo>
                  <a:cubicBezTo>
                    <a:pt x="789088" y="839916"/>
                    <a:pt x="800007" y="858541"/>
                    <a:pt x="816428" y="870857"/>
                  </a:cubicBezTo>
                  <a:cubicBezTo>
                    <a:pt x="829410" y="880593"/>
                    <a:pt x="846210" y="884028"/>
                    <a:pt x="859971" y="892628"/>
                  </a:cubicBezTo>
                  <a:cubicBezTo>
                    <a:pt x="986009" y="971400"/>
                    <a:pt x="802734" y="874895"/>
                    <a:pt x="968828" y="957942"/>
                  </a:cubicBezTo>
                  <a:cubicBezTo>
                    <a:pt x="976085" y="968828"/>
                    <a:pt x="981349" y="981349"/>
                    <a:pt x="990600" y="990600"/>
                  </a:cubicBezTo>
                  <a:cubicBezTo>
                    <a:pt x="999851" y="999851"/>
                    <a:pt x="1012791" y="1004521"/>
                    <a:pt x="1023257" y="1012371"/>
                  </a:cubicBezTo>
                  <a:cubicBezTo>
                    <a:pt x="1041845" y="1026312"/>
                    <a:pt x="1059098" y="1041973"/>
                    <a:pt x="1077686" y="1055914"/>
                  </a:cubicBezTo>
                  <a:cubicBezTo>
                    <a:pt x="1132613" y="1097109"/>
                    <a:pt x="1090321" y="1057662"/>
                    <a:pt x="1132114" y="1099457"/>
                  </a:cubicBezTo>
                  <a:cubicBezTo>
                    <a:pt x="1135743" y="1110343"/>
                    <a:pt x="1139848" y="1121081"/>
                    <a:pt x="1143000" y="1132114"/>
                  </a:cubicBezTo>
                  <a:cubicBezTo>
                    <a:pt x="1170346" y="1227821"/>
                    <a:pt x="1138666" y="1129994"/>
                    <a:pt x="1164771" y="1208314"/>
                  </a:cubicBezTo>
                  <a:cubicBezTo>
                    <a:pt x="1168400" y="1233714"/>
                    <a:pt x="1171067" y="1259270"/>
                    <a:pt x="1175657" y="1284514"/>
                  </a:cubicBezTo>
                  <a:cubicBezTo>
                    <a:pt x="1185544" y="1338894"/>
                    <a:pt x="1184712" y="1314090"/>
                    <a:pt x="1197428" y="1360714"/>
                  </a:cubicBezTo>
                  <a:cubicBezTo>
                    <a:pt x="1205301" y="1389582"/>
                    <a:pt x="1219200" y="1447800"/>
                    <a:pt x="1219200" y="1447800"/>
                  </a:cubicBezTo>
                  <a:cubicBezTo>
                    <a:pt x="1219551" y="1451306"/>
                    <a:pt x="1226175" y="1570608"/>
                    <a:pt x="1240971" y="1600200"/>
                  </a:cubicBezTo>
                  <a:cubicBezTo>
                    <a:pt x="1245561" y="1609380"/>
                    <a:pt x="1256173" y="1614087"/>
                    <a:pt x="1262743" y="1621971"/>
                  </a:cubicBezTo>
                  <a:cubicBezTo>
                    <a:pt x="1274358" y="1635909"/>
                    <a:pt x="1281462" y="1653899"/>
                    <a:pt x="1295400" y="1665514"/>
                  </a:cubicBezTo>
                  <a:cubicBezTo>
                    <a:pt x="1304215" y="1672860"/>
                    <a:pt x="1317510" y="1671880"/>
                    <a:pt x="1328057" y="1676400"/>
                  </a:cubicBezTo>
                  <a:cubicBezTo>
                    <a:pt x="1342972" y="1682792"/>
                    <a:pt x="1357511" y="1690120"/>
                    <a:pt x="1371600" y="1698171"/>
                  </a:cubicBezTo>
                  <a:cubicBezTo>
                    <a:pt x="1382959" y="1704662"/>
                    <a:pt x="1392181" y="1714910"/>
                    <a:pt x="1404257" y="1719942"/>
                  </a:cubicBezTo>
                  <a:cubicBezTo>
                    <a:pt x="1436033" y="1733182"/>
                    <a:pt x="1469571" y="1741714"/>
                    <a:pt x="1502228" y="1752600"/>
                  </a:cubicBezTo>
                  <a:cubicBezTo>
                    <a:pt x="1513114" y="1756229"/>
                    <a:pt x="1523481" y="1762218"/>
                    <a:pt x="1534886" y="1763485"/>
                  </a:cubicBezTo>
                  <a:lnTo>
                    <a:pt x="1632857" y="1774371"/>
                  </a:lnTo>
                  <a:cubicBezTo>
                    <a:pt x="1693152" y="1814567"/>
                    <a:pt x="1636965" y="1783562"/>
                    <a:pt x="1730828" y="1807028"/>
                  </a:cubicBezTo>
                  <a:cubicBezTo>
                    <a:pt x="1753092" y="1812594"/>
                    <a:pt x="1774371" y="1821543"/>
                    <a:pt x="1796143" y="1828800"/>
                  </a:cubicBezTo>
                  <a:cubicBezTo>
                    <a:pt x="1807029" y="1832429"/>
                    <a:pt x="1817548" y="1837435"/>
                    <a:pt x="1828800" y="1839685"/>
                  </a:cubicBezTo>
                  <a:cubicBezTo>
                    <a:pt x="1883229" y="1850571"/>
                    <a:pt x="1939428" y="1854789"/>
                    <a:pt x="1992086" y="1872342"/>
                  </a:cubicBezTo>
                  <a:cubicBezTo>
                    <a:pt x="2102282" y="1909075"/>
                    <a:pt x="2019132" y="1884358"/>
                    <a:pt x="2166257" y="1915885"/>
                  </a:cubicBezTo>
                  <a:cubicBezTo>
                    <a:pt x="2180886" y="1919020"/>
                    <a:pt x="2194970" y="1924794"/>
                    <a:pt x="2209800" y="1926771"/>
                  </a:cubicBezTo>
                  <a:cubicBezTo>
                    <a:pt x="2249527" y="1932068"/>
                    <a:pt x="2289629" y="1934028"/>
                    <a:pt x="2329543" y="1937657"/>
                  </a:cubicBezTo>
                  <a:cubicBezTo>
                    <a:pt x="2548759" y="1981499"/>
                    <a:pt x="2401415" y="1958235"/>
                    <a:pt x="2775857" y="1970314"/>
                  </a:cubicBezTo>
                  <a:cubicBezTo>
                    <a:pt x="2812143" y="1977571"/>
                    <a:pt x="2848082" y="1986852"/>
                    <a:pt x="2884714" y="1992085"/>
                  </a:cubicBezTo>
                  <a:cubicBezTo>
                    <a:pt x="2965851" y="2003676"/>
                    <a:pt x="3149370" y="2010417"/>
                    <a:pt x="3211286" y="2013857"/>
                  </a:cubicBezTo>
                  <a:lnTo>
                    <a:pt x="3396343" y="2024742"/>
                  </a:lnTo>
                  <a:cubicBezTo>
                    <a:pt x="3599964" y="2021561"/>
                    <a:pt x="3953725" y="2033448"/>
                    <a:pt x="4212771" y="2002971"/>
                  </a:cubicBezTo>
                  <a:cubicBezTo>
                    <a:pt x="4313136" y="1991163"/>
                    <a:pt x="4253430" y="1989935"/>
                    <a:pt x="4376057" y="1970314"/>
                  </a:cubicBezTo>
                  <a:cubicBezTo>
                    <a:pt x="4433831" y="1961070"/>
                    <a:pt x="4550228" y="1948542"/>
                    <a:pt x="4550228" y="1948542"/>
                  </a:cubicBezTo>
                  <a:cubicBezTo>
                    <a:pt x="4575628" y="1941285"/>
                    <a:pt x="4600525" y="1931952"/>
                    <a:pt x="4626428" y="1926771"/>
                  </a:cubicBezTo>
                  <a:cubicBezTo>
                    <a:pt x="4655114" y="1921034"/>
                    <a:pt x="4684516" y="1919751"/>
                    <a:pt x="4713514" y="1915885"/>
                  </a:cubicBezTo>
                  <a:lnTo>
                    <a:pt x="4789714" y="1905000"/>
                  </a:lnTo>
                  <a:cubicBezTo>
                    <a:pt x="4838416" y="1888766"/>
                    <a:pt x="4900787" y="1875846"/>
                    <a:pt x="4942114" y="1839685"/>
                  </a:cubicBezTo>
                  <a:cubicBezTo>
                    <a:pt x="4952913" y="1830236"/>
                    <a:pt x="4986130" y="1779105"/>
                    <a:pt x="4996543" y="1763485"/>
                  </a:cubicBezTo>
                  <a:cubicBezTo>
                    <a:pt x="5000171" y="1738085"/>
                    <a:pt x="5007428" y="1712943"/>
                    <a:pt x="5007428" y="1687285"/>
                  </a:cubicBezTo>
                  <a:cubicBezTo>
                    <a:pt x="5007428" y="1632819"/>
                    <a:pt x="5008651" y="1566767"/>
                    <a:pt x="4985657" y="1513114"/>
                  </a:cubicBezTo>
                  <a:cubicBezTo>
                    <a:pt x="4982643" y="1506080"/>
                    <a:pt x="4953048" y="1444203"/>
                    <a:pt x="4942114" y="1436914"/>
                  </a:cubicBezTo>
                  <a:cubicBezTo>
                    <a:pt x="4929666" y="1428615"/>
                    <a:pt x="4912956" y="1430138"/>
                    <a:pt x="4898571" y="1426028"/>
                  </a:cubicBezTo>
                  <a:cubicBezTo>
                    <a:pt x="4887538" y="1422876"/>
                    <a:pt x="4876800" y="1418771"/>
                    <a:pt x="4865914" y="1415142"/>
                  </a:cubicBezTo>
                  <a:cubicBezTo>
                    <a:pt x="4851400" y="1400628"/>
                    <a:pt x="4837819" y="1385117"/>
                    <a:pt x="4822371" y="1371600"/>
                  </a:cubicBezTo>
                  <a:cubicBezTo>
                    <a:pt x="4808717" y="1359653"/>
                    <a:pt x="4791657" y="1351771"/>
                    <a:pt x="4778828" y="1338942"/>
                  </a:cubicBezTo>
                  <a:cubicBezTo>
                    <a:pt x="4769577" y="1329691"/>
                    <a:pt x="4766990" y="1314799"/>
                    <a:pt x="4757057" y="1306285"/>
                  </a:cubicBezTo>
                  <a:cubicBezTo>
                    <a:pt x="4740993" y="1292516"/>
                    <a:pt x="4719004" y="1287026"/>
                    <a:pt x="4702628" y="1273628"/>
                  </a:cubicBezTo>
                  <a:cubicBezTo>
                    <a:pt x="4657299" y="1236541"/>
                    <a:pt x="4650509" y="1209468"/>
                    <a:pt x="4604657" y="1186542"/>
                  </a:cubicBezTo>
                  <a:cubicBezTo>
                    <a:pt x="4555333" y="1161880"/>
                    <a:pt x="4518826" y="1156921"/>
                    <a:pt x="4463143" y="1143000"/>
                  </a:cubicBezTo>
                  <a:cubicBezTo>
                    <a:pt x="4448629" y="1139371"/>
                    <a:pt x="4434411" y="1134230"/>
                    <a:pt x="4419600" y="1132114"/>
                  </a:cubicBezTo>
                  <a:cubicBezTo>
                    <a:pt x="4371818" y="1125288"/>
                    <a:pt x="4274742" y="1112857"/>
                    <a:pt x="4234543" y="1099457"/>
                  </a:cubicBezTo>
                  <a:cubicBezTo>
                    <a:pt x="4212771" y="1092200"/>
                    <a:pt x="4190536" y="1086208"/>
                    <a:pt x="4169228" y="1077685"/>
                  </a:cubicBezTo>
                  <a:cubicBezTo>
                    <a:pt x="4151085" y="1070428"/>
                    <a:pt x="4133906" y="1060008"/>
                    <a:pt x="4114800" y="1055914"/>
                  </a:cubicBezTo>
                  <a:cubicBezTo>
                    <a:pt x="4031970" y="1038165"/>
                    <a:pt x="3944791" y="1039159"/>
                    <a:pt x="3864428" y="1012371"/>
                  </a:cubicBezTo>
                  <a:cubicBezTo>
                    <a:pt x="3853542" y="1008742"/>
                    <a:pt x="3843130" y="1003108"/>
                    <a:pt x="3831771" y="1001485"/>
                  </a:cubicBezTo>
                  <a:cubicBezTo>
                    <a:pt x="3792095" y="995817"/>
                    <a:pt x="3751832" y="995283"/>
                    <a:pt x="3712028" y="990600"/>
                  </a:cubicBezTo>
                  <a:cubicBezTo>
                    <a:pt x="3690108" y="988021"/>
                    <a:pt x="3668592" y="982631"/>
                    <a:pt x="3646714" y="979714"/>
                  </a:cubicBezTo>
                  <a:cubicBezTo>
                    <a:pt x="3614144" y="975371"/>
                    <a:pt x="3581347" y="972904"/>
                    <a:pt x="3548743" y="968828"/>
                  </a:cubicBezTo>
                  <a:cubicBezTo>
                    <a:pt x="3523283" y="965645"/>
                    <a:pt x="3498154" y="959494"/>
                    <a:pt x="3472543" y="957942"/>
                  </a:cubicBezTo>
                  <a:cubicBezTo>
                    <a:pt x="3378303" y="952231"/>
                    <a:pt x="3283857" y="950685"/>
                    <a:pt x="3189514" y="947057"/>
                  </a:cubicBezTo>
                  <a:cubicBezTo>
                    <a:pt x="3178628" y="943428"/>
                    <a:pt x="3168058" y="938660"/>
                    <a:pt x="3156857" y="936171"/>
                  </a:cubicBezTo>
                  <a:cubicBezTo>
                    <a:pt x="3135311" y="931383"/>
                    <a:pt x="3113186" y="929614"/>
                    <a:pt x="3091543" y="925285"/>
                  </a:cubicBezTo>
                  <a:cubicBezTo>
                    <a:pt x="3076873" y="922351"/>
                    <a:pt x="3062514" y="918028"/>
                    <a:pt x="3048000" y="914400"/>
                  </a:cubicBezTo>
                  <a:cubicBezTo>
                    <a:pt x="2931886" y="918028"/>
                    <a:pt x="2815828" y="925285"/>
                    <a:pt x="2699657" y="925285"/>
                  </a:cubicBezTo>
                  <a:cubicBezTo>
                    <a:pt x="2558096" y="925285"/>
                    <a:pt x="2416566" y="919947"/>
                    <a:pt x="2275114" y="914400"/>
                  </a:cubicBezTo>
                  <a:cubicBezTo>
                    <a:pt x="2231454" y="912688"/>
                    <a:pt x="2188060" y="906742"/>
                    <a:pt x="2144486" y="903514"/>
                  </a:cubicBezTo>
                  <a:lnTo>
                    <a:pt x="1981200" y="892628"/>
                  </a:lnTo>
                  <a:cubicBezTo>
                    <a:pt x="1935339" y="872973"/>
                    <a:pt x="1888504" y="850405"/>
                    <a:pt x="1839686" y="838200"/>
                  </a:cubicBezTo>
                  <a:cubicBezTo>
                    <a:pt x="1803786" y="829225"/>
                    <a:pt x="1767114" y="823685"/>
                    <a:pt x="1730828" y="816428"/>
                  </a:cubicBezTo>
                  <a:cubicBezTo>
                    <a:pt x="1661733" y="802609"/>
                    <a:pt x="1694347" y="810028"/>
                    <a:pt x="1632857" y="794657"/>
                  </a:cubicBezTo>
                  <a:cubicBezTo>
                    <a:pt x="1625600" y="787400"/>
                    <a:pt x="1615676" y="782065"/>
                    <a:pt x="1611086" y="772885"/>
                  </a:cubicBezTo>
                  <a:cubicBezTo>
                    <a:pt x="1600823" y="752359"/>
                    <a:pt x="1599577" y="728097"/>
                    <a:pt x="1589314" y="707571"/>
                  </a:cubicBezTo>
                  <a:lnTo>
                    <a:pt x="1567543" y="664028"/>
                  </a:lnTo>
                  <a:cubicBezTo>
                    <a:pt x="1563914" y="620485"/>
                    <a:pt x="1562432" y="576710"/>
                    <a:pt x="1556657" y="533400"/>
                  </a:cubicBezTo>
                  <a:cubicBezTo>
                    <a:pt x="1555140" y="522026"/>
                    <a:pt x="1547288" y="512116"/>
                    <a:pt x="1545771" y="500742"/>
                  </a:cubicBezTo>
                  <a:cubicBezTo>
                    <a:pt x="1539996" y="457432"/>
                    <a:pt x="1540661" y="413424"/>
                    <a:pt x="1534886" y="370114"/>
                  </a:cubicBezTo>
                  <a:cubicBezTo>
                    <a:pt x="1533370" y="358740"/>
                    <a:pt x="1526783" y="348589"/>
                    <a:pt x="1524000" y="337457"/>
                  </a:cubicBezTo>
                  <a:cubicBezTo>
                    <a:pt x="1519512" y="319507"/>
                    <a:pt x="1520230" y="300107"/>
                    <a:pt x="1513114" y="283028"/>
                  </a:cubicBezTo>
                  <a:cubicBezTo>
                    <a:pt x="1498849" y="248793"/>
                    <a:pt x="1470830" y="198397"/>
                    <a:pt x="1436914" y="174171"/>
                  </a:cubicBezTo>
                  <a:cubicBezTo>
                    <a:pt x="1423709" y="164739"/>
                    <a:pt x="1407885" y="159657"/>
                    <a:pt x="1393371" y="152400"/>
                  </a:cubicBezTo>
                  <a:cubicBezTo>
                    <a:pt x="1386114" y="145143"/>
                    <a:pt x="1380401" y="135908"/>
                    <a:pt x="1371600" y="130628"/>
                  </a:cubicBezTo>
                  <a:cubicBezTo>
                    <a:pt x="1343770" y="113930"/>
                    <a:pt x="1316000" y="94956"/>
                    <a:pt x="1284514" y="87085"/>
                  </a:cubicBezTo>
                  <a:cubicBezTo>
                    <a:pt x="1088244" y="38019"/>
                    <a:pt x="1227334" y="66279"/>
                    <a:pt x="859971" y="54428"/>
                  </a:cubicBezTo>
                  <a:cubicBezTo>
                    <a:pt x="801914" y="47171"/>
                    <a:pt x="744018" y="38479"/>
                    <a:pt x="685800" y="32657"/>
                  </a:cubicBezTo>
                  <a:cubicBezTo>
                    <a:pt x="635123" y="27589"/>
                    <a:pt x="584100" y="26600"/>
                    <a:pt x="533400" y="21771"/>
                  </a:cubicBezTo>
                  <a:cubicBezTo>
                    <a:pt x="481854" y="16862"/>
                    <a:pt x="451373" y="9720"/>
                    <a:pt x="402771" y="0"/>
                  </a:cubicBezTo>
                  <a:lnTo>
                    <a:pt x="283028" y="10885"/>
                  </a:lnTo>
                  <a:cubicBezTo>
                    <a:pt x="235881" y="14814"/>
                    <a:pt x="188501" y="16243"/>
                    <a:pt x="141514" y="21771"/>
                  </a:cubicBezTo>
                  <a:cubicBezTo>
                    <a:pt x="120394" y="24256"/>
                    <a:pt x="86429" y="36504"/>
                    <a:pt x="65314" y="43542"/>
                  </a:cubicBezTo>
                  <a:cubicBezTo>
                    <a:pt x="61685" y="54428"/>
                    <a:pt x="59560" y="65937"/>
                    <a:pt x="54428" y="76200"/>
                  </a:cubicBezTo>
                  <a:cubicBezTo>
                    <a:pt x="24704" y="135649"/>
                    <a:pt x="38187" y="81321"/>
                    <a:pt x="21771" y="141514"/>
                  </a:cubicBezTo>
                  <a:cubicBezTo>
                    <a:pt x="13898" y="170382"/>
                    <a:pt x="0" y="228600"/>
                    <a:pt x="0" y="228600"/>
                  </a:cubicBezTo>
                  <a:cubicBezTo>
                    <a:pt x="3629" y="268514"/>
                    <a:pt x="-423" y="309892"/>
                    <a:pt x="10886" y="348342"/>
                  </a:cubicBezTo>
                  <a:cubicBezTo>
                    <a:pt x="18269" y="373445"/>
                    <a:pt x="29604" y="405383"/>
                    <a:pt x="54428" y="413657"/>
                  </a:cubicBezTo>
                  <a:cubicBezTo>
                    <a:pt x="90528" y="425689"/>
                    <a:pt x="45357" y="431800"/>
                    <a:pt x="43543" y="435428"/>
                  </a:cubicBez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7168-60E4-40A6-A093-DBE8FE444311}" type="slidenum">
              <a:rPr lang="en-US" smtClean="0"/>
              <a:t>51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Annotation results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214" y="1600200"/>
            <a:ext cx="6041572" cy="4854258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7168-60E4-40A6-A093-DBE8FE444311}" type="slidenum">
              <a:rPr lang="en-US" smtClean="0"/>
              <a:t>52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0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Annotation results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859" y="2177142"/>
            <a:ext cx="7172281" cy="3309257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7168-60E4-40A6-A093-DBE8FE444311}" type="slidenum">
              <a:rPr lang="en-US" smtClean="0"/>
              <a:t>53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8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Dynamic Topic Model </a:t>
            </a:r>
            <a:r>
              <a:rPr lang="en-US" baseline="30000" dirty="0" smtClean="0"/>
              <a:t>[</a:t>
            </a:r>
            <a:r>
              <a:rPr lang="en-US" baseline="30000" dirty="0" err="1" smtClean="0"/>
              <a:t>Blei</a:t>
            </a:r>
            <a:r>
              <a:rPr lang="en-US" baseline="30000" dirty="0" smtClean="0"/>
              <a:t> ICML’06]</a:t>
            </a:r>
            <a:endParaRPr lang="en-US" baseline="30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Capture the evolving topics over time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996" y="2303863"/>
            <a:ext cx="5493204" cy="40266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3653" y="3578516"/>
            <a:ext cx="14369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Markov assumption about the topic dynamics</a:t>
            </a:r>
            <a:endParaRPr lang="en-US" i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142998" y="2634343"/>
            <a:ext cx="1219200" cy="93617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233825" y="5063845"/>
            <a:ext cx="1128373" cy="64577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7168-60E4-40A6-A093-DBE8FE444311}" type="slidenum">
              <a:rPr lang="en-US" smtClean="0"/>
              <a:t>54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37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topics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21075"/>
            <a:ext cx="8508229" cy="397945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7168-60E4-40A6-A093-DBE8FE444311}" type="slidenum">
              <a:rPr lang="en-US" smtClean="0"/>
              <a:t>55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6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Polylingual</a:t>
            </a:r>
            <a:r>
              <a:rPr lang="en-US" sz="3600" dirty="0"/>
              <a:t> Topic </a:t>
            </a:r>
            <a:r>
              <a:rPr lang="en-US" sz="3600" dirty="0" smtClean="0"/>
              <a:t>Models </a:t>
            </a:r>
            <a:r>
              <a:rPr lang="en-US" sz="3600" baseline="30000" dirty="0" smtClean="0"/>
              <a:t>[</a:t>
            </a:r>
            <a:r>
              <a:rPr lang="en-US" sz="3600" baseline="30000" dirty="0" err="1" smtClean="0"/>
              <a:t>Mimmo</a:t>
            </a:r>
            <a:r>
              <a:rPr lang="en-US" sz="3600" baseline="30000" dirty="0" smtClean="0"/>
              <a:t> et al., EMNLP’09]</a:t>
            </a:r>
            <a:endParaRPr lang="en-US" sz="3600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Assumption: topics are universal over languages</a:t>
            </a:r>
          </a:p>
          <a:p>
            <a:pPr lvl="1"/>
            <a:r>
              <a:rPr lang="en-US" dirty="0" smtClean="0"/>
              <a:t>Correspondence between documents are known</a:t>
            </a:r>
          </a:p>
          <a:p>
            <a:pPr lvl="2"/>
            <a:r>
              <a:rPr lang="en-US" dirty="0" smtClean="0"/>
              <a:t>E.g., news report about the same event in different languages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210" y="4037307"/>
            <a:ext cx="5445579" cy="2271418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7168-60E4-40A6-A093-DBE8FE444311}" type="slidenum">
              <a:rPr lang="en-US" smtClean="0"/>
              <a:t>56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Topics learned in different languages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799" y="2372518"/>
            <a:ext cx="6858000" cy="298132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7168-60E4-40A6-A093-DBE8FE444311}" type="slidenum">
              <a:rPr lang="en-US" smtClean="0"/>
              <a:t>57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1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Correlated Topic Model </a:t>
            </a:r>
            <a:r>
              <a:rPr lang="en-US" baseline="30000" dirty="0" smtClean="0"/>
              <a:t>[</a:t>
            </a:r>
            <a:r>
              <a:rPr lang="en-US" baseline="30000" dirty="0" err="1" smtClean="0"/>
              <a:t>Blei</a:t>
            </a:r>
            <a:r>
              <a:rPr lang="en-US" baseline="30000" dirty="0" smtClean="0"/>
              <a:t> &amp; Lafferty, Annals of Applied Stat’07]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Non-conjugate priors to capture correlation between topics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806" y="3129822"/>
            <a:ext cx="6140387" cy="21606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51857" y="3064508"/>
            <a:ext cx="1110343" cy="229126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09800" y="5789488"/>
            <a:ext cx="5170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Gaussian as the prior for topic proportion (increase the computational complexity)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438400" y="5355772"/>
            <a:ext cx="478971" cy="41365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7168-60E4-40A6-A093-DBE8FE444311}" type="slidenum">
              <a:rPr lang="en-US" smtClean="0"/>
              <a:t>58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9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Learned structure of topics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088" y="1417638"/>
            <a:ext cx="6749823" cy="490444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7168-60E4-40A6-A093-DBE8FE444311}" type="slidenum">
              <a:rPr lang="en-US" smtClean="0"/>
              <a:t>59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68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Simplest Case: 1 topic + 1 “background”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462713" y="3200400"/>
            <a:ext cx="2071687" cy="28479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1800" i="0">
                <a:sym typeface="Symbol" panose="05050102010706020507" pitchFamily="18" charset="2"/>
              </a:rPr>
              <a:t>the 0.031</a:t>
            </a:r>
          </a:p>
          <a:p>
            <a:pPr algn="l"/>
            <a:r>
              <a:rPr lang="en-US" altLang="en-US" sz="1800" i="0">
                <a:solidFill>
                  <a:srgbClr val="0000FF"/>
                </a:solidFill>
                <a:sym typeface="Symbol" panose="05050102010706020507" pitchFamily="18" charset="2"/>
              </a:rPr>
              <a:t>a 0.018</a:t>
            </a:r>
          </a:p>
          <a:p>
            <a:pPr algn="l"/>
            <a:r>
              <a:rPr lang="en-US" altLang="en-US" sz="1800" i="0">
                <a:solidFill>
                  <a:srgbClr val="0000FF"/>
                </a:solidFill>
                <a:sym typeface="Symbol" panose="05050102010706020507" pitchFamily="18" charset="2"/>
              </a:rPr>
              <a:t>…</a:t>
            </a:r>
          </a:p>
          <a:p>
            <a:pPr algn="l">
              <a:lnSpc>
                <a:spcPct val="85000"/>
              </a:lnSpc>
            </a:pPr>
            <a:r>
              <a:rPr lang="en-US" altLang="en-US" sz="1800" i="0">
                <a:solidFill>
                  <a:srgbClr val="0000FF"/>
                </a:solidFill>
                <a:sym typeface="Symbol" panose="05050102010706020507" pitchFamily="18" charset="2"/>
              </a:rPr>
              <a:t>text  0.04</a:t>
            </a:r>
          </a:p>
          <a:p>
            <a:pPr algn="l">
              <a:lnSpc>
                <a:spcPct val="85000"/>
              </a:lnSpc>
            </a:pPr>
            <a:r>
              <a:rPr lang="en-US" altLang="en-US" sz="1800" i="0">
                <a:solidFill>
                  <a:srgbClr val="0000FF"/>
                </a:solidFill>
                <a:sym typeface="Symbol" panose="05050102010706020507" pitchFamily="18" charset="2"/>
              </a:rPr>
              <a:t>mining 0.035</a:t>
            </a:r>
          </a:p>
          <a:p>
            <a:pPr algn="l">
              <a:lnSpc>
                <a:spcPct val="85000"/>
              </a:lnSpc>
            </a:pPr>
            <a:r>
              <a:rPr lang="en-US" altLang="en-US" sz="1800" i="0">
                <a:solidFill>
                  <a:srgbClr val="0000FF"/>
                </a:solidFill>
                <a:sym typeface="Symbol" panose="05050102010706020507" pitchFamily="18" charset="2"/>
              </a:rPr>
              <a:t>association 0.03</a:t>
            </a:r>
          </a:p>
          <a:p>
            <a:pPr algn="l">
              <a:lnSpc>
                <a:spcPct val="85000"/>
              </a:lnSpc>
            </a:pPr>
            <a:r>
              <a:rPr lang="en-US" altLang="en-US" sz="1800" i="0">
                <a:solidFill>
                  <a:srgbClr val="0000FF"/>
                </a:solidFill>
                <a:sym typeface="Symbol" panose="05050102010706020507" pitchFamily="18" charset="2"/>
              </a:rPr>
              <a:t>clustering 0.005</a:t>
            </a:r>
          </a:p>
          <a:p>
            <a:pPr algn="l">
              <a:lnSpc>
                <a:spcPct val="85000"/>
              </a:lnSpc>
            </a:pPr>
            <a:r>
              <a:rPr lang="en-US" altLang="en-US" sz="1800" i="0">
                <a:solidFill>
                  <a:srgbClr val="0000FF"/>
                </a:solidFill>
                <a:sym typeface="Symbol" panose="05050102010706020507" pitchFamily="18" charset="2"/>
              </a:rPr>
              <a:t>computer 0.0009</a:t>
            </a:r>
          </a:p>
          <a:p>
            <a:pPr algn="l">
              <a:lnSpc>
                <a:spcPct val="85000"/>
              </a:lnSpc>
            </a:pPr>
            <a:r>
              <a:rPr lang="en-US" altLang="en-US" sz="1800" i="0">
                <a:solidFill>
                  <a:srgbClr val="0000FF"/>
                </a:solidFill>
                <a:sym typeface="Symbol" panose="05050102010706020507" pitchFamily="18" charset="2"/>
              </a:rPr>
              <a:t>…</a:t>
            </a:r>
          </a:p>
          <a:p>
            <a:pPr algn="l">
              <a:lnSpc>
                <a:spcPct val="85000"/>
              </a:lnSpc>
            </a:pPr>
            <a:r>
              <a:rPr lang="en-US" altLang="en-US" sz="1800" i="0">
                <a:solidFill>
                  <a:srgbClr val="CC0000"/>
                </a:solidFill>
                <a:sym typeface="Symbol" panose="05050102010706020507" pitchFamily="18" charset="2"/>
              </a:rPr>
              <a:t>food 0.000001</a:t>
            </a:r>
          </a:p>
          <a:p>
            <a:pPr algn="l"/>
            <a:r>
              <a:rPr lang="en-US" altLang="en-US" sz="1800" i="0">
                <a:solidFill>
                  <a:srgbClr val="0000FF"/>
                </a:solidFill>
                <a:sym typeface="Symbol" panose="05050102010706020507" pitchFamily="18" charset="2"/>
              </a:rPr>
              <a:t>…</a:t>
            </a:r>
            <a:endParaRPr lang="en-US" altLang="en-US" sz="1800" i="0">
              <a:solidFill>
                <a:srgbClr val="0000FF"/>
              </a:solidFill>
            </a:endParaRPr>
          </a:p>
        </p:txBody>
      </p:sp>
      <p:sp>
        <p:nvSpPr>
          <p:cNvPr id="21510" name="AutoShape 14"/>
          <p:cNvSpPr>
            <a:spLocks noChangeArrowheads="1"/>
          </p:cNvSpPr>
          <p:nvPr/>
        </p:nvSpPr>
        <p:spPr bwMode="auto">
          <a:xfrm>
            <a:off x="6739864" y="1968547"/>
            <a:ext cx="1447800" cy="898525"/>
          </a:xfrm>
          <a:prstGeom prst="foldedCorner">
            <a:avLst>
              <a:gd name="adj" fmla="val 125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i="0"/>
              <a:t>Text mining</a:t>
            </a:r>
          </a:p>
          <a:p>
            <a:r>
              <a:rPr lang="en-US" altLang="en-US" sz="1800" i="0"/>
              <a:t>paper</a:t>
            </a:r>
          </a:p>
        </p:txBody>
      </p:sp>
      <p:sp>
        <p:nvSpPr>
          <p:cNvPr id="21512" name="Text Box 4"/>
          <p:cNvSpPr txBox="1">
            <a:spLocks noChangeArrowheads="1"/>
          </p:cNvSpPr>
          <p:nvPr/>
        </p:nvSpPr>
        <p:spPr bwMode="auto">
          <a:xfrm>
            <a:off x="609600" y="3200400"/>
            <a:ext cx="2038350" cy="286226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1800" i="0">
                <a:sym typeface="Symbol" panose="05050102010706020507" pitchFamily="18" charset="2"/>
              </a:rPr>
              <a:t>the 0.03</a:t>
            </a:r>
          </a:p>
          <a:p>
            <a:pPr algn="l"/>
            <a:r>
              <a:rPr lang="en-US" altLang="en-US" sz="1800" i="0">
                <a:solidFill>
                  <a:srgbClr val="0000FF"/>
                </a:solidFill>
                <a:sym typeface="Symbol" panose="05050102010706020507" pitchFamily="18" charset="2"/>
              </a:rPr>
              <a:t>a 0.02</a:t>
            </a:r>
          </a:p>
          <a:p>
            <a:pPr algn="l"/>
            <a:r>
              <a:rPr lang="en-US" altLang="en-US" sz="1800" i="0">
                <a:solidFill>
                  <a:srgbClr val="0000FF"/>
                </a:solidFill>
                <a:sym typeface="Symbol" panose="05050102010706020507" pitchFamily="18" charset="2"/>
              </a:rPr>
              <a:t>is 0.015</a:t>
            </a:r>
          </a:p>
          <a:p>
            <a:pPr algn="l"/>
            <a:r>
              <a:rPr lang="en-US" altLang="en-US" sz="1800" i="0">
                <a:solidFill>
                  <a:srgbClr val="0000FF"/>
                </a:solidFill>
                <a:sym typeface="Symbol" panose="05050102010706020507" pitchFamily="18" charset="2"/>
              </a:rPr>
              <a:t>we 0.01</a:t>
            </a:r>
          </a:p>
          <a:p>
            <a:pPr algn="l"/>
            <a:r>
              <a:rPr lang="en-US" altLang="en-US" sz="1800" i="0">
                <a:solidFill>
                  <a:srgbClr val="0000FF"/>
                </a:solidFill>
                <a:sym typeface="Symbol" panose="05050102010706020507" pitchFamily="18" charset="2"/>
              </a:rPr>
              <a:t>...</a:t>
            </a:r>
          </a:p>
          <a:p>
            <a:pPr algn="l"/>
            <a:r>
              <a:rPr lang="en-US" altLang="en-US" sz="1800" i="0">
                <a:solidFill>
                  <a:srgbClr val="CC0000"/>
                </a:solidFill>
                <a:sym typeface="Symbol" panose="05050102010706020507" pitchFamily="18" charset="2"/>
              </a:rPr>
              <a:t>food 0.003</a:t>
            </a:r>
          </a:p>
          <a:p>
            <a:pPr algn="l"/>
            <a:r>
              <a:rPr lang="en-US" altLang="en-US" sz="1800" i="0">
                <a:solidFill>
                  <a:srgbClr val="0000FF"/>
                </a:solidFill>
                <a:sym typeface="Symbol" panose="05050102010706020507" pitchFamily="18" charset="2"/>
              </a:rPr>
              <a:t>computer 0.00001</a:t>
            </a:r>
          </a:p>
          <a:p>
            <a:pPr algn="l"/>
            <a:r>
              <a:rPr lang="en-US" altLang="en-US" sz="1800" i="0">
                <a:solidFill>
                  <a:srgbClr val="0000FF"/>
                </a:solidFill>
                <a:sym typeface="Symbol" panose="05050102010706020507" pitchFamily="18" charset="2"/>
              </a:rPr>
              <a:t>…</a:t>
            </a:r>
          </a:p>
          <a:p>
            <a:pPr algn="l"/>
            <a:r>
              <a:rPr lang="en-US" altLang="en-US" sz="1800" i="0">
                <a:solidFill>
                  <a:srgbClr val="0000FF"/>
                </a:solidFill>
                <a:sym typeface="Symbol" panose="05050102010706020507" pitchFamily="18" charset="2"/>
              </a:rPr>
              <a:t>text  0.000006</a:t>
            </a:r>
          </a:p>
          <a:p>
            <a:pPr algn="l"/>
            <a:r>
              <a:rPr lang="en-US" altLang="en-US" sz="1800" i="0">
                <a:solidFill>
                  <a:srgbClr val="0000FF"/>
                </a:solidFill>
                <a:sym typeface="Symbol" panose="05050102010706020507" pitchFamily="18" charset="2"/>
              </a:rPr>
              <a:t>…</a:t>
            </a:r>
            <a:endParaRPr lang="en-US" altLang="en-US" sz="1800" i="0">
              <a:solidFill>
                <a:srgbClr val="0000F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2860" y="1510098"/>
            <a:ext cx="2495550" cy="1393492"/>
            <a:chOff x="457200" y="1121108"/>
            <a:chExt cx="2495550" cy="1393492"/>
          </a:xfrm>
        </p:grpSpPr>
        <p:sp>
          <p:nvSpPr>
            <p:cNvPr id="21509" name="Text Box 12"/>
            <p:cNvSpPr txBox="1">
              <a:spLocks noChangeArrowheads="1"/>
            </p:cNvSpPr>
            <p:nvPr/>
          </p:nvSpPr>
          <p:spPr bwMode="auto">
            <a:xfrm>
              <a:off x="582613" y="1676400"/>
              <a:ext cx="2312987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i="0"/>
                <a:t>General Background</a:t>
              </a:r>
            </a:p>
            <a:p>
              <a:r>
                <a:rPr lang="en-US" altLang="en-US" sz="2000" i="0"/>
                <a:t>English Text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457200" y="1121108"/>
              <a:ext cx="2495550" cy="1393492"/>
              <a:chOff x="457200" y="1121108"/>
              <a:chExt cx="2495550" cy="1393492"/>
            </a:xfrm>
          </p:grpSpPr>
          <p:sp>
            <p:nvSpPr>
              <p:cNvPr id="21511" name="Flowchart: Magnetic Disk 3"/>
              <p:cNvSpPr>
                <a:spLocks noChangeArrowheads="1"/>
              </p:cNvSpPr>
              <p:nvPr/>
            </p:nvSpPr>
            <p:spPr bwMode="auto">
              <a:xfrm>
                <a:off x="457200" y="1219200"/>
                <a:ext cx="2495550" cy="1295400"/>
              </a:xfrm>
              <a:prstGeom prst="flowChartMagneticDisk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13" name="Rectangle 4"/>
              <p:cNvSpPr>
                <a:spLocks noChangeArrowheads="1"/>
              </p:cNvSpPr>
              <p:nvPr/>
            </p:nvSpPr>
            <p:spPr bwMode="auto">
              <a:xfrm>
                <a:off x="1475585" y="1121108"/>
                <a:ext cx="458780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l"/>
                <a:r>
                  <a:rPr lang="en-US" altLang="en-US" sz="3200" i="0" dirty="0"/>
                  <a:t>B</a:t>
                </a:r>
              </a:p>
            </p:txBody>
          </p:sp>
        </p:grpSp>
      </p:grpSp>
      <p:sp>
        <p:nvSpPr>
          <p:cNvPr id="21514" name="Text Box 12"/>
          <p:cNvSpPr txBox="1">
            <a:spLocks noChangeArrowheads="1"/>
          </p:cNvSpPr>
          <p:nvPr/>
        </p:nvSpPr>
        <p:spPr bwMode="auto">
          <a:xfrm>
            <a:off x="282575" y="6102350"/>
            <a:ext cx="31479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2000" i="0" dirty="0"/>
              <a:t>Background </a:t>
            </a:r>
            <a:r>
              <a:rPr lang="en-US" altLang="en-US" sz="2000" i="0" dirty="0" smtClean="0"/>
              <a:t>Topic: </a:t>
            </a:r>
            <a:r>
              <a:rPr lang="en-US" altLang="en-US" sz="2000" i="0" dirty="0"/>
              <a:t>p(w|</a:t>
            </a:r>
            <a:r>
              <a:rPr lang="en-US" altLang="en-US" sz="2000" i="0" dirty="0">
                <a:sym typeface="Symbol" panose="05050102010706020507" pitchFamily="18" charset="2"/>
              </a:rPr>
              <a:t></a:t>
            </a:r>
            <a:r>
              <a:rPr lang="en-US" altLang="en-US" sz="2000" i="0" baseline="-25000" dirty="0"/>
              <a:t>B</a:t>
            </a:r>
            <a:r>
              <a:rPr lang="en-US" altLang="en-US" sz="2000" i="0" dirty="0"/>
              <a:t>)</a:t>
            </a:r>
          </a:p>
        </p:txBody>
      </p:sp>
      <p:sp>
        <p:nvSpPr>
          <p:cNvPr id="21515" name="Down Arrow 5"/>
          <p:cNvSpPr>
            <a:spLocks noChangeArrowheads="1"/>
          </p:cNvSpPr>
          <p:nvPr/>
        </p:nvSpPr>
        <p:spPr bwMode="auto">
          <a:xfrm>
            <a:off x="1349600" y="2912502"/>
            <a:ext cx="490537" cy="287898"/>
          </a:xfrm>
          <a:prstGeom prst="downArrow">
            <a:avLst>
              <a:gd name="adj1" fmla="val 50000"/>
              <a:gd name="adj2" fmla="val 4991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517" name="Text Box 12"/>
          <p:cNvSpPr txBox="1">
            <a:spLocks noChangeArrowheads="1"/>
          </p:cNvSpPr>
          <p:nvPr/>
        </p:nvSpPr>
        <p:spPr bwMode="auto">
          <a:xfrm>
            <a:off x="6213700" y="6076950"/>
            <a:ext cx="29040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2000" i="0" dirty="0"/>
              <a:t>Document </a:t>
            </a:r>
            <a:r>
              <a:rPr lang="en-US" altLang="en-US" sz="2000" i="0" dirty="0" smtClean="0"/>
              <a:t>Topic: </a:t>
            </a:r>
            <a:r>
              <a:rPr lang="en-US" altLang="en-US" sz="2000" i="0" dirty="0"/>
              <a:t>p(w|</a:t>
            </a:r>
            <a:r>
              <a:rPr lang="en-US" altLang="en-US" sz="2000" i="0" dirty="0">
                <a:sym typeface="Symbol" panose="05050102010706020507" pitchFamily="18" charset="2"/>
              </a:rPr>
              <a:t></a:t>
            </a:r>
            <a:r>
              <a:rPr lang="en-US" altLang="en-US" sz="2000" i="0" baseline="-25000" dirty="0">
                <a:sym typeface="Symbol" panose="05050102010706020507" pitchFamily="18" charset="2"/>
              </a:rPr>
              <a:t>d</a:t>
            </a:r>
            <a:r>
              <a:rPr lang="en-US" altLang="en-US" sz="2000" i="0" dirty="0"/>
              <a:t>)</a:t>
            </a:r>
          </a:p>
        </p:txBody>
      </p:sp>
      <p:sp>
        <p:nvSpPr>
          <p:cNvPr id="21518" name="Rectangle 35"/>
          <p:cNvSpPr>
            <a:spLocks noChangeArrowheads="1"/>
          </p:cNvSpPr>
          <p:nvPr/>
        </p:nvSpPr>
        <p:spPr bwMode="auto">
          <a:xfrm>
            <a:off x="7290855" y="1481025"/>
            <a:ext cx="385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2800" i="0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21519" name="TextBox 4"/>
          <p:cNvSpPr txBox="1">
            <a:spLocks noChangeArrowheads="1"/>
          </p:cNvSpPr>
          <p:nvPr/>
        </p:nvSpPr>
        <p:spPr bwMode="auto">
          <a:xfrm>
            <a:off x="2736850" y="4124325"/>
            <a:ext cx="379095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i="0"/>
              <a:t>How can we “get rid of” the </a:t>
            </a:r>
          </a:p>
          <a:p>
            <a:r>
              <a:rPr lang="en-US" altLang="en-US" sz="2000" i="0"/>
              <a:t>common words from the topic </a:t>
            </a:r>
          </a:p>
          <a:p>
            <a:r>
              <a:rPr lang="en-US" altLang="en-US" sz="2000" i="0"/>
              <a:t>to make it more discriminative?  </a:t>
            </a:r>
          </a:p>
        </p:txBody>
      </p:sp>
      <p:cxnSp>
        <p:nvCxnSpPr>
          <p:cNvPr id="21520" name="Straight Arrow Connector 6"/>
          <p:cNvCxnSpPr>
            <a:cxnSpLocks noChangeShapeType="1"/>
          </p:cNvCxnSpPr>
          <p:nvPr/>
        </p:nvCxnSpPr>
        <p:spPr bwMode="auto">
          <a:xfrm flipV="1">
            <a:off x="5486400" y="3488047"/>
            <a:ext cx="1041400" cy="63628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732799" y="1736738"/>
            <a:ext cx="3920257" cy="1875112"/>
            <a:chOff x="2651662" y="1105297"/>
            <a:chExt cx="3919670" cy="1875685"/>
          </a:xfrm>
        </p:grpSpPr>
        <p:sp>
          <p:nvSpPr>
            <p:cNvPr id="21522" name="Rectangle 1"/>
            <p:cNvSpPr>
              <a:spLocks noChangeArrowheads="1"/>
            </p:cNvSpPr>
            <p:nvPr/>
          </p:nvSpPr>
          <p:spPr bwMode="auto">
            <a:xfrm>
              <a:off x="5799247" y="2446177"/>
              <a:ext cx="505191" cy="523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800" i="0" dirty="0">
                  <a:sym typeface="Symbol" panose="05050102010706020507" pitchFamily="18" charset="2"/>
                </a:rPr>
                <a:t></a:t>
              </a:r>
              <a:r>
                <a:rPr lang="en-US" altLang="en-US" sz="2800" i="0" baseline="-25000" dirty="0">
                  <a:sym typeface="Symbol" panose="05050102010706020507" pitchFamily="18" charset="2"/>
                </a:rPr>
                <a:t>d</a:t>
              </a:r>
              <a:endParaRPr lang="en-US" altLang="en-US" sz="2800" dirty="0"/>
            </a:p>
          </p:txBody>
        </p:sp>
        <p:cxnSp>
          <p:nvCxnSpPr>
            <p:cNvPr id="21523" name="Straight Arrow Connector 3"/>
            <p:cNvCxnSpPr>
              <a:cxnSpLocks noChangeShapeType="1"/>
            </p:cNvCxnSpPr>
            <p:nvPr/>
          </p:nvCxnSpPr>
          <p:spPr bwMode="auto">
            <a:xfrm flipV="1">
              <a:off x="6221157" y="2158443"/>
              <a:ext cx="350175" cy="410965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24" name="TextBox 26"/>
            <p:cNvSpPr txBox="1">
              <a:spLocks noChangeArrowheads="1"/>
            </p:cNvSpPr>
            <p:nvPr/>
          </p:nvSpPr>
          <p:spPr bwMode="auto">
            <a:xfrm>
              <a:off x="3000330" y="1105297"/>
              <a:ext cx="3336054" cy="1015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i="0" dirty="0"/>
                <a:t>Assume words in d are from </a:t>
              </a:r>
            </a:p>
            <a:p>
              <a:r>
                <a:rPr lang="en-US" altLang="en-US" sz="2000" i="0" u="sng" dirty="0"/>
                <a:t>two</a:t>
              </a:r>
              <a:r>
                <a:rPr lang="en-US" altLang="en-US" sz="2000" i="0" dirty="0"/>
                <a:t> </a:t>
              </a:r>
              <a:r>
                <a:rPr lang="en-US" altLang="en-US" sz="2000" i="0" dirty="0" smtClean="0"/>
                <a:t>topics:</a:t>
              </a:r>
              <a:endParaRPr lang="en-US" altLang="en-US" sz="2000" i="0" dirty="0"/>
            </a:p>
            <a:p>
              <a:r>
                <a:rPr lang="en-US" altLang="en-US" sz="2000" i="0" dirty="0"/>
                <a:t>1 topic + 1 </a:t>
              </a:r>
              <a:r>
                <a:rPr lang="en-US" altLang="en-US" sz="2000" i="0" dirty="0" smtClean="0"/>
                <a:t>background</a:t>
              </a:r>
              <a:endParaRPr lang="en-US" altLang="en-US" sz="2000" i="0" dirty="0"/>
            </a:p>
          </p:txBody>
        </p:sp>
        <p:cxnSp>
          <p:nvCxnSpPr>
            <p:cNvPr id="21525" name="Straight Arrow Connector 28"/>
            <p:cNvCxnSpPr>
              <a:cxnSpLocks noChangeShapeType="1"/>
            </p:cNvCxnSpPr>
            <p:nvPr/>
          </p:nvCxnSpPr>
          <p:spPr bwMode="auto">
            <a:xfrm flipV="1">
              <a:off x="3187243" y="1953480"/>
              <a:ext cx="3360436" cy="561120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26" name="Rectangle 32"/>
            <p:cNvSpPr>
              <a:spLocks noChangeArrowheads="1"/>
            </p:cNvSpPr>
            <p:nvPr/>
          </p:nvSpPr>
          <p:spPr bwMode="auto">
            <a:xfrm>
              <a:off x="2651662" y="2457602"/>
              <a:ext cx="532438" cy="523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800" i="0" dirty="0">
                  <a:sym typeface="Symbol" panose="05050102010706020507" pitchFamily="18" charset="2"/>
                </a:rPr>
                <a:t></a:t>
              </a:r>
              <a:r>
                <a:rPr lang="en-US" altLang="en-US" sz="2800" i="0" baseline="-25000" dirty="0">
                  <a:sym typeface="Symbol" panose="05050102010706020507" pitchFamily="18" charset="2"/>
                </a:rPr>
                <a:t>B</a:t>
              </a:r>
              <a:endParaRPr lang="en-US" altLang="en-US" sz="2800" dirty="0"/>
            </a:p>
          </p:txBody>
        </p:sp>
      </p:grpSp>
      <p:sp>
        <p:nvSpPr>
          <p:cNvPr id="23" name="Down Arrow 5"/>
          <p:cNvSpPr>
            <a:spLocks noChangeArrowheads="1"/>
          </p:cNvSpPr>
          <p:nvPr/>
        </p:nvSpPr>
        <p:spPr bwMode="auto">
          <a:xfrm>
            <a:off x="7203281" y="2892659"/>
            <a:ext cx="490537" cy="287898"/>
          </a:xfrm>
          <a:prstGeom prst="downArrow">
            <a:avLst>
              <a:gd name="adj1" fmla="val 50000"/>
              <a:gd name="adj2" fmla="val 4991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7168-60E4-40A6-A093-DBE8FE444311}" type="slidenum">
              <a:rPr lang="en-US" smtClean="0"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0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Hierarchical Topic </a:t>
            </a:r>
            <a:r>
              <a:rPr lang="en-US" dirty="0" smtClean="0"/>
              <a:t>Models </a:t>
            </a:r>
            <a:r>
              <a:rPr lang="en-US" baseline="30000" dirty="0" smtClean="0"/>
              <a:t>[</a:t>
            </a:r>
            <a:r>
              <a:rPr lang="en-US" baseline="30000" dirty="0" err="1" smtClean="0"/>
              <a:t>Blei</a:t>
            </a:r>
            <a:r>
              <a:rPr lang="en-US" baseline="30000" dirty="0" smtClean="0"/>
              <a:t> et al. NIPS’04]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Nested Chinese </a:t>
            </a:r>
            <a:r>
              <a:rPr lang="en-US" dirty="0" smtClean="0"/>
              <a:t>restaurant process as a prior for topic assignment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363" y="2819401"/>
            <a:ext cx="4086730" cy="3646714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7168-60E4-40A6-A093-DBE8FE444311}" type="slidenum">
              <a:rPr lang="en-US" smtClean="0"/>
              <a:t>60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8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</a:t>
            </a:r>
            <a:r>
              <a:rPr lang="en-US" dirty="0" smtClean="0"/>
              <a:t>structure </a:t>
            </a:r>
            <a:r>
              <a:rPr lang="en-US" dirty="0"/>
              <a:t>of topics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21972"/>
            <a:ext cx="8311193" cy="489993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7168-60E4-40A6-A093-DBE8FE444311}" type="slidenum">
              <a:rPr lang="en-US" smtClean="0"/>
              <a:t>61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7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Outline 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3400" indent="-533400">
              <a:spcBef>
                <a:spcPts val="600"/>
              </a:spcBef>
              <a:buSzTx/>
              <a:buFontTx/>
              <a:buAutoNum type="arabicPeriod"/>
            </a:pPr>
            <a:r>
              <a:rPr lang="en-US" altLang="en-US" sz="2800" dirty="0" smtClean="0"/>
              <a:t>General idea of topic models  </a:t>
            </a:r>
            <a:endParaRPr lang="en-US" altLang="en-US" sz="2400" dirty="0" smtClean="0"/>
          </a:p>
          <a:p>
            <a:pPr marL="533400" indent="-533400">
              <a:spcBef>
                <a:spcPts val="600"/>
              </a:spcBef>
              <a:buSzTx/>
              <a:buFontTx/>
              <a:buAutoNum type="arabicPeriod"/>
            </a:pPr>
            <a:r>
              <a:rPr lang="en-US" altLang="en-US" sz="2800" dirty="0" smtClean="0"/>
              <a:t>Basic topic models</a:t>
            </a:r>
            <a:r>
              <a:rPr lang="en-US" altLang="en-US" sz="2400" dirty="0" smtClean="0"/>
              <a:t> </a:t>
            </a:r>
          </a:p>
          <a:p>
            <a:pPr marL="914400" lvl="1" indent="-457200">
              <a:spcBef>
                <a:spcPts val="600"/>
              </a:spcBef>
              <a:buFontTx/>
              <a:buChar char="-"/>
            </a:pPr>
            <a:r>
              <a:rPr lang="en-US" altLang="en-US" sz="2400" dirty="0" smtClean="0"/>
              <a:t>Probabilistic Latent Semantic Analysis (</a:t>
            </a:r>
            <a:r>
              <a:rPr lang="en-US" altLang="en-US" sz="2400" dirty="0" err="1" smtClean="0"/>
              <a:t>pLSA</a:t>
            </a:r>
            <a:r>
              <a:rPr lang="en-US" altLang="en-US" sz="2400" dirty="0" smtClean="0"/>
              <a:t>)</a:t>
            </a:r>
          </a:p>
          <a:p>
            <a:pPr marL="914400" lvl="1" indent="-457200">
              <a:spcBef>
                <a:spcPts val="600"/>
              </a:spcBef>
              <a:buFontTx/>
              <a:buChar char="-"/>
            </a:pPr>
            <a:r>
              <a:rPr lang="en-US" altLang="en-US" sz="2400" dirty="0" smtClean="0"/>
              <a:t>Latent </a:t>
            </a:r>
            <a:r>
              <a:rPr lang="en-US" altLang="en-US" sz="2400" dirty="0" err="1" smtClean="0"/>
              <a:t>Dirichlet</a:t>
            </a:r>
            <a:r>
              <a:rPr lang="en-US" altLang="en-US" sz="2400" dirty="0" smtClean="0"/>
              <a:t> Allocation (LDA)  </a:t>
            </a:r>
          </a:p>
          <a:p>
            <a:pPr marL="533400" indent="-533400">
              <a:spcBef>
                <a:spcPts val="600"/>
              </a:spcBef>
              <a:buSzTx/>
              <a:buFontTx/>
              <a:buAutoNum type="arabicPeriod"/>
            </a:pPr>
            <a:r>
              <a:rPr lang="en-US" altLang="en-US" sz="2800" dirty="0" smtClean="0"/>
              <a:t>Variants of topic models </a:t>
            </a:r>
          </a:p>
          <a:p>
            <a:pPr marL="533400" indent="-533400">
              <a:spcBef>
                <a:spcPts val="600"/>
              </a:spcBef>
              <a:buSzTx/>
              <a:buFontTx/>
              <a:buAutoNum type="arabicPeriod"/>
            </a:pPr>
            <a:r>
              <a:rPr lang="en-US" altLang="en-US" sz="2800" b="1" dirty="0" smtClean="0"/>
              <a:t>Summary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7168-60E4-40A6-A093-DBE8FE444311}" type="slidenum">
              <a:rPr lang="en-US" smtClean="0"/>
              <a:t>62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58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Summary</a:t>
            </a:r>
          </a:p>
        </p:txBody>
      </p:sp>
      <p:sp>
        <p:nvSpPr>
          <p:cNvPr id="1116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2400" dirty="0" smtClean="0"/>
              <a:t>Probabilistic Topic Models are a new family of document modeling approaches, especially useful for</a:t>
            </a:r>
          </a:p>
          <a:p>
            <a:pPr lvl="1"/>
            <a:r>
              <a:rPr lang="en-US" altLang="en-US" sz="2000" dirty="0" smtClean="0"/>
              <a:t>Discovering latent topics in text </a:t>
            </a:r>
          </a:p>
          <a:p>
            <a:pPr lvl="1"/>
            <a:r>
              <a:rPr lang="en-US" altLang="en-US" sz="2000" dirty="0" smtClean="0"/>
              <a:t>Analyzing latent structures and patterns of topics </a:t>
            </a:r>
          </a:p>
          <a:p>
            <a:pPr lvl="1"/>
            <a:r>
              <a:rPr lang="en-US" altLang="en-US" sz="2000" dirty="0" smtClean="0"/>
              <a:t>Extensible for joint modeling and analysis of text and associated non-textual data</a:t>
            </a:r>
          </a:p>
          <a:p>
            <a:r>
              <a:rPr lang="en-US" altLang="en-US" sz="2400" dirty="0" err="1" smtClean="0"/>
              <a:t>pLSA</a:t>
            </a:r>
            <a:r>
              <a:rPr lang="en-US" altLang="en-US" sz="2400" dirty="0" smtClean="0"/>
              <a:t> &amp; LDA are two basic topic models that tend to function similarly, with LDA better as a generative model</a:t>
            </a:r>
          </a:p>
          <a:p>
            <a:r>
              <a:rPr lang="en-US" altLang="en-US" sz="2400" dirty="0" smtClean="0"/>
              <a:t>Many different models have been proposed with probably many more to come</a:t>
            </a:r>
          </a:p>
          <a:p>
            <a:r>
              <a:rPr lang="en-US" altLang="en-US" sz="2400" dirty="0" smtClean="0"/>
              <a:t>Many demonstrated applications in multiple domains and many more to come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7168-60E4-40A6-A093-DBE8FE444311}" type="slidenum">
              <a:rPr lang="en-US" smtClean="0"/>
              <a:t>63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9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en-US" sz="2400" smtClean="0"/>
              <a:t>However, all topic models suffer from the problem of multiple local maxima</a:t>
            </a:r>
          </a:p>
          <a:p>
            <a:pPr lvl="1"/>
            <a:r>
              <a:rPr lang="en-US" altLang="en-US" sz="2000" smtClean="0"/>
              <a:t>Make it hard/impossible to reproduce research results</a:t>
            </a:r>
          </a:p>
          <a:p>
            <a:pPr lvl="1"/>
            <a:r>
              <a:rPr lang="en-US" altLang="en-US" sz="2000" smtClean="0"/>
              <a:t>Make it hard/impossible to interpret results in real applications</a:t>
            </a:r>
          </a:p>
          <a:p>
            <a:r>
              <a:rPr lang="en-US" altLang="en-US" sz="2400" smtClean="0"/>
              <a:t>Complex models can’t scale up to handle large amounts of text data</a:t>
            </a:r>
          </a:p>
          <a:p>
            <a:pPr lvl="1"/>
            <a:r>
              <a:rPr lang="en-US" altLang="en-US" sz="2000" smtClean="0"/>
              <a:t>Collapsed Gibbs sampling is efficient, but only working for conjugate priors</a:t>
            </a:r>
          </a:p>
          <a:p>
            <a:pPr lvl="1"/>
            <a:r>
              <a:rPr lang="en-US" altLang="en-US" sz="2000" smtClean="0"/>
              <a:t>Variational EM needs to be derived in a model-specific way</a:t>
            </a:r>
          </a:p>
          <a:p>
            <a:pPr lvl="1"/>
            <a:r>
              <a:rPr lang="en-US" altLang="en-US" sz="2000" smtClean="0"/>
              <a:t>Parallel algorithms are promising </a:t>
            </a:r>
          </a:p>
          <a:p>
            <a:r>
              <a:rPr lang="en-US" altLang="en-US" sz="2400" smtClean="0"/>
              <a:t>Many challenges remain…. </a:t>
            </a:r>
          </a:p>
          <a:p>
            <a:pPr>
              <a:buFontTx/>
              <a:buNone/>
            </a:pPr>
            <a:endParaRPr lang="en-US" altLang="en-US" smtClean="0"/>
          </a:p>
          <a:p>
            <a:pPr>
              <a:buFontTx/>
              <a:buNone/>
            </a:pPr>
            <a:endParaRPr lang="en-US" altLang="en-US" sz="1600" smtClean="0"/>
          </a:p>
          <a:p>
            <a:pPr lvl="1">
              <a:buFontTx/>
              <a:buNone/>
            </a:pPr>
            <a:r>
              <a:rPr lang="en-US" altLang="en-US" sz="2000" smtClean="0"/>
              <a:t>	</a:t>
            </a:r>
            <a:endParaRPr lang="en-US" alt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7168-60E4-40A6-A093-DBE8FE444311}" type="slidenum">
              <a:rPr lang="en-US" smtClean="0"/>
              <a:t>64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6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600" dirty="0" smtClean="0">
                <a:sym typeface="Symbol" panose="05050102010706020507" pitchFamily="18" charset="2"/>
              </a:rPr>
              <a:t>The Simplest Case: </a:t>
            </a:r>
            <a:br>
              <a:rPr lang="en-US" altLang="en-US" sz="3600" dirty="0" smtClean="0">
                <a:sym typeface="Symbol" panose="05050102010706020507" pitchFamily="18" charset="2"/>
              </a:rPr>
            </a:br>
            <a:r>
              <a:rPr lang="en-US" altLang="en-US" sz="3600" dirty="0" smtClean="0">
                <a:sym typeface="Symbol" panose="05050102010706020507" pitchFamily="18" charset="2"/>
              </a:rPr>
              <a:t>One Topic + One Background Model</a:t>
            </a:r>
            <a:endParaRPr lang="en-US" altLang="en-US" sz="3600" dirty="0" smtClean="0"/>
          </a:p>
        </p:txBody>
      </p:sp>
      <p:grpSp>
        <p:nvGrpSpPr>
          <p:cNvPr id="22531" name="Group 3"/>
          <p:cNvGrpSpPr>
            <a:grpSpLocks/>
          </p:cNvGrpSpPr>
          <p:nvPr/>
        </p:nvGrpSpPr>
        <p:grpSpPr bwMode="auto">
          <a:xfrm>
            <a:off x="3940630" y="2764974"/>
            <a:ext cx="4267200" cy="1752600"/>
            <a:chOff x="2352" y="912"/>
            <a:chExt cx="2688" cy="1104"/>
          </a:xfrm>
        </p:grpSpPr>
        <p:sp>
          <p:nvSpPr>
            <p:cNvPr id="22548" name="Line 4"/>
            <p:cNvSpPr>
              <a:spLocks noChangeShapeType="1"/>
            </p:cNvSpPr>
            <p:nvPr/>
          </p:nvSpPr>
          <p:spPr bwMode="auto">
            <a:xfrm flipV="1">
              <a:off x="2352" y="1152"/>
              <a:ext cx="960" cy="0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9" name="Line 5"/>
            <p:cNvSpPr>
              <a:spLocks noChangeShapeType="1"/>
            </p:cNvSpPr>
            <p:nvPr/>
          </p:nvSpPr>
          <p:spPr bwMode="auto">
            <a:xfrm flipV="1">
              <a:off x="2352" y="1872"/>
              <a:ext cx="960" cy="0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0" name="Rectangle 6"/>
            <p:cNvSpPr>
              <a:spLocks noChangeArrowheads="1"/>
            </p:cNvSpPr>
            <p:nvPr/>
          </p:nvSpPr>
          <p:spPr bwMode="auto">
            <a:xfrm>
              <a:off x="3360" y="1008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/>
              <a:r>
                <a:rPr lang="en-US" altLang="en-US">
                  <a:solidFill>
                    <a:srgbClr val="000066"/>
                  </a:solidFill>
                </a:rPr>
                <a:t>w</a:t>
              </a:r>
            </a:p>
          </p:txBody>
        </p:sp>
        <p:sp>
          <p:nvSpPr>
            <p:cNvPr id="22551" name="Rectangle 7"/>
            <p:cNvSpPr>
              <a:spLocks noChangeArrowheads="1"/>
            </p:cNvSpPr>
            <p:nvPr/>
          </p:nvSpPr>
          <p:spPr bwMode="auto">
            <a:xfrm>
              <a:off x="3360" y="1728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/>
              <a:r>
                <a:rPr lang="en-US" altLang="en-US">
                  <a:solidFill>
                    <a:srgbClr val="000066"/>
                  </a:solidFill>
                </a:rPr>
                <a:t>w</a:t>
              </a:r>
            </a:p>
          </p:txBody>
        </p:sp>
        <p:sp>
          <p:nvSpPr>
            <p:cNvPr id="22552" name="Rectangle 8"/>
            <p:cNvSpPr>
              <a:spLocks noChangeArrowheads="1"/>
            </p:cNvSpPr>
            <p:nvPr/>
          </p:nvSpPr>
          <p:spPr bwMode="auto">
            <a:xfrm>
              <a:off x="3312" y="912"/>
              <a:ext cx="1728" cy="1104"/>
            </a:xfrm>
            <a:prstGeom prst="rect">
              <a:avLst/>
            </a:prstGeom>
            <a:noFill/>
            <a:ln w="95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53" name="Rectangle 9"/>
            <p:cNvSpPr>
              <a:spLocks noChangeArrowheads="1"/>
            </p:cNvSpPr>
            <p:nvPr/>
          </p:nvSpPr>
          <p:spPr bwMode="auto">
            <a:xfrm>
              <a:off x="3615" y="1359"/>
              <a:ext cx="125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/>
              <a:r>
                <a:rPr lang="en-US" altLang="en-US" sz="2800" dirty="0">
                  <a:solidFill>
                    <a:srgbClr val="000066"/>
                  </a:solidFill>
                </a:rPr>
                <a:t>Document d</a:t>
              </a:r>
              <a:endParaRPr lang="en-US" altLang="en-US" sz="2800" baseline="-25000" dirty="0">
                <a:solidFill>
                  <a:srgbClr val="000066"/>
                </a:solidFill>
              </a:endParaRPr>
            </a:p>
          </p:txBody>
        </p:sp>
      </p:grpSp>
      <p:graphicFrame>
        <p:nvGraphicFramePr>
          <p:cNvPr id="2253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5899332"/>
              </p:ext>
            </p:extLst>
          </p:nvPr>
        </p:nvGraphicFramePr>
        <p:xfrm>
          <a:off x="4555787" y="5807673"/>
          <a:ext cx="2779712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Equation" r:id="rId3" imgW="1516420" imgH="297143" progId="Equation.3">
                  <p:embed/>
                </p:oleObj>
              </mc:Choice>
              <mc:Fallback>
                <p:oleObj name="Equation" r:id="rId3" imgW="1516420" imgH="29714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5787" y="5807673"/>
                        <a:ext cx="2779712" cy="60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3" name="Rectangle 13"/>
          <p:cNvSpPr>
            <a:spLocks noChangeArrowheads="1"/>
          </p:cNvSpPr>
          <p:nvPr/>
        </p:nvSpPr>
        <p:spPr bwMode="auto">
          <a:xfrm>
            <a:off x="892629" y="5803704"/>
            <a:ext cx="36576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2400" dirty="0" smtClean="0">
                <a:solidFill>
                  <a:srgbClr val="CC0000"/>
                </a:solidFill>
              </a:rPr>
              <a:t>Expectation Maximization</a:t>
            </a:r>
            <a:endParaRPr lang="en-US" altLang="en-US" sz="2400" dirty="0">
              <a:solidFill>
                <a:srgbClr val="CC0000"/>
              </a:solidFill>
              <a:sym typeface="Symbol" panose="05050102010706020507" pitchFamily="18" charset="2"/>
            </a:endParaRPr>
          </a:p>
        </p:txBody>
      </p:sp>
      <p:grpSp>
        <p:nvGrpSpPr>
          <p:cNvPr id="22534" name="Group 14"/>
          <p:cNvGrpSpPr>
            <a:grpSpLocks/>
          </p:cNvGrpSpPr>
          <p:nvPr/>
        </p:nvGrpSpPr>
        <p:grpSpPr bwMode="auto">
          <a:xfrm>
            <a:off x="587830" y="2612574"/>
            <a:ext cx="3873500" cy="1771650"/>
            <a:chOff x="336" y="960"/>
            <a:chExt cx="2440" cy="1116"/>
          </a:xfrm>
        </p:grpSpPr>
        <p:sp>
          <p:nvSpPr>
            <p:cNvPr id="22539" name="Text Box 15"/>
            <p:cNvSpPr txBox="1">
              <a:spLocks noChangeArrowheads="1"/>
            </p:cNvSpPr>
            <p:nvPr/>
          </p:nvSpPr>
          <p:spPr bwMode="auto">
            <a:xfrm>
              <a:off x="1728" y="1824"/>
              <a:ext cx="63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/>
              <a:r>
                <a:rPr lang="en-US" altLang="en-US" sz="2000">
                  <a:solidFill>
                    <a:srgbClr val="000066"/>
                  </a:solidFill>
                  <a:latin typeface="Arial" panose="020B0604020202020204" pitchFamily="34" charset="0"/>
                </a:rPr>
                <a:t>P(w|</a:t>
              </a:r>
              <a:r>
                <a:rPr lang="en-US" altLang="en-US" sz="2000">
                  <a:solidFill>
                    <a:srgbClr val="000066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 )</a:t>
              </a:r>
            </a:p>
          </p:txBody>
        </p:sp>
        <p:sp>
          <p:nvSpPr>
            <p:cNvPr id="22540" name="Text Box 16"/>
            <p:cNvSpPr txBox="1">
              <a:spLocks noChangeArrowheads="1"/>
            </p:cNvSpPr>
            <p:nvPr/>
          </p:nvSpPr>
          <p:spPr bwMode="auto">
            <a:xfrm>
              <a:off x="1680" y="1152"/>
              <a:ext cx="66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/>
              <a:r>
                <a:rPr lang="en-US" altLang="en-US" sz="2000">
                  <a:solidFill>
                    <a:srgbClr val="000066"/>
                  </a:solidFill>
                  <a:latin typeface="Arial" panose="020B0604020202020204" pitchFamily="34" charset="0"/>
                </a:rPr>
                <a:t>P(w|</a:t>
              </a:r>
              <a:r>
                <a:rPr lang="en-US" altLang="en-US" sz="2000">
                  <a:solidFill>
                    <a:srgbClr val="000066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</a:t>
              </a:r>
              <a:r>
                <a:rPr lang="en-US" altLang="en-US" sz="2000" baseline="-25000">
                  <a:solidFill>
                    <a:srgbClr val="000066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B</a:t>
              </a:r>
              <a:r>
                <a:rPr lang="en-US" altLang="en-US" sz="2000">
                  <a:solidFill>
                    <a:srgbClr val="000066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)</a:t>
              </a:r>
            </a:p>
          </p:txBody>
        </p:sp>
        <p:sp>
          <p:nvSpPr>
            <p:cNvPr id="22541" name="Line 17"/>
            <p:cNvSpPr>
              <a:spLocks noChangeShapeType="1"/>
            </p:cNvSpPr>
            <p:nvPr/>
          </p:nvSpPr>
          <p:spPr bwMode="auto">
            <a:xfrm flipV="1">
              <a:off x="1104" y="1296"/>
              <a:ext cx="576" cy="240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2" name="Line 18"/>
            <p:cNvSpPr>
              <a:spLocks noChangeShapeType="1"/>
            </p:cNvSpPr>
            <p:nvPr/>
          </p:nvSpPr>
          <p:spPr bwMode="auto">
            <a:xfrm>
              <a:off x="1104" y="1584"/>
              <a:ext cx="576" cy="384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3" name="Rectangle 19"/>
            <p:cNvSpPr>
              <a:spLocks noChangeArrowheads="1"/>
            </p:cNvSpPr>
            <p:nvPr/>
          </p:nvSpPr>
          <p:spPr bwMode="auto">
            <a:xfrm>
              <a:off x="1200" y="1200"/>
              <a:ext cx="2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/>
              <a:r>
                <a:rPr lang="en-US" altLang="en-US">
                  <a:solidFill>
                    <a:srgbClr val="000066"/>
                  </a:solidFill>
                  <a:sym typeface="Symbol" panose="05050102010706020507" pitchFamily="18" charset="2"/>
                </a:rPr>
                <a:t></a:t>
              </a:r>
            </a:p>
          </p:txBody>
        </p:sp>
        <p:sp>
          <p:nvSpPr>
            <p:cNvPr id="22544" name="Rectangle 20"/>
            <p:cNvSpPr>
              <a:spLocks noChangeArrowheads="1"/>
            </p:cNvSpPr>
            <p:nvPr/>
          </p:nvSpPr>
          <p:spPr bwMode="auto">
            <a:xfrm>
              <a:off x="1104" y="1776"/>
              <a:ext cx="38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/>
              <a:r>
                <a:rPr lang="en-US" altLang="en-US">
                  <a:solidFill>
                    <a:srgbClr val="000066"/>
                  </a:solidFill>
                  <a:sym typeface="Symbol" panose="05050102010706020507" pitchFamily="18" charset="2"/>
                </a:rPr>
                <a:t>1-</a:t>
              </a:r>
            </a:p>
          </p:txBody>
        </p:sp>
        <p:sp>
          <p:nvSpPr>
            <p:cNvPr id="22545" name="Rectangle 21"/>
            <p:cNvSpPr>
              <a:spLocks noChangeArrowheads="1"/>
            </p:cNvSpPr>
            <p:nvPr/>
          </p:nvSpPr>
          <p:spPr bwMode="auto">
            <a:xfrm>
              <a:off x="336" y="1440"/>
              <a:ext cx="68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/>
              <a:r>
                <a:rPr lang="en-US" altLang="en-US" sz="1800" dirty="0">
                  <a:solidFill>
                    <a:srgbClr val="000066"/>
                  </a:solidFill>
                </a:rPr>
                <a:t>P(Topic)</a:t>
              </a:r>
              <a:endParaRPr lang="en-US" altLang="en-US" dirty="0">
                <a:solidFill>
                  <a:srgbClr val="000066"/>
                </a:solidFill>
              </a:endParaRPr>
            </a:p>
          </p:txBody>
        </p:sp>
        <p:sp>
          <p:nvSpPr>
            <p:cNvPr id="22546" name="Text Box 22"/>
            <p:cNvSpPr txBox="1">
              <a:spLocks noChangeArrowheads="1"/>
            </p:cNvSpPr>
            <p:nvPr/>
          </p:nvSpPr>
          <p:spPr bwMode="auto">
            <a:xfrm>
              <a:off x="1488" y="960"/>
              <a:ext cx="1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/>
              <a:r>
                <a:rPr lang="en-US" altLang="en-US" sz="1800">
                  <a:solidFill>
                    <a:srgbClr val="000066"/>
                  </a:solidFill>
                  <a:latin typeface="Arial" panose="020B0604020202020204" pitchFamily="34" charset="0"/>
                </a:rPr>
                <a:t>Background words</a:t>
              </a:r>
            </a:p>
          </p:txBody>
        </p:sp>
        <p:sp>
          <p:nvSpPr>
            <p:cNvPr id="22547" name="Text Box 23"/>
            <p:cNvSpPr txBox="1">
              <a:spLocks noChangeArrowheads="1"/>
            </p:cNvSpPr>
            <p:nvPr/>
          </p:nvSpPr>
          <p:spPr bwMode="auto">
            <a:xfrm>
              <a:off x="1584" y="1632"/>
              <a:ext cx="8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/>
              <a:r>
                <a:rPr lang="en-US" altLang="en-US" sz="1800">
                  <a:solidFill>
                    <a:srgbClr val="000066"/>
                  </a:solidFill>
                  <a:latin typeface="Arial" panose="020B0604020202020204" pitchFamily="34" charset="0"/>
                </a:rPr>
                <a:t>Topic words</a:t>
              </a:r>
            </a:p>
          </p:txBody>
        </p:sp>
      </p:grpSp>
      <p:sp>
        <p:nvSpPr>
          <p:cNvPr id="22535" name="Rectangle 24"/>
          <p:cNvSpPr>
            <a:spLocks noChangeArrowheads="1"/>
          </p:cNvSpPr>
          <p:nvPr/>
        </p:nvSpPr>
        <p:spPr bwMode="auto">
          <a:xfrm>
            <a:off x="1380671" y="1651001"/>
            <a:ext cx="69373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i="0" dirty="0">
                <a:solidFill>
                  <a:srgbClr val="000066"/>
                </a:solidFill>
                <a:sym typeface="Symbol" panose="05050102010706020507" pitchFamily="18" charset="2"/>
              </a:rPr>
              <a:t>Assume </a:t>
            </a:r>
            <a:r>
              <a:rPr lang="en-US" altLang="en-US" sz="2400" dirty="0">
                <a:solidFill>
                  <a:srgbClr val="000066"/>
                </a:solidFill>
                <a:sym typeface="Symbol" panose="05050102010706020507" pitchFamily="18" charset="2"/>
              </a:rPr>
              <a:t>p(w|</a:t>
            </a:r>
            <a:r>
              <a:rPr lang="en-US" altLang="en-US" sz="2400" baseline="-25000" dirty="0">
                <a:solidFill>
                  <a:srgbClr val="000066"/>
                </a:solidFill>
                <a:sym typeface="Symbol" panose="05050102010706020507" pitchFamily="18" charset="2"/>
              </a:rPr>
              <a:t>B</a:t>
            </a:r>
            <a:r>
              <a:rPr lang="en-US" altLang="en-US" sz="2400" dirty="0">
                <a:solidFill>
                  <a:srgbClr val="000066"/>
                </a:solidFill>
                <a:sym typeface="Symbol" panose="05050102010706020507" pitchFamily="18" charset="2"/>
              </a:rPr>
              <a:t>)</a:t>
            </a:r>
            <a:r>
              <a:rPr lang="en-US" altLang="en-US" sz="2400" i="0" dirty="0">
                <a:solidFill>
                  <a:srgbClr val="000066"/>
                </a:solidFill>
                <a:sym typeface="Symbol" panose="05050102010706020507" pitchFamily="18" charset="2"/>
              </a:rPr>
              <a:t> and </a:t>
            </a:r>
            <a:r>
              <a:rPr lang="en-US" altLang="en-US" sz="2400" dirty="0">
                <a:solidFill>
                  <a:srgbClr val="000066"/>
                </a:solidFill>
                <a:sym typeface="Symbol" panose="05050102010706020507" pitchFamily="18" charset="2"/>
              </a:rPr>
              <a:t> </a:t>
            </a:r>
            <a:r>
              <a:rPr lang="en-US" altLang="en-US" sz="2400" i="0" dirty="0">
                <a:solidFill>
                  <a:srgbClr val="000066"/>
                </a:solidFill>
                <a:sym typeface="Symbol" panose="05050102010706020507" pitchFamily="18" charset="2"/>
              </a:rPr>
              <a:t>are</a:t>
            </a:r>
            <a:r>
              <a:rPr lang="en-US" altLang="en-US" sz="2400" dirty="0">
                <a:solidFill>
                  <a:srgbClr val="000066"/>
                </a:solidFill>
                <a:sym typeface="Symbol" panose="05050102010706020507" pitchFamily="18" charset="2"/>
              </a:rPr>
              <a:t> known</a:t>
            </a:r>
          </a:p>
          <a:p>
            <a:r>
              <a:rPr lang="en-US" altLang="en-US" sz="2400" dirty="0">
                <a:solidFill>
                  <a:srgbClr val="000066"/>
                </a:solidFill>
                <a:sym typeface="Symbol" panose="05050102010706020507" pitchFamily="18" charset="2"/>
              </a:rPr>
              <a:t> </a:t>
            </a:r>
            <a:r>
              <a:rPr lang="en-US" altLang="en-US" sz="2400" i="0" dirty="0">
                <a:solidFill>
                  <a:srgbClr val="000066"/>
                </a:solidFill>
                <a:sym typeface="Symbol" panose="05050102010706020507" pitchFamily="18" charset="2"/>
              </a:rPr>
              <a:t>= </a:t>
            </a:r>
            <a:r>
              <a:rPr lang="en-US" altLang="en-US" sz="2400" i="0" dirty="0" smtClean="0">
                <a:solidFill>
                  <a:srgbClr val="000066"/>
                </a:solidFill>
                <a:sym typeface="Symbol" panose="05050102010706020507" pitchFamily="18" charset="2"/>
              </a:rPr>
              <a:t>mixing proportion of </a:t>
            </a:r>
            <a:r>
              <a:rPr lang="en-US" altLang="en-US" sz="2400" i="0" dirty="0">
                <a:solidFill>
                  <a:srgbClr val="000066"/>
                </a:solidFill>
                <a:sym typeface="Symbol" panose="05050102010706020507" pitchFamily="18" charset="2"/>
              </a:rPr>
              <a:t>background </a:t>
            </a:r>
            <a:r>
              <a:rPr lang="en-US" altLang="en-US" sz="2400" i="0" dirty="0" smtClean="0">
                <a:solidFill>
                  <a:srgbClr val="000066"/>
                </a:solidFill>
                <a:sym typeface="Symbol" panose="05050102010706020507" pitchFamily="18" charset="2"/>
              </a:rPr>
              <a:t>topic </a:t>
            </a:r>
            <a:r>
              <a:rPr lang="en-US" altLang="en-US" sz="2400" i="0" dirty="0">
                <a:solidFill>
                  <a:srgbClr val="000066"/>
                </a:solidFill>
                <a:sym typeface="Symbol" panose="05050102010706020507" pitchFamily="18" charset="2"/>
              </a:rPr>
              <a:t>in </a:t>
            </a:r>
            <a:r>
              <a:rPr lang="en-US" altLang="en-US" sz="2400" dirty="0">
                <a:solidFill>
                  <a:srgbClr val="000066"/>
                </a:solidFill>
                <a:sym typeface="Symbol" panose="05050102010706020507" pitchFamily="18" charset="2"/>
              </a:rPr>
              <a:t>d</a:t>
            </a:r>
          </a:p>
        </p:txBody>
      </p:sp>
      <p:sp>
        <p:nvSpPr>
          <p:cNvPr id="22536" name="Text Box 22"/>
          <p:cNvSpPr txBox="1">
            <a:spLocks noChangeArrowheads="1"/>
          </p:cNvSpPr>
          <p:nvPr/>
        </p:nvSpPr>
        <p:spPr bwMode="auto">
          <a:xfrm>
            <a:off x="250260" y="3080371"/>
            <a:ext cx="1754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1800" dirty="0" smtClean="0">
                <a:solidFill>
                  <a:srgbClr val="000066"/>
                </a:solidFill>
                <a:latin typeface="Arial" panose="020B0604020202020204" pitchFamily="34" charset="0"/>
              </a:rPr>
              <a:t>Topic choice</a:t>
            </a:r>
            <a:endParaRPr lang="en-US" altLang="en-US" sz="1800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253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50661"/>
              </p:ext>
            </p:extLst>
          </p:nvPr>
        </p:nvGraphicFramePr>
        <p:xfrm>
          <a:off x="1950018" y="4662487"/>
          <a:ext cx="5540375" cy="107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Equation" r:id="rId5" imgW="3403600" imgH="660400" progId="Equation.3">
                  <p:embed/>
                </p:oleObj>
              </mc:Choice>
              <mc:Fallback>
                <p:oleObj name="Equation" r:id="rId5" imgW="34036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0018" y="4662487"/>
                        <a:ext cx="5540375" cy="1074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7168-60E4-40A6-A093-DBE8FE444311}" type="slidenum">
              <a:rPr lang="en-US" smtClean="0"/>
              <a:t>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8289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How to Estimate </a:t>
            </a:r>
            <a:r>
              <a:rPr lang="en-US" altLang="en-US" dirty="0" smtClean="0">
                <a:sym typeface="Symbol" panose="05050102010706020507" pitchFamily="18" charset="2"/>
              </a:rPr>
              <a:t>?</a:t>
            </a:r>
            <a:endParaRPr lang="en-US" altLang="en-US" dirty="0" smtClean="0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146300" y="1676400"/>
            <a:ext cx="1663700" cy="183991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b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the  0.2</a:t>
            </a:r>
          </a:p>
          <a:p>
            <a:pPr algn="l">
              <a:lnSpc>
                <a:spcPct val="85000"/>
              </a:lnSpc>
            </a:pPr>
            <a:r>
              <a:rPr lang="en-US" altLang="en-US" b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 0.1</a:t>
            </a:r>
          </a:p>
          <a:p>
            <a:pPr algn="l">
              <a:lnSpc>
                <a:spcPct val="85000"/>
              </a:lnSpc>
            </a:pPr>
            <a:r>
              <a:rPr lang="en-US" altLang="en-US" b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we 0.01</a:t>
            </a:r>
          </a:p>
          <a:p>
            <a:pPr algn="l">
              <a:lnSpc>
                <a:spcPct val="85000"/>
              </a:lnSpc>
            </a:pPr>
            <a:r>
              <a:rPr lang="en-US" altLang="en-US" b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to 0.02</a:t>
            </a:r>
          </a:p>
          <a:p>
            <a:pPr algn="l">
              <a:lnSpc>
                <a:spcPct val="85000"/>
              </a:lnSpc>
            </a:pPr>
            <a:r>
              <a:rPr lang="en-US" altLang="en-US" b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…</a:t>
            </a:r>
          </a:p>
          <a:p>
            <a:pPr algn="l">
              <a:lnSpc>
                <a:spcPct val="85000"/>
              </a:lnSpc>
            </a:pPr>
            <a:r>
              <a:rPr lang="en-US" altLang="en-US" b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text 0.0001</a:t>
            </a:r>
          </a:p>
          <a:p>
            <a:pPr algn="l">
              <a:lnSpc>
                <a:spcPct val="85000"/>
              </a:lnSpc>
            </a:pPr>
            <a:r>
              <a:rPr lang="en-US" altLang="en-US" b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mining 0.00005</a:t>
            </a:r>
          </a:p>
          <a:p>
            <a:pPr algn="l"/>
            <a:r>
              <a:rPr lang="en-US" altLang="en-US" b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…</a:t>
            </a:r>
            <a:endParaRPr lang="en-US" altLang="en-US" b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01638" y="2054225"/>
            <a:ext cx="1752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dirty="0">
                <a:solidFill>
                  <a:srgbClr val="0000FF"/>
                </a:solidFill>
                <a:latin typeface="Arial" panose="020B0604020202020204" pitchFamily="34" charset="0"/>
              </a:rPr>
              <a:t>Known</a:t>
            </a:r>
          </a:p>
          <a:p>
            <a:r>
              <a:rPr lang="en-US" altLang="en-US" sz="2000" dirty="0">
                <a:solidFill>
                  <a:srgbClr val="0000FF"/>
                </a:solidFill>
                <a:latin typeface="Arial" panose="020B0604020202020204" pitchFamily="34" charset="0"/>
              </a:rPr>
              <a:t>Background </a:t>
            </a:r>
          </a:p>
          <a:p>
            <a:r>
              <a:rPr lang="en-US" altLang="en-US" sz="2000" dirty="0">
                <a:solidFill>
                  <a:srgbClr val="0000FF"/>
                </a:solidFill>
                <a:latin typeface="Arial" panose="020B0604020202020204" pitchFamily="34" charset="0"/>
              </a:rPr>
              <a:t>p(w|</a:t>
            </a:r>
            <a:r>
              <a:rPr lang="en-US" altLang="en-US" sz="2000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</a:t>
            </a:r>
            <a:r>
              <a:rPr lang="en-US" altLang="en-US" sz="2000" baseline="-25000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B</a:t>
            </a:r>
            <a:r>
              <a:rPr lang="en-US" altLang="en-US" sz="2000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)</a:t>
            </a:r>
            <a:endParaRPr lang="en-US" altLang="en-US" sz="20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133600" y="3962400"/>
            <a:ext cx="1676400" cy="142240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b="0">
                <a:solidFill>
                  <a:srgbClr val="CC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…</a:t>
            </a:r>
          </a:p>
          <a:p>
            <a:pPr algn="l">
              <a:lnSpc>
                <a:spcPct val="85000"/>
              </a:lnSpc>
            </a:pPr>
            <a:r>
              <a:rPr lang="en-US" altLang="en-US" b="0">
                <a:solidFill>
                  <a:srgbClr val="CC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text =? </a:t>
            </a:r>
          </a:p>
          <a:p>
            <a:pPr algn="l">
              <a:lnSpc>
                <a:spcPct val="85000"/>
              </a:lnSpc>
            </a:pPr>
            <a:r>
              <a:rPr lang="en-US" altLang="en-US" b="0">
                <a:solidFill>
                  <a:srgbClr val="CC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mining =? </a:t>
            </a:r>
          </a:p>
          <a:p>
            <a:pPr algn="l">
              <a:lnSpc>
                <a:spcPct val="85000"/>
              </a:lnSpc>
            </a:pPr>
            <a:r>
              <a:rPr lang="en-US" altLang="en-US" b="0">
                <a:solidFill>
                  <a:srgbClr val="CC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association =?</a:t>
            </a:r>
          </a:p>
          <a:p>
            <a:pPr algn="l">
              <a:lnSpc>
                <a:spcPct val="85000"/>
              </a:lnSpc>
            </a:pPr>
            <a:r>
              <a:rPr lang="en-US" altLang="en-US" b="0">
                <a:solidFill>
                  <a:srgbClr val="CC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word =? </a:t>
            </a:r>
          </a:p>
          <a:p>
            <a:pPr algn="l"/>
            <a:r>
              <a:rPr lang="en-US" altLang="en-US" b="0">
                <a:solidFill>
                  <a:srgbClr val="CC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…</a:t>
            </a:r>
            <a:endParaRPr lang="en-US" altLang="en-US" b="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24582" name="AutoShape 10"/>
          <p:cNvSpPr>
            <a:spLocks noChangeArrowheads="1"/>
          </p:cNvSpPr>
          <p:nvPr/>
        </p:nvSpPr>
        <p:spPr bwMode="auto">
          <a:xfrm>
            <a:off x="4343400" y="2514600"/>
            <a:ext cx="914400" cy="3333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AutoShape 11"/>
          <p:cNvSpPr>
            <a:spLocks noChangeArrowheads="1"/>
          </p:cNvSpPr>
          <p:nvPr/>
        </p:nvSpPr>
        <p:spPr bwMode="auto">
          <a:xfrm>
            <a:off x="5715000" y="2667000"/>
            <a:ext cx="1600200" cy="2286000"/>
          </a:xfrm>
          <a:prstGeom prst="foldedCorner">
            <a:avLst>
              <a:gd name="adj" fmla="val 125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24584" name="AutoShape 12"/>
          <p:cNvSpPr>
            <a:spLocks noChangeArrowheads="1"/>
          </p:cNvSpPr>
          <p:nvPr/>
        </p:nvSpPr>
        <p:spPr bwMode="auto">
          <a:xfrm>
            <a:off x="4343400" y="4648200"/>
            <a:ext cx="914400" cy="3333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Text Box 13"/>
          <p:cNvSpPr txBox="1">
            <a:spLocks noChangeArrowheads="1"/>
          </p:cNvSpPr>
          <p:nvPr/>
        </p:nvSpPr>
        <p:spPr bwMode="auto">
          <a:xfrm>
            <a:off x="274638" y="3959225"/>
            <a:ext cx="195693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dirty="0">
                <a:solidFill>
                  <a:srgbClr val="CC0000"/>
                </a:solidFill>
                <a:latin typeface="Arial" panose="020B0604020202020204" pitchFamily="34" charset="0"/>
              </a:rPr>
              <a:t>Unknown</a:t>
            </a:r>
          </a:p>
          <a:p>
            <a:r>
              <a:rPr lang="en-US" altLang="en-US" sz="2000" dirty="0" smtClean="0">
                <a:solidFill>
                  <a:srgbClr val="CC0000"/>
                </a:solidFill>
                <a:latin typeface="Arial" panose="020B0604020202020204" pitchFamily="34" charset="0"/>
              </a:rPr>
              <a:t>topic p(w</a:t>
            </a:r>
            <a:r>
              <a:rPr lang="en-US" altLang="en-US" sz="2000" dirty="0">
                <a:solidFill>
                  <a:srgbClr val="CC0000"/>
                </a:solidFill>
                <a:latin typeface="Arial" panose="020B0604020202020204" pitchFamily="34" charset="0"/>
              </a:rPr>
              <a:t>|</a:t>
            </a:r>
            <a:r>
              <a:rPr lang="en-US" altLang="en-US" sz="2000" dirty="0">
                <a:solidFill>
                  <a:srgbClr val="CC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</a:t>
            </a:r>
            <a:r>
              <a:rPr lang="en-US" altLang="en-US" sz="2000" dirty="0" smtClean="0">
                <a:solidFill>
                  <a:srgbClr val="CC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) for “</a:t>
            </a:r>
            <a:r>
              <a:rPr lang="en-US" altLang="en-US" sz="2000" dirty="0">
                <a:solidFill>
                  <a:srgbClr val="CC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Text mining”</a:t>
            </a:r>
            <a:endParaRPr lang="en-US" altLang="en-US" sz="2000" dirty="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24586" name="Line 14"/>
          <p:cNvSpPr>
            <a:spLocks noChangeShapeType="1"/>
          </p:cNvSpPr>
          <p:nvPr/>
        </p:nvSpPr>
        <p:spPr bwMode="auto">
          <a:xfrm>
            <a:off x="5867400" y="3048000"/>
            <a:ext cx="228600" cy="0"/>
          </a:xfrm>
          <a:prstGeom prst="line">
            <a:avLst/>
          </a:prstGeom>
          <a:noFill/>
          <a:ln w="3175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7" name="Line 15"/>
          <p:cNvSpPr>
            <a:spLocks noChangeShapeType="1"/>
          </p:cNvSpPr>
          <p:nvPr/>
        </p:nvSpPr>
        <p:spPr bwMode="auto">
          <a:xfrm>
            <a:off x="6019800" y="3200400"/>
            <a:ext cx="228600" cy="0"/>
          </a:xfrm>
          <a:prstGeom prst="line">
            <a:avLst/>
          </a:prstGeom>
          <a:noFill/>
          <a:ln w="3175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8" name="Line 16"/>
          <p:cNvSpPr>
            <a:spLocks noChangeShapeType="1"/>
          </p:cNvSpPr>
          <p:nvPr/>
        </p:nvSpPr>
        <p:spPr bwMode="auto">
          <a:xfrm>
            <a:off x="6172200" y="3352800"/>
            <a:ext cx="228600" cy="0"/>
          </a:xfrm>
          <a:prstGeom prst="line">
            <a:avLst/>
          </a:prstGeom>
          <a:noFill/>
          <a:ln w="3175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Line 17"/>
          <p:cNvSpPr>
            <a:spLocks noChangeShapeType="1"/>
          </p:cNvSpPr>
          <p:nvPr/>
        </p:nvSpPr>
        <p:spPr bwMode="auto">
          <a:xfrm>
            <a:off x="6324600" y="3505200"/>
            <a:ext cx="228600" cy="0"/>
          </a:xfrm>
          <a:prstGeom prst="line">
            <a:avLst/>
          </a:prstGeom>
          <a:noFill/>
          <a:ln w="3175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Line 18"/>
          <p:cNvSpPr>
            <a:spLocks noChangeShapeType="1"/>
          </p:cNvSpPr>
          <p:nvPr/>
        </p:nvSpPr>
        <p:spPr bwMode="auto">
          <a:xfrm>
            <a:off x="6477000" y="3657600"/>
            <a:ext cx="228600" cy="0"/>
          </a:xfrm>
          <a:prstGeom prst="line">
            <a:avLst/>
          </a:prstGeom>
          <a:noFill/>
          <a:ln w="3175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Line 19"/>
          <p:cNvSpPr>
            <a:spLocks noChangeShapeType="1"/>
          </p:cNvSpPr>
          <p:nvPr/>
        </p:nvSpPr>
        <p:spPr bwMode="auto">
          <a:xfrm>
            <a:off x="6629400" y="3810000"/>
            <a:ext cx="228600" cy="0"/>
          </a:xfrm>
          <a:prstGeom prst="line">
            <a:avLst/>
          </a:prstGeom>
          <a:noFill/>
          <a:ln w="3175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2" name="Line 20"/>
          <p:cNvSpPr>
            <a:spLocks noChangeShapeType="1"/>
          </p:cNvSpPr>
          <p:nvPr/>
        </p:nvSpPr>
        <p:spPr bwMode="auto">
          <a:xfrm>
            <a:off x="6781800" y="3048000"/>
            <a:ext cx="228600" cy="0"/>
          </a:xfrm>
          <a:prstGeom prst="line">
            <a:avLst/>
          </a:prstGeom>
          <a:noFill/>
          <a:ln w="3175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3" name="Line 21"/>
          <p:cNvSpPr>
            <a:spLocks noChangeShapeType="1"/>
          </p:cNvSpPr>
          <p:nvPr/>
        </p:nvSpPr>
        <p:spPr bwMode="auto">
          <a:xfrm>
            <a:off x="6934200" y="3200400"/>
            <a:ext cx="228600" cy="0"/>
          </a:xfrm>
          <a:prstGeom prst="line">
            <a:avLst/>
          </a:prstGeom>
          <a:noFill/>
          <a:ln w="3175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4" name="Line 23"/>
          <p:cNvSpPr>
            <a:spLocks noChangeShapeType="1"/>
          </p:cNvSpPr>
          <p:nvPr/>
        </p:nvSpPr>
        <p:spPr bwMode="auto">
          <a:xfrm>
            <a:off x="5867400" y="3810000"/>
            <a:ext cx="228600" cy="0"/>
          </a:xfrm>
          <a:prstGeom prst="line">
            <a:avLst/>
          </a:prstGeom>
          <a:noFill/>
          <a:ln w="3175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5" name="Line 24"/>
          <p:cNvSpPr>
            <a:spLocks noChangeShapeType="1"/>
          </p:cNvSpPr>
          <p:nvPr/>
        </p:nvSpPr>
        <p:spPr bwMode="auto">
          <a:xfrm>
            <a:off x="6019800" y="3962400"/>
            <a:ext cx="228600" cy="0"/>
          </a:xfrm>
          <a:prstGeom prst="line">
            <a:avLst/>
          </a:prstGeom>
          <a:noFill/>
          <a:ln w="3175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6" name="Line 25"/>
          <p:cNvSpPr>
            <a:spLocks noChangeShapeType="1"/>
          </p:cNvSpPr>
          <p:nvPr/>
        </p:nvSpPr>
        <p:spPr bwMode="auto">
          <a:xfrm>
            <a:off x="6172200" y="4114800"/>
            <a:ext cx="228600" cy="0"/>
          </a:xfrm>
          <a:prstGeom prst="line">
            <a:avLst/>
          </a:prstGeom>
          <a:noFill/>
          <a:ln w="3175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7" name="Line 26"/>
          <p:cNvSpPr>
            <a:spLocks noChangeShapeType="1"/>
          </p:cNvSpPr>
          <p:nvPr/>
        </p:nvSpPr>
        <p:spPr bwMode="auto">
          <a:xfrm>
            <a:off x="6324600" y="4267200"/>
            <a:ext cx="228600" cy="0"/>
          </a:xfrm>
          <a:prstGeom prst="line">
            <a:avLst/>
          </a:prstGeom>
          <a:noFill/>
          <a:ln w="3175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8" name="Line 27"/>
          <p:cNvSpPr>
            <a:spLocks noChangeShapeType="1"/>
          </p:cNvSpPr>
          <p:nvPr/>
        </p:nvSpPr>
        <p:spPr bwMode="auto">
          <a:xfrm>
            <a:off x="6477000" y="4419600"/>
            <a:ext cx="228600" cy="0"/>
          </a:xfrm>
          <a:prstGeom prst="line">
            <a:avLst/>
          </a:prstGeom>
          <a:noFill/>
          <a:ln w="3175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9" name="Line 28"/>
          <p:cNvSpPr>
            <a:spLocks noChangeShapeType="1"/>
          </p:cNvSpPr>
          <p:nvPr/>
        </p:nvSpPr>
        <p:spPr bwMode="auto">
          <a:xfrm>
            <a:off x="6629400" y="4572000"/>
            <a:ext cx="228600" cy="0"/>
          </a:xfrm>
          <a:prstGeom prst="line">
            <a:avLst/>
          </a:prstGeom>
          <a:noFill/>
          <a:ln w="3175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0" name="Line 29"/>
          <p:cNvSpPr>
            <a:spLocks noChangeShapeType="1"/>
          </p:cNvSpPr>
          <p:nvPr/>
        </p:nvSpPr>
        <p:spPr bwMode="auto">
          <a:xfrm>
            <a:off x="6781800" y="4724400"/>
            <a:ext cx="228600" cy="0"/>
          </a:xfrm>
          <a:prstGeom prst="line">
            <a:avLst/>
          </a:prstGeom>
          <a:noFill/>
          <a:ln w="3175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1" name="Line 30"/>
          <p:cNvSpPr>
            <a:spLocks noChangeShapeType="1"/>
          </p:cNvSpPr>
          <p:nvPr/>
        </p:nvSpPr>
        <p:spPr bwMode="auto">
          <a:xfrm>
            <a:off x="6324600" y="2971800"/>
            <a:ext cx="228600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2" name="Line 31"/>
          <p:cNvSpPr>
            <a:spLocks noChangeShapeType="1"/>
          </p:cNvSpPr>
          <p:nvPr/>
        </p:nvSpPr>
        <p:spPr bwMode="auto">
          <a:xfrm>
            <a:off x="6477000" y="3124200"/>
            <a:ext cx="228600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3" name="Line 32"/>
          <p:cNvSpPr>
            <a:spLocks noChangeShapeType="1"/>
          </p:cNvSpPr>
          <p:nvPr/>
        </p:nvSpPr>
        <p:spPr bwMode="auto">
          <a:xfrm>
            <a:off x="6629400" y="3276600"/>
            <a:ext cx="228600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4" name="Line 33"/>
          <p:cNvSpPr>
            <a:spLocks noChangeShapeType="1"/>
          </p:cNvSpPr>
          <p:nvPr/>
        </p:nvSpPr>
        <p:spPr bwMode="auto">
          <a:xfrm>
            <a:off x="6781800" y="3429000"/>
            <a:ext cx="228600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5" name="Line 34"/>
          <p:cNvSpPr>
            <a:spLocks noChangeShapeType="1"/>
          </p:cNvSpPr>
          <p:nvPr/>
        </p:nvSpPr>
        <p:spPr bwMode="auto">
          <a:xfrm>
            <a:off x="6934200" y="3581400"/>
            <a:ext cx="228600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6" name="Line 35"/>
          <p:cNvSpPr>
            <a:spLocks noChangeShapeType="1"/>
          </p:cNvSpPr>
          <p:nvPr/>
        </p:nvSpPr>
        <p:spPr bwMode="auto">
          <a:xfrm>
            <a:off x="5791200" y="4191000"/>
            <a:ext cx="228600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7" name="Line 36"/>
          <p:cNvSpPr>
            <a:spLocks noChangeShapeType="1"/>
          </p:cNvSpPr>
          <p:nvPr/>
        </p:nvSpPr>
        <p:spPr bwMode="auto">
          <a:xfrm>
            <a:off x="5943600" y="4343400"/>
            <a:ext cx="228600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8" name="Line 37"/>
          <p:cNvSpPr>
            <a:spLocks noChangeShapeType="1"/>
          </p:cNvSpPr>
          <p:nvPr/>
        </p:nvSpPr>
        <p:spPr bwMode="auto">
          <a:xfrm>
            <a:off x="6096000" y="4495800"/>
            <a:ext cx="228600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9" name="Line 38"/>
          <p:cNvSpPr>
            <a:spLocks noChangeShapeType="1"/>
          </p:cNvSpPr>
          <p:nvPr/>
        </p:nvSpPr>
        <p:spPr bwMode="auto">
          <a:xfrm>
            <a:off x="6248400" y="4648200"/>
            <a:ext cx="228600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0" name="Line 39"/>
          <p:cNvSpPr>
            <a:spLocks noChangeShapeType="1"/>
          </p:cNvSpPr>
          <p:nvPr/>
        </p:nvSpPr>
        <p:spPr bwMode="auto">
          <a:xfrm>
            <a:off x="6781800" y="4038600"/>
            <a:ext cx="228600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1" name="Line 40"/>
          <p:cNvSpPr>
            <a:spLocks noChangeShapeType="1"/>
          </p:cNvSpPr>
          <p:nvPr/>
        </p:nvSpPr>
        <p:spPr bwMode="auto">
          <a:xfrm>
            <a:off x="6858000" y="4343400"/>
            <a:ext cx="228600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2" name="Line 42"/>
          <p:cNvSpPr>
            <a:spLocks noChangeShapeType="1"/>
          </p:cNvSpPr>
          <p:nvPr/>
        </p:nvSpPr>
        <p:spPr bwMode="auto">
          <a:xfrm>
            <a:off x="5867400" y="3505200"/>
            <a:ext cx="228600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3" name="Text Box 43"/>
          <p:cNvSpPr txBox="1">
            <a:spLocks noChangeArrowheads="1"/>
          </p:cNvSpPr>
          <p:nvPr/>
        </p:nvSpPr>
        <p:spPr bwMode="auto">
          <a:xfrm>
            <a:off x="4267200" y="2057400"/>
            <a:ext cx="903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latin typeface="Arial" panose="020B0604020202020204" pitchFamily="34" charset="0"/>
                <a:sym typeface="Symbol" panose="05050102010706020507" pitchFamily="18" charset="2"/>
              </a:rPr>
              <a:t>=0.7</a:t>
            </a: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24614" name="Text Box 44"/>
          <p:cNvSpPr txBox="1">
            <a:spLocks noChangeArrowheads="1"/>
          </p:cNvSpPr>
          <p:nvPr/>
        </p:nvSpPr>
        <p:spPr bwMode="auto">
          <a:xfrm>
            <a:off x="4267200" y="4114800"/>
            <a:ext cx="903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latin typeface="Arial" panose="020B0604020202020204" pitchFamily="34" charset="0"/>
                <a:sym typeface="Symbol" panose="05050102010706020507" pitchFamily="18" charset="2"/>
              </a:rPr>
              <a:t>=0.3</a:t>
            </a: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24615" name="Rectangle 46"/>
          <p:cNvSpPr>
            <a:spLocks noChangeArrowheads="1"/>
          </p:cNvSpPr>
          <p:nvPr/>
        </p:nvSpPr>
        <p:spPr bwMode="auto">
          <a:xfrm>
            <a:off x="5872163" y="1828800"/>
            <a:ext cx="1168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solidFill>
                  <a:srgbClr val="0000FF"/>
                </a:solidFill>
              </a:rPr>
              <a:t>Observed</a:t>
            </a:r>
          </a:p>
          <a:p>
            <a:r>
              <a:rPr lang="en-US" altLang="en-US" sz="2000">
                <a:solidFill>
                  <a:srgbClr val="0000FF"/>
                </a:solidFill>
              </a:rPr>
              <a:t>words</a:t>
            </a:r>
          </a:p>
        </p:txBody>
      </p:sp>
      <p:sp>
        <p:nvSpPr>
          <p:cNvPr id="411695" name="Text Box 47"/>
          <p:cNvSpPr txBox="1">
            <a:spLocks noChangeArrowheads="1"/>
          </p:cNvSpPr>
          <p:nvPr/>
        </p:nvSpPr>
        <p:spPr bwMode="auto">
          <a:xfrm>
            <a:off x="4038600" y="5235575"/>
            <a:ext cx="43212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2000" dirty="0">
                <a:latin typeface="+mn-lt"/>
              </a:rPr>
              <a:t>Suppose we know</a:t>
            </a:r>
          </a:p>
          <a:p>
            <a:pPr algn="l"/>
            <a:r>
              <a:rPr lang="en-US" altLang="en-US" sz="2000" dirty="0">
                <a:latin typeface="+mn-lt"/>
              </a:rPr>
              <a:t>          the identity/label of each word ...</a:t>
            </a:r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5486409" y="2476500"/>
            <a:ext cx="3475042" cy="2616200"/>
            <a:chOff x="3456" y="1560"/>
            <a:chExt cx="2189" cy="1648"/>
          </a:xfrm>
        </p:grpSpPr>
        <p:sp>
          <p:nvSpPr>
            <p:cNvPr id="24619" name="Oval 48"/>
            <p:cNvSpPr>
              <a:spLocks noChangeArrowheads="1"/>
            </p:cNvSpPr>
            <p:nvPr/>
          </p:nvSpPr>
          <p:spPr bwMode="auto">
            <a:xfrm rot="1982201">
              <a:off x="3792" y="1920"/>
              <a:ext cx="816" cy="288"/>
            </a:xfrm>
            <a:prstGeom prst="ellipse">
              <a:avLst/>
            </a:prstGeom>
            <a:noFill/>
            <a:ln w="254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20" name="Oval 49"/>
            <p:cNvSpPr>
              <a:spLocks noChangeArrowheads="1"/>
            </p:cNvSpPr>
            <p:nvPr/>
          </p:nvSpPr>
          <p:spPr bwMode="auto">
            <a:xfrm rot="1982201">
              <a:off x="3456" y="2640"/>
              <a:ext cx="816" cy="288"/>
            </a:xfrm>
            <a:prstGeom prst="ellipse">
              <a:avLst/>
            </a:prstGeom>
            <a:noFill/>
            <a:ln w="254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21" name="Oval 50"/>
            <p:cNvSpPr>
              <a:spLocks noChangeArrowheads="1"/>
            </p:cNvSpPr>
            <p:nvPr/>
          </p:nvSpPr>
          <p:spPr bwMode="auto">
            <a:xfrm rot="1982201">
              <a:off x="4128" y="2496"/>
              <a:ext cx="480" cy="288"/>
            </a:xfrm>
            <a:prstGeom prst="ellipse">
              <a:avLst/>
            </a:prstGeom>
            <a:noFill/>
            <a:ln w="254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22" name="Oval 51"/>
            <p:cNvSpPr>
              <a:spLocks noChangeArrowheads="1"/>
            </p:cNvSpPr>
            <p:nvPr/>
          </p:nvSpPr>
          <p:spPr bwMode="auto">
            <a:xfrm rot="1982201">
              <a:off x="3648" y="2112"/>
              <a:ext cx="203" cy="188"/>
            </a:xfrm>
            <a:prstGeom prst="ellipse">
              <a:avLst/>
            </a:prstGeom>
            <a:noFill/>
            <a:ln w="254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23" name="Line 52"/>
            <p:cNvSpPr>
              <a:spLocks noChangeShapeType="1"/>
            </p:cNvSpPr>
            <p:nvPr/>
          </p:nvSpPr>
          <p:spPr bwMode="auto">
            <a:xfrm>
              <a:off x="4512" y="2160"/>
              <a:ext cx="480" cy="96"/>
            </a:xfrm>
            <a:prstGeom prst="line">
              <a:avLst/>
            </a:prstGeom>
            <a:noFill/>
            <a:ln w="19050">
              <a:solidFill>
                <a:srgbClr val="0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4" name="Line 53"/>
            <p:cNvSpPr>
              <a:spLocks noChangeShapeType="1"/>
            </p:cNvSpPr>
            <p:nvPr/>
          </p:nvSpPr>
          <p:spPr bwMode="auto">
            <a:xfrm flipV="1">
              <a:off x="4512" y="2352"/>
              <a:ext cx="432" cy="192"/>
            </a:xfrm>
            <a:prstGeom prst="line">
              <a:avLst/>
            </a:prstGeom>
            <a:noFill/>
            <a:ln w="19050">
              <a:solidFill>
                <a:srgbClr val="0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5" name="Freeform 55"/>
            <p:cNvSpPr>
              <a:spLocks/>
            </p:cNvSpPr>
            <p:nvPr/>
          </p:nvSpPr>
          <p:spPr bwMode="auto">
            <a:xfrm>
              <a:off x="4224" y="2496"/>
              <a:ext cx="720" cy="712"/>
            </a:xfrm>
            <a:custGeom>
              <a:avLst/>
              <a:gdLst>
                <a:gd name="T0" fmla="*/ 0 w 720"/>
                <a:gd name="T1" fmla="*/ 528 h 712"/>
                <a:gd name="T2" fmla="*/ 432 w 720"/>
                <a:gd name="T3" fmla="*/ 624 h 712"/>
                <a:gd name="T4" fmla="*/ 720 w 720"/>
                <a:gd name="T5" fmla="*/ 0 h 712"/>
                <a:gd name="T6" fmla="*/ 0 60000 65536"/>
                <a:gd name="T7" fmla="*/ 0 60000 65536"/>
                <a:gd name="T8" fmla="*/ 0 60000 65536"/>
                <a:gd name="T9" fmla="*/ 0 w 720"/>
                <a:gd name="T10" fmla="*/ 0 h 712"/>
                <a:gd name="T11" fmla="*/ 720 w 720"/>
                <a:gd name="T12" fmla="*/ 712 h 7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712">
                  <a:moveTo>
                    <a:pt x="0" y="528"/>
                  </a:moveTo>
                  <a:cubicBezTo>
                    <a:pt x="156" y="620"/>
                    <a:pt x="312" y="712"/>
                    <a:pt x="432" y="624"/>
                  </a:cubicBezTo>
                  <a:cubicBezTo>
                    <a:pt x="552" y="536"/>
                    <a:pt x="636" y="268"/>
                    <a:pt x="720" y="0"/>
                  </a:cubicBezTo>
                </a:path>
              </a:pathLst>
            </a:custGeom>
            <a:noFill/>
            <a:ln w="19050">
              <a:solidFill>
                <a:srgbClr val="0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6" name="Freeform 56"/>
            <p:cNvSpPr>
              <a:spLocks/>
            </p:cNvSpPr>
            <p:nvPr/>
          </p:nvSpPr>
          <p:spPr bwMode="auto">
            <a:xfrm>
              <a:off x="3472" y="1560"/>
              <a:ext cx="1552" cy="552"/>
            </a:xfrm>
            <a:custGeom>
              <a:avLst/>
              <a:gdLst>
                <a:gd name="T0" fmla="*/ 272 w 1552"/>
                <a:gd name="T1" fmla="*/ 552 h 552"/>
                <a:gd name="T2" fmla="*/ 176 w 1552"/>
                <a:gd name="T3" fmla="*/ 120 h 552"/>
                <a:gd name="T4" fmla="*/ 1328 w 1552"/>
                <a:gd name="T5" fmla="*/ 72 h 552"/>
                <a:gd name="T6" fmla="*/ 1520 w 1552"/>
                <a:gd name="T7" fmla="*/ 552 h 5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52"/>
                <a:gd name="T13" fmla="*/ 0 h 552"/>
                <a:gd name="T14" fmla="*/ 1552 w 1552"/>
                <a:gd name="T15" fmla="*/ 552 h 5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52" h="552">
                  <a:moveTo>
                    <a:pt x="272" y="552"/>
                  </a:moveTo>
                  <a:cubicBezTo>
                    <a:pt x="136" y="376"/>
                    <a:pt x="0" y="200"/>
                    <a:pt x="176" y="120"/>
                  </a:cubicBezTo>
                  <a:cubicBezTo>
                    <a:pt x="352" y="40"/>
                    <a:pt x="1104" y="0"/>
                    <a:pt x="1328" y="72"/>
                  </a:cubicBezTo>
                  <a:cubicBezTo>
                    <a:pt x="1552" y="144"/>
                    <a:pt x="1536" y="348"/>
                    <a:pt x="1520" y="552"/>
                  </a:cubicBezTo>
                </a:path>
              </a:pathLst>
            </a:custGeom>
            <a:noFill/>
            <a:ln w="19050">
              <a:solidFill>
                <a:srgbClr val="0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7" name="Text Box 57"/>
            <p:cNvSpPr txBox="1">
              <a:spLocks noChangeArrowheads="1"/>
            </p:cNvSpPr>
            <p:nvPr/>
          </p:nvSpPr>
          <p:spPr bwMode="auto">
            <a:xfrm>
              <a:off x="4938" y="2159"/>
              <a:ext cx="707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dirty="0">
                  <a:solidFill>
                    <a:srgbClr val="CC0000"/>
                  </a:solidFill>
                  <a:latin typeface="Arial" panose="020B0604020202020204" pitchFamily="34" charset="0"/>
                </a:rPr>
                <a:t>ML</a:t>
              </a:r>
            </a:p>
            <a:p>
              <a:r>
                <a:rPr lang="en-US" altLang="en-US" dirty="0">
                  <a:solidFill>
                    <a:srgbClr val="CC0000"/>
                  </a:solidFill>
                  <a:latin typeface="Arial" panose="020B0604020202020204" pitchFamily="34" charset="0"/>
                </a:rPr>
                <a:t>Estimator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038600" y="5873720"/>
            <a:ext cx="1621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But we don’t!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7168-60E4-40A6-A093-DBE8FE444311}" type="slidenum">
              <a:rPr lang="en-US" smtClean="0"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1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We </a:t>
            </a:r>
            <a:r>
              <a:rPr lang="en-US" altLang="en-US" dirty="0"/>
              <a:t>g</a:t>
            </a:r>
            <a:r>
              <a:rPr lang="en-US" altLang="en-US" dirty="0" smtClean="0"/>
              <a:t>uess the topic assignments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746125" y="1362785"/>
            <a:ext cx="76626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dirty="0" smtClean="0">
                <a:latin typeface="Arial" panose="020B0604020202020204" pitchFamily="34" charset="0"/>
              </a:rPr>
              <a:t>Assignment (“</a:t>
            </a:r>
            <a:r>
              <a:rPr lang="en-US" altLang="en-US" sz="2000" dirty="0">
                <a:latin typeface="Arial" panose="020B0604020202020204" pitchFamily="34" charset="0"/>
              </a:rPr>
              <a:t>hidden”) variable: </a:t>
            </a:r>
            <a:r>
              <a:rPr lang="en-US" altLang="en-US" sz="2000" dirty="0" err="1">
                <a:latin typeface="Arial" panose="020B0604020202020204" pitchFamily="34" charset="0"/>
              </a:rPr>
              <a:t>z</a:t>
            </a:r>
            <a:r>
              <a:rPr lang="en-US" altLang="en-US" sz="2000" baseline="-25000" dirty="0" err="1">
                <a:latin typeface="Arial" panose="020B0604020202020204" pitchFamily="34" charset="0"/>
              </a:rPr>
              <a:t>i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sym typeface="Symbol" panose="05050102010706020507" pitchFamily="18" charset="2"/>
              </a:rPr>
              <a:t>{1 (background), 0(topic)}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41325" y="2439988"/>
            <a:ext cx="114935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1800">
                <a:latin typeface="Arial" panose="020B0604020202020204" pitchFamily="34" charset="0"/>
              </a:rPr>
              <a:t>the</a:t>
            </a:r>
          </a:p>
          <a:p>
            <a:pPr algn="l"/>
            <a:r>
              <a:rPr lang="en-US" altLang="en-US" sz="1800">
                <a:latin typeface="Arial" panose="020B0604020202020204" pitchFamily="34" charset="0"/>
              </a:rPr>
              <a:t>paper</a:t>
            </a:r>
          </a:p>
          <a:p>
            <a:pPr algn="l"/>
            <a:r>
              <a:rPr lang="en-US" altLang="en-US" sz="1800">
                <a:latin typeface="Arial" panose="020B0604020202020204" pitchFamily="34" charset="0"/>
              </a:rPr>
              <a:t>presents</a:t>
            </a:r>
          </a:p>
          <a:p>
            <a:pPr algn="l"/>
            <a:r>
              <a:rPr lang="en-US" altLang="en-US" sz="1800">
                <a:latin typeface="Arial" panose="020B0604020202020204" pitchFamily="34" charset="0"/>
              </a:rPr>
              <a:t>a</a:t>
            </a:r>
          </a:p>
          <a:p>
            <a:pPr algn="l"/>
            <a:r>
              <a:rPr lang="en-US" altLang="en-US" sz="1800">
                <a:latin typeface="Arial" panose="020B0604020202020204" pitchFamily="34" charset="0"/>
              </a:rPr>
              <a:t>text</a:t>
            </a:r>
          </a:p>
          <a:p>
            <a:pPr algn="l"/>
            <a:r>
              <a:rPr lang="en-US" altLang="en-US" sz="1800">
                <a:latin typeface="Arial" panose="020B0604020202020204" pitchFamily="34" charset="0"/>
              </a:rPr>
              <a:t>mining</a:t>
            </a:r>
          </a:p>
          <a:p>
            <a:pPr algn="l"/>
            <a:r>
              <a:rPr lang="en-US" altLang="en-US" sz="1800">
                <a:latin typeface="Arial" panose="020B0604020202020204" pitchFamily="34" charset="0"/>
              </a:rPr>
              <a:t>algorithm</a:t>
            </a:r>
          </a:p>
          <a:p>
            <a:pPr algn="l"/>
            <a:r>
              <a:rPr lang="en-US" altLang="en-US" sz="1800">
                <a:latin typeface="Arial" panose="020B0604020202020204" pitchFamily="34" charset="0"/>
              </a:rPr>
              <a:t>the</a:t>
            </a:r>
          </a:p>
          <a:p>
            <a:pPr algn="l"/>
            <a:r>
              <a:rPr lang="en-US" altLang="en-US" sz="1800">
                <a:latin typeface="Arial" panose="020B0604020202020204" pitchFamily="34" charset="0"/>
              </a:rPr>
              <a:t>paper</a:t>
            </a:r>
          </a:p>
          <a:p>
            <a:pPr algn="l"/>
            <a:r>
              <a:rPr lang="en-US" altLang="en-US" sz="1800">
                <a:latin typeface="Arial" panose="020B0604020202020204" pitchFamily="34" charset="0"/>
              </a:rPr>
              <a:t>...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117725" y="1906588"/>
            <a:ext cx="3556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1800">
                <a:latin typeface="Arial" panose="020B0604020202020204" pitchFamily="34" charset="0"/>
              </a:rPr>
              <a:t>z</a:t>
            </a:r>
            <a:r>
              <a:rPr lang="en-US" altLang="en-US" sz="1800" baseline="-25000">
                <a:latin typeface="Arial" panose="020B0604020202020204" pitchFamily="34" charset="0"/>
              </a:rPr>
              <a:t>i</a:t>
            </a:r>
            <a:endParaRPr lang="en-US" altLang="en-US" sz="1800">
              <a:latin typeface="Arial" panose="020B0604020202020204" pitchFamily="34" charset="0"/>
            </a:endParaRPr>
          </a:p>
          <a:p>
            <a:pPr algn="l"/>
            <a:endParaRPr lang="en-US" altLang="en-US" sz="1800">
              <a:latin typeface="Arial" panose="020B0604020202020204" pitchFamily="34" charset="0"/>
            </a:endParaRPr>
          </a:p>
          <a:p>
            <a:pPr algn="l"/>
            <a:r>
              <a:rPr lang="en-US" altLang="en-US" sz="1800">
                <a:latin typeface="Arial" panose="020B0604020202020204" pitchFamily="34" charset="0"/>
              </a:rPr>
              <a:t>1</a:t>
            </a:r>
          </a:p>
          <a:p>
            <a:pPr algn="l"/>
            <a:r>
              <a:rPr lang="en-US" altLang="en-US" sz="1800">
                <a:latin typeface="Arial" panose="020B0604020202020204" pitchFamily="34" charset="0"/>
              </a:rPr>
              <a:t>1</a:t>
            </a:r>
          </a:p>
          <a:p>
            <a:pPr algn="l"/>
            <a:r>
              <a:rPr lang="en-US" altLang="en-US" sz="1800">
                <a:latin typeface="Arial" panose="020B0604020202020204" pitchFamily="34" charset="0"/>
              </a:rPr>
              <a:t>1</a:t>
            </a:r>
          </a:p>
          <a:p>
            <a:pPr algn="l"/>
            <a:r>
              <a:rPr lang="en-US" altLang="en-US" sz="1800">
                <a:latin typeface="Arial" panose="020B0604020202020204" pitchFamily="34" charset="0"/>
              </a:rPr>
              <a:t>1</a:t>
            </a:r>
          </a:p>
          <a:p>
            <a:pPr algn="l"/>
            <a:r>
              <a:rPr lang="en-US" altLang="en-US" sz="1800">
                <a:latin typeface="Arial" panose="020B0604020202020204" pitchFamily="34" charset="0"/>
              </a:rPr>
              <a:t>0</a:t>
            </a:r>
          </a:p>
          <a:p>
            <a:pPr algn="l"/>
            <a:r>
              <a:rPr lang="en-US" altLang="en-US" sz="1800">
                <a:latin typeface="Arial" panose="020B0604020202020204" pitchFamily="34" charset="0"/>
              </a:rPr>
              <a:t>0</a:t>
            </a:r>
          </a:p>
          <a:p>
            <a:pPr algn="l"/>
            <a:r>
              <a:rPr lang="en-US" altLang="en-US" sz="1800">
                <a:latin typeface="Arial" panose="020B0604020202020204" pitchFamily="34" charset="0"/>
              </a:rPr>
              <a:t>0</a:t>
            </a:r>
          </a:p>
          <a:p>
            <a:pPr algn="l"/>
            <a:r>
              <a:rPr lang="en-US" altLang="en-US" sz="1800">
                <a:latin typeface="Arial" panose="020B0604020202020204" pitchFamily="34" charset="0"/>
              </a:rPr>
              <a:t>1</a:t>
            </a:r>
          </a:p>
          <a:p>
            <a:pPr algn="l"/>
            <a:r>
              <a:rPr lang="en-US" altLang="en-US" sz="1800">
                <a:latin typeface="Arial" panose="020B0604020202020204" pitchFamily="34" charset="0"/>
              </a:rPr>
              <a:t>0</a:t>
            </a:r>
          </a:p>
          <a:p>
            <a:pPr algn="l"/>
            <a:r>
              <a:rPr lang="en-US" altLang="en-US" sz="1800">
                <a:latin typeface="Arial" panose="020B0604020202020204" pitchFamily="34" charset="0"/>
              </a:rPr>
              <a:t>...</a:t>
            </a: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974725" y="2668588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1203325" y="2897188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1431925" y="3201988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746125" y="3506788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974725" y="3735388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>
            <a:off x="1355725" y="4040188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1508125" y="4268788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>
            <a:off x="974725" y="4573588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>
            <a:off x="1203325" y="4878388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3951" name="Text Box 15"/>
          <p:cNvSpPr txBox="1">
            <a:spLocks noChangeArrowheads="1"/>
          </p:cNvSpPr>
          <p:nvPr/>
        </p:nvSpPr>
        <p:spPr bwMode="auto">
          <a:xfrm>
            <a:off x="3108325" y="2133600"/>
            <a:ext cx="56546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2000" dirty="0">
                <a:latin typeface="Arial" panose="020B0604020202020204" pitchFamily="34" charset="0"/>
              </a:rPr>
              <a:t>Suppose the parameters are all known, what’s a reasonable guess of </a:t>
            </a:r>
            <a:r>
              <a:rPr lang="en-US" altLang="en-US" sz="2000" dirty="0" err="1">
                <a:latin typeface="Arial" panose="020B0604020202020204" pitchFamily="34" charset="0"/>
              </a:rPr>
              <a:t>z</a:t>
            </a:r>
            <a:r>
              <a:rPr lang="en-US" altLang="en-US" sz="2000" baseline="-25000" dirty="0" err="1">
                <a:latin typeface="Arial" panose="020B0604020202020204" pitchFamily="34" charset="0"/>
              </a:rPr>
              <a:t>i</a:t>
            </a:r>
            <a:r>
              <a:rPr lang="en-US" altLang="en-US" sz="2000" dirty="0">
                <a:latin typeface="Arial" panose="020B0604020202020204" pitchFamily="34" charset="0"/>
              </a:rPr>
              <a:t>?</a:t>
            </a:r>
          </a:p>
          <a:p>
            <a:pPr algn="l"/>
            <a:r>
              <a:rPr lang="en-US" altLang="en-US" sz="2000" dirty="0">
                <a:latin typeface="Arial" panose="020B0604020202020204" pitchFamily="34" charset="0"/>
              </a:rPr>
              <a:t>   - depends on </a:t>
            </a:r>
            <a:r>
              <a:rPr lang="en-US" altLang="en-US" sz="2000" dirty="0">
                <a:latin typeface="Arial" panose="020B0604020202020204" pitchFamily="34" charset="0"/>
                <a:sym typeface="Symbol" panose="05050102010706020507" pitchFamily="18" charset="2"/>
              </a:rPr>
              <a:t> </a:t>
            </a:r>
          </a:p>
          <a:p>
            <a:pPr algn="l"/>
            <a:r>
              <a:rPr lang="en-US" altLang="en-US" sz="2000" dirty="0">
                <a:latin typeface="Arial" panose="020B0604020202020204" pitchFamily="34" charset="0"/>
                <a:sym typeface="Symbol" panose="05050102010706020507" pitchFamily="18" charset="2"/>
              </a:rPr>
              <a:t>   - depends on p(w|</a:t>
            </a:r>
            <a:r>
              <a:rPr lang="en-US" altLang="en-US" sz="2000" dirty="0">
                <a:solidFill>
                  <a:srgbClr val="000066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</a:t>
            </a:r>
            <a:r>
              <a:rPr lang="en-US" altLang="en-US" sz="2000" baseline="-25000" dirty="0">
                <a:solidFill>
                  <a:srgbClr val="000066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B</a:t>
            </a:r>
            <a:r>
              <a:rPr lang="en-US" altLang="en-US" sz="2000" dirty="0">
                <a:latin typeface="Arial" panose="020B0604020202020204" pitchFamily="34" charset="0"/>
                <a:sym typeface="Symbol" panose="05050102010706020507" pitchFamily="18" charset="2"/>
              </a:rPr>
              <a:t>) and p(w|) 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sp>
        <p:nvSpPr>
          <p:cNvPr id="423956" name="Text Box 20"/>
          <p:cNvSpPr txBox="1">
            <a:spLocks noChangeArrowheads="1"/>
          </p:cNvSpPr>
          <p:nvPr/>
        </p:nvSpPr>
        <p:spPr bwMode="auto">
          <a:xfrm>
            <a:off x="981072" y="6010275"/>
            <a:ext cx="7289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dirty="0">
                <a:latin typeface="Arial" panose="020B0604020202020204" pitchFamily="34" charset="0"/>
              </a:rPr>
              <a:t>Initially, set p(w| </a:t>
            </a:r>
            <a:r>
              <a:rPr lang="en-US" altLang="en-US" sz="2000" dirty="0">
                <a:latin typeface="Arial" panose="020B0604020202020204" pitchFamily="34" charset="0"/>
                <a:sym typeface="Symbol" panose="05050102010706020507" pitchFamily="18" charset="2"/>
              </a:rPr>
              <a:t>) to some random values, then iterate … </a:t>
            </a:r>
            <a:endParaRPr lang="en-US" altLang="en-US" sz="2000" baseline="-25000" dirty="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5619" name="Text Box 18"/>
          <p:cNvSpPr txBox="1">
            <a:spLocks noChangeArrowheads="1"/>
          </p:cNvSpPr>
          <p:nvPr/>
        </p:nvSpPr>
        <p:spPr bwMode="auto">
          <a:xfrm>
            <a:off x="7318016" y="4225148"/>
            <a:ext cx="1065380" cy="457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latin typeface="Arial" panose="020B0604020202020204" pitchFamily="34" charset="0"/>
              </a:rPr>
              <a:t>E-step</a:t>
            </a:r>
          </a:p>
        </p:txBody>
      </p:sp>
      <p:sp>
        <p:nvSpPr>
          <p:cNvPr id="25620" name="Text Box 19"/>
          <p:cNvSpPr txBox="1">
            <a:spLocks noChangeArrowheads="1"/>
          </p:cNvSpPr>
          <p:nvPr/>
        </p:nvSpPr>
        <p:spPr bwMode="auto">
          <a:xfrm>
            <a:off x="7292612" y="4889881"/>
            <a:ext cx="1116188" cy="457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dirty="0">
                <a:latin typeface="Arial" panose="020B0604020202020204" pitchFamily="34" charset="0"/>
              </a:rPr>
              <a:t>M-step</a:t>
            </a:r>
          </a:p>
        </p:txBody>
      </p:sp>
      <p:graphicFrame>
        <p:nvGraphicFramePr>
          <p:cNvPr id="2562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7814314"/>
              </p:ext>
            </p:extLst>
          </p:nvPr>
        </p:nvGraphicFramePr>
        <p:xfrm>
          <a:off x="3000375" y="3438268"/>
          <a:ext cx="4935254" cy="1251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Equation" r:id="rId3" imgW="3619440" imgH="888840" progId="Equation.3">
                  <p:embed/>
                </p:oleObj>
              </mc:Choice>
              <mc:Fallback>
                <p:oleObj name="Equation" r:id="rId3" imgW="361944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5" y="3438268"/>
                        <a:ext cx="4935254" cy="12512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747713" y="3886130"/>
            <a:ext cx="7903821" cy="2082090"/>
            <a:chOff x="747713" y="3886130"/>
            <a:chExt cx="7903821" cy="2082090"/>
          </a:xfrm>
        </p:grpSpPr>
        <p:sp>
          <p:nvSpPr>
            <p:cNvPr id="22" name="Rectangle 21"/>
            <p:cNvSpPr/>
            <p:nvPr/>
          </p:nvSpPr>
          <p:spPr>
            <a:xfrm>
              <a:off x="747713" y="5568110"/>
              <a:ext cx="7776488" cy="400110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i="0" dirty="0">
                  <a:solidFill>
                    <a:srgbClr val="000066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</a:t>
              </a:r>
              <a:r>
                <a:rPr lang="en-US" altLang="en-US" sz="2000" i="0" baseline="-25000" dirty="0">
                  <a:solidFill>
                    <a:srgbClr val="000066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B</a:t>
              </a:r>
              <a:r>
                <a:rPr lang="en-US" altLang="en-US" sz="2000" i="0" dirty="0">
                  <a:solidFill>
                    <a:srgbClr val="000066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 </a:t>
              </a:r>
              <a:r>
                <a:rPr lang="en-US" altLang="en-US" sz="2000" i="0" dirty="0" smtClean="0">
                  <a:solidFill>
                    <a:srgbClr val="000066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and   </a:t>
              </a:r>
              <a:r>
                <a:rPr lang="en-US" altLang="en-US" sz="2000" i="0" dirty="0">
                  <a:solidFill>
                    <a:srgbClr val="000066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are competing for explaining words in document d! </a:t>
              </a:r>
              <a:endParaRPr lang="en-US" altLang="en-US" sz="2000" i="0" dirty="0">
                <a:latin typeface="Arial" panose="020B0604020202020204" pitchFamily="34" charset="0"/>
              </a:endParaRPr>
            </a:p>
          </p:txBody>
        </p:sp>
        <p:sp>
          <p:nvSpPr>
            <p:cNvPr id="2" name="Arc 1"/>
            <p:cNvSpPr/>
            <p:nvPr/>
          </p:nvSpPr>
          <p:spPr>
            <a:xfrm>
              <a:off x="7933473" y="3886130"/>
              <a:ext cx="718061" cy="1883623"/>
            </a:xfrm>
            <a:prstGeom prst="arc">
              <a:avLst>
                <a:gd name="adj1" fmla="val 16200000"/>
                <a:gd name="adj2" fmla="val 5402415"/>
              </a:avLst>
            </a:prstGeom>
            <a:ln w="19050">
              <a:solidFill>
                <a:schemeClr val="accent1">
                  <a:lumMod val="7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7168-60E4-40A6-A093-DBE8FE444311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722558"/>
              </p:ext>
            </p:extLst>
          </p:nvPr>
        </p:nvGraphicFramePr>
        <p:xfrm>
          <a:off x="2969580" y="4765820"/>
          <a:ext cx="4185104" cy="68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Equation" r:id="rId5" imgW="2781000" imgH="457200" progId="Equation.3">
                  <p:embed/>
                </p:oleObj>
              </mc:Choice>
              <mc:Fallback>
                <p:oleObj name="Equation" r:id="rId5" imgW="27810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69580" y="4765820"/>
                        <a:ext cx="4185104" cy="687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7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51" grpId="0"/>
      <p:bldP spid="423956" grpId="0"/>
      <p:bldP spid="25619" grpId="0"/>
      <p:bldP spid="25620" grpId="0"/>
    </p:bldLst>
  </p:timing>
</p:sld>
</file>

<file path=ppt/theme/theme1.xml><?xml version="1.0" encoding="utf-8"?>
<a:theme xmlns:a="http://schemas.openxmlformats.org/drawingml/2006/main" name="simple slides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mple slides template" id="{D5F212AE-FC68-4F40-A6E9-E622D0435166}" vid="{E85A6BF9-846D-4A1E-B2BC-AAD31AE4BC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simple slides template</Template>
  <TotalTime>1081</TotalTime>
  <Words>3050</Words>
  <Application>Microsoft Office PowerPoint</Application>
  <PresentationFormat>On-screen Show (4:3)</PresentationFormat>
  <Paragraphs>846</Paragraphs>
  <Slides>64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64</vt:i4>
      </vt:variant>
    </vt:vector>
  </HeadingPairs>
  <TitlesOfParts>
    <vt:vector size="77" baseType="lpstr">
      <vt:lpstr>SimSun</vt:lpstr>
      <vt:lpstr>SimSun</vt:lpstr>
      <vt:lpstr>Arial</vt:lpstr>
      <vt:lpstr>Calibri</vt:lpstr>
      <vt:lpstr>Cambria Math</vt:lpstr>
      <vt:lpstr>Segoe Script</vt:lpstr>
      <vt:lpstr>Symbol</vt:lpstr>
      <vt:lpstr>Times New Roman</vt:lpstr>
      <vt:lpstr>Wingdings</vt:lpstr>
      <vt:lpstr>simple slides template</vt:lpstr>
      <vt:lpstr>Equation</vt:lpstr>
      <vt:lpstr>Document</vt:lpstr>
      <vt:lpstr>Bitmap Image</vt:lpstr>
      <vt:lpstr>Probabilistic Topic Models</vt:lpstr>
      <vt:lpstr>Outline </vt:lpstr>
      <vt:lpstr>What is a “topic”?</vt:lpstr>
      <vt:lpstr>Document as a mixture of topics</vt:lpstr>
      <vt:lpstr>General idea of probabilistic topic models</vt:lpstr>
      <vt:lpstr>Simplest Case: 1 topic + 1 “background”</vt:lpstr>
      <vt:lpstr>The Simplest Case:  One Topic + One Background Model</vt:lpstr>
      <vt:lpstr>How to Estimate ?</vt:lpstr>
      <vt:lpstr>We guess the topic assignments</vt:lpstr>
      <vt:lpstr>An example of EM computation</vt:lpstr>
      <vt:lpstr>Outline </vt:lpstr>
      <vt:lpstr>Discover multiple topics in a collection </vt:lpstr>
      <vt:lpstr>Probabilistic Latent Semantic Analysis [Hofmann 99a, 99b]</vt:lpstr>
      <vt:lpstr>EM for estimating multiple topics </vt:lpstr>
      <vt:lpstr>Parameter estimation</vt:lpstr>
      <vt:lpstr>How the algorithm works</vt:lpstr>
      <vt:lpstr>Sample pLSA topics from TDT Corpus [Hofmann 99b]</vt:lpstr>
      <vt:lpstr>pLSA with prior knowledge</vt:lpstr>
      <vt:lpstr>Maximum a Posteriori (MAP) estimation</vt:lpstr>
      <vt:lpstr>MAP estimation</vt:lpstr>
      <vt:lpstr>Some background knowledge</vt:lpstr>
      <vt:lpstr>Prior as pseudo counts</vt:lpstr>
      <vt:lpstr>Deficiency of pLSA </vt:lpstr>
      <vt:lpstr>Latent Dirichlet Allocation [Blei et al. 02] </vt:lpstr>
      <vt:lpstr>LDA = Imposing Prior on PLSA </vt:lpstr>
      <vt:lpstr>pLSA v.s. LDA</vt:lpstr>
      <vt:lpstr>LDA as a graphical model [Blei et al. 03a]</vt:lpstr>
      <vt:lpstr>Approximate inferences for LDA</vt:lpstr>
      <vt:lpstr>Collapsed Gibbs sampling [Griffiths &amp; Steyvers 04]</vt:lpstr>
      <vt:lpstr>Collapsed Gibbs sampling [Griffiths &amp; Steyvers 04]</vt:lpstr>
      <vt:lpstr>Gibbs sampling in LDA</vt:lpstr>
      <vt:lpstr>Gibbs sampling in LDA</vt:lpstr>
      <vt:lpstr>Gibbs sampling in LDA</vt:lpstr>
      <vt:lpstr>Gibbs sampling in LDA</vt:lpstr>
      <vt:lpstr>Gibbs sampling in LDA</vt:lpstr>
      <vt:lpstr>Gibbs sampling in LDA</vt:lpstr>
      <vt:lpstr>Gibbs sampling in LDA</vt:lpstr>
      <vt:lpstr>Gibbs sampling in LDA</vt:lpstr>
      <vt:lpstr>Gibbs sampling in LDA</vt:lpstr>
      <vt:lpstr>Topics learned by LDA</vt:lpstr>
      <vt:lpstr>Topic assignments in document</vt:lpstr>
      <vt:lpstr>Application of learned topics</vt:lpstr>
      <vt:lpstr>Application of learned topics</vt:lpstr>
      <vt:lpstr>Outline </vt:lpstr>
      <vt:lpstr>Supervised Topic Model [Blei &amp; McAuliffe, NIPS’02]</vt:lpstr>
      <vt:lpstr>Sentiment polarity of topics</vt:lpstr>
      <vt:lpstr>Author Topic Model [Rosen-Zvi UAI’04]</vt:lpstr>
      <vt:lpstr>Learned association between words and authors</vt:lpstr>
      <vt:lpstr>Collaborative Topic Model [Wang &amp; Blei,KDD’11]</vt:lpstr>
      <vt:lpstr>Topic-based recommendation</vt:lpstr>
      <vt:lpstr>Correspondence Topic Model [Blei SIGIR’03]</vt:lpstr>
      <vt:lpstr>Annotation results</vt:lpstr>
      <vt:lpstr>Annotation results</vt:lpstr>
      <vt:lpstr>Dynamic Topic Model [Blei ICML’06]</vt:lpstr>
      <vt:lpstr>Evolution of topics</vt:lpstr>
      <vt:lpstr>Polylingual Topic Models [Mimmo et al., EMNLP’09]</vt:lpstr>
      <vt:lpstr>Topics learned in different languages</vt:lpstr>
      <vt:lpstr>Correlated Topic Model [Blei &amp; Lafferty, Annals of Applied Stat’07]</vt:lpstr>
      <vt:lpstr>Learned structure of topics</vt:lpstr>
      <vt:lpstr>Hierarchical Topic Models [Blei et al. NIPS’04]</vt:lpstr>
      <vt:lpstr>Hierarchical structure of topics</vt:lpstr>
      <vt:lpstr>Outline </vt:lpstr>
      <vt:lpstr>Summary</vt:lpstr>
      <vt:lpstr>Summary</vt:lpstr>
    </vt:vector>
  </TitlesOfParts>
  <Company>CS@UIUC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hongning wang</dc:creator>
  <cp:lastModifiedBy>wang hongning</cp:lastModifiedBy>
  <cp:revision>55</cp:revision>
  <dcterms:created xsi:type="dcterms:W3CDTF">2014-10-06T14:32:22Z</dcterms:created>
  <dcterms:modified xsi:type="dcterms:W3CDTF">2018-04-29T04:01:06Z</dcterms:modified>
</cp:coreProperties>
</file>