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60" r:id="rId3"/>
    <p:sldId id="262" r:id="rId4"/>
    <p:sldId id="263" r:id="rId5"/>
    <p:sldId id="265" r:id="rId6"/>
    <p:sldId id="266" r:id="rId7"/>
    <p:sldId id="264" r:id="rId8"/>
    <p:sldId id="267" r:id="rId9"/>
    <p:sldId id="257" r:id="rId10"/>
    <p:sldId id="287" r:id="rId11"/>
    <p:sldId id="269" r:id="rId12"/>
    <p:sldId id="258" r:id="rId13"/>
    <p:sldId id="289" r:id="rId14"/>
    <p:sldId id="288" r:id="rId15"/>
    <p:sldId id="261" r:id="rId16"/>
    <p:sldId id="270" r:id="rId17"/>
    <p:sldId id="271" r:id="rId18"/>
    <p:sldId id="272" r:id="rId19"/>
    <p:sldId id="276" r:id="rId20"/>
    <p:sldId id="277" r:id="rId21"/>
    <p:sldId id="280" r:id="rId22"/>
    <p:sldId id="279" r:id="rId23"/>
    <p:sldId id="283" r:id="rId24"/>
    <p:sldId id="284" r:id="rId25"/>
    <p:sldId id="281" r:id="rId26"/>
    <p:sldId id="285" r:id="rId27"/>
    <p:sldId id="286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34F-626C-4187-AFC1-5567FE09D65E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A564-6D86-47D4-8601-D5679F2A6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B789-9298-449F-AD1C-50E34DB71761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C654-1C0E-4929-89B3-8B572B766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tationspage.com/quote/35950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uotationspage.com/quote/35950.html#email" TargetMode="External"/><Relationship Id="rId4" Type="http://schemas.openxmlformats.org/officeDocument/2006/relationships/hyperlink" Target="http://www.quotationspage.com/myquotations.php?add=3595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ydoor.JPG"/>
          <p:cNvPicPr>
            <a:picLocks noChangeAspect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0" y="0"/>
            <a:ext cx="3200400" cy="3581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What Every Librarian Should Know about Computer Security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105400"/>
            <a:ext cx="41148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David Evans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University of Virginia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11 Nov 2009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214438"/>
            <a:ext cx="59817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Overly Open Wireless?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600200"/>
            <a:ext cx="627756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19057" y="3276600"/>
            <a:ext cx="6527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Library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183" y="3886200"/>
            <a:ext cx="58541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JMRL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714" y="3886200"/>
            <a:ext cx="1476686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Unsecured network  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276600"/>
            <a:ext cx="1476686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Unsecured network  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Access Points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4953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 am ‘Library’ send me your traffic.”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Security Can Help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9009" b="61089"/>
          <a:stretch>
            <a:fillRect/>
          </a:stretch>
        </p:blipFill>
        <p:spPr bwMode="auto">
          <a:xfrm>
            <a:off x="381000" y="19812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136" t="10517" r="46524" b="45496"/>
          <a:stretch>
            <a:fillRect/>
          </a:stretch>
        </p:blipFill>
        <p:spPr bwMode="auto">
          <a:xfrm>
            <a:off x="1752600" y="2514600"/>
            <a:ext cx="2649197" cy="21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5029200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Laptop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>
            <a:off x="3200400" y="5524500"/>
            <a:ext cx="990600" cy="38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14800" y="5257800"/>
            <a:ext cx="1219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Wireless Access Point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400" y="4191000"/>
            <a:ext cx="1219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dirty="0" smtClean="0"/>
              <a:t>mail.com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5000" y="5181600"/>
            <a:ext cx="838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1"/>
            <a:endCxn id="11" idx="3"/>
          </p:cNvCxnSpPr>
          <p:nvPr/>
        </p:nvCxnSpPr>
        <p:spPr>
          <a:xfrm rot="10800000" flipV="1">
            <a:off x="5334000" y="5486400"/>
            <a:ext cx="3810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  <a:endCxn id="13" idx="3"/>
          </p:cNvCxnSpPr>
          <p:nvPr/>
        </p:nvCxnSpPr>
        <p:spPr>
          <a:xfrm rot="10800000" flipV="1">
            <a:off x="6553200" y="4648200"/>
            <a:ext cx="8382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5400000">
            <a:off x="2552700" y="5372100"/>
            <a:ext cx="990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Encrypt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6881592" y="4499694"/>
            <a:ext cx="922188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Decrypt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None of these risks have easy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Any solution would impose inconvenience on non-malicious users</a:t>
            </a:r>
            <a:endParaRPr lang="en-US" dirty="0" smtClean="0"/>
          </a:p>
          <a:p>
            <a:r>
              <a:rPr lang="en-US" dirty="0" smtClean="0"/>
              <a:t>“Good news”:</a:t>
            </a:r>
          </a:p>
          <a:p>
            <a:pPr lvl="1"/>
            <a:r>
              <a:rPr lang="en-US" dirty="0" smtClean="0"/>
              <a:t>Logging users provides some deterrent: library card is tied to real identity</a:t>
            </a:r>
          </a:p>
          <a:p>
            <a:pPr lvl="1"/>
            <a:r>
              <a:rPr lang="en-US" dirty="0" smtClean="0"/>
              <a:t>Lots of easier ways for miscreants to obtain user accounts at scale</a:t>
            </a:r>
          </a:p>
          <a:p>
            <a:r>
              <a:rPr lang="en-US" dirty="0" smtClean="0"/>
              <a:t>Raise user awareness of risks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</a:t>
            </a:r>
            <a:endParaRPr lang="en-US" dirty="0"/>
          </a:p>
        </p:txBody>
      </p:sp>
      <p:pic>
        <p:nvPicPr>
          <p:cNvPr id="1029" name="Picture 5" descr="http://www.quotationspage.com/icon_blan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1588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581400" cy="443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436" y="1600200"/>
            <a:ext cx="398976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19200"/>
            <a:ext cx="78486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Objective #10:</a:t>
            </a:r>
            <a:r>
              <a:rPr lang="en-US" sz="3600" dirty="0" smtClean="0"/>
              <a:t> By June 2014, present the Library Board with a plan to migrate J-MRL to radio-frequency identification (RFID) technology. </a:t>
            </a:r>
          </a:p>
          <a:p>
            <a:r>
              <a:rPr lang="en-US" sz="3600" dirty="0" smtClean="0"/>
              <a:t>	from  </a:t>
            </a:r>
            <a:r>
              <a:rPr lang="en-US" sz="3600" i="1" dirty="0" smtClean="0"/>
              <a:t>Jefferson-Madison Regional 	Library Five-Year Plan </a:t>
            </a:r>
          </a:p>
          <a:p>
            <a:r>
              <a:rPr lang="en-US" sz="3600" i="1" dirty="0" smtClean="0"/>
              <a:t>	</a:t>
            </a:r>
            <a:r>
              <a:rPr lang="en-US" sz="3600" dirty="0" smtClean="0"/>
              <a:t>(July 2009-June 2014)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623" name="Group 143"/>
          <p:cNvGraphicFramePr>
            <a:graphicFrameLocks noGrp="1"/>
          </p:cNvGraphicFramePr>
          <p:nvPr>
            <p:ph idx="1"/>
          </p:nvPr>
        </p:nvGraphicFramePr>
        <p:xfrm>
          <a:off x="63500" y="381000"/>
          <a:ext cx="9032875" cy="5505451"/>
        </p:xfrm>
        <a:graphic>
          <a:graphicData uri="http://schemas.openxmlformats.org/drawingml/2006/table">
            <a:tbl>
              <a:tblPr/>
              <a:tblGrid>
                <a:gridCol w="2222500"/>
                <a:gridCol w="3351213"/>
                <a:gridCol w="3459162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Optical Barcode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EPC Gen 2 RFID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8-12 digits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(book identity)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64-128 bits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(item identity)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Optical Scanner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Wireless Reader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Tag Cost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Ink, Paper ($0.00001?)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Circuit, Antenna ($0.05)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9" name="Picture 142" descr="RFID tag that is embedded inside a regular adhesive 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73498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1-walmart-protest-dal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41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7127875" y="6400800"/>
            <a:ext cx="2016125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Photo by Bill Bryant 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905000" y="6172200"/>
            <a:ext cx="4475456" cy="584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Protest at Texas Wal-Mart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Warrantless Searching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5572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 rot="5600884">
            <a:off x="7096049" y="3192907"/>
            <a:ext cx="623471" cy="2133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i="1" dirty="0" smtClean="0"/>
              <a:t>Alice’s Adventures in Wonderland</a:t>
            </a:r>
            <a:endParaRPr lang="en-US" i="1" dirty="0"/>
          </a:p>
        </p:txBody>
      </p:sp>
      <p:sp>
        <p:nvSpPr>
          <p:cNvPr id="10" name="Rectangular Callout 9"/>
          <p:cNvSpPr/>
          <p:nvPr/>
        </p:nvSpPr>
        <p:spPr>
          <a:xfrm rot="6569340">
            <a:off x="6055746" y="3926388"/>
            <a:ext cx="623471" cy="213360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i="1" dirty="0" smtClean="0"/>
              <a:t>Diary of Anne Frank</a:t>
            </a:r>
            <a:endParaRPr lang="en-US" i="1" dirty="0"/>
          </a:p>
        </p:txBody>
      </p:sp>
      <p:sp>
        <p:nvSpPr>
          <p:cNvPr id="11" name="Rectangular Callout 10"/>
          <p:cNvSpPr/>
          <p:nvPr/>
        </p:nvSpPr>
        <p:spPr>
          <a:xfrm rot="3485246">
            <a:off x="4949616" y="2200155"/>
            <a:ext cx="623471" cy="213360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i="1" dirty="0" smtClean="0"/>
              <a:t>The Grapes of Wrath</a:t>
            </a:r>
            <a:endParaRPr lang="en-US" i="1" dirty="0"/>
          </a:p>
        </p:txBody>
      </p:sp>
      <p:sp>
        <p:nvSpPr>
          <p:cNvPr id="12" name="Rectangular Callout 11"/>
          <p:cNvSpPr/>
          <p:nvPr/>
        </p:nvSpPr>
        <p:spPr>
          <a:xfrm rot="8024789">
            <a:off x="3269024" y="4324382"/>
            <a:ext cx="623471" cy="1089148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i="1" dirty="0" smtClean="0"/>
              <a:t>Lolita</a:t>
            </a:r>
            <a:endParaRPr lang="en-US" i="1" dirty="0"/>
          </a:p>
        </p:txBody>
      </p:sp>
      <p:sp>
        <p:nvSpPr>
          <p:cNvPr id="13" name="Rectangular Callout 12"/>
          <p:cNvSpPr/>
          <p:nvPr/>
        </p:nvSpPr>
        <p:spPr>
          <a:xfrm rot="8024789">
            <a:off x="2607997" y="4368569"/>
            <a:ext cx="623471" cy="1790618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i="1" dirty="0" smtClean="0"/>
              <a:t>The Satanic Verses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99" y="609600"/>
            <a:ext cx="4003001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7199" y="2819400"/>
            <a:ext cx="2016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Public Computers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514290"/>
            <a:ext cx="29908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67350" y="2952690"/>
            <a:ext cx="275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Open Wireless Networks</a:t>
            </a:r>
            <a:endParaRPr lang="en-US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24479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29000" y="6019800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RFID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662" r="2253" b="2231"/>
          <a:stretch>
            <a:fillRect/>
          </a:stretch>
        </p:blipFill>
        <p:spPr bwMode="auto">
          <a:xfrm>
            <a:off x="5294811" y="3505200"/>
            <a:ext cx="2159726" cy="28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391400" y="5105400"/>
            <a:ext cx="15844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Digital</a:t>
            </a:r>
          </a:p>
          <a:p>
            <a:r>
              <a:rPr lang="en-US" sz="2000" dirty="0" smtClean="0"/>
              <a:t>Rights</a:t>
            </a:r>
          </a:p>
          <a:p>
            <a:r>
              <a:rPr lang="en-US" sz="2000" dirty="0" smtClean="0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Profiling/Tracking</a:t>
            </a:r>
            <a:endParaRPr lang="en-US" dirty="0"/>
          </a:p>
        </p:txBody>
      </p:sp>
      <p:pic>
        <p:nvPicPr>
          <p:cNvPr id="4" name="Picture 4" descr="profiling-iStock_000004127401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00800" cy="424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4" name="Picture 17" descr="Tinfoil.jpg SatansHobbit picture by snopesphoto"/>
          <p:cNvPicPr>
            <a:picLocks noChangeAspect="1" noChangeArrowheads="1"/>
          </p:cNvPicPr>
          <p:nvPr/>
        </p:nvPicPr>
        <p:blipFill>
          <a:blip r:embed="rId2" cstate="print"/>
          <a:srcRect l="25999" r="28999"/>
          <a:stretch>
            <a:fillRect/>
          </a:stretch>
        </p:blipFill>
        <p:spPr bwMode="auto">
          <a:xfrm>
            <a:off x="990600" y="1447800"/>
            <a:ext cx="28606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533900" cy="135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3352800"/>
            <a:ext cx="198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Encryption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114800"/>
            <a:ext cx="3962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Only reader machine in library can identify books</a:t>
            </a:r>
          </a:p>
          <a:p>
            <a:endParaRPr lang="en-US" sz="2000" dirty="0" smtClean="0"/>
          </a:p>
          <a:p>
            <a:r>
              <a:rPr lang="en-US" sz="2000" dirty="0" smtClean="0"/>
              <a:t>Book tag response includes random values, so is not repeated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6278562"/>
          </a:xfrm>
        </p:spPr>
        <p:txBody>
          <a:bodyPr>
            <a:normAutofit/>
          </a:bodyPr>
          <a:lstStyle/>
          <a:p>
            <a:r>
              <a:rPr lang="en-US" dirty="0" smtClean="0"/>
              <a:t>Horseless Carriages,</a:t>
            </a:r>
            <a:br>
              <a:rPr lang="en-US" dirty="0" smtClean="0"/>
            </a:br>
            <a:r>
              <a:rPr lang="en-US" dirty="0" err="1" smtClean="0"/>
              <a:t>Fabless</a:t>
            </a:r>
            <a:r>
              <a:rPr lang="en-US" dirty="0" smtClean="0"/>
              <a:t> Chipmakers, and</a:t>
            </a:r>
            <a:br>
              <a:rPr lang="en-US" dirty="0" smtClean="0"/>
            </a:br>
            <a:r>
              <a:rPr lang="en-US" dirty="0" smtClean="0"/>
              <a:t>Bookless Libraries?</a:t>
            </a:r>
            <a:endParaRPr lang="en-US" dirty="0"/>
          </a:p>
        </p:txBody>
      </p:sp>
      <p:pic>
        <p:nvPicPr>
          <p:cNvPr id="6" name="Content Placeholder 3" descr="IMG_4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Paper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20827"/>
            <a:ext cx="2286000" cy="351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799" y="5345668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Sony </a:t>
            </a:r>
            <a:r>
              <a:rPr lang="en-US" dirty="0" err="1" smtClean="0"/>
              <a:t>Librié</a:t>
            </a:r>
            <a:r>
              <a:rPr lang="en-US" dirty="0" smtClean="0"/>
              <a:t> 2005</a:t>
            </a: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600200"/>
            <a:ext cx="283987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24600" y="5257800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Amazon Kindle 2007</a:t>
            </a:r>
            <a:endParaRPr lang="en-U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2891790" cy="435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1772" y="5707166"/>
            <a:ext cx="302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Invented at Xerox PARC (1970)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eBooks in 2009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41" y="1230868"/>
            <a:ext cx="24383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2227" y="3135868"/>
            <a:ext cx="25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nook (Barnes and Noble)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011" y="1230868"/>
            <a:ext cx="207180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3811" y="4126468"/>
            <a:ext cx="229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Bookeen</a:t>
            </a:r>
            <a:r>
              <a:rPr lang="en-US" dirty="0" smtClean="0"/>
              <a:t> </a:t>
            </a:r>
            <a:r>
              <a:rPr lang="en-US" dirty="0" err="1" smtClean="0"/>
              <a:t>Cybook</a:t>
            </a:r>
            <a:r>
              <a:rPr lang="en-US" dirty="0" smtClean="0"/>
              <a:t> Opus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8434" y="1447800"/>
            <a:ext cx="19478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2056" y="3962400"/>
            <a:ext cx="17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Amazon Kindle 2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1847644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06254" y="6172200"/>
            <a:ext cx="10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iRex</a:t>
            </a:r>
            <a:r>
              <a:rPr lang="en-US" dirty="0" smtClean="0"/>
              <a:t> </a:t>
            </a:r>
            <a:r>
              <a:rPr lang="en-US" dirty="0" err="1" smtClean="0"/>
              <a:t>Illiad</a:t>
            </a:r>
            <a:endParaRPr lang="en-US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419600"/>
            <a:ext cx="1714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 l="26667" t="18667" r="28000" b="17333"/>
          <a:stretch>
            <a:fillRect/>
          </a:stretch>
        </p:blipFill>
        <p:spPr bwMode="auto">
          <a:xfrm>
            <a:off x="4724400" y="4572000"/>
            <a:ext cx="129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46482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0016" y="5987534"/>
            <a:ext cx="2879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http://smellofbooks.com/</a:t>
            </a:r>
            <a:endParaRPr lang="en-US" sz="20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1975"/>
            <a:ext cx="1981200" cy="56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657600" y="1524000"/>
            <a:ext cx="502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“We did research, and found that the smell is mostly glue – glue and maybe mildew. We joked that maybe we should have a </a:t>
            </a:r>
            <a:r>
              <a:rPr lang="en-US" sz="2800" dirty="0" err="1" smtClean="0"/>
              <a:t>spritzer</a:t>
            </a:r>
            <a:r>
              <a:rPr lang="en-US" sz="2800" dirty="0" smtClean="0"/>
              <a:t> on the Kindle that would send out that smell.”</a:t>
            </a:r>
          </a:p>
          <a:p>
            <a:pPr algn="r"/>
            <a:r>
              <a:rPr lang="en-US" sz="2800" dirty="0" smtClean="0"/>
              <a:t>Jeff </a:t>
            </a:r>
            <a:r>
              <a:rPr lang="en-US" sz="2800" dirty="0" err="1" smtClean="0"/>
              <a:t>Bezos</a:t>
            </a:r>
            <a:r>
              <a:rPr lang="en-US" sz="2800" dirty="0" smtClean="0"/>
              <a:t> (Amazon.com)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Bookless Libraries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“Lending” eBooks</a:t>
            </a:r>
          </a:p>
          <a:p>
            <a:pPr lvl="1"/>
            <a:r>
              <a:rPr lang="en-US" dirty="0" smtClean="0"/>
              <a:t>Digital Rights Management</a:t>
            </a:r>
          </a:p>
          <a:p>
            <a:r>
              <a:rPr lang="en-US" dirty="0" smtClean="0"/>
              <a:t>Browsing eBooks</a:t>
            </a:r>
          </a:p>
          <a:p>
            <a:pPr lvl="1"/>
            <a:r>
              <a:rPr lang="en-US" dirty="0" smtClean="0"/>
              <a:t>Proximity Digital Rights?</a:t>
            </a:r>
          </a:p>
          <a:p>
            <a:r>
              <a:rPr lang="en-US" dirty="0" smtClean="0"/>
              <a:t>Archiving electronic data</a:t>
            </a:r>
          </a:p>
          <a:p>
            <a:endParaRPr lang="en-US" dirty="0"/>
          </a:p>
          <a:p>
            <a:r>
              <a:rPr lang="en-US" dirty="0" smtClean="0"/>
              <a:t>Space!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term:</a:t>
            </a:r>
          </a:p>
          <a:p>
            <a:pPr lvl="1"/>
            <a:r>
              <a:rPr lang="en-US" dirty="0" smtClean="0"/>
              <a:t>Risks of openness are worth it!</a:t>
            </a:r>
          </a:p>
          <a:p>
            <a:pPr lvl="1"/>
            <a:r>
              <a:rPr lang="en-US" dirty="0" smtClean="0"/>
              <a:t>Be vigilant, make visitors aware of risks (?)</a:t>
            </a:r>
          </a:p>
          <a:p>
            <a:pPr lvl="1"/>
            <a:r>
              <a:rPr lang="en-US" dirty="0" smtClean="0"/>
              <a:t>Notices at public machines and around library for wireless showing </a:t>
            </a:r>
            <a:r>
              <a:rPr lang="en-US" dirty="0" smtClean="0"/>
              <a:t>your SSID (network name)</a:t>
            </a:r>
          </a:p>
          <a:p>
            <a:r>
              <a:rPr lang="en-US" dirty="0" smtClean="0"/>
              <a:t>Long term:</a:t>
            </a:r>
          </a:p>
          <a:p>
            <a:pPr lvl="1"/>
            <a:r>
              <a:rPr lang="en-US" dirty="0" smtClean="0"/>
              <a:t>Be careful and cautious with RFID privacy</a:t>
            </a:r>
          </a:p>
          <a:p>
            <a:pPr lvl="1"/>
            <a:r>
              <a:rPr lang="en-US" dirty="0" smtClean="0"/>
              <a:t>View “bookless” libraries as an opportunity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371600"/>
            <a:ext cx="39624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495800"/>
            <a:ext cx="4038600" cy="163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David Evans</a:t>
            </a:r>
          </a:p>
          <a:p>
            <a:pPr>
              <a:buNone/>
            </a:pPr>
            <a:r>
              <a:rPr lang="en-US" dirty="0" smtClean="0"/>
              <a:t>evans@virginia.edu</a:t>
            </a:r>
          </a:p>
          <a:p>
            <a:pPr>
              <a:buNone/>
            </a:pPr>
            <a:r>
              <a:rPr lang="en-US" sz="2800" dirty="0" smtClean="0"/>
              <a:t>www.cs.virginia.edu/evans</a:t>
            </a:r>
            <a:endParaRPr lang="en-US" sz="2800" dirty="0"/>
          </a:p>
        </p:txBody>
      </p:sp>
      <p:pic>
        <p:nvPicPr>
          <p:cNvPr id="4" name="Content Placeholder 3" descr="IMG_4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34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Caveat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447800"/>
            <a:ext cx="4495800" cy="452431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I would rather be exposed to the inconveniences attending too much liberty than to those attending too small a degree of it.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  <a:hlinkClick r:id="rId3" tooltip="Further information about this quotation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3" tooltip="Further information about this quotation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4" tooltip="Add to Your Quotations Page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5" tooltip="Email this quotation"/>
              </a:rPr>
              <a:t>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Thomas Jefferson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to Archibald Stuart, 1791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Computers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6400800"/>
            <a:ext cx="22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dentalhealthblog.com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Installing a </a:t>
            </a:r>
            <a:r>
              <a:rPr lang="en-US" dirty="0" err="1" smtClean="0">
                <a:solidFill>
                  <a:srgbClr val="002060"/>
                </a:solidFill>
              </a:rPr>
              <a:t>Rootkit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IMG_4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828800"/>
            <a:ext cx="5146716" cy="3429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38862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95700" y="3962400"/>
            <a:ext cx="2133599" cy="2133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Evil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Rootkit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0" y="2819400"/>
            <a:ext cx="296333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Rootkits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3352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3335708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Operating System Kernel (Windows)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1600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World’s Best Anti-Virus Software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295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633085"/>
            <a:ext cx="143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Computer</a:t>
            </a:r>
            <a:endParaRPr 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48200"/>
            <a:ext cx="3347132" cy="200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38400" y="617220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Processor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1219200"/>
            <a:ext cx="3352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2743200"/>
            <a:ext cx="3335708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Operating System Kernel (Windows)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57800" y="2819400"/>
            <a:ext cx="1600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World’s Best Anti-Virus Software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91200" y="1295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5633085"/>
            <a:ext cx="143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Computer</a:t>
            </a:r>
            <a:endParaRPr lang="en-US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3347132" cy="200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391400" y="617220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Processor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10000" y="3429000"/>
            <a:ext cx="1295400" cy="76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49253" y="4375447"/>
            <a:ext cx="3339269" cy="2563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1104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  <a:alpha val="43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What’s the worst that could happen?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Rootkit</a:t>
            </a:r>
            <a:r>
              <a:rPr lang="en-US" dirty="0" smtClean="0"/>
              <a:t> Account Collector</a:t>
            </a:r>
            <a:endParaRPr lang="en-US" dirty="0"/>
          </a:p>
        </p:txBody>
      </p:sp>
      <p:pic>
        <p:nvPicPr>
          <p:cNvPr id="3" name="Picture 2" descr="keyboard-iStock_000002818557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43000" y="4800600"/>
            <a:ext cx="1722606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5347" y="1447800"/>
            <a:ext cx="3352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85347" y="2971800"/>
            <a:ext cx="3335708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Operating System Kernel (Windows)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5347" y="3048000"/>
            <a:ext cx="1600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World’s Best Anti-Virus Software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8747" y="15240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1" y="4604047"/>
            <a:ext cx="3124200" cy="2563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r>
              <a:rPr lang="en-US" dirty="0" smtClean="0"/>
              <a:t>           </a:t>
            </a:r>
            <a:endParaRPr lang="en-US" dirty="0"/>
          </a:p>
        </p:txBody>
      </p:sp>
      <p:cxnSp>
        <p:nvCxnSpPr>
          <p:cNvPr id="10" name="Curved Connector 9"/>
          <p:cNvCxnSpPr/>
          <p:nvPr/>
        </p:nvCxnSpPr>
        <p:spPr>
          <a:xfrm>
            <a:off x="2819400" y="5181600"/>
            <a:ext cx="1981200" cy="1524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76800" y="4622563"/>
            <a:ext cx="1143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cxnSp>
        <p:nvCxnSpPr>
          <p:cNvPr id="17" name="Curved Connector 16"/>
          <p:cNvCxnSpPr>
            <a:endCxn id="18" idx="3"/>
          </p:cNvCxnSpPr>
          <p:nvPr/>
        </p:nvCxnSpPr>
        <p:spPr>
          <a:xfrm rot="10800000">
            <a:off x="2286000" y="2819400"/>
            <a:ext cx="2590800" cy="12954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2133600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dirty="0" smtClean="0"/>
              <a:t>vilhacker.com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371600"/>
            <a:ext cx="2150589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</a:t>
            </a:r>
            <a:r>
              <a:rPr lang="en-US" sz="1600" dirty="0" smtClean="0"/>
              <a:t>ite: www.bank.com </a:t>
            </a:r>
          </a:p>
          <a:p>
            <a:r>
              <a:rPr lang="en-US" sz="1600" dirty="0" smtClean="0"/>
              <a:t>username: Alice</a:t>
            </a:r>
          </a:p>
          <a:p>
            <a:r>
              <a:rPr lang="en-US" sz="1600" dirty="0" smtClean="0"/>
              <a:t>p</a:t>
            </a:r>
            <a:r>
              <a:rPr lang="en-US" sz="1600" dirty="0" smtClean="0"/>
              <a:t>assword: </a:t>
            </a:r>
            <a:r>
              <a:rPr lang="en-US" sz="1600" dirty="0" err="1" smtClean="0"/>
              <a:t>w#on%erlnD</a:t>
            </a:r>
            <a:endParaRPr lang="en-US" sz="1600" dirty="0" smtClean="0"/>
          </a:p>
          <a:p>
            <a:r>
              <a:rPr lang="en-US" sz="1600" dirty="0" smtClean="0"/>
              <a:t>b</a:t>
            </a:r>
            <a:r>
              <a:rPr lang="en-US" sz="1600" dirty="0" smtClean="0"/>
              <a:t>alance: $50324.23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858000" y="4623275"/>
            <a:ext cx="1371599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screenscraper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876800"/>
            <a:ext cx="33528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23" name="Picture 22" descr="monitor-iStock_000005273408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715000"/>
            <a:ext cx="1496438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600200"/>
            <a:ext cx="627756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Wireless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503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What Every Librarian Should Know about Computer Security</vt:lpstr>
      <vt:lpstr>Slide 2</vt:lpstr>
      <vt:lpstr>Caveat</vt:lpstr>
      <vt:lpstr>Public Computers</vt:lpstr>
      <vt:lpstr>Installing a Rootkit</vt:lpstr>
      <vt:lpstr>Rootkits</vt:lpstr>
      <vt:lpstr>What’s the worst that could happen?</vt:lpstr>
      <vt:lpstr>Rootkit Account Collector</vt:lpstr>
      <vt:lpstr>Open Wireless</vt:lpstr>
      <vt:lpstr>Slide 10</vt:lpstr>
      <vt:lpstr>Overly Open Wireless?</vt:lpstr>
      <vt:lpstr>Rogue Access Points</vt:lpstr>
      <vt:lpstr>End-to-End Security Can Help</vt:lpstr>
      <vt:lpstr>Solutions?</vt:lpstr>
      <vt:lpstr>RFID</vt:lpstr>
      <vt:lpstr>Slide 16</vt:lpstr>
      <vt:lpstr>Slide 17</vt:lpstr>
      <vt:lpstr>Slide 18</vt:lpstr>
      <vt:lpstr>Warrantless Searching</vt:lpstr>
      <vt:lpstr>Profiling/Tracking</vt:lpstr>
      <vt:lpstr>Solutions</vt:lpstr>
      <vt:lpstr>Horseless Carriages, Fabless Chipmakers, and Bookless Libraries?</vt:lpstr>
      <vt:lpstr>Electronic Paper</vt:lpstr>
      <vt:lpstr>eBooks in 2009</vt:lpstr>
      <vt:lpstr>Slide 25</vt:lpstr>
      <vt:lpstr>Bookless Libraries</vt:lpstr>
      <vt:lpstr>Recommendations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217</cp:revision>
  <dcterms:created xsi:type="dcterms:W3CDTF">2009-11-07T18:13:36Z</dcterms:created>
  <dcterms:modified xsi:type="dcterms:W3CDTF">2009-11-11T17:55:32Z</dcterms:modified>
</cp:coreProperties>
</file>