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0" r:id="rId4"/>
    <p:sldId id="296" r:id="rId5"/>
    <p:sldId id="293" r:id="rId6"/>
    <p:sldId id="295" r:id="rId7"/>
    <p:sldId id="259" r:id="rId8"/>
    <p:sldId id="297" r:id="rId9"/>
    <p:sldId id="298" r:id="rId10"/>
    <p:sldId id="299" r:id="rId11"/>
    <p:sldId id="300" r:id="rId12"/>
    <p:sldId id="303" r:id="rId13"/>
    <p:sldId id="294" r:id="rId14"/>
    <p:sldId id="305" r:id="rId15"/>
    <p:sldId id="306" r:id="rId16"/>
    <p:sldId id="307" r:id="rId17"/>
    <p:sldId id="308" r:id="rId18"/>
    <p:sldId id="261" r:id="rId19"/>
    <p:sldId id="265" r:id="rId20"/>
    <p:sldId id="266" r:id="rId21"/>
    <p:sldId id="312" r:id="rId22"/>
    <p:sldId id="313" r:id="rId23"/>
    <p:sldId id="314" r:id="rId24"/>
    <p:sldId id="267" r:id="rId25"/>
    <p:sldId id="316" r:id="rId26"/>
    <p:sldId id="317" r:id="rId27"/>
    <p:sldId id="318" r:id="rId28"/>
    <p:sldId id="330" r:id="rId29"/>
    <p:sldId id="326" r:id="rId30"/>
    <p:sldId id="270" r:id="rId31"/>
    <p:sldId id="271" r:id="rId32"/>
    <p:sldId id="275" r:id="rId33"/>
    <p:sldId id="272" r:id="rId34"/>
    <p:sldId id="331" r:id="rId35"/>
    <p:sldId id="327" r:id="rId36"/>
    <p:sldId id="332" r:id="rId37"/>
    <p:sldId id="333" r:id="rId38"/>
    <p:sldId id="273" r:id="rId39"/>
    <p:sldId id="274" r:id="rId40"/>
    <p:sldId id="334" r:id="rId41"/>
    <p:sldId id="276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91" r:id="rId50"/>
    <p:sldId id="286" r:id="rId51"/>
    <p:sldId id="287" r:id="rId52"/>
    <p:sldId id="288" r:id="rId53"/>
    <p:sldId id="289" r:id="rId54"/>
    <p:sldId id="290" r:id="rId55"/>
    <p:sldId id="335" r:id="rId56"/>
    <p:sldId id="277" r:id="rId57"/>
    <p:sldId id="336" r:id="rId58"/>
    <p:sldId id="33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2" autoAdjust="0"/>
    <p:restoredTop sz="97647" autoAdjust="0"/>
  </p:normalViewPr>
  <p:slideViewPr>
    <p:cSldViewPr>
      <p:cViewPr varScale="1">
        <p:scale>
          <a:sx n="119" d="100"/>
          <a:sy n="119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DD7D-A90A-4BEA-B1A5-89F9D603FDDA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7C20-746D-4D70-A5B4-131D103A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7C20-746D-4D70-A5B4-131D103A90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goomer.ncaa.org/wdbctx/LSDBi/LSDBi.LSDBi_LP_Search.D1_DisplayProposal?p_ID=509&amp;p_HeadFoot=1&amp;p_CallCount=1&amp;p_BylawTerms=ThisIsADummyPhraseThatWillNotBeDuplicated&amp;p_IntentTerms=ThisIsADummyPhraseThatWillNotBeDuplicated&amp;p_RationaleTerms=ThisIsADummyPhraseThatWillNotBeDu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7C20-746D-4D70-A5B4-131D103A90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7C20-746D-4D70-A5B4-131D103A90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marvel thy master hath not eaten thee for a word;</a:t>
            </a:r>
            <a:br>
              <a:rPr lang="en-US" dirty="0" smtClean="0"/>
            </a:br>
            <a:r>
              <a:rPr lang="en-US" dirty="0" smtClean="0"/>
              <a:t>for thou art not so long by the head as</a:t>
            </a:r>
            <a:br>
              <a:rPr lang="en-US" dirty="0" smtClean="0"/>
            </a:br>
            <a:r>
              <a:rPr lang="en-US" dirty="0" err="1" smtClean="0"/>
              <a:t>honorificabilitudinitatibus</a:t>
            </a:r>
            <a:r>
              <a:rPr lang="en-US" dirty="0" smtClean="0"/>
              <a:t>: thou art easier</a:t>
            </a:r>
            <a:br>
              <a:rPr lang="en-US" dirty="0" smtClean="0"/>
            </a:br>
            <a:r>
              <a:rPr lang="en-US" dirty="0" smtClean="0"/>
              <a:t>swallowed than a flap-dragon.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7C20-746D-4D70-A5B4-131D103A90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7C20-746D-4D70-A5B4-131D103A90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3299-D2BE-4948-966B-7BD06DBF393B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19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72390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Big Words, Busy Beavers, and</a:t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Cake of Computing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876800"/>
            <a:ext cx="29718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David Evans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www.cs.virginia.edu/evans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6400800"/>
            <a:ext cx="167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flickr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mwichary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4953000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TAPESTRY Workshop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University of Virginia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15 July 2009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Making Longer Words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09700"/>
            <a:ext cx="892175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i="1" dirty="0" err="1" smtClean="0">
                <a:solidFill>
                  <a:schemeClr val="tx2"/>
                </a:solidFill>
              </a:rPr>
              <a:t>anti</a:t>
            </a:r>
            <a:r>
              <a:rPr lang="en-US" sz="3600" i="1" dirty="0" err="1" smtClean="0"/>
              <a:t>hippopotomonstrosesquipedaliophobia</a:t>
            </a:r>
            <a:endParaRPr lang="en-US" sz="3600" dirty="0"/>
          </a:p>
          <a:p>
            <a:pPr lvl="2">
              <a:buFontTx/>
              <a:buNone/>
            </a:pPr>
            <a:r>
              <a:rPr lang="en-US" sz="3600" dirty="0" smtClean="0"/>
              <a:t>	Against the fear of long words.</a:t>
            </a:r>
          </a:p>
          <a:p>
            <a:pPr lvl="2">
              <a:buFontTx/>
              <a:buNone/>
            </a:pPr>
            <a:endParaRPr lang="en-US" sz="3200" dirty="0"/>
          </a:p>
          <a:p>
            <a:pPr>
              <a:buNone/>
            </a:pPr>
            <a:r>
              <a:rPr lang="en-US" sz="3600" i="1" dirty="0" err="1" smtClean="0">
                <a:solidFill>
                  <a:schemeClr val="tx2"/>
                </a:solidFill>
              </a:rPr>
              <a:t>antianti</a:t>
            </a:r>
            <a:r>
              <a:rPr lang="en-US" sz="3600" i="1" dirty="0" err="1" smtClean="0"/>
              <a:t>hippopotomonstrosesquipedaliophobia</a:t>
            </a:r>
            <a:endParaRPr lang="en-US" sz="3600" i="1" dirty="0" smtClean="0"/>
          </a:p>
          <a:p>
            <a:pPr marL="342900" lvl="2" indent="-34290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600" dirty="0" smtClean="0"/>
              <a:t>Against a thing against the fear of long 	words.</a:t>
            </a:r>
            <a:endParaRPr lang="en-US" sz="3200" dirty="0" smtClean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648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is </a:t>
            </a:r>
            <a:r>
              <a:rPr lang="en-US" i="1" dirty="0"/>
              <a:t>Recursive</a:t>
            </a:r>
            <a:r>
              <a:rPr lang="en-US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37159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dirty="0"/>
              <a:t>	No matter what word you think is the longest word, I can always make up a longer one!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	</a:t>
            </a:r>
            <a:endParaRPr lang="en-US" sz="3600" i="1" dirty="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71800"/>
            <a:ext cx="4526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/>
              <a:t>word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</a:rPr>
              <a:t>::= </a:t>
            </a:r>
            <a:r>
              <a:rPr lang="en-US" sz="4400" b="1" dirty="0" smtClean="0">
                <a:sym typeface="Wingdings" pitchFamily="2" charset="2"/>
              </a:rPr>
              <a:t>anti-</a:t>
            </a:r>
            <a:r>
              <a:rPr lang="en-US" sz="4400" i="1" dirty="0" smtClean="0">
                <a:sym typeface="Wingdings" pitchFamily="2" charset="2"/>
              </a:rPr>
              <a:t>word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953000"/>
            <a:ext cx="6226769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 itself, this definition of </a:t>
            </a:r>
            <a:r>
              <a:rPr lang="en-US" sz="2800" i="1" dirty="0" smtClean="0"/>
              <a:t>word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circular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4191000"/>
            <a:ext cx="8305800" cy="2209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2971800"/>
            <a:ext cx="83058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1905000"/>
            <a:ext cx="83058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Zero, One, Infinity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4526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/>
              <a:t>word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</a:rPr>
              <a:t>::= </a:t>
            </a:r>
            <a:r>
              <a:rPr lang="en-US" sz="4400" b="1" dirty="0" smtClean="0">
                <a:sym typeface="Wingdings" pitchFamily="2" charset="2"/>
              </a:rPr>
              <a:t>anti-</a:t>
            </a:r>
            <a:r>
              <a:rPr lang="en-US" sz="4400" i="1" dirty="0" smtClean="0">
                <a:sym typeface="Wingdings" pitchFamily="2" charset="2"/>
              </a:rPr>
              <a:t>word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85800" y="2971800"/>
            <a:ext cx="8165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/>
              <a:t>word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</a:rPr>
              <a:t>::= </a:t>
            </a:r>
            <a:r>
              <a:rPr lang="en-US" sz="2800" b="1" dirty="0" err="1" smtClean="0"/>
              <a:t>hippopotomonstrosesquipedaliophobia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133600"/>
            <a:ext cx="3066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rule can make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/>
              <a:t> words.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066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rule can make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/>
              <a:t> word.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526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/>
              <a:t>word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</a:rPr>
              <a:t>::= </a:t>
            </a:r>
            <a:r>
              <a:rPr lang="en-US" sz="4400" b="1" dirty="0" smtClean="0">
                <a:sym typeface="Wingdings" pitchFamily="2" charset="2"/>
              </a:rPr>
              <a:t>anti-</a:t>
            </a:r>
            <a:r>
              <a:rPr lang="en-US" sz="4400" i="1" dirty="0" smtClean="0">
                <a:sym typeface="Wingdings" pitchFamily="2" charset="2"/>
              </a:rPr>
              <a:t>word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8165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/>
              <a:t>word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</a:rPr>
              <a:t>::= </a:t>
            </a:r>
            <a:r>
              <a:rPr lang="en-US" sz="2800" b="1" dirty="0" err="1" smtClean="0"/>
              <a:t>hippopotomonstrosesquipedaliophobia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5562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two rules can make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infinitely</a:t>
            </a:r>
            <a:r>
              <a:rPr lang="en-US" sz="2400" dirty="0" smtClean="0"/>
              <a:t> many words, enough to express all ideas in the universe!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97" r="19697"/>
          <a:stretch>
            <a:fillRect/>
          </a:stretch>
        </p:blipFill>
        <p:spPr bwMode="auto">
          <a:xfrm>
            <a:off x="6096000" y="1524000"/>
            <a:ext cx="304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Definitions </a:t>
            </a:r>
            <a:r>
              <a:rPr lang="en-US" i="1" dirty="0" smtClean="0"/>
              <a:t>Everywhere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Words, Sentences, Structures</a:t>
            </a:r>
          </a:p>
          <a:p>
            <a:r>
              <a:rPr lang="en-US" dirty="0" smtClean="0"/>
              <a:t>Nature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Plant Growth</a:t>
            </a:r>
            <a:r>
              <a:rPr lang="en-US" dirty="0" smtClean="0"/>
              <a:t>, Quantum Physics, DNA</a:t>
            </a:r>
          </a:p>
          <a:p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Numbers, Arithmetic Algorithms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Harmony, structure</a:t>
            </a:r>
          </a:p>
          <a:p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Data, procedures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60198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 Hot and Blue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DiOrio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Rachel Phillips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0"/>
            <a:ext cx="5371214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Wes Weimer may talk more about this tomorrow!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9000"/>
          <a:stretch>
            <a:fillRect/>
          </a:stretch>
        </p:blipFill>
        <p:spPr bwMode="auto">
          <a:xfrm>
            <a:off x="0" y="-272288"/>
            <a:ext cx="9144000" cy="74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6488668"/>
            <a:ext cx="143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flickr</a:t>
            </a:r>
            <a:r>
              <a:rPr lang="en-US" b="1" dirty="0" smtClean="0"/>
              <a:t>: </a:t>
            </a:r>
            <a:r>
              <a:rPr lang="en-US" b="1" dirty="0" err="1" smtClean="0"/>
              <a:t>chotda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862" y="1367135"/>
            <a:ext cx="122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graphics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462" y="1062335"/>
            <a:ext cx="99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862" y="681335"/>
            <a:ext cx="137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web 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7862" y="4527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UIs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8062" y="5289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Java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286000"/>
            <a:ext cx="185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Recursion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3657600"/>
            <a:ext cx="247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Universality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4648200"/>
            <a:ext cx="2396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Number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say “GO”, write down the biggest number you can in 30 seconds.</a:t>
            </a:r>
          </a:p>
          <a:p>
            <a:r>
              <a:rPr lang="en-US" dirty="0" smtClean="0"/>
              <a:t>Requirement: </a:t>
            </a:r>
            <a:endParaRPr lang="en-US" dirty="0" smtClean="0"/>
          </a:p>
          <a:p>
            <a:pPr lvl="1"/>
            <a:r>
              <a:rPr lang="en-US" dirty="0" smtClean="0"/>
              <a:t>Must be an exact number</a:t>
            </a:r>
          </a:p>
          <a:p>
            <a:pPr lvl="1"/>
            <a:r>
              <a:rPr lang="en-US" dirty="0" smtClean="0"/>
              <a:t>Must be defined </a:t>
            </a:r>
            <a:r>
              <a:rPr lang="en-US" dirty="0" smtClean="0"/>
              <a:t>mathematically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Biggest number wins!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Countdown Clock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30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29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28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27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26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25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24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23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22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21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19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18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17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16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15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14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13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12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11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9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8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7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6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5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4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3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6" name="Octagon 35"/>
          <p:cNvSpPr/>
          <p:nvPr/>
        </p:nvSpPr>
        <p:spPr>
          <a:xfrm>
            <a:off x="2209800" y="1600200"/>
            <a:ext cx="4648200" cy="4495800"/>
          </a:xfrm>
          <a:prstGeom prst="octagon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  <a:effectLst>
            <a:outerShdw blurRad="139700" dist="1016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Arial Rounded MT Bold" pitchFamily="34" charset="0"/>
              </a:rPr>
              <a:t>STOP</a:t>
            </a:r>
            <a:endParaRPr lang="en-US" sz="8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7399" r="34146"/>
          <a:stretch>
            <a:fillRect/>
          </a:stretch>
        </p:blipFill>
        <p:spPr bwMode="auto">
          <a:xfrm>
            <a:off x="7315200" y="2133600"/>
            <a:ext cx="1718626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so special about computers?</a:t>
            </a:r>
            <a:endParaRPr lang="en-US" dirty="0"/>
          </a:p>
        </p:txBody>
      </p:sp>
      <p:pic>
        <p:nvPicPr>
          <p:cNvPr id="5" name="Picture 4" descr="vs-mit-apollo-panel"/>
          <p:cNvPicPr>
            <a:picLocks noChangeAspect="1" noChangeArrowheads="1"/>
          </p:cNvPicPr>
          <p:nvPr/>
        </p:nvPicPr>
        <p:blipFill>
          <a:blip r:embed="rId3" cstate="print"/>
          <a:srcRect b="36308"/>
          <a:stretch>
            <a:fillRect/>
          </a:stretch>
        </p:blipFill>
        <p:spPr bwMode="auto">
          <a:xfrm>
            <a:off x="233362" y="3962400"/>
            <a:ext cx="2292350" cy="264953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757362" cy="612775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Apollo Guidance Computer (1969)</a:t>
            </a:r>
          </a:p>
        </p:txBody>
      </p:sp>
      <p:pic>
        <p:nvPicPr>
          <p:cNvPr id="7" name="Picture 6" descr="col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2" y="1125538"/>
            <a:ext cx="4064000" cy="2849562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97125" y="1203325"/>
            <a:ext cx="1789112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Colossus (1944)</a:t>
            </a:r>
          </a:p>
        </p:txBody>
      </p:sp>
      <p:pic>
        <p:nvPicPr>
          <p:cNvPr id="11" name="Picture 10" descr="c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0508" y="989888"/>
            <a:ext cx="3316288" cy="2403475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68196" y="2884651"/>
            <a:ext cx="1309687" cy="33655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Cray-1 (1976)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20000" y="5486400"/>
            <a:ext cx="1342227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Palm Pre (2009)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772400" y="5791200"/>
            <a:ext cx="121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Flickr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louisvolant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0"/>
            <a:ext cx="3007885" cy="2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15000" y="5791200"/>
            <a:ext cx="1253869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Apple II (1977)</a:t>
            </a:r>
            <a:endParaRPr lang="en-US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6796" y="3200400"/>
            <a:ext cx="249670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78693" y="6434983"/>
            <a:ext cx="3352800" cy="338554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Honeywell Kitchen Computer (1969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Toaster </a:t>
            </a:r>
            <a:r>
              <a:rPr lang="en-US" dirty="0" smtClean="0"/>
              <a:t>Science?</a:t>
            </a:r>
            <a:endParaRPr lang="en-US" sz="3600" dirty="0"/>
          </a:p>
        </p:txBody>
      </p:sp>
      <p:pic>
        <p:nvPicPr>
          <p:cNvPr id="12292" name="Picture 4" descr="egg-muffin-toast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3756">
            <a:off x="576263" y="1771650"/>
            <a:ext cx="2763837" cy="2170113"/>
          </a:xfrm>
          <a:prstGeom prst="rect">
            <a:avLst/>
          </a:prstGeom>
          <a:noFill/>
        </p:spPr>
      </p:pic>
      <p:pic>
        <p:nvPicPr>
          <p:cNvPr id="12294" name="Picture 6" descr="broodro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2349">
            <a:off x="6019800" y="1828800"/>
            <a:ext cx="2571750" cy="2352675"/>
          </a:xfrm>
          <a:prstGeom prst="rect">
            <a:avLst/>
          </a:prstGeom>
          <a:noFill/>
        </p:spPr>
      </p:pic>
      <p:pic>
        <p:nvPicPr>
          <p:cNvPr id="12298" name="Picture 10" descr="496454_de246455ef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49373">
            <a:off x="139700" y="4095750"/>
            <a:ext cx="2286000" cy="1714500"/>
          </a:xfrm>
          <a:prstGeom prst="rect">
            <a:avLst/>
          </a:prstGeom>
          <a:noFill/>
        </p:spPr>
      </p:pic>
      <p:pic>
        <p:nvPicPr>
          <p:cNvPr id="12300" name="Picture 12" descr="Pop-Tarts_Frosted_Straw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4144963"/>
            <a:ext cx="2716212" cy="1995487"/>
          </a:xfrm>
          <a:prstGeom prst="rect">
            <a:avLst/>
          </a:prstGeom>
          <a:noFill/>
        </p:spPr>
      </p:pic>
      <p:pic>
        <p:nvPicPr>
          <p:cNvPr id="12296" name="Picture 8" descr="43704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22324">
            <a:off x="6027738" y="3921125"/>
            <a:ext cx="2846387" cy="2133600"/>
          </a:xfrm>
          <a:prstGeom prst="rect">
            <a:avLst/>
          </a:prstGeom>
          <a:noFill/>
        </p:spPr>
      </p:pic>
      <p:pic>
        <p:nvPicPr>
          <p:cNvPr id="12302" name="Picture 14" descr="whitepoparttoasterfu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0125" y="1774825"/>
            <a:ext cx="23622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“Computers” before WWII</a:t>
            </a:r>
          </a:p>
        </p:txBody>
      </p:sp>
      <p:pic>
        <p:nvPicPr>
          <p:cNvPr id="14340" name="Picture 4" descr="E49-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18335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9000"/>
          <a:stretch>
            <a:fillRect/>
          </a:stretch>
        </p:blipFill>
        <p:spPr bwMode="auto">
          <a:xfrm>
            <a:off x="0" y="-272288"/>
            <a:ext cx="9144000" cy="74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6488668"/>
            <a:ext cx="143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flickr</a:t>
            </a:r>
            <a:r>
              <a:rPr lang="en-US" b="1" dirty="0" smtClean="0"/>
              <a:t>: </a:t>
            </a:r>
            <a:r>
              <a:rPr lang="en-US" b="1" dirty="0" err="1" smtClean="0"/>
              <a:t>chotda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862" y="1367135"/>
            <a:ext cx="122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graphics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462" y="1062335"/>
            <a:ext cx="99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862" y="681335"/>
            <a:ext cx="137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web 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7862" y="4527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UIs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8062" y="5289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Java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Computing</a:t>
            </a:r>
          </a:p>
        </p:txBody>
      </p:sp>
      <p:pic>
        <p:nvPicPr>
          <p:cNvPr id="15365" name="Picture 5" descr="cerme"/>
          <p:cNvPicPr>
            <a:picLocks noChangeAspect="1" noChangeArrowheads="1"/>
          </p:cNvPicPr>
          <p:nvPr/>
        </p:nvPicPr>
        <p:blipFill>
          <a:blip r:embed="rId2" cstate="print"/>
          <a:srcRect t="2000"/>
          <a:stretch>
            <a:fillRect/>
          </a:stretch>
        </p:blipFill>
        <p:spPr bwMode="auto">
          <a:xfrm>
            <a:off x="533400" y="1828800"/>
            <a:ext cx="2854325" cy="37338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48859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Computers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0176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/>
              <a:t>Input</a:t>
            </a:r>
          </a:p>
          <a:p>
            <a:pPr lvl="1"/>
            <a:r>
              <a:rPr lang="en-US"/>
              <a:t>Without it, we can’t describe a problem</a:t>
            </a:r>
          </a:p>
          <a:p>
            <a:r>
              <a:rPr lang="en-US"/>
              <a:t>Output</a:t>
            </a:r>
          </a:p>
          <a:p>
            <a:pPr lvl="1"/>
            <a:r>
              <a:rPr lang="en-US"/>
              <a:t>Without it, we can’t get an answer</a:t>
            </a:r>
          </a:p>
          <a:p>
            <a:r>
              <a:rPr lang="en-US"/>
              <a:t>Processing</a:t>
            </a:r>
          </a:p>
          <a:p>
            <a:pPr lvl="1"/>
            <a:r>
              <a:rPr lang="en-US"/>
              <a:t>Need some way of getting from the input to the output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Need to keep track of what we are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2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2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Input</a:t>
            </a:r>
          </a:p>
        </p:txBody>
      </p:sp>
      <p:pic>
        <p:nvPicPr>
          <p:cNvPr id="1622019" name="Picture 3" descr="new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3546475"/>
            <a:ext cx="2674938" cy="3105150"/>
          </a:xfrm>
          <a:prstGeom prst="rect">
            <a:avLst/>
          </a:prstGeom>
          <a:noFill/>
        </p:spPr>
      </p:pic>
      <p:pic>
        <p:nvPicPr>
          <p:cNvPr id="1622020" name="Picture 4" descr="04_MouseKey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3648075"/>
            <a:ext cx="4356100" cy="2921000"/>
          </a:xfrm>
          <a:prstGeom prst="rect">
            <a:avLst/>
          </a:prstGeom>
          <a:noFill/>
        </p:spPr>
      </p:pic>
      <p:sp>
        <p:nvSpPr>
          <p:cNvPr id="1622021" name="Text Box 5"/>
          <p:cNvSpPr txBox="1">
            <a:spLocks noChangeArrowheads="1"/>
          </p:cNvSpPr>
          <p:nvPr/>
        </p:nvSpPr>
        <p:spPr bwMode="auto">
          <a:xfrm>
            <a:off x="3171825" y="6116638"/>
            <a:ext cx="2957513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Engelbart’s mouse and keypad</a:t>
            </a:r>
          </a:p>
        </p:txBody>
      </p:sp>
      <p:pic>
        <p:nvPicPr>
          <p:cNvPr id="1622022" name="Picture 6" descr="IBMPunch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8" y="1322388"/>
            <a:ext cx="3470275" cy="2355850"/>
          </a:xfrm>
          <a:prstGeom prst="rect">
            <a:avLst/>
          </a:prstGeom>
          <a:noFill/>
        </p:spPr>
      </p:pic>
      <p:sp>
        <p:nvSpPr>
          <p:cNvPr id="1622023" name="Text Box 7"/>
          <p:cNvSpPr txBox="1">
            <a:spLocks noChangeArrowheads="1"/>
          </p:cNvSpPr>
          <p:nvPr/>
        </p:nvSpPr>
        <p:spPr bwMode="auto">
          <a:xfrm>
            <a:off x="5530850" y="3111500"/>
            <a:ext cx="1328738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Punch Cards</a:t>
            </a:r>
          </a:p>
        </p:txBody>
      </p:sp>
      <p:pic>
        <p:nvPicPr>
          <p:cNvPr id="1622024" name="Picture 8" descr="samp-altair-BASIC-paper-ta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1296988"/>
            <a:ext cx="3471862" cy="3425825"/>
          </a:xfrm>
          <a:prstGeom prst="rect">
            <a:avLst/>
          </a:prstGeom>
          <a:noFill/>
        </p:spPr>
      </p:pic>
      <p:sp>
        <p:nvSpPr>
          <p:cNvPr id="1622025" name="Text Box 9"/>
          <p:cNvSpPr txBox="1">
            <a:spLocks noChangeArrowheads="1"/>
          </p:cNvSpPr>
          <p:nvPr/>
        </p:nvSpPr>
        <p:spPr bwMode="auto">
          <a:xfrm>
            <a:off x="828675" y="4214813"/>
            <a:ext cx="2946400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Altair BASIC Paper Tape, 1976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Turing’s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619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192338"/>
            <a:ext cx="3117850" cy="23447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3429000" y="1562100"/>
            <a:ext cx="5654675" cy="37856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“Computing is normally done by writing certain symbols on paper. We may suppose this paper is divided into squares like a child’s arithmetic book.” 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Alan </a:t>
            </a:r>
            <a:r>
              <a:rPr lang="en-US" sz="2400" dirty="0">
                <a:latin typeface="Verdana" pitchFamily="34" charset="0"/>
              </a:rPr>
              <a:t>Turing, </a:t>
            </a:r>
            <a:r>
              <a:rPr lang="en-US" sz="2400" i="1" dirty="0">
                <a:latin typeface="Verdana" pitchFamily="34" charset="0"/>
              </a:rPr>
              <a:t>On computable numbers, with an application to the </a:t>
            </a:r>
            <a:r>
              <a:rPr lang="en-US" sz="2400" i="1" dirty="0" err="1">
                <a:latin typeface="Verdana" pitchFamily="34" charset="0"/>
              </a:rPr>
              <a:t>Entscheidungsproblem</a:t>
            </a:r>
            <a:r>
              <a:rPr lang="en-US" sz="2400" dirty="0">
                <a:latin typeface="Verdana" pitchFamily="34" charset="0"/>
              </a:rPr>
              <a:t>,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4197350" y="2557463"/>
            <a:ext cx="4946650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Pencil and Paper </a:t>
            </a:r>
          </a:p>
        </p:txBody>
      </p:sp>
      <p:pic>
        <p:nvPicPr>
          <p:cNvPr id="16389" name="Picture 5" descr="13551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8" y="1406525"/>
            <a:ext cx="1666875" cy="2505075"/>
          </a:xfrm>
          <a:prstGeom prst="rect">
            <a:avLst/>
          </a:prstGeom>
          <a:noFill/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741613" y="2586038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735513" y="2670175"/>
            <a:ext cx="430212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#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237163" y="2670175"/>
            <a:ext cx="3683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C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676900" y="2670175"/>
            <a:ext cx="3921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142038" y="2670175"/>
            <a:ext cx="392112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6605588" y="2670175"/>
            <a:ext cx="401637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080250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7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7523163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2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967663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3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733800" y="3886200"/>
            <a:ext cx="4545475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How long should the tape be?</a:t>
            </a: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 rot="10800000">
            <a:off x="6553200" y="19812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4125913" y="2455863"/>
            <a:ext cx="627062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8410575" y="2454275"/>
            <a:ext cx="627063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Output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Blinking lights are cool, but hard to model</a:t>
            </a:r>
          </a:p>
          <a:p>
            <a:r>
              <a:rPr lang="en-US" dirty="0" smtClean="0"/>
              <a:t>Use the tape: </a:t>
            </a:r>
            <a:r>
              <a:rPr lang="en-US" dirty="0" smtClean="0"/>
              <a:t>o</a:t>
            </a:r>
            <a:r>
              <a:rPr lang="en-US" dirty="0" smtClean="0"/>
              <a:t>utput </a:t>
            </a:r>
            <a:r>
              <a:rPr lang="en-US" dirty="0"/>
              <a:t>is what is written on the tape at the </a:t>
            </a: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1624068" name="Picture 4" descr="CM5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1698625"/>
            <a:ext cx="4445000" cy="4200525"/>
          </a:xfrm>
          <a:prstGeom prst="rect">
            <a:avLst/>
          </a:prstGeom>
          <a:noFill/>
        </p:spPr>
      </p:pic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5541963" y="5457825"/>
            <a:ext cx="3109912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Connection Machine CM-5,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 Evans\Documents\book\images\frustration-iStock_000003621931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00400"/>
            <a:ext cx="5496515" cy="3657600"/>
          </a:xfrm>
          <a:prstGeom prst="rect">
            <a:avLst/>
          </a:prstGeom>
          <a:noFill/>
        </p:spPr>
      </p:pic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 (Brains)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9812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current state of the computation</a:t>
            </a:r>
          </a:p>
          <a:p>
            <a:endParaRPr lang="en-US" sz="3200" dirty="0" smtClean="0"/>
          </a:p>
          <a:p>
            <a:r>
              <a:rPr lang="en-US" sz="3200" dirty="0" smtClean="0"/>
              <a:t>Follow simple rules about what to do next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/>
              <a:t>Modeling Processing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909638"/>
            <a:ext cx="8229600" cy="4044950"/>
          </a:xfrm>
        </p:spPr>
        <p:txBody>
          <a:bodyPr/>
          <a:lstStyle/>
          <a:p>
            <a:r>
              <a:rPr lang="en-US"/>
              <a:t>Evaluation Rules</a:t>
            </a:r>
          </a:p>
          <a:p>
            <a:pPr lvl="1"/>
            <a:r>
              <a:rPr lang="en-US"/>
              <a:t>Given an input on our tape, how do we evaluate to produce the output</a:t>
            </a:r>
          </a:p>
          <a:p>
            <a:r>
              <a:rPr lang="en-US"/>
              <a:t>What do we need:</a:t>
            </a:r>
          </a:p>
          <a:p>
            <a:pPr lvl="1"/>
            <a:r>
              <a:rPr lang="en-US"/>
              <a:t>Read what is on the tape at the current square</a:t>
            </a:r>
          </a:p>
          <a:p>
            <a:pPr lvl="1"/>
            <a:r>
              <a:rPr lang="en-US"/>
              <a:t>Move the tape one square in either direction</a:t>
            </a:r>
          </a:p>
          <a:p>
            <a:pPr lvl="1"/>
            <a:r>
              <a:rPr lang="en-US"/>
              <a:t>Write into the current square</a:t>
            </a:r>
          </a:p>
        </p:txBody>
      </p:sp>
      <p:sp>
        <p:nvSpPr>
          <p:cNvPr id="1625092" name="Line 4"/>
          <p:cNvSpPr>
            <a:spLocks noChangeShapeType="1"/>
          </p:cNvSpPr>
          <p:nvPr/>
        </p:nvSpPr>
        <p:spPr bwMode="auto">
          <a:xfrm>
            <a:off x="1295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3" name="Line 5"/>
          <p:cNvSpPr>
            <a:spLocks noChangeShapeType="1"/>
          </p:cNvSpPr>
          <p:nvPr/>
        </p:nvSpPr>
        <p:spPr bwMode="auto">
          <a:xfrm>
            <a:off x="1752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4" name="Line 6"/>
          <p:cNvSpPr>
            <a:spLocks noChangeShapeType="1"/>
          </p:cNvSpPr>
          <p:nvPr/>
        </p:nvSpPr>
        <p:spPr bwMode="auto">
          <a:xfrm>
            <a:off x="22098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5" name="Line 7"/>
          <p:cNvSpPr>
            <a:spLocks noChangeShapeType="1"/>
          </p:cNvSpPr>
          <p:nvPr/>
        </p:nvSpPr>
        <p:spPr bwMode="auto">
          <a:xfrm>
            <a:off x="26670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6" name="Line 8"/>
          <p:cNvSpPr>
            <a:spLocks noChangeShapeType="1"/>
          </p:cNvSpPr>
          <p:nvPr/>
        </p:nvSpPr>
        <p:spPr bwMode="auto">
          <a:xfrm>
            <a:off x="26670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7" name="Line 9"/>
          <p:cNvSpPr>
            <a:spLocks noChangeShapeType="1"/>
          </p:cNvSpPr>
          <p:nvPr/>
        </p:nvSpPr>
        <p:spPr bwMode="auto">
          <a:xfrm>
            <a:off x="31242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8" name="Line 10"/>
          <p:cNvSpPr>
            <a:spLocks noChangeShapeType="1"/>
          </p:cNvSpPr>
          <p:nvPr/>
        </p:nvSpPr>
        <p:spPr bwMode="auto">
          <a:xfrm>
            <a:off x="35814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9" name="Line 11"/>
          <p:cNvSpPr>
            <a:spLocks noChangeShapeType="1"/>
          </p:cNvSpPr>
          <p:nvPr/>
        </p:nvSpPr>
        <p:spPr bwMode="auto">
          <a:xfrm>
            <a:off x="4038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0" name="Line 12"/>
          <p:cNvSpPr>
            <a:spLocks noChangeShapeType="1"/>
          </p:cNvSpPr>
          <p:nvPr/>
        </p:nvSpPr>
        <p:spPr bwMode="auto">
          <a:xfrm>
            <a:off x="4038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1" name="Line 13"/>
          <p:cNvSpPr>
            <a:spLocks noChangeShapeType="1"/>
          </p:cNvSpPr>
          <p:nvPr/>
        </p:nvSpPr>
        <p:spPr bwMode="auto">
          <a:xfrm>
            <a:off x="44958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2" name="Line 14"/>
          <p:cNvSpPr>
            <a:spLocks noChangeShapeType="1"/>
          </p:cNvSpPr>
          <p:nvPr/>
        </p:nvSpPr>
        <p:spPr bwMode="auto">
          <a:xfrm>
            <a:off x="49530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3" name="Line 15"/>
          <p:cNvSpPr>
            <a:spLocks noChangeShapeType="1"/>
          </p:cNvSpPr>
          <p:nvPr/>
        </p:nvSpPr>
        <p:spPr bwMode="auto">
          <a:xfrm>
            <a:off x="54102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4" name="Line 16"/>
          <p:cNvSpPr>
            <a:spLocks noChangeShapeType="1"/>
          </p:cNvSpPr>
          <p:nvPr/>
        </p:nvSpPr>
        <p:spPr bwMode="auto">
          <a:xfrm>
            <a:off x="54102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5" name="Line 17"/>
          <p:cNvSpPr>
            <a:spLocks noChangeShapeType="1"/>
          </p:cNvSpPr>
          <p:nvPr/>
        </p:nvSpPr>
        <p:spPr bwMode="auto">
          <a:xfrm>
            <a:off x="58674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6" name="Line 18"/>
          <p:cNvSpPr>
            <a:spLocks noChangeShapeType="1"/>
          </p:cNvSpPr>
          <p:nvPr/>
        </p:nvSpPr>
        <p:spPr bwMode="auto">
          <a:xfrm>
            <a:off x="6324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7" name="Line 19"/>
          <p:cNvSpPr>
            <a:spLocks noChangeShapeType="1"/>
          </p:cNvSpPr>
          <p:nvPr/>
        </p:nvSpPr>
        <p:spPr bwMode="auto">
          <a:xfrm>
            <a:off x="67818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8" name="Line 20"/>
          <p:cNvSpPr>
            <a:spLocks noChangeShapeType="1"/>
          </p:cNvSpPr>
          <p:nvPr/>
        </p:nvSpPr>
        <p:spPr bwMode="auto">
          <a:xfrm>
            <a:off x="67818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9" name="Line 21"/>
          <p:cNvSpPr>
            <a:spLocks noChangeShapeType="1"/>
          </p:cNvSpPr>
          <p:nvPr/>
        </p:nvSpPr>
        <p:spPr bwMode="auto">
          <a:xfrm>
            <a:off x="72390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0" name="Line 22"/>
          <p:cNvSpPr>
            <a:spLocks noChangeShapeType="1"/>
          </p:cNvSpPr>
          <p:nvPr/>
        </p:nvSpPr>
        <p:spPr bwMode="auto">
          <a:xfrm>
            <a:off x="76962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1" name="Line 23"/>
          <p:cNvSpPr>
            <a:spLocks noChangeShapeType="1"/>
          </p:cNvSpPr>
          <p:nvPr/>
        </p:nvSpPr>
        <p:spPr bwMode="auto">
          <a:xfrm>
            <a:off x="8153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2" name="Line 24"/>
          <p:cNvSpPr>
            <a:spLocks noChangeShapeType="1"/>
          </p:cNvSpPr>
          <p:nvPr/>
        </p:nvSpPr>
        <p:spPr bwMode="auto">
          <a:xfrm>
            <a:off x="8153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3" name="Line 25"/>
          <p:cNvSpPr>
            <a:spLocks noChangeShapeType="1"/>
          </p:cNvSpPr>
          <p:nvPr/>
        </p:nvSpPr>
        <p:spPr bwMode="auto">
          <a:xfrm>
            <a:off x="86106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4" name="Line 26"/>
          <p:cNvSpPr>
            <a:spLocks noChangeShapeType="1"/>
          </p:cNvSpPr>
          <p:nvPr/>
        </p:nvSpPr>
        <p:spPr bwMode="auto">
          <a:xfrm>
            <a:off x="90678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5" name="Line 27"/>
          <p:cNvSpPr>
            <a:spLocks noChangeShapeType="1"/>
          </p:cNvSpPr>
          <p:nvPr/>
        </p:nvSpPr>
        <p:spPr bwMode="auto">
          <a:xfrm>
            <a:off x="-762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6" name="Line 28"/>
          <p:cNvSpPr>
            <a:spLocks noChangeShapeType="1"/>
          </p:cNvSpPr>
          <p:nvPr/>
        </p:nvSpPr>
        <p:spPr bwMode="auto">
          <a:xfrm>
            <a:off x="3810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7" name="Line 29"/>
          <p:cNvSpPr>
            <a:spLocks noChangeShapeType="1"/>
          </p:cNvSpPr>
          <p:nvPr/>
        </p:nvSpPr>
        <p:spPr bwMode="auto">
          <a:xfrm>
            <a:off x="8382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8" name="Line 30"/>
          <p:cNvSpPr>
            <a:spLocks noChangeShapeType="1"/>
          </p:cNvSpPr>
          <p:nvPr/>
        </p:nvSpPr>
        <p:spPr bwMode="auto">
          <a:xfrm>
            <a:off x="1295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9" name="Text Box 31"/>
          <p:cNvSpPr txBox="1">
            <a:spLocks noChangeArrowheads="1"/>
          </p:cNvSpPr>
          <p:nvPr/>
        </p:nvSpPr>
        <p:spPr bwMode="auto">
          <a:xfrm>
            <a:off x="180340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0" name="Text Box 32"/>
          <p:cNvSpPr txBox="1">
            <a:spLocks noChangeArrowheads="1"/>
          </p:cNvSpPr>
          <p:nvPr/>
        </p:nvSpPr>
        <p:spPr bwMode="auto">
          <a:xfrm>
            <a:off x="228600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1" name="Text Box 33"/>
          <p:cNvSpPr txBox="1">
            <a:spLocks noChangeArrowheads="1"/>
          </p:cNvSpPr>
          <p:nvPr/>
        </p:nvSpPr>
        <p:spPr bwMode="auto">
          <a:xfrm>
            <a:off x="271145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2" name="Text Box 34"/>
          <p:cNvSpPr txBox="1">
            <a:spLocks noChangeArrowheads="1"/>
          </p:cNvSpPr>
          <p:nvPr/>
        </p:nvSpPr>
        <p:spPr bwMode="auto">
          <a:xfrm>
            <a:off x="319405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3" name="Text Box 35"/>
          <p:cNvSpPr txBox="1">
            <a:spLocks noChangeArrowheads="1"/>
          </p:cNvSpPr>
          <p:nvPr/>
        </p:nvSpPr>
        <p:spPr bwMode="auto">
          <a:xfrm>
            <a:off x="367665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4" name="Text Box 36"/>
          <p:cNvSpPr txBox="1">
            <a:spLocks noChangeArrowheads="1"/>
          </p:cNvSpPr>
          <p:nvPr/>
        </p:nvSpPr>
        <p:spPr bwMode="auto">
          <a:xfrm>
            <a:off x="4087813" y="510857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5" name="Text Box 37"/>
          <p:cNvSpPr txBox="1">
            <a:spLocks noChangeArrowheads="1"/>
          </p:cNvSpPr>
          <p:nvPr/>
        </p:nvSpPr>
        <p:spPr bwMode="auto">
          <a:xfrm>
            <a:off x="4568825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6" name="Text Box 38"/>
          <p:cNvSpPr txBox="1">
            <a:spLocks noChangeArrowheads="1"/>
          </p:cNvSpPr>
          <p:nvPr/>
        </p:nvSpPr>
        <p:spPr bwMode="auto">
          <a:xfrm>
            <a:off x="5005388" y="510857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7" name="Text Box 39"/>
          <p:cNvSpPr txBox="1">
            <a:spLocks noChangeArrowheads="1"/>
          </p:cNvSpPr>
          <p:nvPr/>
        </p:nvSpPr>
        <p:spPr bwMode="auto">
          <a:xfrm>
            <a:off x="5497513" y="510857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8" name="Text Box 40"/>
          <p:cNvSpPr txBox="1">
            <a:spLocks noChangeArrowheads="1"/>
          </p:cNvSpPr>
          <p:nvPr/>
        </p:nvSpPr>
        <p:spPr bwMode="auto">
          <a:xfrm>
            <a:off x="5934075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9" name="AutoShape 41"/>
          <p:cNvSpPr>
            <a:spLocks noChangeArrowheads="1"/>
          </p:cNvSpPr>
          <p:nvPr/>
        </p:nvSpPr>
        <p:spPr bwMode="auto">
          <a:xfrm>
            <a:off x="1763713" y="555625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auto">
          <a:xfrm>
            <a:off x="-76200" y="5135563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5131" name="Text Box 43"/>
          <p:cNvSpPr txBox="1">
            <a:spLocks noChangeArrowheads="1"/>
          </p:cNvSpPr>
          <p:nvPr/>
        </p:nvSpPr>
        <p:spPr bwMode="auto">
          <a:xfrm>
            <a:off x="2438400" y="5638800"/>
            <a:ext cx="6083300" cy="550863"/>
          </a:xfrm>
          <a:prstGeom prst="rect">
            <a:avLst/>
          </a:prstGeom>
          <a:solidFill>
            <a:schemeClr val="bg1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Is that enough to model a computer?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 Evans\Documents\book\images\frustration-iStock_000003621931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00400"/>
            <a:ext cx="5496515" cy="3657600"/>
          </a:xfrm>
          <a:prstGeom prst="rect">
            <a:avLst/>
          </a:prstGeom>
          <a:noFill/>
        </p:spPr>
      </p:pic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 (Brains)</a:t>
            </a:r>
          </a:p>
        </p:txBody>
      </p:sp>
      <p:sp>
        <p:nvSpPr>
          <p:cNvPr id="1640452" name="AutoShape 4"/>
          <p:cNvSpPr>
            <a:spLocks noChangeArrowheads="1"/>
          </p:cNvSpPr>
          <p:nvPr/>
        </p:nvSpPr>
        <p:spPr bwMode="auto">
          <a:xfrm>
            <a:off x="3200400" y="1600200"/>
            <a:ext cx="5638800" cy="1524000"/>
          </a:xfrm>
          <a:prstGeom prst="cloudCallout">
            <a:avLst>
              <a:gd name="adj1" fmla="val -45755"/>
              <a:gd name="adj2" fmla="val 69968"/>
            </a:avLst>
          </a:prstGeom>
          <a:solidFill>
            <a:schemeClr val="accent1"/>
          </a:solidFill>
          <a:ln w="317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</a:pPr>
            <a:r>
              <a:rPr lang="en-US" sz="2400" dirty="0" smtClean="0">
                <a:latin typeface="Verdana" pitchFamily="34" charset="0"/>
                <a:cs typeface="Arial" charset="0"/>
              </a:rPr>
              <a:t>Follow simple rules</a:t>
            </a:r>
            <a:endParaRPr lang="en-US" sz="2400" dirty="0">
              <a:latin typeface="Verdana" pitchFamily="34" charset="0"/>
              <a:cs typeface="Arial" charset="0"/>
            </a:endParaRPr>
          </a:p>
          <a:p>
            <a:pPr algn="ctr">
              <a:buFontTx/>
              <a:buChar char="•"/>
            </a:pPr>
            <a:r>
              <a:rPr lang="en-US" sz="2400" dirty="0">
                <a:latin typeface="Verdana" pitchFamily="34" charset="0"/>
                <a:cs typeface="Arial" charset="0"/>
              </a:rPr>
              <a:t>Remember </a:t>
            </a:r>
            <a:r>
              <a:rPr lang="en-US" sz="2400" dirty="0" smtClean="0">
                <a:latin typeface="Verdana" pitchFamily="34" charset="0"/>
                <a:cs typeface="Arial" charset="0"/>
              </a:rPr>
              <a:t>what you are doing</a:t>
            </a:r>
            <a:endParaRPr lang="en-US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1640453" name="Rectangle 5"/>
          <p:cNvSpPr>
            <a:spLocks noChangeArrowheads="1"/>
          </p:cNvSpPr>
          <p:nvPr/>
        </p:nvSpPr>
        <p:spPr bwMode="auto">
          <a:xfrm>
            <a:off x="4343400" y="3200400"/>
            <a:ext cx="4724401" cy="31085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itchFamily="34" charset="0"/>
                <a:cs typeface="Arial" charset="0"/>
              </a:rPr>
              <a:t>“For the present I shall only say that the justification lies in the fact that the </a:t>
            </a:r>
            <a:r>
              <a:rPr lang="en-US" sz="2800" b="1" i="1" dirty="0">
                <a:latin typeface="Verdana" pitchFamily="34" charset="0"/>
                <a:cs typeface="Arial" charset="0"/>
              </a:rPr>
              <a:t>human memory is necessarily limited</a:t>
            </a:r>
            <a:r>
              <a:rPr lang="en-US" sz="2800" dirty="0">
                <a:latin typeface="Verdana" pitchFamily="34" charset="0"/>
                <a:cs typeface="Arial" charset="0"/>
              </a:rPr>
              <a:t>.”</a:t>
            </a:r>
          </a:p>
          <a:p>
            <a:pPr algn="r"/>
            <a:r>
              <a:rPr lang="en-US" sz="2800" dirty="0">
                <a:latin typeface="Verdana" pitchFamily="34" charset="0"/>
                <a:cs typeface="Arial" charset="0"/>
              </a:rPr>
              <a:t>Alan 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52" grpId="0" build="p" animBg="1"/>
      <p:bldP spid="16404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04800" y="2514600"/>
            <a:ext cx="6477000" cy="396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498" name="Rectangle 2"/>
          <p:cNvSpPr>
            <a:spLocks noChangeArrowheads="1"/>
          </p:cNvSpPr>
          <p:nvPr/>
        </p:nvSpPr>
        <p:spPr bwMode="auto">
          <a:xfrm>
            <a:off x="-4763" y="1185863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Turing’s Model: Turing </a:t>
            </a:r>
            <a:r>
              <a:rPr lang="en-US" dirty="0"/>
              <a:t>Machine</a:t>
            </a:r>
          </a:p>
        </p:txBody>
      </p:sp>
      <p:sp>
        <p:nvSpPr>
          <p:cNvPr id="1642500" name="AutoShape 4"/>
          <p:cNvSpPr>
            <a:spLocks noChangeArrowheads="1"/>
          </p:cNvSpPr>
          <p:nvPr/>
        </p:nvSpPr>
        <p:spPr bwMode="auto">
          <a:xfrm>
            <a:off x="990600" y="1863724"/>
            <a:ext cx="457200" cy="422910"/>
          </a:xfrm>
          <a:prstGeom prst="upArrow">
            <a:avLst>
              <a:gd name="adj1" fmla="val 50000"/>
              <a:gd name="adj2" fmla="val 26736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2502" name="Oval 6"/>
          <p:cNvSpPr>
            <a:spLocks noChangeArrowheads="1"/>
          </p:cNvSpPr>
          <p:nvPr/>
        </p:nvSpPr>
        <p:spPr bwMode="auto">
          <a:xfrm>
            <a:off x="1447800" y="36607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642503" name="Line 7"/>
          <p:cNvSpPr>
            <a:spLocks noChangeShapeType="1"/>
          </p:cNvSpPr>
          <p:nvPr/>
        </p:nvSpPr>
        <p:spPr bwMode="auto">
          <a:xfrm>
            <a:off x="762000" y="3352800"/>
            <a:ext cx="8382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2504" name="Text Box 8"/>
          <p:cNvSpPr txBox="1">
            <a:spLocks noChangeArrowheads="1"/>
          </p:cNvSpPr>
          <p:nvPr/>
        </p:nvSpPr>
        <p:spPr bwMode="auto">
          <a:xfrm>
            <a:off x="557213" y="2930525"/>
            <a:ext cx="8175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Start</a:t>
            </a:r>
          </a:p>
        </p:txBody>
      </p:sp>
      <p:sp>
        <p:nvSpPr>
          <p:cNvPr id="1642505" name="Oval 9"/>
          <p:cNvSpPr>
            <a:spLocks noChangeArrowheads="1"/>
          </p:cNvSpPr>
          <p:nvPr/>
        </p:nvSpPr>
        <p:spPr bwMode="auto">
          <a:xfrm>
            <a:off x="3810000" y="38100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2</a:t>
            </a:r>
          </a:p>
        </p:txBody>
      </p:sp>
      <p:cxnSp>
        <p:nvCxnSpPr>
          <p:cNvPr id="1642506" name="AutoShape 10"/>
          <p:cNvCxnSpPr>
            <a:cxnSpLocks noChangeShapeType="1"/>
            <a:stCxn id="1642502" idx="7"/>
            <a:endCxn id="1642505" idx="1"/>
          </p:cNvCxnSpPr>
          <p:nvPr/>
        </p:nvCxnSpPr>
        <p:spPr bwMode="auto">
          <a:xfrm rot="5400000" flipV="1">
            <a:off x="3036094" y="3023394"/>
            <a:ext cx="149225" cy="1681163"/>
          </a:xfrm>
          <a:prstGeom prst="curvedConnector3">
            <a:avLst>
              <a:gd name="adj1" fmla="val -2064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7" name="AutoShape 11"/>
          <p:cNvCxnSpPr>
            <a:cxnSpLocks noChangeShapeType="1"/>
            <a:stCxn id="1642505" idx="5"/>
            <a:endCxn id="1642534" idx="4"/>
          </p:cNvCxnSpPr>
          <p:nvPr/>
        </p:nvCxnSpPr>
        <p:spPr bwMode="auto">
          <a:xfrm rot="16200000" flipH="1">
            <a:off x="4379280" y="4906034"/>
            <a:ext cx="1360335" cy="85390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8" name="AutoShape 12"/>
          <p:cNvCxnSpPr>
            <a:cxnSpLocks noChangeShapeType="1"/>
            <a:stCxn id="1642502" idx="4"/>
            <a:endCxn id="1642502" idx="2"/>
          </p:cNvCxnSpPr>
          <p:nvPr/>
        </p:nvCxnSpPr>
        <p:spPr bwMode="auto">
          <a:xfrm rot="16200000" flipV="1">
            <a:off x="1426369" y="4160044"/>
            <a:ext cx="509587" cy="498475"/>
          </a:xfrm>
          <a:prstGeom prst="curvedConnector4">
            <a:avLst>
              <a:gd name="adj1" fmla="val -50468"/>
              <a:gd name="adj2" fmla="val 15987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9" name="AutoShape 13"/>
          <p:cNvCxnSpPr>
            <a:cxnSpLocks noChangeShapeType="1"/>
            <a:stCxn id="1642505" idx="6"/>
            <a:endCxn id="1642505" idx="0"/>
          </p:cNvCxnSpPr>
          <p:nvPr/>
        </p:nvCxnSpPr>
        <p:spPr bwMode="auto">
          <a:xfrm flipH="1" flipV="1">
            <a:off x="4292600" y="3794125"/>
            <a:ext cx="496888" cy="509588"/>
          </a:xfrm>
          <a:prstGeom prst="curvedConnector4">
            <a:avLst>
              <a:gd name="adj1" fmla="val -42491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10" name="Text Box 14"/>
          <p:cNvSpPr txBox="1">
            <a:spLocks noChangeArrowheads="1"/>
          </p:cNvSpPr>
          <p:nvPr/>
        </p:nvSpPr>
        <p:spPr bwMode="auto">
          <a:xfrm>
            <a:off x="2438400" y="28194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11" name="Text Box 15"/>
          <p:cNvSpPr txBox="1">
            <a:spLocks noChangeArrowheads="1"/>
          </p:cNvSpPr>
          <p:nvPr/>
        </p:nvSpPr>
        <p:spPr bwMode="auto">
          <a:xfrm>
            <a:off x="533400" y="1298575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12" name="Text Box 16"/>
          <p:cNvSpPr txBox="1">
            <a:spLocks noChangeArrowheads="1"/>
          </p:cNvSpPr>
          <p:nvPr/>
        </p:nvSpPr>
        <p:spPr bwMode="auto">
          <a:xfrm>
            <a:off x="107632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3" name="Text Box 17"/>
          <p:cNvSpPr txBox="1">
            <a:spLocks noChangeArrowheads="1"/>
          </p:cNvSpPr>
          <p:nvPr/>
        </p:nvSpPr>
        <p:spPr bwMode="auto">
          <a:xfrm>
            <a:off x="1520825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4" name="Text Box 18"/>
          <p:cNvSpPr txBox="1">
            <a:spLocks noChangeArrowheads="1"/>
          </p:cNvSpPr>
          <p:nvPr/>
        </p:nvSpPr>
        <p:spPr bwMode="auto">
          <a:xfrm>
            <a:off x="20066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5" name="Text Box 19"/>
          <p:cNvSpPr txBox="1">
            <a:spLocks noChangeArrowheads="1"/>
          </p:cNvSpPr>
          <p:nvPr/>
        </p:nvSpPr>
        <p:spPr bwMode="auto">
          <a:xfrm>
            <a:off x="24511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6" name="Text Box 20"/>
          <p:cNvSpPr txBox="1">
            <a:spLocks noChangeArrowheads="1"/>
          </p:cNvSpPr>
          <p:nvPr/>
        </p:nvSpPr>
        <p:spPr bwMode="auto">
          <a:xfrm>
            <a:off x="2895600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7" name="Text Box 21"/>
          <p:cNvSpPr txBox="1">
            <a:spLocks noChangeArrowheads="1"/>
          </p:cNvSpPr>
          <p:nvPr/>
        </p:nvSpPr>
        <p:spPr bwMode="auto">
          <a:xfrm>
            <a:off x="33813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8" name="Text Box 22"/>
          <p:cNvSpPr txBox="1">
            <a:spLocks noChangeArrowheads="1"/>
          </p:cNvSpPr>
          <p:nvPr/>
        </p:nvSpPr>
        <p:spPr bwMode="auto">
          <a:xfrm>
            <a:off x="38258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9" name="Text Box 23"/>
          <p:cNvSpPr txBox="1">
            <a:spLocks noChangeArrowheads="1"/>
          </p:cNvSpPr>
          <p:nvPr/>
        </p:nvSpPr>
        <p:spPr bwMode="auto">
          <a:xfrm>
            <a:off x="-76200" y="1084263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0" name="Text Box 24"/>
          <p:cNvSpPr txBox="1">
            <a:spLocks noChangeArrowheads="1"/>
          </p:cNvSpPr>
          <p:nvPr/>
        </p:nvSpPr>
        <p:spPr bwMode="auto">
          <a:xfrm>
            <a:off x="8364538" y="1082675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1" name="Text Box 25"/>
          <p:cNvSpPr txBox="1">
            <a:spLocks noChangeArrowheads="1"/>
          </p:cNvSpPr>
          <p:nvPr/>
        </p:nvSpPr>
        <p:spPr bwMode="auto">
          <a:xfrm>
            <a:off x="427037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2" name="Text Box 26"/>
          <p:cNvSpPr txBox="1">
            <a:spLocks noChangeArrowheads="1"/>
          </p:cNvSpPr>
          <p:nvPr/>
        </p:nvSpPr>
        <p:spPr bwMode="auto">
          <a:xfrm>
            <a:off x="4714875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3" name="Text Box 27"/>
          <p:cNvSpPr txBox="1">
            <a:spLocks noChangeArrowheads="1"/>
          </p:cNvSpPr>
          <p:nvPr/>
        </p:nvSpPr>
        <p:spPr bwMode="auto">
          <a:xfrm>
            <a:off x="52006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4" name="Text Box 28"/>
          <p:cNvSpPr txBox="1">
            <a:spLocks noChangeArrowheads="1"/>
          </p:cNvSpPr>
          <p:nvPr/>
        </p:nvSpPr>
        <p:spPr bwMode="auto">
          <a:xfrm>
            <a:off x="56451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5" name="Text Box 29"/>
          <p:cNvSpPr txBox="1">
            <a:spLocks noChangeArrowheads="1"/>
          </p:cNvSpPr>
          <p:nvPr/>
        </p:nvSpPr>
        <p:spPr bwMode="auto">
          <a:xfrm>
            <a:off x="6089650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6575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7" name="Text Box 31"/>
          <p:cNvSpPr txBox="1">
            <a:spLocks noChangeArrowheads="1"/>
          </p:cNvSpPr>
          <p:nvPr/>
        </p:nvSpPr>
        <p:spPr bwMode="auto">
          <a:xfrm>
            <a:off x="70199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8" name="Text Box 32"/>
          <p:cNvSpPr txBox="1">
            <a:spLocks noChangeArrowheads="1"/>
          </p:cNvSpPr>
          <p:nvPr/>
        </p:nvSpPr>
        <p:spPr bwMode="auto">
          <a:xfrm>
            <a:off x="7464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9" name="Text Box 33"/>
          <p:cNvSpPr txBox="1">
            <a:spLocks noChangeArrowheads="1"/>
          </p:cNvSpPr>
          <p:nvPr/>
        </p:nvSpPr>
        <p:spPr bwMode="auto">
          <a:xfrm>
            <a:off x="7908925" y="1295400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30" name="Text Box 34"/>
          <p:cNvSpPr txBox="1">
            <a:spLocks noChangeArrowheads="1"/>
          </p:cNvSpPr>
          <p:nvPr/>
        </p:nvSpPr>
        <p:spPr bwMode="auto">
          <a:xfrm>
            <a:off x="5105400" y="2992438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31" name="Text Box 35"/>
          <p:cNvSpPr txBox="1">
            <a:spLocks noChangeArrowheads="1"/>
          </p:cNvSpPr>
          <p:nvPr/>
        </p:nvSpPr>
        <p:spPr bwMode="auto">
          <a:xfrm>
            <a:off x="5334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cxnSp>
        <p:nvCxnSpPr>
          <p:cNvPr id="1642532" name="AutoShape 36"/>
          <p:cNvCxnSpPr>
            <a:cxnSpLocks noChangeShapeType="1"/>
            <a:stCxn id="1642502" idx="5"/>
            <a:endCxn id="1642502" idx="6"/>
          </p:cNvCxnSpPr>
          <p:nvPr/>
        </p:nvCxnSpPr>
        <p:spPr bwMode="auto">
          <a:xfrm rot="5400000" flipH="1" flipV="1">
            <a:off x="2166144" y="4258469"/>
            <a:ext cx="365125" cy="157163"/>
          </a:xfrm>
          <a:prstGeom prst="curvedConnector4">
            <a:avLst>
              <a:gd name="adj1" fmla="val -97824"/>
              <a:gd name="adj2" fmla="val 40504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33" name="Text Box 37"/>
          <p:cNvSpPr txBox="1">
            <a:spLocks noChangeArrowheads="1"/>
          </p:cNvSpPr>
          <p:nvPr/>
        </p:nvSpPr>
        <p:spPr bwMode="auto">
          <a:xfrm>
            <a:off x="22098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642534" name="AutoShape 38"/>
          <p:cNvSpPr>
            <a:spLocks noChangeArrowheads="1"/>
          </p:cNvSpPr>
          <p:nvPr/>
        </p:nvSpPr>
        <p:spPr bwMode="auto">
          <a:xfrm>
            <a:off x="5486400" y="53340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itchFamily="34" charset="0"/>
                <a:cs typeface="Arial" charset="0"/>
              </a:rPr>
              <a:t>3</a:t>
            </a:r>
          </a:p>
        </p:txBody>
      </p:sp>
      <p:sp>
        <p:nvSpPr>
          <p:cNvPr id="1642535" name="Text Box 39"/>
          <p:cNvSpPr txBox="1">
            <a:spLocks noChangeArrowheads="1"/>
          </p:cNvSpPr>
          <p:nvPr/>
        </p:nvSpPr>
        <p:spPr bwMode="auto">
          <a:xfrm>
            <a:off x="5029200" y="4267200"/>
            <a:ext cx="1581587" cy="101566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 smtClean="0">
                <a:latin typeface="Verdana" pitchFamily="34" charset="0"/>
                <a:cs typeface="Arial" charset="0"/>
                <a:sym typeface="Symbol" pitchFamily="18" charset="2"/>
              </a:rPr>
              <a:t>Halt</a:t>
            </a:r>
            <a:endParaRPr lang="en-US" sz="2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1905000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Infinite Tape: </a:t>
            </a:r>
            <a:r>
              <a:rPr lang="en-US" dirty="0" smtClean="0"/>
              <a:t> Finite set of symbols, one in each square</a:t>
            </a:r>
          </a:p>
          <a:p>
            <a:r>
              <a:rPr lang="en-US" dirty="0" smtClean="0"/>
              <a:t>	         Can read/write one square each step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743200"/>
            <a:ext cx="2057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Controller:</a:t>
            </a:r>
          </a:p>
          <a:p>
            <a:r>
              <a:rPr lang="en-US" dirty="0" smtClean="0"/>
              <a:t>Limited (finite) number of states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Follow rules based on current state and read symbol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</a:t>
            </a:r>
            <a:r>
              <a:rPr lang="en-US" dirty="0" smtClean="0"/>
              <a:t>rite one square each step, move left or right or halt, change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747" t="17969" r="13069" b="8444"/>
          <a:stretch>
            <a:fillRect/>
          </a:stretch>
        </p:blipFill>
        <p:spPr bwMode="auto">
          <a:xfrm>
            <a:off x="381000" y="2438400"/>
            <a:ext cx="2701109" cy="39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Frosting: </a:t>
            </a:r>
            <a:r>
              <a:rPr lang="en-US" sz="4000" i="1" dirty="0" smtClean="0"/>
              <a:t>Doing </a:t>
            </a:r>
            <a:r>
              <a:rPr lang="en-US" sz="4000" i="1" dirty="0"/>
              <a:t>Cool Stuff with </a:t>
            </a:r>
            <a:r>
              <a:rPr lang="en-US" sz="4000" i="1" dirty="0" smtClean="0"/>
              <a:t>Computers</a:t>
            </a:r>
            <a:endParaRPr lang="en-US" sz="4000" i="1" dirty="0"/>
          </a:p>
        </p:txBody>
      </p:sp>
      <p:pic>
        <p:nvPicPr>
          <p:cNvPr id="11279" name="Picture 15" descr="dn4845-1_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52800"/>
            <a:ext cx="1990725" cy="2657887"/>
          </a:xfrm>
          <a:prstGeom prst="rect">
            <a:avLst/>
          </a:prstGeom>
          <a:noFill/>
        </p:spPr>
      </p:pic>
      <p:pic>
        <p:nvPicPr>
          <p:cNvPr id="11281" name="Picture 17" descr="Scanning Monticello Datas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058863"/>
            <a:ext cx="2551112" cy="19129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9600" y="5867400"/>
            <a:ext cx="125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flickr</a:t>
            </a:r>
            <a:r>
              <a:rPr lang="en-US" dirty="0" smtClean="0"/>
              <a:t>: </a:t>
            </a:r>
            <a:r>
              <a:rPr lang="en-US" dirty="0" err="1" smtClean="0"/>
              <a:t>taryn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86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620000" y="6400800"/>
            <a:ext cx="140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flickr</a:t>
            </a:r>
            <a:r>
              <a:rPr lang="en-US" dirty="0" smtClean="0"/>
              <a:t>: sukey2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428750"/>
            <a:ext cx="183897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286000"/>
            <a:ext cx="2914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iph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085850"/>
            <a:ext cx="2409825" cy="112395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9906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52413"/>
            <a:ext cx="4246562" cy="1706562"/>
          </a:xfrm>
        </p:spPr>
        <p:txBody>
          <a:bodyPr/>
          <a:lstStyle/>
          <a:p>
            <a:r>
              <a:rPr lang="en-US"/>
              <a:t>What makes a good model?</a:t>
            </a:r>
          </a:p>
        </p:txBody>
      </p:sp>
      <p:pic>
        <p:nvPicPr>
          <p:cNvPr id="107525" name="Picture 5" descr="gifs/copernican.gif"/>
          <p:cNvPicPr>
            <a:picLocks noChangeAspect="1" noChangeArrowheads="1"/>
          </p:cNvPicPr>
          <p:nvPr/>
        </p:nvPicPr>
        <p:blipFill>
          <a:blip r:embed="rId2" cstate="print"/>
          <a:srcRect t="7881"/>
          <a:stretch>
            <a:fillRect/>
          </a:stretch>
        </p:blipFill>
        <p:spPr bwMode="auto">
          <a:xfrm>
            <a:off x="5051425" y="249238"/>
            <a:ext cx="3265488" cy="3511550"/>
          </a:xfrm>
          <a:prstGeom prst="rect">
            <a:avLst/>
          </a:prstGeom>
          <a:noFill/>
        </p:spPr>
      </p:pic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5943600" y="3886200"/>
            <a:ext cx="1646605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/>
              <a:t>Copernicus 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5105400" y="4800600"/>
            <a:ext cx="2593980" cy="52322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GM</a:t>
            </a:r>
            <a:r>
              <a:rPr lang="en-US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943600" y="5486400"/>
            <a:ext cx="1371599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/>
              <a:t>Newton </a:t>
            </a:r>
          </a:p>
        </p:txBody>
      </p:sp>
      <p:pic>
        <p:nvPicPr>
          <p:cNvPr id="107531" name="Picture 11" descr="ptole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2" y="2570163"/>
            <a:ext cx="2960688" cy="2960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2100262" y="5638800"/>
            <a:ext cx="121809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 err="1"/>
              <a:t>Ptolomy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Questions about Turing’s Model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well does it match “real” computers?</a:t>
            </a:r>
          </a:p>
          <a:p>
            <a:pPr lvl="1"/>
            <a:r>
              <a:rPr lang="en-US"/>
              <a:t>Can it do everything they can do?</a:t>
            </a:r>
          </a:p>
          <a:p>
            <a:pPr lvl="1"/>
            <a:r>
              <a:rPr lang="en-US"/>
              <a:t>Can they do everything it can do?</a:t>
            </a:r>
          </a:p>
          <a:p>
            <a:r>
              <a:rPr lang="en-US"/>
              <a:t>Does it help us understand and reason about computing?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Church-Turing 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143000"/>
            <a:ext cx="8537575" cy="4800600"/>
          </a:xfrm>
        </p:spPr>
        <p:txBody>
          <a:bodyPr/>
          <a:lstStyle/>
          <a:p>
            <a:r>
              <a:rPr lang="en-US" dirty="0"/>
              <a:t>All mechanical computers are equally powerful*</a:t>
            </a:r>
          </a:p>
          <a:p>
            <a:endParaRPr lang="en-US" dirty="0"/>
          </a:p>
          <a:p>
            <a:r>
              <a:rPr lang="en-US" dirty="0"/>
              <a:t>There exists </a:t>
            </a:r>
            <a:r>
              <a:rPr lang="en-US" dirty="0" smtClean="0"/>
              <a:t>some </a:t>
            </a:r>
            <a:r>
              <a:rPr lang="en-US" dirty="0"/>
              <a:t>Turing machine that can simulate </a:t>
            </a:r>
            <a:r>
              <a:rPr lang="en-US" i="1" dirty="0"/>
              <a:t>any</a:t>
            </a:r>
            <a:r>
              <a:rPr lang="en-US" dirty="0"/>
              <a:t> mechanical computer</a:t>
            </a:r>
          </a:p>
          <a:p>
            <a:r>
              <a:rPr lang="en-US" i="1" dirty="0"/>
              <a:t>Any</a:t>
            </a:r>
            <a:r>
              <a:rPr lang="en-US" dirty="0"/>
              <a:t> computer that is powerful enough to simulate a Turing machine, can simulate any mechanical computer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69620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*Except for practical limits like memory size, time, </a:t>
            </a:r>
            <a:r>
              <a:rPr lang="en-US" sz="2000" dirty="0" smtClean="0"/>
              <a:t>display, energy</a:t>
            </a:r>
            <a:r>
              <a:rPr lang="en-US" sz="2000" dirty="0"/>
              <a:t>, etc.</a:t>
            </a:r>
          </a:p>
        </p:txBody>
      </p:sp>
      <p:pic>
        <p:nvPicPr>
          <p:cNvPr id="3074" name="Picture 2" descr="C:\Users\David Evans\Documents\book\images\dynabook-ki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95800"/>
            <a:ext cx="3048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Turing Machine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Can it add?</a:t>
            </a:r>
          </a:p>
          <a:p>
            <a:endParaRPr lang="en-US" dirty="0"/>
          </a:p>
          <a:p>
            <a:r>
              <a:rPr lang="en-US" dirty="0"/>
              <a:t>Can it carry out any computation?</a:t>
            </a:r>
          </a:p>
          <a:p>
            <a:endParaRPr lang="en-US" dirty="0"/>
          </a:p>
          <a:p>
            <a:r>
              <a:rPr lang="en-US" dirty="0"/>
              <a:t>Can it solve any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Input: </a:t>
            </a:r>
            <a:r>
              <a:rPr lang="en-US" dirty="0" smtClean="0"/>
              <a:t>a two sequences of digits, separated by + with # at </a:t>
            </a:r>
            <a:r>
              <a:rPr lang="en-US" dirty="0" smtClean="0"/>
              <a:t>end.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/>
              <a:t>e.g., # </a:t>
            </a:r>
            <a:r>
              <a:rPr lang="en-US" dirty="0" smtClean="0"/>
              <a:t>1 2 9 3 5 2 + 6 3 5 9 4 #</a:t>
            </a:r>
          </a:p>
          <a:p>
            <a:r>
              <a:rPr lang="en-US" b="1" dirty="0" smtClean="0"/>
              <a:t>Output: </a:t>
            </a:r>
            <a:r>
              <a:rPr lang="en-US" dirty="0" smtClean="0"/>
              <a:t>sum of the two numbers</a:t>
            </a:r>
          </a:p>
          <a:p>
            <a:pPr lvl="1">
              <a:buNone/>
            </a:pPr>
            <a:r>
              <a:rPr lang="en-US" dirty="0" smtClean="0"/>
              <a:t>	  </a:t>
            </a:r>
            <a:r>
              <a:rPr lang="en-US" dirty="0" smtClean="0"/>
              <a:t>e.g., # </a:t>
            </a:r>
            <a:r>
              <a:rPr lang="en-US" dirty="0" smtClean="0"/>
              <a:t>1 9 2 9 4 6 #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Program</a:t>
            </a:r>
            <a:endParaRPr lang="en-US" dirty="0"/>
          </a:p>
        </p:txBody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08101"/>
            <a:ext cx="8501062" cy="596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Find the </a:t>
            </a:r>
            <a:r>
              <a:rPr lang="en-US" dirty="0" smtClean="0"/>
              <a:t>rightmost digit of the first number: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619250" y="3803591"/>
            <a:ext cx="1316038" cy="995422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: </a:t>
            </a:r>
            <a:r>
              <a:rPr lang="en-US" sz="2000" dirty="0"/>
              <a:t>look for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14400" y="4490978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4338578"/>
            <a:ext cx="72231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Start</a:t>
            </a:r>
          </a:p>
        </p:txBody>
      </p:sp>
      <p:cxnSp>
        <p:nvCxnSpPr>
          <p:cNvPr id="7" name="AutoShape 6"/>
          <p:cNvCxnSpPr>
            <a:cxnSpLocks noChangeShapeType="1"/>
            <a:stCxn id="4" idx="7"/>
            <a:endCxn id="11" idx="1"/>
          </p:cNvCxnSpPr>
          <p:nvPr/>
        </p:nvCxnSpPr>
        <p:spPr bwMode="auto">
          <a:xfrm rot="5400000" flipH="1" flipV="1">
            <a:off x="3880889" y="2707873"/>
            <a:ext cx="103164" cy="2379824"/>
          </a:xfrm>
          <a:prstGeom prst="curvedConnector3">
            <a:avLst>
              <a:gd name="adj1" fmla="val 450607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 rot="16200000" flipH="1" flipV="1">
            <a:off x="1946275" y="3503553"/>
            <a:ext cx="365125" cy="1139825"/>
          </a:xfrm>
          <a:prstGeom prst="curvedConnector4">
            <a:avLst>
              <a:gd name="adj1" fmla="val -160435"/>
              <a:gd name="adj2" fmla="val 12869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29000" y="2814578"/>
            <a:ext cx="1037463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+</a:t>
            </a:r>
            <a:r>
              <a:rPr lang="en-US" sz="2800" dirty="0" smtClean="0"/>
              <a:t>, </a:t>
            </a:r>
            <a:r>
              <a:rPr lang="en-US" sz="2800" dirty="0"/>
              <a:t>+</a:t>
            </a:r>
            <a:r>
              <a:rPr lang="en-US" sz="2800" dirty="0" smtClean="0"/>
              <a:t>, </a:t>
            </a:r>
            <a:r>
              <a:rPr lang="en-US" sz="2800" dirty="0"/>
              <a:t>L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873625" y="3713103"/>
            <a:ext cx="1698625" cy="908864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smtClean="0"/>
              <a:t>B: read last digit</a:t>
            </a:r>
            <a:endParaRPr lang="en-US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43000" y="2281178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0, </a:t>
            </a:r>
            <a:r>
              <a:rPr lang="en-US" sz="2800" dirty="0"/>
              <a:t>R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4800" y="2890778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</a:t>
            </a:r>
            <a:r>
              <a:rPr lang="en-US" sz="2800" dirty="0" smtClean="0"/>
              <a:t>, 1, </a:t>
            </a:r>
            <a:r>
              <a:rPr lang="en-US" sz="2800" dirty="0"/>
              <a:t>R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6200" y="3652778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9</a:t>
            </a:r>
            <a:r>
              <a:rPr lang="en-US" sz="2800" dirty="0" smtClean="0"/>
              <a:t>, 9, </a:t>
            </a:r>
            <a:r>
              <a:rPr lang="en-US" sz="2800" dirty="0"/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327177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083" y="1916668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1195" y="1905000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70795" y="1905000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858000" y="2433578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C0</a:t>
            </a:r>
            <a:endParaRPr lang="en-US" sz="2000" b="1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257800" y="2738378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58000" y="5710178"/>
            <a:ext cx="7620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C9</a:t>
            </a:r>
            <a:endParaRPr lang="en-US" sz="2000" b="1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257800" y="5405378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9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cxnSp>
        <p:nvCxnSpPr>
          <p:cNvPr id="35" name="AutoShape 6"/>
          <p:cNvCxnSpPr>
            <a:cxnSpLocks noChangeShapeType="1"/>
            <a:stCxn id="11" idx="7"/>
            <a:endCxn id="27" idx="2"/>
          </p:cNvCxnSpPr>
          <p:nvPr/>
        </p:nvCxnSpPr>
        <p:spPr bwMode="auto">
          <a:xfrm rot="5400000" flipH="1" flipV="1">
            <a:off x="6025091" y="3013294"/>
            <a:ext cx="1131310" cy="53450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6"/>
          <p:cNvCxnSpPr>
            <a:cxnSpLocks noChangeShapeType="1"/>
            <a:stCxn id="11" idx="5"/>
            <a:endCxn id="33" idx="2"/>
          </p:cNvCxnSpPr>
          <p:nvPr/>
        </p:nvCxnSpPr>
        <p:spPr bwMode="auto">
          <a:xfrm rot="16200000" flipH="1">
            <a:off x="5839433" y="4972926"/>
            <a:ext cx="1502626" cy="53450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6"/>
          <p:cNvCxnSpPr>
            <a:cxnSpLocks noChangeShapeType="1"/>
            <a:stCxn id="11" idx="6"/>
            <a:endCxn id="45" idx="2"/>
          </p:cNvCxnSpPr>
          <p:nvPr/>
        </p:nvCxnSpPr>
        <p:spPr bwMode="auto">
          <a:xfrm flipV="1">
            <a:off x="6572250" y="4091315"/>
            <a:ext cx="1352550" cy="7622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924800" y="3810000"/>
            <a:ext cx="8382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C1</a:t>
            </a:r>
            <a:endParaRPr lang="en-US" sz="2000" b="1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629400" y="35052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2800" y="44196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7" grpId="0" animBg="1"/>
      <p:bldP spid="32" grpId="0" animBg="1"/>
      <p:bldP spid="33" grpId="0" animBg="1"/>
      <p:bldP spid="34" grpId="0" animBg="1"/>
      <p:bldP spid="45" grpId="0" animBg="1"/>
      <p:bldP spid="48" grpId="0" animBg="1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Addition, Continued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0538" y="1308101"/>
            <a:ext cx="8501062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rightmost digit of the second number: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71600" y="3581400"/>
            <a:ext cx="1219200" cy="109280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US" sz="1050" dirty="0" smtClean="0"/>
          </a:p>
          <a:p>
            <a:pPr algn="ctr"/>
            <a:r>
              <a:rPr lang="en-US" sz="2000" dirty="0" smtClean="0"/>
              <a:t>C4</a:t>
            </a:r>
          </a:p>
          <a:p>
            <a:pPr algn="ctr"/>
            <a:endParaRPr lang="en-US" sz="1200" dirty="0" smtClean="0"/>
          </a:p>
        </p:txBody>
      </p:sp>
      <p:cxnSp>
        <p:nvCxnSpPr>
          <p:cNvPr id="7" name="AutoShape 6"/>
          <p:cNvCxnSpPr>
            <a:cxnSpLocks noChangeShapeType="1"/>
            <a:endCxn id="6" idx="2"/>
          </p:cNvCxnSpPr>
          <p:nvPr/>
        </p:nvCxnSpPr>
        <p:spPr bwMode="auto">
          <a:xfrm>
            <a:off x="171450" y="3962401"/>
            <a:ext cx="1200150" cy="16539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8600" y="33528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4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6172200"/>
            <a:ext cx="740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Must duplicate this for each first digit – states keep track of first digit!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AutoShape 10"/>
          <p:cNvCxnSpPr>
            <a:cxnSpLocks noChangeShapeType="1"/>
            <a:stCxn id="6" idx="6"/>
            <a:endCxn id="6" idx="0"/>
          </p:cNvCxnSpPr>
          <p:nvPr/>
        </p:nvCxnSpPr>
        <p:spPr bwMode="auto">
          <a:xfrm flipH="1" flipV="1">
            <a:off x="1981200" y="3581400"/>
            <a:ext cx="609600" cy="546400"/>
          </a:xfrm>
          <a:prstGeom prst="curvedConnector4">
            <a:avLst>
              <a:gd name="adj1" fmla="val -37500"/>
              <a:gd name="adj2" fmla="val 141837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1371600" y="4724400"/>
            <a:ext cx="107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look for </a:t>
            </a:r>
            <a:r>
              <a:rPr lang="en-US" b="1" dirty="0" smtClean="0"/>
              <a:t>#</a:t>
            </a:r>
            <a:endParaRPr lang="en-US" b="1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743200" y="2743200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</a:t>
            </a:r>
            <a:r>
              <a:rPr lang="en-US" sz="2800" dirty="0" smtClean="0"/>
              <a:t>, 1, </a:t>
            </a:r>
            <a:r>
              <a:rPr lang="en-US" sz="2800" dirty="0"/>
              <a:t>R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295400" y="2667000"/>
            <a:ext cx="1095172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X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2743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cxnSp>
        <p:nvCxnSpPr>
          <p:cNvPr id="24" name="AutoShape 6"/>
          <p:cNvCxnSpPr>
            <a:cxnSpLocks noChangeShapeType="1"/>
            <a:stCxn id="6" idx="5"/>
            <a:endCxn id="26" idx="2"/>
          </p:cNvCxnSpPr>
          <p:nvPr/>
        </p:nvCxnSpPr>
        <p:spPr bwMode="auto">
          <a:xfrm rot="16200000" flipH="1">
            <a:off x="3461824" y="3464591"/>
            <a:ext cx="365405" cy="246454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76600" y="4114800"/>
            <a:ext cx="1082348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#, #, </a:t>
            </a:r>
            <a:r>
              <a:rPr lang="en-US" sz="2800" dirty="0"/>
              <a:t>R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4876800" y="4425136"/>
            <a:ext cx="1698625" cy="908864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smtClean="0"/>
              <a:t>D4: read last digit</a:t>
            </a:r>
            <a:endParaRPr lang="en-US" dirty="0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010400" y="3276600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E4</a:t>
            </a:r>
            <a:endParaRPr lang="en-US" sz="2000" b="1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57800" y="35052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cxnSp>
        <p:nvCxnSpPr>
          <p:cNvPr id="32" name="AutoShape 6"/>
          <p:cNvCxnSpPr>
            <a:cxnSpLocks noChangeShapeType="1"/>
            <a:stCxn id="26" idx="7"/>
            <a:endCxn id="30" idx="2"/>
          </p:cNvCxnSpPr>
          <p:nvPr/>
        </p:nvCxnSpPr>
        <p:spPr bwMode="auto">
          <a:xfrm rot="5400000" flipH="1" flipV="1">
            <a:off x="6168373" y="3716210"/>
            <a:ext cx="1000321" cy="68373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543800" y="5029200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E7</a:t>
            </a:r>
            <a:endParaRPr lang="en-US" sz="2000" b="1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858000" y="43434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3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cxnSp>
        <p:nvCxnSpPr>
          <p:cNvPr id="36" name="AutoShape 6"/>
          <p:cNvCxnSpPr>
            <a:cxnSpLocks noChangeShapeType="1"/>
            <a:stCxn id="26" idx="6"/>
            <a:endCxn id="34" idx="2"/>
          </p:cNvCxnSpPr>
          <p:nvPr/>
        </p:nvCxnSpPr>
        <p:spPr bwMode="auto">
          <a:xfrm>
            <a:off x="6575425" y="4879568"/>
            <a:ext cx="968375" cy="43094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6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39000" y="5638800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E10</a:t>
            </a:r>
            <a:endParaRPr lang="en-US" sz="2000" b="1" dirty="0"/>
          </a:p>
        </p:txBody>
      </p:sp>
      <p:cxnSp>
        <p:nvCxnSpPr>
          <p:cNvPr id="41" name="AutoShape 6"/>
          <p:cNvCxnSpPr>
            <a:cxnSpLocks noChangeShapeType="1"/>
            <a:stCxn id="26" idx="5"/>
            <a:endCxn id="40" idx="2"/>
          </p:cNvCxnSpPr>
          <p:nvPr/>
        </p:nvCxnSpPr>
        <p:spPr bwMode="auto">
          <a:xfrm rot="16200000" flipH="1">
            <a:off x="6423226" y="5104340"/>
            <a:ext cx="719215" cy="91233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781800" y="52578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52578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Turing Machine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Can it add?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it carry out any computation?</a:t>
            </a:r>
          </a:p>
          <a:p>
            <a:endParaRPr lang="en-US" dirty="0"/>
          </a:p>
          <a:p>
            <a:r>
              <a:rPr lang="en-US" dirty="0"/>
              <a:t>Can it solve any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Machine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" y="1884363"/>
            <a:ext cx="7391400" cy="611187"/>
          </a:xfrm>
          <a:prstGeom prst="rect">
            <a:avLst/>
          </a:prstGeom>
          <a:solidFill>
            <a:schemeClr val="accent1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Description of a Turing Machine </a:t>
            </a:r>
            <a:r>
              <a:rPr lang="en-US" i="1"/>
              <a:t>M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67600" y="1884363"/>
            <a:ext cx="1600200" cy="609600"/>
          </a:xfrm>
          <a:prstGeom prst="rect">
            <a:avLst/>
          </a:prstGeom>
          <a:solidFill>
            <a:srgbClr val="CC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52400" y="2581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" y="3200400"/>
            <a:ext cx="3859213" cy="954107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800" dirty="0"/>
              <a:t>Universal</a:t>
            </a:r>
          </a:p>
          <a:p>
            <a:pPr algn="ctr"/>
            <a:r>
              <a:rPr lang="en-US" sz="2800" dirty="0"/>
              <a:t>Machine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3025" y="1884363"/>
            <a:ext cx="8980488" cy="611187"/>
          </a:xfrm>
          <a:prstGeom prst="rect">
            <a:avLst/>
          </a:prstGeom>
          <a:solidFill>
            <a:srgbClr val="FF9900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Result tape of running </a:t>
            </a:r>
            <a:r>
              <a:rPr lang="en-US" i="1"/>
              <a:t>M</a:t>
            </a:r>
            <a:r>
              <a:rPr lang="en-US"/>
              <a:t> on Input</a:t>
            </a:r>
            <a:endParaRPr lang="en-US" i="1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5410392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 Universal Turing Machine can simulate</a:t>
            </a:r>
          </a:p>
          <a:p>
            <a:r>
              <a:rPr lang="en-US" sz="2400" dirty="0"/>
              <a:t>any Turing Machine running on any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anch-19-all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77788"/>
            <a:ext cx="8120062" cy="5495925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193925" y="5616575"/>
            <a:ext cx="6862763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Manchester Illuminated Universal Turing Machine, #9 </a:t>
            </a:r>
          </a:p>
          <a:p>
            <a:r>
              <a:rPr lang="en-US" sz="2000" dirty="0"/>
              <a:t>from http://www.verostko.com/manchester/manchester.html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086600" y="6324600"/>
            <a:ext cx="196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flickr</a:t>
            </a:r>
            <a:r>
              <a:rPr lang="en-US" dirty="0" smtClean="0"/>
              <a:t>: </a:t>
            </a:r>
            <a:r>
              <a:rPr lang="en-US" dirty="0" err="1" smtClean="0"/>
              <a:t>jcsupersmith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Computing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	2-state, 3-symbol Turing machine proved universal by Alex Smith in 2007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67375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Means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08988" cy="4525963"/>
          </a:xfrm>
        </p:spPr>
        <p:txBody>
          <a:bodyPr/>
          <a:lstStyle/>
          <a:p>
            <a:r>
              <a:rPr lang="en-US"/>
              <a:t>Your cell phone, watch, iPod, etc. has a processor powerful enough to simulate a Turing machine</a:t>
            </a:r>
          </a:p>
          <a:p>
            <a:r>
              <a:rPr lang="en-US"/>
              <a:t>A Turing machine can simulate the world’s most powerful supercomputer</a:t>
            </a:r>
          </a:p>
          <a:p>
            <a:r>
              <a:rPr lang="en-US"/>
              <a:t>Thus, your cell phone can simulate the world’s most powerful supercomputer (it’ll just take a lot longer and will run out of memory)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03350"/>
            <a:ext cx="7959725" cy="2671763"/>
          </a:xfrm>
        </p:spPr>
        <p:txBody>
          <a:bodyPr/>
          <a:lstStyle/>
          <a:p>
            <a:r>
              <a:rPr lang="en-US"/>
              <a:t>Are there problems computers can’t solve?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“Busy Beaver” Game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a Turing Machine that:</a:t>
            </a:r>
          </a:p>
          <a:p>
            <a:pPr lvl="1"/>
            <a:r>
              <a:rPr lang="en-US" dirty="0"/>
              <a:t>Uses two symbols (e.g., “0” and “1”)</a:t>
            </a:r>
          </a:p>
          <a:p>
            <a:pPr lvl="1"/>
            <a:r>
              <a:rPr lang="en-US" dirty="0"/>
              <a:t>Starts with a tape of all “0”s</a:t>
            </a:r>
          </a:p>
          <a:p>
            <a:pPr lvl="1"/>
            <a:r>
              <a:rPr lang="en-US" dirty="0"/>
              <a:t>Eventually halts (can’t run forever)</a:t>
            </a:r>
          </a:p>
          <a:p>
            <a:pPr lvl="1"/>
            <a:r>
              <a:rPr lang="en-US" dirty="0"/>
              <a:t>Has </a:t>
            </a:r>
            <a:r>
              <a:rPr lang="en-US" i="1" dirty="0"/>
              <a:t>N</a:t>
            </a:r>
            <a:r>
              <a:rPr lang="en-US" dirty="0"/>
              <a:t> states</a:t>
            </a:r>
          </a:p>
          <a:p>
            <a:r>
              <a:rPr lang="en-US" dirty="0" smtClean="0"/>
              <a:t>Goal: machine runs </a:t>
            </a:r>
            <a:r>
              <a:rPr lang="en-US" dirty="0"/>
              <a:t>for as many steps as possible </a:t>
            </a:r>
            <a:r>
              <a:rPr lang="en-US" dirty="0" smtClean="0"/>
              <a:t>before </a:t>
            </a:r>
            <a:r>
              <a:rPr lang="en-US" b="1" dirty="0" smtClean="0"/>
              <a:t>eventually</a:t>
            </a:r>
            <a:r>
              <a:rPr lang="en-US" dirty="0" smtClean="0"/>
              <a:t> halting</a:t>
            </a:r>
            <a:endParaRPr lang="en-US" dirty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629400" y="5638800"/>
            <a:ext cx="1780296" cy="369332"/>
          </a:xfrm>
          <a:prstGeom prst="rect">
            <a:avLst/>
          </a:prstGeom>
          <a:noFill/>
          <a:ln w="317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Tibor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Radó</a:t>
            </a:r>
            <a:r>
              <a:rPr lang="en-US" dirty="0">
                <a:solidFill>
                  <a:schemeClr val="tx2"/>
                </a:solidFill>
              </a:rPr>
              <a:t>, 1962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Busy Beaver: N = 1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-4763" y="1408113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3733800" y="206692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676400" y="2447925"/>
            <a:ext cx="5097463" cy="2830513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2667000" y="38227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1808163" y="43053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787525" y="3725863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3763963" y="2551113"/>
            <a:ext cx="1585912" cy="8255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Input: 0</a:t>
            </a:r>
            <a:endParaRPr lang="en-US" sz="200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Write: </a:t>
            </a:r>
            <a:r>
              <a:rPr lang="en-US" sz="2000">
                <a:solidFill>
                  <a:srgbClr val="003399"/>
                </a:solidFill>
                <a:latin typeface="Comic Sans MS" pitchFamily="66" charset="0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Move: </a:t>
            </a:r>
            <a:r>
              <a:rPr lang="en-US" sz="1800" b="1">
                <a:solidFill>
                  <a:srgbClr val="FF3300"/>
                </a:solidFill>
                <a:sym typeface="Symbol" pitchFamily="18" charset="2"/>
              </a:rPr>
              <a:t>Halt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533400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993775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1454150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1916113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2376488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2836863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3298825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3759200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-76200" y="1306513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8364538" y="1304925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221163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4681538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5141913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5603875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6064250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6524625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6986588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7446963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7908925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5" name="AutoShape 35"/>
          <p:cNvSpPr>
            <a:spLocks noChangeArrowheads="1"/>
          </p:cNvSpPr>
          <p:nvPr/>
        </p:nvSpPr>
        <p:spPr bwMode="auto">
          <a:xfrm>
            <a:off x="5016500" y="4060825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117798" name="AutoShape 38"/>
          <p:cNvCxnSpPr>
            <a:cxnSpLocks noChangeShapeType="1"/>
            <a:stCxn id="117767" idx="7"/>
          </p:cNvCxnSpPr>
          <p:nvPr/>
        </p:nvCxnSpPr>
        <p:spPr bwMode="auto">
          <a:xfrm rot="5400000" flipV="1">
            <a:off x="4255294" y="3185319"/>
            <a:ext cx="149225" cy="1681163"/>
          </a:xfrm>
          <a:prstGeom prst="curvedConnector3">
            <a:avLst>
              <a:gd name="adj1" fmla="val -354259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17800" name="Text Box 40"/>
          <p:cNvSpPr txBox="1">
            <a:spLocks noChangeArrowheads="1"/>
          </p:cNvSpPr>
          <p:nvPr/>
        </p:nvSpPr>
        <p:spPr bwMode="auto">
          <a:xfrm>
            <a:off x="609600" y="5410200"/>
            <a:ext cx="746760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/>
              <a:t>BB</a:t>
            </a:r>
            <a:r>
              <a:rPr lang="en-US" sz="2000" dirty="0"/>
              <a:t>(1) = 1	Most steps a 1-state </a:t>
            </a:r>
            <a:r>
              <a:rPr lang="en-US" sz="2000" dirty="0" smtClean="0"/>
              <a:t>machine </a:t>
            </a:r>
            <a:r>
              <a:rPr lang="en-US" sz="2000" dirty="0"/>
              <a:t>that halts can make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  <p:bldP spid="117768" grpId="0" animBg="1"/>
      <p:bldP spid="117769" grpId="0"/>
      <p:bldP spid="117774" grpId="0"/>
      <p:bldP spid="117775" grpId="0" animBg="1"/>
      <p:bldP spid="117776" grpId="0" animBg="1"/>
      <p:bldP spid="117777" grpId="0" animBg="1"/>
      <p:bldP spid="117778" grpId="0" animBg="1"/>
      <p:bldP spid="117779" grpId="0" animBg="1"/>
      <p:bldP spid="117780" grpId="0" animBg="1"/>
      <p:bldP spid="117781" grpId="0" animBg="1"/>
      <p:bldP spid="117782" grpId="0" animBg="1"/>
      <p:bldP spid="117783" grpId="0"/>
      <p:bldP spid="117784" grpId="0"/>
      <p:bldP spid="117785" grpId="0" animBg="1"/>
      <p:bldP spid="117786" grpId="0" animBg="1"/>
      <p:bldP spid="117787" grpId="0" animBg="1"/>
      <p:bldP spid="117788" grpId="0" animBg="1"/>
      <p:bldP spid="117789" grpId="0" animBg="1"/>
      <p:bldP spid="117790" grpId="0" animBg="1"/>
      <p:bldP spid="117791" grpId="0" animBg="1"/>
      <p:bldP spid="117792" grpId="0" animBg="1"/>
      <p:bldP spid="117793" grpId="0" animBg="1"/>
      <p:bldP spid="117795" grpId="0" animBg="1"/>
      <p:bldP spid="1178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-4763" y="179388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87" name="AutoShape 3"/>
          <p:cNvSpPr>
            <a:spLocks noChangeArrowheads="1"/>
          </p:cNvSpPr>
          <p:nvPr/>
        </p:nvSpPr>
        <p:spPr bwMode="auto">
          <a:xfrm>
            <a:off x="3733800" y="8382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57200" y="1219200"/>
            <a:ext cx="7162800" cy="3992563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1447800" y="25939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588963" y="3076575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68325" y="2497138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3810000" y="27432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B</a:t>
            </a:r>
          </a:p>
        </p:txBody>
      </p:sp>
      <p:cxnSp>
        <p:nvCxnSpPr>
          <p:cNvPr id="118793" name="AutoShape 9"/>
          <p:cNvCxnSpPr>
            <a:cxnSpLocks noChangeShapeType="1"/>
            <a:stCxn id="118789" idx="5"/>
            <a:endCxn id="118792" idx="3"/>
          </p:cNvCxnSpPr>
          <p:nvPr/>
        </p:nvCxnSpPr>
        <p:spPr bwMode="auto">
          <a:xfrm rot="16200000" flipH="1">
            <a:off x="3036094" y="2686844"/>
            <a:ext cx="149225" cy="1681163"/>
          </a:xfrm>
          <a:prstGeom prst="curvedConnector3">
            <a:avLst>
              <a:gd name="adj1" fmla="val 526593"/>
            </a:avLst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794" name="AutoShape 10"/>
          <p:cNvCxnSpPr>
            <a:cxnSpLocks noChangeShapeType="1"/>
            <a:stCxn id="118792" idx="5"/>
            <a:endCxn id="118817" idx="1"/>
          </p:cNvCxnSpPr>
          <p:nvPr/>
        </p:nvCxnSpPr>
        <p:spPr bwMode="auto">
          <a:xfrm rot="16200000" flipH="1">
            <a:off x="5087937" y="3146426"/>
            <a:ext cx="765175" cy="1676400"/>
          </a:xfrm>
          <a:prstGeom prst="curvedConnector2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795" name="AutoShape 11"/>
          <p:cNvCxnSpPr>
            <a:cxnSpLocks noChangeShapeType="1"/>
            <a:stCxn id="118792" idx="3"/>
            <a:endCxn id="118789" idx="6"/>
          </p:cNvCxnSpPr>
          <p:nvPr/>
        </p:nvCxnSpPr>
        <p:spPr bwMode="auto">
          <a:xfrm rot="16200000" flipV="1">
            <a:off x="2932113" y="2582863"/>
            <a:ext cx="514350" cy="1524000"/>
          </a:xfrm>
          <a:prstGeom prst="curvedConnector4">
            <a:avLst>
              <a:gd name="adj1" fmla="val -16977"/>
              <a:gd name="adj2" fmla="val 9551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544763" y="1322388"/>
            <a:ext cx="1236662" cy="8255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Input: 0</a:t>
            </a:r>
            <a:endParaRPr lang="en-US" sz="200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Write: </a:t>
            </a:r>
            <a:r>
              <a:rPr lang="en-US" sz="2000">
                <a:solidFill>
                  <a:srgbClr val="003399"/>
                </a:solidFill>
                <a:latin typeface="Comic Sans MS" pitchFamily="66" charset="0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Move: </a:t>
            </a:r>
            <a:r>
              <a:rPr lang="en-US" sz="1400">
                <a:solidFill>
                  <a:srgbClr val="003399"/>
                </a:solidFill>
                <a:sym typeface="Symbol" pitchFamily="18" charset="2"/>
              </a:rPr>
              <a:t>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533400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993775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1454150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1916113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2376488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2836863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3298825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3759200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-76200" y="77788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8364538" y="76200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4221163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4681538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5141913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5603875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6064250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2" name="Text Box 28"/>
          <p:cNvSpPr txBox="1">
            <a:spLocks noChangeArrowheads="1"/>
          </p:cNvSpPr>
          <p:nvPr/>
        </p:nvSpPr>
        <p:spPr bwMode="auto">
          <a:xfrm>
            <a:off x="6524625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6986588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7446963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7908925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2503488" y="2759075"/>
            <a:ext cx="1309687" cy="8255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Input: </a:t>
            </a:r>
            <a:r>
              <a:rPr lang="en-US" sz="2000">
                <a:latin typeface="Comic Sans MS" pitchFamily="66" charset="0"/>
              </a:rPr>
              <a:t>0</a:t>
            </a:r>
          </a:p>
          <a:p>
            <a:pPr>
              <a:lnSpc>
                <a:spcPct val="80000"/>
              </a:lnSpc>
            </a:pPr>
            <a:r>
              <a:rPr lang="en-US" sz="2000"/>
              <a:t>Write: </a:t>
            </a:r>
            <a:r>
              <a:rPr lang="en-US" sz="2000">
                <a:latin typeface="Comic Sans MS" pitchFamily="66" charset="0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2000"/>
              <a:t>Move: </a:t>
            </a:r>
            <a:r>
              <a:rPr lang="en-US" sz="2000">
                <a:sym typeface="Symbol" pitchFamily="18" charset="2"/>
              </a:rPr>
              <a:t></a:t>
            </a:r>
          </a:p>
        </p:txBody>
      </p:sp>
      <p:sp>
        <p:nvSpPr>
          <p:cNvPr id="118817" name="AutoShape 33"/>
          <p:cNvSpPr>
            <a:spLocks noChangeArrowheads="1"/>
          </p:cNvSpPr>
          <p:nvPr/>
        </p:nvSpPr>
        <p:spPr bwMode="auto">
          <a:xfrm>
            <a:off x="6324600" y="38862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4954588" y="2943225"/>
            <a:ext cx="1644650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Input: 1</a:t>
            </a:r>
            <a:endParaRPr lang="en-US" sz="2000">
              <a:latin typeface="Comic Sans MS" pitchFamily="66" charset="0"/>
            </a:endParaRPr>
          </a:p>
          <a:p>
            <a:r>
              <a:rPr lang="en-US" sz="2000"/>
              <a:t>Write: </a:t>
            </a:r>
            <a:r>
              <a:rPr lang="en-US" sz="2000">
                <a:latin typeface="Comic Sans MS" pitchFamily="66" charset="0"/>
              </a:rPr>
              <a:t>1</a:t>
            </a:r>
          </a:p>
          <a:p>
            <a:r>
              <a:rPr lang="en-US" sz="2000"/>
              <a:t>Move: </a:t>
            </a:r>
            <a:r>
              <a:rPr lang="en-US" sz="2000" b="1">
                <a:solidFill>
                  <a:srgbClr val="FF3300"/>
                </a:solidFill>
              </a:rPr>
              <a:t>Halt</a:t>
            </a:r>
            <a:endParaRPr lang="en-US" sz="2000" b="1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2514600" y="4175125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9933"/>
                </a:solidFill>
              </a:rPr>
              <a:t>Input: 1</a:t>
            </a:r>
            <a:endParaRPr lang="en-US" sz="2000">
              <a:solidFill>
                <a:srgbClr val="339933"/>
              </a:solidFill>
              <a:latin typeface="Comic Sans MS" pitchFamily="66" charset="0"/>
            </a:endParaRPr>
          </a:p>
          <a:p>
            <a:r>
              <a:rPr lang="en-US" sz="2000">
                <a:solidFill>
                  <a:srgbClr val="339933"/>
                </a:solidFill>
              </a:rPr>
              <a:t>Write: </a:t>
            </a:r>
            <a:r>
              <a:rPr lang="en-US" sz="2000">
                <a:solidFill>
                  <a:srgbClr val="339933"/>
                </a:solidFill>
                <a:latin typeface="Comic Sans MS" pitchFamily="66" charset="0"/>
              </a:rPr>
              <a:t>1</a:t>
            </a:r>
          </a:p>
          <a:p>
            <a:r>
              <a:rPr lang="en-US" sz="2000">
                <a:solidFill>
                  <a:srgbClr val="339933"/>
                </a:solidFill>
              </a:rPr>
              <a:t>Move: </a:t>
            </a:r>
            <a:r>
              <a:rPr lang="en-US" sz="2000">
                <a:solidFill>
                  <a:srgbClr val="339933"/>
                </a:solidFill>
                <a:sym typeface="Symbol" pitchFamily="18" charset="2"/>
              </a:rPr>
              <a:t></a:t>
            </a:r>
          </a:p>
        </p:txBody>
      </p:sp>
      <p:cxnSp>
        <p:nvCxnSpPr>
          <p:cNvPr id="118820" name="AutoShape 36"/>
          <p:cNvCxnSpPr>
            <a:cxnSpLocks noChangeShapeType="1"/>
            <a:stCxn id="118789" idx="7"/>
            <a:endCxn id="118792" idx="1"/>
          </p:cNvCxnSpPr>
          <p:nvPr/>
        </p:nvCxnSpPr>
        <p:spPr bwMode="auto">
          <a:xfrm rot="5400000" flipV="1">
            <a:off x="3036094" y="1956594"/>
            <a:ext cx="149225" cy="1681163"/>
          </a:xfrm>
          <a:prstGeom prst="curvedConnector3">
            <a:avLst>
              <a:gd name="adj1" fmla="val -354259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2509838" y="5453063"/>
            <a:ext cx="1031051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BB(2)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152400" y="149225"/>
            <a:ext cx="8863013" cy="5692775"/>
          </a:xfrm>
          <a:prstGeom prst="rect">
            <a:avLst/>
          </a:prstGeom>
          <a:solidFill>
            <a:srgbClr val="FFFF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1031875" y="23526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173038" y="2835275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52400" y="2255838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2895600" y="12065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B</a:t>
            </a: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5818188" y="749300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C</a:t>
            </a: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3048000" y="37211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D</a:t>
            </a:r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5105400" y="3416300"/>
            <a:ext cx="963613" cy="985838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E</a:t>
            </a:r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6705600" y="2425700"/>
            <a:ext cx="963613" cy="985838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F</a:t>
            </a:r>
          </a:p>
        </p:txBody>
      </p:sp>
      <p:cxnSp>
        <p:nvCxnSpPr>
          <p:cNvPr id="120847" name="AutoShape 15"/>
          <p:cNvCxnSpPr>
            <a:cxnSpLocks noChangeShapeType="1"/>
            <a:stCxn id="120836" idx="0"/>
            <a:endCxn id="120840" idx="2"/>
          </p:cNvCxnSpPr>
          <p:nvPr/>
        </p:nvCxnSpPr>
        <p:spPr bwMode="auto">
          <a:xfrm rot="16200000">
            <a:off x="1878806" y="1335882"/>
            <a:ext cx="636587" cy="1365250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11200" y="1465263"/>
            <a:ext cx="135255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0/1/R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1920875" y="2295525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1/0/L</a:t>
            </a:r>
          </a:p>
        </p:txBody>
      </p:sp>
      <p:cxnSp>
        <p:nvCxnSpPr>
          <p:cNvPr id="120850" name="AutoShape 18"/>
          <p:cNvCxnSpPr>
            <a:cxnSpLocks noChangeShapeType="1"/>
            <a:stCxn id="120836" idx="6"/>
            <a:endCxn id="120844" idx="2"/>
          </p:cNvCxnSpPr>
          <p:nvPr/>
        </p:nvCxnSpPr>
        <p:spPr bwMode="auto">
          <a:xfrm>
            <a:off x="2011363" y="2846388"/>
            <a:ext cx="4678362" cy="73025"/>
          </a:xfrm>
          <a:prstGeom prst="curvedConnector3">
            <a:avLst>
              <a:gd name="adj1" fmla="val 49981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1" name="AutoShape 19"/>
          <p:cNvCxnSpPr>
            <a:cxnSpLocks noChangeShapeType="1"/>
            <a:stCxn id="120840" idx="7"/>
            <a:endCxn id="120841" idx="1"/>
          </p:cNvCxnSpPr>
          <p:nvPr/>
        </p:nvCxnSpPr>
        <p:spPr bwMode="auto">
          <a:xfrm rot="16200000">
            <a:off x="4610100" y="-14287"/>
            <a:ext cx="457200" cy="2241550"/>
          </a:xfrm>
          <a:prstGeom prst="curvedConnector3">
            <a:avLst>
              <a:gd name="adj1" fmla="val 17812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2722563" y="228600"/>
            <a:ext cx="1352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0/0/R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3300413" y="2228850"/>
            <a:ext cx="1352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1/0/R</a:t>
            </a:r>
          </a:p>
        </p:txBody>
      </p:sp>
      <p:cxnSp>
        <p:nvCxnSpPr>
          <p:cNvPr id="120854" name="AutoShape 22"/>
          <p:cNvCxnSpPr>
            <a:cxnSpLocks noChangeShapeType="1"/>
            <a:stCxn id="120840" idx="4"/>
            <a:endCxn id="120842" idx="0"/>
          </p:cNvCxnSpPr>
          <p:nvPr/>
        </p:nvCxnSpPr>
        <p:spPr bwMode="auto">
          <a:xfrm rot="16200000" flipH="1">
            <a:off x="2706687" y="2881313"/>
            <a:ext cx="1495425" cy="15240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5" name="AutoShape 23"/>
          <p:cNvCxnSpPr>
            <a:cxnSpLocks noChangeShapeType="1"/>
            <a:stCxn id="120841" idx="4"/>
            <a:endCxn id="120842" idx="7"/>
          </p:cNvCxnSpPr>
          <p:nvPr/>
        </p:nvCxnSpPr>
        <p:spPr bwMode="auto">
          <a:xfrm rot="5400000">
            <a:off x="4037013" y="1585912"/>
            <a:ext cx="2097088" cy="2430463"/>
          </a:xfrm>
          <a:prstGeom prst="curvedConnector3">
            <a:avLst>
              <a:gd name="adj1" fmla="val 4655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4876800" y="1587500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0/1/L</a:t>
            </a:r>
          </a:p>
        </p:txBody>
      </p:sp>
      <p:cxnSp>
        <p:nvCxnSpPr>
          <p:cNvPr id="120857" name="AutoShape 25"/>
          <p:cNvCxnSpPr>
            <a:cxnSpLocks noChangeShapeType="1"/>
            <a:stCxn id="120841" idx="5"/>
            <a:endCxn id="120843" idx="7"/>
          </p:cNvCxnSpPr>
          <p:nvPr/>
        </p:nvCxnSpPr>
        <p:spPr bwMode="auto">
          <a:xfrm rot="5400000">
            <a:off x="5315744" y="2220119"/>
            <a:ext cx="1936750" cy="712788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6569075" y="1577975"/>
            <a:ext cx="1352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1/1/R</a:t>
            </a:r>
          </a:p>
        </p:txBody>
      </p:sp>
      <p:cxnSp>
        <p:nvCxnSpPr>
          <p:cNvPr id="120859" name="AutoShape 27"/>
          <p:cNvCxnSpPr>
            <a:cxnSpLocks noChangeShapeType="1"/>
            <a:stCxn id="120842" idx="6"/>
            <a:endCxn id="120843" idx="2"/>
          </p:cNvCxnSpPr>
          <p:nvPr/>
        </p:nvCxnSpPr>
        <p:spPr bwMode="auto">
          <a:xfrm flipV="1">
            <a:off x="4027488" y="3910013"/>
            <a:ext cx="1062037" cy="304800"/>
          </a:xfrm>
          <a:prstGeom prst="curvedConnector3">
            <a:avLst>
              <a:gd name="adj1" fmla="val 4992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3962400" y="4178300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0/0/L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1524000" y="3652838"/>
            <a:ext cx="1296988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1/0/L</a:t>
            </a:r>
          </a:p>
        </p:txBody>
      </p:sp>
      <p:cxnSp>
        <p:nvCxnSpPr>
          <p:cNvPr id="120862" name="AutoShape 30"/>
          <p:cNvCxnSpPr>
            <a:cxnSpLocks noChangeShapeType="1"/>
            <a:stCxn id="120842" idx="3"/>
            <a:endCxn id="120842" idx="1"/>
          </p:cNvCxnSpPr>
          <p:nvPr/>
        </p:nvCxnSpPr>
        <p:spPr bwMode="auto">
          <a:xfrm rot="5400000" flipH="1" flipV="1">
            <a:off x="2824957" y="4214019"/>
            <a:ext cx="730250" cy="1587"/>
          </a:xfrm>
          <a:prstGeom prst="curvedConnector5">
            <a:avLst>
              <a:gd name="adj1" fmla="val -11958"/>
              <a:gd name="adj2" fmla="val -27400000"/>
              <a:gd name="adj3" fmla="val 113477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63" name="AutoShape 31"/>
          <p:cNvCxnSpPr>
            <a:cxnSpLocks noChangeShapeType="1"/>
            <a:stCxn id="120843" idx="4"/>
            <a:endCxn id="120836" idx="3"/>
          </p:cNvCxnSpPr>
          <p:nvPr/>
        </p:nvCxnSpPr>
        <p:spPr bwMode="auto">
          <a:xfrm rot="16200000" flipV="1">
            <a:off x="2777332" y="1607344"/>
            <a:ext cx="1206500" cy="4414837"/>
          </a:xfrm>
          <a:prstGeom prst="curvedConnector3">
            <a:avLst>
              <a:gd name="adj1" fmla="val -6658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5243513" y="4611688"/>
            <a:ext cx="135255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0/0/R</a:t>
            </a:r>
          </a:p>
        </p:txBody>
      </p:sp>
      <p:cxnSp>
        <p:nvCxnSpPr>
          <p:cNvPr id="120866" name="AutoShape 34"/>
          <p:cNvCxnSpPr>
            <a:cxnSpLocks noChangeShapeType="1"/>
            <a:stCxn id="120843" idx="5"/>
            <a:endCxn id="120841" idx="6"/>
          </p:cNvCxnSpPr>
          <p:nvPr/>
        </p:nvCxnSpPr>
        <p:spPr bwMode="auto">
          <a:xfrm rot="5400000" flipH="1" flipV="1">
            <a:off x="4847431" y="2323307"/>
            <a:ext cx="3030537" cy="869950"/>
          </a:xfrm>
          <a:prstGeom prst="curvedConnector4">
            <a:avLst>
              <a:gd name="adj1" fmla="val -11736"/>
              <a:gd name="adj2" fmla="val 334306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6116638" y="3935413"/>
            <a:ext cx="135255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1/1/R</a:t>
            </a:r>
          </a:p>
        </p:txBody>
      </p:sp>
      <p:cxnSp>
        <p:nvCxnSpPr>
          <p:cNvPr id="120868" name="AutoShape 36"/>
          <p:cNvCxnSpPr>
            <a:cxnSpLocks noChangeShapeType="1"/>
            <a:stCxn id="120844" idx="3"/>
            <a:endCxn id="120836" idx="5"/>
          </p:cNvCxnSpPr>
          <p:nvPr/>
        </p:nvCxnSpPr>
        <p:spPr bwMode="auto">
          <a:xfrm rot="16200000" flipV="1">
            <a:off x="4314825" y="750888"/>
            <a:ext cx="71437" cy="4992688"/>
          </a:xfrm>
          <a:prstGeom prst="curvedConnector3">
            <a:avLst>
              <a:gd name="adj1" fmla="val -17111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69" name="Text Box 37"/>
          <p:cNvSpPr txBox="1">
            <a:spLocks noChangeArrowheads="1"/>
          </p:cNvSpPr>
          <p:nvPr/>
        </p:nvSpPr>
        <p:spPr bwMode="auto">
          <a:xfrm>
            <a:off x="6191250" y="3321050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0/1/L</a:t>
            </a:r>
          </a:p>
        </p:txBody>
      </p:sp>
      <p:sp>
        <p:nvSpPr>
          <p:cNvPr id="120870" name="AutoShape 38"/>
          <p:cNvSpPr>
            <a:spLocks noChangeArrowheads="1"/>
          </p:cNvSpPr>
          <p:nvPr/>
        </p:nvSpPr>
        <p:spPr bwMode="auto">
          <a:xfrm>
            <a:off x="7785100" y="466725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120871" name="AutoShape 39"/>
          <p:cNvCxnSpPr>
            <a:cxnSpLocks noChangeShapeType="1"/>
            <a:stCxn id="120844" idx="5"/>
            <a:endCxn id="120870" idx="0"/>
          </p:cNvCxnSpPr>
          <p:nvPr/>
        </p:nvCxnSpPr>
        <p:spPr bwMode="auto">
          <a:xfrm rot="16200000" flipH="1">
            <a:off x="7219950" y="3590925"/>
            <a:ext cx="1368425" cy="752475"/>
          </a:xfrm>
          <a:prstGeom prst="curvedConnector3">
            <a:avLst>
              <a:gd name="adj1" fmla="val 55222"/>
            </a:avLst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7431088" y="3109913"/>
            <a:ext cx="1374775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1/1/</a:t>
            </a:r>
            <a:r>
              <a:rPr lang="en-US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120873" name="Text Box 41"/>
          <p:cNvSpPr txBox="1">
            <a:spLocks noChangeArrowheads="1"/>
          </p:cNvSpPr>
          <p:nvPr/>
        </p:nvSpPr>
        <p:spPr bwMode="auto">
          <a:xfrm>
            <a:off x="1897063" y="5905500"/>
            <a:ext cx="578177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6-state machine found by </a:t>
            </a:r>
            <a:r>
              <a:rPr lang="en-US" sz="2000" dirty="0" err="1"/>
              <a:t>Buntrock</a:t>
            </a:r>
            <a:r>
              <a:rPr lang="en-US" sz="2000" dirty="0"/>
              <a:t> and </a:t>
            </a:r>
            <a:r>
              <a:rPr lang="en-US" sz="2000" dirty="0" err="1"/>
              <a:t>Marxen</a:t>
            </a:r>
            <a:r>
              <a:rPr lang="en-US" sz="2000" dirty="0"/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" y="149225"/>
            <a:ext cx="2971800" cy="2289175"/>
            <a:chOff x="96" y="94"/>
            <a:chExt cx="5583" cy="3586"/>
          </a:xfrm>
        </p:grpSpPr>
        <p:sp>
          <p:nvSpPr>
            <p:cNvPr id="121858" name="Rectangle 2"/>
            <p:cNvSpPr>
              <a:spLocks noChangeArrowheads="1"/>
            </p:cNvSpPr>
            <p:nvPr/>
          </p:nvSpPr>
          <p:spPr bwMode="auto">
            <a:xfrm>
              <a:off x="96" y="94"/>
              <a:ext cx="5583" cy="358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1859" name="Oval 3"/>
            <p:cNvSpPr>
              <a:spLocks noChangeArrowheads="1"/>
            </p:cNvSpPr>
            <p:nvPr/>
          </p:nvSpPr>
          <p:spPr bwMode="auto">
            <a:xfrm>
              <a:off x="648" y="1524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A</a:t>
              </a:r>
            </a:p>
          </p:txBody>
        </p:sp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>
              <a:off x="109" y="1786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96" y="1636"/>
              <a:ext cx="644" cy="263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00"/>
                <a:t>Start</a:t>
              </a:r>
            </a:p>
          </p:txBody>
        </p:sp>
        <p:sp>
          <p:nvSpPr>
            <p:cNvPr id="121862" name="Oval 6"/>
            <p:cNvSpPr>
              <a:spLocks noChangeArrowheads="1"/>
            </p:cNvSpPr>
            <p:nvPr/>
          </p:nvSpPr>
          <p:spPr bwMode="auto">
            <a:xfrm>
              <a:off x="1823" y="800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B</a:t>
              </a:r>
            </a:p>
          </p:txBody>
        </p:sp>
        <p:sp>
          <p:nvSpPr>
            <p:cNvPr id="121863" name="Oval 7"/>
            <p:cNvSpPr>
              <a:spLocks noChangeArrowheads="1"/>
            </p:cNvSpPr>
            <p:nvPr/>
          </p:nvSpPr>
          <p:spPr bwMode="auto">
            <a:xfrm>
              <a:off x="3663" y="514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C</a:t>
              </a:r>
            </a:p>
          </p:txBody>
        </p:sp>
        <p:sp>
          <p:nvSpPr>
            <p:cNvPr id="121864" name="Oval 8"/>
            <p:cNvSpPr>
              <a:spLocks noChangeArrowheads="1"/>
            </p:cNvSpPr>
            <p:nvPr/>
          </p:nvSpPr>
          <p:spPr bwMode="auto">
            <a:xfrm>
              <a:off x="1918" y="2387"/>
              <a:ext cx="609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D</a:t>
              </a:r>
            </a:p>
          </p:txBody>
        </p:sp>
        <p:sp>
          <p:nvSpPr>
            <p:cNvPr id="121865" name="Oval 9"/>
            <p:cNvSpPr>
              <a:spLocks noChangeArrowheads="1"/>
            </p:cNvSpPr>
            <p:nvPr/>
          </p:nvSpPr>
          <p:spPr bwMode="auto">
            <a:xfrm>
              <a:off x="3216" y="2193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E</a:t>
              </a:r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4224" y="1566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F</a:t>
              </a:r>
            </a:p>
          </p:txBody>
        </p:sp>
        <p:cxnSp>
          <p:nvCxnSpPr>
            <p:cNvPr id="121867" name="AutoShape 11"/>
            <p:cNvCxnSpPr>
              <a:cxnSpLocks noChangeShapeType="1"/>
              <a:stCxn id="121859" idx="0"/>
              <a:endCxn id="121862" idx="2"/>
            </p:cNvCxnSpPr>
            <p:nvPr/>
          </p:nvCxnSpPr>
          <p:spPr bwMode="auto">
            <a:xfrm rot="16200000">
              <a:off x="1183" y="842"/>
              <a:ext cx="401" cy="860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451" y="1263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0/1/R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1211" y="1785"/>
              <a:ext cx="871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1/0/L</a:t>
              </a:r>
            </a:p>
          </p:txBody>
        </p:sp>
        <p:cxnSp>
          <p:nvCxnSpPr>
            <p:cNvPr id="121870" name="AutoShape 14"/>
            <p:cNvCxnSpPr>
              <a:cxnSpLocks noChangeShapeType="1"/>
              <a:stCxn id="121859" idx="6"/>
              <a:endCxn id="121866" idx="2"/>
            </p:cNvCxnSpPr>
            <p:nvPr/>
          </p:nvCxnSpPr>
          <p:spPr bwMode="auto">
            <a:xfrm>
              <a:off x="1267" y="1793"/>
              <a:ext cx="2947" cy="46"/>
            </a:xfrm>
            <a:prstGeom prst="curvedConnector3">
              <a:avLst>
                <a:gd name="adj1" fmla="val 49981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1871" name="AutoShape 15"/>
            <p:cNvCxnSpPr>
              <a:cxnSpLocks noChangeShapeType="1"/>
              <a:stCxn id="121862" idx="7"/>
              <a:endCxn id="121863" idx="1"/>
            </p:cNvCxnSpPr>
            <p:nvPr/>
          </p:nvCxnSpPr>
          <p:spPr bwMode="auto">
            <a:xfrm rot="16200000">
              <a:off x="2904" y="-9"/>
              <a:ext cx="288" cy="1412"/>
            </a:xfrm>
            <a:prstGeom prst="curvedConnector3">
              <a:avLst>
                <a:gd name="adj1" fmla="val 17812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72" name="Text Box 16"/>
            <p:cNvSpPr txBox="1">
              <a:spLocks noChangeArrowheads="1"/>
            </p:cNvSpPr>
            <p:nvPr/>
          </p:nvSpPr>
          <p:spPr bwMode="auto">
            <a:xfrm>
              <a:off x="1715" y="479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0/0/R</a:t>
              </a:r>
            </a:p>
          </p:txBody>
        </p: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2079" y="1740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1/0/R</a:t>
              </a:r>
            </a:p>
          </p:txBody>
        </p:sp>
        <p:cxnSp>
          <p:nvCxnSpPr>
            <p:cNvPr id="121874" name="AutoShape 18"/>
            <p:cNvCxnSpPr>
              <a:cxnSpLocks noChangeShapeType="1"/>
              <a:stCxn id="121862" idx="4"/>
              <a:endCxn id="121864" idx="0"/>
            </p:cNvCxnSpPr>
            <p:nvPr/>
          </p:nvCxnSpPr>
          <p:spPr bwMode="auto">
            <a:xfrm rot="16200000" flipH="1">
              <a:off x="1705" y="1815"/>
              <a:ext cx="942" cy="9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1875" name="AutoShape 19"/>
            <p:cNvCxnSpPr>
              <a:cxnSpLocks noChangeShapeType="1"/>
              <a:stCxn id="121863" idx="4"/>
              <a:endCxn id="121864" idx="7"/>
            </p:cNvCxnSpPr>
            <p:nvPr/>
          </p:nvCxnSpPr>
          <p:spPr bwMode="auto">
            <a:xfrm rot="5400000">
              <a:off x="2543" y="999"/>
              <a:ext cx="1321" cy="1531"/>
            </a:xfrm>
            <a:prstGeom prst="curvedConnector3">
              <a:avLst>
                <a:gd name="adj1" fmla="val 4655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3072" y="1337"/>
              <a:ext cx="871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0/1/L</a:t>
              </a:r>
            </a:p>
          </p:txBody>
        </p:sp>
        <p:cxnSp>
          <p:nvCxnSpPr>
            <p:cNvPr id="121877" name="AutoShape 21"/>
            <p:cNvCxnSpPr>
              <a:cxnSpLocks noChangeShapeType="1"/>
              <a:stCxn id="121863" idx="5"/>
              <a:endCxn id="121865" idx="7"/>
            </p:cNvCxnSpPr>
            <p:nvPr/>
          </p:nvCxnSpPr>
          <p:spPr bwMode="auto">
            <a:xfrm rot="5400000">
              <a:off x="3349" y="1398"/>
              <a:ext cx="1220" cy="449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4137" y="1332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1/1/R</a:t>
              </a:r>
            </a:p>
          </p:txBody>
        </p:sp>
        <p:cxnSp>
          <p:nvCxnSpPr>
            <p:cNvPr id="121879" name="AutoShape 23"/>
            <p:cNvCxnSpPr>
              <a:cxnSpLocks noChangeShapeType="1"/>
              <a:stCxn id="121864" idx="6"/>
              <a:endCxn id="121865" idx="2"/>
            </p:cNvCxnSpPr>
            <p:nvPr/>
          </p:nvCxnSpPr>
          <p:spPr bwMode="auto">
            <a:xfrm flipV="1">
              <a:off x="2537" y="2463"/>
              <a:ext cx="669" cy="192"/>
            </a:xfrm>
            <a:prstGeom prst="curvedConnector3">
              <a:avLst>
                <a:gd name="adj1" fmla="val 4992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0" name="Text Box 24"/>
            <p:cNvSpPr txBox="1">
              <a:spLocks noChangeArrowheads="1"/>
            </p:cNvSpPr>
            <p:nvPr/>
          </p:nvSpPr>
          <p:spPr bwMode="auto">
            <a:xfrm>
              <a:off x="2494" y="2969"/>
              <a:ext cx="871" cy="3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0/0/L</a:t>
              </a:r>
            </a:p>
          </p:txBody>
        </p:sp>
        <p:sp>
          <p:nvSpPr>
            <p:cNvPr id="121881" name="Text Box 25"/>
            <p:cNvSpPr txBox="1">
              <a:spLocks noChangeArrowheads="1"/>
            </p:cNvSpPr>
            <p:nvPr/>
          </p:nvSpPr>
          <p:spPr bwMode="auto">
            <a:xfrm>
              <a:off x="961" y="2641"/>
              <a:ext cx="871" cy="3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1/0/L</a:t>
              </a:r>
            </a:p>
          </p:txBody>
        </p:sp>
        <p:cxnSp>
          <p:nvCxnSpPr>
            <p:cNvPr id="121882" name="AutoShape 26"/>
            <p:cNvCxnSpPr>
              <a:cxnSpLocks noChangeShapeType="1"/>
              <a:stCxn id="121864" idx="3"/>
              <a:endCxn id="121864" idx="1"/>
            </p:cNvCxnSpPr>
            <p:nvPr/>
          </p:nvCxnSpPr>
          <p:spPr bwMode="auto">
            <a:xfrm rot="5400000" flipH="1" flipV="1">
              <a:off x="1780" y="2654"/>
              <a:ext cx="460" cy="1"/>
            </a:xfrm>
            <a:prstGeom prst="curvedConnector5">
              <a:avLst>
                <a:gd name="adj1" fmla="val -11958"/>
                <a:gd name="adj2" fmla="val -27400000"/>
                <a:gd name="adj3" fmla="val 113477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1883" name="AutoShape 27"/>
            <p:cNvCxnSpPr>
              <a:cxnSpLocks noChangeShapeType="1"/>
              <a:stCxn id="121865" idx="4"/>
              <a:endCxn id="121859" idx="3"/>
            </p:cNvCxnSpPr>
            <p:nvPr/>
          </p:nvCxnSpPr>
          <p:spPr bwMode="auto">
            <a:xfrm rot="16200000" flipV="1">
              <a:off x="1750" y="1012"/>
              <a:ext cx="760" cy="2781"/>
            </a:xfrm>
            <a:prstGeom prst="curvedConnector3">
              <a:avLst>
                <a:gd name="adj1" fmla="val -66583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4" name="Text Box 28"/>
            <p:cNvSpPr txBox="1">
              <a:spLocks noChangeArrowheads="1"/>
            </p:cNvSpPr>
            <p:nvPr/>
          </p:nvSpPr>
          <p:spPr bwMode="auto">
            <a:xfrm>
              <a:off x="3302" y="3240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0/0/R</a:t>
              </a:r>
            </a:p>
          </p:txBody>
        </p:sp>
        <p:cxnSp>
          <p:nvCxnSpPr>
            <p:cNvPr id="121885" name="AutoShape 29"/>
            <p:cNvCxnSpPr>
              <a:cxnSpLocks noChangeShapeType="1"/>
              <a:stCxn id="121865" idx="5"/>
              <a:endCxn id="121863" idx="6"/>
            </p:cNvCxnSpPr>
            <p:nvPr/>
          </p:nvCxnSpPr>
          <p:spPr bwMode="auto">
            <a:xfrm rot="5400000" flipH="1" flipV="1">
              <a:off x="3053" y="1464"/>
              <a:ext cx="1909" cy="548"/>
            </a:xfrm>
            <a:prstGeom prst="curvedConnector4">
              <a:avLst>
                <a:gd name="adj1" fmla="val -11736"/>
                <a:gd name="adj2" fmla="val 334306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6" name="Text Box 30"/>
            <p:cNvSpPr txBox="1">
              <a:spLocks noChangeArrowheads="1"/>
            </p:cNvSpPr>
            <p:nvPr/>
          </p:nvSpPr>
          <p:spPr bwMode="auto">
            <a:xfrm>
              <a:off x="3854" y="2817"/>
              <a:ext cx="897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1/1/R</a:t>
              </a:r>
            </a:p>
          </p:txBody>
        </p:sp>
        <p:cxnSp>
          <p:nvCxnSpPr>
            <p:cNvPr id="121887" name="AutoShape 31"/>
            <p:cNvCxnSpPr>
              <a:cxnSpLocks noChangeShapeType="1"/>
              <a:stCxn id="121866" idx="3"/>
              <a:endCxn id="121859" idx="5"/>
            </p:cNvCxnSpPr>
            <p:nvPr/>
          </p:nvCxnSpPr>
          <p:spPr bwMode="auto">
            <a:xfrm rot="16200000" flipV="1">
              <a:off x="2718" y="473"/>
              <a:ext cx="45" cy="3145"/>
            </a:xfrm>
            <a:prstGeom prst="curvedConnector3">
              <a:avLst>
                <a:gd name="adj1" fmla="val -171111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8" name="Text Box 32"/>
            <p:cNvSpPr txBox="1">
              <a:spLocks noChangeArrowheads="1"/>
            </p:cNvSpPr>
            <p:nvPr/>
          </p:nvSpPr>
          <p:spPr bwMode="auto">
            <a:xfrm>
              <a:off x="3899" y="2429"/>
              <a:ext cx="870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0/1/L</a:t>
              </a:r>
            </a:p>
          </p:txBody>
        </p:sp>
        <p:sp>
          <p:nvSpPr>
            <p:cNvPr id="121889" name="AutoShape 33"/>
            <p:cNvSpPr>
              <a:spLocks noChangeArrowheads="1"/>
            </p:cNvSpPr>
            <p:nvPr/>
          </p:nvSpPr>
          <p:spPr bwMode="auto">
            <a:xfrm>
              <a:off x="4904" y="2996"/>
              <a:ext cx="626" cy="488"/>
            </a:xfrm>
            <a:prstGeom prst="octagon">
              <a:avLst>
                <a:gd name="adj" fmla="val 29287"/>
              </a:avLst>
            </a:prstGeom>
            <a:solidFill>
              <a:srgbClr val="FA3122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121890" name="AutoShape 34"/>
            <p:cNvCxnSpPr>
              <a:cxnSpLocks noChangeShapeType="1"/>
              <a:stCxn id="121866" idx="5"/>
              <a:endCxn id="121889" idx="0"/>
            </p:cNvCxnSpPr>
            <p:nvPr/>
          </p:nvCxnSpPr>
          <p:spPr bwMode="auto">
            <a:xfrm rot="16200000" flipH="1">
              <a:off x="4548" y="2262"/>
              <a:ext cx="862" cy="474"/>
            </a:xfrm>
            <a:prstGeom prst="curvedConnector3">
              <a:avLst>
                <a:gd name="adj1" fmla="val 55222"/>
              </a:avLst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91" name="Text Box 35"/>
            <p:cNvSpPr txBox="1">
              <a:spLocks noChangeArrowheads="1"/>
            </p:cNvSpPr>
            <p:nvPr/>
          </p:nvSpPr>
          <p:spPr bwMode="auto">
            <a:xfrm>
              <a:off x="4680" y="2295"/>
              <a:ext cx="907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1/1/</a:t>
              </a:r>
              <a:r>
                <a:rPr lang="en-US" sz="800">
                  <a:solidFill>
                    <a:srgbClr val="FF3300"/>
                  </a:solidFill>
                </a:rPr>
                <a:t>H</a:t>
              </a:r>
            </a:p>
          </p:txBody>
        </p:sp>
      </p:grp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3286125" y="207963"/>
            <a:ext cx="5635625" cy="63401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300232771652356282895510301834134018514775433724675250037338180173521424076038326588191208297820287669898401786071345848280422383492822716051848585583668153797251438618561730209415487685570078538658757304857487222040030769844045098871367087615079138311034353164641077919209890837164477363289374225531955126023251172259034570155087303683654630874155990822516129938425830691378607273670708190160525534077040039226593073997923170154775358629850421712513378527086223112680677973751790032937578520017666792246839908855920362933767744760870128446883455477806316491601855784426860769027944542798006152693167452821336689917460886106486574189015401194034857577718253065541632656334314242325592486700118506716581303423271748965426160409797173073716688827281435904639445605928175254048321109306002474658968108793381912381812336227992839930833085933478853176574702776062858289156568392295963586263654139383856764728051394965554409688456578122743296319960808368094536421039149584946758006509160985701328997026301708760235500239598119410592142621669614552827244429217416465494363891697113965316892660611709290048580677566178715752354594049016719278069832866522332923541370293059667996001319376698551683848851474625152094567110615451986839894490885687082244978774551453204358588661593979763935102896523295803940023673203101744986550732496850436999753711343067328676158146269292723375662015612826924105454849658410961574031211440611088975349899156714888681952366018086246687712098553077054825367434062671756760070388922117434932633444773138783714023735898712790278288377198260380065105075792925239453450622999208297579584893448886278127629044163292251815410053522246084552761513383934623129083266949377380950466643121689746511996847681275076313206 </a:t>
            </a:r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6858000" y="6334780"/>
            <a:ext cx="1997663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(1730 digits)</a:t>
            </a:r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152400" y="2667000"/>
            <a:ext cx="2987675" cy="35394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Best found before 2001, only 925 digits</a:t>
            </a:r>
            <a:r>
              <a:rPr lang="en-US" sz="2800" dirty="0" smtClean="0">
                <a:solidFill>
                  <a:schemeClr val="tx2"/>
                </a:solidFill>
              </a:rPr>
              <a:t>!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In Dec 2007, </a:t>
            </a:r>
            <a:r>
              <a:rPr lang="en-US" sz="2800" dirty="0" smtClean="0">
                <a:solidFill>
                  <a:schemeClr val="tx2"/>
                </a:solidFill>
              </a:rPr>
              <a:t>Terry and Shawn </a:t>
            </a:r>
            <a:r>
              <a:rPr lang="en-US" sz="2800" dirty="0" err="1" smtClean="0">
                <a:solidFill>
                  <a:schemeClr val="tx2"/>
                </a:solidFill>
              </a:rPr>
              <a:t>Ligocki</a:t>
            </a:r>
            <a:r>
              <a:rPr lang="en-US" sz="2800" dirty="0" smtClean="0">
                <a:solidFill>
                  <a:schemeClr val="tx2"/>
                </a:solidFill>
              </a:rPr>
              <a:t> beat this:  2879 digits!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954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Busy Beaver Numbers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BB(1</a:t>
            </a:r>
            <a:r>
              <a:rPr lang="en-US" dirty="0"/>
              <a:t>) = 1</a:t>
            </a:r>
          </a:p>
          <a:p>
            <a:pPr>
              <a:buNone/>
            </a:pPr>
            <a:r>
              <a:rPr lang="en-US" dirty="0"/>
              <a:t>BB(2) = 6</a:t>
            </a:r>
          </a:p>
          <a:p>
            <a:pPr>
              <a:buNone/>
            </a:pPr>
            <a:r>
              <a:rPr lang="en-US" dirty="0"/>
              <a:t>BB(3) = 21</a:t>
            </a:r>
          </a:p>
          <a:p>
            <a:pPr>
              <a:buNone/>
            </a:pPr>
            <a:r>
              <a:rPr lang="en-US" dirty="0"/>
              <a:t>BB(4) = 107</a:t>
            </a:r>
          </a:p>
          <a:p>
            <a:pPr>
              <a:buNone/>
            </a:pPr>
            <a:r>
              <a:rPr lang="en-US" dirty="0"/>
              <a:t>BB(5) = </a:t>
            </a:r>
            <a:r>
              <a:rPr lang="en-US" dirty="0" smtClean="0"/>
              <a:t>Unknown!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Best so </a:t>
            </a:r>
            <a:r>
              <a:rPr lang="en-US" sz="2000" dirty="0"/>
              <a:t>far is 47,176,870</a:t>
            </a:r>
          </a:p>
          <a:p>
            <a:pPr>
              <a:buNone/>
            </a:pPr>
            <a:r>
              <a:rPr lang="en-US" dirty="0"/>
              <a:t>BB(6) &gt; </a:t>
            </a:r>
            <a:r>
              <a:rPr lang="en-US" dirty="0" smtClean="0"/>
              <a:t>10</a:t>
            </a:r>
            <a:r>
              <a:rPr lang="en-US" baseline="30000" dirty="0" smtClean="0"/>
              <a:t>2879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Discovered 2007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98453" cy="46166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Winning the “Biggest number” game: BB(BB(BB(BB(111111111))))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62800" y="1371600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flickr</a:t>
            </a:r>
            <a:r>
              <a:rPr lang="en-US" sz="1600" dirty="0" smtClean="0"/>
              <a:t>: climbnh2003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Busy </a:t>
            </a:r>
            <a:r>
              <a:rPr lang="en-US" dirty="0"/>
              <a:t>Beaver Numbers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11438"/>
          </a:xfrm>
        </p:spPr>
        <p:txBody>
          <a:bodyPr/>
          <a:lstStyle/>
          <a:p>
            <a:r>
              <a:rPr lang="en-US"/>
              <a:t>Input: N (number of states)</a:t>
            </a:r>
          </a:p>
          <a:p>
            <a:r>
              <a:rPr lang="en-US"/>
              <a:t>Output: BB(N)</a:t>
            </a:r>
          </a:p>
          <a:p>
            <a:pPr lvl="1"/>
            <a:r>
              <a:rPr lang="en-US"/>
              <a:t>The maximum number of steps a Turing Machine with N states can take before halting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24000" y="4702175"/>
            <a:ext cx="6019800" cy="954107"/>
          </a:xfrm>
          <a:prstGeom prst="rect">
            <a:avLst/>
          </a:prstGeom>
          <a:noFill/>
          <a:ln w="317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Is it possible to design a Turing Machine that solves the Busy Beaver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NCAA Definition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current core-curriculum areas were legislated in the early 1980's. At that time, computer-science courses were programming based and academic in nature.</a:t>
            </a:r>
            <a:r>
              <a:rPr lang="en-US" sz="2400" dirty="0" smtClean="0"/>
              <a:t> In today's secondary education environment, the vast majority of computer courses no longer contain programming elements but teach life skills, such as the use of a desktop computer and software applications.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Although these software and keyboarding skills may be beneficial to college-bound students, they are not academic in nature.</a:t>
            </a:r>
            <a:r>
              <a:rPr lang="en-US" sz="2400" dirty="0" smtClean="0"/>
              <a:t> … It should be noted that computer courses that include a significant element of programming might be encompassed in the mathematics-curriculum requirement.</a:t>
            </a:r>
          </a:p>
          <a:p>
            <a:pPr algn="r"/>
            <a:r>
              <a:rPr lang="en-US" sz="2400" dirty="0" smtClean="0"/>
              <a:t>Revision of NCAA Eligibility Requirements, August 2005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a description of a Turing Machine</a:t>
            </a:r>
          </a:p>
          <a:p>
            <a:r>
              <a:rPr lang="en-US" dirty="0"/>
              <a:t>Output: “1” if it eventually halts, “0” if it never </a:t>
            </a:r>
            <a:r>
              <a:rPr lang="en-US" dirty="0" smtClean="0"/>
              <a:t>halts, starting on a tape full of “0”s.</a:t>
            </a:r>
            <a:endParaRPr lang="en-US" dirty="0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62000" y="3810000"/>
            <a:ext cx="7086600" cy="830997"/>
          </a:xfrm>
          <a:prstGeom prst="rect">
            <a:avLst/>
          </a:prstGeom>
          <a:noFill/>
          <a:ln w="317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Is it possible to design a Turing Machine that </a:t>
            </a:r>
            <a:r>
              <a:rPr lang="en-US" sz="2400" b="1" dirty="0"/>
              <a:t>solves</a:t>
            </a:r>
            <a:r>
              <a:rPr lang="en-US" sz="2400" dirty="0"/>
              <a:t> the Halting Problem?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505200" y="4953000"/>
            <a:ext cx="40386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“Solves” means for all inputs, the machine finishes and produces the right answer.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28600" y="1341438"/>
            <a:ext cx="4648200" cy="3992562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1219200" y="2716213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60363" y="3198813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39725" y="2619375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3124200" y="2865438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B</a:t>
            </a:r>
          </a:p>
        </p:txBody>
      </p:sp>
      <p:cxnSp>
        <p:nvCxnSpPr>
          <p:cNvPr id="123914" name="AutoShape 10"/>
          <p:cNvCxnSpPr>
            <a:cxnSpLocks noChangeShapeType="1"/>
            <a:stCxn id="123912" idx="5"/>
            <a:endCxn id="123918" idx="1"/>
          </p:cNvCxnSpPr>
          <p:nvPr/>
        </p:nvCxnSpPr>
        <p:spPr bwMode="auto">
          <a:xfrm rot="5400000">
            <a:off x="3282156" y="4083844"/>
            <a:ext cx="1023938" cy="304800"/>
          </a:xfrm>
          <a:prstGeom prst="curvedConnector4">
            <a:avLst>
              <a:gd name="adj1" fmla="val 32713"/>
              <a:gd name="adj2" fmla="val 169792"/>
            </a:avLst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403475" y="1843088"/>
            <a:ext cx="908050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0/</a:t>
            </a:r>
            <a:r>
              <a:rPr lang="en-US" sz="2000">
                <a:solidFill>
                  <a:srgbClr val="003399"/>
                </a:solidFill>
                <a:latin typeface="Comic Sans MS" pitchFamily="66" charset="0"/>
              </a:rPr>
              <a:t>0/R</a:t>
            </a:r>
            <a:endParaRPr lang="en-US" sz="1400">
              <a:solidFill>
                <a:srgbClr val="003399"/>
              </a:solidFill>
              <a:sym typeface="Symbol" pitchFamily="18" charset="2"/>
            </a:endParaRPr>
          </a:p>
        </p:txBody>
      </p:sp>
      <p:sp>
        <p:nvSpPr>
          <p:cNvPr id="123918" name="AutoShape 14"/>
          <p:cNvSpPr>
            <a:spLocks noChangeArrowheads="1"/>
          </p:cNvSpPr>
          <p:nvPr/>
        </p:nvSpPr>
        <p:spPr bwMode="auto">
          <a:xfrm>
            <a:off x="3657600" y="42672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3962400" y="3703638"/>
            <a:ext cx="952500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1/1/</a:t>
            </a:r>
            <a:r>
              <a:rPr lang="en-US" sz="2000" b="1">
                <a:solidFill>
                  <a:srgbClr val="FF3300"/>
                </a:solidFill>
              </a:rPr>
              <a:t>H</a:t>
            </a:r>
            <a:endParaRPr lang="en-US" sz="2000" b="1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286000" y="4092575"/>
            <a:ext cx="8810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0/0/L</a:t>
            </a:r>
            <a:endParaRPr lang="en-US" sz="2000">
              <a:sym typeface="Symbol" pitchFamily="18" charset="2"/>
            </a:endParaRPr>
          </a:p>
        </p:txBody>
      </p:sp>
      <p:cxnSp>
        <p:nvCxnSpPr>
          <p:cNvPr id="123921" name="AutoShape 17"/>
          <p:cNvCxnSpPr>
            <a:cxnSpLocks noChangeShapeType="1"/>
            <a:stCxn id="123909" idx="7"/>
            <a:endCxn id="123912" idx="1"/>
          </p:cNvCxnSpPr>
          <p:nvPr/>
        </p:nvCxnSpPr>
        <p:spPr bwMode="auto">
          <a:xfrm rot="5400000" flipV="1">
            <a:off x="2578894" y="2307431"/>
            <a:ext cx="149225" cy="1223963"/>
          </a:xfrm>
          <a:prstGeom prst="curvedConnector3">
            <a:avLst>
              <a:gd name="adj1" fmla="val -239361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22" name="AutoShape 18"/>
          <p:cNvCxnSpPr>
            <a:cxnSpLocks noChangeShapeType="1"/>
            <a:stCxn id="123912" idx="3"/>
            <a:endCxn id="123909" idx="5"/>
          </p:cNvCxnSpPr>
          <p:nvPr/>
        </p:nvCxnSpPr>
        <p:spPr bwMode="auto">
          <a:xfrm rot="16200000" flipV="1">
            <a:off x="2578894" y="3037681"/>
            <a:ext cx="149225" cy="1223963"/>
          </a:xfrm>
          <a:prstGeom prst="curvedConnector3">
            <a:avLst>
              <a:gd name="adj1" fmla="val -23936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6858000" y="5334000"/>
            <a:ext cx="17526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0 </a:t>
            </a:r>
            <a:r>
              <a:rPr lang="en-US" sz="2400" dirty="0"/>
              <a:t>(it never halts)</a:t>
            </a:r>
          </a:p>
        </p:txBody>
      </p: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4953000" y="2819400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6472238" y="1960563"/>
            <a:ext cx="2484437" cy="2554545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sz="3200" dirty="0"/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7467600" y="45720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/>
      <p:bldP spid="1239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6472238" y="1960563"/>
            <a:ext cx="2484437" cy="2677656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dirty="0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6477000" y="1947863"/>
            <a:ext cx="2484438" cy="2677656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4944" name="AutoShape 16"/>
          <p:cNvSpPr>
            <a:spLocks noChangeArrowheads="1"/>
          </p:cNvSpPr>
          <p:nvPr/>
        </p:nvSpPr>
        <p:spPr bwMode="auto">
          <a:xfrm>
            <a:off x="4953000" y="2819400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7282E-6 L -0.52743 -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81000" y="1219200"/>
            <a:ext cx="4486275" cy="4884737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Impossibility Proof!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4876800" y="2819400"/>
            <a:ext cx="846138" cy="762000"/>
          </a:xfrm>
          <a:prstGeom prst="rightArrow">
            <a:avLst>
              <a:gd name="adj1" fmla="val 50000"/>
              <a:gd name="adj2" fmla="val 2776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371600" y="1600200"/>
            <a:ext cx="2819400" cy="2492990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Solver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3657600" y="4754563"/>
            <a:ext cx="990600" cy="960437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1790700" y="47275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X</a:t>
            </a:r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395288" y="4719638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Y</a:t>
            </a:r>
          </a:p>
        </p:txBody>
      </p:sp>
      <p:cxnSp>
        <p:nvCxnSpPr>
          <p:cNvPr id="125971" name="AutoShape 19"/>
          <p:cNvCxnSpPr>
            <a:cxnSpLocks noChangeShapeType="1"/>
            <a:stCxn id="125964" idx="3"/>
            <a:endCxn id="125969" idx="5"/>
          </p:cNvCxnSpPr>
          <p:nvPr/>
        </p:nvCxnSpPr>
        <p:spPr bwMode="auto">
          <a:xfrm rot="5400000" flipH="1">
            <a:off x="1570831" y="5209409"/>
            <a:ext cx="7937" cy="714036"/>
          </a:xfrm>
          <a:prstGeom prst="curvedConnector3">
            <a:avLst>
              <a:gd name="adj1" fmla="val -470209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5972" name="AutoShape 20"/>
          <p:cNvCxnSpPr>
            <a:cxnSpLocks noChangeShapeType="1"/>
            <a:stCxn id="125969" idx="7"/>
            <a:endCxn id="125964" idx="1"/>
          </p:cNvCxnSpPr>
          <p:nvPr/>
        </p:nvCxnSpPr>
        <p:spPr bwMode="auto">
          <a:xfrm rot="16200000" flipH="1">
            <a:off x="1570831" y="4511193"/>
            <a:ext cx="7937" cy="714036"/>
          </a:xfrm>
          <a:prstGeom prst="curvedConnector3">
            <a:avLst>
              <a:gd name="adj1" fmla="val -470209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5815013" y="1698625"/>
            <a:ext cx="2484437" cy="2492990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429000" y="3352800"/>
            <a:ext cx="701674" cy="649188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24" name="AutoShape 20"/>
          <p:cNvCxnSpPr>
            <a:cxnSpLocks noChangeShapeType="1"/>
            <a:stCxn id="23" idx="2"/>
            <a:endCxn id="125963" idx="7"/>
          </p:cNvCxnSpPr>
          <p:nvPr/>
        </p:nvCxnSpPr>
        <p:spPr bwMode="auto">
          <a:xfrm rot="16200000" flipH="1">
            <a:off x="3777444" y="4165089"/>
            <a:ext cx="752575" cy="426371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473840" y="4124980"/>
            <a:ext cx="1117614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0, </a:t>
            </a:r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133600" y="4114800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1</a:t>
            </a:r>
            <a:r>
              <a:rPr lang="en-US" sz="2800" dirty="0" smtClean="0"/>
              <a:t>, </a:t>
            </a:r>
            <a:r>
              <a:rPr lang="en-US" sz="2800" dirty="0" smtClean="0"/>
              <a:t>0, </a:t>
            </a:r>
            <a:r>
              <a:rPr lang="en-US" sz="2800" dirty="0"/>
              <a:t>R</a:t>
            </a:r>
            <a:endParaRPr lang="en-US" sz="2800" dirty="0"/>
          </a:p>
        </p:txBody>
      </p:sp>
      <p:cxnSp>
        <p:nvCxnSpPr>
          <p:cNvPr id="29" name="AutoShape 20"/>
          <p:cNvCxnSpPr>
            <a:cxnSpLocks noChangeShapeType="1"/>
            <a:stCxn id="23" idx="3"/>
          </p:cNvCxnSpPr>
          <p:nvPr/>
        </p:nvCxnSpPr>
        <p:spPr bwMode="auto">
          <a:xfrm rot="5400000">
            <a:off x="2705658" y="3963330"/>
            <a:ext cx="874812" cy="95212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905000" y="5715000"/>
            <a:ext cx="1037463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*, *</a:t>
            </a:r>
            <a:r>
              <a:rPr lang="en-US" sz="2800" dirty="0" smtClean="0"/>
              <a:t>, </a:t>
            </a:r>
            <a:r>
              <a:rPr lang="en-US" sz="2800" dirty="0" smtClean="0"/>
              <a:t>L</a:t>
            </a:r>
            <a:endParaRPr lang="en-US" sz="280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57200" y="4114800"/>
            <a:ext cx="1082348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*, *</a:t>
            </a:r>
            <a:r>
              <a:rPr lang="en-US" sz="2800" dirty="0" smtClean="0"/>
              <a:t>, </a:t>
            </a:r>
            <a:r>
              <a:rPr lang="en-US" sz="2800" dirty="0" smtClean="0"/>
              <a:t>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Impossible to make </a:t>
            </a:r>
            <a:br>
              <a:rPr lang="en-US"/>
            </a:br>
            <a:r>
              <a:rPr lang="en-US"/>
              <a:t>Halting Problem Solver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573213"/>
            <a:ext cx="8990012" cy="4598987"/>
          </a:xfrm>
        </p:spPr>
        <p:txBody>
          <a:bodyPr/>
          <a:lstStyle/>
          <a:p>
            <a:r>
              <a:rPr lang="en-US"/>
              <a:t>If it outputs “0” on the input, the input machine would halt (so “0” cannot be correct)</a:t>
            </a:r>
          </a:p>
          <a:p>
            <a:r>
              <a:rPr lang="en-US"/>
              <a:t>If it outputs “1” on the input, the input machine never halts (so “1” cannot be correct)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133600" y="4267200"/>
            <a:ext cx="4471096" cy="10772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If it halts, it doesn’t halt! 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If it doesn’t halt, it halts!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Busy Beaver is Impossible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could solve it, could solve Halting Problem:</a:t>
            </a:r>
          </a:p>
          <a:p>
            <a:pPr lvl="1"/>
            <a:r>
              <a:rPr lang="en-US" dirty="0" smtClean="0"/>
              <a:t>Input machine has N states</a:t>
            </a:r>
          </a:p>
          <a:p>
            <a:pPr lvl="1"/>
            <a:r>
              <a:rPr lang="en-US" dirty="0" smtClean="0"/>
              <a:t>Compute BB(N)</a:t>
            </a:r>
          </a:p>
          <a:p>
            <a:pPr lvl="1"/>
            <a:r>
              <a:rPr lang="en-US" dirty="0" smtClean="0"/>
              <a:t>Simulate input machine for BB(N) steps</a:t>
            </a:r>
          </a:p>
          <a:p>
            <a:pPr lvl="1"/>
            <a:r>
              <a:rPr lang="en-US" dirty="0" smtClean="0"/>
              <a:t>If it ever halts, it must halt by now</a:t>
            </a:r>
          </a:p>
          <a:p>
            <a:r>
              <a:rPr lang="en-US" dirty="0" smtClean="0"/>
              <a:t>... but we know that is impossible, so it must be impossible to computer BB(N)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7401193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BB numbers are so big you can’t even compute them!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4033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computer</a:t>
            </a:r>
            <a:r>
              <a:rPr lang="en-US" dirty="0"/>
              <a:t> is something that can carry out well-defined </a:t>
            </a:r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Read and write on scratch paper, follow rules, keep track of state</a:t>
            </a:r>
            <a:endParaRPr lang="en-US" dirty="0"/>
          </a:p>
          <a:p>
            <a:r>
              <a:rPr lang="en-US" dirty="0"/>
              <a:t>All computers are equally powerful</a:t>
            </a:r>
          </a:p>
          <a:p>
            <a:pPr lvl="1"/>
            <a:r>
              <a:rPr lang="en-US" dirty="0"/>
              <a:t>If a machine can simulate any step of another machine, it can simulate the other machine (except for physical limits)</a:t>
            </a:r>
          </a:p>
          <a:p>
            <a:pPr lvl="1"/>
            <a:r>
              <a:rPr lang="en-US" dirty="0"/>
              <a:t>What matters is the </a:t>
            </a:r>
            <a:r>
              <a:rPr lang="en-US" i="1" dirty="0"/>
              <a:t>program</a:t>
            </a:r>
            <a:r>
              <a:rPr lang="en-US" dirty="0"/>
              <a:t> that defines the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9000"/>
          <a:stretch>
            <a:fillRect/>
          </a:stretch>
        </p:blipFill>
        <p:spPr bwMode="auto">
          <a:xfrm>
            <a:off x="1905000" y="457200"/>
            <a:ext cx="56213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410200"/>
            <a:ext cx="8449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 can have your </a:t>
            </a:r>
            <a:r>
              <a:rPr lang="en-US" sz="3600" dirty="0" smtClean="0"/>
              <a:t>frosting</a:t>
            </a:r>
            <a:r>
              <a:rPr lang="en-US" sz="3600" dirty="0" smtClean="0"/>
              <a:t> </a:t>
            </a:r>
            <a:r>
              <a:rPr lang="en-US" sz="3600" dirty="0" smtClean="0"/>
              <a:t>and eat </a:t>
            </a:r>
            <a:r>
              <a:rPr lang="en-US" sz="3600" dirty="0" smtClean="0"/>
              <a:t>cake</a:t>
            </a:r>
            <a:r>
              <a:rPr lang="en-US" sz="3600" dirty="0" smtClean="0"/>
              <a:t> </a:t>
            </a:r>
            <a:r>
              <a:rPr lang="en-US" sz="3600" dirty="0" smtClean="0"/>
              <a:t>too!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David Evans</a:t>
            </a:r>
          </a:p>
          <a:p>
            <a:pPr>
              <a:buNone/>
            </a:pPr>
            <a:r>
              <a:rPr lang="en-US" dirty="0" smtClean="0"/>
              <a:t>evans@cs.virginia.edu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5791200"/>
            <a:ext cx="5723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http://www.computingbook.org/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690" t="8262" r="19822" b="30235"/>
          <a:stretch>
            <a:fillRect/>
          </a:stretch>
        </p:blipFill>
        <p:spPr bwMode="auto">
          <a:xfrm>
            <a:off x="4648200" y="1002323"/>
            <a:ext cx="4114800" cy="471267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434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Sources:</a:t>
            </a:r>
          </a:p>
          <a:p>
            <a:r>
              <a:rPr lang="en-US" dirty="0" smtClean="0"/>
              <a:t>Matthias </a:t>
            </a:r>
            <a:r>
              <a:rPr lang="en-US" dirty="0" err="1" smtClean="0"/>
              <a:t>Felleisen</a:t>
            </a:r>
            <a:r>
              <a:rPr lang="en-US" dirty="0" smtClean="0"/>
              <a:t>, </a:t>
            </a:r>
            <a:r>
              <a:rPr lang="en-US" dirty="0" err="1" smtClean="0"/>
              <a:t>Shriram</a:t>
            </a:r>
            <a:r>
              <a:rPr lang="en-US" dirty="0" smtClean="0"/>
              <a:t> </a:t>
            </a:r>
            <a:r>
              <a:rPr lang="en-US" dirty="0" err="1" smtClean="0"/>
              <a:t>Krishnamurthi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</a:p>
          <a:p>
            <a:r>
              <a:rPr lang="en-US" i="1" dirty="0" smtClean="0"/>
              <a:t>Why </a:t>
            </a:r>
            <a:r>
              <a:rPr lang="en-US" i="1" dirty="0" smtClean="0"/>
              <a:t>Computer Science Doesn't </a:t>
            </a:r>
            <a:r>
              <a:rPr lang="en-US" i="1" dirty="0" smtClean="0"/>
              <a:t>Matter</a:t>
            </a:r>
            <a:r>
              <a:rPr lang="en-US" dirty="0" smtClean="0"/>
              <a:t>, Communications of the ACM July 2009.</a:t>
            </a:r>
          </a:p>
          <a:p>
            <a:endParaRPr lang="en-US" dirty="0" smtClean="0"/>
          </a:p>
          <a:p>
            <a:r>
              <a:rPr lang="en-US" dirty="0" smtClean="0"/>
              <a:t>Scott Aaronson, </a:t>
            </a:r>
            <a:r>
              <a:rPr lang="en-US" i="1" dirty="0" smtClean="0"/>
              <a:t>Who Can Name the Bigger Number?</a:t>
            </a:r>
            <a:r>
              <a:rPr lang="en-US" dirty="0" smtClean="0"/>
              <a:t>, </a:t>
            </a:r>
            <a:r>
              <a:rPr lang="en-US" sz="1600" dirty="0" smtClean="0"/>
              <a:t>http://www.scottaaronson.com/writings</a:t>
            </a:r>
            <a:r>
              <a:rPr lang="en-US" sz="1600" dirty="0" smtClean="0"/>
              <a:t>/</a:t>
            </a:r>
          </a:p>
          <a:p>
            <a:r>
              <a:rPr lang="en-US" sz="1600" dirty="0" smtClean="0"/>
              <a:t>bignumbers.html 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http://mirrors.creativecommons.org/presskit/logos/cc.logo.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1619250" cy="38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9000"/>
          <a:stretch>
            <a:fillRect/>
          </a:stretch>
        </p:blipFill>
        <p:spPr bwMode="auto">
          <a:xfrm>
            <a:off x="0" y="-272288"/>
            <a:ext cx="9144000" cy="74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6488668"/>
            <a:ext cx="143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flickr</a:t>
            </a:r>
            <a:r>
              <a:rPr lang="en-US" b="1" dirty="0" smtClean="0"/>
              <a:t>: </a:t>
            </a:r>
            <a:r>
              <a:rPr lang="en-US" b="1" dirty="0" err="1" smtClean="0"/>
              <a:t>chotda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862" y="1367135"/>
            <a:ext cx="122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graphics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462" y="1062335"/>
            <a:ext cx="99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862" y="681335"/>
            <a:ext cx="137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web 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7862" y="4527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UIs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8062" y="5289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Java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286000"/>
            <a:ext cx="185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Recursion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3657600"/>
            <a:ext cx="247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Universality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4648200"/>
            <a:ext cx="2396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88938"/>
            <a:ext cx="9906000" cy="694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81600"/>
            <a:ext cx="6096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Recursive Definitions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2895600" cy="4038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What’s the </a:t>
            </a:r>
            <a:r>
              <a:rPr lang="en-US" spc="720" dirty="0" smtClean="0"/>
              <a:t>longest</a:t>
            </a:r>
            <a:r>
              <a:rPr lang="en-US" dirty="0" smtClean="0"/>
              <a:t> word in the English language?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686" r="36235" b="18905"/>
          <a:stretch>
            <a:fillRect/>
          </a:stretch>
        </p:blipFill>
        <p:spPr bwMode="auto">
          <a:xfrm>
            <a:off x="2971800" y="-26851"/>
            <a:ext cx="6172200" cy="694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038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err="1" smtClean="0"/>
              <a:t>honorificabilitudinitatibus</a:t>
            </a:r>
            <a:r>
              <a:rPr lang="en-US" sz="2400" dirty="0" smtClean="0"/>
              <a:t> (27 letters, longest by  Shakespeare)</a:t>
            </a:r>
          </a:p>
          <a:p>
            <a:pPr>
              <a:buNone/>
            </a:pPr>
            <a:r>
              <a:rPr lang="en-US" sz="2400" dirty="0" smtClean="0"/>
              <a:t>	With honor.</a:t>
            </a:r>
          </a:p>
          <a:p>
            <a:pPr>
              <a:buNone/>
            </a:pPr>
            <a:r>
              <a:rPr lang="en-US" sz="2400" i="1" dirty="0" smtClean="0"/>
              <a:t>antidisestablishmentarianism</a:t>
            </a:r>
            <a:r>
              <a:rPr lang="en-US" sz="2400" dirty="0" smtClean="0"/>
              <a:t> (28 letters)</a:t>
            </a:r>
          </a:p>
          <a:p>
            <a:pPr>
              <a:buNone/>
            </a:pPr>
            <a:r>
              <a:rPr lang="en-US" sz="2400" dirty="0" smtClean="0"/>
              <a:t>	Movement against division of church and state.</a:t>
            </a:r>
          </a:p>
          <a:p>
            <a:pPr>
              <a:buNone/>
            </a:pPr>
            <a:r>
              <a:rPr lang="en-US" sz="2400" i="1" dirty="0" err="1" smtClean="0">
                <a:solidFill>
                  <a:srgbClr val="0070C0"/>
                </a:solidFill>
              </a:rPr>
              <a:t>hippopotomonstrosesquipedaliophobia</a:t>
            </a:r>
            <a:r>
              <a:rPr lang="en-US" sz="2400" i="1" dirty="0" smtClean="0"/>
              <a:t> </a:t>
            </a:r>
            <a:r>
              <a:rPr lang="en-US" sz="2400" dirty="0" smtClean="0"/>
              <a:t>(35 letters)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Fear of long words.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err="1" smtClean="0"/>
              <a:t>pneumonoultramicroscopicsilicovolcanoconiosis</a:t>
            </a:r>
            <a:r>
              <a:rPr lang="en-US" sz="2400" i="1" dirty="0" smtClean="0"/>
              <a:t> </a:t>
            </a:r>
            <a:r>
              <a:rPr lang="en-US" sz="2400" dirty="0" smtClean="0"/>
              <a:t>(45 letters) (longest word in most dictionaries)</a:t>
            </a:r>
          </a:p>
          <a:p>
            <a:pPr>
              <a:buNone/>
            </a:pPr>
            <a:r>
              <a:rPr lang="en-US" sz="2400" dirty="0" smtClean="0"/>
              <a:t>	Lung disease contracted from volcanic particles.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715000"/>
            <a:ext cx="636776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Like all words, these words are “made up”.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1987</Words>
  <Application>Microsoft Office PowerPoint</Application>
  <PresentationFormat>On-screen Show (4:3)</PresentationFormat>
  <Paragraphs>550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Big Words, Busy Beavers, and The Cake of Computing</vt:lpstr>
      <vt:lpstr>Slide 2</vt:lpstr>
      <vt:lpstr>Frosting: Doing Cool Stuff with Computers</vt:lpstr>
      <vt:lpstr>Slide 4</vt:lpstr>
      <vt:lpstr>NCAA Definition</vt:lpstr>
      <vt:lpstr>Slide 6</vt:lpstr>
      <vt:lpstr>Recursive Definitions</vt:lpstr>
      <vt:lpstr>What’s the longest word in the English language?</vt:lpstr>
      <vt:lpstr>Longest Words?</vt:lpstr>
      <vt:lpstr>Making Longer Words</vt:lpstr>
      <vt:lpstr>Language is Recursive </vt:lpstr>
      <vt:lpstr>Zero, One, Infinity</vt:lpstr>
      <vt:lpstr>Recursive Definitions Everywhere</vt:lpstr>
      <vt:lpstr>Slide 14</vt:lpstr>
      <vt:lpstr>Biggest Number Game</vt:lpstr>
      <vt:lpstr>Countdown Clock</vt:lpstr>
      <vt:lpstr>What’s so special about computers?</vt:lpstr>
      <vt:lpstr>Toaster Science?</vt:lpstr>
      <vt:lpstr>“Computers” before WWII</vt:lpstr>
      <vt:lpstr>Mechanical Computing</vt:lpstr>
      <vt:lpstr>Modeling Computers</vt:lpstr>
      <vt:lpstr>Modeling Input</vt:lpstr>
      <vt:lpstr>Turing’s Model</vt:lpstr>
      <vt:lpstr>Modeling Pencil and Paper </vt:lpstr>
      <vt:lpstr>Modeling Output</vt:lpstr>
      <vt:lpstr>Modeling Processing (Brains)</vt:lpstr>
      <vt:lpstr>Modeling Processing</vt:lpstr>
      <vt:lpstr>Modeling Processing (Brains)</vt:lpstr>
      <vt:lpstr>Turing’s Model: Turing Machine</vt:lpstr>
      <vt:lpstr>What makes a good model?</vt:lpstr>
      <vt:lpstr>Questions about Turing’s Model</vt:lpstr>
      <vt:lpstr>Church-Turing Thesis</vt:lpstr>
      <vt:lpstr>Power of Turing Machine</vt:lpstr>
      <vt:lpstr>Performing Addition</vt:lpstr>
      <vt:lpstr>Addition Program</vt:lpstr>
      <vt:lpstr>Addition, Continued</vt:lpstr>
      <vt:lpstr>Power of Turing Machine</vt:lpstr>
      <vt:lpstr>Universal Machine</vt:lpstr>
      <vt:lpstr>Slide 39</vt:lpstr>
      <vt:lpstr>Universal Computing Machine</vt:lpstr>
      <vt:lpstr>What This Means</vt:lpstr>
      <vt:lpstr>Are there problems computers can’t solve?</vt:lpstr>
      <vt:lpstr>The “Busy Beaver” Game</vt:lpstr>
      <vt:lpstr>Busy Beaver: N = 1</vt:lpstr>
      <vt:lpstr>Slide 45</vt:lpstr>
      <vt:lpstr>Slide 46</vt:lpstr>
      <vt:lpstr>Slide 47</vt:lpstr>
      <vt:lpstr>Busy Beaver Numbers</vt:lpstr>
      <vt:lpstr>Computing Busy Beaver Numbers</vt:lpstr>
      <vt:lpstr>The Halting Problem</vt:lpstr>
      <vt:lpstr>Example</vt:lpstr>
      <vt:lpstr>Example</vt:lpstr>
      <vt:lpstr>Impossibility Proof!</vt:lpstr>
      <vt:lpstr>Impossible to make  Halting Problem Solver</vt:lpstr>
      <vt:lpstr>Busy Beaver is Impossible Too!</vt:lpstr>
      <vt:lpstr>Recap</vt:lpstr>
      <vt:lpstr>Slide 57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Languages, Big Ideas, and the Cake of Computing</dc:title>
  <dc:creator>David Evans</dc:creator>
  <cp:lastModifiedBy>David Evans</cp:lastModifiedBy>
  <cp:revision>181</cp:revision>
  <dcterms:created xsi:type="dcterms:W3CDTF">2009-07-08T17:53:22Z</dcterms:created>
  <dcterms:modified xsi:type="dcterms:W3CDTF">2009-07-15T20:45:40Z</dcterms:modified>
</cp:coreProperties>
</file>