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onsolas" panose="020B0609020204030204" pitchFamily="49" charset="0"/>
      <p:regular r:id="rId52"/>
      <p:bold r:id="rId53"/>
      <p:italic r:id="rId54"/>
      <p:boldItalic r:id="rId55"/>
    </p:embeddedFont>
    <p:embeddedFont>
      <p:font typeface="Corben" panose="020F0505020000020004" pitchFamily="34" charset="0"/>
      <p:bold r:id="rId56"/>
    </p:embeddedFont>
    <p:embeddedFont>
      <p:font typeface="Helvetica Neue" panose="02000503000000020004" pitchFamily="2" charset="0"/>
      <p:regular r:id="rId57"/>
      <p:bold r:id="rId58"/>
      <p:italic r:id="rId59"/>
      <p:boldItalic r:id="rId60"/>
    </p:embeddedFont>
    <p:embeddedFont>
      <p:font typeface="Noto Sans Symbols" pitchFamily="2" charset="0"/>
      <p:regular r:id="rId61"/>
      <p:bold r:id="rId62"/>
    </p:embeddedFont>
    <p:embeddedFont>
      <p:font typeface="Trebuchet MS" panose="020B0703020202090204" pitchFamily="34" charset="0"/>
      <p:regular r:id="rId63"/>
      <p:bold r:id="rId64"/>
      <p: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35" d="100"/>
          <a:sy n="135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Anyone speak Polish?</a:t>
            </a:r>
            <a:endParaRPr/>
          </a:p>
        </p:txBody>
      </p:sp>
      <p:sp>
        <p:nvSpPr>
          <p:cNvPr id="148" name="Google Shape;14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properties that define IoT</a:t>
            </a:r>
            <a:endParaRPr/>
          </a:p>
        </p:txBody>
      </p:sp>
      <p:sp>
        <p:nvSpPr>
          <p:cNvPr id="175" name="Google Shape;17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feature of modern computing classes is the amount of energy storage required to allow their operation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Clip art: http://www.ctecsolar.com/cut-cord-electric-company/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X-rays: iFixit teardowns</a:t>
            </a:r>
            <a:endParaRPr/>
          </a:p>
        </p:txBody>
      </p:sp>
      <p:sp>
        <p:nvSpPr>
          <p:cNvPr id="228" name="Google Shape;22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virginia.edu/~bjc8c/class/cs4501-s23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559681" y="591454"/>
            <a:ext cx="749883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US" sz="3200" b="1">
                <a:solidFill>
                  <a:schemeClr val="dk1"/>
                </a:solidFill>
              </a:rPr>
              <a:t>Wireless for the Internet of Things</a:t>
            </a:r>
            <a:endParaRPr sz="6000" b="1" i="1">
              <a:solidFill>
                <a:srgbClr val="3F3F3F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463734" y="4067605"/>
            <a:ext cx="1820082" cy="113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2300" y="4059425"/>
            <a:ext cx="2190656" cy="137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215375" y="4311030"/>
            <a:ext cx="1451788" cy="40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 descr="IMG_6757_wb-1000p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3074" y="2530879"/>
            <a:ext cx="2022662" cy="13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 descr="tag_realizatio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7595" y="3541892"/>
            <a:ext cx="1510925" cy="9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 descr="https://lab11.eecs.umich.edu/content/pcb/sdr/b/sd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3598723" y="4138840"/>
            <a:ext cx="1783529" cy="1299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"/>
          <p:cNvGrpSpPr/>
          <p:nvPr/>
        </p:nvGrpSpPr>
        <p:grpSpPr>
          <a:xfrm>
            <a:off x="5353791" y="3145509"/>
            <a:ext cx="1139108" cy="1029429"/>
            <a:chOff x="5756893" y="2144268"/>
            <a:chExt cx="1295754" cy="1170992"/>
          </a:xfrm>
        </p:grpSpPr>
        <p:pic>
          <p:nvPicPr>
            <p:cNvPr id="78" name="Google Shape;78;p1" descr="tritag_blue_1000x889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57784" y="2295863"/>
              <a:ext cx="994863" cy="884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" descr="tritag_blue_1000x889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80866" y="2144268"/>
              <a:ext cx="994863" cy="884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 descr="tritag_blue_1000x889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56893" y="2430827"/>
              <a:ext cx="994863" cy="8844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p1" descr="opo_circular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55603" y="2257302"/>
            <a:ext cx="926748" cy="88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 descr="https://images.pixieset.com/81501071/0f18c36014fda714aac43a2b1d61143b-xxlarge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93666" y="1717814"/>
            <a:ext cx="1465307" cy="115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 descr="TotTag Fron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62329" y="3084015"/>
            <a:ext cx="1523905" cy="9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wireless we labs in projects . learn this with and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niektóre protokoły bezprzewodowe są lepsze niż inne</a:t>
            </a:r>
            <a:endParaRPr sz="8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How do you know what this slide says?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Computers face many of the same communication challenges we do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Layers for human communication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Visual or audio signals (and others)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Signal vs. noise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Symbols and sounds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Alphabet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Language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Grammar</a:t>
            </a:r>
            <a:endParaRPr dirty="0">
              <a:latin typeface="Helvetica" pitchFamily="2" charset="0"/>
            </a:endParaRPr>
          </a:p>
          <a:p>
            <a:pPr marL="514340" lvl="1" indent="-3047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Helvetica" pitchFamily="2" charset="0"/>
            </a:endParaRPr>
          </a:p>
          <a:p>
            <a:pPr lvl="0" indent="-4572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548135"/>
                </a:solidFill>
                <a:latin typeface="Helvetica" pitchFamily="2" charset="0"/>
              </a:rPr>
              <a:t>Computers use layers for communication as well.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This class: what are the layers?</a:t>
            </a:r>
            <a:endParaRPr dirty="0">
              <a:latin typeface="Helvetica" pitchFamily="2" charset="0"/>
            </a:endParaRPr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Helvetica" pitchFamily="2" charset="0"/>
              </a:rPr>
              <a:t>Importantly: </a:t>
            </a:r>
            <a:r>
              <a:rPr lang="en-US" b="1" i="1" dirty="0">
                <a:latin typeface="Helvetica" pitchFamily="2" charset="0"/>
              </a:rPr>
              <a:t>why</a:t>
            </a:r>
            <a:r>
              <a:rPr lang="en-US" dirty="0">
                <a:latin typeface="Helvetica" pitchFamily="2" charset="0"/>
              </a:rPr>
              <a:t> those layers?</a:t>
            </a:r>
            <a:endParaRPr dirty="0">
              <a:latin typeface="Helvetica" pitchFamily="2" charset="0"/>
            </a:endParaRPr>
          </a:p>
        </p:txBody>
      </p:sp>
      <p:sp>
        <p:nvSpPr>
          <p:cNvPr id="164" name="Google Shape;164;p1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Perspective of this course</a:t>
            </a: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class is about wireless protocols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a specific domain: the Internet of Things</a:t>
            </a:r>
            <a:endParaRPr/>
          </a:p>
          <a:p>
            <a:pPr marL="514340" lvl="1" indent="-190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 we’ll spend some amount of time discussing the Internet of Things and embedded systems</a:t>
            </a:r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What is the IoT anyway?</a:t>
            </a:r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107214" y="959227"/>
            <a:ext cx="3465546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Perhaps another good place to start</a:t>
            </a: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Let’s define “Internet of Things”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80" name="Google Shape;180;p15" descr="History of IoT: What It Is, How It Works, Where It's Come From, and Where  It's Going - ITChron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685" y="1365104"/>
            <a:ext cx="5175315" cy="298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Discussion: what is the Internet of Things?</a:t>
            </a:r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5763" lvl="0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Name a few Internet of Things devices</a:t>
            </a:r>
            <a:endParaRPr/>
          </a:p>
          <a:p>
            <a:pPr marL="385763" lvl="0" indent="-2079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385763" lvl="0" indent="-3857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are the qualities that designate those devices at “IoT”?</a:t>
            </a:r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188" name="Google Shape;188;p16" descr="History of IoT: What It Is, How It Works, Where It's Come From, and Where  It's Going - ITChronic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673" y="3053350"/>
            <a:ext cx="3677042" cy="2120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Discussion: what is the Internet of Things?</a:t>
            </a:r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5763" lvl="0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Name a few Internet of Things devices</a:t>
            </a:r>
            <a:endParaRPr/>
          </a:p>
          <a:p>
            <a:pPr marL="385763" lvl="0" indent="-2079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385763" lvl="0" indent="-38576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are the qualities that designate those devices at “IoT”?</a:t>
            </a:r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196" name="Google Shape;1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5953" y="3061536"/>
            <a:ext cx="2031959" cy="203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80" y="2636045"/>
            <a:ext cx="14001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2421" y="2446734"/>
            <a:ext cx="1600200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009" y="2797969"/>
            <a:ext cx="1178719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8823" y="3014662"/>
            <a:ext cx="1243013" cy="207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Thought experiment on capabilities</a:t>
            </a:r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107213" y="959226"/>
            <a:ext cx="8929217" cy="457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if the Nest thermostat was powered by…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desktop: 8-core x86-64 processor, 32 GB RAM, 1 TB SSD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laptop?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 iPad?</a:t>
            </a:r>
            <a:endParaRPr/>
          </a:p>
          <a:p>
            <a:pPr marL="514340" lvl="1" indent="-190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Would that still count as IoT?</a:t>
            </a: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don’t we see “desktop IoT” in practice?</a:t>
            </a: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pSp>
        <p:nvGrpSpPr>
          <p:cNvPr id="208" name="Google Shape;208;p18"/>
          <p:cNvGrpSpPr/>
          <p:nvPr/>
        </p:nvGrpSpPr>
        <p:grpSpPr>
          <a:xfrm>
            <a:off x="5702301" y="2433132"/>
            <a:ext cx="3225799" cy="2186683"/>
            <a:chOff x="5215466" y="2168724"/>
            <a:chExt cx="3471333" cy="2353124"/>
          </a:xfrm>
        </p:grpSpPr>
        <p:pic>
          <p:nvPicPr>
            <p:cNvPr id="209" name="Google Shape;20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15466" y="2168724"/>
              <a:ext cx="3471333" cy="1952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8"/>
            <p:cNvSpPr txBox="1"/>
            <p:nvPr/>
          </p:nvSpPr>
          <p:spPr>
            <a:xfrm>
              <a:off x="5939252" y="4124404"/>
              <a:ext cx="2111559" cy="397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“Google Nest Hub”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Thought experiment on energy</a:t>
            </a:r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IoT devices include a mix of batteries, wall power, (and energy-harvesting)</a:t>
            </a:r>
            <a:endParaRPr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do we put so much focus on systems with batteries?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Why do they need batteries?</a:t>
            </a:r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Today’s Goals</a:t>
            </a:r>
            <a:endParaRPr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Give you a flavor of what you will learn this semester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Let you know what to expect in this class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Answer your questions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</a:pPr>
            <a:r>
              <a:rPr lang="en-US" sz="2400"/>
              <a:t>The two hardest things in embedded systems / IoT are</a:t>
            </a:r>
            <a:br>
              <a:rPr lang="en-US" sz="2400"/>
            </a:br>
            <a:r>
              <a:rPr lang="en-US" sz="2400" i="1"/>
              <a:t>power</a:t>
            </a:r>
            <a:r>
              <a:rPr lang="en-US" sz="2400"/>
              <a:t> and </a:t>
            </a:r>
            <a:r>
              <a:rPr lang="en-US" sz="2400" i="1"/>
              <a:t>communication</a:t>
            </a:r>
            <a:endParaRPr sz="2400"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class is about wireless technologies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resource-constrained systems, such as the IoT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will focus on the tradeoffs between technologies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they balance differing constraints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Power, spectrum, complexity, etc.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And the technical foundations of these designs and differences</a:t>
            </a:r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2598"/>
            <a:ext cx="6553200" cy="465611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Energy is </a:t>
            </a:r>
            <a:r>
              <a:rPr lang="en-US" i="1"/>
              <a:t>the</a:t>
            </a:r>
            <a:r>
              <a:rPr lang="en-US"/>
              <a:t> defining constraint of emerging technologies</a:t>
            </a:r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ldNum" idx="12"/>
          </p:nvPr>
        </p:nvSpPr>
        <p:spPr>
          <a:xfrm>
            <a:off x="6476198" y="505135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255" y="2927500"/>
            <a:ext cx="1009840" cy="865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1"/>
          <p:cNvCxnSpPr/>
          <p:nvPr/>
        </p:nvCxnSpPr>
        <p:spPr>
          <a:xfrm rot="10800000" flipH="1">
            <a:off x="1416289" y="1919876"/>
            <a:ext cx="188162" cy="10186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21"/>
          <p:cNvCxnSpPr/>
          <p:nvPr/>
        </p:nvCxnSpPr>
        <p:spPr>
          <a:xfrm rot="10800000" flipH="1">
            <a:off x="1710750" y="2667221"/>
            <a:ext cx="258087" cy="368795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21"/>
          <p:cNvCxnSpPr>
            <a:endCxn id="237" idx="2"/>
          </p:cNvCxnSpPr>
          <p:nvPr/>
        </p:nvCxnSpPr>
        <p:spPr>
          <a:xfrm rot="10800000" flipH="1">
            <a:off x="2720502" y="2753372"/>
            <a:ext cx="166200" cy="193500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21"/>
          <p:cNvCxnSpPr/>
          <p:nvPr/>
        </p:nvCxnSpPr>
        <p:spPr>
          <a:xfrm rot="10800000" flipH="1">
            <a:off x="2773740" y="3547847"/>
            <a:ext cx="445195" cy="232259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21"/>
          <p:cNvCxnSpPr>
            <a:stCxn id="240" idx="3"/>
          </p:cNvCxnSpPr>
          <p:nvPr/>
        </p:nvCxnSpPr>
        <p:spPr>
          <a:xfrm rot="10800000" flipH="1">
            <a:off x="4028484" y="4468982"/>
            <a:ext cx="322800" cy="230700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21"/>
          <p:cNvCxnSpPr/>
          <p:nvPr/>
        </p:nvCxnSpPr>
        <p:spPr>
          <a:xfrm rot="10800000" flipH="1">
            <a:off x="5064928" y="4265444"/>
            <a:ext cx="205135" cy="362768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21"/>
          <p:cNvCxnSpPr>
            <a:endCxn id="243" idx="1"/>
          </p:cNvCxnSpPr>
          <p:nvPr/>
        </p:nvCxnSpPr>
        <p:spPr>
          <a:xfrm rot="10800000" flipH="1">
            <a:off x="3890015" y="3436579"/>
            <a:ext cx="145200" cy="421800"/>
          </a:xfrm>
          <a:prstGeom prst="straightConnector1">
            <a:avLst/>
          </a:prstGeom>
          <a:noFill/>
          <a:ln w="4762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237" name="Google Shape;2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8014" y="1935092"/>
            <a:ext cx="437376" cy="81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2810" y="1361398"/>
            <a:ext cx="912052" cy="68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6477" y="4540690"/>
            <a:ext cx="472007" cy="3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/>
          <p:cNvSpPr txBox="1"/>
          <p:nvPr/>
        </p:nvSpPr>
        <p:spPr>
          <a:xfrm>
            <a:off x="1094724" y="3792144"/>
            <a:ext cx="105998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Mini Computer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3839989" y="2924293"/>
            <a:ext cx="847985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2282132" y="1702844"/>
            <a:ext cx="124520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Workstation</a:t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2134057" y="4249303"/>
            <a:ext cx="105998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Personal Computer</a:t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1438845" y="1177865"/>
            <a:ext cx="1059982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Mainframe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3323016" y="4834007"/>
            <a:ext cx="1096584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dirty="0"/>
          </a:p>
        </p:txBody>
      </p:sp>
      <p:sp>
        <p:nvSpPr>
          <p:cNvPr id="251" name="Google Shape;251;p21"/>
          <p:cNvSpPr txBox="1"/>
          <p:nvPr/>
        </p:nvSpPr>
        <p:spPr>
          <a:xfrm>
            <a:off x="4654194" y="4037998"/>
            <a:ext cx="121200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IoT/Wearable</a:t>
            </a:r>
            <a:endParaRPr/>
          </a:p>
        </p:txBody>
      </p:sp>
      <p:pic>
        <p:nvPicPr>
          <p:cNvPr id="252" name="Google Shape;252;p21" descr="Image result for ibm tand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26823" y="3759754"/>
            <a:ext cx="474453" cy="4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35215" y="3152881"/>
            <a:ext cx="613905" cy="56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 descr="Image result for apple watch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11973" y="4367810"/>
            <a:ext cx="651658" cy="66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 descr="Cut the Cord to the Electric Compan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73963" y="1548286"/>
            <a:ext cx="2052223" cy="135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 descr="https://d3nevzfk7ii3be.cloudfront.net/igi/aUum3m5axOUDWMXo.hu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13127" y="2122562"/>
            <a:ext cx="1087409" cy="126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 descr="https://d3nevzfk7ii3be.cloudfront.net/igi/gnjGTffankgehqFL.hu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65339" y="2124630"/>
            <a:ext cx="1514824" cy="297995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1"/>
          <p:cNvSpPr/>
          <p:nvPr/>
        </p:nvSpPr>
        <p:spPr>
          <a:xfrm>
            <a:off x="277" y="1190526"/>
            <a:ext cx="3390680" cy="4238725"/>
          </a:xfrm>
          <a:prstGeom prst="rect">
            <a:avLst/>
          </a:prstGeom>
          <a:solidFill>
            <a:srgbClr val="BFBFBF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3390958" y="1195211"/>
            <a:ext cx="2803595" cy="2778074"/>
          </a:xfrm>
          <a:prstGeom prst="rect">
            <a:avLst/>
          </a:prstGeom>
          <a:solidFill>
            <a:srgbClr val="BFBFBF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6342776" y="3768327"/>
            <a:ext cx="1331653" cy="114577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6851386" y="2224662"/>
            <a:ext cx="823043" cy="154610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8036211" y="2557614"/>
            <a:ext cx="802827" cy="72745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6342776" y="2223443"/>
            <a:ext cx="508610" cy="1546105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8210350" y="2241515"/>
            <a:ext cx="476451" cy="32166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7128071" y="1423469"/>
            <a:ext cx="1284713" cy="4102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cxnSp>
        <p:nvCxnSpPr>
          <p:cNvPr id="265" name="Google Shape;265;p21"/>
          <p:cNvCxnSpPr>
            <a:stCxn id="262" idx="0"/>
            <a:endCxn id="264" idx="2"/>
          </p:cNvCxnSpPr>
          <p:nvPr/>
        </p:nvCxnSpPr>
        <p:spPr>
          <a:xfrm rot="10800000" flipH="1">
            <a:off x="6597081" y="1833743"/>
            <a:ext cx="1173300" cy="3897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21"/>
          <p:cNvCxnSpPr>
            <a:stCxn id="263" idx="0"/>
            <a:endCxn id="264" idx="2"/>
          </p:cNvCxnSpPr>
          <p:nvPr/>
        </p:nvCxnSpPr>
        <p:spPr>
          <a:xfrm rot="10800000">
            <a:off x="7770576" y="1833815"/>
            <a:ext cx="678000" cy="4077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21"/>
          <p:cNvSpPr/>
          <p:nvPr/>
        </p:nvSpPr>
        <p:spPr>
          <a:xfrm>
            <a:off x="7773573" y="3780106"/>
            <a:ext cx="1284713" cy="4102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  <a:endParaRPr/>
          </a:p>
        </p:txBody>
      </p:sp>
      <p:cxnSp>
        <p:nvCxnSpPr>
          <p:cNvPr id="268" name="Google Shape;268;p21"/>
          <p:cNvCxnSpPr>
            <a:endCxn id="267" idx="0"/>
          </p:cNvCxnSpPr>
          <p:nvPr/>
        </p:nvCxnSpPr>
        <p:spPr>
          <a:xfrm>
            <a:off x="7566630" y="3422206"/>
            <a:ext cx="849300" cy="3579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21"/>
          <p:cNvCxnSpPr>
            <a:stCxn id="261" idx="2"/>
            <a:endCxn id="267" idx="0"/>
          </p:cNvCxnSpPr>
          <p:nvPr/>
        </p:nvCxnSpPr>
        <p:spPr>
          <a:xfrm flipH="1">
            <a:off x="8416025" y="3285072"/>
            <a:ext cx="21600" cy="495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21"/>
          <p:cNvSpPr/>
          <p:nvPr/>
        </p:nvSpPr>
        <p:spPr>
          <a:xfrm>
            <a:off x="278751" y="1733266"/>
            <a:ext cx="5507116" cy="183630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volume, the emerging computing classes are mostly energy storage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is shrinking cubically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Internet of Things</a:t>
            </a:r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“Expanding the reach of digital world”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Key features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Computation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Local to the device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With some capability for arbitrary compute and storage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Connectivity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Almost certainly wireless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Likely Internet, possibly local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Interaction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Sensing or Actuation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Secondary features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Low energy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(Relatively) Low cost</a:t>
            </a:r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779" y="2971668"/>
            <a:ext cx="2872188" cy="19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Warning: Internet of Crap</a:t>
            </a:r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5230" y="457201"/>
            <a:ext cx="2630066" cy="278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685" y="1380854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Internet of Insecure Crap</a:t>
            </a:r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1"/>
          </p:nvPr>
        </p:nvSpPr>
        <p:spPr>
          <a:xfrm>
            <a:off x="455696" y="3457896"/>
            <a:ext cx="8229600" cy="145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Mirai botnet (2016)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Takes control of up to 600,000 insecure connected devices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IP-attached cameras, DVRs, routers, printers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Used to DoS websites</a:t>
            </a:r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94" name="Google Shape;2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97" y="1189600"/>
            <a:ext cx="8229599" cy="226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dirty="0"/>
              <a:t>word cloud + </a:t>
            </a:r>
            <a:r>
              <a:rPr lang="en-US" dirty="0" err="1"/>
              <a:t>xkcd</a:t>
            </a:r>
            <a:endParaRPr dirty="0"/>
          </a:p>
        </p:txBody>
      </p:sp>
      <p:sp>
        <p:nvSpPr>
          <p:cNvPr id="300" name="Google Shape;300;p2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01" name="Google Shape;301;p25" descr="Smart Home Secur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280" y="1602659"/>
            <a:ext cx="3945554" cy="265402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 txBox="1"/>
          <p:nvPr/>
        </p:nvSpPr>
        <p:spPr>
          <a:xfrm>
            <a:off x="5929459" y="4326698"/>
            <a:ext cx="2152521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xkcd.com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/1966/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2429C-E20E-3C86-BD4D-9863BA5F5AF0}"/>
              </a:ext>
            </a:extLst>
          </p:cNvPr>
          <p:cNvSpPr txBox="1"/>
          <p:nvPr/>
        </p:nvSpPr>
        <p:spPr>
          <a:xfrm>
            <a:off x="395926" y="1279493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pollev.com</a:t>
            </a:r>
            <a:r>
              <a:rPr lang="en-US" sz="3600" dirty="0">
                <a:solidFill>
                  <a:srgbClr val="7030A0"/>
                </a:solidFill>
              </a:rPr>
              <a:t>/</a:t>
            </a:r>
            <a:r>
              <a:rPr lang="en-US" sz="3600" dirty="0" err="1">
                <a:solidFill>
                  <a:srgbClr val="7030A0"/>
                </a:solidFill>
              </a:rPr>
              <a:t>wiotbc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1726-4287-65CC-492F-CE56E6568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6" y="2129445"/>
            <a:ext cx="3886199" cy="16004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750" y="0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Introductions: Brad Campbell</a:t>
            </a:r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446478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Assistant prof. in CS &amp; ECE depts. 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Moved to Charlottesville and joined UVA in 2017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Grew up in Michigan, Ph.D. from University of Michigan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Office in Link Lab (241 Olsson)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couple things I enjoy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Living a half hour from Shenandoah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Riding my scooter to work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New restaurants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Running (kinda)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>
            <a:spLocks noGrp="1"/>
          </p:cNvSpPr>
          <p:nvPr>
            <p:ph type="body" idx="1"/>
          </p:nvPr>
        </p:nvSpPr>
        <p:spPr>
          <a:xfrm>
            <a:off x="107226" y="959225"/>
            <a:ext cx="4750500" cy="4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PhD Student in CS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Works in the Link Lab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From Kerala, a small coastal state in the south of India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Master’s from IIT Bombay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2 years at Adobe, 8 months at EnLite Research (an IoT startup)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Random stuff I like: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Ping Pong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Hiking, National Parks!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Watching soccer. Big Tottenham Hotspur fan!</a:t>
            </a:r>
            <a:endParaRPr sz="2000"/>
          </a:p>
        </p:txBody>
      </p:sp>
      <p:pic>
        <p:nvPicPr>
          <p:cNvPr id="315" name="Google Shape;3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35" y="-6600"/>
            <a:ext cx="4286266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Introductions: Nabeel Nasir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 b="1"/>
              <a:t>CS/ECE 4501</a:t>
            </a:r>
            <a:br>
              <a:rPr lang="en-US"/>
            </a:br>
            <a:r>
              <a:rPr lang="en-US"/>
              <a:t>Wireless for the Internet of Things</a:t>
            </a:r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You will learn the most influential wireless protocols used by IoT devices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Ex: BLE, Zigbee, LoRa, WiFi, Thread, Matter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i="1"/>
              <a:t>Technically</a:t>
            </a:r>
            <a:r>
              <a:rPr lang="en-US" sz="1600"/>
              <a:t>, this is a networking course focused on wireless networks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Things we </a:t>
            </a:r>
            <a:r>
              <a:rPr lang="en-US" sz="1800" i="1"/>
              <a:t>won’t</a:t>
            </a:r>
            <a:r>
              <a:rPr lang="en-US" sz="1800"/>
              <a:t> cover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Digital wireless communication and the physical layer (take ECE 4784)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Transceiver hardware design (take ECE 4501-Low Power Wireless Transceivers for IoT)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Internet networking and TCP/IP (take CS/ECE 4457)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This is an experience- and design-oriented course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Experience comes from labs and assignments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Design comes from final project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Lectures give you the foundation to understand what you are doing and how to make design decisions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Minute-Quizzes keep you honest on lecture material</a:t>
            </a:r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Quick Logistics</a:t>
            </a:r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Most content is on the course website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https://www.cs.virginia.edu/~bjc8c/class/cs4501-s23/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Assignments &amp; grades on Canvas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is an advanced course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Target is upper-level undergraduate students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is also a new / experimental course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Please bear with us, there will likely be hiccups along the way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will use Gradescope to submit assignments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will use Slack for discussion</a:t>
            </a:r>
            <a:endParaRPr/>
          </a:p>
        </p:txBody>
      </p:sp>
      <p:sp>
        <p:nvSpPr>
          <p:cNvPr id="330" name="Google Shape;330;p2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Wireless: a defining technology of the last 30+ years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7" name="Google Shape;97;p3" descr="Communication in I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54" y="1423401"/>
            <a:ext cx="6370396" cy="29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 descr="Mobile LTE Coverage Map | Federal Communications Commis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779" y="878541"/>
            <a:ext cx="2470014" cy="17575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7254200" y="2636051"/>
            <a:ext cx="109517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LTE Coverage</a:t>
            </a:r>
            <a:endParaRPr/>
          </a:p>
        </p:txBody>
      </p:sp>
      <p:pic>
        <p:nvPicPr>
          <p:cNvPr id="100" name="Google Shape;100;p3" descr="The Evolution of Wi-Fi networks: from IEEE 802.11 to Wi-Fi 6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2023" y="3174477"/>
            <a:ext cx="2339526" cy="1755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7666874" y="4799414"/>
            <a:ext cx="46839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WiFi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791852" y="4693332"/>
            <a:ext cx="4769962" cy="5847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481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own a computer that isn’t wireless?</a:t>
            </a:r>
            <a:br>
              <a:rPr lang="en-US" sz="1600">
                <a:solidFill>
                  <a:srgbClr val="5481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>
                <a:solidFill>
                  <a:srgbClr val="5481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know of any computers without wireless?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Co-teaching</a:t>
            </a:r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are teaching this course together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Splitting the teaching responsibilities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We will take lead on different topics/assignments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Our goals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 help you learn about wireless protocols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 support you throughout the semester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Please let us know how we can help you</a:t>
            </a:r>
            <a:endParaRPr/>
          </a:p>
          <a:p>
            <a:pPr marL="857233" lvl="2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SDAC accomodations</a:t>
            </a:r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Highlights from the syllabus</a:t>
            </a:r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Note: you </a:t>
            </a:r>
            <a:r>
              <a:rPr lang="en-US" b="1"/>
              <a:t>need</a:t>
            </a:r>
            <a:r>
              <a:rPr lang="en-US"/>
              <a:t> to read the </a:t>
            </a:r>
            <a:r>
              <a:rPr lang="en-US" i="1"/>
              <a:t>actual</a:t>
            </a:r>
            <a:r>
              <a:rPr lang="en-US"/>
              <a:t> syllabus!</a:t>
            </a:r>
            <a:endParaRPr/>
          </a:p>
          <a:p>
            <a:pPr marL="171446" lvl="0" indent="-3365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class: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Mondays: Lecture and discussion about IoT communication technology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Wednesdays: In-class labs</a:t>
            </a:r>
            <a:endParaRPr/>
          </a:p>
          <a:p>
            <a:pPr marL="171446" lvl="0" indent="-3365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Assignments will extend the labs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One in-class exam about 2/3 through the course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Homeworks are practice for the exam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Final project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All labs (almost) and assignments, plus final project in teams of 3</a:t>
            </a:r>
            <a:endParaRPr/>
          </a:p>
          <a:p>
            <a:pPr marL="514340" lvl="1" indent="-5333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Asking questions</a:t>
            </a:r>
            <a:endParaRPr/>
          </a:p>
        </p:txBody>
      </p:sp>
      <p:sp>
        <p:nvSpPr>
          <p:cNvPr id="350" name="Google Shape;350;p3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class</a:t>
            </a:r>
            <a:endParaRPr/>
          </a:p>
          <a:p>
            <a:pPr marL="171446" lvl="0" indent="-6981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Office hours!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Both instructors plus TAs</a:t>
            </a:r>
            <a:endParaRPr/>
          </a:p>
          <a:p>
            <a:pPr marL="514340" lvl="1" indent="-3047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Slack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Post questions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Answer each other’s questions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Information from the course staff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Post private info just to course staff</a:t>
            </a:r>
            <a:endParaRPr/>
          </a:p>
        </p:txBody>
      </p:sp>
      <p:sp>
        <p:nvSpPr>
          <p:cNvPr id="351" name="Google Shape;351;p3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Collaboration policy</a:t>
            </a:r>
            <a:br>
              <a:rPr lang="en-US"/>
            </a:br>
            <a:r>
              <a:rPr lang="en-US"/>
              <a:t>Labs: Yes, please!</a:t>
            </a:r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Labs are </a:t>
            </a:r>
            <a:r>
              <a:rPr lang="en-US" sz="2000" i="1" u="sng"/>
              <a:t>highly collaborative</a:t>
            </a:r>
            <a:endParaRPr sz="2000" u="sng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You cannot talk to each other too much, </a:t>
            </a:r>
            <a:r>
              <a:rPr lang="en-US" sz="2000" i="1" u="sng"/>
              <a:t>help each other out in the labs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Rule:</a:t>
            </a:r>
            <a:r>
              <a:rPr lang="en-US" sz="2000" b="1"/>
              <a:t> </a:t>
            </a:r>
            <a:r>
              <a:rPr lang="en-US" sz="2000" i="1" u="sng"/>
              <a:t>Hands on your own keyboards</a:t>
            </a:r>
            <a:r>
              <a:rPr lang="en-US" sz="2000"/>
              <a:t> 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Don’t copy/paste stuff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Don’t do things for someone else, </a:t>
            </a:r>
            <a:r>
              <a:rPr lang="en-US" sz="1800" i="1"/>
              <a:t>explain how</a:t>
            </a:r>
            <a:r>
              <a:rPr lang="en-US" sz="1800"/>
              <a:t> to do it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(As a team) write up your pre-labs, post-lab reports with all your own work</a:t>
            </a:r>
            <a:endParaRPr/>
          </a:p>
        </p:txBody>
      </p:sp>
      <p:sp>
        <p:nvSpPr>
          <p:cNvPr id="358" name="Google Shape;358;p3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Collaboration policy</a:t>
            </a:r>
            <a:br>
              <a:rPr lang="en-US"/>
            </a:br>
            <a:r>
              <a:rPr lang="en-US"/>
              <a:t>Assignments + Final project: in your teams</a:t>
            </a:r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Assignments and final project are done with your team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Your team can </a:t>
            </a:r>
            <a:r>
              <a:rPr lang="en-US" i="1"/>
              <a:t>talk</a:t>
            </a:r>
            <a:r>
              <a:rPr lang="en-US"/>
              <a:t> to others, but don’t write anything down or look at anything they have written down</a:t>
            </a:r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Collaboration policy</a:t>
            </a:r>
            <a:br>
              <a:rPr lang="en-US"/>
            </a:br>
            <a:r>
              <a:rPr lang="en-US"/>
              <a:t>Homework + Exam: individual</a:t>
            </a:r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These are done on your own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can </a:t>
            </a:r>
            <a:r>
              <a:rPr lang="en-US" i="1"/>
              <a:t>talk</a:t>
            </a:r>
            <a:r>
              <a:rPr lang="en-US"/>
              <a:t> to others, but don’t write anything down or look at anything they have written down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are encouraged to study for the exam together</a:t>
            </a:r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Labs</a:t>
            </a:r>
            <a:endParaRPr/>
          </a:p>
        </p:txBody>
      </p:sp>
      <p:sp>
        <p:nvSpPr>
          <p:cNvPr id="378" name="Google Shape;378;p36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Semi-guided efforts of getting wireless communication working on real hardware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Wireshark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Bluetooth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802.15.4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WiFi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LoRa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Designed to be completed in class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Reports or lab deliverables due one week after lab</a:t>
            </a:r>
            <a:endParaRPr/>
          </a:p>
        </p:txBody>
      </p:sp>
      <p:sp>
        <p:nvSpPr>
          <p:cNvPr id="379" name="Google Shape;379;p3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 i="1"/>
              <a:t>Pre-</a:t>
            </a:r>
            <a:r>
              <a:rPr lang="en-US"/>
              <a:t>Labs</a:t>
            </a:r>
            <a:endParaRPr i="1"/>
          </a:p>
        </p:txBody>
      </p:sp>
      <p:sp>
        <p:nvSpPr>
          <p:cNvPr id="385" name="Google Shape;385;p3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Absolutely essential to success in lab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Lab time is limited (just 75 minutes!)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Must</a:t>
            </a:r>
            <a:r>
              <a:rPr lang="en-US"/>
              <a:t> have pre-lab complete </a:t>
            </a:r>
            <a:r>
              <a:rPr lang="en-US" u="sng"/>
              <a:t>before</a:t>
            </a:r>
            <a:r>
              <a:rPr lang="en-US"/>
              <a:t> lab to make lab successful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b="1">
                <a:solidFill>
                  <a:srgbClr val="FF0000"/>
                </a:solidFill>
              </a:rPr>
              <a:t>Pre-labs are due by the start of lab, no exceptions, no make-ups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86" name="Google Shape;386;p3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Assignments</a:t>
            </a:r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Assignments build upon the labs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 activities in assignments: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Continue building a wireless device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Deploy a device somewhere to collect data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Analyze the performance of your device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Form networks with your wireless devices</a:t>
            </a:r>
            <a:endParaRPr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Typically due two weeks after the relevant lab</a:t>
            </a:r>
            <a:endParaRPr/>
          </a:p>
          <a:p>
            <a:pPr marL="514340" lvl="1" indent="-190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93" name="Google Shape;393;p3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Final Project</a:t>
            </a:r>
            <a:endParaRPr/>
          </a:p>
        </p:txBody>
      </p:sp>
      <p:sp>
        <p:nvSpPr>
          <p:cNvPr id="399" name="Google Shape;399;p39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Larger project that integrates various wireless protocols you have learned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open-ended than the assignments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We will provide a few ideas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Or your group can pursue your own idea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details later in the semester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Our final exam slot (May 4) will be a demo/project share day</a:t>
            </a:r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What does this slide say?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ct val="100000"/>
              <a:buFont typeface="Trebuchet MS"/>
              <a:buNone/>
            </a:pPr>
            <a:r>
              <a:rPr lang="en-US"/>
              <a:t>Hey, what about that mini-quiz thing you snuck in there?</a:t>
            </a:r>
            <a:endParaRPr/>
          </a:p>
        </p:txBody>
      </p:sp>
      <p:sp>
        <p:nvSpPr>
          <p:cNvPr id="406" name="Google Shape;406;p40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46" lvl="0" indent="-171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Lecture will begin with a "minute-quiz”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These will be (very) short and will cover material from the prior lecture, or possibly pre-lab, lab, post-lab, homework or other assignment</a:t>
            </a:r>
            <a:endParaRPr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You should not need to study or worry about these – if you were there and paying attention, you'll be prepared</a:t>
            </a:r>
            <a:endParaRPr/>
          </a:p>
          <a:p>
            <a:pPr marL="171446" lvl="0" indent="-3047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171446" lvl="0" indent="-171446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Grading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Half points for just completing the quiz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Half points based on correct answers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Only need 75% of points over the semester for full credit</a:t>
            </a:r>
            <a:endParaRPr/>
          </a:p>
        </p:txBody>
      </p:sp>
      <p:sp>
        <p:nvSpPr>
          <p:cNvPr id="407" name="Google Shape;407;p4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Interlude</a:t>
            </a:r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You have two minutes for everyone in the room to tell me your birthday (month and day)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Verbally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 have to be able to understand each birthday</a:t>
            </a:r>
          </a:p>
          <a:p>
            <a:pPr marL="628646" lvl="1" indent="-177800">
              <a:spcBef>
                <a:spcPts val="750"/>
              </a:spcBef>
              <a:buSzPts val="2800"/>
            </a:pPr>
            <a:r>
              <a:rPr lang="en-US" dirty="0"/>
              <a:t>If you hear me say your birthday then your job is complete</a:t>
            </a:r>
            <a:endParaRPr dirty="0"/>
          </a:p>
          <a:p>
            <a:pPr marL="171446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Take one minute to strategize</a:t>
            </a:r>
            <a:endParaRPr dirty="0"/>
          </a:p>
        </p:txBody>
      </p:sp>
      <p:sp>
        <p:nvSpPr>
          <p:cNvPr id="414" name="Google Shape;414;p4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How to succeed in this course</a:t>
            </a:r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Attendance is required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In-class labs and team work requires you be physically here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Reach out to us if you are struggling or need help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We want you to succeed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Be prepared to write embedded C code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But, this isn’t an embedded programming class</a:t>
            </a:r>
            <a:endParaRPr dirty="0"/>
          </a:p>
          <a:p>
            <a:pPr marL="171446" lvl="0" indent="-177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Establish a strategy for collaborating in your group</a:t>
            </a:r>
            <a:endParaRPr dirty="0"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Labs and assignments will often have multiple roles</a:t>
            </a:r>
            <a:endParaRPr dirty="0"/>
          </a:p>
        </p:txBody>
      </p:sp>
      <p:sp>
        <p:nvSpPr>
          <p:cNvPr id="421" name="Google Shape;421;p4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6D64DF-669C-14FE-0D02-ACA98784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pollev.com</a:t>
            </a:r>
            <a:r>
              <a:rPr lang="en-US" dirty="0"/>
              <a:t>/</a:t>
            </a:r>
            <a:r>
              <a:rPr lang="en-US" dirty="0" err="1"/>
              <a:t>wiotbc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2F9ABD-7E64-A8B7-BACF-AAA49A4FF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What percentage of your grade is labs + assignments?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375B5-D7F2-38DC-A88A-81357559A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7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Example C code</a:t>
            </a:r>
            <a:endParaRPr/>
          </a:p>
        </p:txBody>
      </p:sp>
      <p:sp>
        <p:nvSpPr>
          <p:cNvPr id="427" name="Google Shape;427;p43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903678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1">
                <a:latin typeface="Consolas"/>
                <a:ea typeface="Consolas"/>
                <a:cs typeface="Consolas"/>
                <a:sym typeface="Consolas"/>
              </a:rPr>
              <a:t>// Locate the index of the segment within the buffer with the given identifier.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int find_segment(uin8_t* buf, int len, uint8_t identifier, int* pos) {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int index = 0;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while ((index+2) &lt;= len) {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  uint8_t segment_length = buf[index];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  uint8_t segment_id = buf[index + 1];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  if (segment_id == identifier) {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    *pos = index;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    return 0;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  index += (int) segment_length;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 return -1;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34" name="Google Shape;434;p44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46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Note: HW1 due next week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Meant to be a review</a:t>
            </a:r>
            <a:endParaRPr/>
          </a:p>
          <a:p>
            <a:pPr marL="514340" lvl="1" indent="-171446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Still somewhat challenging</a:t>
            </a:r>
            <a:endParaRPr/>
          </a:p>
        </p:txBody>
      </p:sp>
      <p:sp>
        <p:nvSpPr>
          <p:cNvPr id="435" name="Google Shape;435;p4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What does this slide say?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And this one?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What about now?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👍♋■ ⮹□◆ ❒♏♋♎ ⧫♒♓⬧ ⬧●♓♎♏✍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APOVLQIZNLCLSMNFPURPCVUAIOQVCPQJLXPENXPPQWJKCI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1831</Words>
  <Application>Microsoft Macintosh PowerPoint</Application>
  <PresentationFormat>On-screen Show (16:10)</PresentationFormat>
  <Paragraphs>329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Calibri</vt:lpstr>
      <vt:lpstr>Helvetica Neue</vt:lpstr>
      <vt:lpstr>Wingdings</vt:lpstr>
      <vt:lpstr>Corben</vt:lpstr>
      <vt:lpstr>Consolas</vt:lpstr>
      <vt:lpstr>Noto Sans Symbols</vt:lpstr>
      <vt:lpstr>Helvetica</vt:lpstr>
      <vt:lpstr>Trebuchet MS</vt:lpstr>
      <vt:lpstr>Arial</vt:lpstr>
      <vt:lpstr>Office Theme</vt:lpstr>
      <vt:lpstr>Wireless for the Internet of Things</vt:lpstr>
      <vt:lpstr>Today’s Goals</vt:lpstr>
      <vt:lpstr>Wireless: a defining technology of the last 30+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Computers face many of the same communication challenges we do</vt:lpstr>
      <vt:lpstr>Perspective of this course</vt:lpstr>
      <vt:lpstr>What is the IoT anyway?</vt:lpstr>
      <vt:lpstr>Discussion: what is the Internet of Things?</vt:lpstr>
      <vt:lpstr>Discussion: what is the Internet of Things?</vt:lpstr>
      <vt:lpstr>Thought experiment on capabilities</vt:lpstr>
      <vt:lpstr>Thought experiment on energy</vt:lpstr>
      <vt:lpstr>The two hardest things in embedded systems / IoT are power and communication</vt:lpstr>
      <vt:lpstr>Energy is the defining constraint of emerging technologies</vt:lpstr>
      <vt:lpstr>Internet of Things</vt:lpstr>
      <vt:lpstr>Warning: Internet of Crap</vt:lpstr>
      <vt:lpstr>Internet of Insecure Crap</vt:lpstr>
      <vt:lpstr>word cloud + xkcd</vt:lpstr>
      <vt:lpstr>Introductions: Brad Campbell</vt:lpstr>
      <vt:lpstr>Introductions: Nabeel Nasir</vt:lpstr>
      <vt:lpstr>CS/ECE 4501 Wireless for the Internet of Things</vt:lpstr>
      <vt:lpstr>Quick Logistics</vt:lpstr>
      <vt:lpstr>Co-teaching</vt:lpstr>
      <vt:lpstr>Highlights from the syllabus</vt:lpstr>
      <vt:lpstr>Asking questions</vt:lpstr>
      <vt:lpstr>Collaboration policy Labs: Yes, please!</vt:lpstr>
      <vt:lpstr>Collaboration policy Assignments + Final project: in your teams</vt:lpstr>
      <vt:lpstr>Collaboration policy Homework + Exam: individual</vt:lpstr>
      <vt:lpstr>Labs</vt:lpstr>
      <vt:lpstr>Pre-Labs</vt:lpstr>
      <vt:lpstr>Assignments</vt:lpstr>
      <vt:lpstr>Final Project</vt:lpstr>
      <vt:lpstr>Hey, what about that mini-quiz thing you snuck in there?</vt:lpstr>
      <vt:lpstr>Interlude</vt:lpstr>
      <vt:lpstr>How to succeed in this course</vt:lpstr>
      <vt:lpstr>pollev.com/wiotbc</vt:lpstr>
      <vt:lpstr>Example C code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creator>Kai-Wei Chang</dc:creator>
  <cp:lastModifiedBy>Campbell, Brad (bjc8c)</cp:lastModifiedBy>
  <cp:revision>4</cp:revision>
  <dcterms:created xsi:type="dcterms:W3CDTF">2015-09-15T19:03:29Z</dcterms:created>
  <dcterms:modified xsi:type="dcterms:W3CDTF">2023-01-18T21:38:09Z</dcterms:modified>
</cp:coreProperties>
</file>