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156" r:id="rId4"/>
  </p:sldIdLst>
  <p:sldSz cx="9144000" cy="5715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0" roundtripDataSignature="AMtx7mh2GsPZzwgmj0ICQeZO52ZYci946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135" d="100"/>
          <a:sy n="135" d="100"/>
        </p:scale>
        <p:origin x="8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104" Type="http://schemas.openxmlformats.org/officeDocument/2006/relationships/tableStyles" Target="tableStyles.xml"/><Relationship Id="rId103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02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1" Type="http://schemas.openxmlformats.org/officeDocument/2006/relationships/presProps" Target="presProps.xml"/><Relationship Id="rId4" Type="http://schemas.openxmlformats.org/officeDocument/2006/relationships/slide" Target="slides/slide3.xml"/><Relationship Id="rId100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68" name="Google Shape;6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6"/>
          <p:cNvSpPr txBox="1"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4500"/>
              <a:buFont typeface="Trebuchet MS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6"/>
          <p:cNvSpPr txBox="1"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Helvetica" pitchFamily="2" charset="0"/>
              </a:defRPr>
            </a:lvl1pPr>
            <a:lvl2pPr lvl="1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 dirty="0"/>
          </a:p>
        </p:txBody>
      </p:sp>
      <p:sp>
        <p:nvSpPr>
          <p:cNvPr id="17" name="Google Shape;17;p46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7"/>
          <p:cNvSpPr txBox="1">
            <a:spLocks noGrp="1"/>
          </p:cNvSpPr>
          <p:nvPr>
            <p:ph type="ctrTitle"/>
          </p:nvPr>
        </p:nvSpPr>
        <p:spPr>
          <a:xfrm>
            <a:off x="1143000" y="892099"/>
            <a:ext cx="6858000" cy="1803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3750"/>
              <a:buFont typeface="Trebuchet MS"/>
              <a:buNone/>
              <a:defRPr sz="375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57"/>
          <p:cNvSpPr txBox="1"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latin typeface="Helvetica" pitchFamily="2" charset="0"/>
              </a:defRPr>
            </a:lvl1pPr>
            <a:lvl2pPr lvl="1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50"/>
              <a:buNone/>
              <a:defRPr sz="1250"/>
            </a:lvl2pPr>
            <a:lvl3pPr lvl="2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126"/>
              <a:buNone/>
              <a:defRPr sz="1126"/>
            </a:lvl3pPr>
            <a:lvl4pPr lvl="3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lvl="5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lvl="6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lvl="7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lvl="8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 dirty="0"/>
          </a:p>
        </p:txBody>
      </p:sp>
      <p:sp>
        <p:nvSpPr>
          <p:cNvPr id="64" name="Google Shape;64;p57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7"/>
          <p:cNvSpPr txBox="1"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7"/>
          <p:cNvSpPr txBox="1">
            <a:spLocks noGrp="1"/>
          </p:cNvSpPr>
          <p:nvPr>
            <p:ph type="body" idx="1"/>
          </p:nvPr>
        </p:nvSpPr>
        <p:spPr>
          <a:xfrm>
            <a:off x="107213" y="959227"/>
            <a:ext cx="8929217" cy="4188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" pitchFamily="2" charset="0"/>
              </a:defRPr>
            </a:lvl1pPr>
            <a:lvl2pPr marL="914400" lvl="1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21" name="Google Shape;21;p47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0"/>
          <p:cNvSpPr txBox="1">
            <a:spLocks noGrp="1"/>
          </p:cNvSpPr>
          <p:nvPr>
            <p:ph type="title"/>
          </p:nvPr>
        </p:nvSpPr>
        <p:spPr>
          <a:xfrm>
            <a:off x="623888" y="1424785"/>
            <a:ext cx="7886700" cy="2377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4500"/>
              <a:buFont typeface="Trebuchet MS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0"/>
          <p:cNvSpPr txBox="1"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  <a:latin typeface="Helvetica" pitchFamily="2" charset="0"/>
              </a:defRPr>
            </a:lvl1pPr>
            <a:lvl2pPr marL="914400" lvl="1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  <p:sp>
        <p:nvSpPr>
          <p:cNvPr id="30" name="Google Shape;30;p50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1"/>
          <p:cNvSpPr txBox="1"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1"/>
          <p:cNvSpPr txBox="1">
            <a:spLocks noGrp="1"/>
          </p:cNvSpPr>
          <p:nvPr>
            <p:ph type="body" idx="1"/>
          </p:nvPr>
        </p:nvSpPr>
        <p:spPr>
          <a:xfrm>
            <a:off x="628650" y="1521354"/>
            <a:ext cx="3886200" cy="3626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" pitchFamily="2" charset="0"/>
              </a:defRPr>
            </a:lvl1pPr>
            <a:lvl2pPr marL="914400" lvl="1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34" name="Google Shape;34;p51"/>
          <p:cNvSpPr txBox="1">
            <a:spLocks noGrp="1"/>
          </p:cNvSpPr>
          <p:nvPr>
            <p:ph type="body" idx="2"/>
          </p:nvPr>
        </p:nvSpPr>
        <p:spPr>
          <a:xfrm>
            <a:off x="4629150" y="1521354"/>
            <a:ext cx="3886200" cy="3626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" pitchFamily="2" charset="0"/>
              </a:defRPr>
            </a:lvl1pPr>
            <a:lvl2pPr marL="914400" lvl="1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35" name="Google Shape;35;p51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2"/>
          <p:cNvSpPr txBox="1"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2"/>
          <p:cNvSpPr txBox="1"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>
                <a:latin typeface="Helvetica" pitchFamily="2" charset="0"/>
              </a:defRPr>
            </a:lvl1pPr>
            <a:lvl2pPr marL="914400" lvl="1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 dirty="0"/>
          </a:p>
        </p:txBody>
      </p:sp>
      <p:sp>
        <p:nvSpPr>
          <p:cNvPr id="39" name="Google Shape;39;p52"/>
          <p:cNvSpPr txBox="1">
            <a:spLocks noGrp="1"/>
          </p:cNvSpPr>
          <p:nvPr>
            <p:ph type="body" idx="2"/>
          </p:nvPr>
        </p:nvSpPr>
        <p:spPr>
          <a:xfrm>
            <a:off x="629842" y="2087566"/>
            <a:ext cx="3868340" cy="3070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" pitchFamily="2" charset="0"/>
              </a:defRPr>
            </a:lvl1pPr>
            <a:lvl2pPr marL="914400" lvl="1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0" name="Google Shape;40;p52"/>
          <p:cNvSpPr txBox="1">
            <a:spLocks noGrp="1"/>
          </p:cNvSpPr>
          <p:nvPr>
            <p:ph type="body" idx="3"/>
          </p:nvPr>
        </p:nvSpPr>
        <p:spPr>
          <a:xfrm>
            <a:off x="4629156" y="1400969"/>
            <a:ext cx="3887391" cy="686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>
                <a:latin typeface="Helvetica" pitchFamily="2" charset="0"/>
              </a:defRPr>
            </a:lvl1pPr>
            <a:lvl2pPr marL="914400" lvl="1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 dirty="0"/>
          </a:p>
        </p:txBody>
      </p:sp>
      <p:sp>
        <p:nvSpPr>
          <p:cNvPr id="41" name="Google Shape;41;p52"/>
          <p:cNvSpPr txBox="1">
            <a:spLocks noGrp="1"/>
          </p:cNvSpPr>
          <p:nvPr>
            <p:ph type="body" idx="4"/>
          </p:nvPr>
        </p:nvSpPr>
        <p:spPr>
          <a:xfrm>
            <a:off x="4629156" y="2087566"/>
            <a:ext cx="3887391" cy="3070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" pitchFamily="2" charset="0"/>
              </a:defRPr>
            </a:lvl1pPr>
            <a:lvl2pPr marL="914400" lvl="1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2" name="Google Shape;42;p52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3"/>
          <p:cNvSpPr txBox="1"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2400"/>
              <a:buFont typeface="Trebuchet M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3"/>
          <p:cNvSpPr txBox="1">
            <a:spLocks noGrp="1"/>
          </p:cNvSpPr>
          <p:nvPr>
            <p:ph type="body" idx="1"/>
          </p:nvPr>
        </p:nvSpPr>
        <p:spPr>
          <a:xfrm>
            <a:off x="3887391" y="822855"/>
            <a:ext cx="4629150" cy="4061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>
                <a:latin typeface="Helvetica" pitchFamily="2" charset="0"/>
              </a:defRPr>
            </a:lvl1pPr>
            <a:lvl2pPr marL="914400" lvl="1" indent="-36195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 dirty="0"/>
          </a:p>
        </p:txBody>
      </p:sp>
      <p:sp>
        <p:nvSpPr>
          <p:cNvPr id="46" name="Google Shape;46;p53"/>
          <p:cNvSpPr txBox="1">
            <a:spLocks noGrp="1"/>
          </p:cNvSpPr>
          <p:nvPr>
            <p:ph type="body" idx="2"/>
          </p:nvPr>
        </p:nvSpPr>
        <p:spPr>
          <a:xfrm>
            <a:off x="629841" y="1714503"/>
            <a:ext cx="2949178" cy="3176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latin typeface="Helvetica" pitchFamily="2" charset="0"/>
              </a:defRPr>
            </a:lvl1pPr>
            <a:lvl2pPr marL="914400" lvl="1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 dirty="0"/>
          </a:p>
        </p:txBody>
      </p:sp>
      <p:sp>
        <p:nvSpPr>
          <p:cNvPr id="47" name="Google Shape;47;p53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54"/>
          <p:cNvSpPr txBox="1"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2400"/>
              <a:buFont typeface="Trebuchet M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4"/>
          <p:cNvSpPr>
            <a:spLocks noGrp="1"/>
          </p:cNvSpPr>
          <p:nvPr>
            <p:ph type="pic" idx="2"/>
          </p:nvPr>
        </p:nvSpPr>
        <p:spPr>
          <a:xfrm>
            <a:off x="3887391" y="822855"/>
            <a:ext cx="4629150" cy="4061354"/>
          </a:xfrm>
          <a:prstGeom prst="rect">
            <a:avLst/>
          </a:prstGeom>
          <a:noFill/>
          <a:ln>
            <a:noFill/>
          </a:ln>
        </p:spPr>
      </p:sp>
      <p:sp>
        <p:nvSpPr>
          <p:cNvPr id="51" name="Google Shape;51;p54"/>
          <p:cNvSpPr txBox="1">
            <a:spLocks noGrp="1"/>
          </p:cNvSpPr>
          <p:nvPr>
            <p:ph type="body" idx="1"/>
          </p:nvPr>
        </p:nvSpPr>
        <p:spPr>
          <a:xfrm>
            <a:off x="629841" y="1714503"/>
            <a:ext cx="2949178" cy="3176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latin typeface="Helvetica" pitchFamily="2" charset="0"/>
              </a:defRPr>
            </a:lvl1pPr>
            <a:lvl2pPr marL="914400" lvl="1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 dirty="0"/>
          </a:p>
        </p:txBody>
      </p:sp>
      <p:sp>
        <p:nvSpPr>
          <p:cNvPr id="52" name="Google Shape;52;p54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5"/>
          <p:cNvSpPr txBox="1"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55"/>
          <p:cNvSpPr txBox="1">
            <a:spLocks noGrp="1"/>
          </p:cNvSpPr>
          <p:nvPr>
            <p:ph type="body" idx="1"/>
          </p:nvPr>
        </p:nvSpPr>
        <p:spPr>
          <a:xfrm rot="5400000">
            <a:off x="2477699" y="-1411258"/>
            <a:ext cx="4188246" cy="8929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" pitchFamily="2" charset="0"/>
              </a:defRPr>
            </a:lvl1pPr>
            <a:lvl2pPr marL="914400" lvl="1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56" name="Google Shape;56;p55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56"/>
          <p:cNvSpPr txBox="1">
            <a:spLocks noGrp="1"/>
          </p:cNvSpPr>
          <p:nvPr>
            <p:ph type="title"/>
          </p:nvPr>
        </p:nvSpPr>
        <p:spPr>
          <a:xfrm rot="5400000">
            <a:off x="5107915" y="1740033"/>
            <a:ext cx="484319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56"/>
          <p:cNvSpPr txBox="1">
            <a:spLocks noGrp="1"/>
          </p:cNvSpPr>
          <p:nvPr>
            <p:ph type="body" idx="1"/>
          </p:nvPr>
        </p:nvSpPr>
        <p:spPr>
          <a:xfrm rot="5400000">
            <a:off x="1107419" y="-174492"/>
            <a:ext cx="484319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" pitchFamily="2" charset="0"/>
              </a:defRPr>
            </a:lvl1pPr>
            <a:lvl2pPr marL="914400" lvl="1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60" name="Google Shape;60;p56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5"/>
          <p:cNvSpPr txBox="1"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3300"/>
              <a:buFont typeface="Trebuchet MS"/>
              <a:buNone/>
              <a:defRPr sz="3300" b="0" i="0" u="none" strike="noStrike" cap="none">
                <a:solidFill>
                  <a:srgbClr val="002F6C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5"/>
          <p:cNvSpPr txBox="1">
            <a:spLocks noGrp="1"/>
          </p:cNvSpPr>
          <p:nvPr>
            <p:ph type="body" idx="1"/>
          </p:nvPr>
        </p:nvSpPr>
        <p:spPr>
          <a:xfrm>
            <a:off x="107213" y="959227"/>
            <a:ext cx="8929217" cy="4188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2" name="Google Shape;12;p45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3" name="Google Shape;13;p4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000476" y="177254"/>
            <a:ext cx="997802" cy="61368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Helvetica" pitchFamily="2" charset="0"/>
          <a:ea typeface="Helvetica" pitchFamily="2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>
              <a:buClr>
                <a:schemeClr val="dk1"/>
              </a:buClr>
              <a:buSzPts val="3200"/>
            </a:pPr>
            <a:r>
              <a:rPr lang="en-US" sz="1800" dirty="0"/>
              <a:t>Wireless for the Internet of Things</a:t>
            </a:r>
            <a:br>
              <a:rPr lang="en-US" sz="1800" dirty="0"/>
            </a:br>
            <a:br>
              <a:rPr lang="en-US" sz="3200" b="1" dirty="0">
                <a:solidFill>
                  <a:schemeClr val="dk1"/>
                </a:solidFill>
              </a:rPr>
            </a:br>
            <a:r>
              <a:rPr lang="en-US" sz="3200" b="1" dirty="0">
                <a:solidFill>
                  <a:schemeClr val="dk1"/>
                </a:solidFill>
              </a:rPr>
              <a:t>Lab 1 - </a:t>
            </a:r>
            <a:r>
              <a:rPr lang="en-US" sz="3600" dirty="0">
                <a:solidFill>
                  <a:schemeClr val="tx1"/>
                </a:solidFill>
              </a:rPr>
              <a:t>Wireshark Lab</a:t>
            </a:r>
            <a:endParaRPr sz="6000" b="1" i="1" dirty="0">
              <a:solidFill>
                <a:schemeClr val="tx1"/>
              </a:solidFill>
            </a:endParaRPr>
          </a:p>
        </p:txBody>
      </p:sp>
      <p:sp>
        <p:nvSpPr>
          <p:cNvPr id="71" name="Google Shape;71;p1"/>
          <p:cNvSpPr txBox="1">
            <a:spLocks noGrp="1"/>
          </p:cNvSpPr>
          <p:nvPr>
            <p:ph type="subTitle" idx="1"/>
          </p:nvPr>
        </p:nvSpPr>
        <p:spPr>
          <a:xfrm>
            <a:off x="1143000" y="3916098"/>
            <a:ext cx="1571920" cy="1379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1600"/>
              <a:buNone/>
            </a:pPr>
            <a:r>
              <a:rPr lang="en-US" sz="1600" b="1" dirty="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CS/ECE 4501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1F3864"/>
              </a:buClr>
              <a:buSzPts val="1600"/>
              <a:buNone/>
            </a:pPr>
            <a:r>
              <a:rPr lang="en-US" sz="1600" b="1" dirty="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Spring 2023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1F3864"/>
              </a:buClr>
              <a:buSzPts val="1600"/>
              <a:buNone/>
            </a:pPr>
            <a:r>
              <a:rPr lang="en-US" sz="1600" b="1" dirty="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UVA</a:t>
            </a:r>
            <a:endParaRPr sz="1600" dirty="0">
              <a:solidFill>
                <a:srgbClr val="1F386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429EA3-483E-FE1B-54A1-F9E4AFA8BBBD}"/>
              </a:ext>
            </a:extLst>
          </p:cNvPr>
          <p:cNvSpPr txBox="1"/>
          <p:nvPr/>
        </p:nvSpPr>
        <p:spPr>
          <a:xfrm>
            <a:off x="7726319" y="5496091"/>
            <a:ext cx="131799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bg1">
                    <a:lumMod val="85000"/>
                  </a:schemeClr>
                </a:solidFill>
              </a:rPr>
              <a:t>[</a:t>
            </a:r>
            <a:r>
              <a:rPr lang="en-US" sz="700" dirty="0" err="1">
                <a:solidFill>
                  <a:schemeClr val="bg1">
                    <a:lumMod val="85000"/>
                  </a:schemeClr>
                </a:solidFill>
              </a:rPr>
              <a:t>Pannuto</a:t>
            </a:r>
            <a:r>
              <a:rPr lang="en-US" sz="700" dirty="0">
                <a:solidFill>
                  <a:schemeClr val="bg1">
                    <a:lumMod val="85000"/>
                  </a:schemeClr>
                </a:solidFill>
              </a:rPr>
              <a:t>, </a:t>
            </a:r>
            <a:r>
              <a:rPr lang="en-US" sz="700" dirty="0" err="1">
                <a:solidFill>
                  <a:schemeClr val="bg1">
                    <a:lumMod val="85000"/>
                  </a:schemeClr>
                </a:solidFill>
              </a:rPr>
              <a:t>Ghena</a:t>
            </a:r>
            <a:r>
              <a:rPr lang="en-US" sz="700" dirty="0">
                <a:solidFill>
                  <a:schemeClr val="bg1">
                    <a:lumMod val="85000"/>
                  </a:schemeClr>
                </a:solidFill>
              </a:rPr>
              <a:t>, Campbell]</a:t>
            </a:r>
          </a:p>
        </p:txBody>
      </p:sp>
      <p:sp>
        <p:nvSpPr>
          <p:cNvPr id="3" name="Up Ribbon 2">
            <a:extLst>
              <a:ext uri="{FF2B5EF4-FFF2-40B4-BE49-F238E27FC236}">
                <a16:creationId xmlns:a16="http://schemas.microsoft.com/office/drawing/2014/main" id="{EB73E872-D44A-FDEA-10D0-0CA46EA46310}"/>
              </a:ext>
            </a:extLst>
          </p:cNvPr>
          <p:cNvSpPr/>
          <p:nvPr/>
        </p:nvSpPr>
        <p:spPr>
          <a:xfrm>
            <a:off x="3271101" y="3154491"/>
            <a:ext cx="5250730" cy="2092750"/>
          </a:xfrm>
          <a:prstGeom prst="ribbon2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While we get started, take the quiz on canvas!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"/>
          <p:cNvSpPr txBox="1"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3300"/>
              <a:buFont typeface="Trebuchet MS"/>
              <a:buNone/>
            </a:pPr>
            <a:r>
              <a:rPr lang="en-US" dirty="0"/>
              <a:t>Today’s Lab</a:t>
            </a:r>
            <a:endParaRPr dirty="0"/>
          </a:p>
        </p:txBody>
      </p:sp>
      <p:sp>
        <p:nvSpPr>
          <p:cNvPr id="89" name="Google Shape;89;p2"/>
          <p:cNvSpPr txBox="1">
            <a:spLocks noGrp="1"/>
          </p:cNvSpPr>
          <p:nvPr>
            <p:ph type="body" idx="1"/>
          </p:nvPr>
        </p:nvSpPr>
        <p:spPr>
          <a:xfrm>
            <a:off x="107213" y="959227"/>
            <a:ext cx="8929217" cy="4188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46" lvl="0" indent="-17144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 dirty="0"/>
              <a:t>Everything linked from the modules tab on canvas</a:t>
            </a:r>
          </a:p>
          <a:p>
            <a:pPr marL="171446" lvl="0" indent="-17144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 dirty="0">
                <a:latin typeface="Helvetica" pitchFamily="2" charset="0"/>
              </a:rPr>
              <a:t>Fill in the post lab report</a:t>
            </a:r>
            <a:r>
              <a:rPr lang="en-US" sz="2000" dirty="0"/>
              <a:t> from the assignment</a:t>
            </a:r>
          </a:p>
          <a:p>
            <a:pPr marL="171446" lvl="0" indent="-17144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endParaRPr lang="en-US" sz="2000" dirty="0">
              <a:latin typeface="Helvetica" pitchFamily="2" charset="0"/>
            </a:endParaRPr>
          </a:p>
          <a:p>
            <a:pPr marL="171446" lvl="0" indent="-17144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 dirty="0"/>
              <a:t>You are submitting individually, but you are welcome to work with your neighbors!</a:t>
            </a:r>
            <a:endParaRPr lang="en-US" sz="2000" dirty="0">
              <a:latin typeface="Helvetica" pitchFamily="2" charset="0"/>
            </a:endParaRPr>
          </a:p>
          <a:p>
            <a:pPr marL="171446" lvl="0" indent="-17144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endParaRPr lang="en-US" sz="2000" dirty="0">
              <a:latin typeface="Helvetica" pitchFamily="2" charset="0"/>
            </a:endParaRPr>
          </a:p>
          <a:p>
            <a:pPr marL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/>
          </a:p>
        </p:txBody>
      </p:sp>
      <p:sp>
        <p:nvSpPr>
          <p:cNvPr id="90" name="Google Shape;90;p2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CIe WIFI Adapter Card with Bluetooth | GLOTRENDS">
            <a:extLst>
              <a:ext uri="{FF2B5EF4-FFF2-40B4-BE49-F238E27FC236}">
                <a16:creationId xmlns:a16="http://schemas.microsoft.com/office/drawing/2014/main" id="{5E3A7746-D59A-776E-BF34-9A9C59AEA2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245" y="2085238"/>
            <a:ext cx="1339785" cy="1339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5CF1FD-9A87-2C4F-76C8-CFDB38D83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Wireshark Overview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5539A5-7D45-FE8C-8BB2-27A6960FBC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  <p:sp>
        <p:nvSpPr>
          <p:cNvPr id="5" name="Block Arc 4">
            <a:extLst>
              <a:ext uri="{FF2B5EF4-FFF2-40B4-BE49-F238E27FC236}">
                <a16:creationId xmlns:a16="http://schemas.microsoft.com/office/drawing/2014/main" id="{0F19D3EB-38BA-B366-EB54-DB2DD2B9A5EB}"/>
              </a:ext>
            </a:extLst>
          </p:cNvPr>
          <p:cNvSpPr/>
          <p:nvPr/>
        </p:nvSpPr>
        <p:spPr>
          <a:xfrm>
            <a:off x="1762812" y="1789315"/>
            <a:ext cx="603316" cy="295923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lock Arc 5">
            <a:extLst>
              <a:ext uri="{FF2B5EF4-FFF2-40B4-BE49-F238E27FC236}">
                <a16:creationId xmlns:a16="http://schemas.microsoft.com/office/drawing/2014/main" id="{1A33B40A-1784-4625-6832-4DA809C4DB6E}"/>
              </a:ext>
            </a:extLst>
          </p:cNvPr>
          <p:cNvSpPr/>
          <p:nvPr/>
        </p:nvSpPr>
        <p:spPr>
          <a:xfrm>
            <a:off x="1654404" y="1641353"/>
            <a:ext cx="820132" cy="295923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Block Arc 6">
            <a:extLst>
              <a:ext uri="{FF2B5EF4-FFF2-40B4-BE49-F238E27FC236}">
                <a16:creationId xmlns:a16="http://schemas.microsoft.com/office/drawing/2014/main" id="{9999E404-D7BE-11EA-8AEF-BA3A5EEEFD83}"/>
              </a:ext>
            </a:extLst>
          </p:cNvPr>
          <p:cNvSpPr/>
          <p:nvPr/>
        </p:nvSpPr>
        <p:spPr>
          <a:xfrm>
            <a:off x="1563672" y="1493391"/>
            <a:ext cx="990992" cy="295923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9F5833B-57A6-B0D9-4487-6A9FA04521C3}"/>
              </a:ext>
            </a:extLst>
          </p:cNvPr>
          <p:cNvCxnSpPr>
            <a:cxnSpLocks/>
          </p:cNvCxnSpPr>
          <p:nvPr/>
        </p:nvCxnSpPr>
        <p:spPr>
          <a:xfrm>
            <a:off x="2667786" y="3203336"/>
            <a:ext cx="7541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 descr="arch">
            <a:extLst>
              <a:ext uri="{FF2B5EF4-FFF2-40B4-BE49-F238E27FC236}">
                <a16:creationId xmlns:a16="http://schemas.microsoft.com/office/drawing/2014/main" id="{835B6554-B6C0-04B5-9FF8-E00F64816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1493" y="1588416"/>
            <a:ext cx="2658025" cy="2538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AE5D4E9-C731-E7CF-73BA-6B6CF49ACE55}"/>
              </a:ext>
            </a:extLst>
          </p:cNvPr>
          <p:cNvCxnSpPr/>
          <p:nvPr/>
        </p:nvCxnSpPr>
        <p:spPr>
          <a:xfrm flipH="1">
            <a:off x="4317476" y="1641352"/>
            <a:ext cx="772998" cy="8266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B3B037C-EEE7-5C6C-476D-837C89108A5F}"/>
              </a:ext>
            </a:extLst>
          </p:cNvPr>
          <p:cNvCxnSpPr/>
          <p:nvPr/>
        </p:nvCxnSpPr>
        <p:spPr>
          <a:xfrm flipH="1" flipV="1">
            <a:off x="4185501" y="3127922"/>
            <a:ext cx="815992" cy="998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8" name="Picture 14" descr="Magnifying Glass PNG Images Transparent Free Download | PNGMart">
            <a:extLst>
              <a:ext uri="{FF2B5EF4-FFF2-40B4-BE49-F238E27FC236}">
                <a16:creationId xmlns:a16="http://schemas.microsoft.com/office/drawing/2014/main" id="{191F639E-D316-022A-C4B5-0ED1204123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783" y="3010959"/>
            <a:ext cx="828970" cy="1105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4" descr="Magnifying Glass PNG Images Transparent Free Download | PNGMart">
            <a:extLst>
              <a:ext uri="{FF2B5EF4-FFF2-40B4-BE49-F238E27FC236}">
                <a16:creationId xmlns:a16="http://schemas.microsoft.com/office/drawing/2014/main" id="{1F9E5F28-9EE6-375E-62CC-700039606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206" y="2631835"/>
            <a:ext cx="828970" cy="1105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TF Guide: Overpass 2 - Hacked - JO's USB">
            <a:extLst>
              <a:ext uri="{FF2B5EF4-FFF2-40B4-BE49-F238E27FC236}">
                <a16:creationId xmlns:a16="http://schemas.microsoft.com/office/drawing/2014/main" id="{E6E044B5-5A1C-9ECA-03B2-FC848BA8EE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179" y="4534242"/>
            <a:ext cx="1800520" cy="454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82FB53-94C9-D7D3-DFD1-B6A14BCA6ED1}"/>
              </a:ext>
            </a:extLst>
          </p:cNvPr>
          <p:cNvCxnSpPr>
            <a:cxnSpLocks/>
          </p:cNvCxnSpPr>
          <p:nvPr/>
        </p:nvCxnSpPr>
        <p:spPr>
          <a:xfrm flipV="1">
            <a:off x="6730394" y="3632418"/>
            <a:ext cx="193874" cy="9298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633BA5F-6F40-E60D-BDCA-5731BA5164B8}"/>
              </a:ext>
            </a:extLst>
          </p:cNvPr>
          <p:cNvCxnSpPr>
            <a:cxnSpLocks/>
          </p:cNvCxnSpPr>
          <p:nvPr/>
        </p:nvCxnSpPr>
        <p:spPr>
          <a:xfrm flipH="1" flipV="1">
            <a:off x="5570452" y="3272204"/>
            <a:ext cx="500386" cy="12620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Buy Surface Laptop 4 for Business (Specs, Ports, Price, 13.5&quot; or 15&quot;) -  Microsoft Store">
            <a:extLst>
              <a:ext uri="{FF2B5EF4-FFF2-40B4-BE49-F238E27FC236}">
                <a16:creationId xmlns:a16="http://schemas.microsoft.com/office/drawing/2014/main" id="{0F96BD61-B7B2-E8D0-F4F5-3DFC837842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758"/>
          <a:stretch/>
        </p:blipFill>
        <p:spPr bwMode="auto">
          <a:xfrm>
            <a:off x="3031743" y="2224523"/>
            <a:ext cx="1895361" cy="1265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1EE378E-B7AA-29DB-EDA6-6FAEF8504396}"/>
              </a:ext>
            </a:extLst>
          </p:cNvPr>
          <p:cNvSpPr txBox="1"/>
          <p:nvPr/>
        </p:nvSpPr>
        <p:spPr>
          <a:xfrm>
            <a:off x="7767687" y="1588416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F8A1FD-3211-3904-ACAF-93FBAA70C92C}"/>
              </a:ext>
            </a:extLst>
          </p:cNvPr>
          <p:cNvSpPr txBox="1"/>
          <p:nvPr/>
        </p:nvSpPr>
        <p:spPr>
          <a:xfrm>
            <a:off x="7809224" y="3846396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HW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9ABC991-506A-4487-E26E-275216CB563F}"/>
              </a:ext>
            </a:extLst>
          </p:cNvPr>
          <p:cNvSpPr txBox="1"/>
          <p:nvPr/>
        </p:nvSpPr>
        <p:spPr>
          <a:xfrm>
            <a:off x="7797231" y="2703611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OS</a:t>
            </a:r>
          </a:p>
        </p:txBody>
      </p:sp>
    </p:spTree>
    <p:extLst>
      <p:ext uri="{BB962C8B-B14F-4D97-AF65-F5344CB8AC3E}">
        <p14:creationId xmlns:p14="http://schemas.microsoft.com/office/powerpoint/2010/main" val="2486729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V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57200"/>
      </a:accent2>
      <a:accent3>
        <a:srgbClr val="A5A5A5"/>
      </a:accent3>
      <a:accent4>
        <a:srgbClr val="FFC000"/>
      </a:accent4>
      <a:accent5>
        <a:srgbClr val="DF1E43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80</Words>
  <Application>Microsoft Macintosh PowerPoint</Application>
  <PresentationFormat>On-screen Show (16:10)</PresentationFormat>
  <Paragraphs>18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Helvetica Neue</vt:lpstr>
      <vt:lpstr>Trebuchet MS</vt:lpstr>
      <vt:lpstr>Office Theme</vt:lpstr>
      <vt:lpstr>Wireless for the Internet of Things  Lab 1 - Wireshark Lab</vt:lpstr>
      <vt:lpstr>Today’s Lab</vt:lpstr>
      <vt:lpstr>Wireshark Overview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for the Internet of Things</dc:title>
  <dc:subject/>
  <dc:creator/>
  <cp:keywords/>
  <dc:description/>
  <cp:lastModifiedBy>Campbell, Brad (bjc8c)</cp:lastModifiedBy>
  <cp:revision>15</cp:revision>
  <dcterms:created xsi:type="dcterms:W3CDTF">2015-09-15T19:03:29Z</dcterms:created>
  <dcterms:modified xsi:type="dcterms:W3CDTF">2023-01-25T15:42:45Z</dcterms:modified>
  <cp:category/>
</cp:coreProperties>
</file>