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154" r:id="rId4"/>
    <p:sldId id="268" r:id="rId5"/>
    <p:sldId id="507" r:id="rId6"/>
    <p:sldId id="499" r:id="rId7"/>
    <p:sldId id="2125" r:id="rId8"/>
    <p:sldId id="2133" r:id="rId9"/>
    <p:sldId id="502" r:id="rId10"/>
    <p:sldId id="2134" r:id="rId11"/>
    <p:sldId id="2152" r:id="rId12"/>
    <p:sldId id="2145" r:id="rId13"/>
    <p:sldId id="2146" r:id="rId14"/>
    <p:sldId id="2148" r:id="rId15"/>
    <p:sldId id="2149" r:id="rId16"/>
    <p:sldId id="2150" r:id="rId17"/>
    <p:sldId id="2151" r:id="rId18"/>
    <p:sldId id="2160" r:id="rId19"/>
    <p:sldId id="504" r:id="rId20"/>
    <p:sldId id="500" r:id="rId21"/>
    <p:sldId id="2135" r:id="rId22"/>
    <p:sldId id="2126" r:id="rId23"/>
    <p:sldId id="498" r:id="rId24"/>
    <p:sldId id="1282" r:id="rId25"/>
    <p:sldId id="2163" r:id="rId26"/>
    <p:sldId id="493" r:id="rId27"/>
    <p:sldId id="2142" r:id="rId28"/>
    <p:sldId id="510" r:id="rId29"/>
    <p:sldId id="506" r:id="rId30"/>
    <p:sldId id="2127" r:id="rId31"/>
    <p:sldId id="2155" r:id="rId32"/>
    <p:sldId id="2157" r:id="rId33"/>
    <p:sldId id="2158" r:id="rId34"/>
    <p:sldId id="2156" r:id="rId35"/>
    <p:sldId id="2130" r:id="rId36"/>
    <p:sldId id="1284" r:id="rId37"/>
    <p:sldId id="2128" r:id="rId38"/>
    <p:sldId id="2129" r:id="rId39"/>
    <p:sldId id="2131" r:id="rId40"/>
    <p:sldId id="2161" r:id="rId41"/>
    <p:sldId id="2162" r:id="rId42"/>
    <p:sldId id="2107" r:id="rId43"/>
    <p:sldId id="511" r:id="rId44"/>
    <p:sldId id="512" r:id="rId45"/>
    <p:sldId id="514" r:id="rId46"/>
    <p:sldId id="516" r:id="rId47"/>
    <p:sldId id="2159" r:id="rId48"/>
    <p:sldId id="515" r:id="rId49"/>
    <p:sldId id="519" r:id="rId50"/>
    <p:sldId id="518" r:id="rId51"/>
    <p:sldId id="520" r:id="rId52"/>
    <p:sldId id="532" r:id="rId53"/>
    <p:sldId id="527" r:id="rId54"/>
    <p:sldId id="533" r:id="rId55"/>
    <p:sldId id="531" r:id="rId56"/>
    <p:sldId id="2139" r:id="rId57"/>
    <p:sldId id="528" r:id="rId58"/>
    <p:sldId id="523" r:id="rId59"/>
    <p:sldId id="529" r:id="rId60"/>
    <p:sldId id="530" r:id="rId61"/>
    <p:sldId id="2140" r:id="rId62"/>
    <p:sldId id="521" r:id="rId63"/>
    <p:sldId id="525" r:id="rId64"/>
    <p:sldId id="524" r:id="rId65"/>
    <p:sldId id="2108" r:id="rId66"/>
    <p:sldId id="526" r:id="rId67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h2GsPZzwgmj0ICQeZO52ZYci94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9"/>
    <p:restoredTop sz="94648"/>
  </p:normalViewPr>
  <p:slideViewPr>
    <p:cSldViewPr snapToGrid="0">
      <p:cViewPr varScale="1">
        <p:scale>
          <a:sx n="117" d="100"/>
          <a:sy n="117" d="100"/>
        </p:scale>
        <p:origin x="18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100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3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2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ITU: International Telecommunication Union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60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433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893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316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6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>
            <a:spLocks noGrp="1"/>
          </p:cNvSpPr>
          <p:nvPr>
            <p:ph type="ctrTitle"/>
          </p:nvPr>
        </p:nvSpPr>
        <p:spPr>
          <a:xfrm>
            <a:off x="1143000" y="892099"/>
            <a:ext cx="6858000" cy="180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750"/>
              <a:buFont typeface="Trebuchet MS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126"/>
              <a:buNone/>
              <a:defRPr sz="1126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675029-3143-A94C-8B1D-21D4E52F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CSE141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3155C7B-EEBB-EB4E-B209-F75E02BB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5296959"/>
            <a:ext cx="54864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CC BY-NC-ND Pat Pannuto – Slides adapted from Dean Tullsen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9E46ED-F1B0-814C-AC67-EA5B817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578452"/>
            <a:ext cx="8229599" cy="45720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6952"/>
            <a:ext cx="8229599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4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6689"/>
            <a:ext cx="7886700" cy="362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1126D0-2478-AE48-891D-9046D4F5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536924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Link Layer: 6-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6689"/>
            <a:ext cx="7886700" cy="362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1126D0-2478-AE48-891D-9046D4F5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536924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Link Layer: 6-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51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2"/>
          </p:nvPr>
        </p:nvSpPr>
        <p:spPr>
          <a:xfrm>
            <a:off x="629842" y="2087566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3"/>
          </p:nvPr>
        </p:nvSpPr>
        <p:spPr>
          <a:xfrm>
            <a:off x="4629156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4"/>
          </p:nvPr>
        </p:nvSpPr>
        <p:spPr>
          <a:xfrm>
            <a:off x="4629156" y="2087566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 pitchFamily="2" charset="0"/>
              </a:defRPr>
            </a:lvl1pPr>
            <a:lvl2pPr marL="914400" lvl="1" indent="-3619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47" name="Google Shape;47;p5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4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54"/>
          <p:cNvSpPr txBox="1">
            <a:spLocks noGrp="1"/>
          </p:cNvSpPr>
          <p:nvPr>
            <p:ph type="body" idx="1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52" name="Google Shape;52;p54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1"/>
          </p:nvPr>
        </p:nvSpPr>
        <p:spPr>
          <a:xfrm rot="5400000">
            <a:off x="2477699" y="-1411258"/>
            <a:ext cx="4188246" cy="89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 rot="5400000">
            <a:off x="5107915" y="1740033"/>
            <a:ext cx="48431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 rot="5400000">
            <a:off x="1107419" y="-174492"/>
            <a:ext cx="48431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rgbClr val="002F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00476" y="177254"/>
            <a:ext cx="997802" cy="6136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TU_model_for_indoor_attenu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Hedy_Lamarr#Invento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1800" dirty="0"/>
              <a:t>Wireless for the Internet of Things</a:t>
            </a:r>
            <a:br>
              <a:rPr lang="en-US" sz="1800" dirty="0"/>
            </a:br>
            <a:br>
              <a:rPr lang="en-US" sz="3200" b="1" dirty="0">
                <a:solidFill>
                  <a:schemeClr val="dk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Introduction to Wireless</a:t>
            </a:r>
            <a:endParaRPr sz="6000" b="1" i="1" dirty="0">
              <a:solidFill>
                <a:schemeClr val="tx1"/>
              </a:solidFill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143000" y="39160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CS/ECE 4501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Spring 2023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UVA</a:t>
            </a:r>
            <a:endParaRPr sz="16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9EA3-483E-FE1B-54A1-F9E4AFA8BBBD}"/>
              </a:ext>
            </a:extLst>
          </p:cNvPr>
          <p:cNvSpPr txBox="1"/>
          <p:nvPr/>
        </p:nvSpPr>
        <p:spPr>
          <a:xfrm>
            <a:off x="7726319" y="5496091"/>
            <a:ext cx="1317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Pannuto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Ghena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Campbell]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2AB7-EECE-48C4-AA87-9D112837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Signal strength varies significantly across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87DC0-75A8-4300-B1DC-4FE76BBC5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Bluetooth Low Energy (local area)</a:t>
            </a:r>
          </a:p>
          <a:p>
            <a:pPr lvl="1"/>
            <a:r>
              <a:rPr lang="en-US" sz="1800" dirty="0"/>
              <a:t>nRF52840 transmit power:		    8 dBm (6.31 </a:t>
            </a:r>
            <a:r>
              <a:rPr lang="en-US" sz="1800" dirty="0" err="1"/>
              <a:t>mW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nRF52840 receive sensitivity:	 -95 dBm (316.2 </a:t>
            </a:r>
            <a:r>
              <a:rPr lang="en-US" sz="1800" dirty="0" err="1"/>
              <a:t>fW</a:t>
            </a:r>
            <a:r>
              <a:rPr lang="en-US" sz="1800" dirty="0"/>
              <a:t>)</a:t>
            </a:r>
          </a:p>
          <a:p>
            <a:pPr lvl="1"/>
            <a:endParaRPr lang="en-US" sz="1800" dirty="0"/>
          </a:p>
          <a:p>
            <a:r>
              <a:rPr lang="en-US" sz="2000" dirty="0"/>
              <a:t>LoRa (wide area)</a:t>
            </a:r>
          </a:p>
          <a:p>
            <a:pPr lvl="1"/>
            <a:r>
              <a:rPr lang="en-US" sz="1800" dirty="0"/>
              <a:t>SX127X LoRa transmit power:	    20 dBm (100 </a:t>
            </a:r>
            <a:r>
              <a:rPr lang="en-US" sz="1800" dirty="0" err="1"/>
              <a:t>mW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SX127X LoRa receive sensitivity:	-148 dBm (1.6 </a:t>
            </a:r>
            <a:r>
              <a:rPr lang="en-US" sz="1800" dirty="0" err="1"/>
              <a:t>attoWatt</a:t>
            </a:r>
            <a:r>
              <a:rPr lang="en-US" sz="1800" dirty="0"/>
              <a:t>)</a:t>
            </a:r>
          </a:p>
          <a:p>
            <a:endParaRPr lang="en-US" sz="20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CF4D7-108A-4505-8DEE-8F7E9DAF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4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688D-FDA2-44DC-AA28-FEA5302D7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 degrades RF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B3649-5C41-417A-9DF2-AD0E61323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Attenuation in free space</a:t>
            </a:r>
          </a:p>
          <a:p>
            <a:pPr lvl="1"/>
            <a:r>
              <a:rPr lang="en-US" dirty="0"/>
              <a:t>Signals get weaker as they travel over long distances</a:t>
            </a:r>
          </a:p>
          <a:p>
            <a:pPr lvl="1"/>
            <a:r>
              <a:rPr lang="en-US" dirty="0"/>
              <a:t>Signal spreads out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free space path loss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F173-2F70-4A0E-B913-068B19E2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5A681-1C8D-7B42-B5CC-F597BC35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05" y="3001324"/>
            <a:ext cx="8560191" cy="10349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581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CE7DEC-7475-2C43-85E8-36FC36513BB5}"/>
              </a:ext>
            </a:extLst>
          </p:cNvPr>
          <p:cNvSpPr txBox="1"/>
          <p:nvPr/>
        </p:nvSpPr>
        <p:spPr>
          <a:xfrm>
            <a:off x="2188846" y="3703321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eravek Light"/>
                <a:cs typeface="Seravek Light"/>
              </a:rPr>
              <a:t>6.31 </a:t>
            </a:r>
            <a:r>
              <a:rPr lang="en-US" b="1" dirty="0" err="1">
                <a:solidFill>
                  <a:srgbClr val="FF0000"/>
                </a:solidFill>
                <a:latin typeface="Seravek Light"/>
                <a:cs typeface="Seravek Light"/>
              </a:rPr>
              <a:t>mW</a:t>
            </a:r>
            <a:endParaRPr lang="en-US" b="1" dirty="0">
              <a:solidFill>
                <a:srgbClr val="FF0000"/>
              </a:solidFill>
              <a:latin typeface="Seravek Light"/>
              <a:cs typeface="Seravek Ligh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8DDD16-7246-264E-891C-D9EA1F589925}"/>
              </a:ext>
            </a:extLst>
          </p:cNvPr>
          <p:cNvCxnSpPr>
            <a:cxnSpLocks/>
            <a:stCxn id="9" idx="1"/>
            <a:endCxn id="6" idx="6"/>
          </p:cNvCxnSpPr>
          <p:nvPr/>
        </p:nvCxnSpPr>
        <p:spPr>
          <a:xfrm flipH="1" flipV="1">
            <a:off x="1668781" y="3774759"/>
            <a:ext cx="520065" cy="82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1480186" y="3680461"/>
            <a:ext cx="188595" cy="188595"/>
          </a:xfrm>
          <a:prstGeom prst="ellipse">
            <a:avLst/>
          </a:prstGeom>
          <a:solidFill>
            <a:srgbClr val="FF0000">
              <a:alpha val="4039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31FEA-667C-A5A5-829A-66CDA5DEE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8010" y="5874502"/>
            <a:ext cx="13268073" cy="65364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3D9288-0A36-CAA2-25D7-CD7533A8EAF1}"/>
              </a:ext>
            </a:extLst>
          </p:cNvPr>
          <p:cNvSpPr/>
          <p:nvPr/>
        </p:nvSpPr>
        <p:spPr>
          <a:xfrm>
            <a:off x="5289399" y="2481470"/>
            <a:ext cx="2686050" cy="891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5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1040131" y="3246120"/>
            <a:ext cx="1028700" cy="1028700"/>
          </a:xfrm>
          <a:prstGeom prst="ellipse">
            <a:avLst/>
          </a:prstGeom>
          <a:noFill/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9FAD6C-51D4-E147-817A-A1B577DE9F5C}"/>
              </a:ext>
            </a:extLst>
          </p:cNvPr>
          <p:cNvCxnSpPr>
            <a:cxnSpLocks/>
          </p:cNvCxnSpPr>
          <p:nvPr/>
        </p:nvCxnSpPr>
        <p:spPr>
          <a:xfrm>
            <a:off x="1554481" y="3754755"/>
            <a:ext cx="48577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D68CE-0FB3-AD43-A69B-9C6847FC2419}"/>
              </a:ext>
            </a:extLst>
          </p:cNvPr>
          <p:cNvSpPr txBox="1"/>
          <p:nvPr/>
        </p:nvSpPr>
        <p:spPr>
          <a:xfrm>
            <a:off x="1257301" y="3417571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ravek" panose="020B0503040000020004" pitchFamily="34" charset="0"/>
                <a:cs typeface="Seravek Light"/>
              </a:rPr>
              <a:t>.25 m</a:t>
            </a:r>
          </a:p>
        </p:txBody>
      </p:sp>
    </p:spTree>
    <p:extLst>
      <p:ext uri="{BB962C8B-B14F-4D97-AF65-F5344CB8AC3E}">
        <p14:creationId xmlns:p14="http://schemas.microsoft.com/office/powerpoint/2010/main" val="859480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102871" y="2303146"/>
            <a:ext cx="2908935" cy="2908935"/>
          </a:xfrm>
          <a:prstGeom prst="ellipse">
            <a:avLst/>
          </a:prstGeom>
          <a:noFill/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9FAD6C-51D4-E147-817A-A1B577DE9F5C}"/>
              </a:ext>
            </a:extLst>
          </p:cNvPr>
          <p:cNvCxnSpPr/>
          <p:nvPr/>
        </p:nvCxnSpPr>
        <p:spPr>
          <a:xfrm>
            <a:off x="1554481" y="3754755"/>
            <a:ext cx="144589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D68CE-0FB3-AD43-A69B-9C6847FC2419}"/>
              </a:ext>
            </a:extLst>
          </p:cNvPr>
          <p:cNvSpPr txBox="1"/>
          <p:nvPr/>
        </p:nvSpPr>
        <p:spPr>
          <a:xfrm>
            <a:off x="2028825" y="3731896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ravek" panose="020B0503040000020004" pitchFamily="34" charset="0"/>
                <a:cs typeface="Seravek Light"/>
              </a:rPr>
              <a:t>1 m</a:t>
            </a:r>
          </a:p>
        </p:txBody>
      </p:sp>
    </p:spTree>
    <p:extLst>
      <p:ext uri="{BB962C8B-B14F-4D97-AF65-F5344CB8AC3E}">
        <p14:creationId xmlns:p14="http://schemas.microsoft.com/office/powerpoint/2010/main" val="940335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1B4D64-9A40-2D4F-BF6D-22A15A26A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421823" y="3510103"/>
            <a:ext cx="1063139" cy="523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-1565910" y="748666"/>
            <a:ext cx="6023610" cy="6023610"/>
          </a:xfrm>
          <a:prstGeom prst="ellipse">
            <a:avLst/>
          </a:prstGeom>
          <a:noFill/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9FAD6C-51D4-E147-817A-A1B577DE9F5C}"/>
              </a:ext>
            </a:extLst>
          </p:cNvPr>
          <p:cNvCxnSpPr>
            <a:cxnSpLocks/>
          </p:cNvCxnSpPr>
          <p:nvPr/>
        </p:nvCxnSpPr>
        <p:spPr>
          <a:xfrm>
            <a:off x="1554480" y="3754755"/>
            <a:ext cx="28803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D68CE-0FB3-AD43-A69B-9C6847FC2419}"/>
              </a:ext>
            </a:extLst>
          </p:cNvPr>
          <p:cNvSpPr txBox="1"/>
          <p:nvPr/>
        </p:nvSpPr>
        <p:spPr>
          <a:xfrm>
            <a:off x="2320290" y="3440431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ravek" panose="020B0503040000020004" pitchFamily="34" charset="0"/>
                <a:cs typeface="Seravek Light"/>
              </a:rPr>
              <a:t>2 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3DA0B4-7ABE-374B-B7EC-8B8CF8B56948}"/>
              </a:ext>
            </a:extLst>
          </p:cNvPr>
          <p:cNvSpPr/>
          <p:nvPr/>
        </p:nvSpPr>
        <p:spPr>
          <a:xfrm rot="16200000">
            <a:off x="4360547" y="3663316"/>
            <a:ext cx="188595" cy="188595"/>
          </a:xfrm>
          <a:prstGeom prst="ellipse">
            <a:avLst/>
          </a:prstGeom>
          <a:solidFill>
            <a:srgbClr val="FF0000">
              <a:alpha val="4039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89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1B4D64-9A40-2D4F-BF6D-22A15A26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21823" y="3510103"/>
            <a:ext cx="1063139" cy="523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Intuitions for Signal Propagation, Power, Gain,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will use the nrf52840 in lab:</a:t>
            </a:r>
          </a:p>
          <a:p>
            <a:pPr lvl="1"/>
            <a:r>
              <a:rPr lang="en-US" sz="2000" dirty="0"/>
              <a:t>Max BLE transmit power for nRF52840:       8 dBm (6.31 </a:t>
            </a:r>
            <a:r>
              <a:rPr lang="en-US" sz="2000" dirty="0" err="1"/>
              <a:t>mW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Min BLE receive sensitivity for nRF52840: -95 dBm (316.2 </a:t>
            </a:r>
            <a:r>
              <a:rPr lang="en-US" sz="2000" dirty="0" err="1"/>
              <a:t>fW</a:t>
            </a:r>
            <a:r>
              <a:rPr lang="en-US" sz="2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CBA6D-D66C-D642-A011-C9AC18CCC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21397" y="4013023"/>
            <a:ext cx="1063139" cy="5237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5C208F-4A99-6D42-8F66-32CDE91D176A}"/>
              </a:ext>
            </a:extLst>
          </p:cNvPr>
          <p:cNvSpPr/>
          <p:nvPr/>
        </p:nvSpPr>
        <p:spPr>
          <a:xfrm>
            <a:off x="-1565910" y="748666"/>
            <a:ext cx="6023610" cy="6023610"/>
          </a:xfrm>
          <a:prstGeom prst="ellipse">
            <a:avLst/>
          </a:prstGeom>
          <a:noFill/>
          <a:ln w="76200"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9FAD6C-51D4-E147-817A-A1B577DE9F5C}"/>
              </a:ext>
            </a:extLst>
          </p:cNvPr>
          <p:cNvCxnSpPr>
            <a:cxnSpLocks/>
          </p:cNvCxnSpPr>
          <p:nvPr/>
        </p:nvCxnSpPr>
        <p:spPr>
          <a:xfrm>
            <a:off x="1554480" y="3754755"/>
            <a:ext cx="28803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D68CE-0FB3-AD43-A69B-9C6847FC2419}"/>
              </a:ext>
            </a:extLst>
          </p:cNvPr>
          <p:cNvSpPr txBox="1"/>
          <p:nvPr/>
        </p:nvSpPr>
        <p:spPr>
          <a:xfrm>
            <a:off x="2320290" y="3440431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ravek" panose="020B0503040000020004" pitchFamily="34" charset="0"/>
                <a:cs typeface="Seravek Light"/>
              </a:rPr>
              <a:t>2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3F0144-BA6F-E64A-8327-0A1D1ABEF053}"/>
              </a:ext>
            </a:extLst>
          </p:cNvPr>
          <p:cNvSpPr txBox="1"/>
          <p:nvPr/>
        </p:nvSpPr>
        <p:spPr>
          <a:xfrm>
            <a:off x="4852035" y="4166236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eravek Light"/>
                <a:cs typeface="Seravek Light"/>
              </a:rPr>
              <a:t>0.00016 </a:t>
            </a:r>
            <a:r>
              <a:rPr lang="en-US" b="1" dirty="0" err="1">
                <a:solidFill>
                  <a:srgbClr val="FF0000"/>
                </a:solidFill>
                <a:latin typeface="Seravek Light"/>
                <a:cs typeface="Seravek Light"/>
              </a:rPr>
              <a:t>mW</a:t>
            </a:r>
            <a:endParaRPr lang="en-US" b="1" dirty="0">
              <a:solidFill>
                <a:srgbClr val="FF0000"/>
              </a:solidFill>
              <a:latin typeface="Seravek Light"/>
              <a:cs typeface="Seravek Ligh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8B4235-4AD4-3D4D-B56B-22A7D4876322}"/>
              </a:ext>
            </a:extLst>
          </p:cNvPr>
          <p:cNvCxnSpPr>
            <a:cxnSpLocks/>
          </p:cNvCxnSpPr>
          <p:nvPr/>
        </p:nvCxnSpPr>
        <p:spPr>
          <a:xfrm flipH="1" flipV="1">
            <a:off x="4503422" y="3780473"/>
            <a:ext cx="411479" cy="500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33DA0B4-7ABE-374B-B7EC-8B8CF8B56948}"/>
              </a:ext>
            </a:extLst>
          </p:cNvPr>
          <p:cNvSpPr/>
          <p:nvPr/>
        </p:nvSpPr>
        <p:spPr>
          <a:xfrm rot="16200000">
            <a:off x="4360547" y="3663316"/>
            <a:ext cx="188595" cy="188595"/>
          </a:xfrm>
          <a:prstGeom prst="ellipse">
            <a:avLst/>
          </a:prstGeom>
          <a:solidFill>
            <a:srgbClr val="FF0000">
              <a:alpha val="4039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AAAE0-186C-E245-BDAE-E85C0AB4392C}"/>
              </a:ext>
            </a:extLst>
          </p:cNvPr>
          <p:cNvSpPr txBox="1"/>
          <p:nvPr/>
        </p:nvSpPr>
        <p:spPr>
          <a:xfrm>
            <a:off x="2164080" y="3810001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eravek" panose="020B0503040000020004" pitchFamily="34" charset="0"/>
                <a:cs typeface="Seravek Light"/>
              </a:rPr>
              <a:t>46 dB path loss!</a:t>
            </a:r>
          </a:p>
        </p:txBody>
      </p:sp>
    </p:spTree>
    <p:extLst>
      <p:ext uri="{BB962C8B-B14F-4D97-AF65-F5344CB8AC3E}">
        <p14:creationId xmlns:p14="http://schemas.microsoft.com/office/powerpoint/2010/main" val="2848416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0029-F570-F844-A828-1C5835A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Okay.. So what’s the limit?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6302A-83BB-1547-8EB7-CD8CD82FF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We will use the nrf52840 in lab: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Max BLE transmit power for nRF52840:       8 dBm (6.31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mW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Min BLE receive sensitivity for nRF52840: -95 dBm (316.2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fW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472D2-A3F6-A14E-9341-BB147FA8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24F9A-73E2-D34C-AF26-4B8A91A1358C}"/>
              </a:ext>
            </a:extLst>
          </p:cNvPr>
          <p:cNvSpPr txBox="1"/>
          <p:nvPr/>
        </p:nvSpPr>
        <p:spPr>
          <a:xfrm>
            <a:off x="1238491" y="3181592"/>
            <a:ext cx="7012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Seravek Light"/>
              </a:rPr>
              <a:t>8 dBm – -95 dBm = 103 dB link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Helvetica" pitchFamily="2" charset="0"/>
              <a:cs typeface="Seravek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cs typeface="Seravek Light"/>
              </a:rPr>
              <a:t>For FSPL alone for a 2.4 GHz signal, 103 dB is 1,400 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Helvetica" pitchFamily="2" charset="0"/>
              <a:cs typeface="Seravek Light"/>
            </a:endParaRPr>
          </a:p>
          <a:p>
            <a:r>
              <a:rPr lang="en-US" sz="1800" dirty="0">
                <a:latin typeface="Helvetica" pitchFamily="2" charset="0"/>
                <a:cs typeface="Seravek Light"/>
              </a:rPr>
              <a:t>Bluetooth does not go 1.4 km…</a:t>
            </a:r>
          </a:p>
        </p:txBody>
      </p:sp>
    </p:spTree>
    <p:extLst>
      <p:ext uri="{BB962C8B-B14F-4D97-AF65-F5344CB8AC3E}">
        <p14:creationId xmlns:p14="http://schemas.microsoft.com/office/powerpoint/2010/main" val="169840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8997-3646-A936-76BD-E65EC22A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AB4B-FCF1-2F35-28D6-9A694CDC5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9D01B-73F3-A0FC-01CB-06CF8CDFEE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F270CF-AD04-3B8E-D506-9793D97A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113769"/>
            <a:ext cx="7793866" cy="46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25F7F-5128-7C2B-6662-FB6CF0446F23}"/>
              </a:ext>
            </a:extLst>
          </p:cNvPr>
          <p:cNvSpPr txBox="1"/>
          <p:nvPr/>
        </p:nvSpPr>
        <p:spPr>
          <a:xfrm>
            <a:off x="4004140" y="5469877"/>
            <a:ext cx="5984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semfionetworks.com</a:t>
            </a:r>
            <a:r>
              <a:rPr lang="en-US" dirty="0"/>
              <a:t>/blog/free-space-path-loss-diagrams/</a:t>
            </a:r>
          </a:p>
        </p:txBody>
      </p:sp>
    </p:spTree>
    <p:extLst>
      <p:ext uri="{BB962C8B-B14F-4D97-AF65-F5344CB8AC3E}">
        <p14:creationId xmlns:p14="http://schemas.microsoft.com/office/powerpoint/2010/main" val="727393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688D-FDA2-44DC-AA28-FEA5302D7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Propagation is </a:t>
            </a:r>
            <a:r>
              <a:rPr lang="en-US" sz="2800" i="1" dirty="0"/>
              <a:t>one thing </a:t>
            </a:r>
            <a:r>
              <a:rPr lang="en-US" sz="2800" dirty="0"/>
              <a:t>that degrades RF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B3649-5C41-417A-9DF2-AD0E61323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Attenuation in free space</a:t>
            </a:r>
          </a:p>
          <a:p>
            <a:pPr lvl="1"/>
            <a:r>
              <a:rPr lang="en-US" sz="1800" dirty="0"/>
              <a:t>Signals get weaker as they travel over long distances</a:t>
            </a:r>
          </a:p>
          <a:p>
            <a:pPr lvl="1"/>
            <a:r>
              <a:rPr lang="en-US" sz="1800" dirty="0"/>
              <a:t>Signal spreads out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free space path loss</a:t>
            </a:r>
          </a:p>
          <a:p>
            <a:pPr lvl="1"/>
            <a:endParaRPr lang="en-US" sz="1800" dirty="0"/>
          </a:p>
          <a:p>
            <a:r>
              <a:rPr lang="en-US" sz="2000" dirty="0"/>
              <a:t>Important: distance is NOT the only signal strength loss</a:t>
            </a:r>
          </a:p>
          <a:p>
            <a:pPr lvl="1"/>
            <a:r>
              <a:rPr lang="en-US" sz="1800" dirty="0"/>
              <a:t>Free space path loss calculation will not give you accurate range for a signal</a:t>
            </a:r>
          </a:p>
          <a:p>
            <a:pPr lvl="1"/>
            <a:endParaRPr lang="en-US" sz="1800" dirty="0"/>
          </a:p>
          <a:p>
            <a:r>
              <a:rPr lang="en-US" sz="2000" u="sng" dirty="0"/>
              <a:t>Many</a:t>
            </a:r>
            <a:r>
              <a:rPr lang="en-US" sz="2000" dirty="0"/>
              <a:t> other factors (e.g. physical obstacles, interference, reflections,…)</a:t>
            </a:r>
          </a:p>
          <a:p>
            <a:pPr lvl="1"/>
            <a:r>
              <a:rPr lang="en-US" sz="1800" dirty="0"/>
              <a:t>Precise </a:t>
            </a:r>
            <a:r>
              <a:rPr lang="en-US" sz="1800" i="1" dirty="0"/>
              <a:t>quantitative</a:t>
            </a:r>
            <a:r>
              <a:rPr lang="en-US" sz="1800" dirty="0"/>
              <a:t> details are in the EE domain</a:t>
            </a:r>
          </a:p>
          <a:p>
            <a:pPr lvl="1"/>
            <a:r>
              <a:rPr lang="en-US" sz="1800" dirty="0"/>
              <a:t>We will use quantitative examples to develop </a:t>
            </a:r>
            <a:r>
              <a:rPr lang="en-US" sz="1800" i="1" dirty="0"/>
              <a:t>qualitative</a:t>
            </a:r>
            <a:r>
              <a:rPr lang="en-US" sz="1800" dirty="0"/>
              <a:t> instincts in this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F173-2F70-4A0E-B913-068B19E2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7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</a:pPr>
            <a:r>
              <a:rPr lang="en-US" dirty="0"/>
              <a:t>Today’s Goals</a:t>
            </a:r>
            <a:endParaRPr dirty="0"/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Helvetica" pitchFamily="2" charset="0"/>
              </a:rPr>
              <a:t>Introduce fundamentals of wireless communication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" pitchFamily="2" charset="0"/>
            </a:endParaRP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Give you a sense of the intuition behind why we have multiple IoT wireless protocols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/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Provide a foundation for why different IoT protocols have tradeoffs</a:t>
            </a:r>
            <a:endParaRPr lang="en-US" sz="2000" dirty="0">
              <a:latin typeface="Helvetica" pitchFamily="2" charset="0"/>
            </a:endParaRP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90" name="Google Shape;90;p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864BA-B49E-45F4-B5AC-0719C89B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ITU model for Indoor Attenuation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B5440-F29F-40AA-8146-E32611FDA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Models like this are </a:t>
            </a:r>
            <a:r>
              <a:rPr lang="en-US" strike="sngStrike" dirty="0"/>
              <a:t>more trustworthy</a:t>
            </a:r>
            <a:r>
              <a:rPr lang="en-US" dirty="0"/>
              <a:t> less bad than FSPL</a:t>
            </a:r>
          </a:p>
          <a:p>
            <a:pPr lvl="1"/>
            <a:r>
              <a:rPr lang="en-US" dirty="0">
                <a:hlinkClick r:id="rId3"/>
              </a:rPr>
              <a:t>https://en.wikipedia.org/wiki/ITU_model_for_indoor_attenuation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598FA-4109-4C27-8E5B-CF834CE2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E6D8C-3F92-4DEC-B79A-54CFECA28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97" y="1143001"/>
            <a:ext cx="5154593" cy="26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0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7849A-ED3C-4BD0-AF6B-919CE0FE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Lower received energy increases error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3E713-1A24-4453-B26E-3EF1822C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22D2236-82F6-4439-BBBE-FC4CD0E7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754" y="1143001"/>
            <a:ext cx="4637484" cy="365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AABB4A-D4BB-4FDD-88A6-152EDEF1DCE1}"/>
              </a:ext>
            </a:extLst>
          </p:cNvPr>
          <p:cNvSpPr txBox="1"/>
          <p:nvPr/>
        </p:nvSpPr>
        <p:spPr>
          <a:xfrm>
            <a:off x="937304" y="1750488"/>
            <a:ext cx="131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Errors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DF63D-CCCF-415D-96C9-7D0AA68D5917}"/>
              </a:ext>
            </a:extLst>
          </p:cNvPr>
          <p:cNvSpPr txBox="1"/>
          <p:nvPr/>
        </p:nvSpPr>
        <p:spPr>
          <a:xfrm>
            <a:off x="937304" y="3899328"/>
            <a:ext cx="131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Fewer Errors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55307A-3F3B-44D3-A281-F72F01D2ACD1}"/>
              </a:ext>
            </a:extLst>
          </p:cNvPr>
          <p:cNvCxnSpPr/>
          <p:nvPr/>
        </p:nvCxnSpPr>
        <p:spPr>
          <a:xfrm>
            <a:off x="1371600" y="2231679"/>
            <a:ext cx="0" cy="147447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F1959E-F6E3-49AF-9DFD-A00F644E4503}"/>
              </a:ext>
            </a:extLst>
          </p:cNvPr>
          <p:cNvSpPr txBox="1"/>
          <p:nvPr/>
        </p:nvSpPr>
        <p:spPr>
          <a:xfrm>
            <a:off x="5977934" y="4741389"/>
            <a:ext cx="1451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Energy Received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372C76-3894-4301-97C0-91F7F180C074}"/>
              </a:ext>
            </a:extLst>
          </p:cNvPr>
          <p:cNvSpPr txBox="1"/>
          <p:nvPr/>
        </p:nvSpPr>
        <p:spPr>
          <a:xfrm>
            <a:off x="2394544" y="4741389"/>
            <a:ext cx="154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Energy Received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757B47-72AA-459D-B670-8BFC91D19EAE}"/>
              </a:ext>
            </a:extLst>
          </p:cNvPr>
          <p:cNvCxnSpPr>
            <a:cxnSpLocks/>
          </p:cNvCxnSpPr>
          <p:nvPr/>
        </p:nvCxnSpPr>
        <p:spPr>
          <a:xfrm flipH="1">
            <a:off x="3937590" y="5053012"/>
            <a:ext cx="166878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8CE728-58BE-4946-99DF-E82A23204017}"/>
              </a:ext>
            </a:extLst>
          </p:cNvPr>
          <p:cNvSpPr txBox="1"/>
          <p:nvPr/>
        </p:nvSpPr>
        <p:spPr>
          <a:xfrm>
            <a:off x="7063740" y="1565910"/>
            <a:ext cx="16215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BER:</a:t>
            </a:r>
            <a:br>
              <a:rPr lang="en-US" dirty="0"/>
            </a:br>
            <a:r>
              <a:rPr lang="en-US" dirty="0"/>
              <a:t>Bit Error Rate</a:t>
            </a:r>
          </a:p>
          <a:p>
            <a:endParaRPr lang="en-US" dirty="0"/>
          </a:p>
          <a:p>
            <a:r>
              <a:rPr lang="en-US" dirty="0"/>
              <a:t>Odds that a transmitted bit will be received incorrectly</a:t>
            </a:r>
          </a:p>
        </p:txBody>
      </p:sp>
    </p:spTree>
    <p:extLst>
      <p:ext uri="{BB962C8B-B14F-4D97-AF65-F5344CB8AC3E}">
        <p14:creationId xmlns:p14="http://schemas.microsoft.com/office/powerpoint/2010/main" val="4154574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b="1" dirty="0">
                <a:latin typeface="Seravek" panose="020B0503040000020004" pitchFamily="34" charset="0"/>
              </a:rPr>
              <a:t>Signal frequency and bandwidth</a:t>
            </a:r>
          </a:p>
          <a:p>
            <a:pPr lvl="1"/>
            <a:r>
              <a:rPr lang="en-US" sz="1800" b="1" dirty="0">
                <a:latin typeface="Seravek" panose="020B0503040000020004" pitchFamily="34" charset="0"/>
              </a:rPr>
              <a:t>Which “channel” the signal is sent on</a:t>
            </a:r>
            <a:br>
              <a:rPr lang="en-US" sz="1800" b="1" dirty="0">
                <a:latin typeface="Seravek" panose="020B0503040000020004" pitchFamily="34" charset="0"/>
              </a:rPr>
            </a:br>
            <a:endParaRPr lang="en-US" sz="1800" b="1" dirty="0">
              <a:latin typeface="Seravek" panose="020B0503040000020004" pitchFamily="34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modulation</a:t>
            </a:r>
          </a:p>
          <a:p>
            <a:pPr lvl="1"/>
            <a:r>
              <a:rPr lang="en-US" sz="1800" dirty="0"/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122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73BA7C00-D455-480F-87CE-24559132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18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2053-752B-4CA0-B47B-D0D9573C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7" y="89646"/>
            <a:ext cx="3307325" cy="3093391"/>
          </a:xfrm>
        </p:spPr>
        <p:txBody>
          <a:bodyPr>
            <a:noAutofit/>
          </a:bodyPr>
          <a:lstStyle/>
          <a:p>
            <a:r>
              <a:rPr lang="en-US" sz="2800" dirty="0"/>
              <a:t>Frequency separation enables different wireless technologies to operate simultaneously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8B68D-D4BC-4ED2-8B3E-515EA28E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14FF5-6AD6-4272-904A-D9FE056B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44" y="2452842"/>
            <a:ext cx="5092861" cy="3262158"/>
          </a:xfrm>
          <a:prstGeom prst="rect">
            <a:avLst/>
          </a:prstGeom>
        </p:spPr>
      </p:pic>
      <p:pic>
        <p:nvPicPr>
          <p:cNvPr id="1026" name="Picture 2" descr="Radio Spectrum | NASA">
            <a:extLst>
              <a:ext uri="{FF2B5EF4-FFF2-40B4-BE49-F238E27FC236}">
                <a16:creationId xmlns:a16="http://schemas.microsoft.com/office/drawing/2014/main" id="{BC218156-B9F2-3D57-8041-0962B406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32" y="35348"/>
            <a:ext cx="5729468" cy="23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46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60A0C6-03E4-E041-9A63-3AC5DE4F7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24" y="878541"/>
            <a:ext cx="3703216" cy="3263504"/>
          </a:xfrm>
        </p:spPr>
        <p:txBody>
          <a:bodyPr>
            <a:normAutofit/>
          </a:bodyPr>
          <a:lstStyle/>
          <a:p>
            <a:r>
              <a:rPr lang="en-US" sz="2000" dirty="0"/>
              <a:t>FCC auctioned off 3.5 GHz spectrum in August 2020</a:t>
            </a:r>
          </a:p>
          <a:p>
            <a:pPr lvl="1"/>
            <a:r>
              <a:rPr lang="en-US" sz="1800" dirty="0"/>
              <a:t>70 MHz</a:t>
            </a:r>
          </a:p>
          <a:p>
            <a:pPr lvl="1"/>
            <a:r>
              <a:rPr lang="en-US" sz="1800" dirty="0"/>
              <a:t>$4.6 billion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52A9D8-BEFC-324F-9EF1-48E89299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Wireless spectrum is limited...and valuable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A6EFF-EB7D-9D4C-A9D8-33CADE088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B50D7-CED3-CE43-89BA-F72EA1AB1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866" y="1295582"/>
            <a:ext cx="4487846" cy="2995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39ABE-6535-C44F-9541-15C8A5793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39" y="3028950"/>
            <a:ext cx="3858214" cy="16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DD4B2B-A869-3A24-A6BF-C1B659ED1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07" y="89647"/>
            <a:ext cx="3991520" cy="788894"/>
          </a:xfrm>
        </p:spPr>
        <p:txBody>
          <a:bodyPr>
            <a:normAutofit fontScale="90000"/>
          </a:bodyPr>
          <a:lstStyle/>
          <a:p>
            <a:r>
              <a:rPr lang="en-US" dirty="0"/>
              <a:t>Intuition:</a:t>
            </a:r>
            <a:br>
              <a:rPr lang="en-US" dirty="0"/>
            </a:br>
            <a:r>
              <a:rPr lang="en-US" dirty="0"/>
              <a:t>frequency vs. range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AE18C2-D132-FD18-62D2-FAB073B3B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1251857"/>
            <a:ext cx="3419758" cy="3895616"/>
          </a:xfrm>
        </p:spPr>
        <p:txBody>
          <a:bodyPr>
            <a:normAutofit/>
          </a:bodyPr>
          <a:lstStyle/>
          <a:p>
            <a:r>
              <a:rPr lang="en-US" sz="1800" dirty="0"/>
              <a:t>Generally, higher frequency </a:t>
            </a:r>
            <a:r>
              <a:rPr lang="en-US" sz="1800" dirty="0">
                <a:sym typeface="Wingdings" pitchFamily="2" charset="2"/>
              </a:rPr>
              <a:t> shorter range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6BDD3-7AA9-EBAA-CB4A-678944252F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31FED-D516-8320-CC75-706ED7510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727" y="0"/>
            <a:ext cx="5045273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C407E4-7D64-70A0-E470-933C02D15A18}"/>
              </a:ext>
            </a:extLst>
          </p:cNvPr>
          <p:cNvSpPr txBox="1"/>
          <p:nvPr/>
        </p:nvSpPr>
        <p:spPr>
          <a:xfrm>
            <a:off x="0" y="5178188"/>
            <a:ext cx="45883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Ma,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Jianjun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Shrestha, Rabi &amp; Moeller, Lothar &amp;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Mittleman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Daniel. (2018). Invited Article: Channel performance for indoor and outdoor terahertz wireless links. APL Photonics. 3. 051601. 10.1063/1.5014037. </a:t>
            </a:r>
          </a:p>
        </p:txBody>
      </p:sp>
    </p:spTree>
    <p:extLst>
      <p:ext uri="{BB962C8B-B14F-4D97-AF65-F5344CB8AC3E}">
        <p14:creationId xmlns:p14="http://schemas.microsoft.com/office/powerpoint/2010/main" val="3663745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FCED-2C3A-4EA7-A466-236BF8A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Unlicensed bands are where the IoT thrives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C79F-F18E-45E2-8AB0-55F4C61AC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902 MHz – 928 MHz</a:t>
            </a:r>
          </a:p>
          <a:p>
            <a:pPr lvl="1"/>
            <a:r>
              <a:rPr lang="en-US" sz="1600" dirty="0"/>
              <a:t>LPWANs</a:t>
            </a:r>
          </a:p>
          <a:p>
            <a:endParaRPr lang="en-US" sz="1800" dirty="0"/>
          </a:p>
          <a:p>
            <a:r>
              <a:rPr lang="en-US" sz="1800" dirty="0"/>
              <a:t>2.4 GHz to 2.5 GHz </a:t>
            </a:r>
          </a:p>
          <a:p>
            <a:pPr lvl="1"/>
            <a:r>
              <a:rPr lang="en-US" sz="1600" dirty="0" err="1"/>
              <a:t>WiFi</a:t>
            </a:r>
            <a:r>
              <a:rPr lang="en-US" sz="1600" dirty="0"/>
              <a:t>, BLE, Thread</a:t>
            </a:r>
          </a:p>
          <a:p>
            <a:pPr lvl="1"/>
            <a:endParaRPr lang="en-US" sz="1600" dirty="0"/>
          </a:p>
          <a:p>
            <a:r>
              <a:rPr lang="en-US" sz="1800" dirty="0"/>
              <a:t>5 GHz</a:t>
            </a:r>
          </a:p>
          <a:p>
            <a:pPr lvl="1"/>
            <a:r>
              <a:rPr lang="en-US" sz="1600" dirty="0"/>
              <a:t>Faster </a:t>
            </a:r>
            <a:r>
              <a:rPr lang="en-US" sz="1600" dirty="0" err="1"/>
              <a:t>WiFi</a:t>
            </a:r>
            <a:endParaRPr lang="en-US" sz="1600" dirty="0"/>
          </a:p>
          <a:p>
            <a:pPr lvl="1"/>
            <a:endParaRPr lang="en-US" sz="1600" dirty="0"/>
          </a:p>
          <a:p>
            <a:r>
              <a:rPr lang="en-US" sz="1800" dirty="0"/>
              <a:t>Cellular uses licensed bands at great cost</a:t>
            </a:r>
          </a:p>
          <a:p>
            <a:pPr lvl="1"/>
            <a:r>
              <a:rPr lang="en-US" sz="1600" b="1" dirty="0"/>
              <a:t>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F94B7-FC3B-4739-B4BF-4291C979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77408-F950-484D-9EA5-63A0765B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09663"/>
            <a:ext cx="5256296" cy="26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D8CDED-6FB8-757B-AB8C-3F6B2D4A7F72}"/>
              </a:ext>
            </a:extLst>
          </p:cNvPr>
          <p:cNvSpPr txBox="1"/>
          <p:nvPr/>
        </p:nvSpPr>
        <p:spPr>
          <a:xfrm>
            <a:off x="1018571" y="4839696"/>
            <a:ext cx="2808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Helvetica" pitchFamily="2" charset="0"/>
              </a:rPr>
              <a:t>No interference from other users!</a:t>
            </a:r>
          </a:p>
        </p:txBody>
      </p:sp>
    </p:spTree>
    <p:extLst>
      <p:ext uri="{BB962C8B-B14F-4D97-AF65-F5344CB8AC3E}">
        <p14:creationId xmlns:p14="http://schemas.microsoft.com/office/powerpoint/2010/main" val="29931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FCED-2C3A-4EA7-A466-236BF8A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technologies use spectrum in different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C79F-F18E-45E2-8AB0-55F4C61A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03153"/>
            <a:ext cx="8229600" cy="108561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How spectrum is used affects: cost, robustness, throughput, distance, …</a:t>
            </a:r>
          </a:p>
          <a:p>
            <a:pPr lvl="1"/>
            <a:r>
              <a:rPr lang="en-US" dirty="0">
                <a:latin typeface="Helvetica" pitchFamily="2" charset="0"/>
              </a:rPr>
              <a:t>We will talk about how each technology uses spectrum, and implications</a:t>
            </a:r>
          </a:p>
          <a:p>
            <a:r>
              <a:rPr lang="en-US" dirty="0"/>
              <a:t>This graphic shows how BLE and </a:t>
            </a:r>
            <a:r>
              <a:rPr lang="en-US" dirty="0" err="1"/>
              <a:t>WiFi</a:t>
            </a:r>
            <a:r>
              <a:rPr lang="en-US" dirty="0"/>
              <a:t> interoperate; more on this next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F94B7-FC3B-4739-B4BF-4291C979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77408-F950-484D-9EA5-63A0765B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52" y="1109663"/>
            <a:ext cx="5256296" cy="26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24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04BA-62E2-4784-951A-2A0F0C55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Example / Bluetooth Preview:</a:t>
            </a:r>
            <a:br>
              <a:rPr lang="en-US" dirty="0"/>
            </a:br>
            <a:r>
              <a:rPr lang="en-US" dirty="0"/>
              <a:t>Frequency Hopping Spread Spectrum (FHSS)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19796-1760-4019-B9C5-971AD9D36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Transmitter hops through a sequence of transmit channels</a:t>
            </a:r>
          </a:p>
          <a:p>
            <a:pPr lvl="1"/>
            <a:r>
              <a:rPr lang="en-US" sz="1800" dirty="0"/>
              <a:t>Spend some “dwell time” on each channel before hopping again</a:t>
            </a:r>
          </a:p>
          <a:p>
            <a:pPr lvl="1"/>
            <a:r>
              <a:rPr lang="en-US" sz="1800" dirty="0"/>
              <a:t>Receiver must know the hopping pattern</a:t>
            </a:r>
          </a:p>
          <a:p>
            <a:pPr lvl="1"/>
            <a:endParaRPr lang="en-US" sz="1800" dirty="0"/>
          </a:p>
          <a:p>
            <a:r>
              <a:rPr lang="en-US" sz="2000" dirty="0"/>
              <a:t>Avoid causing or receiving prolonged interference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C0605-D201-4E25-8243-D7CB047B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380A4-3998-45A8-A194-04D1CF7C4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2" y="3053350"/>
            <a:ext cx="7517618" cy="19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1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51DB-B92E-4EB6-B455-24FA5A5E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inventor of FHSS – Hedy </a:t>
            </a:r>
            <a:r>
              <a:rPr lang="en-US" dirty="0" err="1"/>
              <a:t>Lamarr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1C25-7B48-462F-86BD-6A0A89A84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Actress and Inventor</a:t>
            </a:r>
          </a:p>
          <a:p>
            <a:pPr lvl="1"/>
            <a:r>
              <a:rPr lang="en-US" dirty="0"/>
              <a:t>Designed FHSS with George Antheil during WWII</a:t>
            </a:r>
          </a:p>
          <a:p>
            <a:pPr lvl="1"/>
            <a:r>
              <a:rPr lang="en-US" dirty="0"/>
              <a:t>Idea: torpedo control can’t be easily jammed if it jumps around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https://en.wikipedia.org/wiki/Hedy_Lamarr#Inventor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9CB44-92D1-4219-BA45-F09F44C3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5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F266-1659-60B7-46AC-F8ED5A19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back…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05F39-1435-0E24-6375-8E6A7AFE6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the first class we discussed some elements of communication</a:t>
            </a:r>
          </a:p>
          <a:p>
            <a:pPr lvl="1"/>
            <a:r>
              <a:rPr lang="en-US" sz="1800" dirty="0"/>
              <a:t>Human communication</a:t>
            </a:r>
          </a:p>
          <a:p>
            <a:pPr lvl="1"/>
            <a:r>
              <a:rPr lang="en-US" sz="1800" dirty="0"/>
              <a:t>I argued many of the same concepts applied to computer communication</a:t>
            </a:r>
          </a:p>
          <a:p>
            <a:r>
              <a:rPr lang="en-US" sz="2200" dirty="0"/>
              <a:t>I asked “what does this slide say?”</a:t>
            </a:r>
          </a:p>
          <a:p>
            <a:endParaRPr lang="en-US" sz="2200" dirty="0"/>
          </a:p>
          <a:p>
            <a:r>
              <a:rPr lang="en-US" sz="2200" dirty="0"/>
              <a:t>Individually, try to recall the list we created</a:t>
            </a:r>
          </a:p>
          <a:p>
            <a:pPr lvl="1"/>
            <a:r>
              <a:rPr lang="en-US" sz="1800" b="1" dirty="0"/>
              <a:t>What elements are required for communication?</a:t>
            </a:r>
          </a:p>
          <a:p>
            <a:pPr lvl="1"/>
            <a:r>
              <a:rPr lang="en-US" sz="1800" dirty="0"/>
              <a:t>See what you can remember in two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D9FD9-5342-32BF-FF42-E1EC34920B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74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latin typeface="Seravek" panose="020B0503040000020004" pitchFamily="34" charset="0"/>
              </a:rPr>
              <a:t>Signal modulation</a:t>
            </a:r>
          </a:p>
          <a:p>
            <a:pPr lvl="1"/>
            <a:r>
              <a:rPr lang="en-US" sz="1800" dirty="0">
                <a:latin typeface="Seravek" panose="020B0503040000020004" pitchFamily="34" charset="0"/>
              </a:rPr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876D0934-E105-49EB-AFFB-7D371F93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048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ct val="100000"/>
              <a:buFont typeface="Trebuchet MS"/>
              <a:buNone/>
            </a:pPr>
            <a:r>
              <a:rPr lang="en-US"/>
              <a:t>Computers face many of the same communication challenges we do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Layers for human communication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Visual or audio signals (and others)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Signal vs. noise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Symbols and sounds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Alphabet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Language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Grammar</a:t>
            </a:r>
            <a:endParaRPr dirty="0">
              <a:latin typeface="Helvetica" pitchFamily="2" charset="0"/>
            </a:endParaRPr>
          </a:p>
          <a:p>
            <a:pPr marL="514340" lvl="1" indent="-3047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85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ct val="100000"/>
              <a:buFont typeface="Trebuchet MS"/>
              <a:buNone/>
            </a:pPr>
            <a:r>
              <a:rPr lang="en-US"/>
              <a:t>Computers face many of the same communication challenges we do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Layers for human communication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Visual or audio signals (and others)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EM spectrum waves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Signal vs. noise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signal strength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Symbols and sounds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Alphabet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Language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roughly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 akin to channel/frequency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Grammar</a:t>
            </a:r>
            <a:endParaRPr dirty="0">
              <a:latin typeface="Helvetica" pitchFamily="2" charset="0"/>
            </a:endParaRPr>
          </a:p>
          <a:p>
            <a:pPr marL="514340" lvl="1" indent="-3047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01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ct val="100000"/>
              <a:buFont typeface="Trebuchet MS"/>
              <a:buNone/>
            </a:pPr>
            <a:r>
              <a:rPr lang="en-US"/>
              <a:t>Computers face many of the same communication challenges we do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Layers for human communication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Visual or audio signals (and others)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EM spectrum waves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Signal vs. noise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 signal strength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Symbols and sounds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modulation</a:t>
            </a:r>
            <a:endParaRPr dirty="0">
              <a:solidFill>
                <a:schemeClr val="accent5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Alphabet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Language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roughly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sym typeface="Wingdings" pitchFamily="2" charset="2"/>
              </a:rPr>
              <a:t> akin to channel/frequency</a:t>
            </a:r>
            <a:endParaRPr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Grammar</a:t>
            </a:r>
            <a:endParaRPr dirty="0">
              <a:latin typeface="Helvetica" pitchFamily="2" charset="0"/>
            </a:endParaRPr>
          </a:p>
          <a:p>
            <a:pPr marL="514340" lvl="1" indent="-3047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b="1" dirty="0">
                <a:latin typeface="Seravek" panose="020B0503040000020004" pitchFamily="34" charset="0"/>
              </a:rPr>
              <a:t>Signal modulation</a:t>
            </a:r>
          </a:p>
          <a:p>
            <a:pPr lvl="1"/>
            <a:r>
              <a:rPr lang="en-US" sz="1800" b="1" dirty="0">
                <a:latin typeface="Seravek" panose="020B0503040000020004" pitchFamily="34" charset="0"/>
              </a:rPr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876D0934-E105-49EB-AFFB-7D371F93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74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4E0C3-85DB-4AE7-9A3B-5D5230EE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C5808-BC1C-44D6-BBB5-A6FCBAA7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4" y="959227"/>
            <a:ext cx="5969496" cy="4188246"/>
          </a:xfrm>
        </p:spPr>
        <p:txBody>
          <a:bodyPr>
            <a:normAutofit/>
          </a:bodyPr>
          <a:lstStyle/>
          <a:p>
            <a:r>
              <a:rPr lang="en-US" sz="2000" dirty="0"/>
              <a:t>Encoding signal data in an analog “carrier” signal</a:t>
            </a:r>
          </a:p>
          <a:p>
            <a:pPr lvl="1"/>
            <a:r>
              <a:rPr lang="en-US" sz="1800" dirty="0"/>
              <a:t>Carrier signal defines the frequency</a:t>
            </a:r>
          </a:p>
          <a:p>
            <a:pPr lvl="1"/>
            <a:r>
              <a:rPr lang="en-US" sz="1800" dirty="0"/>
              <a:t>Modulation scheme + data define bandwidth required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712D5-4AC6-4D25-90BF-7CADB4AA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0A6C3F-A123-487B-B284-8C5A6CC8C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5983" y="2930484"/>
            <a:ext cx="5735755" cy="236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eme Creator - Funny what if i told you everything is sine waves Meme  Generator at MemeCreator.org!">
            <a:extLst>
              <a:ext uri="{FF2B5EF4-FFF2-40B4-BE49-F238E27FC236}">
                <a16:creationId xmlns:a16="http://schemas.microsoft.com/office/drawing/2014/main" id="{662EDEEB-F32A-64C2-7409-A1EDB1B97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63" y="0"/>
            <a:ext cx="2830137" cy="17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01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8C136C-D1BD-4F4E-8BD9-97268639C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7" y="1578770"/>
            <a:ext cx="5081019" cy="3263504"/>
          </a:xfrm>
        </p:spPr>
        <p:txBody>
          <a:bodyPr>
            <a:normAutofit/>
          </a:bodyPr>
          <a:lstStyle/>
          <a:p>
            <a:r>
              <a:rPr lang="en-US" sz="2000" dirty="0"/>
              <a:t>Intuition: when carrier is present </a:t>
            </a:r>
            <a:r>
              <a:rPr lang="en-US" sz="2000" dirty="0">
                <a:sym typeface="Wingdings" pitchFamily="2" charset="2"/>
              </a:rPr>
              <a:t> 1, no carrier  0</a:t>
            </a:r>
          </a:p>
          <a:p>
            <a:r>
              <a:rPr lang="en-US" sz="2000" dirty="0">
                <a:sym typeface="Wingdings" pitchFamily="2" charset="2"/>
              </a:rPr>
              <a:t>Simple</a:t>
            </a:r>
          </a:p>
          <a:p>
            <a:r>
              <a:rPr lang="en-US" sz="2000" dirty="0">
                <a:sym typeface="Wingdings" pitchFamily="2" charset="2"/>
              </a:rPr>
              <a:t>Spectrum frugal</a:t>
            </a:r>
          </a:p>
          <a:p>
            <a:r>
              <a:rPr lang="en-US" sz="2000" dirty="0">
                <a:sym typeface="Wingdings" pitchFamily="2" charset="2"/>
              </a:rPr>
              <a:t>Issues</a:t>
            </a:r>
          </a:p>
          <a:p>
            <a:pPr lvl="1"/>
            <a:r>
              <a:rPr lang="en-US" sz="1800" dirty="0"/>
              <a:t>Desynchronization with runs of same value</a:t>
            </a:r>
          </a:p>
          <a:p>
            <a:pPr lvl="1"/>
            <a:r>
              <a:rPr lang="en-US" sz="1800" dirty="0"/>
              <a:t>Susceptible to noise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6E2B2-4A5C-F647-9C73-47358DBB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Modulation: On-Off keying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AF24A-70C0-6345-9130-FF3EEF7E3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Link Layer: 6-</a:t>
            </a:r>
            <a:fld id="{C4204591-24BD-A542-B9D5-F8D8A88D2FE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6386" name="Picture 2" descr="What is on-off keying modulation? - Quora">
            <a:extLst>
              <a:ext uri="{FF2B5EF4-FFF2-40B4-BE49-F238E27FC236}">
                <a16:creationId xmlns:a16="http://schemas.microsoft.com/office/drawing/2014/main" id="{0ADC18D0-A32A-8041-A16E-888C49BCB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56" y="504406"/>
            <a:ext cx="3610182" cy="321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9803DD-9148-9F4E-805A-E3E47432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357" y="3819523"/>
            <a:ext cx="2855222" cy="15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9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. Three basic digital modulation formats are still very popular with low-data-rate short-range wireless applications: amplitude shift keying (a), on-off keying (b), and frequency shift keying (c). These waveforms are coherent as the binary state change occurs at carrier zero crossing points.">
            <a:extLst>
              <a:ext uri="{FF2B5EF4-FFF2-40B4-BE49-F238E27FC236}">
                <a16:creationId xmlns:a16="http://schemas.microsoft.com/office/drawing/2014/main" id="{8C597B46-B903-49FE-B25F-C2B70796E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270" y="457201"/>
            <a:ext cx="427402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. Three basic digital modulation formats are still very popular with low-data-rate short-range wireless applications: amplitude shift keying (a), on-off keying (b), and frequency shift keying (c). These waveforms are coherent as the binary state change occurs at carrier zero crossing points.">
            <a:extLst>
              <a:ext uri="{FF2B5EF4-FFF2-40B4-BE49-F238E27FC236}">
                <a16:creationId xmlns:a16="http://schemas.microsoft.com/office/drawing/2014/main" id="{980FD843-8584-4786-8A24-A7A6E8666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270" y="457200"/>
            <a:ext cx="427402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. Three basic digital modulation formats are still very popular with low-data-rate short-range wireless applications: amplitude shift keying (a), on-off keying (b), and frequency shift keying (c). These waveforms are coherent as the binary state change occurs at carrier zero crossing points.">
            <a:extLst>
              <a:ext uri="{FF2B5EF4-FFF2-40B4-BE49-F238E27FC236}">
                <a16:creationId xmlns:a16="http://schemas.microsoft.com/office/drawing/2014/main" id="{57E2CD3C-5A7B-4094-AFD9-6FF7607A3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270" y="457200"/>
            <a:ext cx="4274027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. Three basic digital modulation formats are still very popular with low-data-rate short-range wireless applications: amplitude shift keying (a), on-off keying (b), and frequency shift keying (c). These waveforms are coherent as the binary state change occurs at carrier zero crossing points.">
            <a:extLst>
              <a:ext uri="{FF2B5EF4-FFF2-40B4-BE49-F238E27FC236}">
                <a16:creationId xmlns:a16="http://schemas.microsoft.com/office/drawing/2014/main" id="{83E7EE59-901A-462D-8927-432ADD84A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270" y="457200"/>
            <a:ext cx="4274027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ECE7D-F0C0-449C-A02D-535C2471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B6F7D-582D-4681-86F6-B21BC0749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8" y="1143000"/>
            <a:ext cx="4304064" cy="3771900"/>
          </a:xfrm>
        </p:spPr>
        <p:txBody>
          <a:bodyPr>
            <a:normAutofit/>
          </a:bodyPr>
          <a:lstStyle/>
          <a:p>
            <a:r>
              <a:rPr lang="en-US" sz="1800" dirty="0"/>
              <a:t>Encoding binary data on a signal</a:t>
            </a:r>
          </a:p>
          <a:p>
            <a:pPr lvl="1"/>
            <a:endParaRPr lang="en-US" sz="1600" dirty="0"/>
          </a:p>
          <a:p>
            <a:r>
              <a:rPr lang="en-US" sz="1800" dirty="0"/>
              <a:t>Amplitude-shift Keying (ASK)</a:t>
            </a:r>
          </a:p>
          <a:p>
            <a:pPr lvl="1"/>
            <a:r>
              <a:rPr lang="en-US" sz="1600" dirty="0"/>
              <a:t>Modify amplitude of carrier signal</a:t>
            </a:r>
          </a:p>
          <a:p>
            <a:pPr lvl="1"/>
            <a:r>
              <a:rPr lang="en-US" sz="1600" dirty="0"/>
              <a:t>On-Off Keying (OOK) is an extreme example</a:t>
            </a:r>
          </a:p>
          <a:p>
            <a:pPr lvl="1"/>
            <a:endParaRPr lang="en-US" sz="1600" dirty="0"/>
          </a:p>
          <a:p>
            <a:r>
              <a:rPr lang="en-US" sz="1800" dirty="0"/>
              <a:t>Frequency-shift Keying (FSK)</a:t>
            </a:r>
          </a:p>
          <a:p>
            <a:pPr lvl="1"/>
            <a:r>
              <a:rPr lang="en-US" sz="1600" dirty="0"/>
              <a:t>Modify frequency of carrier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2E3C1-BDD1-496C-A72F-6206BB66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. In binary phase shift keying, note how a binary 0 is 0&amp;deg; while a binary 1 is 180&amp;deg;. The phase changes when the binary state switches so the signal is coherent.">
            <a:extLst>
              <a:ext uri="{FF2B5EF4-FFF2-40B4-BE49-F238E27FC236}">
                <a16:creationId xmlns:a16="http://schemas.microsoft.com/office/drawing/2014/main" id="{6B710189-739E-4FE1-A279-3CEFCD358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9120" y="451486"/>
            <a:ext cx="4113296" cy="22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CBA0F-E8A3-44AF-9B3F-E87E528D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141A7-E8D8-4A8F-8958-E76B5F4B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3" y="1516283"/>
            <a:ext cx="8929217" cy="3631189"/>
          </a:xfrm>
        </p:spPr>
        <p:txBody>
          <a:bodyPr>
            <a:normAutofit/>
          </a:bodyPr>
          <a:lstStyle/>
          <a:p>
            <a:r>
              <a:rPr lang="en-US" sz="2000" dirty="0"/>
              <a:t>Phase-shift keying (PSK)</a:t>
            </a:r>
          </a:p>
          <a:p>
            <a:pPr lvl="1"/>
            <a:r>
              <a:rPr lang="en-US" sz="1800" dirty="0"/>
              <a:t>Modify phase of carrier signal</a:t>
            </a:r>
          </a:p>
          <a:p>
            <a:pPr lvl="1"/>
            <a:r>
              <a:rPr lang="en-US" sz="1800" dirty="0"/>
              <a:t>Usually differential:</a:t>
            </a:r>
            <a:br>
              <a:rPr lang="en-US" sz="1800" dirty="0"/>
            </a:br>
            <a:r>
              <a:rPr lang="en-US" sz="1800" dirty="0"/>
              <a:t>	the change signifies data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r>
              <a:rPr lang="en-US" sz="2000" dirty="0"/>
              <a:t>More complicated possibilities exist</a:t>
            </a:r>
          </a:p>
          <a:p>
            <a:pPr lvl="1"/>
            <a:r>
              <a:rPr lang="en-US" sz="1800" dirty="0"/>
              <a:t>QAM (Quadrature Amplitude Modulation) combines amplitude and phase shift keying</a:t>
            </a:r>
          </a:p>
          <a:p>
            <a:pPr lvl="2"/>
            <a:r>
              <a:rPr lang="en-US" sz="1400" dirty="0"/>
              <a:t>Allows for more than one bit per “symbol”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A3F6B-FB96-4FDA-8C12-A035B5A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9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DBB9-3D54-46C5-B2E1-9E2B65B8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 tradeoffs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0EF32-DB71-4BCA-B891-E4553562F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Various tradeoffs between different modulation schemes</a:t>
            </a:r>
          </a:p>
          <a:p>
            <a:pPr lvl="1"/>
            <a:r>
              <a:rPr lang="en-US" sz="1600" dirty="0"/>
              <a:t>Bandwidth requirements, transceiver hardware, immunity to noise, etc.</a:t>
            </a:r>
          </a:p>
          <a:p>
            <a:pPr lvl="1"/>
            <a:endParaRPr lang="en-US" sz="1600" dirty="0"/>
          </a:p>
          <a:p>
            <a:r>
              <a:rPr lang="en-US" sz="1800" dirty="0"/>
              <a:t>ASK (amplitude) is simple but susceptible to noise</a:t>
            </a:r>
          </a:p>
          <a:p>
            <a:pPr lvl="1"/>
            <a:r>
              <a:rPr lang="en-US" sz="1600" dirty="0"/>
              <a:t>Noise exists in the real world</a:t>
            </a:r>
          </a:p>
          <a:p>
            <a:pPr lvl="1"/>
            <a:endParaRPr lang="en-US" sz="1600" dirty="0"/>
          </a:p>
          <a:p>
            <a:r>
              <a:rPr lang="en-US" sz="1800" dirty="0"/>
              <a:t>FSK (frequency) is relatively simple and robust to noise, but uses more bandwidth</a:t>
            </a:r>
          </a:p>
          <a:p>
            <a:pPr lvl="1"/>
            <a:r>
              <a:rPr lang="en-US" sz="1600" dirty="0"/>
              <a:t>Bandwidth is limited, but still commonly used</a:t>
            </a:r>
          </a:p>
          <a:p>
            <a:pPr lvl="1"/>
            <a:endParaRPr lang="en-US" sz="1600" dirty="0"/>
          </a:p>
          <a:p>
            <a:r>
              <a:rPr lang="en-US" sz="1800" dirty="0"/>
              <a:t>PSK (phase) energy efficient and robust, but more complex hardware</a:t>
            </a:r>
          </a:p>
          <a:p>
            <a:pPr lvl="1"/>
            <a:r>
              <a:rPr lang="en-US" sz="1600" dirty="0"/>
              <a:t>More expensive hardware, but very commonly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95AB-B756-44A8-AEC2-E3F11F2D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1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ct val="100000"/>
              <a:buFont typeface="Trebuchet MS"/>
              <a:buNone/>
            </a:pPr>
            <a:r>
              <a:rPr lang="en-US"/>
              <a:t>Computers face many of the same communication challenges we do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Layers for human communication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Visual or audio signals (and others)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Signal vs. noise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Symbols and sounds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Alphabet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Language</a:t>
            </a:r>
            <a:endParaRPr dirty="0">
              <a:latin typeface="Helvetica" pitchFamily="2" charset="0"/>
            </a:endParaRPr>
          </a:p>
          <a:p>
            <a:pPr marL="514340" lvl="1" indent="-17144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Helvetica" pitchFamily="2" charset="0"/>
              </a:rPr>
              <a:t>Grammar</a:t>
            </a:r>
            <a:endParaRPr dirty="0">
              <a:latin typeface="Helvetica" pitchFamily="2" charset="0"/>
            </a:endParaRPr>
          </a:p>
          <a:p>
            <a:pPr marL="514340" lvl="1" indent="-30476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Helvetica" pitchFamily="2" charset="0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latin typeface="Seravek" panose="020B0503040000020004" pitchFamily="34" charset="0"/>
              </a:rPr>
              <a:t>Signal modulation</a:t>
            </a:r>
          </a:p>
          <a:p>
            <a:pPr lvl="1"/>
            <a:r>
              <a:rPr lang="en-US" sz="1800" dirty="0">
                <a:latin typeface="Seravek" panose="020B0503040000020004" pitchFamily="34" charset="0"/>
              </a:rPr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876D0934-E105-49EB-AFFB-7D371F93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72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6009B-D8B6-F700-DD12-DE992715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vs. Data Rate vs.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3F02D-7EBE-ECB1-3A1D-2546439529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  <p:pic>
        <p:nvPicPr>
          <p:cNvPr id="3074" name="Picture 2" descr="Wireless protocols, data rates and range">
            <a:extLst>
              <a:ext uri="{FF2B5EF4-FFF2-40B4-BE49-F238E27FC236}">
                <a16:creationId xmlns:a16="http://schemas.microsoft.com/office/drawing/2014/main" id="{D6BBCB26-82B4-C678-FF58-B04C7DC1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858901"/>
            <a:ext cx="81661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0ADB4-E6D0-343B-825B-AA57A17E9B4B}"/>
              </a:ext>
            </a:extLst>
          </p:cNvPr>
          <p:cNvSpPr txBox="1"/>
          <p:nvPr/>
        </p:nvSpPr>
        <p:spPr>
          <a:xfrm>
            <a:off x="107207" y="5396576"/>
            <a:ext cx="82965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behrtech.com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/blog/6-leading-types-of-iot-wireless-tech-and-their-best-use-cases/</a:t>
            </a:r>
          </a:p>
        </p:txBody>
      </p:sp>
    </p:spTree>
    <p:extLst>
      <p:ext uri="{BB962C8B-B14F-4D97-AF65-F5344CB8AC3E}">
        <p14:creationId xmlns:p14="http://schemas.microsoft.com/office/powerpoint/2010/main" val="3301627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1221921"/>
            <a:ext cx="8229599" cy="369923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Physical Layer</a:t>
            </a:r>
          </a:p>
          <a:p>
            <a:endParaRPr lang="en-US" dirty="0"/>
          </a:p>
          <a:p>
            <a:r>
              <a:rPr lang="en-US" b="1" dirty="0"/>
              <a:t>Data Link Layer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473436"/>
            <a:ext cx="8229599" cy="51435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7397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51DB-B92E-4EB6-B455-24FA5A5E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Link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1C25-7B48-462F-86BD-6A0A89A84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Framing</a:t>
            </a:r>
          </a:p>
          <a:p>
            <a:pPr lvl="1"/>
            <a:r>
              <a:rPr lang="en-US" dirty="0"/>
              <a:t>Combine arbitrary bits into a “packet” of data</a:t>
            </a:r>
          </a:p>
          <a:p>
            <a:pPr lvl="1"/>
            <a:endParaRPr lang="en-US" dirty="0"/>
          </a:p>
          <a:p>
            <a:r>
              <a:rPr lang="en-US" dirty="0"/>
              <a:t>Logical link control</a:t>
            </a:r>
          </a:p>
          <a:p>
            <a:pPr lvl="1"/>
            <a:r>
              <a:rPr lang="en-US" dirty="0"/>
              <a:t>Manage transfer between transmitter and receiver</a:t>
            </a:r>
          </a:p>
          <a:p>
            <a:pPr lvl="1"/>
            <a:r>
              <a:rPr lang="en-US" dirty="0"/>
              <a:t>Error detection and correction</a:t>
            </a:r>
          </a:p>
          <a:p>
            <a:pPr lvl="1"/>
            <a:endParaRPr lang="en-US" dirty="0"/>
          </a:p>
          <a:p>
            <a:r>
              <a:rPr lang="en-US" dirty="0"/>
              <a:t>Media access</a:t>
            </a:r>
          </a:p>
          <a:p>
            <a:pPr lvl="1"/>
            <a:r>
              <a:rPr lang="en-US" dirty="0"/>
              <a:t>Controlling which device gets to transmit next</a:t>
            </a:r>
          </a:p>
          <a:p>
            <a:pPr lvl="1"/>
            <a:endParaRPr lang="en-US" dirty="0"/>
          </a:p>
          <a:p>
            <a:r>
              <a:rPr lang="en-US" dirty="0"/>
              <a:t>Inherently coupled to PHY and its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9CB44-92D1-4219-BA45-F09F44C3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48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3E2C-D569-4CF2-B589-F594BF73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9C2F-5F56-47FF-8482-6BBC79651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Typical packet structure</a:t>
            </a:r>
          </a:p>
          <a:p>
            <a:pPr lvl="1"/>
            <a:r>
              <a:rPr lang="en-US" sz="1600" dirty="0"/>
              <a:t>Preamble - Existence of packet and synchronization of clocks</a:t>
            </a:r>
          </a:p>
          <a:p>
            <a:pPr lvl="1"/>
            <a:r>
              <a:rPr lang="en-US" sz="1600" dirty="0"/>
              <a:t>Header - Addresses, Type, Length</a:t>
            </a:r>
          </a:p>
          <a:p>
            <a:pPr lvl="1"/>
            <a:r>
              <a:rPr lang="en-US" sz="1600" dirty="0"/>
              <a:t>Data - Payload plus higher layer headers (e.g. IP packet)</a:t>
            </a:r>
          </a:p>
          <a:p>
            <a:pPr lvl="1"/>
            <a:r>
              <a:rPr lang="en-US" sz="1600" dirty="0"/>
              <a:t>Trailer - Padding, CRC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1800" dirty="0"/>
              <a:t>Wireless considerations</a:t>
            </a:r>
          </a:p>
          <a:p>
            <a:pPr lvl="1"/>
            <a:r>
              <a:rPr lang="en-US" sz="1600" dirty="0"/>
              <a:t>Control information for Physical Layer</a:t>
            </a:r>
          </a:p>
          <a:p>
            <a:pPr lvl="1"/>
            <a:r>
              <a:rPr lang="en-US" sz="1600" dirty="0"/>
              <a:t>Ensure robustness for header</a:t>
            </a:r>
          </a:p>
          <a:p>
            <a:pPr lvl="1"/>
            <a:r>
              <a:rPr lang="en-US" sz="1600" dirty="0"/>
              <a:t>Explicit multi-hop routing</a:t>
            </a:r>
          </a:p>
          <a:p>
            <a:pPr lvl="1"/>
            <a:r>
              <a:rPr lang="en-US" sz="1600" dirty="0"/>
              <a:t>Possibly different data rates for different parts of packet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A69D2-CC0A-42DE-BF59-72BCB1FF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CC92385-F31E-4F49-9A2E-A3AEEBB9B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614484"/>
              </p:ext>
            </p:extLst>
          </p:nvPr>
        </p:nvGraphicFramePr>
        <p:xfrm>
          <a:off x="990420" y="2609850"/>
          <a:ext cx="7162801" cy="49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763">
                  <a:extLst>
                    <a:ext uri="{9D8B030D-6E8A-4147-A177-3AD203B41FA5}">
                      <a16:colId xmlns:a16="http://schemas.microsoft.com/office/drawing/2014/main" val="2901484918"/>
                    </a:ext>
                  </a:extLst>
                </a:gridCol>
                <a:gridCol w="1421368">
                  <a:extLst>
                    <a:ext uri="{9D8B030D-6E8A-4147-A177-3AD203B41FA5}">
                      <a16:colId xmlns:a16="http://schemas.microsoft.com/office/drawing/2014/main" val="2754134199"/>
                    </a:ext>
                  </a:extLst>
                </a:gridCol>
                <a:gridCol w="1007270">
                  <a:extLst>
                    <a:ext uri="{9D8B030D-6E8A-4147-A177-3AD203B41FA5}">
                      <a16:colId xmlns:a16="http://schemas.microsoft.com/office/drawing/2014/main" val="905879339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92345422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3677728418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146197265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Preamble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Destination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Address</a:t>
                      </a: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Source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Address</a:t>
                      </a: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Type and Length</a:t>
                      </a:r>
                    </a:p>
                  </a:txBody>
                  <a:tcPr marL="68580" marR="68580" marT="34290" marB="3429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</a:t>
                      </a:r>
                    </a:p>
                  </a:txBody>
                  <a:tcPr marL="68580" marR="68580" marT="34290" marB="3429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CRC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25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467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E7BE8-78D9-425F-A538-53C07B0E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control: detection and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B4706-780F-4A9C-8922-B152CF62F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Detection: only detect errors</a:t>
            </a:r>
          </a:p>
          <a:p>
            <a:pPr lvl="1"/>
            <a:r>
              <a:rPr lang="en-US" sz="1800" dirty="0"/>
              <a:t>Make sure corrupted packets get discarded</a:t>
            </a:r>
          </a:p>
          <a:p>
            <a:pPr lvl="1"/>
            <a:r>
              <a:rPr lang="en-US" sz="1800" dirty="0"/>
              <a:t>Cyclical Redundancy Checks</a:t>
            </a:r>
          </a:p>
          <a:p>
            <a:pPr lvl="2"/>
            <a:r>
              <a:rPr lang="en-US" sz="1400" dirty="0"/>
              <a:t>Detect single bit errors</a:t>
            </a:r>
          </a:p>
          <a:p>
            <a:pPr lvl="2"/>
            <a:r>
              <a:rPr lang="en-US" sz="1400" dirty="0"/>
              <a:t>Detect “burst” errors of several contiguous bits</a:t>
            </a:r>
          </a:p>
          <a:p>
            <a:pPr lvl="2"/>
            <a:endParaRPr lang="en-US" sz="1400" dirty="0"/>
          </a:p>
          <a:p>
            <a:r>
              <a:rPr lang="en-US" sz="2000" dirty="0"/>
              <a:t>Recovery: also try to recover from small bit errors</a:t>
            </a:r>
          </a:p>
          <a:p>
            <a:pPr lvl="1"/>
            <a:r>
              <a:rPr lang="en-US" sz="1800" dirty="0"/>
              <a:t>Forward error correction</a:t>
            </a:r>
          </a:p>
          <a:p>
            <a:pPr lvl="1"/>
            <a:r>
              <a:rPr lang="en-US" sz="1800" dirty="0"/>
              <a:t>Retransmissions</a:t>
            </a:r>
          </a:p>
          <a:p>
            <a:pPr lvl="1"/>
            <a:r>
              <a:rPr lang="en-US" sz="1800" dirty="0"/>
              <a:t>Far more important for wireless because the cost of transmission is higher</a:t>
            </a:r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1C7DC-3FC6-4726-A445-EC61B160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02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DDD8-4828-4A7A-B0CE-55EB62F3D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Access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8B7BB-975C-4F27-B760-3D9E9100B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does a network determine which transmitter gets to transmit?</a:t>
            </a:r>
          </a:p>
          <a:p>
            <a:endParaRPr lang="en-US" sz="2000" dirty="0"/>
          </a:p>
          <a:p>
            <a:r>
              <a:rPr lang="en-US" sz="2000" dirty="0"/>
              <a:t>Remember: the wireless medium is inherently broadcast</a:t>
            </a:r>
          </a:p>
          <a:p>
            <a:pPr lvl="1"/>
            <a:r>
              <a:rPr lang="en-US" sz="1800" dirty="0"/>
              <a:t>Two simultaneous transmitters may lose both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1D5BE-C4B9-48F7-A12F-ACE03B27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92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>
            <a:extLst>
              <a:ext uri="{FF2B5EF4-FFF2-40B4-BE49-F238E27FC236}">
                <a16:creationId xmlns:a16="http://schemas.microsoft.com/office/drawing/2014/main" id="{82AAADDB-1A5D-A3DB-9FA3-A2E4FD25CF69}"/>
              </a:ext>
            </a:extLst>
          </p:cNvPr>
          <p:cNvSpPr/>
          <p:nvPr/>
        </p:nvSpPr>
        <p:spPr>
          <a:xfrm>
            <a:off x="3385457" y="2275115"/>
            <a:ext cx="2710543" cy="1709057"/>
          </a:xfrm>
          <a:prstGeom prst="cloudCallout">
            <a:avLst>
              <a:gd name="adj1" fmla="val -46937"/>
              <a:gd name="adj2" fmla="val 82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60940-9E71-6A07-38FC-96084DDC7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back…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3E191-75F8-A938-07C0-86924FEA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2581558" cy="4188246"/>
          </a:xfrm>
        </p:spPr>
        <p:txBody>
          <a:bodyPr>
            <a:normAutofit/>
          </a:bodyPr>
          <a:lstStyle/>
          <a:p>
            <a:r>
              <a:rPr lang="en-US" sz="2000" dirty="0"/>
              <a:t>You came up with a MAC protocol!</a:t>
            </a:r>
          </a:p>
          <a:p>
            <a:endParaRPr lang="en-US" sz="2000" dirty="0"/>
          </a:p>
          <a:p>
            <a:r>
              <a:rPr lang="en-US" sz="2000" dirty="0"/>
              <a:t>What was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40AAB-351A-1425-40D2-3463FF2EC8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404C8-68FA-764F-F209-1BA5DAA4F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15" y="260618"/>
            <a:ext cx="5312229" cy="3347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2889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7ECB-763B-4D68-803F-A17C5D95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wireless medium as acoustic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045EC-0ECF-4924-81F8-C7E03D2F2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How do we determine who gets to speak?</a:t>
            </a:r>
          </a:p>
          <a:p>
            <a:pPr lvl="1"/>
            <a:r>
              <a:rPr lang="en-US" sz="2000" dirty="0"/>
              <a:t>Two simultaneous speakers also lose both “transmissions”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AA909-912C-428D-AA02-A0E63A13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85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7ECB-763B-4D68-803F-A17C5D95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wireless medium as acoustic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045EC-0ECF-4924-81F8-C7E03D2F2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How do we determine who gets to speak?</a:t>
            </a:r>
          </a:p>
          <a:p>
            <a:pPr lvl="1"/>
            <a:r>
              <a:rPr lang="en-US" dirty="0"/>
              <a:t>Two simultaneous speakers also lose both “transmissions”</a:t>
            </a:r>
          </a:p>
          <a:p>
            <a:pPr lvl="1"/>
            <a:endParaRPr lang="en-US" dirty="0"/>
          </a:p>
          <a:p>
            <a:r>
              <a:rPr lang="en-US" dirty="0"/>
              <a:t>Eye contact (or raise hand) → out-of-band communication</a:t>
            </a:r>
          </a:p>
          <a:p>
            <a:r>
              <a:rPr lang="en-US" dirty="0"/>
              <a:t>Wait until it’s quiet for some time → carrier sense multiple access</a:t>
            </a:r>
          </a:p>
          <a:p>
            <a:r>
              <a:rPr lang="en-US" dirty="0"/>
              <a:t>Strict turn order → time division multiple access</a:t>
            </a:r>
          </a:p>
          <a:p>
            <a:r>
              <a:rPr lang="en-US" dirty="0"/>
              <a:t>Just speak and hope it works → ALOHA</a:t>
            </a:r>
          </a:p>
          <a:p>
            <a:r>
              <a:rPr lang="en-US" dirty="0"/>
              <a:t>Everybody sing at different tones → frequency division multiple access</a:t>
            </a:r>
            <a:br>
              <a:rPr lang="en-US" dirty="0"/>
            </a:br>
            <a:r>
              <a:rPr lang="en-US" dirty="0"/>
              <a:t>(stretching the metaphor)</a:t>
            </a:r>
          </a:p>
          <a:p>
            <a:r>
              <a:rPr lang="en-US" dirty="0"/>
              <a:t>Everyone speak in different languages → code division multiple access</a:t>
            </a:r>
          </a:p>
          <a:p>
            <a:endParaRPr lang="en-US" dirty="0"/>
          </a:p>
          <a:p>
            <a:r>
              <a:rPr lang="en-US" dirty="0"/>
              <a:t>Others?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AA909-912C-428D-AA02-A0E63A13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6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3E2C-D569-4CF2-B589-F594BF73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9C2F-5F56-47FF-8482-6BBC79651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4" y="959227"/>
            <a:ext cx="5511162" cy="4188246"/>
          </a:xfrm>
        </p:spPr>
        <p:txBody>
          <a:bodyPr/>
          <a:lstStyle/>
          <a:p>
            <a:r>
              <a:rPr lang="en-US" dirty="0"/>
              <a:t>How bits are transmitted</a:t>
            </a:r>
          </a:p>
          <a:p>
            <a:pPr lvl="1"/>
            <a:r>
              <a:rPr lang="en-US" dirty="0"/>
              <a:t>Wireless makes this entirely different from wired cases</a:t>
            </a:r>
          </a:p>
          <a:p>
            <a:pPr lvl="1"/>
            <a:endParaRPr lang="en-US" dirty="0"/>
          </a:p>
          <a:p>
            <a:r>
              <a:rPr lang="en-US" dirty="0"/>
              <a:t>Important considerations</a:t>
            </a:r>
          </a:p>
          <a:p>
            <a:pPr lvl="1"/>
            <a:r>
              <a:rPr lang="en-US" dirty="0"/>
              <a:t>Signal strength</a:t>
            </a:r>
          </a:p>
          <a:p>
            <a:pPr lvl="1"/>
            <a:r>
              <a:rPr lang="en-US" dirty="0"/>
              <a:t>Modulation</a:t>
            </a:r>
          </a:p>
          <a:p>
            <a:pPr lvl="1"/>
            <a:r>
              <a:rPr lang="en-US" dirty="0"/>
              <a:t>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A69D2-CC0A-42DE-BF59-72BCB1FF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6B3A19-475E-0339-3FC2-D1B830E3CB5A}"/>
              </a:ext>
            </a:extLst>
          </p:cNvPr>
          <p:cNvGrpSpPr/>
          <p:nvPr/>
        </p:nvGrpSpPr>
        <p:grpSpPr>
          <a:xfrm>
            <a:off x="6646754" y="1672282"/>
            <a:ext cx="1545542" cy="2720579"/>
            <a:chOff x="6407003" y="1727200"/>
            <a:chExt cx="2060722" cy="3627438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48D257DE-3DC5-16AB-51E4-1C93445EB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5425" y="1727200"/>
              <a:ext cx="1892300" cy="353060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545"/>
                </a:lnSpc>
              </a:pPr>
              <a:endParaRPr lang="en-US" altLang="en-US" sz="2100"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712C6C-CB55-3D36-DE37-D1577907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50" y="1824038"/>
              <a:ext cx="1892300" cy="35306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545"/>
                </a:lnSpc>
              </a:pPr>
              <a:endParaRPr lang="en-US" altLang="en-US" sz="2100">
                <a:latin typeface="+mn-lt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F9DECF6F-D9D5-27D1-8869-98E72AE16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7003" y="1920875"/>
              <a:ext cx="1956092" cy="335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application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transport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network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link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physical</a:t>
              </a: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ABAE1EBD-08E0-134B-2855-A7149BB62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251618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6FE6C258-1BC0-1654-2007-EC9F9FB469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32210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7DE3E12D-3B91-A806-98D6-FF6FE1DF7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39322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608148EC-35F9-4C70-ACB9-C1CC206E6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46434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1984688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A4B4A56-F2B0-4C44-8D8E-5807F206747F}"/>
              </a:ext>
            </a:extLst>
          </p:cNvPr>
          <p:cNvSpPr/>
          <p:nvPr/>
        </p:nvSpPr>
        <p:spPr>
          <a:xfrm>
            <a:off x="1340645" y="2213617"/>
            <a:ext cx="2443163" cy="10593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5F00E0-A327-44CE-96EF-16D6F96D2CD2}"/>
              </a:ext>
            </a:extLst>
          </p:cNvPr>
          <p:cNvSpPr/>
          <p:nvPr/>
        </p:nvSpPr>
        <p:spPr>
          <a:xfrm>
            <a:off x="5360195" y="2213617"/>
            <a:ext cx="2443163" cy="1059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BAD9C-FAD1-40EC-8CE4-A6A4773E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protocol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2A5F-2F33-40DA-950F-EB3C6B04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12422-1B09-4ADD-BD57-5CF3EB3B7C89}"/>
              </a:ext>
            </a:extLst>
          </p:cNvPr>
          <p:cNvSpPr txBox="1"/>
          <p:nvPr/>
        </p:nvSpPr>
        <p:spPr>
          <a:xfrm>
            <a:off x="3094801" y="117973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Medium Access Control Protocols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5D2A5-7B35-49CD-B017-BFCF759E3C6E}"/>
              </a:ext>
            </a:extLst>
          </p:cNvPr>
          <p:cNvSpPr txBox="1"/>
          <p:nvPr/>
        </p:nvSpPr>
        <p:spPr>
          <a:xfrm>
            <a:off x="108434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Contention-Based Protocols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A8992-F773-4690-BCA8-AB136EC7ABF3}"/>
              </a:ext>
            </a:extLst>
          </p:cNvPr>
          <p:cNvSpPr txBox="1"/>
          <p:nvPr/>
        </p:nvSpPr>
        <p:spPr>
          <a:xfrm>
            <a:off x="510826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Contention-Free Protocols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75EFB-7483-479B-B68D-4A08FC950859}"/>
              </a:ext>
            </a:extLst>
          </p:cNvPr>
          <p:cNvSpPr txBox="1"/>
          <p:nvPr/>
        </p:nvSpPr>
        <p:spPr>
          <a:xfrm>
            <a:off x="5360194" y="2428101"/>
            <a:ext cx="24431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FDMA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TDMA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Also, CDMA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50AD8-D66E-4352-8B8C-23D96CDD1FBD}"/>
              </a:ext>
            </a:extLst>
          </p:cNvPr>
          <p:cNvSpPr txBox="1"/>
          <p:nvPr/>
        </p:nvSpPr>
        <p:spPr>
          <a:xfrm>
            <a:off x="1340644" y="2397060"/>
            <a:ext cx="24431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ALOHA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CSMA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F71E4D7-9D34-45A3-9932-6795788401C9}"/>
              </a:ext>
            </a:extLst>
          </p:cNvPr>
          <p:cNvSpPr/>
          <p:nvPr/>
        </p:nvSpPr>
        <p:spPr>
          <a:xfrm rot="16200000">
            <a:off x="4433502" y="-391913"/>
            <a:ext cx="276998" cy="40195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17109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4AB6-B35B-41DC-A853-B7917C37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ALOHA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21F-2F5C-48F0-BA55-13C5EFD01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ALOHAnet</a:t>
            </a:r>
            <a:r>
              <a:rPr lang="en-US" dirty="0"/>
              <a:t> (1971)</a:t>
            </a:r>
          </a:p>
          <a:p>
            <a:pPr lvl="1"/>
            <a:r>
              <a:rPr lang="en-US" dirty="0"/>
              <a:t>University of Hawaii – Norman Abramson</a:t>
            </a:r>
          </a:p>
          <a:p>
            <a:pPr lvl="1"/>
            <a:r>
              <a:rPr lang="en-US" dirty="0"/>
              <a:t>First demonstration of wireless packet network</a:t>
            </a:r>
          </a:p>
          <a:p>
            <a:pPr lvl="1"/>
            <a:endParaRPr lang="en-US" dirty="0"/>
          </a:p>
          <a:p>
            <a:r>
              <a:rPr lang="en-US" dirty="0"/>
              <a:t>Rules</a:t>
            </a:r>
          </a:p>
          <a:p>
            <a:pPr marL="685800" lvl="1">
              <a:buFont typeface="+mj-lt"/>
              <a:buAutoNum type="arabicPeriod"/>
            </a:pPr>
            <a:r>
              <a:rPr lang="en-US" dirty="0"/>
              <a:t>If you have data to send, send it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Two (or more) simultaneous transmissions will collide and be lost</a:t>
            </a:r>
          </a:p>
          <a:p>
            <a:pPr lvl="1"/>
            <a:r>
              <a:rPr lang="en-US" dirty="0"/>
              <a:t>Wait a duration of time for an acknowledgement</a:t>
            </a:r>
          </a:p>
          <a:p>
            <a:pPr lvl="1"/>
            <a:r>
              <a:rPr lang="en-US" dirty="0"/>
              <a:t>If transmission was lost, try sending again “later”</a:t>
            </a:r>
          </a:p>
          <a:p>
            <a:pPr lvl="2"/>
            <a:r>
              <a:rPr lang="en-US" dirty="0"/>
              <a:t>Want some kind of exponential </a:t>
            </a:r>
            <a:r>
              <a:rPr lang="en-US" dirty="0" err="1"/>
              <a:t>backoff</a:t>
            </a:r>
            <a:r>
              <a:rPr lang="en-US" dirty="0"/>
              <a:t> scheme with entropy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015BE-E7EC-4932-BD6A-01DE833B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73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E443-E774-4F5C-860F-5622A831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9D2E8-1844-4885-92FE-74294565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Each packet transmission has a window of vulnerability</a:t>
            </a:r>
          </a:p>
          <a:p>
            <a:pPr lvl="1"/>
            <a:r>
              <a:rPr lang="en-US" sz="2000" dirty="0"/>
              <a:t>Twice the on-air duration of a packet</a:t>
            </a:r>
          </a:p>
          <a:p>
            <a:pPr lvl="1"/>
            <a:r>
              <a:rPr lang="en-US" sz="2000" dirty="0"/>
              <a:t>Transmissions during the packet are bad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3429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Transmissions before packet can also be bad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42B8-A485-4399-9F17-2B66639E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3D2AB-EB7E-49CF-8111-B7628F4EB8EA}"/>
              </a:ext>
            </a:extLst>
          </p:cNvPr>
          <p:cNvSpPr/>
          <p:nvPr/>
        </p:nvSpPr>
        <p:spPr>
          <a:xfrm>
            <a:off x="1597704" y="2571197"/>
            <a:ext cx="2057400" cy="209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My blessed device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9893B7-8F2D-4572-8B7D-129978A68F9A}"/>
              </a:ext>
            </a:extLst>
          </p:cNvPr>
          <p:cNvSpPr/>
          <p:nvPr/>
        </p:nvSpPr>
        <p:spPr>
          <a:xfrm>
            <a:off x="2484360" y="2839513"/>
            <a:ext cx="2057400" cy="2071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Interferer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3B932A-3EDB-F04E-B4B7-23E03D71A46D}"/>
              </a:ext>
            </a:extLst>
          </p:cNvPr>
          <p:cNvCxnSpPr>
            <a:cxnSpLocks/>
          </p:cNvCxnSpPr>
          <p:nvPr/>
        </p:nvCxnSpPr>
        <p:spPr>
          <a:xfrm>
            <a:off x="1376040" y="3126604"/>
            <a:ext cx="36132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38495C-457F-8E47-A656-E8FEFE895BD3}"/>
              </a:ext>
            </a:extLst>
          </p:cNvPr>
          <p:cNvSpPr txBox="1"/>
          <p:nvPr/>
        </p:nvSpPr>
        <p:spPr>
          <a:xfrm>
            <a:off x="1322773" y="3108849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Seravek Light"/>
                <a:cs typeface="Seravek Light"/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00C1C3-0DC5-8343-955C-5FE43651CA48}"/>
              </a:ext>
            </a:extLst>
          </p:cNvPr>
          <p:cNvSpPr/>
          <p:nvPr/>
        </p:nvSpPr>
        <p:spPr>
          <a:xfrm>
            <a:off x="3135020" y="3868817"/>
            <a:ext cx="2057400" cy="209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My blessed device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B8E387-0F38-3242-9FBF-E043970D847A}"/>
              </a:ext>
            </a:extLst>
          </p:cNvPr>
          <p:cNvSpPr/>
          <p:nvPr/>
        </p:nvSpPr>
        <p:spPr>
          <a:xfrm>
            <a:off x="1722359" y="4137133"/>
            <a:ext cx="2057400" cy="2071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Interferer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E46575-43DC-3049-B232-551BC40D353C}"/>
              </a:ext>
            </a:extLst>
          </p:cNvPr>
          <p:cNvCxnSpPr>
            <a:cxnSpLocks/>
          </p:cNvCxnSpPr>
          <p:nvPr/>
        </p:nvCxnSpPr>
        <p:spPr>
          <a:xfrm>
            <a:off x="1386397" y="4424224"/>
            <a:ext cx="36132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10A67F-AA0F-CC46-9A34-4F76D10EBBF4}"/>
              </a:ext>
            </a:extLst>
          </p:cNvPr>
          <p:cNvSpPr txBox="1"/>
          <p:nvPr/>
        </p:nvSpPr>
        <p:spPr>
          <a:xfrm>
            <a:off x="1333130" y="4406469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Seravek Light"/>
                <a:cs typeface="Seravek Light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78415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8282-EA55-4418-A140-A1B8DB07B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Slotted ALOHA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D3A4-1367-4A02-8C2E-5369A456C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72979"/>
            <a:ext cx="8229600" cy="201356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Split time into synchronized “slots”</a:t>
            </a:r>
          </a:p>
          <a:p>
            <a:r>
              <a:rPr lang="en-US" sz="2000" dirty="0"/>
              <a:t>Any device can transmit whenever it has data</a:t>
            </a:r>
          </a:p>
          <a:p>
            <a:pPr lvl="1"/>
            <a:r>
              <a:rPr lang="en-US" sz="1800" dirty="0"/>
              <a:t>But it must transmit at the start of a slot</a:t>
            </a:r>
          </a:p>
          <a:p>
            <a:pPr lvl="1"/>
            <a:r>
              <a:rPr lang="en-US" sz="1800" dirty="0"/>
              <a:t>And its transmission cannot be longer than a slot</a:t>
            </a:r>
          </a:p>
          <a:p>
            <a:pPr lvl="1"/>
            <a:r>
              <a:rPr lang="en-US" sz="1800" dirty="0"/>
              <a:t>Removes half of the possibilities for collisions!</a:t>
            </a:r>
          </a:p>
          <a:p>
            <a:pPr lvl="2"/>
            <a:r>
              <a:rPr lang="en-US" sz="1400" dirty="0"/>
              <a:t>At the cost of some synchronization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EEA4-8F8E-45C3-81BB-F15D7413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C1864-244A-43F6-BD08-E5EB788CCFE8}"/>
              </a:ext>
            </a:extLst>
          </p:cNvPr>
          <p:cNvSpPr/>
          <p:nvPr/>
        </p:nvSpPr>
        <p:spPr>
          <a:xfrm>
            <a:off x="828674" y="3588546"/>
            <a:ext cx="20574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7B9726-FFC7-4619-A247-845A089D591C}"/>
              </a:ext>
            </a:extLst>
          </p:cNvPr>
          <p:cNvSpPr/>
          <p:nvPr/>
        </p:nvSpPr>
        <p:spPr>
          <a:xfrm>
            <a:off x="3057524" y="4217196"/>
            <a:ext cx="2057400" cy="3429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449CED-C034-4778-9369-B3814F749845}"/>
              </a:ext>
            </a:extLst>
          </p:cNvPr>
          <p:cNvSpPr/>
          <p:nvPr/>
        </p:nvSpPr>
        <p:spPr>
          <a:xfrm>
            <a:off x="5305424" y="4229100"/>
            <a:ext cx="2057400" cy="3429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6C5F0-FD2C-4929-9441-9DCD99789BF5}"/>
              </a:ext>
            </a:extLst>
          </p:cNvPr>
          <p:cNvSpPr/>
          <p:nvPr/>
        </p:nvSpPr>
        <p:spPr>
          <a:xfrm>
            <a:off x="5305424" y="3598071"/>
            <a:ext cx="2057400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3C6357-48D9-4462-A48A-24C1893CAC37}"/>
              </a:ext>
            </a:extLst>
          </p:cNvPr>
          <p:cNvCxnSpPr>
            <a:cxnSpLocks/>
          </p:cNvCxnSpPr>
          <p:nvPr/>
        </p:nvCxnSpPr>
        <p:spPr>
          <a:xfrm>
            <a:off x="2981325" y="3429279"/>
            <a:ext cx="0" cy="1623781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5A9E0F-B4FD-4B1B-9EC4-7D4D4BC4A8EE}"/>
              </a:ext>
            </a:extLst>
          </p:cNvPr>
          <p:cNvCxnSpPr>
            <a:cxnSpLocks/>
          </p:cNvCxnSpPr>
          <p:nvPr/>
        </p:nvCxnSpPr>
        <p:spPr>
          <a:xfrm>
            <a:off x="5200650" y="3429279"/>
            <a:ext cx="0" cy="1606025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9EB329-6DFB-4654-A6E4-9AE71CF53E1F}"/>
              </a:ext>
            </a:extLst>
          </p:cNvPr>
          <p:cNvCxnSpPr>
            <a:cxnSpLocks/>
          </p:cNvCxnSpPr>
          <p:nvPr/>
        </p:nvCxnSpPr>
        <p:spPr>
          <a:xfrm>
            <a:off x="1009650" y="4929188"/>
            <a:ext cx="12001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F78760-E177-480E-AB97-9F5BCD1E095D}"/>
              </a:ext>
            </a:extLst>
          </p:cNvPr>
          <p:cNvSpPr txBox="1"/>
          <p:nvPr/>
        </p:nvSpPr>
        <p:spPr>
          <a:xfrm>
            <a:off x="1009650" y="4575796"/>
            <a:ext cx="981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149603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320B-D302-44BC-B383-DD36CC59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ALOHA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9073B-E265-476D-953F-0C4B2EC9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8" y="1143000"/>
            <a:ext cx="3516229" cy="37719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It can be shown that traffic maxes out at</a:t>
            </a:r>
          </a:p>
          <a:p>
            <a:pPr lvl="1"/>
            <a:r>
              <a:rPr lang="en-US" dirty="0"/>
              <a:t>ALOHA: 18.4%</a:t>
            </a:r>
          </a:p>
          <a:p>
            <a:pPr lvl="1"/>
            <a:r>
              <a:rPr lang="en-US" dirty="0"/>
              <a:t>Slotted ALOHA: 36.8%</a:t>
            </a:r>
          </a:p>
          <a:p>
            <a:pPr lvl="1"/>
            <a:endParaRPr lang="en-US" dirty="0"/>
          </a:p>
          <a:p>
            <a:r>
              <a:rPr lang="en-US" dirty="0"/>
              <a:t>Assuming Poisson distribution of transmission attempts</a:t>
            </a:r>
          </a:p>
          <a:p>
            <a:endParaRPr lang="en-US" dirty="0"/>
          </a:p>
          <a:p>
            <a:r>
              <a:rPr lang="en-US" dirty="0"/>
              <a:t>Slotted throughput is double because the “before” collisions can no longer occur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1CA0B-40E2-4CDC-88DE-206DA460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1026" name="Picture 2" descr="Throughput vs. Traffic Load of Pure Aloha and Slotted Aloha.">
            <a:extLst>
              <a:ext uri="{FF2B5EF4-FFF2-40B4-BE49-F238E27FC236}">
                <a16:creationId xmlns:a16="http://schemas.microsoft.com/office/drawing/2014/main" id="{31652012-34E6-424E-AD94-A76BF419B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96" y="1409782"/>
            <a:ext cx="4495800" cy="35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072378-3E4F-9345-996C-0310E3BC9ED7}"/>
              </a:ext>
            </a:extLst>
          </p:cNvPr>
          <p:cNvSpPr txBox="1"/>
          <p:nvPr/>
        </p:nvSpPr>
        <p:spPr>
          <a:xfrm>
            <a:off x="5477524" y="4831117"/>
            <a:ext cx="2234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Seravek Light"/>
                <a:cs typeface="Seravek Light"/>
              </a:rPr>
              <a:t>(transmission events / time frame)</a:t>
            </a:r>
          </a:p>
        </p:txBody>
      </p:sp>
    </p:spTree>
    <p:extLst>
      <p:ext uri="{BB962C8B-B14F-4D97-AF65-F5344CB8AC3E}">
        <p14:creationId xmlns:p14="http://schemas.microsoft.com/office/powerpoint/2010/main" val="1679112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E8C0-01D7-499A-AF3C-11418BEC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A27A-FCFF-4D6D-BB52-DBF756E92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Actually, two packets at once isn’t </a:t>
            </a:r>
            <a:r>
              <a:rPr lang="en-US" i="1" dirty="0"/>
              <a:t>always</a:t>
            </a:r>
            <a:r>
              <a:rPr lang="en-US" dirty="0"/>
              <a:t> a total loss</a:t>
            </a:r>
          </a:p>
          <a:p>
            <a:pPr lvl="1"/>
            <a:r>
              <a:rPr lang="en-US" dirty="0"/>
              <a:t>The louder packet can still sometimes be heard if loud enough</a:t>
            </a:r>
          </a:p>
          <a:p>
            <a:pPr lvl="1"/>
            <a:endParaRPr lang="en-US" dirty="0"/>
          </a:p>
          <a:p>
            <a:r>
              <a:rPr lang="en-US" dirty="0"/>
              <a:t>How much louder?</a:t>
            </a:r>
          </a:p>
          <a:p>
            <a:pPr lvl="1"/>
            <a:r>
              <a:rPr lang="en-US" dirty="0"/>
              <a:t>Ballpark 12-14 dB</a:t>
            </a:r>
          </a:p>
          <a:p>
            <a:pPr lvl="1"/>
            <a:endParaRPr lang="en-US" dirty="0"/>
          </a:p>
          <a:p>
            <a:r>
              <a:rPr lang="en-US" dirty="0"/>
              <a:t>When does this work?</a:t>
            </a:r>
          </a:p>
          <a:p>
            <a:pPr lvl="1"/>
            <a:r>
              <a:rPr lang="en-US" dirty="0"/>
              <a:t>Depends on the radio hardware</a:t>
            </a:r>
          </a:p>
          <a:p>
            <a:pPr lvl="1"/>
            <a:r>
              <a:rPr lang="en-US" dirty="0"/>
              <a:t>Louder packet first almost always works</a:t>
            </a:r>
          </a:p>
          <a:p>
            <a:pPr lvl="1"/>
            <a:r>
              <a:rPr lang="en-US" dirty="0"/>
              <a:t>Louder packet second </a:t>
            </a:r>
            <a:r>
              <a:rPr lang="en-US" i="1" dirty="0"/>
              <a:t>sometimes</a:t>
            </a:r>
            <a:r>
              <a:rPr lang="en-US" dirty="0"/>
              <a:t>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434FF-AA0F-44D6-B092-C09AEE34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47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A4B4A56-F2B0-4C44-8D8E-5807F206747F}"/>
              </a:ext>
            </a:extLst>
          </p:cNvPr>
          <p:cNvSpPr/>
          <p:nvPr/>
        </p:nvSpPr>
        <p:spPr>
          <a:xfrm>
            <a:off x="1340645" y="2213617"/>
            <a:ext cx="2443163" cy="10593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5F00E0-A327-44CE-96EF-16D6F96D2CD2}"/>
              </a:ext>
            </a:extLst>
          </p:cNvPr>
          <p:cNvSpPr/>
          <p:nvPr/>
        </p:nvSpPr>
        <p:spPr>
          <a:xfrm>
            <a:off x="5360195" y="2213617"/>
            <a:ext cx="2443163" cy="1059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BAD9C-FAD1-40EC-8CE4-A6A4773E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protocol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2A5F-2F33-40DA-950F-EB3C6B04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12422-1B09-4ADD-BD57-5CF3EB3B7C89}"/>
              </a:ext>
            </a:extLst>
          </p:cNvPr>
          <p:cNvSpPr txBox="1"/>
          <p:nvPr/>
        </p:nvSpPr>
        <p:spPr>
          <a:xfrm>
            <a:off x="3094801" y="117973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Medium Access Control Protocols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5D2A5-7B35-49CD-B017-BFCF759E3C6E}"/>
              </a:ext>
            </a:extLst>
          </p:cNvPr>
          <p:cNvSpPr txBox="1"/>
          <p:nvPr/>
        </p:nvSpPr>
        <p:spPr>
          <a:xfrm>
            <a:off x="108434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Contention-Based Protocols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A8992-F773-4690-BCA8-AB136EC7ABF3}"/>
              </a:ext>
            </a:extLst>
          </p:cNvPr>
          <p:cNvSpPr txBox="1"/>
          <p:nvPr/>
        </p:nvSpPr>
        <p:spPr>
          <a:xfrm>
            <a:off x="510826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Contention-Free Protocols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75EFB-7483-479B-B68D-4A08FC950859}"/>
              </a:ext>
            </a:extLst>
          </p:cNvPr>
          <p:cNvSpPr txBox="1"/>
          <p:nvPr/>
        </p:nvSpPr>
        <p:spPr>
          <a:xfrm>
            <a:off x="5360194" y="2428101"/>
            <a:ext cx="24431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FDMA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TDMA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Also, CDMA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50AD8-D66E-4352-8B8C-23D96CDD1FBD}"/>
              </a:ext>
            </a:extLst>
          </p:cNvPr>
          <p:cNvSpPr txBox="1"/>
          <p:nvPr/>
        </p:nvSpPr>
        <p:spPr>
          <a:xfrm>
            <a:off x="1340644" y="2397060"/>
            <a:ext cx="24431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ALOHA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CSMA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F71E4D7-9D34-45A3-9932-6795788401C9}"/>
              </a:ext>
            </a:extLst>
          </p:cNvPr>
          <p:cNvSpPr/>
          <p:nvPr/>
        </p:nvSpPr>
        <p:spPr>
          <a:xfrm rot="16200000">
            <a:off x="4433502" y="-391913"/>
            <a:ext cx="276998" cy="40195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88383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72E6-1FA5-44C8-B9B4-7E15A07E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CSMA/CA – Carrier Sense Multiple Access with Collision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12D8E-2602-4BFD-9874-EF686A583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First listen for a duration and determine if anyone is transmitting</a:t>
            </a:r>
          </a:p>
          <a:p>
            <a:pPr lvl="1"/>
            <a:r>
              <a:rPr lang="en-US" dirty="0"/>
              <a:t>If idle, you can transmit</a:t>
            </a:r>
          </a:p>
          <a:p>
            <a:pPr lvl="1"/>
            <a:r>
              <a:rPr lang="en-US" dirty="0"/>
              <a:t>If busy, wait and try again later</a:t>
            </a:r>
          </a:p>
          <a:p>
            <a:endParaRPr lang="en-US" dirty="0"/>
          </a:p>
          <a:p>
            <a:r>
              <a:rPr lang="en-US" dirty="0"/>
              <a:t>“listen before send”</a:t>
            </a:r>
          </a:p>
          <a:p>
            <a:endParaRPr lang="en-US" dirty="0"/>
          </a:p>
          <a:p>
            <a:r>
              <a:rPr lang="en-US" dirty="0"/>
              <a:t>Can be combined with notion of slotting</a:t>
            </a:r>
          </a:p>
          <a:p>
            <a:pPr lvl="1"/>
            <a:r>
              <a:rPr lang="en-US" dirty="0"/>
              <a:t>If current slot is idle, transmit in next slot</a:t>
            </a:r>
          </a:p>
          <a:p>
            <a:pPr lvl="1"/>
            <a:r>
              <a:rPr lang="en-US" dirty="0"/>
              <a:t>If current slot is busy, follow some algorithm to try again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CF1F2-D3DB-4CE4-8002-0CBF6484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87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1371-FD6E-4435-BCBC-20F445E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CSMA/CD – CSMA with Collision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E777-C03C-48E6-BAC6-BF144C1F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 collisions during your own transmission</a:t>
            </a:r>
          </a:p>
          <a:p>
            <a:pPr lvl="1"/>
            <a:r>
              <a:rPr lang="en-US" dirty="0"/>
              <a:t>Works great on wired mediums (Ethernet, I2C)</a:t>
            </a:r>
          </a:p>
          <a:p>
            <a:pPr lvl="1"/>
            <a:endParaRPr lang="en-US" dirty="0"/>
          </a:p>
          <a:p>
            <a:r>
              <a:rPr lang="en-US" dirty="0"/>
              <a:t>Somewhere between challenging and impossible for wireless</a:t>
            </a:r>
          </a:p>
          <a:p>
            <a:pPr lvl="1"/>
            <a:r>
              <a:rPr lang="en-US" dirty="0"/>
              <a:t>Transmit and receive are usually the same antenna</a:t>
            </a:r>
          </a:p>
          <a:p>
            <a:pPr lvl="1"/>
            <a:r>
              <a:rPr lang="en-US" dirty="0"/>
              <a:t>Receiving while transmitting would be drowned out by transmission</a:t>
            </a:r>
          </a:p>
          <a:p>
            <a:pPr lvl="2"/>
            <a:r>
              <a:rPr lang="en-US" dirty="0"/>
              <a:t>Remember: nrf52840 TX at 8 dBm and RX at -95 dBm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C1-6E50-4237-AF70-609176F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87CE127C-B3C1-F142-986B-3E3044892350}"/>
              </a:ext>
            </a:extLst>
          </p:cNvPr>
          <p:cNvSpPr/>
          <p:nvPr/>
        </p:nvSpPr>
        <p:spPr>
          <a:xfrm rot="2700000">
            <a:off x="958788" y="1857098"/>
            <a:ext cx="3048370" cy="3048370"/>
          </a:xfrm>
          <a:prstGeom prst="plus">
            <a:avLst>
              <a:gd name="adj" fmla="val 4771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B50DA5-828B-0C42-9FAE-421887389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221" y="534325"/>
            <a:ext cx="4198278" cy="3199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41748-B2ED-4B48-818A-9B03C86B2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453" y="1392530"/>
            <a:ext cx="4058588" cy="2811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BB241-5E29-2140-8A7D-81262E088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916" y="2476954"/>
            <a:ext cx="3816795" cy="28723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5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40219-3CDA-4334-BCF5-9332BED0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terminal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93379-EFF8-4266-92C5-3F6A8CB4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1025D2A3-4CF4-4928-BDB5-9B233E59AC01}"/>
              </a:ext>
            </a:extLst>
          </p:cNvPr>
          <p:cNvSpPr/>
          <p:nvPr/>
        </p:nvSpPr>
        <p:spPr>
          <a:xfrm>
            <a:off x="2524129" y="3019428"/>
            <a:ext cx="247649" cy="24764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E05490-F461-4771-A8E4-FA36EEEA58A4}"/>
              </a:ext>
            </a:extLst>
          </p:cNvPr>
          <p:cNvSpPr/>
          <p:nvPr/>
        </p:nvSpPr>
        <p:spPr>
          <a:xfrm>
            <a:off x="807246" y="1302545"/>
            <a:ext cx="3681412" cy="368141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A21D4ADA-7C2D-4493-AB99-8A85EFB3D9B7}"/>
              </a:ext>
            </a:extLst>
          </p:cNvPr>
          <p:cNvSpPr/>
          <p:nvPr/>
        </p:nvSpPr>
        <p:spPr>
          <a:xfrm>
            <a:off x="5481638" y="3143252"/>
            <a:ext cx="247649" cy="24764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221B3B-9A09-421D-AD23-548A1E8B6D7C}"/>
              </a:ext>
            </a:extLst>
          </p:cNvPr>
          <p:cNvSpPr/>
          <p:nvPr/>
        </p:nvSpPr>
        <p:spPr>
          <a:xfrm>
            <a:off x="3764757" y="1426370"/>
            <a:ext cx="3681411" cy="3681411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Star: 8 Points 8">
            <a:extLst>
              <a:ext uri="{FF2B5EF4-FFF2-40B4-BE49-F238E27FC236}">
                <a16:creationId xmlns:a16="http://schemas.microsoft.com/office/drawing/2014/main" id="{4ACEA635-2E6B-4D3C-B734-694738D00891}"/>
              </a:ext>
            </a:extLst>
          </p:cNvPr>
          <p:cNvSpPr/>
          <p:nvPr/>
        </p:nvSpPr>
        <p:spPr>
          <a:xfrm>
            <a:off x="3957637" y="2629447"/>
            <a:ext cx="395288" cy="456106"/>
          </a:xfrm>
          <a:prstGeom prst="star8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8DD48-95CD-4A7B-B1CD-1F6B0AF23688}"/>
              </a:ext>
            </a:extLst>
          </p:cNvPr>
          <p:cNvSpPr txBox="1"/>
          <p:nvPr/>
        </p:nvSpPr>
        <p:spPr>
          <a:xfrm>
            <a:off x="1697835" y="2696120"/>
            <a:ext cx="962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Device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601559-5490-4981-8DE6-511E5EBEED3D}"/>
              </a:ext>
            </a:extLst>
          </p:cNvPr>
          <p:cNvSpPr txBox="1"/>
          <p:nvPr/>
        </p:nvSpPr>
        <p:spPr>
          <a:xfrm>
            <a:off x="5625702" y="2880927"/>
            <a:ext cx="962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Device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DE608-8DC8-45AC-8F94-A1F8DD7D53C8}"/>
              </a:ext>
            </a:extLst>
          </p:cNvPr>
          <p:cNvSpPr txBox="1"/>
          <p:nvPr/>
        </p:nvSpPr>
        <p:spPr>
          <a:xfrm>
            <a:off x="3820720" y="2352448"/>
            <a:ext cx="962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Device C</a:t>
            </a:r>
          </a:p>
        </p:txBody>
      </p:sp>
    </p:spTree>
    <p:extLst>
      <p:ext uri="{BB962C8B-B14F-4D97-AF65-F5344CB8AC3E}">
        <p14:creationId xmlns:p14="http://schemas.microsoft.com/office/powerpoint/2010/main" val="245600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4D374F7-7182-4523-916C-CB9B7975C516}"/>
              </a:ext>
            </a:extLst>
          </p:cNvPr>
          <p:cNvSpPr/>
          <p:nvPr/>
        </p:nvSpPr>
        <p:spPr>
          <a:xfrm>
            <a:off x="6281736" y="962024"/>
            <a:ext cx="1895477" cy="189547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44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43A60-C7D9-4FD4-88DC-CA37EA29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RF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45FCA-11C2-4139-86B5-353330E9E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9" y="1143000"/>
            <a:ext cx="5878792" cy="37719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Energy that radiates spherically from an antenna</a:t>
            </a:r>
          </a:p>
          <a:p>
            <a:endParaRPr lang="en-US" sz="2000" dirty="0"/>
          </a:p>
          <a:p>
            <a:r>
              <a:rPr lang="en-US" sz="2000" dirty="0"/>
              <a:t>Attenuation with distance</a:t>
            </a:r>
          </a:p>
          <a:p>
            <a:pPr lvl="1"/>
            <a:r>
              <a:rPr lang="en-US" sz="1800" dirty="0"/>
              <a:t>Density of energy reduces over time, distance</a:t>
            </a:r>
          </a:p>
          <a:p>
            <a:pPr lvl="1"/>
            <a:r>
              <a:rPr lang="en-US" sz="1800" dirty="0"/>
              <a:t>Signal strength is reduced, errors go up</a:t>
            </a:r>
          </a:p>
          <a:p>
            <a:pPr lvl="1"/>
            <a:endParaRPr lang="en-US" sz="1800" dirty="0"/>
          </a:p>
          <a:p>
            <a:r>
              <a:rPr lang="en-US" sz="2000" dirty="0"/>
              <a:t>Three key features</a:t>
            </a:r>
          </a:p>
          <a:p>
            <a:pPr lvl="1"/>
            <a:r>
              <a:rPr lang="en-US" sz="1800" dirty="0"/>
              <a:t>Inherently broadcast</a:t>
            </a:r>
          </a:p>
          <a:p>
            <a:pPr lvl="1"/>
            <a:r>
              <a:rPr lang="en-US" sz="1800" dirty="0"/>
              <a:t>Error rates depend on distance</a:t>
            </a:r>
          </a:p>
          <a:p>
            <a:pPr lvl="1"/>
            <a:r>
              <a:rPr lang="en-US" sz="1800" b="1" dirty="0"/>
              <a:t>Spatial</a:t>
            </a:r>
            <a:r>
              <a:rPr lang="en-US" sz="1800" dirty="0"/>
              <a:t> reuse of frequencies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C5732-CB70-454F-8CBB-621752D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6C7968B4-D915-42F0-B3DE-8AB6BCCBF70A}"/>
              </a:ext>
            </a:extLst>
          </p:cNvPr>
          <p:cNvSpPr/>
          <p:nvPr/>
        </p:nvSpPr>
        <p:spPr>
          <a:xfrm>
            <a:off x="7105651" y="1785939"/>
            <a:ext cx="247649" cy="24764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6FDC2D85-9985-4D7B-8087-7389C5C9B4E1}"/>
              </a:ext>
            </a:extLst>
          </p:cNvPr>
          <p:cNvSpPr/>
          <p:nvPr/>
        </p:nvSpPr>
        <p:spPr>
          <a:xfrm>
            <a:off x="7100888" y="3990978"/>
            <a:ext cx="247649" cy="24764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BC68CF-0062-9149-5E20-E919C01B4938}"/>
              </a:ext>
            </a:extLst>
          </p:cNvPr>
          <p:cNvSpPr/>
          <p:nvPr/>
        </p:nvSpPr>
        <p:spPr>
          <a:xfrm>
            <a:off x="6281736" y="3167063"/>
            <a:ext cx="1895477" cy="189547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19000">
                <a:schemeClr val="accent2">
                  <a:alpha val="40863"/>
                </a:schemeClr>
              </a:gs>
              <a:gs pos="0">
                <a:schemeClr val="accent2">
                  <a:alpha val="65854"/>
                </a:schemeClr>
              </a:gs>
              <a:gs pos="44000">
                <a:schemeClr val="accent2">
                  <a:alpha val="1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02585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5D26-6963-4519-B7ED-D9F7749A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CSMA with RTS/CTS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ED01-0565-44BF-88F1-007C12158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Hidden terminal problem means that two transmitters might never be able to detect each other’s transmissions</a:t>
            </a:r>
          </a:p>
          <a:p>
            <a:endParaRPr lang="en-US" sz="2000" dirty="0"/>
          </a:p>
          <a:p>
            <a:r>
              <a:rPr lang="en-US" sz="2000" dirty="0"/>
              <a:t>A partial solution</a:t>
            </a:r>
          </a:p>
          <a:p>
            <a:pPr lvl="1"/>
            <a:r>
              <a:rPr lang="en-US" sz="1800" dirty="0"/>
              <a:t>When channel is idle, transmitter sends a short Request To Send (RTS)</a:t>
            </a:r>
          </a:p>
          <a:p>
            <a:pPr lvl="1"/>
            <a:r>
              <a:rPr lang="en-US" sz="1800" dirty="0"/>
              <a:t>Receiver will send a Clear To Send (CTS) to only one node at a time</a:t>
            </a:r>
          </a:p>
          <a:p>
            <a:pPr lvl="1"/>
            <a:r>
              <a:rPr lang="en-US" sz="1800" dirty="0"/>
              <a:t>RTS collisions are faster and less wasteful than hidden terminal collisions</a:t>
            </a:r>
          </a:p>
          <a:p>
            <a:pPr lvl="1"/>
            <a:r>
              <a:rPr lang="en-US" sz="1800" dirty="0"/>
              <a:t>Downside: overhead is high for waiting for CTS when contention is 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88F8A-159C-4F02-8578-31A0A00A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7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A4B4A56-F2B0-4C44-8D8E-5807F206747F}"/>
              </a:ext>
            </a:extLst>
          </p:cNvPr>
          <p:cNvSpPr/>
          <p:nvPr/>
        </p:nvSpPr>
        <p:spPr>
          <a:xfrm>
            <a:off x="1340645" y="2213617"/>
            <a:ext cx="2443163" cy="10593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5F00E0-A327-44CE-96EF-16D6F96D2CD2}"/>
              </a:ext>
            </a:extLst>
          </p:cNvPr>
          <p:cNvSpPr/>
          <p:nvPr/>
        </p:nvSpPr>
        <p:spPr>
          <a:xfrm>
            <a:off x="5360195" y="2213617"/>
            <a:ext cx="2443163" cy="1059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BAD9C-FAD1-40EC-8CE4-A6A4773E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protocol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2A5F-2F33-40DA-950F-EB3C6B04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12422-1B09-4ADD-BD57-5CF3EB3B7C89}"/>
              </a:ext>
            </a:extLst>
          </p:cNvPr>
          <p:cNvSpPr txBox="1"/>
          <p:nvPr/>
        </p:nvSpPr>
        <p:spPr>
          <a:xfrm>
            <a:off x="3094801" y="117973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Medium Access Control Protocols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5D2A5-7B35-49CD-B017-BFCF759E3C6E}"/>
              </a:ext>
            </a:extLst>
          </p:cNvPr>
          <p:cNvSpPr txBox="1"/>
          <p:nvPr/>
        </p:nvSpPr>
        <p:spPr>
          <a:xfrm>
            <a:off x="108434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Contention-Based Protocols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A8992-F773-4690-BCA8-AB136EC7ABF3}"/>
              </a:ext>
            </a:extLst>
          </p:cNvPr>
          <p:cNvSpPr txBox="1"/>
          <p:nvPr/>
        </p:nvSpPr>
        <p:spPr>
          <a:xfrm>
            <a:off x="5108266" y="1846489"/>
            <a:ext cx="29513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Contention-Free Protocols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275EFB-7483-479B-B68D-4A08FC950859}"/>
              </a:ext>
            </a:extLst>
          </p:cNvPr>
          <p:cNvSpPr txBox="1"/>
          <p:nvPr/>
        </p:nvSpPr>
        <p:spPr>
          <a:xfrm>
            <a:off x="5360194" y="2428101"/>
            <a:ext cx="24431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FDMA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TDMA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Also, CDMA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950AD8-D66E-4352-8B8C-23D96CDD1FBD}"/>
              </a:ext>
            </a:extLst>
          </p:cNvPr>
          <p:cNvSpPr txBox="1"/>
          <p:nvPr/>
        </p:nvSpPr>
        <p:spPr>
          <a:xfrm>
            <a:off x="1340644" y="2397060"/>
            <a:ext cx="24431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ALOHA</a:t>
            </a:r>
            <a:br>
              <a:rPr lang="en-US" sz="1350" dirty="0"/>
            </a:br>
            <a:endParaRPr lang="en-US" sz="1350" dirty="0"/>
          </a:p>
          <a:p>
            <a:pPr algn="ctr"/>
            <a:r>
              <a:rPr lang="en-US" sz="1350" dirty="0"/>
              <a:t>CSMA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F71E4D7-9D34-45A3-9932-6795788401C9}"/>
              </a:ext>
            </a:extLst>
          </p:cNvPr>
          <p:cNvSpPr/>
          <p:nvPr/>
        </p:nvSpPr>
        <p:spPr>
          <a:xfrm rot="16200000">
            <a:off x="4433502" y="-391913"/>
            <a:ext cx="276998" cy="40195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A93DF-2C52-3747-9BB2-21486BCC6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81" y="2379198"/>
            <a:ext cx="179832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019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8844-6FAF-491E-B2E7-13ABD25F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Contention-free access control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9C03E-88CE-4553-A35A-ABCDC285D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Goal: split up communication such that devices will not conflict</a:t>
            </a:r>
          </a:p>
          <a:p>
            <a:pPr marL="342900" lvl="1" indent="0">
              <a:buNone/>
            </a:pPr>
            <a:endParaRPr lang="en-US" sz="1800" dirty="0"/>
          </a:p>
          <a:p>
            <a:r>
              <a:rPr lang="en-US" sz="2000" dirty="0"/>
              <a:t>Can be predetermined or reservation-based</a:t>
            </a:r>
          </a:p>
          <a:p>
            <a:pPr lvl="1"/>
            <a:r>
              <a:rPr lang="en-US" sz="1800" dirty="0"/>
              <a:t>Devices might request to join the schedule and be given a slot</a:t>
            </a:r>
          </a:p>
          <a:p>
            <a:pPr lvl="2"/>
            <a:r>
              <a:rPr lang="en-US" sz="1400" dirty="0"/>
              <a:t>Devices lose their slot if it goes unused for some amount of time</a:t>
            </a:r>
          </a:p>
          <a:p>
            <a:pPr lvl="2"/>
            <a:r>
              <a:rPr lang="en-US" sz="1400" dirty="0"/>
              <a:t>Reservations often occur during a dedicated CSMA contention slot</a:t>
            </a:r>
          </a:p>
          <a:p>
            <a:pPr lvl="1"/>
            <a:r>
              <a:rPr lang="en-US" sz="1800" dirty="0"/>
              <a:t>Assignment of schedules can be complicated</a:t>
            </a:r>
          </a:p>
          <a:p>
            <a:pPr lvl="1"/>
            <a:endParaRPr lang="en-US" sz="1800" dirty="0"/>
          </a:p>
          <a:p>
            <a:r>
              <a:rPr lang="en-US" sz="2000" dirty="0"/>
              <a:t>Really efficient at creating a high-throughput network</a:t>
            </a:r>
          </a:p>
          <a:p>
            <a:pPr lvl="1"/>
            <a:r>
              <a:rPr lang="en-US" sz="1800" dirty="0"/>
              <a:t>Assuming they are all following the same protocol</a:t>
            </a:r>
          </a:p>
          <a:p>
            <a:pPr lvl="1"/>
            <a:r>
              <a:rPr lang="en-US" sz="1800" dirty="0"/>
              <a:t>Otherwise, interference can be very problematic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BA82E-7007-4CB6-8E13-A1910EC298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72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1371-FD6E-4435-BCBC-20F445E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FDMA – Frequency Division Multiple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E777-C03C-48E6-BAC6-BF144C1F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Split transmissions in frequency</a:t>
            </a:r>
          </a:p>
          <a:p>
            <a:pPr lvl="1"/>
            <a:r>
              <a:rPr lang="en-US" sz="1800" dirty="0"/>
              <a:t>Different carrier frequencies are independent</a:t>
            </a:r>
          </a:p>
          <a:p>
            <a:pPr lvl="1"/>
            <a:r>
              <a:rPr lang="en-US" sz="1800" dirty="0"/>
              <a:t>Fundamentally how RF spectrum is split</a:t>
            </a:r>
          </a:p>
          <a:p>
            <a:pPr lvl="1"/>
            <a:endParaRPr lang="en-US" sz="1800" dirty="0"/>
          </a:p>
          <a:p>
            <a:r>
              <a:rPr lang="en-US" sz="2000" dirty="0"/>
              <a:t>Technically, each device uses a separate, fixed frequency</a:t>
            </a:r>
          </a:p>
          <a:p>
            <a:pPr lvl="1"/>
            <a:r>
              <a:rPr lang="en-US" sz="1800" dirty="0"/>
              <a:t>Walkie-talkies</a:t>
            </a:r>
          </a:p>
          <a:p>
            <a:endParaRPr lang="en-US" sz="2000" dirty="0"/>
          </a:p>
          <a:p>
            <a:r>
              <a:rPr lang="en-US" sz="2000" dirty="0"/>
              <a:t>Conceptually, how RF channels work</a:t>
            </a:r>
          </a:p>
          <a:p>
            <a:pPr lvl="1"/>
            <a:r>
              <a:rPr lang="en-US" sz="1800" dirty="0" err="1"/>
              <a:t>WiFi</a:t>
            </a:r>
            <a:r>
              <a:rPr lang="en-US" sz="1800" dirty="0"/>
              <a:t> networks pick different bands</a:t>
            </a:r>
          </a:p>
          <a:p>
            <a:pPr lvl="1"/>
            <a:r>
              <a:rPr lang="en-US" sz="1800" dirty="0"/>
              <a:t>802.15.4 picks a channel to communicate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C1-6E50-4237-AF70-609176F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EDCB78C-80ED-4A30-BA27-723D427A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36" y="3188910"/>
            <a:ext cx="3093446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74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1371-FD6E-4435-BCBC-20F445E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TDMA – Time Division Multiple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E777-C03C-48E6-BAC6-BF144C1F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Split transmissions in time</a:t>
            </a:r>
          </a:p>
          <a:p>
            <a:pPr lvl="1"/>
            <a:r>
              <a:rPr lang="en-US" sz="2000" dirty="0"/>
              <a:t>Devices share the same channel</a:t>
            </a:r>
          </a:p>
          <a:p>
            <a:pPr lvl="1"/>
            <a:endParaRPr lang="en-US" sz="2000" dirty="0"/>
          </a:p>
          <a:p>
            <a:r>
              <a:rPr lang="en-US" sz="2400" dirty="0"/>
              <a:t>Splits time into fixed-length windows</a:t>
            </a:r>
          </a:p>
          <a:p>
            <a:pPr lvl="1"/>
            <a:r>
              <a:rPr lang="en-US" sz="2000" dirty="0"/>
              <a:t>Each device is assigned one or more windows</a:t>
            </a:r>
          </a:p>
          <a:p>
            <a:pPr lvl="1"/>
            <a:r>
              <a:rPr lang="en-US" sz="2000" dirty="0"/>
              <a:t>Can build a priority system here with uneven split among devices</a:t>
            </a:r>
          </a:p>
          <a:p>
            <a:pPr lvl="1"/>
            <a:endParaRPr lang="en-US" sz="2000" dirty="0"/>
          </a:p>
          <a:p>
            <a:r>
              <a:rPr lang="en-US" sz="2400" dirty="0"/>
              <a:t>Requires synchronization between devices</a:t>
            </a:r>
          </a:p>
          <a:p>
            <a:pPr lvl="1"/>
            <a:r>
              <a:rPr lang="en-US" sz="2000" dirty="0"/>
              <a:t>Often devices must listen periodically to resynchronize</a:t>
            </a:r>
          </a:p>
          <a:p>
            <a:pPr lvl="1"/>
            <a:r>
              <a:rPr lang="en-US" sz="2000" dirty="0"/>
              <a:t>Less efficient use of slots reduce synchronization</a:t>
            </a:r>
          </a:p>
          <a:p>
            <a:pPr lvl="2"/>
            <a:r>
              <a:rPr lang="en-US" sz="1600" dirty="0"/>
              <a:t>Large guard windows. E.g. 1.5 second slot for a 1 second transmission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C1-6E50-4237-AF70-609176F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3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3179-1B00-CB4C-BC51-6FFEECBD6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CDMA – Code Division Multiple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D33CC-A02E-7A49-AC86-AA2BE1FDF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Split transmissions in ‘codes’</a:t>
            </a:r>
          </a:p>
          <a:p>
            <a:pPr lvl="1"/>
            <a:r>
              <a:rPr lang="en-US" dirty="0"/>
              <a:t>Not new; original applications in radar and early satellite communications</a:t>
            </a:r>
          </a:p>
          <a:p>
            <a:pPr lvl="1"/>
            <a:endParaRPr lang="en-US" dirty="0"/>
          </a:p>
          <a:p>
            <a:r>
              <a:rPr lang="en-US" dirty="0"/>
              <a:t>Analogy: Multiple speakers in the same room all in different languages</a:t>
            </a:r>
          </a:p>
          <a:p>
            <a:pPr lvl="1"/>
            <a:r>
              <a:rPr lang="en-US" dirty="0"/>
              <a:t>[The human brain is crazy good at ignoring what it doesn’t understand </a:t>
            </a:r>
            <a:r>
              <a:rPr lang="en-US" dirty="0">
                <a:sym typeface="Wingdings" pitchFamily="2" charset="2"/>
              </a:rPr>
              <a:t>]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Requires signal power coordination</a:t>
            </a:r>
          </a:p>
          <a:p>
            <a:pPr lvl="1"/>
            <a:r>
              <a:rPr lang="en-US" dirty="0">
                <a:sym typeface="Wingdings" pitchFamily="2" charset="2"/>
              </a:rPr>
              <a:t>[everyone needs to speak ~the same volume]</a:t>
            </a:r>
          </a:p>
          <a:p>
            <a:pPr lvl="1"/>
            <a:r>
              <a:rPr lang="en-US" dirty="0">
                <a:sym typeface="Wingdings" pitchFamily="2" charset="2"/>
              </a:rPr>
              <a:t>Can be hard in uncontrolled / dynamic environments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Also can be more performant with highly synchronized clocks</a:t>
            </a:r>
          </a:p>
          <a:p>
            <a:pPr lvl="1"/>
            <a:r>
              <a:rPr lang="en-US" dirty="0">
                <a:sym typeface="Wingdings" pitchFamily="2" charset="2"/>
              </a:rPr>
              <a:t>i.e. if the code clock is known to both devices; intractable in mobile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F08F1-921F-6544-8D58-60FF8B33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7199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1371-FD6E-4435-BCBC-20F445E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protocol access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FE777-C03C-48E6-BAC6-BF144C1F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ALOHA</a:t>
            </a:r>
          </a:p>
          <a:p>
            <a:pPr lvl="1"/>
            <a:r>
              <a:rPr lang="en-US" dirty="0"/>
              <a:t>BLE advertisements</a:t>
            </a:r>
          </a:p>
          <a:p>
            <a:pPr lvl="1"/>
            <a:r>
              <a:rPr lang="en-US" dirty="0"/>
              <a:t>Unlicensed LPWANs: Sigfox, </a:t>
            </a:r>
            <a:r>
              <a:rPr lang="en-US" dirty="0" err="1"/>
              <a:t>LoRaWAN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CSMA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(slotted, CSMA/CA)</a:t>
            </a:r>
          </a:p>
          <a:p>
            <a:pPr lvl="1"/>
            <a:r>
              <a:rPr lang="en-US" dirty="0"/>
              <a:t>802.15.4</a:t>
            </a:r>
          </a:p>
          <a:p>
            <a:pPr lvl="1"/>
            <a:endParaRPr lang="en-US" dirty="0"/>
          </a:p>
          <a:p>
            <a:r>
              <a:rPr lang="en-US" dirty="0"/>
              <a:t>TDMA</a:t>
            </a:r>
          </a:p>
          <a:p>
            <a:pPr lvl="1"/>
            <a:r>
              <a:rPr lang="en-US" dirty="0"/>
              <a:t>BLE connections</a:t>
            </a:r>
          </a:p>
          <a:p>
            <a:pPr lvl="1"/>
            <a:r>
              <a:rPr lang="en-US" dirty="0"/>
              <a:t>Cellular LPWANs: LTE-M and NB-IoT</a:t>
            </a:r>
          </a:p>
          <a:p>
            <a:pPr lvl="1"/>
            <a:endParaRPr lang="en-US" dirty="0"/>
          </a:p>
          <a:p>
            <a:r>
              <a:rPr lang="en-US" dirty="0"/>
              <a:t>CDMA</a:t>
            </a:r>
          </a:p>
          <a:p>
            <a:pPr lvl="1"/>
            <a:r>
              <a:rPr lang="en-US" dirty="0"/>
              <a:t>Most modern cellular networks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C1DC1-6E50-4237-AF70-609176F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3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4" y="959227"/>
            <a:ext cx="5520700" cy="4188246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strength</a:t>
            </a:r>
          </a:p>
          <a:p>
            <a:pPr lvl="1"/>
            <a:r>
              <a:rPr lang="en-US" sz="1800" dirty="0"/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modulation</a:t>
            </a:r>
          </a:p>
          <a:p>
            <a:pPr lvl="1"/>
            <a:r>
              <a:rPr lang="en-US" sz="1800" dirty="0"/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4005556C-BEBD-46A8-969D-33490213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82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F61C-DDEE-45B5-A8A0-5E734A32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5FC3-1893-430D-AAB1-F9D6B7F35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3" y="959227"/>
            <a:ext cx="5324757" cy="4188246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b="1" dirty="0">
                <a:latin typeface="Seravek" panose="020B0503040000020004" pitchFamily="34" charset="0"/>
              </a:rPr>
              <a:t>Signal strength</a:t>
            </a:r>
          </a:p>
          <a:p>
            <a:pPr lvl="1"/>
            <a:r>
              <a:rPr lang="en-US" sz="1800" b="1" dirty="0">
                <a:latin typeface="Seravek" panose="020B0503040000020004" pitchFamily="34" charset="0"/>
              </a:rPr>
              <a:t>The amount of energy transmitted/received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frequency and bandwidth</a:t>
            </a:r>
          </a:p>
          <a:p>
            <a:pPr lvl="1"/>
            <a:r>
              <a:rPr lang="en-US" sz="1800" dirty="0"/>
              <a:t>Which “channel” the signal is sent on</a:t>
            </a:r>
            <a:br>
              <a:rPr lang="en-US" sz="1800" dirty="0"/>
            </a:br>
            <a:endParaRPr lang="en-US" sz="1800" dirty="0"/>
          </a:p>
          <a:p>
            <a:pPr marL="385763" indent="-385763">
              <a:buFont typeface="+mj-lt"/>
              <a:buAutoNum type="arabicPeriod"/>
            </a:pPr>
            <a:r>
              <a:rPr lang="en-US" sz="2000" dirty="0"/>
              <a:t>Signal modulation</a:t>
            </a:r>
          </a:p>
          <a:p>
            <a:pPr lvl="1"/>
            <a:r>
              <a:rPr lang="en-US" sz="1800" dirty="0"/>
              <a:t>How data is encoded in the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415C-D6BA-48FC-A4F1-4B3B55C4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 descr="What Is RF and Why Do We Use It? | Introduction to RF Principles and  Components | Electronics Textbook">
            <a:extLst>
              <a:ext uri="{FF2B5EF4-FFF2-40B4-BE49-F238E27FC236}">
                <a16:creationId xmlns:a16="http://schemas.microsoft.com/office/drawing/2014/main" id="{4005556C-BEBD-46A8-969D-33490213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520" y="2441899"/>
            <a:ext cx="3566160" cy="23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2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2AB7-EECE-48C4-AA87-9D112837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strength is measured in decibels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B87DC0-75A8-4300-B1DC-4FE76BBC58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Power is measured in watts or </a:t>
                </a:r>
                <a:r>
                  <a:rPr lang="en-US" dirty="0" err="1"/>
                  <a:t>dBw</a:t>
                </a:r>
                <a:r>
                  <a:rPr lang="en-US" dirty="0"/>
                  <a:t> or dBm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𝑃𝑜𝑤𝑒𝑟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n-US" b="0" i="0" baseline="-25000" smtClean="0">
                                <a:latin typeface="Cambria Math" panose="02040503050406030204" pitchFamily="18" charset="0"/>
                              </a:rPr>
                              <m:t>Bw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=10∗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𝑃𝑜𝑤𝑒𝑟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𝑊𝑎𝑡𝑡𝑠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𝑃𝑜𝑤𝑒𝑟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n-US" b="0" i="0" baseline="-25000" smtClean="0">
                                <a:latin typeface="Cambria Math" panose="02040503050406030204" pitchFamily="18" charset="0"/>
                              </a:rPr>
                              <m:t>Bm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=10∗</m:t>
                            </m:r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𝑃𝑜𝑤𝑒𝑟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𝑚𝑖𝑙𝑙𝑖𝑤𝑎𝑡𝑡𝑠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dBm is most relevant to the IoT domain</a:t>
                </a:r>
              </a:p>
              <a:p>
                <a:pPr lvl="1"/>
                <a:r>
                  <a:rPr lang="en-US" dirty="0"/>
                  <a:t>0 dBm equals 1 </a:t>
                </a:r>
                <a:r>
                  <a:rPr lang="en-US" dirty="0" err="1"/>
                  <a:t>mW</a:t>
                </a:r>
                <a:r>
                  <a:rPr lang="en-US" dirty="0"/>
                  <a:t> transmit power</a:t>
                </a:r>
              </a:p>
              <a:p>
                <a:pPr lvl="1"/>
                <a:r>
                  <a:rPr lang="en-US" dirty="0"/>
                  <a:t>Example</a:t>
                </a:r>
              </a:p>
              <a:p>
                <a:pPr lvl="2"/>
                <a:r>
                  <a:rPr lang="en-US" dirty="0"/>
                  <a:t>Max BLE transmit power for nRF52840:       8 dBm (6.31 </a:t>
                </a:r>
                <a:r>
                  <a:rPr lang="en-US" dirty="0" err="1"/>
                  <a:t>mW</a:t>
                </a:r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Min BLE receive sensitivity for nRF52840: -95 dBm (316.2 </a:t>
                </a:r>
                <a:r>
                  <a:rPr lang="en-US" dirty="0" err="1"/>
                  <a:t>fW</a:t>
                </a:r>
                <a:r>
                  <a:rPr lang="en-US" dirty="0"/>
                  <a:t>)</a:t>
                </a:r>
              </a:p>
              <a:p>
                <a:endParaRPr lang="en-US" b="0" dirty="0"/>
              </a:p>
              <a:p>
                <a:r>
                  <a:rPr lang="en-US" b="0" dirty="0"/>
                  <a:t>Rules of thumb: +3 dB is double the power, 10 dB is 10x power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B87DC0-75A8-4300-B1DC-4FE76BBC58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CF4D7-108A-4505-8DEE-8F7E9DAFB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V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57200"/>
      </a:accent2>
      <a:accent3>
        <a:srgbClr val="A5A5A5"/>
      </a:accent3>
      <a:accent4>
        <a:srgbClr val="FFC000"/>
      </a:accent4>
      <a:accent5>
        <a:srgbClr val="DF1E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3025</Words>
  <Application>Microsoft Macintosh PowerPoint</Application>
  <PresentationFormat>On-screen Show (16:10)</PresentationFormat>
  <Paragraphs>616</Paragraphs>
  <Slides>66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Calibri</vt:lpstr>
      <vt:lpstr>Cambria Math</vt:lpstr>
      <vt:lpstr>Helvetica</vt:lpstr>
      <vt:lpstr>Helvetica Neue</vt:lpstr>
      <vt:lpstr>Seravek</vt:lpstr>
      <vt:lpstr>Seravek Light</vt:lpstr>
      <vt:lpstr>Trebuchet MS</vt:lpstr>
      <vt:lpstr>Office Theme</vt:lpstr>
      <vt:lpstr>Wireless for the Internet of Things  Introduction to Wireless</vt:lpstr>
      <vt:lpstr>Today’s Goals</vt:lpstr>
      <vt:lpstr>Thinking back…</vt:lpstr>
      <vt:lpstr>Computers face many of the same communication challenges we do</vt:lpstr>
      <vt:lpstr>Physical Layer</vt:lpstr>
      <vt:lpstr>Model of RF communication</vt:lpstr>
      <vt:lpstr>Signal qualities</vt:lpstr>
      <vt:lpstr>Signal qualities</vt:lpstr>
      <vt:lpstr>Signal strength is measured in decibels</vt:lpstr>
      <vt:lpstr>Signal strength varies significantly across technologies</vt:lpstr>
      <vt:lpstr>Propagation degrades RF signals</vt:lpstr>
      <vt:lpstr>Some Intuitions for Signal Propagation, Power, Gain, etc.</vt:lpstr>
      <vt:lpstr>Some Intuitions for Signal Propagation, Power, Gain, etc.</vt:lpstr>
      <vt:lpstr>Some Intuitions for Signal Propagation, Power, Gain, etc.</vt:lpstr>
      <vt:lpstr>Some Intuitions for Signal Propagation, Power, Gain, etc.</vt:lpstr>
      <vt:lpstr>Some Intuitions for Signal Propagation, Power, Gain, etc.</vt:lpstr>
      <vt:lpstr>Okay.. So what’s the limit?</vt:lpstr>
      <vt:lpstr>PowerPoint Presentation</vt:lpstr>
      <vt:lpstr>Propagation is one thing that degrades RF signals</vt:lpstr>
      <vt:lpstr>ITU model for Indoor Attenuation</vt:lpstr>
      <vt:lpstr>Lower received energy increases error rates</vt:lpstr>
      <vt:lpstr>Signal qualities</vt:lpstr>
      <vt:lpstr>Frequency separation enables different wireless technologies to operate simultaneously</vt:lpstr>
      <vt:lpstr>Wireless spectrum is limited...and valuable</vt:lpstr>
      <vt:lpstr>Intuition: frequency vs. range</vt:lpstr>
      <vt:lpstr>Unlicensed bands are where the IoT thrives</vt:lpstr>
      <vt:lpstr>Different technologies use spectrum in different ways</vt:lpstr>
      <vt:lpstr>One Example / Bluetooth Preview: Frequency Hopping Spread Spectrum (FHSS)</vt:lpstr>
      <vt:lpstr>Sidebar: inventor of FHSS – Hedy Lamarr</vt:lpstr>
      <vt:lpstr>Signal qualities</vt:lpstr>
      <vt:lpstr>Computers face many of the same communication challenges we do</vt:lpstr>
      <vt:lpstr>Computers face many of the same communication challenges we do</vt:lpstr>
      <vt:lpstr>Computers face many of the same communication challenges we do</vt:lpstr>
      <vt:lpstr>Signal qualities</vt:lpstr>
      <vt:lpstr>Modulation</vt:lpstr>
      <vt:lpstr>Modulation: On-Off keying</vt:lpstr>
      <vt:lpstr>Modulation types</vt:lpstr>
      <vt:lpstr>Modulation types</vt:lpstr>
      <vt:lpstr>Modulation tradeoffs</vt:lpstr>
      <vt:lpstr>Signal qualities</vt:lpstr>
      <vt:lpstr>Range vs. Data Rate vs. Cost</vt:lpstr>
      <vt:lpstr>Outline</vt:lpstr>
      <vt:lpstr>Data Link Layer</vt:lpstr>
      <vt:lpstr>Framing</vt:lpstr>
      <vt:lpstr>Error control: detection and recovery</vt:lpstr>
      <vt:lpstr>Medium Access Control</vt:lpstr>
      <vt:lpstr>Thinking back…</vt:lpstr>
      <vt:lpstr>Analogy: wireless medium as acoustic</vt:lpstr>
      <vt:lpstr>Analogy: wireless medium as acoustic</vt:lpstr>
      <vt:lpstr>MAC protocol categorization</vt:lpstr>
      <vt:lpstr>ALOHA</vt:lpstr>
      <vt:lpstr>Packet collisions</vt:lpstr>
      <vt:lpstr>Slotted ALOHA</vt:lpstr>
      <vt:lpstr>ALOHA throughput</vt:lpstr>
      <vt:lpstr>Capture effect</vt:lpstr>
      <vt:lpstr>MAC protocol categorization</vt:lpstr>
      <vt:lpstr>CSMA/CA – Carrier Sense Multiple Access with Collision Avoidance</vt:lpstr>
      <vt:lpstr>CSMA/CD – CSMA with Collision Detection</vt:lpstr>
      <vt:lpstr>Hidden terminal problem</vt:lpstr>
      <vt:lpstr>CSMA with RTS/CTS</vt:lpstr>
      <vt:lpstr>MAC protocol categorization</vt:lpstr>
      <vt:lpstr>Contention-free access control protocols</vt:lpstr>
      <vt:lpstr>FDMA – Frequency Division Multiple Access</vt:lpstr>
      <vt:lpstr>TDMA – Time Division Multiple Access</vt:lpstr>
      <vt:lpstr>CDMA – Code Division Multiple Access</vt:lpstr>
      <vt:lpstr>Real-world protocol access control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for the Internet of Things</dc:title>
  <dc:subject/>
  <dc:creator/>
  <cp:keywords/>
  <dc:description/>
  <cp:lastModifiedBy>Campbell, Brad (bjc8c)</cp:lastModifiedBy>
  <cp:revision>17</cp:revision>
  <dcterms:created xsi:type="dcterms:W3CDTF">2015-09-15T19:03:29Z</dcterms:created>
  <dcterms:modified xsi:type="dcterms:W3CDTF">2023-01-30T18:43:07Z</dcterms:modified>
  <cp:category/>
</cp:coreProperties>
</file>