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1"/>
  </p:sldMasterIdLst>
  <p:notesMasterIdLst>
    <p:notesMasterId r:id="rId50"/>
  </p:notesMasterIdLst>
  <p:sldIdLst>
    <p:sldId id="256" r:id="rId2"/>
    <p:sldId id="264" r:id="rId3"/>
    <p:sldId id="550" r:id="rId4"/>
    <p:sldId id="2262" r:id="rId5"/>
    <p:sldId id="2267" r:id="rId6"/>
    <p:sldId id="2268" r:id="rId7"/>
    <p:sldId id="544" r:id="rId8"/>
    <p:sldId id="545" r:id="rId9"/>
    <p:sldId id="383" r:id="rId10"/>
    <p:sldId id="538" r:id="rId11"/>
    <p:sldId id="547" r:id="rId12"/>
    <p:sldId id="555" r:id="rId13"/>
    <p:sldId id="586" r:id="rId14"/>
    <p:sldId id="546" r:id="rId15"/>
    <p:sldId id="2263" r:id="rId16"/>
    <p:sldId id="584" r:id="rId17"/>
    <p:sldId id="585" r:id="rId18"/>
    <p:sldId id="553" r:id="rId19"/>
    <p:sldId id="2265" r:id="rId20"/>
    <p:sldId id="540" r:id="rId21"/>
    <p:sldId id="2264" r:id="rId22"/>
    <p:sldId id="551" r:id="rId23"/>
    <p:sldId id="543" r:id="rId24"/>
    <p:sldId id="559" r:id="rId25"/>
    <p:sldId id="2269" r:id="rId26"/>
    <p:sldId id="542" r:id="rId27"/>
    <p:sldId id="556" r:id="rId28"/>
    <p:sldId id="557" r:id="rId29"/>
    <p:sldId id="567" r:id="rId30"/>
    <p:sldId id="552" r:id="rId31"/>
    <p:sldId id="583" r:id="rId32"/>
    <p:sldId id="2273" r:id="rId33"/>
    <p:sldId id="566" r:id="rId34"/>
    <p:sldId id="570" r:id="rId35"/>
    <p:sldId id="2274" r:id="rId36"/>
    <p:sldId id="568" r:id="rId37"/>
    <p:sldId id="569" r:id="rId38"/>
    <p:sldId id="581" r:id="rId39"/>
    <p:sldId id="576" r:id="rId40"/>
    <p:sldId id="588" r:id="rId41"/>
    <p:sldId id="2270" r:id="rId42"/>
    <p:sldId id="572" r:id="rId43"/>
    <p:sldId id="591" r:id="rId44"/>
    <p:sldId id="597" r:id="rId45"/>
    <p:sldId id="589" r:id="rId46"/>
    <p:sldId id="2097" r:id="rId47"/>
    <p:sldId id="2272" r:id="rId48"/>
    <p:sldId id="2276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83310"/>
  </p:normalViewPr>
  <p:slideViewPr>
    <p:cSldViewPr snapToGrid="0" snapToObjects="1" showGuides="1">
      <p:cViewPr>
        <p:scale>
          <a:sx n="105" d="100"/>
          <a:sy n="105" d="100"/>
        </p:scale>
        <p:origin x="744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8D19F-9EE6-4A43-81B7-74C089C87A73}" type="datetimeFigureOut">
              <a:rPr lang="en-US" smtClean="0"/>
              <a:t>1/31/23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9D693-0006-0E4F-8590-CA85624C9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429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99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10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microchipdeveloper.com</a:t>
            </a:r>
            <a:r>
              <a:rPr lang="en-US" dirty="0"/>
              <a:t>/</a:t>
            </a:r>
            <a:r>
              <a:rPr lang="en-US" dirty="0" err="1"/>
              <a:t>wireless:ble-link-layer-packet-types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D693-0006-0E4F-8590-CA85624C9C8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78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74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ADV_IND </a:t>
            </a:r>
          </a:p>
          <a:p>
            <a:pPr lvl="1"/>
            <a:r>
              <a:rPr lang="en-US" dirty="0"/>
              <a:t>Known as </a:t>
            </a:r>
            <a:r>
              <a:rPr lang="en-US" i="1" dirty="0"/>
              <a:t>Advertising Indications (ADV_IND)</a:t>
            </a:r>
            <a:r>
              <a:rPr lang="en-US" dirty="0"/>
              <a:t>, where a peripheral device requests connection to any central device (i.e., not directed at a particular central device). </a:t>
            </a:r>
          </a:p>
          <a:p>
            <a:pPr lvl="1"/>
            <a:r>
              <a:rPr lang="en-US" dirty="0"/>
              <a:t>Example:  A smart watch requesting connection to any central device.</a:t>
            </a:r>
          </a:p>
          <a:p>
            <a:r>
              <a:rPr lang="en-US" dirty="0"/>
              <a:t>ADV_DIRECT_IND </a:t>
            </a:r>
          </a:p>
          <a:p>
            <a:pPr lvl="1"/>
            <a:r>
              <a:rPr lang="en-US" dirty="0"/>
              <a:t>Similar to ADV_IND, yet the connection request is directed at a specific central device. </a:t>
            </a:r>
          </a:p>
          <a:p>
            <a:pPr lvl="1"/>
            <a:r>
              <a:rPr lang="en-US" dirty="0"/>
              <a:t>Example: A smart watch requesting connection to a specific central device.</a:t>
            </a:r>
          </a:p>
          <a:p>
            <a:r>
              <a:rPr lang="en-US" dirty="0"/>
              <a:t>ADV_NONCONN_IND </a:t>
            </a:r>
          </a:p>
          <a:p>
            <a:pPr lvl="1"/>
            <a:r>
              <a:rPr lang="en-US" dirty="0"/>
              <a:t>Non connectable devices, advertising information to any listening device. </a:t>
            </a:r>
          </a:p>
          <a:p>
            <a:pPr lvl="1"/>
            <a:r>
              <a:rPr lang="en-US" dirty="0"/>
              <a:t>Example:  Beacons in museums defining proximity to specific exhibits.</a:t>
            </a:r>
          </a:p>
          <a:p>
            <a:r>
              <a:rPr lang="en-US" dirty="0"/>
              <a:t>ADV_SCAN_IND </a:t>
            </a:r>
          </a:p>
          <a:p>
            <a:pPr lvl="1"/>
            <a:r>
              <a:rPr lang="en-US" dirty="0"/>
              <a:t>Similar to ADV_NONCONN_IND, with the option additional information via scan responses. </a:t>
            </a:r>
          </a:p>
          <a:p>
            <a:pPr lvl="1"/>
            <a:r>
              <a:rPr lang="en-US" dirty="0"/>
              <a:t>Example:  A warehouse pallet beacon allowing a central device to request additional information about the pallet.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D693-0006-0E4F-8590-CA85624C9C8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465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069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940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027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~10mA for 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D693-0006-0E4F-8590-CA85624C9C8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01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as opposed to Bluetooth Classic (&lt;4.0)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D693-0006-0E4F-8590-CA85624C9C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59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www.makeuseof.com</a:t>
            </a:r>
            <a:r>
              <a:rPr lang="en-US" dirty="0"/>
              <a:t>/what-is-</a:t>
            </a:r>
            <a:r>
              <a:rPr lang="en-US" dirty="0" err="1"/>
              <a:t>ble</a:t>
            </a:r>
            <a:r>
              <a:rPr lang="en-US" dirty="0"/>
              <a:t>-</a:t>
            </a:r>
            <a:r>
              <a:rPr lang="en-US" dirty="0" err="1"/>
              <a:t>bluetooth</a:t>
            </a:r>
            <a:r>
              <a:rPr lang="en-US" dirty="0"/>
              <a:t>-low-energy/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D693-0006-0E4F-8590-CA85624C9C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49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Best effort access control vs more reliable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D693-0006-0E4F-8590-CA85624C9C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02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GATT: Generic Attribute Profile. The GATT is used to group individual attributes into logical services, for example the Heart Rate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Service, which exposes the operation of a heart rate sensor. In addition to the actual data, the GATT also provides information about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attributes, that is, how they can be accessed and what security level is needed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ATT: Attribute Protocol. The attribute protocol provides means to transmit data between Bluetooth low energy devices. It relies on a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Bluetooth low energy connection and provides procedures to read, write, indicate, and notify attribute values over that connection.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 is used in most Bluetooth low energy applications and occasionally in BR/EDR applications.</a:t>
            </a:r>
            <a:endParaRPr lang="en-US" b="0" dirty="0"/>
          </a:p>
          <a:p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SM: Security Manager. Provides means for bonding devices, encrypting and decrypting data, and enabling device privacy.</a:t>
            </a:r>
          </a:p>
          <a:p>
            <a:endParaRPr lang="en-US" b="0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GAP: Generic Access Profile. The GAP layer provides means for Bluetooth low energy devices to advertise themselves or other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devices, make device discovery, open and manage connections, and broadcast data.</a:t>
            </a:r>
          </a:p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L2CAP: Logical Link Control and Adaptation Protocol. L2CAP acts as a protocol multiplexer and handles segmentation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br>
              <a:rPr lang="en-US" dirty="0"/>
            </a:b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sembly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packets. It also provides logical channels, which are multiplexed over one or more logical links. The L2CAP used in Blue-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tooth low energy technology is an optimized and simplified protocol based on the classic Bluetooth L2CAP. Typically, application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developers do not need to care about the details of interacting with the L2CAP layer. The interaction is handled by the Bluetooth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stack, and the details of the L2CAP operation are not covered in this document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D693-0006-0E4F-8590-CA85624C9C8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18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4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Federal Communications Commission (FCC) </a:t>
            </a:r>
            <a:r>
              <a:rPr lang="en-US" dirty="0"/>
              <a:t>restrictions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D693-0006-0E4F-8590-CA85624C9C8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713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Less Bandwidth usage</a:t>
            </a:r>
          </a:p>
          <a:p>
            <a:endParaRPr lang="en-US" dirty="0"/>
          </a:p>
          <a:p>
            <a:r>
              <a:rPr lang="en-US" dirty="0"/>
              <a:t> at the expense of some loss in </a:t>
            </a:r>
            <a:r>
              <a:rPr lang="en-US" dirty="0" err="1"/>
              <a:t>intersymbol</a:t>
            </a:r>
            <a:r>
              <a:rPr lang="en-US" dirty="0"/>
              <a:t> discriminability</a:t>
            </a:r>
          </a:p>
          <a:p>
            <a:endParaRPr lang="en-US" dirty="0"/>
          </a:p>
          <a:p>
            <a:r>
              <a:rPr lang="en-US" dirty="0"/>
              <a:t>Images from http://j3.rf-explorer.com/40-rfe/article/53-tutorial-how-to-use-rf-explorer-to-monitor-a-rfbee?start=4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21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BER – bit error rate</a:t>
            </a:r>
          </a:p>
          <a:p>
            <a:endParaRPr lang="en-US" dirty="0"/>
          </a:p>
          <a:p>
            <a:r>
              <a:rPr lang="en-US" dirty="0"/>
              <a:t>+3 dB - double the power</a:t>
            </a:r>
          </a:p>
          <a:p>
            <a:r>
              <a:rPr lang="en-US" dirty="0"/>
              <a:t>+10 dB – 10x power</a:t>
            </a:r>
          </a:p>
          <a:p>
            <a:endParaRPr lang="en-US" dirty="0"/>
          </a:p>
          <a:p>
            <a:r>
              <a:rPr lang="en-US" dirty="0"/>
              <a:t>The effective antenna gain is relevant for both the transmitting and receiving antenna. The directional influence of an antenna is similar to speaking or listening through a cone to focus the energy of the sound.</a:t>
            </a:r>
          </a:p>
          <a:p>
            <a:endParaRPr lang="en-US" dirty="0"/>
          </a:p>
          <a:p>
            <a:r>
              <a:rPr lang="en-US" dirty="0"/>
              <a:t>Bluetooth® technology designers can choose to implement a variety of antenna options. Bluetooth devices typically achieve an antenna gain in the range of –10 </a:t>
            </a:r>
            <a:r>
              <a:rPr lang="en-US" dirty="0" err="1"/>
              <a:t>dBi</a:t>
            </a:r>
            <a:r>
              <a:rPr lang="en-US" dirty="0"/>
              <a:t> to +10 </a:t>
            </a:r>
            <a:r>
              <a:rPr lang="en-US" dirty="0" err="1"/>
              <a:t>dBi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D693-0006-0E4F-8590-CA85624C9C8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85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3166C-E921-0C47-9D91-1D3D25947A8B}" type="datetime1">
              <a:rPr lang="en-US" smtClean="0"/>
              <a:t>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80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EB77-24E2-D546-8B8A-4D4A61824AC0}" type="datetime1">
              <a:rPr lang="en-US" smtClean="0"/>
              <a:t>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81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B7F4-9875-7443-89B8-46F5D5695B80}" type="datetime1">
              <a:rPr lang="en-US" smtClean="0"/>
              <a:t>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63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849A68-83D5-484A-B114-BA0539E6E9D1}" type="datetime1">
              <a:rPr lang="en-US" smtClean="0"/>
              <a:t>2/1/23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7" y="694143"/>
            <a:ext cx="10972799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9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991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2EFC-123D-C64F-B066-FFACAE3AC910}" type="datetime1">
              <a:rPr lang="en-US" smtClean="0"/>
              <a:t>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74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FF7D-1877-5141-8631-CF6E33E648B9}" type="datetime1">
              <a:rPr lang="en-US" smtClean="0"/>
              <a:t>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80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7103-D3E2-5A4F-8C5D-137F92655546}" type="datetime1">
              <a:rPr lang="en-US" smtClean="0"/>
              <a:t>2/1/23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7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35C0A-A4E7-A143-AAEB-2024A75ADEB8}" type="datetime1">
              <a:rPr lang="en-US" smtClean="0"/>
              <a:t>2/1/23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201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27D7-2EDD-C540-9AF6-91A7F9B47490}" type="datetime1">
              <a:rPr lang="en-US" smtClean="0"/>
              <a:t>2/1/23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9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263BB-6600-8041-9AEF-F0A722968544}" type="datetime1">
              <a:rPr lang="en-US" smtClean="0"/>
              <a:t>2/1/23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92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5E31D-A2CE-3B43-8387-3B61E2B7C234}" type="datetime1">
              <a:rPr lang="en-US" smtClean="0"/>
              <a:t>2/1/23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99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09DC5-8232-DD45-9E61-66E51A98543A}" type="datetime1">
              <a:rPr lang="en-US" smtClean="0"/>
              <a:t>2/1/23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09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57A8D-6ED1-EC46-86A6-579980A75536}" type="datetime1">
              <a:rPr lang="en-US" smtClean="0"/>
              <a:t>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1BBBE-C700-C147-87D6-E0769AB4D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7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uetooth.org/docman/handlers/downloaddoc.ashx?doc_id=478726" TargetMode="External"/><Relationship Id="rId7" Type="http://schemas.openxmlformats.org/officeDocument/2006/relationships/hyperlink" Target="https://download.ni.com/evaluation/rf/intro_to_bluetooth_test.pdf" TargetMode="External"/><Relationship Id="rId2" Type="http://schemas.openxmlformats.org/officeDocument/2006/relationships/hyperlink" Target="https://www.silabs.com/documents/public/user-guides/ug103-14-fundamentals-ble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st.eecs.berkeley.edu/~ee290c/sp18/lec/Lecture7A.pdf" TargetMode="External"/><Relationship Id="rId5" Type="http://schemas.openxmlformats.org/officeDocument/2006/relationships/hyperlink" Target="https://www.bluetooth.org/docman/handlers/DownloadDoc.ashx?doc_id=480305" TargetMode="External"/><Relationship Id="rId4" Type="http://schemas.openxmlformats.org/officeDocument/2006/relationships/hyperlink" Target="https://www.bluetooth.org/docman/handlers/downloaddoc.ashx?doc_id=441541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luetooth.org/docman/handlers/DownloadDoc.ashx?doc_id=480305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D8C01-BE8B-4640-B1A7-CA8E0ED802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0542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Wireless for the Internet of Things</a:t>
            </a:r>
            <a:br>
              <a:rPr lang="en-US" sz="31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br>
              <a:rPr lang="en-US" b="1" dirty="0"/>
            </a:br>
            <a:r>
              <a:rPr lang="en-US" sz="4900" dirty="0"/>
              <a:t>Introduction to </a:t>
            </a:r>
            <a:br>
              <a:rPr lang="en-US" sz="4900" dirty="0"/>
            </a:br>
            <a:r>
              <a:rPr lang="en-US" sz="4900" dirty="0"/>
              <a:t>Bluetooth Low Energy (BLE)</a:t>
            </a:r>
            <a:endParaRPr lang="en-US" sz="4900" dirty="0">
              <a:effectLst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23CFD5-C52E-3041-965C-0DE8691FA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25357"/>
            <a:ext cx="4572000" cy="1655762"/>
          </a:xfrm>
        </p:spPr>
        <p:txBody>
          <a:bodyPr/>
          <a:lstStyle/>
          <a:p>
            <a:pPr algn="l"/>
            <a:r>
              <a:rPr lang="en-US" dirty="0"/>
              <a:t>CS/ECE 4501</a:t>
            </a:r>
          </a:p>
          <a:p>
            <a:pPr algn="l"/>
            <a:r>
              <a:rPr lang="en-US" dirty="0"/>
              <a:t>Spring 2023</a:t>
            </a:r>
          </a:p>
          <a:p>
            <a:pPr algn="l"/>
            <a:r>
              <a:rPr lang="en-US" dirty="0"/>
              <a:t>UVA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78D15A-2EAF-5D41-93BE-194449E5ED79}"/>
              </a:ext>
            </a:extLst>
          </p:cNvPr>
          <p:cNvSpPr txBox="1"/>
          <p:nvPr/>
        </p:nvSpPr>
        <p:spPr>
          <a:xfrm>
            <a:off x="10691622" y="6575167"/>
            <a:ext cx="15568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2">
                    <a:lumMod val="75000"/>
                  </a:schemeClr>
                </a:solidFill>
              </a:rPr>
              <a:t>[Pannuto, Ghena, Nasir]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973F6E-2499-D346-896F-58458DC44F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50" t="18730" r="12727" b="23542"/>
          <a:stretch/>
        </p:blipFill>
        <p:spPr>
          <a:xfrm>
            <a:off x="9867262" y="300038"/>
            <a:ext cx="2005651" cy="55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17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Specification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Problem: a bit overwhelming…</a:t>
            </a:r>
          </a:p>
          <a:p>
            <a:pPr lvl="1"/>
            <a:r>
              <a:rPr lang="en-US" dirty="0"/>
              <a:t>5.2 spec: </a:t>
            </a:r>
            <a:r>
              <a:rPr lang="en-US" b="1" dirty="0"/>
              <a:t>3256 pages</a:t>
            </a:r>
          </a:p>
          <a:p>
            <a:pPr lvl="1"/>
            <a:r>
              <a:rPr lang="en-US" dirty="0"/>
              <a:t>We only care about Vol 6: Low Energy Controller</a:t>
            </a:r>
          </a:p>
          <a:p>
            <a:pPr lvl="2"/>
            <a:r>
              <a:rPr lang="en-US" dirty="0"/>
              <a:t>Part A: Physical Layer Specification</a:t>
            </a:r>
          </a:p>
          <a:p>
            <a:pPr lvl="2"/>
            <a:r>
              <a:rPr lang="en-US" dirty="0"/>
              <a:t>Part B: Link Layer Specification</a:t>
            </a:r>
          </a:p>
          <a:p>
            <a:pPr lvl="2"/>
            <a:r>
              <a:rPr lang="en-US" dirty="0"/>
              <a:t>CSS: Part A: Data Types Specification</a:t>
            </a:r>
          </a:p>
          <a:p>
            <a:pPr lvl="2"/>
            <a:r>
              <a:rPr lang="en-US" dirty="0"/>
              <a:t>So ~250 pages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Tip: be willing to just ignore things when skimming specs</a:t>
            </a:r>
          </a:p>
          <a:p>
            <a:pPr lvl="1"/>
            <a:r>
              <a:rPr lang="en-US" dirty="0"/>
              <a:t>5.2 spec covers BLE and Bluetooth Classic and a bunch of upper layer stuff that we never have to care about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4B73E0-4136-9F4D-BD84-2F77B9927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19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mechanisms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Advertising</a:t>
            </a:r>
          </a:p>
          <a:p>
            <a:pPr lvl="1"/>
            <a:r>
              <a:rPr lang="en-US" dirty="0"/>
              <a:t>Discovery</a:t>
            </a:r>
          </a:p>
          <a:p>
            <a:pPr lvl="1"/>
            <a:r>
              <a:rPr lang="en-US" dirty="0"/>
              <a:t>Advertisements – broadcast messages indicating device details</a:t>
            </a:r>
          </a:p>
          <a:p>
            <a:pPr lvl="1"/>
            <a:r>
              <a:rPr lang="en-US" dirty="0"/>
              <a:t>Ephemeral, </a:t>
            </a:r>
            <a:r>
              <a:rPr lang="en-US" dirty="0" err="1"/>
              <a:t>uni</a:t>
            </a:r>
            <a:r>
              <a:rPr lang="en-US" dirty="0"/>
              <a:t>-directional communication from Advertiser to Scanner(s)</a:t>
            </a:r>
          </a:p>
          <a:p>
            <a:pPr lvl="1"/>
            <a:r>
              <a:rPr lang="en-US" dirty="0"/>
              <a:t>ALOHA access control</a:t>
            </a:r>
          </a:p>
          <a:p>
            <a:pPr lvl="1"/>
            <a:endParaRPr lang="en-US" dirty="0"/>
          </a:p>
          <a:p>
            <a:r>
              <a:rPr lang="en-US" dirty="0"/>
              <a:t>Connections</a:t>
            </a:r>
          </a:p>
          <a:p>
            <a:pPr lvl="1"/>
            <a:r>
              <a:rPr lang="en-US" dirty="0"/>
              <a:t>Interaction</a:t>
            </a:r>
          </a:p>
          <a:p>
            <a:pPr lvl="1"/>
            <a:r>
              <a:rPr lang="en-US" dirty="0"/>
              <a:t>Bi-directional communication between Peripheral and Central</a:t>
            </a:r>
          </a:p>
          <a:p>
            <a:pPr lvl="1"/>
            <a:r>
              <a:rPr lang="en-US" dirty="0"/>
              <a:t>Maintained for some duration</a:t>
            </a:r>
          </a:p>
          <a:p>
            <a:pPr lvl="1"/>
            <a:r>
              <a:rPr lang="en-US" dirty="0"/>
              <a:t>TDMA access control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674DDC-11C6-5C4F-A96A-5AB0ACED9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7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08FA0-3A8F-4AFF-89AD-9F2EE6B1F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6759"/>
            <a:ext cx="10515600" cy="1325563"/>
          </a:xfrm>
        </p:spPr>
        <p:txBody>
          <a:bodyPr/>
          <a:lstStyle/>
          <a:p>
            <a:r>
              <a:rPr lang="en-US" dirty="0"/>
              <a:t>BLE network topology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086AEA0-0C65-4BA8-B59B-E38CF44363FC}"/>
              </a:ext>
            </a:extLst>
          </p:cNvPr>
          <p:cNvSpPr/>
          <p:nvPr/>
        </p:nvSpPr>
        <p:spPr>
          <a:xfrm>
            <a:off x="5747647" y="5167312"/>
            <a:ext cx="1462088" cy="146208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Advertiser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B22D0DE-D14B-44C4-AC89-E68A005E98C8}"/>
              </a:ext>
            </a:extLst>
          </p:cNvPr>
          <p:cNvSpPr/>
          <p:nvPr/>
        </p:nvSpPr>
        <p:spPr>
          <a:xfrm>
            <a:off x="892343" y="3205183"/>
            <a:ext cx="1462088" cy="14620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Peripheral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0EF1D2E-8CA3-4C03-8731-EA7C042804D6}"/>
              </a:ext>
            </a:extLst>
          </p:cNvPr>
          <p:cNvSpPr/>
          <p:nvPr/>
        </p:nvSpPr>
        <p:spPr>
          <a:xfrm>
            <a:off x="2574371" y="5167312"/>
            <a:ext cx="1462088" cy="146208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Advertiser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5D3F173-5991-4FCF-BC3F-63DA485E592F}"/>
              </a:ext>
            </a:extLst>
          </p:cNvPr>
          <p:cNvSpPr/>
          <p:nvPr/>
        </p:nvSpPr>
        <p:spPr>
          <a:xfrm>
            <a:off x="10045683" y="4894263"/>
            <a:ext cx="1462088" cy="146208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Advertiser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149D89C-0150-4C76-AFBE-32948BFB3A3D}"/>
              </a:ext>
            </a:extLst>
          </p:cNvPr>
          <p:cNvSpPr/>
          <p:nvPr/>
        </p:nvSpPr>
        <p:spPr>
          <a:xfrm>
            <a:off x="906155" y="1075135"/>
            <a:ext cx="1462088" cy="14620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Peripheral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DFF1300-3DEF-43AB-B87E-D56EF21DE92F}"/>
              </a:ext>
            </a:extLst>
          </p:cNvPr>
          <p:cNvSpPr/>
          <p:nvPr/>
        </p:nvSpPr>
        <p:spPr>
          <a:xfrm>
            <a:off x="4104919" y="2122951"/>
            <a:ext cx="1462088" cy="146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Central &amp; Scanner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5108C15-AAFD-4E68-9088-B657D2427557}"/>
              </a:ext>
            </a:extLst>
          </p:cNvPr>
          <p:cNvSpPr/>
          <p:nvPr/>
        </p:nvSpPr>
        <p:spPr>
          <a:xfrm>
            <a:off x="7750644" y="2346319"/>
            <a:ext cx="1462088" cy="146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Scanner</a:t>
            </a:r>
          </a:p>
        </p:txBody>
      </p:sp>
      <p:sp>
        <p:nvSpPr>
          <p:cNvPr id="17" name="Arrow: Left-Right 16">
            <a:extLst>
              <a:ext uri="{FF2B5EF4-FFF2-40B4-BE49-F238E27FC236}">
                <a16:creationId xmlns:a16="http://schemas.microsoft.com/office/drawing/2014/main" id="{04CCBA1A-549B-4478-BE9B-A826043EC8DA}"/>
              </a:ext>
            </a:extLst>
          </p:cNvPr>
          <p:cNvSpPr/>
          <p:nvPr/>
        </p:nvSpPr>
        <p:spPr>
          <a:xfrm rot="1003240">
            <a:off x="2463204" y="1862365"/>
            <a:ext cx="1684421" cy="685800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Connection</a:t>
            </a:r>
          </a:p>
        </p:txBody>
      </p:sp>
      <p:sp>
        <p:nvSpPr>
          <p:cNvPr id="18" name="Arrow: Left-Right 17">
            <a:extLst>
              <a:ext uri="{FF2B5EF4-FFF2-40B4-BE49-F238E27FC236}">
                <a16:creationId xmlns:a16="http://schemas.microsoft.com/office/drawing/2014/main" id="{9A2CE49B-1EDE-455F-BECA-0482D5ED5268}"/>
              </a:ext>
            </a:extLst>
          </p:cNvPr>
          <p:cNvSpPr/>
          <p:nvPr/>
        </p:nvSpPr>
        <p:spPr>
          <a:xfrm rot="20560918">
            <a:off x="2354856" y="3015267"/>
            <a:ext cx="1684421" cy="685800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Connection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A9724F69-5473-47F5-8E33-C659A85A7B2A}"/>
              </a:ext>
            </a:extLst>
          </p:cNvPr>
          <p:cNvSpPr/>
          <p:nvPr/>
        </p:nvSpPr>
        <p:spPr>
          <a:xfrm rot="17665400">
            <a:off x="3196535" y="4054979"/>
            <a:ext cx="1816768" cy="6858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Advertisement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12FA9DC2-6FB4-41FA-A2D5-142DD37786DF}"/>
              </a:ext>
            </a:extLst>
          </p:cNvPr>
          <p:cNvSpPr/>
          <p:nvPr/>
        </p:nvSpPr>
        <p:spPr>
          <a:xfrm rot="14583970">
            <a:off x="4727081" y="4010853"/>
            <a:ext cx="1816768" cy="6858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Advertisement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DB5AB62B-8BEC-4FC2-AFCF-D45BD71DC31C}"/>
              </a:ext>
            </a:extLst>
          </p:cNvPr>
          <p:cNvSpPr/>
          <p:nvPr/>
        </p:nvSpPr>
        <p:spPr>
          <a:xfrm rot="18374189">
            <a:off x="6571805" y="4167007"/>
            <a:ext cx="1816768" cy="6858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Advertisement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29E4FC8E-F0C3-46D2-BAC6-09F46C5DDFF2}"/>
              </a:ext>
            </a:extLst>
          </p:cNvPr>
          <p:cNvSpPr/>
          <p:nvPr/>
        </p:nvSpPr>
        <p:spPr>
          <a:xfrm rot="13969085">
            <a:off x="8751655" y="3976641"/>
            <a:ext cx="1816768" cy="6858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Advertisement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EE9E47-CC35-5A46-9C62-4EBB4A837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C5C80-1ADE-418F-844F-FC92A00E5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roles at the same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28C2C-B768-49C3-AE56-3FECB64FA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Topology picture is a simplification of roles</a:t>
            </a:r>
          </a:p>
          <a:p>
            <a:endParaRPr lang="en-US" dirty="0"/>
          </a:p>
          <a:p>
            <a:r>
              <a:rPr lang="en-US" dirty="0"/>
              <a:t>A single device can have multiple roles simultaneously</a:t>
            </a:r>
          </a:p>
          <a:p>
            <a:pPr lvl="1"/>
            <a:r>
              <a:rPr lang="en-US" dirty="0"/>
              <a:t>Scanning and Advertising simultaneously</a:t>
            </a:r>
          </a:p>
          <a:p>
            <a:pPr lvl="1"/>
            <a:r>
              <a:rPr lang="en-US" dirty="0"/>
              <a:t>Peripheral and Scanner and Advertiser simultaneously</a:t>
            </a:r>
          </a:p>
          <a:p>
            <a:pPr lvl="1"/>
            <a:r>
              <a:rPr lang="en-US" dirty="0"/>
              <a:t>Peripheral and Scanner and Central and Advertiser simultaneously</a:t>
            </a:r>
          </a:p>
          <a:p>
            <a:pPr lvl="2"/>
            <a:r>
              <a:rPr lang="en-US" dirty="0"/>
              <a:t>Getting a bit out of hand though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69D4BF-B5D6-3147-A85A-F86DD3632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26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Host – Configuration and Server</a:t>
            </a:r>
          </a:p>
          <a:p>
            <a:pPr lvl="1"/>
            <a:r>
              <a:rPr lang="en-US" dirty="0"/>
              <a:t>GAP – Generic Access Profile</a:t>
            </a:r>
          </a:p>
          <a:p>
            <a:pPr lvl="2"/>
            <a:r>
              <a:rPr lang="en-US" dirty="0"/>
              <a:t>Configure advertising</a:t>
            </a:r>
          </a:p>
          <a:p>
            <a:pPr lvl="1"/>
            <a:r>
              <a:rPr lang="en-US" dirty="0"/>
              <a:t>GATT – Generic </a:t>
            </a:r>
            <a:r>
              <a:rPr lang="en-US" dirty="0" err="1"/>
              <a:t>ATTribute</a:t>
            </a:r>
            <a:r>
              <a:rPr lang="en-US" dirty="0"/>
              <a:t> profile</a:t>
            </a:r>
          </a:p>
          <a:p>
            <a:pPr lvl="2"/>
            <a:r>
              <a:rPr lang="en-US" dirty="0"/>
              <a:t>Configure connections</a:t>
            </a:r>
          </a:p>
          <a:p>
            <a:pPr lvl="2"/>
            <a:endParaRPr lang="en-US" dirty="0"/>
          </a:p>
          <a:p>
            <a:r>
              <a:rPr lang="en-US" dirty="0"/>
              <a:t>HCI - Host Controller Interface</a:t>
            </a:r>
          </a:p>
          <a:p>
            <a:pPr marL="609585" lvl="1" indent="0">
              <a:buNone/>
            </a:pPr>
            <a:endParaRPr lang="en-US" dirty="0"/>
          </a:p>
          <a:p>
            <a:r>
              <a:rPr lang="en-US" dirty="0"/>
              <a:t>Controller - Communication</a:t>
            </a:r>
          </a:p>
          <a:p>
            <a:pPr lvl="1"/>
            <a:r>
              <a:rPr lang="en-US" dirty="0"/>
              <a:t>Link Layer – send packets</a:t>
            </a:r>
          </a:p>
          <a:p>
            <a:pPr lvl="1"/>
            <a:r>
              <a:rPr lang="en-US" dirty="0"/>
              <a:t>RF and PHY – send bits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AF88F2-BA52-4E83-8972-85024C28D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5086" y="228601"/>
            <a:ext cx="2785311" cy="59419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472A24E-575F-4381-9FC2-9C518281048D}"/>
              </a:ext>
            </a:extLst>
          </p:cNvPr>
          <p:cNvSpPr/>
          <p:nvPr/>
        </p:nvSpPr>
        <p:spPr>
          <a:xfrm>
            <a:off x="8865031" y="1131378"/>
            <a:ext cx="821411" cy="2464231"/>
          </a:xfrm>
          <a:prstGeom prst="rect">
            <a:avLst/>
          </a:prstGeom>
          <a:solidFill>
            <a:srgbClr val="00AEFF"/>
          </a:soli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GAP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C8BD1F7E-17C5-4A60-B642-75EE33F45631}"/>
              </a:ext>
            </a:extLst>
          </p:cNvPr>
          <p:cNvSpPr/>
          <p:nvPr/>
        </p:nvSpPr>
        <p:spPr>
          <a:xfrm>
            <a:off x="8518360" y="4427622"/>
            <a:ext cx="346673" cy="1742975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6CEBEAE8-72D3-44D4-A01A-CD8F354F0A14}"/>
              </a:ext>
            </a:extLst>
          </p:cNvPr>
          <p:cNvSpPr/>
          <p:nvPr/>
        </p:nvSpPr>
        <p:spPr>
          <a:xfrm>
            <a:off x="8459325" y="1179093"/>
            <a:ext cx="346673" cy="2466603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394D72-D4D8-4325-BE64-416FC6C69A58}"/>
              </a:ext>
            </a:extLst>
          </p:cNvPr>
          <p:cNvSpPr txBox="1"/>
          <p:nvPr/>
        </p:nvSpPr>
        <p:spPr>
          <a:xfrm>
            <a:off x="7637811" y="2224583"/>
            <a:ext cx="122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BAF2B4-9005-42FF-A55F-6F2F63C221EA}"/>
              </a:ext>
            </a:extLst>
          </p:cNvPr>
          <p:cNvSpPr txBox="1"/>
          <p:nvPr/>
        </p:nvSpPr>
        <p:spPr>
          <a:xfrm>
            <a:off x="7152774" y="5114442"/>
            <a:ext cx="122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Controller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9D485-B613-8749-BE62-D1C8F6530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46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7" y="1248228"/>
            <a:ext cx="10972799" cy="4932315"/>
          </a:xfrm>
        </p:spPr>
        <p:txBody>
          <a:bodyPr>
            <a:normAutofit/>
          </a:bodyPr>
          <a:lstStyle/>
          <a:p>
            <a:r>
              <a:rPr lang="en-US" dirty="0"/>
              <a:t>BLE Background</a:t>
            </a:r>
          </a:p>
          <a:p>
            <a:endParaRPr lang="en-US" dirty="0"/>
          </a:p>
          <a:p>
            <a:r>
              <a:rPr lang="en-US" b="1" dirty="0"/>
              <a:t>BLE Layers</a:t>
            </a:r>
          </a:p>
          <a:p>
            <a:pPr lvl="1"/>
            <a:r>
              <a:rPr lang="en-US" b="1" dirty="0"/>
              <a:t>Physical Layer</a:t>
            </a:r>
          </a:p>
          <a:p>
            <a:pPr lvl="1"/>
            <a:r>
              <a:rPr lang="en-US" dirty="0"/>
              <a:t>Link Layer</a:t>
            </a:r>
          </a:p>
          <a:p>
            <a:pPr lvl="1"/>
            <a:endParaRPr lang="en-US" dirty="0"/>
          </a:p>
          <a:p>
            <a:r>
              <a:rPr lang="en-US" dirty="0"/>
              <a:t>BLE roles</a:t>
            </a:r>
          </a:p>
          <a:p>
            <a:pPr lvl="1"/>
            <a:r>
              <a:rPr lang="en-US" dirty="0"/>
              <a:t>Advertising</a:t>
            </a:r>
          </a:p>
          <a:p>
            <a:pPr lvl="1"/>
            <a:r>
              <a:rPr lang="en-US" dirty="0"/>
              <a:t>Scanning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50248"/>
            <a:ext cx="10972799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88A44D-F054-B648-A03C-FC54BAD9B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091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frequency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2.4 GHz carrier, Forty 2-MHz channels, 1 Mbps data rate</a:t>
            </a:r>
          </a:p>
          <a:p>
            <a:pPr lvl="1"/>
            <a:r>
              <a:rPr lang="en-US" dirty="0"/>
              <a:t>37, 38, 39 for advertising</a:t>
            </a:r>
          </a:p>
          <a:p>
            <a:pPr lvl="1"/>
            <a:r>
              <a:rPr lang="en-US" dirty="0"/>
              <a:t>0-36 for connection (FHSS)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63A1AD9-4FC5-46DF-9D6D-6E9E529B1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514" y="2584090"/>
            <a:ext cx="7447548" cy="377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6B769D-1AA8-4D7D-9FBA-8A1D4039730E}"/>
              </a:ext>
            </a:extLst>
          </p:cNvPr>
          <p:cNvSpPr txBox="1"/>
          <p:nvPr/>
        </p:nvSpPr>
        <p:spPr>
          <a:xfrm>
            <a:off x="8253663" y="2584089"/>
            <a:ext cx="33247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Why doesn’t BLE avoid </a:t>
            </a:r>
            <a:r>
              <a:rPr lang="en-US" sz="2800" b="1" dirty="0" err="1"/>
              <a:t>WiFi</a:t>
            </a:r>
            <a:r>
              <a:rPr lang="en-US" sz="2800" b="1" dirty="0"/>
              <a:t> altogether?</a:t>
            </a:r>
          </a:p>
          <a:p>
            <a:endParaRPr lang="en-US" sz="28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CD1BB3-7EE5-5F4E-BA8B-E6FA7199E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94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frequency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2.4 GHz carrier, Forty 2-MHz channels, 1 Mbps data rate</a:t>
            </a:r>
          </a:p>
          <a:p>
            <a:pPr lvl="1"/>
            <a:r>
              <a:rPr lang="en-US" dirty="0"/>
              <a:t>37, 38, 39 for advertising</a:t>
            </a:r>
          </a:p>
          <a:p>
            <a:pPr lvl="1"/>
            <a:r>
              <a:rPr lang="en-US" dirty="0"/>
              <a:t>0-36 for connection (FHSS)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63A1AD9-4FC5-46DF-9D6D-6E9E529B1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514" y="2584090"/>
            <a:ext cx="7447548" cy="377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6B769D-1AA8-4D7D-9FBA-8A1D4039730E}"/>
              </a:ext>
            </a:extLst>
          </p:cNvPr>
          <p:cNvSpPr txBox="1"/>
          <p:nvPr/>
        </p:nvSpPr>
        <p:spPr>
          <a:xfrm>
            <a:off x="8253663" y="2584089"/>
            <a:ext cx="33247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Why doesn’t BLE avoid </a:t>
            </a:r>
            <a:r>
              <a:rPr lang="en-US" sz="2800" b="1" dirty="0" err="1"/>
              <a:t>WiFi</a:t>
            </a:r>
            <a:r>
              <a:rPr lang="en-US" sz="2800" b="1" dirty="0"/>
              <a:t> altogether?</a:t>
            </a:r>
          </a:p>
          <a:p>
            <a:endParaRPr lang="en-US" sz="2800" b="1" dirty="0"/>
          </a:p>
          <a:p>
            <a:r>
              <a:rPr lang="en-US" sz="2800" b="1" dirty="0"/>
              <a:t>Can’t on 2.4 GHz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96E86D-A5F5-F041-AC03-A5CED6B43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43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modulation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Gaussian Frequency-Shift Keying (GFSK)</a:t>
            </a:r>
          </a:p>
          <a:p>
            <a:pPr lvl="1"/>
            <a:r>
              <a:rPr lang="en-US" dirty="0"/>
              <a:t>Improvement on base Frequency-shift Keying</a:t>
            </a:r>
          </a:p>
          <a:p>
            <a:pPr lvl="1"/>
            <a:r>
              <a:rPr lang="en-US" dirty="0"/>
              <a:t>Smoother transitions between bits -&gt; reduces nearby interference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F8AAE17-6850-43CB-8547-C18597CB1A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53253" y="3372794"/>
            <a:ext cx="6412543" cy="234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D2DBE-6477-884D-A732-1B9B5D79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59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9914C-BC2D-314A-9761-CBBC23496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Gaussian FSK lessens spectral leakage, reduces bandwidth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F55342-2E20-C44C-AB2D-C2FC04F15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790" y="2278578"/>
            <a:ext cx="5518551" cy="29800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3EC5EB-3DBF-604D-A0EA-DD70EA028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3850" y="2278578"/>
            <a:ext cx="5518551" cy="29800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065ACB-023D-9C4E-A2DE-0D51A58D83D3}"/>
              </a:ext>
            </a:extLst>
          </p:cNvPr>
          <p:cNvSpPr txBox="1"/>
          <p:nvPr/>
        </p:nvSpPr>
        <p:spPr>
          <a:xfrm>
            <a:off x="2680181" y="5771408"/>
            <a:ext cx="695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FSK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78A2B8-80DF-7C48-8620-B4214F02E17D}"/>
              </a:ext>
            </a:extLst>
          </p:cNvPr>
          <p:cNvSpPr txBox="1"/>
          <p:nvPr/>
        </p:nvSpPr>
        <p:spPr>
          <a:xfrm>
            <a:off x="8610600" y="5771408"/>
            <a:ext cx="921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GFSK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2819379-E553-9141-B417-8C7BED207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6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Bluetooth Low Energy</a:t>
            </a:r>
          </a:p>
          <a:p>
            <a:r>
              <a:rPr lang="en-US" dirty="0"/>
              <a:t>What are the goals of the protocol?</a:t>
            </a:r>
          </a:p>
          <a:p>
            <a:r>
              <a:rPr lang="en-US" dirty="0"/>
              <a:t>What do the lower layers look like?</a:t>
            </a:r>
          </a:p>
          <a:p>
            <a:r>
              <a:rPr lang="en-US" dirty="0"/>
              <a:t>What roles do devices take?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157CC6-7AE9-8244-8BD5-693A1D4C4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05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42"/>
            <a:ext cx="10515600" cy="1325563"/>
          </a:xfrm>
        </p:spPr>
        <p:txBody>
          <a:bodyPr/>
          <a:lstStyle/>
          <a:p>
            <a:r>
              <a:rPr lang="en-US" dirty="0"/>
              <a:t>BLE signal strength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nRF52840 capabilities</a:t>
            </a:r>
          </a:p>
          <a:p>
            <a:pPr lvl="1"/>
            <a:r>
              <a:rPr lang="en-US" dirty="0"/>
              <a:t>Transmit: up to 8 dBm</a:t>
            </a:r>
          </a:p>
          <a:p>
            <a:pPr lvl="1"/>
            <a:r>
              <a:rPr lang="en-US" dirty="0"/>
              <a:t>Receive sensitivity: -95 dBm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05157E-3FDF-4633-B9BE-AA0804179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672" y="1324180"/>
            <a:ext cx="10295903" cy="350060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CAD4A9-589A-1649-A12F-5E287304E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97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7" y="1248228"/>
            <a:ext cx="10972799" cy="4932315"/>
          </a:xfrm>
        </p:spPr>
        <p:txBody>
          <a:bodyPr>
            <a:normAutofit/>
          </a:bodyPr>
          <a:lstStyle/>
          <a:p>
            <a:r>
              <a:rPr lang="en-US" dirty="0"/>
              <a:t>BLE Background</a:t>
            </a:r>
          </a:p>
          <a:p>
            <a:endParaRPr lang="en-US" dirty="0"/>
          </a:p>
          <a:p>
            <a:r>
              <a:rPr lang="en-US" b="1" dirty="0"/>
              <a:t>BLE Layers</a:t>
            </a:r>
          </a:p>
          <a:p>
            <a:pPr lvl="1"/>
            <a:r>
              <a:rPr lang="en-US" dirty="0"/>
              <a:t>Physical Layer</a:t>
            </a:r>
          </a:p>
          <a:p>
            <a:pPr lvl="1"/>
            <a:r>
              <a:rPr lang="en-US" b="1" dirty="0"/>
              <a:t>Link Layer</a:t>
            </a:r>
          </a:p>
          <a:p>
            <a:pPr lvl="1"/>
            <a:endParaRPr lang="en-US" dirty="0"/>
          </a:p>
          <a:p>
            <a:r>
              <a:rPr lang="en-US" dirty="0"/>
              <a:t>BLE roles</a:t>
            </a:r>
          </a:p>
          <a:p>
            <a:pPr lvl="1"/>
            <a:r>
              <a:rPr lang="en-US" dirty="0"/>
              <a:t>Advertising</a:t>
            </a:r>
          </a:p>
          <a:p>
            <a:pPr lvl="1"/>
            <a:r>
              <a:rPr lang="en-US" dirty="0"/>
              <a:t>Scanning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50248"/>
            <a:ext cx="10972799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24B2B1-DAE3-DE40-8A21-B26FEC9E8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504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Layer Packet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Same packet structure for </a:t>
            </a:r>
            <a:r>
              <a:rPr lang="en-US" u="sng" dirty="0"/>
              <a:t>both</a:t>
            </a:r>
            <a:r>
              <a:rPr lang="en-US" dirty="0"/>
              <a:t> advertisements and connections</a:t>
            </a:r>
          </a:p>
          <a:p>
            <a:pPr lvl="1"/>
            <a:r>
              <a:rPr lang="en-US" dirty="0"/>
              <a:t>Fields are filled in little endian</a:t>
            </a:r>
          </a:p>
          <a:p>
            <a:r>
              <a:rPr lang="en-US" dirty="0"/>
              <a:t>Access address unique for each connection (randomly chosen)</a:t>
            </a:r>
          </a:p>
          <a:p>
            <a:r>
              <a:rPr lang="en-US" dirty="0"/>
              <a:t>All Advertisements use the same AA: 0x8E89BED6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6C2E31-5D8F-D348-B9D1-76575284E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7924"/>
            <a:ext cx="12192000" cy="21920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BD24AF-9C3A-2741-9C66-BF931BB16762}"/>
              </a:ext>
            </a:extLst>
          </p:cNvPr>
          <p:cNvSpPr txBox="1"/>
          <p:nvPr/>
        </p:nvSpPr>
        <p:spPr>
          <a:xfrm>
            <a:off x="6768935" y="3594563"/>
            <a:ext cx="62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AFCB2E-F3B8-BD4A-B002-47B60E37F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72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whitening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Avoid long series of repetitive bits (all zeros or all ones)</a:t>
            </a:r>
          </a:p>
          <a:p>
            <a:pPr lvl="1"/>
            <a:r>
              <a:rPr lang="en-US" dirty="0"/>
              <a:t>Would cause RF noise to be more focused in one direction</a:t>
            </a:r>
          </a:p>
          <a:p>
            <a:pPr lvl="1"/>
            <a:r>
              <a:rPr lang="en-US" dirty="0"/>
              <a:t>Radio hardware desires output to have zero DC-bias (or close to that)</a:t>
            </a:r>
          </a:p>
          <a:p>
            <a:pPr lvl="1"/>
            <a:r>
              <a:rPr lang="en-US" dirty="0"/>
              <a:t>Great example of the PHY and MAC being interwoven in wireless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189" lvl="1" indent="0">
              <a:buNone/>
            </a:pPr>
            <a:endParaRPr lang="en-US" dirty="0"/>
          </a:p>
          <a:p>
            <a:pPr marL="457189" lvl="1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88D918-4CA1-4BA5-B085-429ACCEA8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880" y="3534892"/>
            <a:ext cx="7419841" cy="231418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40B539-3F97-7044-B60F-3B464980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80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1E658-DFCD-4567-9261-835D5E8B6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 processing pipeline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7EF527-D452-44C4-9821-016B24273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759" y="2120850"/>
            <a:ext cx="10264715" cy="307350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BD0F43-2009-5D40-86A1-9AC14F7AE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19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7" y="1248228"/>
            <a:ext cx="10972799" cy="4932315"/>
          </a:xfrm>
        </p:spPr>
        <p:txBody>
          <a:bodyPr>
            <a:normAutofit/>
          </a:bodyPr>
          <a:lstStyle/>
          <a:p>
            <a:r>
              <a:rPr lang="en-US" dirty="0"/>
              <a:t>BLE Background</a:t>
            </a:r>
          </a:p>
          <a:p>
            <a:endParaRPr lang="en-US" dirty="0"/>
          </a:p>
          <a:p>
            <a:r>
              <a:rPr lang="en-US" dirty="0"/>
              <a:t>BLE Layers</a:t>
            </a:r>
          </a:p>
          <a:p>
            <a:pPr lvl="1"/>
            <a:r>
              <a:rPr lang="en-US" dirty="0"/>
              <a:t>Physical Layer</a:t>
            </a:r>
          </a:p>
          <a:p>
            <a:pPr lvl="1"/>
            <a:r>
              <a:rPr lang="en-US" dirty="0"/>
              <a:t>Link Layer</a:t>
            </a:r>
          </a:p>
          <a:p>
            <a:pPr lvl="1"/>
            <a:endParaRPr lang="en-US" dirty="0"/>
          </a:p>
          <a:p>
            <a:r>
              <a:rPr lang="en-US" b="1" dirty="0"/>
              <a:t>BLE roles</a:t>
            </a:r>
          </a:p>
          <a:p>
            <a:pPr lvl="1"/>
            <a:r>
              <a:rPr lang="en-US" b="1" dirty="0"/>
              <a:t>Advertising</a:t>
            </a:r>
          </a:p>
          <a:p>
            <a:pPr lvl="1"/>
            <a:r>
              <a:rPr lang="en-US" dirty="0"/>
              <a:t>Scanning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50248"/>
            <a:ext cx="10972799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19B056-8C2F-CF41-9B31-3DB004CBD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9396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BLE discovery mechanism</a:t>
            </a:r>
          </a:p>
          <a:p>
            <a:pPr lvl="1"/>
            <a:r>
              <a:rPr lang="en-US" dirty="0"/>
              <a:t>Make nearby devices aware of advertiser’s existence</a:t>
            </a:r>
          </a:p>
          <a:p>
            <a:pPr lvl="1"/>
            <a:r>
              <a:rPr lang="en-US" dirty="0"/>
              <a:t>Communicate some information from or about advertiser</a:t>
            </a:r>
          </a:p>
          <a:p>
            <a:pPr lvl="1"/>
            <a:r>
              <a:rPr lang="en-US" dirty="0"/>
              <a:t>Traditional purpose is to enable connections, but this is also useful for general communication</a:t>
            </a:r>
          </a:p>
          <a:p>
            <a:endParaRPr lang="en-US" dirty="0"/>
          </a:p>
          <a:p>
            <a:r>
              <a:rPr lang="en-US" dirty="0"/>
              <a:t>Advertisements</a:t>
            </a:r>
          </a:p>
          <a:p>
            <a:pPr lvl="1"/>
            <a:r>
              <a:rPr lang="en-US" dirty="0"/>
              <a:t>Periodic broadcast messages with data</a:t>
            </a:r>
          </a:p>
          <a:p>
            <a:r>
              <a:rPr lang="en-US" dirty="0"/>
              <a:t>Scan Requests/Responses</a:t>
            </a:r>
          </a:p>
          <a:p>
            <a:pPr lvl="1"/>
            <a:r>
              <a:rPr lang="en-US" dirty="0"/>
              <a:t>Scanner sends responses after getting a request</a:t>
            </a:r>
          </a:p>
          <a:p>
            <a:pPr lvl="2"/>
            <a:r>
              <a:rPr lang="en-US" dirty="0"/>
              <a:t>Only occurs when scanner is listening</a:t>
            </a:r>
          </a:p>
          <a:p>
            <a:pPr lvl="1"/>
            <a:r>
              <a:rPr lang="en-US" dirty="0"/>
              <a:t>Almost literally “bonus advertisement data”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EAFD3-04C6-1B42-BF87-F97AFFFBB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73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3BA3D-E110-40B6-91D3-4EB3BCBA8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Advertising packet layering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FDE1E9-8FBC-144D-B565-1B302B493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7924"/>
            <a:ext cx="12192000" cy="21920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937B86-E0E5-384D-AD99-69D1CBCAF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6195" y="3607709"/>
            <a:ext cx="7080968" cy="187198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6D7C6F-2EF7-B647-95FB-794EF6BEC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44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B0F25-3798-49BD-AE06-34EBEBE99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993"/>
            <a:ext cx="10515600" cy="1325563"/>
          </a:xfrm>
        </p:spPr>
        <p:txBody>
          <a:bodyPr/>
          <a:lstStyle/>
          <a:p>
            <a:r>
              <a:rPr lang="en-US" dirty="0"/>
              <a:t>BLE advertising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9F761-0037-4EAE-B76B-D9634B52D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2854" y="1891146"/>
            <a:ext cx="4397543" cy="5029200"/>
          </a:xfrm>
        </p:spPr>
        <p:txBody>
          <a:bodyPr>
            <a:normAutofit/>
          </a:bodyPr>
          <a:lstStyle/>
          <a:p>
            <a:r>
              <a:rPr lang="en-US" sz="2000" dirty="0"/>
              <a:t>ADV_IND</a:t>
            </a:r>
          </a:p>
          <a:p>
            <a:pPr lvl="1"/>
            <a:r>
              <a:rPr lang="en-US" sz="1800" dirty="0"/>
              <a:t>Advertisement</a:t>
            </a:r>
          </a:p>
          <a:p>
            <a:pPr lvl="1"/>
            <a:r>
              <a:rPr lang="en-US" sz="1800" dirty="0"/>
              <a:t>Allows connections and scan requests</a:t>
            </a:r>
          </a:p>
          <a:p>
            <a:r>
              <a:rPr lang="en-US" sz="2000" dirty="0"/>
              <a:t>ADV_NONCONN_IND</a:t>
            </a:r>
          </a:p>
          <a:p>
            <a:pPr lvl="1"/>
            <a:r>
              <a:rPr lang="en-US" sz="1800" dirty="0"/>
              <a:t>Advertisement</a:t>
            </a:r>
          </a:p>
          <a:p>
            <a:pPr lvl="1"/>
            <a:r>
              <a:rPr lang="en-US" sz="1800" dirty="0"/>
              <a:t>No connections or scan requests</a:t>
            </a:r>
          </a:p>
          <a:p>
            <a:r>
              <a:rPr lang="en-US" sz="2000" dirty="0"/>
              <a:t>ADV_SCAN_IND</a:t>
            </a:r>
          </a:p>
          <a:p>
            <a:pPr lvl="1"/>
            <a:r>
              <a:rPr lang="en-US" sz="1800" dirty="0"/>
              <a:t>Advertisement</a:t>
            </a:r>
          </a:p>
          <a:p>
            <a:pPr lvl="1"/>
            <a:r>
              <a:rPr lang="en-US" sz="1800" dirty="0"/>
              <a:t>No connections but allows scan requests</a:t>
            </a:r>
          </a:p>
          <a:p>
            <a:r>
              <a:rPr lang="en-US" sz="2200" dirty="0"/>
              <a:t>SCAN_REQ</a:t>
            </a:r>
          </a:p>
          <a:p>
            <a:pPr lvl="1"/>
            <a:r>
              <a:rPr lang="en-US" sz="1800" dirty="0"/>
              <a:t>Scan request</a:t>
            </a:r>
          </a:p>
          <a:p>
            <a:r>
              <a:rPr lang="en-US" sz="2200" dirty="0"/>
              <a:t>SCAN_RSP</a:t>
            </a:r>
          </a:p>
          <a:p>
            <a:pPr lvl="1"/>
            <a:r>
              <a:rPr lang="en-US" sz="1800" dirty="0"/>
              <a:t>Scan response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406D79-0B02-4562-B9BD-24DB6E448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95" y="1879273"/>
            <a:ext cx="6289427" cy="14076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0CE149-6A47-41E1-8DEC-360C10773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370" y="3432439"/>
            <a:ext cx="4664263" cy="32937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59BE2B-E8D3-D047-A4A0-56F9B6E543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1275" y="170950"/>
            <a:ext cx="5091545" cy="134604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CBDD4E-D58F-4A48-9D15-5B4BA264D214}"/>
              </a:ext>
            </a:extLst>
          </p:cNvPr>
          <p:cNvCxnSpPr/>
          <p:nvPr/>
        </p:nvCxnSpPr>
        <p:spPr>
          <a:xfrm flipH="1">
            <a:off x="838200" y="1246909"/>
            <a:ext cx="5954486" cy="7362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804F20-BD68-5D42-BBD0-5FA950E8ABA9}"/>
              </a:ext>
            </a:extLst>
          </p:cNvPr>
          <p:cNvCxnSpPr>
            <a:cxnSpLocks/>
          </p:cNvCxnSpPr>
          <p:nvPr/>
        </p:nvCxnSpPr>
        <p:spPr>
          <a:xfrm flipH="1">
            <a:off x="6792686" y="1246909"/>
            <a:ext cx="1045028" cy="7317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D37D705-FB8E-6F47-8C3D-7ED2D820E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9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81B1A-09DB-4545-BF29-C97161BF4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Advertisement payloads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8A144-746D-40B0-A9CA-A234A7ACB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049" y="4180680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err="1"/>
              <a:t>AdvA</a:t>
            </a:r>
            <a:r>
              <a:rPr lang="en-US" dirty="0"/>
              <a:t> – address of the advertiser</a:t>
            </a:r>
          </a:p>
          <a:p>
            <a:pPr lvl="1"/>
            <a:r>
              <a:rPr lang="en-US" dirty="0" err="1"/>
              <a:t>TxAdd</a:t>
            </a:r>
            <a:r>
              <a:rPr lang="en-US" dirty="0"/>
              <a:t> bit from header specifies if this is a “public” or “random” address</a:t>
            </a:r>
          </a:p>
          <a:p>
            <a:pPr lvl="1"/>
            <a:endParaRPr lang="en-US" dirty="0"/>
          </a:p>
          <a:p>
            <a:r>
              <a:rPr lang="en-US" dirty="0"/>
              <a:t>Remaining up to 31 bytes are available for use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D162F7-A2DF-4099-9A3A-4EE3F8110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076" y="2697854"/>
            <a:ext cx="3497179" cy="12615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2B9EA02-58A2-6F46-8E8A-94CC8A116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04" y="1130528"/>
            <a:ext cx="5091545" cy="134604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EC7E758-6B64-AE48-8831-F6BD79A12CDE}"/>
              </a:ext>
            </a:extLst>
          </p:cNvPr>
          <p:cNvCxnSpPr>
            <a:cxnSpLocks/>
          </p:cNvCxnSpPr>
          <p:nvPr/>
        </p:nvCxnSpPr>
        <p:spPr>
          <a:xfrm flipH="1" flipV="1">
            <a:off x="1816926" y="2220687"/>
            <a:ext cx="1520040" cy="5937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6FCA7DD-18F6-4649-B0BF-96573A07110C}"/>
              </a:ext>
            </a:extLst>
          </p:cNvPr>
          <p:cNvCxnSpPr>
            <a:cxnSpLocks/>
          </p:cNvCxnSpPr>
          <p:nvPr/>
        </p:nvCxnSpPr>
        <p:spPr>
          <a:xfrm>
            <a:off x="5522026" y="2220686"/>
            <a:ext cx="1021278" cy="5937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E5A3963D-F5E2-3A4D-81DF-CA775CA85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23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Low Energy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Good walkthrough of BLE: </a:t>
            </a:r>
          </a:p>
          <a:p>
            <a:pPr lvl="1"/>
            <a:r>
              <a:rPr lang="en-US" dirty="0">
                <a:hlinkClick r:id="rId2"/>
              </a:rPr>
              <a:t>https://www.silabs.com/documents/public/user-guides/ug103-14-fundamentals-ble.pdf</a:t>
            </a:r>
            <a:endParaRPr lang="en-US" dirty="0"/>
          </a:p>
          <a:p>
            <a:endParaRPr lang="en-US" dirty="0"/>
          </a:p>
          <a:p>
            <a:r>
              <a:rPr lang="en-US" dirty="0"/>
              <a:t>[</a:t>
            </a:r>
            <a:r>
              <a:rPr lang="en-US" dirty="0">
                <a:hlinkClick r:id="rId3"/>
              </a:rPr>
              <a:t>5.2 specification</a:t>
            </a:r>
            <a:r>
              <a:rPr lang="en-US" dirty="0"/>
              <a:t>] [</a:t>
            </a:r>
            <a:r>
              <a:rPr lang="en-US" dirty="0">
                <a:hlinkClick r:id="rId4"/>
              </a:rPr>
              <a:t>4.2 specification</a:t>
            </a:r>
            <a:r>
              <a:rPr lang="en-US" dirty="0"/>
              <a:t>] (link to PDF download)</a:t>
            </a:r>
          </a:p>
          <a:p>
            <a:pPr lvl="1"/>
            <a:r>
              <a:rPr lang="en-US" dirty="0"/>
              <a:t>Also: [</a:t>
            </a:r>
            <a:r>
              <a:rPr lang="en-US" dirty="0">
                <a:hlinkClick r:id="rId5"/>
              </a:rPr>
              <a:t>Supplement v9</a:t>
            </a:r>
            <a:r>
              <a:rPr lang="en-US" dirty="0"/>
              <a:t>]</a:t>
            </a:r>
          </a:p>
          <a:p>
            <a:pPr lvl="1"/>
            <a:endParaRPr lang="en-US" dirty="0"/>
          </a:p>
          <a:p>
            <a:r>
              <a:rPr lang="en-US" dirty="0"/>
              <a:t>More boots-on-the-ground view:</a:t>
            </a:r>
          </a:p>
          <a:p>
            <a:pPr lvl="1"/>
            <a:r>
              <a:rPr lang="en-US" dirty="0">
                <a:hlinkClick r:id="rId6"/>
              </a:rPr>
              <a:t>https://inst.eecs.berkeley.edu/~ee290c/sp18/lec/Lecture7A.pdf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From a team that has implemented BLE HW several times</a:t>
            </a:r>
          </a:p>
          <a:p>
            <a:pPr lvl="1"/>
            <a:r>
              <a:rPr lang="en-US" dirty="0">
                <a:hlinkClick r:id="rId7"/>
              </a:rPr>
              <a:t>https://download.ni.com/evaluation/rf/intro_to_bluetooth_test.pdf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F7A5C6-700A-7B4D-A6B9-E46921357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9156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Advertiser addresses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Public and private address forms</a:t>
            </a:r>
          </a:p>
          <a:p>
            <a:r>
              <a:rPr lang="en-US" dirty="0"/>
              <a:t>Public</a:t>
            </a:r>
          </a:p>
          <a:p>
            <a:pPr lvl="1"/>
            <a:r>
              <a:rPr lang="en-US" dirty="0"/>
              <a:t>48 bits: 24-bits of company ID, 24-bits of company assigned number</a:t>
            </a:r>
          </a:p>
          <a:p>
            <a:pPr lvl="1"/>
            <a:r>
              <a:rPr lang="en-US" dirty="0"/>
              <a:t>Literally the same MAC address scheme as Ethernet and </a:t>
            </a:r>
            <a:r>
              <a:rPr lang="en-US" dirty="0" err="1"/>
              <a:t>WiFi</a:t>
            </a:r>
            <a:endParaRPr lang="en-US" dirty="0"/>
          </a:p>
          <a:p>
            <a:r>
              <a:rPr lang="en-US" dirty="0"/>
              <a:t>Private</a:t>
            </a:r>
          </a:p>
          <a:p>
            <a:pPr lvl="1"/>
            <a:r>
              <a:rPr lang="en-US" dirty="0"/>
              <a:t>Top two </a:t>
            </a:r>
            <a:r>
              <a:rPr lang="en-US" dirty="0" err="1"/>
              <a:t>MSbs</a:t>
            </a:r>
            <a:r>
              <a:rPr lang="en-US" dirty="0"/>
              <a:t> specify type</a:t>
            </a:r>
          </a:p>
          <a:p>
            <a:pPr lvl="2"/>
            <a:r>
              <a:rPr lang="en-US" dirty="0"/>
              <a:t>46 bits of random</a:t>
            </a:r>
          </a:p>
          <a:p>
            <a:pPr lvl="2"/>
            <a:r>
              <a:rPr lang="en-US" dirty="0"/>
              <a:t>46 bits of hash of an identity key</a:t>
            </a:r>
          </a:p>
          <a:p>
            <a:endParaRPr lang="en-US" b="1" dirty="0"/>
          </a:p>
          <a:p>
            <a:r>
              <a:rPr lang="en-US" b="1" dirty="0"/>
              <a:t>Why have the two types?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C38B42-31C6-944A-A8F8-94F986AB6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04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Advertiser addresses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Public and private address forms</a:t>
            </a:r>
          </a:p>
          <a:p>
            <a:r>
              <a:rPr lang="en-US" dirty="0"/>
              <a:t>Public</a:t>
            </a:r>
          </a:p>
          <a:p>
            <a:pPr lvl="1"/>
            <a:r>
              <a:rPr lang="en-US" dirty="0"/>
              <a:t>48 bits: 24-bits of company ID, 24-bits of company assigned number</a:t>
            </a:r>
          </a:p>
          <a:p>
            <a:pPr lvl="1"/>
            <a:r>
              <a:rPr lang="en-US" dirty="0"/>
              <a:t>Literally the same MAC address scheme as Ethernet and </a:t>
            </a:r>
            <a:r>
              <a:rPr lang="en-US" dirty="0" err="1"/>
              <a:t>WiFi</a:t>
            </a:r>
            <a:endParaRPr lang="en-US" dirty="0"/>
          </a:p>
          <a:p>
            <a:r>
              <a:rPr lang="en-US" dirty="0"/>
              <a:t>Private</a:t>
            </a:r>
          </a:p>
          <a:p>
            <a:pPr lvl="1"/>
            <a:r>
              <a:rPr lang="en-US" dirty="0"/>
              <a:t>Top two </a:t>
            </a:r>
            <a:r>
              <a:rPr lang="en-US" dirty="0" err="1"/>
              <a:t>MSbs</a:t>
            </a:r>
            <a:r>
              <a:rPr lang="en-US" dirty="0"/>
              <a:t> specify type</a:t>
            </a:r>
          </a:p>
          <a:p>
            <a:pPr lvl="2"/>
            <a:r>
              <a:rPr lang="en-US" dirty="0"/>
              <a:t>46 bits of random</a:t>
            </a:r>
          </a:p>
          <a:p>
            <a:pPr lvl="2"/>
            <a:r>
              <a:rPr lang="en-US" dirty="0"/>
              <a:t>46 bits of hash of an identity key</a:t>
            </a:r>
          </a:p>
          <a:p>
            <a:endParaRPr lang="en-US" b="1" dirty="0"/>
          </a:p>
          <a:p>
            <a:r>
              <a:rPr lang="en-US" b="1" dirty="0"/>
              <a:t>Why have the two types?	Privacy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DCFA89-556F-3244-ABF2-BBE29F9BF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061" y="-2096286"/>
            <a:ext cx="5771480" cy="17876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8CFDE5-52E0-8B4F-A9BE-D39046BB3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146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5451D-7B26-5648-BA74-E5983ADEC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Advertisement Packet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D957D-8C46-8A48-965F-2B06C8295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Putting it all together, up to 47 bytes total: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0C6B94F-7402-DB4D-9E6C-5ADB9DC58F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624258"/>
              </p:ext>
            </p:extLst>
          </p:nvPr>
        </p:nvGraphicFramePr>
        <p:xfrm>
          <a:off x="635305" y="3747380"/>
          <a:ext cx="10945093" cy="96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0996">
                  <a:extLst>
                    <a:ext uri="{9D8B030D-6E8A-4147-A177-3AD203B41FA5}">
                      <a16:colId xmlns:a16="http://schemas.microsoft.com/office/drawing/2014/main" val="73859673"/>
                    </a:ext>
                  </a:extLst>
                </a:gridCol>
                <a:gridCol w="1516059">
                  <a:extLst>
                    <a:ext uri="{9D8B030D-6E8A-4147-A177-3AD203B41FA5}">
                      <a16:colId xmlns:a16="http://schemas.microsoft.com/office/drawing/2014/main" val="1643382095"/>
                    </a:ext>
                  </a:extLst>
                </a:gridCol>
                <a:gridCol w="997527">
                  <a:extLst>
                    <a:ext uri="{9D8B030D-6E8A-4147-A177-3AD203B41FA5}">
                      <a16:colId xmlns:a16="http://schemas.microsoft.com/office/drawing/2014/main" val="2399689160"/>
                    </a:ext>
                  </a:extLst>
                </a:gridCol>
                <a:gridCol w="1967347">
                  <a:extLst>
                    <a:ext uri="{9D8B030D-6E8A-4147-A177-3AD203B41FA5}">
                      <a16:colId xmlns:a16="http://schemas.microsoft.com/office/drawing/2014/main" val="2360431165"/>
                    </a:ext>
                  </a:extLst>
                </a:gridCol>
                <a:gridCol w="4142509">
                  <a:extLst>
                    <a:ext uri="{9D8B030D-6E8A-4147-A177-3AD203B41FA5}">
                      <a16:colId xmlns:a16="http://schemas.microsoft.com/office/drawing/2014/main" val="310361505"/>
                    </a:ext>
                  </a:extLst>
                </a:gridCol>
                <a:gridCol w="1080655">
                  <a:extLst>
                    <a:ext uri="{9D8B030D-6E8A-4147-A177-3AD203B41FA5}">
                      <a16:colId xmlns:a16="http://schemas.microsoft.com/office/drawing/2014/main" val="278658178"/>
                    </a:ext>
                  </a:extLst>
                </a:gridCol>
              </a:tblGrid>
              <a:tr h="944880"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Preamble</a:t>
                      </a:r>
                      <a:br>
                        <a:rPr lang="en-US" sz="1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Byte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bg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Access Address</a:t>
                      </a:r>
                      <a:br>
                        <a:rPr lang="en-US" sz="1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Bytes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bg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Header</a:t>
                      </a:r>
                      <a:br>
                        <a:rPr lang="en-US" sz="1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Bytes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Advertiser Address</a:t>
                      </a:r>
                      <a:br>
                        <a:rPr lang="en-US" sz="1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Bytes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Advertiser Data (Payload)</a:t>
                      </a:r>
                      <a:br>
                        <a:rPr lang="en-US" sz="1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0-31 Bytes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CRC</a:t>
                      </a:r>
                      <a:br>
                        <a:rPr lang="en-US" sz="1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Bytes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bg2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02994979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887AFF5-A6EB-224D-8FC8-C9BF0B677B22}"/>
              </a:ext>
            </a:extLst>
          </p:cNvPr>
          <p:cNvSpPr txBox="1"/>
          <p:nvPr/>
        </p:nvSpPr>
        <p:spPr>
          <a:xfrm>
            <a:off x="635304" y="3249528"/>
            <a:ext cx="1890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BLE Packet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637437E-901E-1546-91D2-6845739CA9A9}"/>
              </a:ext>
            </a:extLst>
          </p:cNvPr>
          <p:cNvCxnSpPr/>
          <p:nvPr/>
        </p:nvCxnSpPr>
        <p:spPr>
          <a:xfrm flipV="1">
            <a:off x="3390421" y="3326472"/>
            <a:ext cx="0" cy="3693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6771300-C78A-574D-A31F-4EFB1D252174}"/>
              </a:ext>
            </a:extLst>
          </p:cNvPr>
          <p:cNvCxnSpPr/>
          <p:nvPr/>
        </p:nvCxnSpPr>
        <p:spPr>
          <a:xfrm flipV="1">
            <a:off x="10495557" y="3326472"/>
            <a:ext cx="0" cy="3693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4278D02-5A1A-474A-B8F1-0EEBDCAD65CD}"/>
              </a:ext>
            </a:extLst>
          </p:cNvPr>
          <p:cNvSpPr txBox="1"/>
          <p:nvPr/>
        </p:nvSpPr>
        <p:spPr>
          <a:xfrm>
            <a:off x="6041691" y="3326472"/>
            <a:ext cx="1802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Advertising PDU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ED6636-0E04-6944-B5D5-A5912A487FB1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3390422" y="3511138"/>
            <a:ext cx="2651269" cy="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80656D1-2FEB-2D4D-84AD-41E56AEC34C6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7844290" y="3511138"/>
            <a:ext cx="2651266" cy="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A18643A-BB84-9C4F-BE45-7DDBC896F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83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8714F-211A-45EE-87B8-620DD330D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 Requests and Responses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64615-2CF9-4E60-AD96-A94A918B3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6211664" cy="4525963"/>
          </a:xfrm>
        </p:spPr>
        <p:txBody>
          <a:bodyPr/>
          <a:lstStyle/>
          <a:p>
            <a:r>
              <a:rPr lang="en-US" dirty="0"/>
              <a:t>Scan request</a:t>
            </a:r>
          </a:p>
          <a:p>
            <a:pPr lvl="1"/>
            <a:r>
              <a:rPr lang="en-US" dirty="0"/>
              <a:t>Just the two addresses: the scanner’s and the advertiser’s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Scan response</a:t>
            </a:r>
          </a:p>
          <a:p>
            <a:pPr lvl="1"/>
            <a:r>
              <a:rPr lang="en-US" dirty="0"/>
              <a:t>Identical to an advertisement</a:t>
            </a:r>
          </a:p>
          <a:p>
            <a:pPr lvl="1"/>
            <a:r>
              <a:rPr lang="en-US" dirty="0"/>
              <a:t>But only occurs after a request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49B499-4DB0-495B-A954-C7C7095E0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751" y="1509714"/>
            <a:ext cx="4123764" cy="18130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1C08F3-C8B5-458B-BD54-840BB56CD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264" y="4129936"/>
            <a:ext cx="3846737" cy="174851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C55D29-3A46-614F-B161-03C1E8878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187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4E48E-3262-45E3-8288-D633061EC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Advertising timing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CD217-4037-468E-B3D6-FABE2388B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023824"/>
            <a:ext cx="10972800" cy="3062776"/>
          </a:xfrm>
        </p:spPr>
        <p:txBody>
          <a:bodyPr/>
          <a:lstStyle/>
          <a:p>
            <a:r>
              <a:rPr lang="en-US" dirty="0"/>
              <a:t>Advertising Events occur periodically [20ms – 10.24 s] (or longer)</a:t>
            </a:r>
          </a:p>
          <a:p>
            <a:pPr lvl="1"/>
            <a:r>
              <a:rPr lang="en-US" dirty="0"/>
              <a:t>User picks the rate as a tradeoff of energy and discovery latency</a:t>
            </a:r>
          </a:p>
          <a:p>
            <a:pPr marL="457200" lvl="1" indent="0">
              <a:buNone/>
            </a:pPr>
            <a:endParaRPr lang="en-US" b="1" dirty="0"/>
          </a:p>
          <a:p>
            <a:r>
              <a:rPr lang="en-US" dirty="0"/>
              <a:t>Plus a random delay after each instance [0-10ms]</a:t>
            </a:r>
          </a:p>
          <a:p>
            <a:pPr lvl="1"/>
            <a:r>
              <a:rPr lang="en-US" b="1" dirty="0"/>
              <a:t>Why? </a:t>
            </a:r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9BDF31-2B23-4D4E-8036-8AD2CD4C7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5" y="1546759"/>
            <a:ext cx="10972800" cy="17378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316B55-5F80-46CC-BB65-7F93FFFFFBAA}"/>
              </a:ext>
            </a:extLst>
          </p:cNvPr>
          <p:cNvSpPr/>
          <p:nvPr/>
        </p:nvSpPr>
        <p:spPr>
          <a:xfrm>
            <a:off x="5678282" y="2185552"/>
            <a:ext cx="4608095" cy="1239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96E325-D2EB-F641-81D2-BC443925B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009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4E48E-3262-45E3-8288-D633061EC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Advertising timing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CD217-4037-468E-B3D6-FABE2388B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023824"/>
            <a:ext cx="10972800" cy="3062776"/>
          </a:xfrm>
        </p:spPr>
        <p:txBody>
          <a:bodyPr/>
          <a:lstStyle/>
          <a:p>
            <a:r>
              <a:rPr lang="en-US" dirty="0"/>
              <a:t>Advertising Events occur periodically [20ms – 10.24 s] (or longer)</a:t>
            </a:r>
          </a:p>
          <a:p>
            <a:pPr lvl="1"/>
            <a:r>
              <a:rPr lang="en-US" dirty="0"/>
              <a:t>User picks the rate as a tradeoff of energy and discovery latency</a:t>
            </a:r>
          </a:p>
          <a:p>
            <a:pPr marL="457200" lvl="1" indent="0">
              <a:buNone/>
            </a:pPr>
            <a:endParaRPr lang="en-US" b="1" dirty="0"/>
          </a:p>
          <a:p>
            <a:r>
              <a:rPr lang="en-US" dirty="0"/>
              <a:t>Plus a random delay after each instance [0-10ms]</a:t>
            </a:r>
          </a:p>
          <a:p>
            <a:pPr lvl="1"/>
            <a:r>
              <a:rPr lang="en-US" b="1" dirty="0"/>
              <a:t>Why? Avoid repeat collisions</a:t>
            </a:r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9BDF31-2B23-4D4E-8036-8AD2CD4C7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5" y="1546759"/>
            <a:ext cx="10972800" cy="17378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316B55-5F80-46CC-BB65-7F93FFFFFBAA}"/>
              </a:ext>
            </a:extLst>
          </p:cNvPr>
          <p:cNvSpPr/>
          <p:nvPr/>
        </p:nvSpPr>
        <p:spPr>
          <a:xfrm>
            <a:off x="5678282" y="2185552"/>
            <a:ext cx="4608095" cy="1239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D74476-4004-2A4F-8B87-6E4A64A05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089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5D731-B46D-4764-A6EE-0AD0884B4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Advertising event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27328-C8A4-4DBB-BCA7-CEA8FA81E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545843"/>
            <a:ext cx="10972800" cy="3291376"/>
          </a:xfrm>
        </p:spPr>
        <p:txBody>
          <a:bodyPr/>
          <a:lstStyle/>
          <a:p>
            <a:r>
              <a:rPr lang="en-US" dirty="0"/>
              <a:t>Three transmissions, one on each advertising channel</a:t>
            </a:r>
          </a:p>
          <a:p>
            <a:pPr lvl="1"/>
            <a:r>
              <a:rPr lang="en-US" dirty="0"/>
              <a:t>Always in the same order</a:t>
            </a:r>
          </a:p>
          <a:p>
            <a:pPr lvl="1"/>
            <a:endParaRPr lang="en-US" dirty="0"/>
          </a:p>
          <a:p>
            <a:r>
              <a:rPr lang="en-US" dirty="0"/>
              <a:t>Transmission, followed by listening window on that same channel</a:t>
            </a:r>
          </a:p>
          <a:p>
            <a:pPr lvl="1"/>
            <a:r>
              <a:rPr lang="en-US" dirty="0"/>
              <a:t>Requests will be sent &gt;=150 us (Inter-Frame Spacing, IFS) after Tx</a:t>
            </a:r>
          </a:p>
          <a:p>
            <a:pPr lvl="1"/>
            <a:r>
              <a:rPr lang="en-US" dirty="0"/>
              <a:t>Followed by a retune to the next channel frequency</a:t>
            </a:r>
          </a:p>
          <a:p>
            <a:r>
              <a:rPr lang="en-US" dirty="0"/>
              <a:t>This short listen window is the magic “low energy” part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FE3A1D-945A-483F-8DEF-F9BA33704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5" y="1487384"/>
            <a:ext cx="10972800" cy="173782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21928-3BE6-3A40-A35A-D95141A09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259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0A0E5-5EE4-4C88-81E6-51ACE33F3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Preserving energy in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7435B-59A0-4EF9-BCBF-7F3BBAA28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Most energy is spent listening</a:t>
            </a:r>
          </a:p>
          <a:p>
            <a:pPr lvl="1"/>
            <a:r>
              <a:rPr lang="en-US" dirty="0"/>
              <a:t>This is due primarily to how long listening durations are compared to transmissions</a:t>
            </a:r>
          </a:p>
          <a:p>
            <a:pPr lvl="1"/>
            <a:endParaRPr lang="en-US" dirty="0"/>
          </a:p>
          <a:p>
            <a:r>
              <a:rPr lang="en-US" dirty="0"/>
              <a:t>Example: maximum-sized BLE transmission:</a:t>
            </a:r>
          </a:p>
          <a:p>
            <a:pPr lvl="1"/>
            <a:r>
              <a:rPr lang="en-US" dirty="0"/>
              <a:t>47 bytes = 376 bits at 1 Mbps = 0.376 ms transmitting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So listening for an entire second is &gt;2500 times longer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But listening for only 0.376 </a:t>
            </a:r>
            <a:r>
              <a:rPr lang="en-US" dirty="0" err="1"/>
              <a:t>ms</a:t>
            </a:r>
            <a:r>
              <a:rPr lang="en-US" dirty="0"/>
              <a:t> requires sub-</a:t>
            </a:r>
            <a:r>
              <a:rPr lang="en-US" dirty="0" err="1"/>
              <a:t>ms</a:t>
            </a:r>
            <a:r>
              <a:rPr lang="en-US" dirty="0"/>
              <a:t> synchronization, which itself costs energy to manage…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Instead, when advertising, </a:t>
            </a:r>
            <a:r>
              <a:rPr lang="en-US" dirty="0" err="1"/>
              <a:t>nRF</a:t>
            </a:r>
            <a:r>
              <a:rPr lang="en-US" dirty="0"/>
              <a:t> radios listen for ~0.200 </a:t>
            </a:r>
            <a:r>
              <a:rPr lang="en-US" dirty="0" err="1"/>
              <a:t>ms</a:t>
            </a:r>
            <a:r>
              <a:rPr lang="en-US" dirty="0"/>
              <a:t>, only after a transmission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F4E388-926F-4844-B07E-629F8F9D1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0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4C136-1831-435E-8794-E566C2994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Payload of an advertisement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34187-030C-4396-95CD-AFAC443C1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 you stick in the BLE payload anyways?</a:t>
            </a:r>
          </a:p>
          <a:p>
            <a:pPr lvl="1"/>
            <a:r>
              <a:rPr lang="en-US" dirty="0"/>
              <a:t>Theoretically whatever you want, but that isn’t very compatible</a:t>
            </a:r>
          </a:p>
          <a:p>
            <a:pPr lvl="1"/>
            <a:r>
              <a:rPr lang="en-US" dirty="0"/>
              <a:t>Point is to specify capabilities of the advertiser</a:t>
            </a:r>
          </a:p>
          <a:p>
            <a:pPr lvl="1"/>
            <a:endParaRPr lang="en-US" dirty="0"/>
          </a:p>
          <a:p>
            <a:r>
              <a:rPr lang="en-US" dirty="0"/>
              <a:t>Desire: specify payloads in such a way that all scanners can interpret what they mean about the device</a:t>
            </a:r>
          </a:p>
          <a:p>
            <a:pPr lvl="1"/>
            <a:r>
              <a:rPr lang="en-US" dirty="0"/>
              <a:t>This is different from traditional internet packets</a:t>
            </a:r>
          </a:p>
          <a:p>
            <a:pPr lvl="1"/>
            <a:r>
              <a:rPr lang="en-US" dirty="0"/>
              <a:t>Broadcasts are for </a:t>
            </a:r>
            <a:r>
              <a:rPr lang="en-US" i="1" dirty="0"/>
              <a:t>anyone</a:t>
            </a:r>
            <a:r>
              <a:rPr lang="en-US" dirty="0"/>
              <a:t> to hear, not a specific server/application</a:t>
            </a:r>
          </a:p>
          <a:p>
            <a:pPr lvl="1"/>
            <a:endParaRPr lang="en-US" dirty="0"/>
          </a:p>
          <a:p>
            <a:r>
              <a:rPr lang="en-US" b="1" dirty="0"/>
              <a:t>Ideas?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0C3991-22CE-A045-993C-4BE63EB41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901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FE16F-6539-48D7-8654-4F0D3638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TLV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1618A-0717-458B-AD9C-2E9AEB6E1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 – Length – Value</a:t>
            </a:r>
          </a:p>
          <a:p>
            <a:pPr lvl="1"/>
            <a:r>
              <a:rPr lang="en-US" dirty="0"/>
              <a:t>Actually, BLE does the length part first</a:t>
            </a:r>
          </a:p>
          <a:p>
            <a:pPr lvl="1"/>
            <a:r>
              <a:rPr lang="en-US" dirty="0"/>
              <a:t>Scanner can hop through length/type pairs to find what interests it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5F2763-AC65-4F60-A7CF-1150639AC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448" y="3087512"/>
            <a:ext cx="6256168" cy="34514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98594-C9CE-0740-A59B-46539E83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17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7" y="1248228"/>
            <a:ext cx="10972799" cy="4932315"/>
          </a:xfrm>
        </p:spPr>
        <p:txBody>
          <a:bodyPr>
            <a:normAutofit/>
          </a:bodyPr>
          <a:lstStyle/>
          <a:p>
            <a:r>
              <a:rPr lang="en-US" b="1" dirty="0"/>
              <a:t>BLE Background</a:t>
            </a:r>
          </a:p>
          <a:p>
            <a:endParaRPr lang="en-US" dirty="0"/>
          </a:p>
          <a:p>
            <a:r>
              <a:rPr lang="en-US" dirty="0"/>
              <a:t>BLE Layers</a:t>
            </a:r>
          </a:p>
          <a:p>
            <a:pPr lvl="1"/>
            <a:r>
              <a:rPr lang="en-US" dirty="0"/>
              <a:t>Physical Layer</a:t>
            </a:r>
          </a:p>
          <a:p>
            <a:pPr lvl="1"/>
            <a:r>
              <a:rPr lang="en-US" dirty="0"/>
              <a:t>Link Layer</a:t>
            </a:r>
          </a:p>
          <a:p>
            <a:pPr lvl="1"/>
            <a:endParaRPr lang="en-US" dirty="0"/>
          </a:p>
          <a:p>
            <a:r>
              <a:rPr lang="en-US" dirty="0"/>
              <a:t>BLE roles</a:t>
            </a:r>
          </a:p>
          <a:p>
            <a:pPr lvl="1"/>
            <a:r>
              <a:rPr lang="en-US" dirty="0"/>
              <a:t>Advertising</a:t>
            </a:r>
          </a:p>
          <a:p>
            <a:pPr lvl="1"/>
            <a:r>
              <a:rPr lang="en-US" dirty="0"/>
              <a:t>Scanning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50248"/>
            <a:ext cx="10972799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E35E97-DF61-3740-9B72-15D330AC5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3091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FE16F-6539-48D7-8654-4F0D3638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Payload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1618A-0717-458B-AD9C-2E9AEB6E1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Listed in the Core Specification Supplement [</a:t>
            </a:r>
            <a:r>
              <a:rPr lang="en-US" dirty="0">
                <a:hlinkClick r:id="rId2"/>
              </a:rPr>
              <a:t>Supplement v9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Each might have their own considerations about AD Data format</a:t>
            </a:r>
          </a:p>
          <a:p>
            <a:endParaRPr lang="en-US" dirty="0"/>
          </a:p>
          <a:p>
            <a:r>
              <a:rPr lang="en-US" dirty="0"/>
              <a:t>Flags (supported modes: BLE and Bluetooth) required by Apple?</a:t>
            </a:r>
          </a:p>
          <a:p>
            <a:r>
              <a:rPr lang="en-US" dirty="0"/>
              <a:t>Name</a:t>
            </a:r>
          </a:p>
          <a:p>
            <a:r>
              <a:rPr lang="en-US" dirty="0"/>
              <a:t>Service UUID</a:t>
            </a:r>
          </a:p>
          <a:p>
            <a:r>
              <a:rPr lang="en-US" dirty="0"/>
              <a:t>TX Power Level</a:t>
            </a:r>
          </a:p>
          <a:p>
            <a:r>
              <a:rPr lang="en-US" dirty="0"/>
              <a:t>Manufacturer-specific data</a:t>
            </a:r>
          </a:p>
          <a:p>
            <a:r>
              <a:rPr lang="en-US" dirty="0"/>
              <a:t>And about twenty others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10017D-542F-1648-A80F-B01A5232D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214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7" y="1248228"/>
            <a:ext cx="10972799" cy="4932315"/>
          </a:xfrm>
        </p:spPr>
        <p:txBody>
          <a:bodyPr>
            <a:normAutofit/>
          </a:bodyPr>
          <a:lstStyle/>
          <a:p>
            <a:r>
              <a:rPr lang="en-US" dirty="0"/>
              <a:t>BLE Background</a:t>
            </a:r>
          </a:p>
          <a:p>
            <a:endParaRPr lang="en-US" dirty="0"/>
          </a:p>
          <a:p>
            <a:r>
              <a:rPr lang="en-US" dirty="0"/>
              <a:t>BLE Layers</a:t>
            </a:r>
          </a:p>
          <a:p>
            <a:pPr lvl="1"/>
            <a:r>
              <a:rPr lang="en-US" dirty="0"/>
              <a:t>Physical Layer</a:t>
            </a:r>
          </a:p>
          <a:p>
            <a:pPr lvl="1"/>
            <a:r>
              <a:rPr lang="en-US" dirty="0"/>
              <a:t>Link Layer</a:t>
            </a:r>
          </a:p>
          <a:p>
            <a:pPr lvl="1"/>
            <a:endParaRPr lang="en-US" dirty="0"/>
          </a:p>
          <a:p>
            <a:r>
              <a:rPr lang="en-US" dirty="0"/>
              <a:t>BLE roles</a:t>
            </a:r>
          </a:p>
          <a:p>
            <a:pPr lvl="1"/>
            <a:r>
              <a:rPr lang="en-US" dirty="0"/>
              <a:t>Advertising</a:t>
            </a:r>
          </a:p>
          <a:p>
            <a:pPr lvl="1"/>
            <a:r>
              <a:rPr lang="en-US" b="1" dirty="0"/>
              <a:t>Scanning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50248"/>
            <a:ext cx="10972799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455D3C-3395-6046-AB93-708956E3F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3718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FE16F-6539-48D7-8654-4F0D3638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Scanning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1618A-0717-458B-AD9C-2E9AEB6E1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317263"/>
            <a:ext cx="10972800" cy="3270575"/>
          </a:xfrm>
        </p:spPr>
        <p:txBody>
          <a:bodyPr/>
          <a:lstStyle/>
          <a:p>
            <a:r>
              <a:rPr lang="en-US" dirty="0"/>
              <a:t>Iterate through channels, listening for advertisements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scan_interval</a:t>
            </a:r>
            <a:r>
              <a:rPr lang="en-US" dirty="0"/>
              <a:t> controls rate at which channels are changed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scan_window</a:t>
            </a:r>
            <a:r>
              <a:rPr lang="en-US" dirty="0"/>
              <a:t> controls duty cycle of listening</a:t>
            </a:r>
          </a:p>
          <a:p>
            <a:endParaRPr lang="en-US" dirty="0"/>
          </a:p>
          <a:p>
            <a:r>
              <a:rPr lang="en-US" b="1" dirty="0"/>
              <a:t>Why listen at a low duty cycle?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7B848E-742C-4498-9E33-D233118C5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5" y="1558637"/>
            <a:ext cx="10972800" cy="153002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7F890A-227B-6842-9BE4-BD579DFCC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34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FE16F-6539-48D7-8654-4F0D3638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Scanning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1618A-0717-458B-AD9C-2E9AEB6E1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269760"/>
            <a:ext cx="10972800" cy="3270575"/>
          </a:xfrm>
        </p:spPr>
        <p:txBody>
          <a:bodyPr/>
          <a:lstStyle/>
          <a:p>
            <a:r>
              <a:rPr lang="en-US" dirty="0"/>
              <a:t>Iterate through channels, listening for advertisements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scan_interval</a:t>
            </a:r>
            <a:r>
              <a:rPr lang="en-US" dirty="0"/>
              <a:t> controls rate at which channels are changes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scan_window</a:t>
            </a:r>
            <a:r>
              <a:rPr lang="en-US" dirty="0"/>
              <a:t> controls duty cycle of listening</a:t>
            </a:r>
          </a:p>
          <a:p>
            <a:endParaRPr lang="en-US" dirty="0"/>
          </a:p>
          <a:p>
            <a:r>
              <a:rPr lang="en-US" b="1" dirty="0"/>
              <a:t>Why listen at a low duty cycle?	Save energy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7B848E-742C-4498-9E33-D233118C5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5" y="1511134"/>
            <a:ext cx="10972800" cy="153002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9A111D-B237-2049-9E63-7F1B2AD9D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559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1A6E9-0605-4447-BB69-A15902E24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E8B15-41C3-4E1C-BC40-91ADFD04C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Advertisements are received when the channel of the scan window and the channel of the advertisement overlap in time (and space)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DA579C-0F8B-4FA1-8072-4FC8ECE9A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918" y="3007128"/>
            <a:ext cx="10971463" cy="307600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174E4D-D753-8C4C-B81D-AD9B5C83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081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FE16F-6539-48D7-8654-4F0D3638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warning about scanning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1618A-0717-458B-AD9C-2E9AEB6E1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Scanners will NOT receive 100% of packets sent</a:t>
            </a:r>
          </a:p>
          <a:p>
            <a:pPr lvl="1"/>
            <a:r>
              <a:rPr lang="en-US" dirty="0"/>
              <a:t>Even ignoring range issues</a:t>
            </a:r>
          </a:p>
          <a:p>
            <a:pPr lvl="1"/>
            <a:endParaRPr lang="en-US" dirty="0"/>
          </a:p>
          <a:p>
            <a:r>
              <a:rPr lang="en-US" dirty="0"/>
              <a:t>Packets are lost due to (in roughly descending order):</a:t>
            </a:r>
          </a:p>
          <a:p>
            <a:pPr lvl="1"/>
            <a:r>
              <a:rPr lang="en-US" dirty="0"/>
              <a:t>Duty cycle</a:t>
            </a:r>
          </a:p>
          <a:p>
            <a:pPr lvl="1"/>
            <a:r>
              <a:rPr lang="en-US" dirty="0"/>
              <a:t>Sharing 2.4 GHz antenna with </a:t>
            </a:r>
            <a:r>
              <a:rPr lang="en-US" dirty="0" err="1"/>
              <a:t>WiFi</a:t>
            </a:r>
            <a:endParaRPr lang="en-US" dirty="0"/>
          </a:p>
          <a:p>
            <a:pPr lvl="1"/>
            <a:r>
              <a:rPr lang="en-US" dirty="0"/>
              <a:t>Retune period after each scanning interval</a:t>
            </a:r>
          </a:p>
          <a:p>
            <a:pPr lvl="1"/>
            <a:r>
              <a:rPr lang="en-US" dirty="0"/>
              <a:t>Dropped packets in the receive software</a:t>
            </a:r>
          </a:p>
          <a:p>
            <a:pPr lvl="1"/>
            <a:r>
              <a:rPr lang="en-US" dirty="0"/>
              <a:t>Packet collisions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E0C64E-43F3-FE4B-B38C-95FEAAE53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045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7" y="1304290"/>
            <a:ext cx="10972799" cy="473075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For those wanting more on BLE energy use</a:t>
            </a:r>
          </a:p>
          <a:p>
            <a:pPr marL="533387" lvl="1" indent="0">
              <a:buNone/>
            </a:pPr>
            <a:r>
              <a:rPr lang="en-US" sz="2133" dirty="0"/>
              <a:t>Schrader, Raphael, et al. "Advertising power consumption of </a:t>
            </a:r>
            <a:r>
              <a:rPr lang="en-US" sz="2133" dirty="0" err="1"/>
              <a:t>bluetooth</a:t>
            </a:r>
            <a:r>
              <a:rPr lang="en-US" sz="2133" dirty="0"/>
              <a:t> low energy systems." 2016 3rd International Symposium on Wireless Systems within the Conferences on Intelligent Data Acquisition and Advanced Computing Systems (IDAACS-SWS). IEEE, 2016.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52459"/>
            <a:ext cx="10972799" cy="1051831"/>
          </a:xfrm>
        </p:spPr>
        <p:txBody>
          <a:bodyPr/>
          <a:lstStyle/>
          <a:p>
            <a:r>
              <a:rPr lang="en-US" dirty="0"/>
              <a:t>Next Time: Going deeper on advertisements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E5C0AB-0C23-7448-90A1-2436B2AC8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422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0404B-6D19-2B41-B18C-B21E03B6B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DC59B01-7B50-4D43-BC8A-2540918E47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362" r="48082"/>
          <a:stretch/>
        </p:blipFill>
        <p:spPr>
          <a:xfrm>
            <a:off x="6984215" y="1387702"/>
            <a:ext cx="5056070" cy="5200589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363EB0-F507-304A-8F2D-89FD158F5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31" y="1825625"/>
            <a:ext cx="6834784" cy="3814763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BC36EB-0348-434E-925A-D5F99462E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054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4708B03-B04B-9A4B-A44A-4EF3E35364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4256" y="-9507"/>
            <a:ext cx="10302240" cy="676472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6D9A1-A704-D046-A4DD-8499A9A82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76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D6A0C-4C08-E34F-844D-65A387C42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Bluetooth has a long history — the IoT is near-exclusively BLE (Bluetooth 4.0+)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AE02F5-6CD7-7546-9173-F44D0E9FB5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29833"/>
          <a:stretch/>
        </p:blipFill>
        <p:spPr>
          <a:xfrm>
            <a:off x="609600" y="2006279"/>
            <a:ext cx="5262219" cy="41321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F26D6F-E144-0946-948D-5FE592478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464" y="4181495"/>
            <a:ext cx="5362937" cy="1968216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F23CC760-1D79-E345-992E-502A4CA3F5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851"/>
          <a:stretch/>
        </p:blipFill>
        <p:spPr>
          <a:xfrm>
            <a:off x="6234897" y="2006279"/>
            <a:ext cx="5362937" cy="264977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9D7DD1-2502-5744-80AC-8C903F1D2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5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626DC7-D459-CB4D-A38F-8341F76BEFA5}"/>
              </a:ext>
            </a:extLst>
          </p:cNvPr>
          <p:cNvSpPr/>
          <p:nvPr/>
        </p:nvSpPr>
        <p:spPr>
          <a:xfrm>
            <a:off x="6219465" y="2826327"/>
            <a:ext cx="5378370" cy="9500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12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5E7DB-51E9-4943-A3F3-60B4B947E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versus Bluetooth, what make Low Energy Low Energy?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BA2F7-24F9-FF43-9332-6010412F1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73AEDA-A82E-F145-AD9D-A177641A9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934" y="1647825"/>
            <a:ext cx="9872133" cy="4267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F3EDD-B521-4945-BD73-711F33359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26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 of Bluetooth Low Energy (BLE)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Direct device-to-device communication</a:t>
            </a:r>
          </a:p>
          <a:p>
            <a:pPr lvl="1"/>
            <a:r>
              <a:rPr lang="en-US" dirty="0"/>
              <a:t>Usually: Computer to Thing</a:t>
            </a:r>
          </a:p>
          <a:p>
            <a:pPr lvl="1"/>
            <a:r>
              <a:rPr lang="en-US" dirty="0"/>
              <a:t>Smartphone to device, Laptop to device, etc.</a:t>
            </a:r>
          </a:p>
          <a:p>
            <a:pPr lvl="1"/>
            <a:endParaRPr lang="en-US" dirty="0"/>
          </a:p>
          <a:p>
            <a:r>
              <a:rPr lang="en-US" dirty="0"/>
              <a:t>Focus on making the “Thing” really low energy</a:t>
            </a:r>
          </a:p>
          <a:p>
            <a:pPr lvl="1"/>
            <a:r>
              <a:rPr lang="en-US" dirty="0"/>
              <a:t>Push energy-intensive requirements onto “Computer”</a:t>
            </a:r>
          </a:p>
          <a:p>
            <a:pPr lvl="1"/>
            <a:endParaRPr lang="en-US" dirty="0"/>
          </a:p>
          <a:p>
            <a:r>
              <a:rPr lang="en-US" dirty="0"/>
              <a:t>Devices (Computer or Thing) are servers with accessible fields</a:t>
            </a:r>
          </a:p>
          <a:p>
            <a:pPr lvl="1"/>
            <a:r>
              <a:rPr lang="en-US" dirty="0"/>
              <a:t>Not the traditional send-explicit-packets interface you might be expecting</a:t>
            </a:r>
          </a:p>
          <a:p>
            <a:pPr lvl="1"/>
            <a:r>
              <a:rPr lang="en-US" dirty="0"/>
              <a:t>Lower layers are still exchanging packets to make it work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632F04-8A8C-0E41-BE62-AA6D5BF5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39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note on outdated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Master/Slave paradigm</a:t>
            </a:r>
          </a:p>
          <a:p>
            <a:pPr lvl="1"/>
            <a:r>
              <a:rPr lang="en-US" dirty="0"/>
              <a:t>Master is the “Computer” and is in charge of interaction</a:t>
            </a:r>
          </a:p>
          <a:p>
            <a:pPr lvl="1"/>
            <a:r>
              <a:rPr lang="en-US" dirty="0"/>
              <a:t>Slave is the “Device” and has little control over interaction parameters</a:t>
            </a:r>
          </a:p>
          <a:p>
            <a:pPr lvl="1"/>
            <a:r>
              <a:rPr lang="en-US" dirty="0"/>
              <a:t>Really common notation in EE side of the world.</a:t>
            </a:r>
          </a:p>
          <a:p>
            <a:pPr lvl="2"/>
            <a:r>
              <a:rPr lang="en-US" dirty="0"/>
              <a:t>Not intended to be harmful, but also literally inconsiderate.</a:t>
            </a:r>
          </a:p>
          <a:p>
            <a:pPr lvl="1"/>
            <a:endParaRPr lang="en-US" dirty="0"/>
          </a:p>
          <a:p>
            <a:r>
              <a:rPr lang="en-US" dirty="0"/>
              <a:t>Field is changing for the better. It’s going to take some time.</a:t>
            </a:r>
          </a:p>
          <a:p>
            <a:pPr lvl="1"/>
            <a:r>
              <a:rPr lang="en-US" b="1" dirty="0"/>
              <a:t>Central/Peripheral</a:t>
            </a:r>
          </a:p>
          <a:p>
            <a:pPr lvl="1"/>
            <a:r>
              <a:rPr lang="en-US" dirty="0"/>
              <a:t>Device/Peripheral</a:t>
            </a:r>
          </a:p>
          <a:p>
            <a:pPr lvl="1"/>
            <a:r>
              <a:rPr lang="en-US" dirty="0"/>
              <a:t>Controller/Peripheral</a:t>
            </a:r>
          </a:p>
          <a:p>
            <a:pPr lvl="1"/>
            <a:r>
              <a:rPr lang="en-US" dirty="0"/>
              <a:t>Master/Minion</a:t>
            </a:r>
          </a:p>
          <a:p>
            <a:pPr lvl="1"/>
            <a:r>
              <a:rPr lang="en-US" dirty="0"/>
              <a:t>Primary/Secondary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FFC9CE-788A-A444-98EC-EB695FEB0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492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Research in early 2000s: Bluetooth Low End Extension and </a:t>
            </a:r>
            <a:r>
              <a:rPr lang="en-US" dirty="0" err="1"/>
              <a:t>Wibree</a:t>
            </a:r>
            <a:endParaRPr lang="en-US" dirty="0"/>
          </a:p>
          <a:p>
            <a:r>
              <a:rPr lang="en-US" dirty="0"/>
              <a:t>Specification in 2009: Bluetooth version 4.0</a:t>
            </a:r>
          </a:p>
          <a:p>
            <a:r>
              <a:rPr lang="en-US" dirty="0"/>
              <a:t>Hardware support in 2011/12: iPhone 4s, Android 4.3, nRF51 series</a:t>
            </a:r>
          </a:p>
          <a:p>
            <a:r>
              <a:rPr lang="en-US" dirty="0"/>
              <a:t>4.1 and 4.2 (2014), 5.0 (2016, first in phones 2017, really 2019 though)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F282EF-8A29-8E4F-9426-422862130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01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3262</TotalTime>
  <Words>1966</Words>
  <Application>Microsoft Macintosh PowerPoint</Application>
  <PresentationFormat>Widescreen</PresentationFormat>
  <Paragraphs>481</Paragraphs>
  <Slides>48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Calibri</vt:lpstr>
      <vt:lpstr>Calibri Light</vt:lpstr>
      <vt:lpstr>Office Theme</vt:lpstr>
      <vt:lpstr>Wireless for the Internet of Things  Introduction to  Bluetooth Low Energy (BLE)</vt:lpstr>
      <vt:lpstr>Today’s Goals</vt:lpstr>
      <vt:lpstr>Bluetooth Low Energy Resources</vt:lpstr>
      <vt:lpstr>Outline</vt:lpstr>
      <vt:lpstr>Bluetooth has a long history — the IoT is near-exclusively BLE (Bluetooth 4.0+)</vt:lpstr>
      <vt:lpstr>BLE versus Bluetooth, what make Low Energy Low Energy?</vt:lpstr>
      <vt:lpstr>Basics of Bluetooth Low Energy (BLE)</vt:lpstr>
      <vt:lpstr>A note on outdated notation</vt:lpstr>
      <vt:lpstr>BLE development</vt:lpstr>
      <vt:lpstr>Bluetooth Specification</vt:lpstr>
      <vt:lpstr>BLE mechanisms</vt:lpstr>
      <vt:lpstr>BLE network topology</vt:lpstr>
      <vt:lpstr>Multiple roles at the same time</vt:lpstr>
      <vt:lpstr>BLE Layers</vt:lpstr>
      <vt:lpstr>Outline</vt:lpstr>
      <vt:lpstr>BLE frequency</vt:lpstr>
      <vt:lpstr>BLE frequency</vt:lpstr>
      <vt:lpstr>BLE modulation</vt:lpstr>
      <vt:lpstr>Gaussian FSK lessens spectral leakage, reduces bandwidth</vt:lpstr>
      <vt:lpstr>BLE signal strength</vt:lpstr>
      <vt:lpstr>Outline</vt:lpstr>
      <vt:lpstr>Link Layer Packet Structure</vt:lpstr>
      <vt:lpstr>Data whitening</vt:lpstr>
      <vt:lpstr>Bit processing pipeline</vt:lpstr>
      <vt:lpstr>Outline</vt:lpstr>
      <vt:lpstr>Advertising</vt:lpstr>
      <vt:lpstr>Advertising packet layering</vt:lpstr>
      <vt:lpstr>BLE advertising header</vt:lpstr>
      <vt:lpstr>Advertisement payloads</vt:lpstr>
      <vt:lpstr>Advertiser addresses</vt:lpstr>
      <vt:lpstr>Advertiser addresses</vt:lpstr>
      <vt:lpstr>Advertisement Packet</vt:lpstr>
      <vt:lpstr>Scan Requests and Responses</vt:lpstr>
      <vt:lpstr>Advertising timing</vt:lpstr>
      <vt:lpstr>Advertising timing</vt:lpstr>
      <vt:lpstr>Advertising event</vt:lpstr>
      <vt:lpstr>Preserving energy in communication</vt:lpstr>
      <vt:lpstr>Payload of an advertisement</vt:lpstr>
      <vt:lpstr>TLV Format</vt:lpstr>
      <vt:lpstr>Payload types</vt:lpstr>
      <vt:lpstr>Outline</vt:lpstr>
      <vt:lpstr>Scanning Pattern</vt:lpstr>
      <vt:lpstr>Scanning Pattern</vt:lpstr>
      <vt:lpstr>Putting it all together</vt:lpstr>
      <vt:lpstr>A warning about scanning expectations</vt:lpstr>
      <vt:lpstr>Next Time: Going deeper on advertisements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Bluetooth Low Energy (BLE) Introduction</dc:title>
  <dc:creator>Nabeel Nasir</dc:creator>
  <cp:lastModifiedBy>Nabeel Nasir</cp:lastModifiedBy>
  <cp:revision>42</cp:revision>
  <dcterms:created xsi:type="dcterms:W3CDTF">2023-01-29T20:39:09Z</dcterms:created>
  <dcterms:modified xsi:type="dcterms:W3CDTF">2023-02-01T18:48:11Z</dcterms:modified>
</cp:coreProperties>
</file>