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7"/>
  </p:notesMasterIdLst>
  <p:sldIdLst>
    <p:sldId id="257" r:id="rId2"/>
    <p:sldId id="264" r:id="rId3"/>
    <p:sldId id="2284" r:id="rId4"/>
    <p:sldId id="2274" r:id="rId5"/>
    <p:sldId id="2275" r:id="rId6"/>
    <p:sldId id="2288" r:id="rId7"/>
    <p:sldId id="546" r:id="rId8"/>
    <p:sldId id="2289" r:id="rId9"/>
    <p:sldId id="597" r:id="rId10"/>
    <p:sldId id="576" r:id="rId11"/>
    <p:sldId id="2264" r:id="rId12"/>
    <p:sldId id="2277" r:id="rId13"/>
    <p:sldId id="2244" r:id="rId14"/>
    <p:sldId id="2245" r:id="rId15"/>
    <p:sldId id="2286" r:id="rId16"/>
    <p:sldId id="2287" r:id="rId17"/>
    <p:sldId id="2285" r:id="rId18"/>
    <p:sldId id="562" r:id="rId19"/>
    <p:sldId id="2255" r:id="rId20"/>
    <p:sldId id="2283" r:id="rId21"/>
    <p:sldId id="2265" r:id="rId22"/>
    <p:sldId id="2280" r:id="rId23"/>
    <p:sldId id="2281" r:id="rId24"/>
    <p:sldId id="2257" r:id="rId25"/>
    <p:sldId id="2268" r:id="rId26"/>
    <p:sldId id="592" r:id="rId27"/>
    <p:sldId id="2247" r:id="rId28"/>
    <p:sldId id="2248" r:id="rId29"/>
    <p:sldId id="369" r:id="rId30"/>
    <p:sldId id="2269" r:id="rId31"/>
    <p:sldId id="2251" r:id="rId32"/>
    <p:sldId id="2081" r:id="rId33"/>
    <p:sldId id="2201" r:id="rId34"/>
    <p:sldId id="2086" r:id="rId35"/>
    <p:sldId id="2087" r:id="rId36"/>
    <p:sldId id="2292" r:id="rId37"/>
    <p:sldId id="2293" r:id="rId38"/>
    <p:sldId id="2272" r:id="rId39"/>
    <p:sldId id="2294" r:id="rId40"/>
    <p:sldId id="2273" r:id="rId41"/>
    <p:sldId id="2089" r:id="rId42"/>
    <p:sldId id="2243" r:id="rId43"/>
    <p:sldId id="2090" r:id="rId44"/>
    <p:sldId id="282" r:id="rId45"/>
    <p:sldId id="266" r:id="rId46"/>
    <p:sldId id="2246" r:id="rId47"/>
    <p:sldId id="2094" r:id="rId48"/>
    <p:sldId id="2096" r:id="rId49"/>
    <p:sldId id="2097" r:id="rId50"/>
    <p:sldId id="579" r:id="rId51"/>
    <p:sldId id="271" r:id="rId52"/>
    <p:sldId id="2240" r:id="rId53"/>
    <p:sldId id="2270" r:id="rId54"/>
    <p:sldId id="2253" r:id="rId55"/>
    <p:sldId id="2250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85725"/>
  </p:normalViewPr>
  <p:slideViewPr>
    <p:cSldViewPr snapToGrid="0" snapToObjects="1" showGuides="1">
      <p:cViewPr>
        <p:scale>
          <a:sx n="75" d="100"/>
          <a:sy n="75" d="100"/>
        </p:scale>
        <p:origin x="664" y="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3C18B-0AB9-3347-A339-24DFB1B1BC0C}" type="datetimeFigureOut">
              <a:rPr lang="en-US" smtClean="0"/>
              <a:t>2/5/23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D95A87-0A4C-204B-BE3E-3F0C8C0051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10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uetooth.com/learn-about-bluetooth/tech-overview/#:~:text=Bluetooth%C2%AE%20Classic,including%20mobile%20printing.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bluetooth.com/learn-about-bluetooth/tech-overview/#:~:text=bluetooth%C2%AE%20low%20energy%20(le)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mentioned before, devices needing continuous, short-range data and audio streaming use </a:t>
            </a:r>
            <a:r>
              <a:rPr lang="en-US" dirty="0">
                <a:hlinkClick r:id="rId3"/>
              </a:rPr>
              <a:t>Bluetooth Classic</a:t>
            </a:r>
            <a:r>
              <a:rPr lang="en-US" dirty="0"/>
              <a:t>. This version of Bluetooth is standard in wireless printers, keyboards, speakers, and in-car entertainment systems.</a:t>
            </a:r>
          </a:p>
          <a:p>
            <a:r>
              <a:rPr lang="en-US" dirty="0"/>
              <a:t>Similarly, </a:t>
            </a:r>
            <a:r>
              <a:rPr lang="en-US" dirty="0">
                <a:hlinkClick r:id="rId4"/>
              </a:rPr>
              <a:t>Bluetooth Low Energy (LE)</a:t>
            </a:r>
            <a:r>
              <a:rPr lang="en-US" dirty="0"/>
              <a:t> powers a range of computer peripherals and audio devices. But due to low power usage, it’s ideal for IoT devices like fitness monitors, smart watches, and the like.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smart home, health, sport, and fitness sectors.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Bluetooth latest core specification: v5.3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D693-0006-0E4F-8590-CA85624C9C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437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95A87-0A4C-204B-BE3E-3F0C8C0051D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57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btprodspecificationrefs.blob.core.windows.net</a:t>
            </a:r>
            <a:r>
              <a:rPr lang="en-US" dirty="0"/>
              <a:t>/assigned-numbers/Assigned%20Number%20Types/Assigned%20Numbers.pdf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95A87-0A4C-204B-BE3E-3F0C8C0051D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79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phii.org</a:t>
            </a:r>
            <a:r>
              <a:rPr lang="en-US" dirty="0"/>
              <a:t>/sites/default/files/DT4CT%20White%20Paper_6.30.20-v2.pdf</a:t>
            </a:r>
          </a:p>
          <a:p>
            <a:endParaRPr lang="en-US" dirty="0"/>
          </a:p>
          <a:p>
            <a:pPr lvl="0"/>
            <a:r>
              <a:rPr lang="en-US" sz="2400" dirty="0"/>
              <a:t>Smartphone constantly broadcasts identifier.</a:t>
            </a:r>
          </a:p>
          <a:p>
            <a:pPr lvl="0"/>
            <a:r>
              <a:rPr lang="en-US" sz="2400" dirty="0"/>
              <a:t>Periodically, each smartphone listens for broadcasts around it.</a:t>
            </a:r>
          </a:p>
          <a:p>
            <a:pPr lvl="0"/>
            <a:r>
              <a:rPr lang="en-US" sz="2400" dirty="0"/>
              <a:t>Check list of identifiers to see if you’ve been around someone who is sick.</a:t>
            </a:r>
          </a:p>
          <a:p>
            <a:pPr lvl="0"/>
            <a:endParaRPr lang="en-US" sz="2400" dirty="0"/>
          </a:p>
          <a:p>
            <a:pPr lvl="0"/>
            <a:endParaRPr lang="en-US" dirty="0"/>
          </a:p>
          <a:p>
            <a:r>
              <a:rPr lang="en-US" dirty="0"/>
              <a:t>system interactions to determine when</a:t>
            </a:r>
            <a:br>
              <a:rPr lang="en-US" dirty="0"/>
            </a:br>
            <a:r>
              <a:rPr lang="en-US" dirty="0"/>
              <a:t>an identifier should be flagged as sick</a:t>
            </a:r>
          </a:p>
          <a:p>
            <a:pPr lvl="1"/>
            <a:r>
              <a:rPr lang="en-US" dirty="0"/>
              <a:t>24 states (not Illinois) adopted this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95A87-0A4C-204B-BE3E-3F0C8C0051D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37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does communication work with BLE advertisements?</a:t>
            </a:r>
          </a:p>
          <a:p>
            <a:r>
              <a:rPr lang="en-US" dirty="0"/>
              <a:t>Each advertisement has a payload, which we can place sensor data in.</a:t>
            </a:r>
          </a:p>
          <a:p>
            <a:r>
              <a:rPr lang="en-US" dirty="0"/>
              <a:t>If data naturally has a periodic update rate, we can match the advertisement interval to that, so each advertisement has new sensor data.</a:t>
            </a:r>
          </a:p>
        </p:txBody>
      </p:sp>
    </p:spTree>
    <p:extLst>
      <p:ext uri="{BB962C8B-B14F-4D97-AF65-F5344CB8AC3E}">
        <p14:creationId xmlns:p14="http://schemas.microsoft.com/office/powerpoint/2010/main" val="606991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381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9552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5732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Earlier we demonstrated the probability of collision, which can be used to determine packet reception rates.</a:t>
            </a:r>
          </a:p>
          <a:p>
            <a:r>
              <a:rPr lang="en-US" dirty="0"/>
              <a:t>Now with redundancy, we don’t care about the reception of any one packet, but the reception rate of the data that is being sent over them.</a:t>
            </a:r>
          </a:p>
          <a:p>
            <a:r>
              <a:rPr lang="en-US" dirty="0"/>
              <a:t>Naively, we can take the probability of collision and repeat it for any number of redundant packets.</a:t>
            </a:r>
          </a:p>
          <a:p>
            <a:r>
              <a:rPr lang="en-US" dirty="0"/>
              <a:t>There is an assumption in that model that repeat collisions are independent, which I’ll show you is false.</a:t>
            </a:r>
          </a:p>
        </p:txBody>
      </p:sp>
    </p:spTree>
    <p:extLst>
      <p:ext uri="{BB962C8B-B14F-4D97-AF65-F5344CB8AC3E}">
        <p14:creationId xmlns:p14="http://schemas.microsoft.com/office/powerpoint/2010/main" val="256154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two devices have collided before, and have the same interval, at the next period they will certainly collide again.</a:t>
            </a:r>
          </a:p>
          <a:p>
            <a:r>
              <a:rPr lang="en-US" dirty="0"/>
              <a:t>BLE has a random delay appended to reduce this possibility.</a:t>
            </a:r>
          </a:p>
          <a:p>
            <a:r>
              <a:rPr lang="en-US" dirty="0"/>
              <a:t>But we’ve now greatly reduced the transmission window that the a collision could occur in. We can calculate this to determine a distinct probability of repeat collision.</a:t>
            </a:r>
          </a:p>
          <a:p>
            <a:r>
              <a:rPr lang="en-US" dirty="0"/>
              <a:t>Note that further repeat collisions are bounded by the same difference of random delays, and therefore have the probability of a second repeat collision is the same as the probability of a first repeat collision.</a:t>
            </a:r>
          </a:p>
        </p:txBody>
      </p:sp>
    </p:spTree>
    <p:extLst>
      <p:ext uri="{BB962C8B-B14F-4D97-AF65-F5344CB8AC3E}">
        <p14:creationId xmlns:p14="http://schemas.microsoft.com/office/powerpoint/2010/main" val="35064881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033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Advertiser</a:t>
            </a:r>
          </a:p>
          <a:p>
            <a:r>
              <a:rPr lang="en-US" dirty="0"/>
              <a:t>Scanner</a:t>
            </a:r>
          </a:p>
          <a:p>
            <a:r>
              <a:rPr lang="en-US" dirty="0"/>
              <a:t>Central</a:t>
            </a:r>
          </a:p>
          <a:p>
            <a:r>
              <a:rPr lang="en-US" dirty="0"/>
              <a:t>Peripheral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community.nxp.com</a:t>
            </a:r>
            <a:r>
              <a:rPr lang="en-US" dirty="0"/>
              <a:t>/t5/Wireless-Connectivity/A-view-on-Bluetooth-Low-Energy-stack-roles/m-p/380310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D693-0006-0E4F-8590-CA85624C9C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237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831f2772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831f27722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07817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plot changes with advertisement rate, and can get as low as 100 devices</a:t>
            </a:r>
          </a:p>
        </p:txBody>
      </p:sp>
    </p:spTree>
    <p:extLst>
      <p:ext uri="{BB962C8B-B14F-4D97-AF65-F5344CB8AC3E}">
        <p14:creationId xmlns:p14="http://schemas.microsoft.com/office/powerpoint/2010/main" val="1929417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Advertiser</a:t>
            </a:r>
          </a:p>
          <a:p>
            <a:r>
              <a:rPr lang="en-US" dirty="0"/>
              <a:t>Scanner</a:t>
            </a:r>
          </a:p>
          <a:p>
            <a:r>
              <a:rPr lang="en-US" dirty="0"/>
              <a:t>Central</a:t>
            </a:r>
          </a:p>
          <a:p>
            <a:r>
              <a:rPr lang="en-US" dirty="0"/>
              <a:t>Peripheral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community.nxp.com</a:t>
            </a:r>
            <a:r>
              <a:rPr lang="en-US" dirty="0"/>
              <a:t>/t5/Wireless-Connectivity/A-view-on-Bluetooth-Low-Energy-stack-roles/m-p/380310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D693-0006-0E4F-8590-CA85624C9C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36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L2CAP: Logical Link Control and Adaptation Protocol. L2CAP acts as a protocol multiplexer and handles segmentation and reassembly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packets. It also provides logical channels, which are multiplexed over one or more logical links. The L2CAP used in Bluetooth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 energy technology is an optimized and simplified protocol based on the classic Bluetooth L2CAP. Typically, application</a:t>
            </a:r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developers do not need to care about the details of interacting with the L2CAP layer.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D693-0006-0E4F-8590-CA85624C9C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666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Source: https://</a:t>
            </a:r>
            <a:r>
              <a:rPr lang="en-US" dirty="0" err="1"/>
              <a:t>www.amd.e-technik.uni-rostock.de</a:t>
            </a:r>
            <a:r>
              <a:rPr lang="en-US" dirty="0"/>
              <a:t>/ma/</a:t>
            </a:r>
            <a:r>
              <a:rPr lang="en-US" dirty="0" err="1"/>
              <a:t>gol</a:t>
            </a:r>
            <a:r>
              <a:rPr lang="en-US" dirty="0"/>
              <a:t>/lectures/</a:t>
            </a:r>
            <a:r>
              <a:rPr lang="en-US" dirty="0" err="1"/>
              <a:t>wirlec</a:t>
            </a:r>
            <a:r>
              <a:rPr lang="en-US" dirty="0"/>
              <a:t>/</a:t>
            </a:r>
            <a:r>
              <a:rPr lang="en-US" dirty="0" err="1"/>
              <a:t>bluetooth_info</a:t>
            </a:r>
            <a:r>
              <a:rPr lang="en-US" dirty="0"/>
              <a:t>/</a:t>
            </a:r>
            <a:r>
              <a:rPr lang="en-US" dirty="0" err="1"/>
              <a:t>hci.html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95A87-0A4C-204B-BE3E-3F0C8C0051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419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advertisement channels (37, 38, 39) one after the other always in that order</a:t>
            </a:r>
          </a:p>
          <a:p>
            <a:r>
              <a:rPr lang="en-US" dirty="0"/>
              <a:t>Channel hopping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Random delay to prevent collisions</a:t>
            </a:r>
          </a:p>
          <a:p>
            <a:endParaRPr lang="en-US" dirty="0"/>
          </a:p>
          <a:p>
            <a:r>
              <a:rPr lang="en-US" dirty="0"/>
              <a:t>Scanner - periodically scans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D693-0006-0E4F-8590-CA85624C9C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32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PowerBlade is a great example of this.</a:t>
            </a:r>
          </a:p>
          <a:p>
            <a:pPr lvl="1"/>
            <a:r>
              <a:rPr lang="en-US" dirty="0"/>
              <a:t>It’s a plug-load power meter</a:t>
            </a:r>
          </a:p>
          <a:p>
            <a:pPr lvl="1"/>
            <a:r>
              <a:rPr lang="en-US" dirty="0"/>
              <a:t>Initially configured to use advertisements as a simple method for reading measurements with a smartphone</a:t>
            </a:r>
          </a:p>
          <a:p>
            <a:pPr lvl="1"/>
            <a:r>
              <a:rPr lang="en-US" dirty="0"/>
              <a:t>We are interested in household deployments where dozens of </a:t>
            </a:r>
            <a:r>
              <a:rPr lang="en-US" dirty="0" err="1"/>
              <a:t>PowerBlades</a:t>
            </a:r>
            <a:r>
              <a:rPr lang="en-US" dirty="0"/>
              <a:t> will be deployed to measure all the loads in a home</a:t>
            </a:r>
          </a:p>
          <a:p>
            <a:pPr lvl="1"/>
            <a:r>
              <a:rPr lang="en-US" dirty="0"/>
              <a:t>Can we still use BLE advertisements for data transfer in the presence of many other devices?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95A87-0A4C-204B-BE3E-3F0C8C0051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999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iotandelectronics.wordpress.com</a:t>
            </a:r>
            <a:r>
              <a:rPr lang="en-US" dirty="0"/>
              <a:t>/2016/10/07/how-to-calculate-distance-from-the-</a:t>
            </a:r>
            <a:r>
              <a:rPr lang="en-US" dirty="0" err="1"/>
              <a:t>rssi</a:t>
            </a:r>
            <a:r>
              <a:rPr lang="en-US" dirty="0"/>
              <a:t>-value-of-the-</a:t>
            </a:r>
            <a:r>
              <a:rPr lang="en-US" dirty="0" err="1"/>
              <a:t>ble</a:t>
            </a:r>
            <a:r>
              <a:rPr lang="en-US" dirty="0"/>
              <a:t>-beacon/</a:t>
            </a:r>
          </a:p>
          <a:p>
            <a:endParaRPr lang="en-US" dirty="0"/>
          </a:p>
          <a:p>
            <a:r>
              <a:rPr lang="en-US" dirty="0"/>
              <a:t>Measured power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95A87-0A4C-204B-BE3E-3F0C8C0051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50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95A87-0A4C-204B-BE3E-3F0C8C0051D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2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F0D50-2A34-E44C-B82C-6E016FB4C0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4F1B0C-E92E-8445-A200-01A6BFBBE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BF82D-C71C-6944-BCAD-5DBA03715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CB86B-EB98-B54D-8BAE-ED043E8FE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2B011-9B53-5941-8D8D-1CD01A9BD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D476-23BF-7943-B91B-DA1274E0C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5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B83DC-1678-A748-8856-F1368CCBB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303A59-4827-624C-A7B9-5F94DF21E1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559E9-4F36-FD43-86D0-6BFF28D09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6F2B2-A486-4A44-92D5-F5101DA34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3CF01-5007-CB44-8F23-6F2379C41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D476-23BF-7943-B91B-DA1274E0C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58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32F330-80E6-C346-91DB-890C35FB14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4D98DB-131D-3A4D-9053-16C009A6D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BE587-5B13-BD40-904F-1E42C474F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AD598-BCFF-7A43-8DAB-0E07E3900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C6CBB-E948-144B-A54A-F7AAFD9A3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D476-23BF-7943-B91B-DA1274E0C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22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303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533387" lvl="0" indent="-380990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stem Font Regular"/>
              <a:buChar char="●"/>
              <a:defRPr>
                <a:solidFill>
                  <a:schemeClr val="tx1"/>
                </a:solidFill>
              </a:defRPr>
            </a:lvl1pPr>
            <a:lvl2pPr marL="1253035" lvl="1" indent="-457189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</a:defRPr>
            </a:lvl2pPr>
            <a:lvl3pPr marL="1862620" lvl="2" indent="-457189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Wingdings" pitchFamily="2" charset="2"/>
              <a:buChar char="§"/>
              <a:defRPr sz="2133">
                <a:solidFill>
                  <a:schemeClr val="tx1"/>
                </a:solidFill>
              </a:defRPr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tx1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tx1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 lang="en-US"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18238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6186C-5E18-5747-B183-9B513237B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D1B15-1828-CA44-A061-F14B3885C1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B97164-9C0C-BA4F-BCCE-34B4F2597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7E68E-77DD-3249-911C-EA7DB6C72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0BB29-9538-7141-B12C-AFA70D8FD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D476-23BF-7943-B91B-DA1274E0C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28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A2AF4-2C10-2649-87EF-B035A24E9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DA06D-099A-4C4A-B27F-93CC21A7B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B738D-92C9-9545-AEDC-8A6BDE6AD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F87EC-8E7B-C74C-8F6A-00E00AC23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9BC5F-CA2C-F04B-BC59-0886E175C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D476-23BF-7943-B91B-DA1274E0C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82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2CA11-0B9D-034D-A71E-4987C72FA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0A25DC-7F6D-2441-BDB6-760227EA10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0097FA-6B20-5249-B4C4-CA9A0E69D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282213-F17D-214C-8855-67E9910D7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44A14C-737D-694A-87BB-D7E3DC508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27647E-4D09-184E-899A-8121D5BB6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D476-23BF-7943-B91B-DA1274E0C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2C94A-50B0-1746-AE72-3CF361222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7E8C1-7E02-FD45-815B-0AFA4A597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248B66-D8B6-534E-AB29-25CC6D369C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BB9C6C-F422-5A44-921C-3580E2C02E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4BFE88-2223-824D-9CB0-2DB043679C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18F338-C230-D14F-8186-1A4652A32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7F7789-145D-1C4A-8A64-2437671BF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3DD5C4-B907-BD4B-8E64-89243CE07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D476-23BF-7943-B91B-DA1274E0C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894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9EC2D-7F6F-1545-8A04-013647D4F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BC5FA2-325E-8248-A30D-57B6FE7B5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2941D3-A6C3-3746-8986-0F0F41A61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C83029-6E57-5F44-9979-8A9ED1980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D476-23BF-7943-B91B-DA1274E0C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1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B762FF-179D-2F40-BE4C-4B95EE967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C45C15-C8CF-EA44-A0A8-7B3789217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91B89-C049-D045-894F-9460D7F60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D476-23BF-7943-B91B-DA1274E0C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881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814E2-6677-2043-B401-05341211E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478B9-FF3C-0C4A-AC1D-82927204F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744764-2B7A-B042-AF20-C955CC6DD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0BDC00-486D-2E4B-9397-89CC67AFB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92A6D0-5782-BB4E-9D6D-892FD885B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9F4B0E-03E3-A446-AC33-B02FC8B84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D476-23BF-7943-B91B-DA1274E0C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95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17E92-38FE-AC46-A21A-D142D1D67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2A1D3E-8D3B-0646-9003-28B262A98D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5FDBA0-D2B3-1A4E-98DB-BD47447BD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04AC1B-8559-E947-8268-B57F08CCB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7F8C8-DEB5-0F45-8C4B-2A4E1835E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40B67-37DD-734D-A7AB-8AAE033B1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D476-23BF-7943-B91B-DA1274E0C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044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A1676D-30EF-9144-B003-24530D0D5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799924-04C2-304D-A5BF-11BF0875E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D1858-457A-2243-B002-509BB890B1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84687-0520-7547-8F09-D7F5C9434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93C52-FA34-AD4E-9589-A8BB2A2293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7D476-23BF-7943-B91B-DA1274E0C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49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tiff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7" Type="http://schemas.openxmlformats.org/officeDocument/2006/relationships/image" Target="../media/image24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o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Relationship Id="rId9" Type="http://schemas.openxmlformats.org/officeDocument/2006/relationships/image" Target="../media/image8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0.png"/><Relationship Id="rId4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D8C01-BE8B-4640-B1A7-CA8E0ED80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05423"/>
            <a:ext cx="9144000" cy="2387600"/>
          </a:xfrm>
        </p:spPr>
        <p:txBody>
          <a:bodyPr>
            <a:normAutofit/>
          </a:bodyPr>
          <a:lstStyle/>
          <a:p>
            <a:r>
              <a:rPr lang="en-US" sz="3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Wireless for the Internet of Things</a:t>
            </a:r>
            <a:br>
              <a:rPr lang="en-US" sz="31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br>
              <a:rPr lang="en-US" b="1" dirty="0"/>
            </a:br>
            <a:r>
              <a:rPr lang="en-US" sz="4800" dirty="0"/>
              <a:t>BLE Advertisement Deep Dive</a:t>
            </a:r>
            <a:endParaRPr lang="en-US" sz="4900" dirty="0">
              <a:effectLst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23CFD5-C52E-3041-965C-0DE8691FAB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25357"/>
            <a:ext cx="4572000" cy="1655762"/>
          </a:xfrm>
        </p:spPr>
        <p:txBody>
          <a:bodyPr/>
          <a:lstStyle/>
          <a:p>
            <a:pPr algn="l"/>
            <a:r>
              <a:rPr lang="en-US" dirty="0"/>
              <a:t>CS/ECE 4501</a:t>
            </a:r>
          </a:p>
          <a:p>
            <a:pPr algn="l"/>
            <a:r>
              <a:rPr lang="en-US" dirty="0"/>
              <a:t>Spring 2023</a:t>
            </a:r>
          </a:p>
          <a:p>
            <a:pPr algn="l"/>
            <a:r>
              <a:rPr lang="en-US" dirty="0"/>
              <a:t>UVA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78D15A-2EAF-5D41-93BE-194449E5ED79}"/>
              </a:ext>
            </a:extLst>
          </p:cNvPr>
          <p:cNvSpPr txBox="1"/>
          <p:nvPr/>
        </p:nvSpPr>
        <p:spPr>
          <a:xfrm>
            <a:off x="10691622" y="6575167"/>
            <a:ext cx="1556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2">
                    <a:lumMod val="75000"/>
                  </a:schemeClr>
                </a:solidFill>
              </a:rPr>
              <a:t>[Pannuto, Ghena, Nasir]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73F6E-2499-D346-896F-58458DC44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50" t="18730" r="12727" b="23542"/>
          <a:stretch/>
        </p:blipFill>
        <p:spPr>
          <a:xfrm>
            <a:off x="9867262" y="300038"/>
            <a:ext cx="2005651" cy="5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69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FE16F-6539-48D7-8654-4F0D3638E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Advertisement payloads are in Length – Type – Value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1618A-0717-458B-AD9C-2E9AEB6E1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268" y="1859492"/>
            <a:ext cx="10515600" cy="4351338"/>
          </a:xfrm>
        </p:spPr>
        <p:txBody>
          <a:bodyPr>
            <a:normAutofit/>
          </a:bodyPr>
          <a:lstStyle/>
          <a:p>
            <a:pPr lvl="1"/>
            <a:r>
              <a:rPr lang="en-US" sz="2800" dirty="0"/>
              <a:t>Scanner can hop through length/type pairs to find what interests 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5F2763-AC65-4F60-A7CF-1150639ACF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10"/>
          <a:stretch/>
        </p:blipFill>
        <p:spPr>
          <a:xfrm>
            <a:off x="0" y="2641160"/>
            <a:ext cx="7372187" cy="381044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98594-C9CE-0740-A59B-46539E832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BBBE-C700-C147-87D6-E0769AB4D7F4}" type="slidenum">
              <a:rPr lang="en-US" smtClean="0"/>
              <a:t>10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8644FE-F6D1-7D46-8C3B-6D21467AED4C}"/>
              </a:ext>
            </a:extLst>
          </p:cNvPr>
          <p:cNvSpPr/>
          <p:nvPr/>
        </p:nvSpPr>
        <p:spPr>
          <a:xfrm>
            <a:off x="7663349" y="2746687"/>
            <a:ext cx="6096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Service UUID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TX Power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Manufacturer-specific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And about twenty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Flags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83638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  <a:p>
            <a:endParaRPr lang="en-US" b="1" dirty="0"/>
          </a:p>
          <a:p>
            <a:r>
              <a:rPr lang="en-US" b="1" dirty="0"/>
              <a:t>Communicating with advertisements</a:t>
            </a:r>
          </a:p>
          <a:p>
            <a:pPr lvl="1"/>
            <a:r>
              <a:rPr lang="en-US" b="1" dirty="0"/>
              <a:t>Advertisement Use Cases</a:t>
            </a:r>
          </a:p>
          <a:p>
            <a:pPr lvl="1"/>
            <a:r>
              <a:rPr lang="en-US" dirty="0"/>
              <a:t>Energy Use</a:t>
            </a:r>
          </a:p>
          <a:p>
            <a:pPr lvl="1"/>
            <a:r>
              <a:rPr lang="en-US" dirty="0"/>
              <a:t>Packet Collisions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304842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AA67E-6873-4C4F-9A0F-4C44FA16E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433246"/>
            <a:ext cx="11360800" cy="763600"/>
          </a:xfrm>
        </p:spPr>
        <p:txBody>
          <a:bodyPr/>
          <a:lstStyle/>
          <a:p>
            <a:r>
              <a:rPr lang="en-US" sz="3600" dirty="0"/>
              <a:t>Advertisements already being used for 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0CD0D-6A40-F74D-906A-171C3BEDB7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BLE advertisements: uncoordinated, broadcast messages originally designed for discovery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Devices are being deployed using just advertisements.</a:t>
            </a:r>
          </a:p>
          <a:p>
            <a:pPr marL="1253046" lvl="1" indent="-457200">
              <a:buFont typeface="+mj-lt"/>
              <a:buAutoNum type="arabicPeriod"/>
            </a:pPr>
            <a:r>
              <a:rPr lang="en-US" sz="2800" dirty="0"/>
              <a:t>Beacons – iBeacon, </a:t>
            </a:r>
            <a:r>
              <a:rPr lang="en-US" sz="2800" dirty="0" err="1"/>
              <a:t>Eddystone</a:t>
            </a:r>
            <a:endParaRPr lang="en-US" sz="2800" dirty="0"/>
          </a:p>
          <a:p>
            <a:pPr marL="1253046" lvl="1" indent="-457200">
              <a:buFont typeface="+mj-lt"/>
              <a:buAutoNum type="arabicPeriod"/>
            </a:pPr>
            <a:r>
              <a:rPr lang="en-US" sz="2800" dirty="0"/>
              <a:t>Tracking – Tile, Apple </a:t>
            </a:r>
            <a:r>
              <a:rPr lang="en-US" sz="2800" dirty="0" err="1"/>
              <a:t>AirTag</a:t>
            </a:r>
            <a:endParaRPr lang="en-US" sz="2800" dirty="0"/>
          </a:p>
          <a:p>
            <a:pPr marL="1253046" lvl="1" indent="-457200">
              <a:buFont typeface="+mj-lt"/>
              <a:buAutoNum type="arabicPeriod"/>
            </a:pPr>
            <a:r>
              <a:rPr lang="en-US" sz="2800" dirty="0"/>
              <a:t>Local communication – Apple Continuity</a:t>
            </a:r>
          </a:p>
          <a:p>
            <a:pPr marL="1253046" lvl="1" indent="-457200">
              <a:buFont typeface="+mj-lt"/>
              <a:buAutoNum type="arabicPeriod"/>
            </a:pPr>
            <a:r>
              <a:rPr lang="en-US" sz="2800" dirty="0"/>
              <a:t>Sensor deployments – PowerBlade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D185F1-9789-3341-BC6A-182151C344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8255" y="1409149"/>
            <a:ext cx="1554481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8414B7-A570-064F-86F2-2998527A59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5448" y="205503"/>
            <a:ext cx="1203960" cy="17043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063D9F-E785-4E47-BC4B-10C2F23E2F8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975" y="2713999"/>
            <a:ext cx="1430001" cy="1430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D2C7D9-7FBB-2D47-ADC0-B85ED5BA845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330" t="22716"/>
          <a:stretch/>
        </p:blipFill>
        <p:spPr>
          <a:xfrm>
            <a:off x="9528415" y="2435173"/>
            <a:ext cx="781338" cy="1382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EBDC55-EBB5-824C-9EA9-0BEE4BA39A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1669" y="4042057"/>
            <a:ext cx="3031067" cy="1358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B27AA5-3CD1-5740-8533-2CF3189C293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8495" y="5544122"/>
            <a:ext cx="1858774" cy="10144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CEB12C-198D-3D41-ADCC-78FD954A6540}"/>
              </a:ext>
            </a:extLst>
          </p:cNvPr>
          <p:cNvSpPr txBox="1"/>
          <p:nvPr/>
        </p:nvSpPr>
        <p:spPr>
          <a:xfrm>
            <a:off x="9265876" y="6558540"/>
            <a:ext cx="1304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PowerBlade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04B2ED0-4B3B-0440-81C0-15EDBF1DD0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3708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FE16F-6539-48D7-8654-4F0D3638E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112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Beacons to advertise presence and send out useful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1618A-0717-458B-AD9C-2E9AEB6E1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226" y="1317451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dirty="0"/>
              <a:t>iBeacon and Eddystone</a:t>
            </a:r>
          </a:p>
          <a:p>
            <a:pPr lvl="1"/>
            <a:r>
              <a:rPr lang="en-US" sz="2800" dirty="0"/>
              <a:t>Popular formats for sending URLs and device identifiers</a:t>
            </a:r>
          </a:p>
          <a:p>
            <a:pPr lvl="1"/>
            <a:r>
              <a:rPr lang="en-US" sz="2800" dirty="0"/>
              <a:t>Use existing BLE fields (Service Data and Manufacturer-Specific Data)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0D94C-039D-44D1-8B53-9A1576B8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1433E5-714E-4479-BC67-F93A1CE5D7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7157" y="2248274"/>
            <a:ext cx="1554481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F25584-30DB-4096-A5C7-8658257D99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5826" y="961515"/>
            <a:ext cx="1203960" cy="17043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EDF96C-6F7E-CA45-9BCA-3E2A44CD7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533" y="3246438"/>
            <a:ext cx="5928048" cy="31099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3BDA07-F9B2-1646-941B-F24A94231CE7}"/>
              </a:ext>
            </a:extLst>
          </p:cNvPr>
          <p:cNvSpPr txBox="1"/>
          <p:nvPr/>
        </p:nvSpPr>
        <p:spPr>
          <a:xfrm>
            <a:off x="4615954" y="6457890"/>
            <a:ext cx="3283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Self-guided tours at museums</a:t>
            </a:r>
          </a:p>
        </p:txBody>
      </p:sp>
    </p:spTree>
    <p:extLst>
      <p:ext uri="{BB962C8B-B14F-4D97-AF65-F5344CB8AC3E}">
        <p14:creationId xmlns:p14="http://schemas.microsoft.com/office/powerpoint/2010/main" val="2154326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FE16F-6539-48D7-8654-4F0D3638E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BLE signals can be used to track distance to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1618A-0717-458B-AD9C-2E9AEB6E1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Find my X</a:t>
            </a:r>
          </a:p>
          <a:p>
            <a:pPr lvl="1"/>
            <a:r>
              <a:rPr lang="en-US" sz="2800" dirty="0"/>
              <a:t>Tile, </a:t>
            </a:r>
            <a:r>
              <a:rPr lang="en-US" sz="2800" dirty="0" err="1"/>
              <a:t>AirTag</a:t>
            </a:r>
            <a:r>
              <a:rPr lang="en-US" sz="2800" dirty="0"/>
              <a:t>: find my keys</a:t>
            </a:r>
          </a:p>
          <a:p>
            <a:pPr lvl="1"/>
            <a:r>
              <a:rPr lang="en-US" sz="2800" dirty="0"/>
              <a:t>Apple: find my device</a:t>
            </a:r>
          </a:p>
          <a:p>
            <a:endParaRPr lang="en-US" sz="3200" dirty="0"/>
          </a:p>
          <a:p>
            <a:r>
              <a:rPr lang="en-US" sz="3200" dirty="0"/>
              <a:t>Find devices nearby</a:t>
            </a:r>
          </a:p>
          <a:p>
            <a:pPr lvl="1"/>
            <a:r>
              <a:rPr lang="en-US" sz="2800" dirty="0"/>
              <a:t>Get a sense of distance to the device</a:t>
            </a:r>
          </a:p>
          <a:p>
            <a:pPr lvl="1"/>
            <a:endParaRPr lang="en-US" sz="2800" dirty="0"/>
          </a:p>
          <a:p>
            <a:pPr lvl="1"/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0D94C-039D-44D1-8B53-9A1576B8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461060-4CF5-402F-916A-53B5E45CC9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7884" y="1870075"/>
            <a:ext cx="2424116" cy="2424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24EFC2-9661-2049-90BD-0D259EC8A6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330" t="22716"/>
          <a:stretch/>
        </p:blipFill>
        <p:spPr>
          <a:xfrm>
            <a:off x="8155707" y="1261865"/>
            <a:ext cx="1547953" cy="273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41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51D39-2E54-154F-8380-47E19EB43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66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The promised </a:t>
            </a:r>
            <a:r>
              <a:rPr lang="en-US" sz="3200" dirty="0" err="1"/>
              <a:t>nRF</a:t>
            </a:r>
            <a:r>
              <a:rPr lang="en-US" sz="3200" dirty="0"/>
              <a:t> Connect Activity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3BFBB-7F3A-CA44-991A-5AFD87320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334" y="1325563"/>
            <a:ext cx="10515600" cy="519377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Work in pairs with your neighbor</a:t>
            </a:r>
          </a:p>
          <a:p>
            <a:r>
              <a:rPr lang="en-US" sz="2400" dirty="0"/>
              <a:t>Open </a:t>
            </a:r>
            <a:r>
              <a:rPr lang="en-US" sz="2400" dirty="0" err="1"/>
              <a:t>nRF</a:t>
            </a:r>
            <a:r>
              <a:rPr lang="en-US" sz="2400" dirty="0"/>
              <a:t> Connect app on both smartphones</a:t>
            </a:r>
          </a:p>
          <a:p>
            <a:r>
              <a:rPr lang="en-US" sz="2400" dirty="0"/>
              <a:t>1 person becomes Advertiser </a:t>
            </a:r>
          </a:p>
          <a:p>
            <a:r>
              <a:rPr lang="en-US" sz="2400" dirty="0"/>
              <a:t>Other person becomes Scanner </a:t>
            </a:r>
          </a:p>
          <a:p>
            <a:endParaRPr lang="en-US" sz="2400" dirty="0"/>
          </a:p>
          <a:p>
            <a:r>
              <a:rPr lang="en-US" sz="2400" dirty="0"/>
              <a:t>Advertiser:</a:t>
            </a:r>
          </a:p>
          <a:p>
            <a:pPr lvl="1"/>
            <a:r>
              <a:rPr lang="en-US" dirty="0"/>
              <a:t>Go to Peripheral</a:t>
            </a:r>
          </a:p>
          <a:p>
            <a:pPr lvl="1"/>
            <a:r>
              <a:rPr lang="en-US" dirty="0"/>
              <a:t>Set a name for your Advertiser</a:t>
            </a:r>
          </a:p>
          <a:p>
            <a:pPr lvl="1"/>
            <a:r>
              <a:rPr lang="en-US" dirty="0"/>
              <a:t>Start Advertising</a:t>
            </a:r>
          </a:p>
          <a:p>
            <a:pPr lvl="1"/>
            <a:endParaRPr lang="en-US" sz="1800" dirty="0"/>
          </a:p>
          <a:p>
            <a:r>
              <a:rPr lang="en-US" sz="2400" dirty="0"/>
              <a:t>Scanner:</a:t>
            </a:r>
          </a:p>
          <a:p>
            <a:pPr lvl="1"/>
            <a:r>
              <a:rPr lang="en-US" dirty="0"/>
              <a:t>Start scan (Play button on top right)</a:t>
            </a:r>
          </a:p>
          <a:p>
            <a:pPr lvl="1"/>
            <a:r>
              <a:rPr lang="en-US" dirty="0"/>
              <a:t>Filter by Advertiser’s name</a:t>
            </a:r>
          </a:p>
          <a:p>
            <a:pPr lvl="1"/>
            <a:r>
              <a:rPr lang="en-US" dirty="0"/>
              <a:t>Go to RSSI viewer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ED8E4D-3524-4144-8C2A-AE52011D9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D476-23BF-7943-B91B-DA1274E0C2A1}" type="slidenum">
              <a:rPr lang="en-US" smtClean="0"/>
              <a:t>15</a:t>
            </a:fld>
            <a:endParaRPr lang="en-US"/>
          </a:p>
        </p:txBody>
      </p:sp>
      <p:pic>
        <p:nvPicPr>
          <p:cNvPr id="5" name="RPReplay_Final1675658618">
            <a:hlinkClick r:id="" action="ppaction://media"/>
            <a:extLst>
              <a:ext uri="{FF2B5EF4-FFF2-40B4-BE49-F238E27FC236}">
                <a16:creationId xmlns:a16="http://schemas.microsoft.com/office/drawing/2014/main" id="{039ABE93-6207-D740-BB54-175746A044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95879" y="186627"/>
            <a:ext cx="2694520" cy="5540375"/>
          </a:xfrm>
          <a:prstGeom prst="rect">
            <a:avLst/>
          </a:prstGeom>
        </p:spPr>
      </p:pic>
      <p:pic>
        <p:nvPicPr>
          <p:cNvPr id="6" name="RPReplay_Final1675689009">
            <a:hlinkClick r:id="" action="ppaction://media"/>
            <a:extLst>
              <a:ext uri="{FF2B5EF4-FFF2-40B4-BE49-F238E27FC236}">
                <a16:creationId xmlns:a16="http://schemas.microsoft.com/office/drawing/2014/main" id="{976B5B50-7F5A-424F-A103-BE314F8A5D6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48002" y="186627"/>
            <a:ext cx="2706063" cy="5540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9B9730-6E21-7146-8994-F263D910B35E}"/>
              </a:ext>
            </a:extLst>
          </p:cNvPr>
          <p:cNvSpPr txBox="1"/>
          <p:nvPr/>
        </p:nvSpPr>
        <p:spPr>
          <a:xfrm>
            <a:off x="7162798" y="5858933"/>
            <a:ext cx="1152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Advertiser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8C3D4B-7087-0942-BEBD-91250A0D6FCE}"/>
              </a:ext>
            </a:extLst>
          </p:cNvPr>
          <p:cNvSpPr txBox="1"/>
          <p:nvPr/>
        </p:nvSpPr>
        <p:spPr>
          <a:xfrm>
            <a:off x="10275062" y="5858933"/>
            <a:ext cx="93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Scanner</a:t>
            </a:r>
          </a:p>
        </p:txBody>
      </p:sp>
    </p:spTree>
    <p:extLst>
      <p:ext uri="{BB962C8B-B14F-4D97-AF65-F5344CB8AC3E}">
        <p14:creationId xmlns:p14="http://schemas.microsoft.com/office/powerpoint/2010/main" val="407865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22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0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A8691-9714-1A49-84DD-D51B39CE5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RSSI and some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F18A1-0E8C-0D46-B25D-4A339FF61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13533" cy="4351338"/>
          </a:xfrm>
        </p:spPr>
        <p:txBody>
          <a:bodyPr/>
          <a:lstStyle/>
          <a:p>
            <a:r>
              <a:rPr lang="en-US" b="1" dirty="0"/>
              <a:t>RSSI (Received Signal Strength Indicator)</a:t>
            </a:r>
            <a:r>
              <a:rPr lang="en-US" dirty="0"/>
              <a:t>: Strength of beacon’s signal as seen on receiving device</a:t>
            </a:r>
          </a:p>
          <a:p>
            <a:endParaRPr lang="en-US" dirty="0"/>
          </a:p>
          <a:p>
            <a:r>
              <a:rPr lang="en-US" dirty="0"/>
              <a:t>What’s the lowest RSSI value you notice? How close to the advertiser is this?</a:t>
            </a:r>
          </a:p>
          <a:p>
            <a:endParaRPr lang="en-US" dirty="0"/>
          </a:p>
          <a:p>
            <a:r>
              <a:rPr lang="en-US" dirty="0"/>
              <a:t>What do you notice about RSSI when moving away from the advertiser?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FDC6C-BD32-D241-9AC2-8F26C2447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D476-23BF-7943-B91B-DA1274E0C2A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697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C35C8-BD64-5A44-AFE6-35B4C8CAE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85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Intuition on using signal strength to find distance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1D254-FCDE-7146-83D1-872305EA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568"/>
            <a:ext cx="10515600" cy="2066742"/>
          </a:xfrm>
        </p:spPr>
        <p:txBody>
          <a:bodyPr>
            <a:normAutofit/>
          </a:bodyPr>
          <a:lstStyle/>
          <a:p>
            <a:r>
              <a:rPr lang="en-US" b="1" dirty="0"/>
              <a:t>RSSI (Received Signal Strength Indicator)</a:t>
            </a:r>
            <a:r>
              <a:rPr lang="en-US" dirty="0"/>
              <a:t>: Strength of beacon’s signal as seen on receiving device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D17B46-5E2D-3340-94F2-97EA39F9E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D476-23BF-7943-B91B-DA1274E0C2A1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61225F-4F2A-0944-BECC-DCF0B2FACE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106" y="3678239"/>
            <a:ext cx="1729848" cy="1729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3CC7C4-48D9-EB4B-A8AB-EAE7DDEB21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6484" y="2943554"/>
            <a:ext cx="2070580" cy="244945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7830CFE-2E17-3241-A3E5-99E81CC36922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2029954" y="4543163"/>
            <a:ext cx="816391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F155790-D418-5146-91BD-950AE1BC8770}"/>
              </a:ext>
            </a:extLst>
          </p:cNvPr>
          <p:cNvSpPr txBox="1"/>
          <p:nvPr/>
        </p:nvSpPr>
        <p:spPr>
          <a:xfrm>
            <a:off x="2029954" y="3701598"/>
            <a:ext cx="37570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Measured Power: -20dBm</a:t>
            </a:r>
          </a:p>
          <a:p>
            <a:r>
              <a:rPr lang="en-US" dirty="0"/>
              <a:t>factory-calibrated, read-only constant 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FB27BA-258C-6B44-BCDD-49BE6D4561E9}"/>
              </a:ext>
            </a:extLst>
          </p:cNvPr>
          <p:cNvSpPr/>
          <p:nvPr/>
        </p:nvSpPr>
        <p:spPr>
          <a:xfrm>
            <a:off x="0" y="5203468"/>
            <a:ext cx="64346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“Hey you should be getting an </a:t>
            </a:r>
          </a:p>
          <a:p>
            <a:pPr algn="ctr"/>
            <a:r>
              <a:rPr lang="en-US" sz="2400" dirty="0"/>
              <a:t>RSSI of -20dBm at 1m distance</a:t>
            </a:r>
          </a:p>
          <a:p>
            <a:pPr algn="ctr"/>
            <a:r>
              <a:rPr lang="en-US" sz="2400" dirty="0"/>
              <a:t>from me”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84BB1E-0DE1-9847-95C3-2B69830E09CC}"/>
              </a:ext>
            </a:extLst>
          </p:cNvPr>
          <p:cNvSpPr txBox="1"/>
          <p:nvPr/>
        </p:nvSpPr>
        <p:spPr>
          <a:xfrm>
            <a:off x="8161579" y="3701598"/>
            <a:ext cx="203228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RSSI from </a:t>
            </a:r>
          </a:p>
          <a:p>
            <a:r>
              <a:rPr lang="en-US" sz="2400" dirty="0"/>
              <a:t>received signal</a:t>
            </a:r>
            <a:endParaRPr lang="en-US" dirty="0"/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C96F814-203F-AD4E-88D7-C9216B575D03}"/>
              </a:ext>
            </a:extLst>
          </p:cNvPr>
          <p:cNvSpPr txBox="1"/>
          <p:nvPr/>
        </p:nvSpPr>
        <p:spPr>
          <a:xfrm>
            <a:off x="7604872" y="5572799"/>
            <a:ext cx="30306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Can roughly figure out </a:t>
            </a:r>
          </a:p>
          <a:p>
            <a:r>
              <a:rPr lang="en-US" sz="2400" dirty="0"/>
              <a:t>how far the beacon is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8E2EA70-2DE8-8F47-883A-312063D59FD0}"/>
              </a:ext>
            </a:extLst>
          </p:cNvPr>
          <p:cNvCxnSpPr>
            <a:cxnSpLocks/>
          </p:cNvCxnSpPr>
          <p:nvPr/>
        </p:nvCxnSpPr>
        <p:spPr>
          <a:xfrm>
            <a:off x="5384800" y="4402667"/>
            <a:ext cx="2220072" cy="1132081"/>
          </a:xfrm>
          <a:prstGeom prst="straightConnector1">
            <a:avLst/>
          </a:prstGeom>
          <a:ln>
            <a:solidFill>
              <a:schemeClr val="accent2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7B817DB-92F4-DB4C-A249-C178E29EB069}"/>
              </a:ext>
            </a:extLst>
          </p:cNvPr>
          <p:cNvCxnSpPr>
            <a:cxnSpLocks/>
          </p:cNvCxnSpPr>
          <p:nvPr/>
        </p:nvCxnSpPr>
        <p:spPr>
          <a:xfrm flipH="1">
            <a:off x="8161579" y="4402667"/>
            <a:ext cx="449022" cy="1132081"/>
          </a:xfrm>
          <a:prstGeom prst="straightConnector1">
            <a:avLst/>
          </a:prstGeom>
          <a:ln>
            <a:solidFill>
              <a:schemeClr val="accent2"/>
            </a:solidFill>
            <a:prstDash val="sys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88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58644-E0F8-4410-B551-618672466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747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Problem with RSSI-based distance – not accurate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802FB-F6F0-43C9-81CC-056CF1A4F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10600" y="1316038"/>
            <a:ext cx="3204988" cy="5029200"/>
          </a:xfrm>
        </p:spPr>
        <p:txBody>
          <a:bodyPr/>
          <a:lstStyle/>
          <a:p>
            <a:r>
              <a:rPr lang="en-US" dirty="0"/>
              <a:t>Pathloss is NOT only due to distance</a:t>
            </a:r>
          </a:p>
          <a:p>
            <a:endParaRPr lang="en-US" dirty="0"/>
          </a:p>
          <a:p>
            <a:r>
              <a:rPr lang="en-US" dirty="0"/>
              <a:t>RSSI is way worse at this than you hope it would be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F0A6E5-8180-4EFB-98B8-73975F4D9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7FE37D5-D66C-4031-BB99-24775ABFA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729" y="1259875"/>
            <a:ext cx="7452586" cy="504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043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58644-E0F8-4410-B551-618672466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7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Apple uses BLE on its devices to implement “Continuity”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802FB-F6F0-43C9-81CC-056CF1A4F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33" y="1676402"/>
            <a:ext cx="10515600" cy="4991630"/>
          </a:xfrm>
        </p:spPr>
        <p:txBody>
          <a:bodyPr>
            <a:normAutofit/>
          </a:bodyPr>
          <a:lstStyle/>
          <a:p>
            <a:r>
              <a:rPr lang="en-US" sz="3200" dirty="0"/>
              <a:t>Key part of Apple’s “ecosystem”, including:</a:t>
            </a:r>
          </a:p>
          <a:p>
            <a:endParaRPr lang="en-US" sz="3200" dirty="0"/>
          </a:p>
          <a:p>
            <a:r>
              <a:rPr lang="en-US" sz="3200" dirty="0"/>
              <a:t>Handoff</a:t>
            </a:r>
          </a:p>
          <a:p>
            <a:pPr lvl="1"/>
            <a:r>
              <a:rPr lang="en-US" sz="2800" dirty="0"/>
              <a:t>start tasks on one device and continue on another device</a:t>
            </a:r>
          </a:p>
          <a:p>
            <a:r>
              <a:rPr lang="en-US" sz="3200" dirty="0"/>
              <a:t>Universal Clipboard, </a:t>
            </a:r>
          </a:p>
          <a:p>
            <a:pPr lvl="1"/>
            <a:r>
              <a:rPr lang="en-US" sz="2800" dirty="0"/>
              <a:t>copying of data from one Apple device and pasting on another</a:t>
            </a:r>
          </a:p>
          <a:p>
            <a:r>
              <a:rPr lang="en-US" sz="3200" dirty="0"/>
              <a:t>iPhone Cellular Calls</a:t>
            </a:r>
          </a:p>
          <a:p>
            <a:pPr lvl="1"/>
            <a:r>
              <a:rPr lang="en-US" sz="2800" dirty="0"/>
              <a:t>make calls using iPhone’s cellular connection on Mac or iPad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F0A6E5-8180-4EFB-98B8-73975F4D9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A7DC4D1-C483-224F-BC8A-7AD35BFB0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1359432"/>
            <a:ext cx="3310467" cy="148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88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Recap BLE intro lecture</a:t>
            </a:r>
          </a:p>
          <a:p>
            <a:endParaRPr lang="en-US" sz="2400" dirty="0"/>
          </a:p>
          <a:p>
            <a:r>
              <a:rPr lang="en-US" sz="2400" dirty="0"/>
              <a:t>Find answers to some questions!</a:t>
            </a:r>
          </a:p>
          <a:p>
            <a:endParaRPr lang="en-US" sz="2400" dirty="0"/>
          </a:p>
          <a:p>
            <a:pPr lvl="1"/>
            <a:r>
              <a:rPr lang="en-US" dirty="0"/>
              <a:t>What are the real-world use cases of advertisements?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How much energy do advertisements take?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What is the probability of receiving a packet?</a:t>
            </a:r>
          </a:p>
          <a:p>
            <a:pPr lvl="2"/>
            <a:r>
              <a:rPr lang="en-US" dirty="0"/>
              <a:t>What is the probability of receiving data?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47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58644-E0F8-4410-B551-618672466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Uses BLE Manufacturer Specific Data to communicate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802FB-F6F0-43C9-81CC-056CF1A4F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Communication with only </a:t>
            </a:r>
            <a:r>
              <a:rPr lang="en-US" i="1" dirty="0"/>
              <a:t>nearby</a:t>
            </a:r>
            <a:r>
              <a:rPr lang="en-US" dirty="0"/>
              <a:t> devices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F0A6E5-8180-4EFB-98B8-73975F4D9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C1373B-25A7-4929-8B3E-E17472A8B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1584" y="2328429"/>
            <a:ext cx="3670416" cy="26753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9EF08B-ADF0-48B9-BC74-6D5C272669E9}"/>
              </a:ext>
            </a:extLst>
          </p:cNvPr>
          <p:cNvSpPr txBox="1"/>
          <p:nvPr/>
        </p:nvSpPr>
        <p:spPr>
          <a:xfrm>
            <a:off x="360947" y="6326485"/>
            <a:ext cx="10628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Martin, Jeremy, et al. "Handoff all your privacy–a review of apple’s </a:t>
            </a:r>
            <a:r>
              <a:rPr lang="en-US" sz="1200" b="0" i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bluetooth</a:t>
            </a:r>
            <a:r>
              <a:rPr 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low energy continuity protocol." </a:t>
            </a:r>
            <a:r>
              <a:rPr lang="en-US" sz="12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Proceedings on Privacy Enhancing Technologies</a:t>
            </a:r>
            <a:r>
              <a:rPr lang="en-US" sz="1200" b="0" i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 2019.4 (2019): 34-53.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5D2620D-A8CA-4196-A3FD-6BDF635F4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845" y="3429000"/>
            <a:ext cx="4776912" cy="23219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211093-F12F-4236-A82B-D8518FD67A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9802" y="2903789"/>
            <a:ext cx="2170236" cy="1885860"/>
          </a:xfrm>
          <a:prstGeom prst="rect">
            <a:avLst/>
          </a:prstGeom>
        </p:spPr>
      </p:pic>
      <p:sp>
        <p:nvSpPr>
          <p:cNvPr id="14" name="Left Brace 13">
            <a:extLst>
              <a:ext uri="{FF2B5EF4-FFF2-40B4-BE49-F238E27FC236}">
                <a16:creationId xmlns:a16="http://schemas.microsoft.com/office/drawing/2014/main" id="{89D122A5-597F-4309-80B8-47DB450AD4C0}"/>
              </a:ext>
            </a:extLst>
          </p:cNvPr>
          <p:cNvSpPr/>
          <p:nvPr/>
        </p:nvSpPr>
        <p:spPr>
          <a:xfrm>
            <a:off x="7760038" y="2647880"/>
            <a:ext cx="731113" cy="2230138"/>
          </a:xfrm>
          <a:prstGeom prst="leftBrace">
            <a:avLst>
              <a:gd name="adj1" fmla="val 8333"/>
              <a:gd name="adj2" fmla="val 8127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E0CA6D-7DF6-8941-9674-005A31E965C1}"/>
              </a:ext>
            </a:extLst>
          </p:cNvPr>
          <p:cNvSpPr/>
          <p:nvPr/>
        </p:nvSpPr>
        <p:spPr>
          <a:xfrm>
            <a:off x="499845" y="4789649"/>
            <a:ext cx="1328955" cy="3242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68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0E91C-2665-4AAD-9B37-2898D30D7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Communication: Exposure Notifications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D75AC-2E97-4CB0-9453-FD0CEF131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Apple and Google collaboration to use phones for contact tracing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Government/healthcare system required on backend to flag sick people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0CD66-D3EB-4C2D-A779-2D6F52A42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F59C89-30D0-45CB-B9AC-64498690C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7823" y="3671253"/>
            <a:ext cx="4192172" cy="305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79DB5E-2CA5-AA43-BD41-EDE40419B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266" y="3756004"/>
            <a:ext cx="4609150" cy="28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439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2C5130A-2E27-7548-A2C0-55739E1409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248"/>
          <a:stretch/>
        </p:blipFill>
        <p:spPr>
          <a:xfrm>
            <a:off x="304799" y="169333"/>
            <a:ext cx="11887201" cy="651933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8796B-1E24-F34B-929E-03E3A818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D476-23BF-7943-B91B-DA1274E0C2A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32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43A0A25-4074-5A4B-9A50-B96EFF512A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9426"/>
            <a:ext cx="12192000" cy="654204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8796B-1E24-F34B-929E-03E3A818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D476-23BF-7943-B91B-DA1274E0C2A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47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86E97-9C90-44CE-A19D-F8A92746D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4342"/>
            <a:ext cx="10515600" cy="1325563"/>
          </a:xfrm>
        </p:spPr>
        <p:txBody>
          <a:bodyPr/>
          <a:lstStyle/>
          <a:p>
            <a:r>
              <a:rPr lang="en-US" dirty="0"/>
              <a:t>Sensor deployments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22242-2964-43F6-AEBA-7BEEBF658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011152" cy="5029200"/>
          </a:xfrm>
        </p:spPr>
        <p:txBody>
          <a:bodyPr/>
          <a:lstStyle/>
          <a:p>
            <a:r>
              <a:rPr lang="en-US" dirty="0"/>
              <a:t>Report data so gateways and users can retrieve it simultaneously</a:t>
            </a:r>
          </a:p>
          <a:p>
            <a:pPr lvl="1"/>
            <a:r>
              <a:rPr lang="en-US" dirty="0"/>
              <a:t>Easy introspection during a deployment</a:t>
            </a:r>
          </a:p>
          <a:p>
            <a:pPr lvl="1"/>
            <a:r>
              <a:rPr lang="en-US" dirty="0"/>
              <a:t>Satisfy users’ curiosity</a:t>
            </a:r>
          </a:p>
          <a:p>
            <a:pPr lvl="1"/>
            <a:endParaRPr lang="en-US" dirty="0"/>
          </a:p>
          <a:p>
            <a:r>
              <a:rPr lang="en-US" dirty="0"/>
              <a:t>Ignore difficult questions about networking</a:t>
            </a:r>
          </a:p>
          <a:p>
            <a:pPr lvl="1"/>
            <a:r>
              <a:rPr lang="en-US" dirty="0"/>
              <a:t>Just broadcast the data!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3F7E6-2145-41C1-8839-DD9716F62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9DCBC5-AECC-4965-AC93-B6AA7CA97C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3026" y="1143000"/>
            <a:ext cx="5807368" cy="31693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F78080-826D-4749-8857-41FF450A9D6E}"/>
              </a:ext>
            </a:extLst>
          </p:cNvPr>
          <p:cNvSpPr txBox="1"/>
          <p:nvPr/>
        </p:nvSpPr>
        <p:spPr>
          <a:xfrm>
            <a:off x="607595" y="5615582"/>
            <a:ext cx="6737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DeBruin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Samuel, et al. "</a:t>
            </a:r>
            <a:r>
              <a:rPr lang="en-US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Powerblade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A low-profile, true-power, plug-through energy meter." </a:t>
            </a:r>
            <a:r>
              <a:rPr lang="en-US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Proceedings of the 13th ACM Conference on Embedded Networked Sensor Systems</a:t>
            </a:r>
            <a:r>
              <a:rPr lang="en-US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2015.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5040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  <a:p>
            <a:endParaRPr lang="en-US" b="1" dirty="0"/>
          </a:p>
          <a:p>
            <a:r>
              <a:rPr lang="en-US" b="1" dirty="0"/>
              <a:t>Communicating with advertisements</a:t>
            </a:r>
          </a:p>
          <a:p>
            <a:pPr lvl="1"/>
            <a:r>
              <a:rPr lang="en-US" dirty="0"/>
              <a:t>Advertisement Use Cases</a:t>
            </a:r>
          </a:p>
          <a:p>
            <a:pPr lvl="1"/>
            <a:r>
              <a:rPr lang="en-US" b="1" dirty="0"/>
              <a:t>Energy Use</a:t>
            </a:r>
          </a:p>
          <a:p>
            <a:pPr lvl="1"/>
            <a:r>
              <a:rPr lang="en-US" dirty="0"/>
              <a:t>Packet Collisions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722184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989DF1-0DF1-4929-BA1C-3B3A6A881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Paper: power measurements of BLE advertisements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9A4743-0744-4075-AE24-E24B197C7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Schrader, Raphael, et al. "Advertising power consumption of </a:t>
            </a:r>
            <a:r>
              <a:rPr lang="en-US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bluetooth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low energy systems." </a:t>
            </a:r>
            <a:r>
              <a:rPr lang="en-US" sz="2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2016 3rd International Symposium on Wireless Systems within the Conferences on Intelligent Data Acquisition and Advanced Computing Systems (IDAACS-SWS)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IEEE, 2016.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106B60-6BB9-44A6-9901-572C2D218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F75E47-F9D7-409C-8339-A6C19081B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916" y="3336991"/>
            <a:ext cx="9670021" cy="324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45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DB8F5-DCEA-465A-92A2-2FC40251B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27"/>
            <a:ext cx="10515600" cy="1325563"/>
          </a:xfrm>
        </p:spPr>
        <p:txBody>
          <a:bodyPr/>
          <a:lstStyle/>
          <a:p>
            <a:r>
              <a:rPr lang="en-US" dirty="0"/>
              <a:t>Energy model for BLE advertisements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D4BE55-DD68-466C-BAD0-41326A886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B52F16-A73C-4CD4-AD16-6A4D80724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795" y="1000490"/>
            <a:ext cx="10856272" cy="32968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CBCFED-1A2E-4CC8-8C6F-F9F19120C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2872" y="4137963"/>
            <a:ext cx="3740928" cy="229983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23D4071-5F5F-43B4-825B-D613A2F00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4403558"/>
            <a:ext cx="6587289" cy="1768642"/>
          </a:xfrm>
        </p:spPr>
        <p:txBody>
          <a:bodyPr/>
          <a:lstStyle/>
          <a:p>
            <a:r>
              <a:rPr lang="en-US" dirty="0"/>
              <a:t>Creates a set of states and metrics for how much power each uses and for what duration</a:t>
            </a:r>
          </a:p>
          <a:p>
            <a:pPr lvl="1"/>
            <a:r>
              <a:rPr lang="en-US" dirty="0"/>
              <a:t>power * duration = energy</a:t>
            </a:r>
          </a:p>
        </p:txBody>
      </p:sp>
    </p:spTree>
    <p:extLst>
      <p:ext uri="{BB962C8B-B14F-4D97-AF65-F5344CB8AC3E}">
        <p14:creationId xmlns:p14="http://schemas.microsoft.com/office/powerpoint/2010/main" val="8026200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6687A-D9ED-4B81-87B8-6C6F7FA8F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39674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Power measured for BLE adv states for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508EC-0A18-46D0-BE5F-1B3FB86DA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653" y="1690688"/>
            <a:ext cx="7351072" cy="5029200"/>
          </a:xfrm>
        </p:spPr>
        <p:txBody>
          <a:bodyPr/>
          <a:lstStyle/>
          <a:p>
            <a:r>
              <a:rPr lang="en-US" dirty="0"/>
              <a:t>Power use and duration energy measured on</a:t>
            </a:r>
          </a:p>
          <a:p>
            <a:pPr lvl="1"/>
            <a:r>
              <a:rPr lang="en-US" dirty="0"/>
              <a:t>nRF51 Development Kit (nRF51822 System-on-Chip)</a:t>
            </a:r>
          </a:p>
          <a:p>
            <a:pPr lvl="1"/>
            <a:r>
              <a:rPr lang="en-US" dirty="0"/>
              <a:t>nRF52 DK (nRF52832 SoC)</a:t>
            </a:r>
          </a:p>
          <a:p>
            <a:r>
              <a:rPr lang="en-US" dirty="0"/>
              <a:t>Developed by Nordic Semiconductor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AC10A-3317-473B-9CDC-6BE5F2E3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F30A59-E318-422E-AFFF-BC02AC303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725" y="1972733"/>
            <a:ext cx="4314949" cy="3022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FC6FC1-92A1-DF42-914A-9DD1FEA6E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962399"/>
            <a:ext cx="3967053" cy="2235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5E6B34-5B4A-9E43-993E-6D580707E36E}"/>
              </a:ext>
            </a:extLst>
          </p:cNvPr>
          <p:cNvSpPr txBox="1"/>
          <p:nvPr/>
        </p:nvSpPr>
        <p:spPr>
          <a:xfrm>
            <a:off x="1878712" y="6230434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nRF51 DK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0D4AD6-E775-C34F-BD0D-4A7B19837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623" y="5210200"/>
            <a:ext cx="987399" cy="9873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A7E9E6F-43CB-1B41-9660-8DB474DCD27E}"/>
              </a:ext>
            </a:extLst>
          </p:cNvPr>
          <p:cNvSpPr txBox="1"/>
          <p:nvPr/>
        </p:nvSpPr>
        <p:spPr>
          <a:xfrm>
            <a:off x="5662904" y="6197599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nRF51822 SoC</a:t>
            </a:r>
          </a:p>
        </p:txBody>
      </p:sp>
    </p:spTree>
    <p:extLst>
      <p:ext uri="{BB962C8B-B14F-4D97-AF65-F5344CB8AC3E}">
        <p14:creationId xmlns:p14="http://schemas.microsoft.com/office/powerpoint/2010/main" val="1956677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0E8147-17E1-AF44-AD07-ADC4B08078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0793" y="5444219"/>
            <a:ext cx="1606249" cy="12772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E51044-C3A8-3446-B0B9-E27AEE35F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sz="2933" dirty="0"/>
              <a:t>How much energy does it cost to send data over advertisements?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968955-A2C9-C74D-A53B-6DDC7E5953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302138" cy="52133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Configuration</a:t>
            </a:r>
          </a:p>
          <a:p>
            <a:pPr lvl="1"/>
            <a:r>
              <a:rPr lang="en-US" dirty="0"/>
              <a:t>nRF51822 SoC</a:t>
            </a:r>
          </a:p>
          <a:p>
            <a:pPr lvl="1"/>
            <a:r>
              <a:rPr lang="en-US" dirty="0"/>
              <a:t>Maximum payload size</a:t>
            </a:r>
          </a:p>
          <a:p>
            <a:pPr lvl="1"/>
            <a:r>
              <a:rPr lang="en-US" dirty="0"/>
              <a:t>+4 dBm transmit power</a:t>
            </a:r>
          </a:p>
          <a:p>
            <a:pPr lvl="1"/>
            <a:r>
              <a:rPr lang="en-US" dirty="0"/>
              <a:t>Connectable advertisement</a:t>
            </a:r>
          </a:p>
          <a:p>
            <a:pPr lvl="1"/>
            <a:r>
              <a:rPr lang="en-US" dirty="0"/>
              <a:t>Sleep power 11 µW</a:t>
            </a:r>
          </a:p>
          <a:p>
            <a:pPr marL="795847" lvl="1" indent="0">
              <a:buNone/>
            </a:pPr>
            <a:endParaRPr lang="en-US" dirty="0"/>
          </a:p>
          <a:p>
            <a:r>
              <a:rPr lang="en-US" dirty="0"/>
              <a:t>One packet per second example:</a:t>
            </a:r>
          </a:p>
          <a:p>
            <a:pPr lvl="1"/>
            <a:r>
              <a:rPr lang="en-US" dirty="0"/>
              <a:t>110 µW average</a:t>
            </a:r>
          </a:p>
          <a:p>
            <a:pPr lvl="1"/>
            <a:r>
              <a:rPr lang="en-US" b="1" dirty="0"/>
              <a:t>~270 days</a:t>
            </a:r>
            <a:r>
              <a:rPr lang="en-US" dirty="0"/>
              <a:t> on a CR2032</a:t>
            </a:r>
          </a:p>
          <a:p>
            <a:pPr lvl="1"/>
            <a:endParaRPr lang="en-US" dirty="0"/>
          </a:p>
          <a:p>
            <a:r>
              <a:rPr lang="en-US" dirty="0"/>
              <a:t>One packet per minute example:</a:t>
            </a:r>
          </a:p>
          <a:p>
            <a:pPr lvl="1"/>
            <a:r>
              <a:rPr lang="en-US" dirty="0"/>
              <a:t>13 µW average</a:t>
            </a:r>
          </a:p>
          <a:p>
            <a:pPr lvl="1"/>
            <a:r>
              <a:rPr lang="en-US" b="1" dirty="0"/>
              <a:t>~2250 days (6yrs)</a:t>
            </a:r>
            <a:r>
              <a:rPr lang="en-US" dirty="0"/>
              <a:t> on a CR2032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CD18DF-CC9D-5E4F-B011-A604F7ABF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29</a:t>
            </a:fld>
            <a:endParaRPr lang="e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25AA2A-18BB-DF41-AC26-58705975D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599" y="1348895"/>
            <a:ext cx="6096000" cy="2438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DFEF0C-B3F9-EF46-AB87-32D71477B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9866" y="3783259"/>
            <a:ext cx="60960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Recap</a:t>
            </a:r>
          </a:p>
          <a:p>
            <a:endParaRPr lang="en-US" dirty="0"/>
          </a:p>
          <a:p>
            <a:r>
              <a:rPr lang="en-US" dirty="0"/>
              <a:t>Communicating with advertisements</a:t>
            </a:r>
          </a:p>
          <a:p>
            <a:pPr lvl="1"/>
            <a:r>
              <a:rPr lang="en-US" dirty="0"/>
              <a:t>Advertisement Use Cases</a:t>
            </a:r>
          </a:p>
          <a:p>
            <a:pPr lvl="1"/>
            <a:r>
              <a:rPr lang="en-US" dirty="0"/>
              <a:t>Energy Use</a:t>
            </a:r>
          </a:p>
          <a:p>
            <a:pPr lvl="1"/>
            <a:r>
              <a:rPr lang="en-US" dirty="0"/>
              <a:t>Packet Collisions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2045275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  <a:p>
            <a:endParaRPr lang="en-US" b="1" dirty="0"/>
          </a:p>
          <a:p>
            <a:r>
              <a:rPr lang="en-US" b="1" dirty="0"/>
              <a:t>Communicating with advertisements</a:t>
            </a:r>
          </a:p>
          <a:p>
            <a:pPr lvl="1"/>
            <a:r>
              <a:rPr lang="en-US" dirty="0"/>
              <a:t>Advertisement Use Cases</a:t>
            </a:r>
          </a:p>
          <a:p>
            <a:pPr lvl="1"/>
            <a:r>
              <a:rPr lang="en-US" dirty="0"/>
              <a:t>Energy Use</a:t>
            </a:r>
          </a:p>
          <a:p>
            <a:pPr lvl="1"/>
            <a:r>
              <a:rPr lang="en-US" b="1" dirty="0"/>
              <a:t>Packet Collisions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6695329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B01DA-BD4F-4B0E-A334-81CCA230B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about network capability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43B2A-DA48-4669-A69C-0E6447257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 odds that a transmitted advertisement will be received?</a:t>
            </a:r>
          </a:p>
          <a:p>
            <a:pPr lvl="1"/>
            <a:r>
              <a:rPr lang="en-US" sz="2800" dirty="0"/>
              <a:t>Packet reception rate</a:t>
            </a:r>
          </a:p>
          <a:p>
            <a:endParaRPr lang="en-US" dirty="0"/>
          </a:p>
          <a:p>
            <a:r>
              <a:rPr lang="en-US" dirty="0"/>
              <a:t>If M redundant advertisements are sent instead, what are the odds that at least one is received?</a:t>
            </a:r>
          </a:p>
          <a:p>
            <a:pPr lvl="1"/>
            <a:r>
              <a:rPr lang="en-US" sz="2800" dirty="0"/>
              <a:t>Data reception rate</a:t>
            </a:r>
          </a:p>
          <a:p>
            <a:endParaRPr lang="en-US" dirty="0"/>
          </a:p>
          <a:p>
            <a:r>
              <a:rPr lang="en-US" dirty="0"/>
              <a:t>How do these odds vary with number of devices, advertising interval, and packet size?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7144E3-2448-435C-9256-99FB38627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8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7ED0D-4667-F045-9C2A-57FF54DE1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BLE advertisements are periodic, broadcast transmissions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F080E-C8CE-5741-BE43-BB045A034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/>
              <a:t>Advertisement events occur periodically (</a:t>
            </a:r>
            <a:r>
              <a:rPr lang="en-US" sz="2400" dirty="0" err="1"/>
              <a:t>T</a:t>
            </a:r>
            <a:r>
              <a:rPr lang="en-US" sz="2400" baseline="-25000" dirty="0" err="1"/>
              <a:t>adv_interval</a:t>
            </a:r>
            <a:r>
              <a:rPr lang="en-US" sz="2400" dirty="0"/>
              <a:t>: 20 </a:t>
            </a:r>
            <a:r>
              <a:rPr lang="en-US" sz="2400" dirty="0" err="1"/>
              <a:t>ms</a:t>
            </a:r>
            <a:r>
              <a:rPr lang="en-US" sz="2400" dirty="0"/>
              <a:t>–10 s).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Random delay appended before each transmission (</a:t>
            </a:r>
            <a:r>
              <a:rPr lang="en-US" sz="2400" dirty="0" err="1"/>
              <a:t>t</a:t>
            </a:r>
            <a:r>
              <a:rPr lang="en-US" sz="2400" baseline="-25000" dirty="0" err="1"/>
              <a:t>adv_delay</a:t>
            </a:r>
            <a:r>
              <a:rPr lang="en-US" sz="2400" dirty="0"/>
              <a:t>: 0–10 </a:t>
            </a:r>
            <a:r>
              <a:rPr lang="en-US" sz="2400" dirty="0" err="1"/>
              <a:t>ms</a:t>
            </a:r>
            <a:r>
              <a:rPr lang="en-US" sz="2400" dirty="0"/>
              <a:t>).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Data payload of up to 31 bytes.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26C40D-FDD2-5B46-B8C3-3EFF91B4B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32</a:t>
            </a:fld>
            <a:endParaRPr lang="en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3EF7125-6D73-AB44-9C00-B89A9CDF156D}"/>
              </a:ext>
            </a:extLst>
          </p:cNvPr>
          <p:cNvCxnSpPr/>
          <p:nvPr/>
        </p:nvCxnSpPr>
        <p:spPr>
          <a:xfrm>
            <a:off x="1379279" y="5177433"/>
            <a:ext cx="1016945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46BD684-3443-E045-9EFF-8A525DB7BBCB}"/>
              </a:ext>
            </a:extLst>
          </p:cNvPr>
          <p:cNvSpPr txBox="1"/>
          <p:nvPr/>
        </p:nvSpPr>
        <p:spPr>
          <a:xfrm>
            <a:off x="642089" y="4972249"/>
            <a:ext cx="1125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F56F7B-BAD7-9744-9A27-788F9CB5DAC1}"/>
              </a:ext>
            </a:extLst>
          </p:cNvPr>
          <p:cNvSpPr/>
          <p:nvPr/>
        </p:nvSpPr>
        <p:spPr>
          <a:xfrm>
            <a:off x="1767840" y="4069081"/>
            <a:ext cx="228600" cy="1108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C23367-D1C9-6849-A911-C1352E7F7865}"/>
              </a:ext>
            </a:extLst>
          </p:cNvPr>
          <p:cNvSpPr/>
          <p:nvPr/>
        </p:nvSpPr>
        <p:spPr>
          <a:xfrm>
            <a:off x="5926824" y="4069080"/>
            <a:ext cx="228600" cy="1108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C0FA76-E378-A64D-99B1-459B03EE0071}"/>
              </a:ext>
            </a:extLst>
          </p:cNvPr>
          <p:cNvSpPr/>
          <p:nvPr/>
        </p:nvSpPr>
        <p:spPr>
          <a:xfrm>
            <a:off x="10085808" y="4069078"/>
            <a:ext cx="228600" cy="1108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E63515-8826-F74D-85F0-6070506C9203}"/>
              </a:ext>
            </a:extLst>
          </p:cNvPr>
          <p:cNvGrpSpPr/>
          <p:nvPr/>
        </p:nvGrpSpPr>
        <p:grpSpPr>
          <a:xfrm>
            <a:off x="1767840" y="5184692"/>
            <a:ext cx="4158984" cy="857316"/>
            <a:chOff x="3441524" y="1701209"/>
            <a:chExt cx="2260950" cy="64298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1F8318-F824-7048-9E2D-D8F637ED3A0D}"/>
                </a:ext>
              </a:extLst>
            </p:cNvPr>
            <p:cNvSpPr txBox="1"/>
            <p:nvPr/>
          </p:nvSpPr>
          <p:spPr>
            <a:xfrm>
              <a:off x="4152179" y="1847062"/>
              <a:ext cx="83964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T</a:t>
              </a:r>
              <a:r>
                <a:rPr lang="en-US" sz="2400" baseline="-25000" dirty="0" err="1"/>
                <a:t>adv_interval</a:t>
              </a:r>
              <a:endParaRPr lang="en-US" sz="2400" baseline="-25000" dirty="0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E6DE3A0-DD1C-AD4C-B0E3-B14E72EC2C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524" y="1701209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924B32C-055B-724C-B716-32783F9A3AFC}"/>
                </a:ext>
              </a:extLst>
            </p:cNvPr>
            <p:cNvCxnSpPr>
              <a:cxnSpLocks/>
              <a:endCxn id="11" idx="1"/>
            </p:cNvCxnSpPr>
            <p:nvPr/>
          </p:nvCxnSpPr>
          <p:spPr>
            <a:xfrm>
              <a:off x="3441525" y="2020186"/>
              <a:ext cx="710654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1488651-0F22-F341-8B36-E68046FF287E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02472" y="1706242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6D3F8E6-2554-514D-9CC8-1623FBCFDD5C}"/>
                </a:ext>
              </a:extLst>
            </p:cNvPr>
            <p:cNvCxnSpPr>
              <a:cxnSpLocks/>
              <a:endCxn id="11" idx="3"/>
            </p:cNvCxnSpPr>
            <p:nvPr/>
          </p:nvCxnSpPr>
          <p:spPr>
            <a:xfrm flipH="1">
              <a:off x="4991819" y="2020186"/>
              <a:ext cx="710654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C31F54A-5962-9644-889E-0A0B69529D2E}"/>
              </a:ext>
            </a:extLst>
          </p:cNvPr>
          <p:cNvSpPr txBox="1"/>
          <p:nvPr/>
        </p:nvSpPr>
        <p:spPr>
          <a:xfrm>
            <a:off x="3075080" y="5791647"/>
            <a:ext cx="15445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+ </a:t>
            </a:r>
            <a:r>
              <a:rPr lang="en-US" sz="1600" dirty="0" err="1"/>
              <a:t>t</a:t>
            </a:r>
            <a:r>
              <a:rPr lang="en-US" sz="1600" baseline="-25000" dirty="0" err="1"/>
              <a:t>adv_delay</a:t>
            </a:r>
            <a:endParaRPr lang="en-US" sz="1600" baseline="-25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1655EE-8C63-4E4F-B687-7B5DC3FFB003}"/>
              </a:ext>
            </a:extLst>
          </p:cNvPr>
          <p:cNvSpPr txBox="1"/>
          <p:nvPr/>
        </p:nvSpPr>
        <p:spPr>
          <a:xfrm>
            <a:off x="745959" y="3281619"/>
            <a:ext cx="2201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advertisement event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62EBBB-54EC-004B-9678-94C4E813AF88}"/>
              </a:ext>
            </a:extLst>
          </p:cNvPr>
          <p:cNvSpPr txBox="1"/>
          <p:nvPr/>
        </p:nvSpPr>
        <p:spPr>
          <a:xfrm>
            <a:off x="8929297" y="3280754"/>
            <a:ext cx="2516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advertisement event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6E98E0-EF68-4754-AE32-5398D104D799}"/>
              </a:ext>
            </a:extLst>
          </p:cNvPr>
          <p:cNvSpPr txBox="1"/>
          <p:nvPr/>
        </p:nvSpPr>
        <p:spPr>
          <a:xfrm>
            <a:off x="411358" y="6295356"/>
            <a:ext cx="1125105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33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Bluetooth SIG. Bluetooth Core Specification 4.2. (2014).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D146D8-5555-434D-968B-348A5B560796}"/>
              </a:ext>
            </a:extLst>
          </p:cNvPr>
          <p:cNvSpPr/>
          <p:nvPr/>
        </p:nvSpPr>
        <p:spPr>
          <a:xfrm>
            <a:off x="5748820" y="4644749"/>
            <a:ext cx="170979" cy="524980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B3B2E1-50CE-1C44-A941-1EBBD77CACE6}"/>
              </a:ext>
            </a:extLst>
          </p:cNvPr>
          <p:cNvSpPr/>
          <p:nvPr/>
        </p:nvSpPr>
        <p:spPr>
          <a:xfrm>
            <a:off x="4840604" y="3927085"/>
            <a:ext cx="890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t</a:t>
            </a:r>
            <a:r>
              <a:rPr lang="en-US" baseline="-25000" dirty="0" err="1"/>
              <a:t>adv_delay</a:t>
            </a: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DBC034E-7125-0A4F-872F-7C21BC024778}"/>
              </a:ext>
            </a:extLst>
          </p:cNvPr>
          <p:cNvCxnSpPr>
            <a:cxnSpLocks/>
          </p:cNvCxnSpPr>
          <p:nvPr/>
        </p:nvCxnSpPr>
        <p:spPr>
          <a:xfrm flipH="1" flipV="1">
            <a:off x="5435633" y="4337469"/>
            <a:ext cx="347878" cy="256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733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 animBg="1"/>
      <p:bldP spid="8" grpId="0" animBg="1"/>
      <p:bldP spid="9" grpId="0" animBg="1"/>
      <p:bldP spid="20" grpId="0"/>
      <p:bldP spid="22" grpId="0"/>
      <p:bldP spid="23" grpId="0"/>
      <p:bldP spid="16" grpId="0"/>
      <p:bldP spid="21" grpId="0" animBg="1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A4D0D-F520-4E39-97D0-A96AA2D8A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What causes transmissions not to be received?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2DF9C7-C783-4C52-812B-3EABB7078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585" indent="-457189">
              <a:buFont typeface="+mj-lt"/>
              <a:buAutoNum type="arabicPeriod"/>
            </a:pPr>
            <a:r>
              <a:rPr lang="en-US" dirty="0"/>
              <a:t>Not within range of the gateway</a:t>
            </a:r>
          </a:p>
          <a:p>
            <a:pPr marL="1329233" lvl="1"/>
            <a:r>
              <a:rPr lang="en-US" dirty="0"/>
              <a:t>Or various other losses within the gateway itself</a:t>
            </a:r>
            <a:br>
              <a:rPr lang="en-US" dirty="0"/>
            </a:br>
            <a:endParaRPr lang="en-US" dirty="0"/>
          </a:p>
          <a:p>
            <a:pPr marL="609585" indent="-457189">
              <a:buFont typeface="+mj-lt"/>
              <a:buAutoNum type="arabicPeriod"/>
            </a:pPr>
            <a:r>
              <a:rPr lang="en-US" dirty="0"/>
              <a:t>Two devices try to send at the same time (packet collision)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6FAD7-53FC-4D0C-8012-72DDB53DF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33</a:t>
            </a:fld>
            <a:endParaRPr lang="en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069B980-3D76-420C-8B1B-D0B4E475C970}"/>
              </a:ext>
            </a:extLst>
          </p:cNvPr>
          <p:cNvGrpSpPr/>
          <p:nvPr/>
        </p:nvGrpSpPr>
        <p:grpSpPr>
          <a:xfrm>
            <a:off x="1083212" y="5797226"/>
            <a:ext cx="9026769" cy="857316"/>
            <a:chOff x="3441524" y="1701209"/>
            <a:chExt cx="2260950" cy="64298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8BF5F63-C293-465D-988B-612CD55B4D25}"/>
                </a:ext>
              </a:extLst>
            </p:cNvPr>
            <p:cNvSpPr txBox="1"/>
            <p:nvPr/>
          </p:nvSpPr>
          <p:spPr>
            <a:xfrm>
              <a:off x="4083324" y="1871515"/>
              <a:ext cx="103364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broadcast domain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8FEB725-9BC9-45F6-BD36-10BE13B617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524" y="1701209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E461DE6-E638-494D-8541-497ADDF7D473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>
              <a:off x="3441524" y="2025404"/>
              <a:ext cx="641800" cy="192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E257600-2EB0-4FA4-A77D-235FAFF672FE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02472" y="1706242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7790ABB-599A-4329-B8F2-5CDB51B03C54}"/>
                </a:ext>
              </a:extLst>
            </p:cNvPr>
            <p:cNvCxnSpPr>
              <a:cxnSpLocks/>
              <a:endCxn id="6" idx="3"/>
            </p:cNvCxnSpPr>
            <p:nvPr/>
          </p:nvCxnSpPr>
          <p:spPr>
            <a:xfrm flipH="1">
              <a:off x="5116964" y="2025404"/>
              <a:ext cx="585508" cy="192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CC21281-2294-4BE0-A337-7408905E06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6222" y="5043728"/>
            <a:ext cx="835725" cy="83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9489FC-E69A-41FF-AAA2-C67A2BBD5A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9643" y="4003317"/>
            <a:ext cx="754592" cy="7545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F4E2332-7A69-4E91-A743-FFDE945969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9163" y="3814233"/>
            <a:ext cx="754592" cy="75459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B1DB12E-E1E6-451D-A063-C524C203E768}"/>
              </a:ext>
            </a:extLst>
          </p:cNvPr>
          <p:cNvCxnSpPr>
            <a:cxnSpLocks/>
            <a:stCxn id="12" idx="3"/>
            <a:endCxn id="11" idx="1"/>
          </p:cNvCxnSpPr>
          <p:nvPr/>
        </p:nvCxnSpPr>
        <p:spPr>
          <a:xfrm>
            <a:off x="2394235" y="4380614"/>
            <a:ext cx="2781987" cy="108097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390C524-9DDD-4C64-B8F1-1E73501A2479}"/>
              </a:ext>
            </a:extLst>
          </p:cNvPr>
          <p:cNvCxnSpPr>
            <a:cxnSpLocks/>
            <a:stCxn id="13" idx="1"/>
            <a:endCxn id="11" idx="3"/>
          </p:cNvCxnSpPr>
          <p:nvPr/>
        </p:nvCxnSpPr>
        <p:spPr>
          <a:xfrm flipH="1">
            <a:off x="6011947" y="4191530"/>
            <a:ext cx="2657216" cy="127006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967E5B1-E1CC-4202-9495-DEC3B6C9AF96}"/>
              </a:ext>
            </a:extLst>
          </p:cNvPr>
          <p:cNvSpPr txBox="1"/>
          <p:nvPr/>
        </p:nvSpPr>
        <p:spPr>
          <a:xfrm>
            <a:off x="3815289" y="4485421"/>
            <a:ext cx="1115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E4AB43-DF66-4FF0-9337-54936F573454}"/>
              </a:ext>
            </a:extLst>
          </p:cNvPr>
          <p:cNvSpPr txBox="1"/>
          <p:nvPr/>
        </p:nvSpPr>
        <p:spPr>
          <a:xfrm>
            <a:off x="6560388" y="4293379"/>
            <a:ext cx="11151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8014034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27971-1BE8-9B48-BC8D-541AA404A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403" y="26464"/>
            <a:ext cx="10515600" cy="1325563"/>
          </a:xfrm>
        </p:spPr>
        <p:txBody>
          <a:bodyPr/>
          <a:lstStyle/>
          <a:p>
            <a:r>
              <a:rPr lang="en-US" dirty="0"/>
              <a:t>Let’s define some terms for a single advertiser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7B226777-A989-494B-AEB3-A665A93B2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34</a:t>
            </a:fld>
            <a:endParaRPr lang="e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C9FEA0-D052-274D-86AF-90B66ED5B014}"/>
              </a:ext>
            </a:extLst>
          </p:cNvPr>
          <p:cNvSpPr/>
          <p:nvPr/>
        </p:nvSpPr>
        <p:spPr>
          <a:xfrm>
            <a:off x="2048703" y="2753566"/>
            <a:ext cx="3014597" cy="2505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Packet 0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01C35C-8A32-704A-B1CB-597A70BA28CC}"/>
              </a:ext>
            </a:extLst>
          </p:cNvPr>
          <p:cNvCxnSpPr/>
          <p:nvPr/>
        </p:nvCxnSpPr>
        <p:spPr>
          <a:xfrm>
            <a:off x="1455479" y="1795721"/>
            <a:ext cx="1016945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92890F3-F448-AA48-A1DF-BB1431B10853}"/>
              </a:ext>
            </a:extLst>
          </p:cNvPr>
          <p:cNvSpPr txBox="1"/>
          <p:nvPr/>
        </p:nvSpPr>
        <p:spPr>
          <a:xfrm>
            <a:off x="718289" y="1590537"/>
            <a:ext cx="1134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time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B8BBB4F-6DA2-E542-A3C2-F521E468FC47}"/>
              </a:ext>
            </a:extLst>
          </p:cNvPr>
          <p:cNvGrpSpPr/>
          <p:nvPr/>
        </p:nvGrpSpPr>
        <p:grpSpPr>
          <a:xfrm>
            <a:off x="2048700" y="1777212"/>
            <a:ext cx="3014600" cy="857316"/>
            <a:chOff x="3441524" y="1701209"/>
            <a:chExt cx="2260950" cy="64298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FDD68C-3C8E-CF43-84EE-89EA18D50D9B}"/>
                </a:ext>
              </a:extLst>
            </p:cNvPr>
            <p:cNvSpPr txBox="1"/>
            <p:nvPr/>
          </p:nvSpPr>
          <p:spPr>
            <a:xfrm>
              <a:off x="4292009" y="1852095"/>
              <a:ext cx="62589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T</a:t>
              </a:r>
              <a:r>
                <a:rPr lang="en-US" sz="2400" baseline="-25000" dirty="0" err="1"/>
                <a:t>adv</a:t>
              </a:r>
              <a:endParaRPr lang="en-US" sz="2400" baseline="-25000" dirty="0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0BFFDB6-C855-FA4C-A2D1-A907EA277F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524" y="1701209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E5EC89E-E186-9940-BD1D-280A034EA06E}"/>
                </a:ext>
              </a:extLst>
            </p:cNvPr>
            <p:cNvCxnSpPr>
              <a:cxnSpLocks/>
            </p:cNvCxnSpPr>
            <p:nvPr/>
          </p:nvCxnSpPr>
          <p:spPr>
            <a:xfrm>
              <a:off x="3441525" y="2020186"/>
              <a:ext cx="8504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11AE805-B7C9-F448-BDE4-5286B693AFD1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02472" y="1706242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AD6B171-4C57-AA4F-8C34-091C60CCCD94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4917899" y="2025219"/>
              <a:ext cx="784575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1C70D01-4D0D-BB4A-BD7F-95BA19F8A852}"/>
              </a:ext>
            </a:extLst>
          </p:cNvPr>
          <p:cNvSpPr txBox="1"/>
          <p:nvPr/>
        </p:nvSpPr>
        <p:spPr>
          <a:xfrm>
            <a:off x="27383" y="6411282"/>
            <a:ext cx="1134262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Jeon, </a:t>
            </a:r>
            <a:r>
              <a:rPr lang="en-US" sz="1067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Wha</a:t>
            </a:r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Sook, et al. "Performance analysis of neighbor discovery process in </a:t>
            </a:r>
            <a:r>
              <a:rPr lang="en-US" sz="1067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bluetooth</a:t>
            </a:r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low-energy networks." (IEEE Transactions on Vehicular Technology, 2016).</a:t>
            </a:r>
            <a:br>
              <a:rPr lang="en-US" sz="1067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</a:br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 Perez-Diaz de </a:t>
            </a:r>
            <a:r>
              <a:rPr lang="en-US" sz="1067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Cerio</a:t>
            </a:r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, David, et al. "Analytical and experimental performance evaluation of BLE neighbor discovery process including non-idealities of real chipsets." (Sensors, 2017).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09B56C-59AC-0741-B9C4-BE79A05E9BB7}"/>
              </a:ext>
            </a:extLst>
          </p:cNvPr>
          <p:cNvSpPr txBox="1"/>
          <p:nvPr/>
        </p:nvSpPr>
        <p:spPr>
          <a:xfrm>
            <a:off x="1455479" y="4202971"/>
            <a:ext cx="7138918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T</a:t>
            </a:r>
            <a:r>
              <a:rPr lang="en-US" sz="2800" baseline="-25000" dirty="0" err="1"/>
              <a:t>adv</a:t>
            </a:r>
            <a:r>
              <a:rPr lang="en-US" sz="2800" dirty="0"/>
              <a:t>: Transmission Time for packet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t</a:t>
            </a:r>
            <a:r>
              <a:rPr lang="en-US" sz="2800" baseline="-25000" dirty="0" err="1"/>
              <a:t>adv_delay</a:t>
            </a:r>
            <a:r>
              <a:rPr lang="en-US" sz="2800" dirty="0"/>
              <a:t>: Random advertisement delay</a:t>
            </a:r>
          </a:p>
          <a:p>
            <a:pPr>
              <a:lnSpc>
                <a:spcPct val="150000"/>
              </a:lnSpc>
            </a:pPr>
            <a:r>
              <a:rPr lang="en-US" sz="2800" dirty="0" err="1"/>
              <a:t>T</a:t>
            </a:r>
            <a:r>
              <a:rPr lang="en-US" sz="2800" baseline="-25000" dirty="0" err="1"/>
              <a:t>advInterval</a:t>
            </a:r>
            <a:r>
              <a:rPr lang="en-US" sz="2800" dirty="0"/>
              <a:t>: Advertisement interval</a:t>
            </a:r>
            <a:endParaRPr lang="en-US" sz="2800" baseline="-2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CE70E5-FE12-C743-A46E-944935759AF7}"/>
              </a:ext>
            </a:extLst>
          </p:cNvPr>
          <p:cNvSpPr/>
          <p:nvPr/>
        </p:nvSpPr>
        <p:spPr>
          <a:xfrm>
            <a:off x="7906915" y="2496040"/>
            <a:ext cx="170979" cy="524980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6C22AD-933F-A146-AB02-E21E80F4A980}"/>
              </a:ext>
            </a:extLst>
          </p:cNvPr>
          <p:cNvSpPr/>
          <p:nvPr/>
        </p:nvSpPr>
        <p:spPr>
          <a:xfrm>
            <a:off x="8096944" y="2757906"/>
            <a:ext cx="3014597" cy="2505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Next Packet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3FD6E0-0743-1A46-B76B-CE2A106AE02E}"/>
              </a:ext>
            </a:extLst>
          </p:cNvPr>
          <p:cNvGrpSpPr/>
          <p:nvPr/>
        </p:nvGrpSpPr>
        <p:grpSpPr>
          <a:xfrm>
            <a:off x="2048699" y="3119182"/>
            <a:ext cx="5858215" cy="857315"/>
            <a:chOff x="3441524" y="1701209"/>
            <a:chExt cx="2260950" cy="64298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29BEBEF-62E9-194C-94E6-777E3B5D03CB}"/>
                </a:ext>
              </a:extLst>
            </p:cNvPr>
            <p:cNvSpPr txBox="1"/>
            <p:nvPr/>
          </p:nvSpPr>
          <p:spPr>
            <a:xfrm>
              <a:off x="4152179" y="1847065"/>
              <a:ext cx="83964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T</a:t>
              </a:r>
              <a:r>
                <a:rPr lang="en-US" sz="2400" baseline="-25000" dirty="0" err="1"/>
                <a:t>adv_interval</a:t>
              </a:r>
              <a:endParaRPr lang="en-US" sz="2400" baseline="-25000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C5DCCDD-9C95-D849-88AE-D4D4BDBB3DA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524" y="1701209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BB6C6ED-A254-BE47-8684-73E1C50EF811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>
              <a:off x="3441525" y="2020186"/>
              <a:ext cx="710654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E7D0FC7-790D-7341-BEA2-25F306829092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02472" y="1706242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47EC835-0B5F-B444-9A6B-DB0CAE620F50}"/>
                </a:ext>
              </a:extLst>
            </p:cNvPr>
            <p:cNvCxnSpPr>
              <a:cxnSpLocks/>
              <a:endCxn id="19" idx="3"/>
            </p:cNvCxnSpPr>
            <p:nvPr/>
          </p:nvCxnSpPr>
          <p:spPr>
            <a:xfrm flipH="1">
              <a:off x="4991819" y="2020186"/>
              <a:ext cx="710654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6E573AC7-7D4F-BE4F-9BDB-FA77106329CC}"/>
              </a:ext>
            </a:extLst>
          </p:cNvPr>
          <p:cNvSpPr/>
          <p:nvPr/>
        </p:nvSpPr>
        <p:spPr>
          <a:xfrm>
            <a:off x="6913492" y="1908541"/>
            <a:ext cx="890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t</a:t>
            </a:r>
            <a:r>
              <a:rPr lang="en-US" baseline="-25000" dirty="0" err="1"/>
              <a:t>adv_delay</a:t>
            </a:r>
            <a:endParaRPr lang="en-US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956CED4-D45E-D646-862B-80467B9AE88B}"/>
              </a:ext>
            </a:extLst>
          </p:cNvPr>
          <p:cNvCxnSpPr>
            <a:cxnSpLocks/>
          </p:cNvCxnSpPr>
          <p:nvPr/>
        </p:nvCxnSpPr>
        <p:spPr>
          <a:xfrm flipH="1" flipV="1">
            <a:off x="7508521" y="2318925"/>
            <a:ext cx="347878" cy="256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6518A32-9289-D743-BC39-3CC15502BF51}"/>
              </a:ext>
            </a:extLst>
          </p:cNvPr>
          <p:cNvGrpSpPr/>
          <p:nvPr/>
        </p:nvGrpSpPr>
        <p:grpSpPr>
          <a:xfrm>
            <a:off x="8096944" y="1795695"/>
            <a:ext cx="3014600" cy="857316"/>
            <a:chOff x="3441524" y="1701209"/>
            <a:chExt cx="2260950" cy="64298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4954A7A-FFE0-EC4E-9DDA-544F714B980C}"/>
                </a:ext>
              </a:extLst>
            </p:cNvPr>
            <p:cNvSpPr txBox="1"/>
            <p:nvPr/>
          </p:nvSpPr>
          <p:spPr>
            <a:xfrm>
              <a:off x="4292009" y="1852095"/>
              <a:ext cx="62589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T</a:t>
              </a:r>
              <a:r>
                <a:rPr lang="en-US" sz="2400" baseline="-25000" dirty="0" err="1"/>
                <a:t>adv</a:t>
              </a:r>
              <a:endParaRPr lang="en-US" sz="2400" baseline="-25000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CF1743B-66BB-0D49-8B9D-9931D1C994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524" y="1701209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4FB7C17-D549-4B40-87C4-18FB90725202}"/>
                </a:ext>
              </a:extLst>
            </p:cNvPr>
            <p:cNvCxnSpPr>
              <a:cxnSpLocks/>
            </p:cNvCxnSpPr>
            <p:nvPr/>
          </p:nvCxnSpPr>
          <p:spPr>
            <a:xfrm>
              <a:off x="3441525" y="2020186"/>
              <a:ext cx="8504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4CA90AF-F4B8-9245-A316-0647CE5BB461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02472" y="1706242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0D15F40-716F-8745-8DB1-713B4432E230}"/>
                </a:ext>
              </a:extLst>
            </p:cNvPr>
            <p:cNvCxnSpPr>
              <a:cxnSpLocks/>
              <a:endCxn id="32" idx="3"/>
            </p:cNvCxnSpPr>
            <p:nvPr/>
          </p:nvCxnSpPr>
          <p:spPr>
            <a:xfrm flipH="1">
              <a:off x="4917899" y="2025219"/>
              <a:ext cx="784575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282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5" grpId="0" animBg="1"/>
      <p:bldP spid="16" grpId="0" animBg="1"/>
      <p:bldP spid="2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27971-1BE8-9B48-BC8D-541AA404A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431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Collisions occur if any part of the two packets overlap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186CD929-3DE1-E642-99C3-229D41E5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35</a:t>
            </a:fld>
            <a:endParaRPr lang="e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C9FEA0-D052-274D-86AF-90B66ED5B014}"/>
              </a:ext>
            </a:extLst>
          </p:cNvPr>
          <p:cNvSpPr/>
          <p:nvPr/>
        </p:nvSpPr>
        <p:spPr>
          <a:xfrm>
            <a:off x="4588702" y="2821303"/>
            <a:ext cx="3014597" cy="2505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Packet 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5F5000-5A4C-D94B-934A-F1D2ADE50BF8}"/>
              </a:ext>
            </a:extLst>
          </p:cNvPr>
          <p:cNvSpPr/>
          <p:nvPr/>
        </p:nvSpPr>
        <p:spPr>
          <a:xfrm>
            <a:off x="1574104" y="3438231"/>
            <a:ext cx="3014597" cy="2505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Packet 1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01C35C-8A32-704A-B1CB-597A70BA28CC}"/>
              </a:ext>
            </a:extLst>
          </p:cNvPr>
          <p:cNvCxnSpPr/>
          <p:nvPr/>
        </p:nvCxnSpPr>
        <p:spPr>
          <a:xfrm>
            <a:off x="1455479" y="1795721"/>
            <a:ext cx="1016945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92890F3-F448-AA48-A1DF-BB1431B10853}"/>
              </a:ext>
            </a:extLst>
          </p:cNvPr>
          <p:cNvSpPr txBox="1"/>
          <p:nvPr/>
        </p:nvSpPr>
        <p:spPr>
          <a:xfrm>
            <a:off x="548345" y="1573604"/>
            <a:ext cx="890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time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BA323E-FA8A-874C-8776-3243068B67C1}"/>
              </a:ext>
            </a:extLst>
          </p:cNvPr>
          <p:cNvGrpSpPr/>
          <p:nvPr/>
        </p:nvGrpSpPr>
        <p:grpSpPr>
          <a:xfrm>
            <a:off x="4588699" y="1844949"/>
            <a:ext cx="3014600" cy="857316"/>
            <a:chOff x="3441524" y="1701209"/>
            <a:chExt cx="2260950" cy="64298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6588D6-C259-AE45-ABFB-71DE58FD1E9A}"/>
                </a:ext>
              </a:extLst>
            </p:cNvPr>
            <p:cNvSpPr txBox="1"/>
            <p:nvPr/>
          </p:nvSpPr>
          <p:spPr>
            <a:xfrm>
              <a:off x="4292009" y="1852095"/>
              <a:ext cx="707106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T</a:t>
              </a:r>
              <a:r>
                <a:rPr lang="en-US" sz="2400" baseline="-25000" dirty="0" err="1"/>
                <a:t>adv</a:t>
              </a:r>
              <a:endParaRPr lang="en-US" sz="2400" baseline="-25000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29E4392-302D-F749-B316-56AC3E9ABD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524" y="1701209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BE60F61-E8A4-EA4E-BAE8-6A70C8D07057}"/>
                </a:ext>
              </a:extLst>
            </p:cNvPr>
            <p:cNvCxnSpPr>
              <a:cxnSpLocks/>
            </p:cNvCxnSpPr>
            <p:nvPr/>
          </p:nvCxnSpPr>
          <p:spPr>
            <a:xfrm>
              <a:off x="3441525" y="2020186"/>
              <a:ext cx="8504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C4F9AB2-6AA9-2141-A13D-A7EBD312E78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02472" y="1706242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2C7C9F8-E5B7-5E47-A0BB-7835A813FC3A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4999115" y="2025219"/>
              <a:ext cx="703359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F5EE20-3D84-DC47-BAAB-76EB15AC5869}"/>
              </a:ext>
            </a:extLst>
          </p:cNvPr>
          <p:cNvGrpSpPr/>
          <p:nvPr/>
        </p:nvGrpSpPr>
        <p:grpSpPr>
          <a:xfrm>
            <a:off x="1574097" y="1838240"/>
            <a:ext cx="3014602" cy="1462191"/>
            <a:chOff x="3441523" y="1701209"/>
            <a:chExt cx="2260952" cy="109664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937ED9-B982-A541-AD23-95631ADDFBF1}"/>
                </a:ext>
              </a:extLst>
            </p:cNvPr>
            <p:cNvSpPr txBox="1"/>
            <p:nvPr/>
          </p:nvSpPr>
          <p:spPr>
            <a:xfrm>
              <a:off x="4292009" y="1852095"/>
              <a:ext cx="63092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T</a:t>
              </a:r>
              <a:r>
                <a:rPr lang="en-US" sz="2400" baseline="-25000" dirty="0" err="1"/>
                <a:t>adv</a:t>
              </a:r>
              <a:endParaRPr lang="en-US" sz="2400" baseline="-250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8D4B860-33F5-2A4E-96F3-665FB3CACF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523" y="1701209"/>
              <a:ext cx="3" cy="10966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A790860-DE5B-3E4F-8D6F-3AAC81F3CFD3}"/>
                </a:ext>
              </a:extLst>
            </p:cNvPr>
            <p:cNvCxnSpPr>
              <a:cxnSpLocks/>
            </p:cNvCxnSpPr>
            <p:nvPr/>
          </p:nvCxnSpPr>
          <p:spPr>
            <a:xfrm>
              <a:off x="3441525" y="2020186"/>
              <a:ext cx="8504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2730562-75E4-0242-A4A2-03175C05E38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02472" y="1706242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A30BF6F-CFBE-8C49-BB40-201476DDC203}"/>
                </a:ext>
              </a:extLst>
            </p:cNvPr>
            <p:cNvCxnSpPr>
              <a:cxnSpLocks/>
              <a:endCxn id="16" idx="3"/>
            </p:cNvCxnSpPr>
            <p:nvPr/>
          </p:nvCxnSpPr>
          <p:spPr>
            <a:xfrm flipH="1">
              <a:off x="4922931" y="2025219"/>
              <a:ext cx="779544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61DDAF4-98D3-384D-90DA-06CD5F708975}"/>
              </a:ext>
            </a:extLst>
          </p:cNvPr>
          <p:cNvSpPr/>
          <p:nvPr/>
        </p:nvSpPr>
        <p:spPr>
          <a:xfrm>
            <a:off x="3081402" y="3821560"/>
            <a:ext cx="3014597" cy="25052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Packet 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69731C9-19DA-5F45-9F68-7D5DBDBC44C1}"/>
              </a:ext>
            </a:extLst>
          </p:cNvPr>
          <p:cNvSpPr/>
          <p:nvPr/>
        </p:nvSpPr>
        <p:spPr>
          <a:xfrm>
            <a:off x="4588700" y="4204557"/>
            <a:ext cx="3014597" cy="25052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Packet 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B613E4-483A-B644-A471-F20B08B23045}"/>
              </a:ext>
            </a:extLst>
          </p:cNvPr>
          <p:cNvSpPr/>
          <p:nvPr/>
        </p:nvSpPr>
        <p:spPr>
          <a:xfrm>
            <a:off x="6095999" y="4601682"/>
            <a:ext cx="3014597" cy="25052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Packet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9E9248-9AD0-4C4C-BDBD-56039F0679BE}"/>
              </a:ext>
            </a:extLst>
          </p:cNvPr>
          <p:cNvSpPr txBox="1"/>
          <p:nvPr/>
        </p:nvSpPr>
        <p:spPr>
          <a:xfrm>
            <a:off x="44315" y="6411283"/>
            <a:ext cx="1134262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Jeon, </a:t>
            </a:r>
            <a:r>
              <a:rPr lang="en-US" sz="1067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Wha</a:t>
            </a:r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Sook, et al. "Performance analysis of neighbor discovery process in </a:t>
            </a:r>
            <a:r>
              <a:rPr lang="en-US" sz="1067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bluetooth</a:t>
            </a:r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low-energy networks." (IEEE Transactions on Vehicular Technology, 2016).</a:t>
            </a:r>
            <a:br>
              <a:rPr lang="en-US" sz="1067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</a:br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 Perez-Diaz de </a:t>
            </a:r>
            <a:r>
              <a:rPr lang="en-US" sz="1067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Cerio</a:t>
            </a:r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, David, et al. "Analytical and experimental performance evaluation of BLE neighbor discovery process including non-idealities of real chipsets." (Sensors, 2017).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E1EBB9-54E5-F843-9454-D51E59D30DE3}"/>
              </a:ext>
            </a:extLst>
          </p:cNvPr>
          <p:cNvSpPr/>
          <p:nvPr/>
        </p:nvSpPr>
        <p:spPr>
          <a:xfrm>
            <a:off x="548345" y="4164232"/>
            <a:ext cx="1592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no collision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D014D1E-5A9E-D24B-80F8-8B7ED7BA4674}"/>
              </a:ext>
            </a:extLst>
          </p:cNvPr>
          <p:cNvCxnSpPr>
            <a:cxnSpLocks/>
          </p:cNvCxnSpPr>
          <p:nvPr/>
        </p:nvCxnSpPr>
        <p:spPr>
          <a:xfrm flipH="1">
            <a:off x="1608982" y="3821560"/>
            <a:ext cx="321418" cy="2911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15D2EE3-DDC4-8540-9513-5F328FB1449D}"/>
              </a:ext>
            </a:extLst>
          </p:cNvPr>
          <p:cNvGrpSpPr/>
          <p:nvPr/>
        </p:nvGrpSpPr>
        <p:grpSpPr>
          <a:xfrm>
            <a:off x="7603296" y="1844949"/>
            <a:ext cx="3014600" cy="857316"/>
            <a:chOff x="3441524" y="1701209"/>
            <a:chExt cx="2260950" cy="64298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F6EA82B-8DAD-1A4C-8215-40698420EF26}"/>
                </a:ext>
              </a:extLst>
            </p:cNvPr>
            <p:cNvSpPr txBox="1"/>
            <p:nvPr/>
          </p:nvSpPr>
          <p:spPr>
            <a:xfrm>
              <a:off x="4292009" y="1852095"/>
              <a:ext cx="707106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T</a:t>
              </a:r>
              <a:r>
                <a:rPr lang="en-US" sz="2400" baseline="-25000" dirty="0" err="1"/>
                <a:t>adv</a:t>
              </a:r>
              <a:endParaRPr lang="en-US" sz="2400" baseline="-25000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952289A-CAD0-E14B-BD83-FEBC381FE7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524" y="1701209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E0BB85E-AFBF-234B-809D-61687CB287A1}"/>
                </a:ext>
              </a:extLst>
            </p:cNvPr>
            <p:cNvCxnSpPr>
              <a:cxnSpLocks/>
            </p:cNvCxnSpPr>
            <p:nvPr/>
          </p:nvCxnSpPr>
          <p:spPr>
            <a:xfrm>
              <a:off x="3441525" y="2020186"/>
              <a:ext cx="8504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15FB160-B60A-3041-9B38-55A6792027F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02472" y="1706242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85FFA1D-741D-0546-A8D8-F904050B7BBF}"/>
                </a:ext>
              </a:extLst>
            </p:cNvPr>
            <p:cNvCxnSpPr>
              <a:cxnSpLocks/>
              <a:endCxn id="31" idx="3"/>
            </p:cNvCxnSpPr>
            <p:nvPr/>
          </p:nvCxnSpPr>
          <p:spPr>
            <a:xfrm flipH="1">
              <a:off x="4999115" y="2025219"/>
              <a:ext cx="703359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AD553C3C-41EF-C14D-8294-4A594B68DF08}"/>
              </a:ext>
            </a:extLst>
          </p:cNvPr>
          <p:cNvSpPr/>
          <p:nvPr/>
        </p:nvSpPr>
        <p:spPr>
          <a:xfrm>
            <a:off x="7603296" y="3438231"/>
            <a:ext cx="3014597" cy="2505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Packet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28507E-24AE-AB42-AB2D-4873678A36C3}"/>
              </a:ext>
            </a:extLst>
          </p:cNvPr>
          <p:cNvSpPr txBox="1"/>
          <p:nvPr/>
        </p:nvSpPr>
        <p:spPr>
          <a:xfrm>
            <a:off x="4470396" y="1354669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3F1613-7F35-A149-9222-D50168A84A60}"/>
              </a:ext>
            </a:extLst>
          </p:cNvPr>
          <p:cNvSpPr txBox="1"/>
          <p:nvPr/>
        </p:nvSpPr>
        <p:spPr>
          <a:xfrm>
            <a:off x="1286935" y="1337736"/>
            <a:ext cx="947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t - </a:t>
            </a:r>
            <a:r>
              <a:rPr lang="en-US" sz="2400" i="1" dirty="0" err="1"/>
              <a:t>T</a:t>
            </a:r>
            <a:r>
              <a:rPr lang="en-US" sz="2400" i="1" baseline="-25000" dirty="0" err="1"/>
              <a:t>adv</a:t>
            </a:r>
            <a:endParaRPr lang="en-US" sz="2400" i="1" baseline="-25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2FD518-8C41-9342-BAAF-076DBEE70952}"/>
              </a:ext>
            </a:extLst>
          </p:cNvPr>
          <p:cNvSpPr txBox="1"/>
          <p:nvPr/>
        </p:nvSpPr>
        <p:spPr>
          <a:xfrm>
            <a:off x="7073420" y="1304273"/>
            <a:ext cx="1006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t + </a:t>
            </a:r>
            <a:r>
              <a:rPr lang="en-US" sz="2400" i="1" dirty="0" err="1"/>
              <a:t>T</a:t>
            </a:r>
            <a:r>
              <a:rPr lang="en-US" sz="2400" i="1" baseline="-25000" dirty="0" err="1"/>
              <a:t>adv</a:t>
            </a:r>
            <a:endParaRPr lang="en-US" sz="2400" i="1" baseline="-250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7B8D680-C03D-A041-A4B2-F9A198838EC5}"/>
              </a:ext>
            </a:extLst>
          </p:cNvPr>
          <p:cNvCxnSpPr/>
          <p:nvPr/>
        </p:nvCxnSpPr>
        <p:spPr>
          <a:xfrm>
            <a:off x="1574097" y="1816334"/>
            <a:ext cx="0" cy="405953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4981139-F7B3-594D-8111-60390339CE37}"/>
              </a:ext>
            </a:extLst>
          </p:cNvPr>
          <p:cNvCxnSpPr/>
          <p:nvPr/>
        </p:nvCxnSpPr>
        <p:spPr>
          <a:xfrm>
            <a:off x="7603296" y="1750212"/>
            <a:ext cx="0" cy="405953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EB36FC-9864-8E42-BD9D-52178D95FB3D}"/>
              </a:ext>
            </a:extLst>
          </p:cNvPr>
          <p:cNvGrpSpPr/>
          <p:nvPr/>
        </p:nvGrpSpPr>
        <p:grpSpPr>
          <a:xfrm>
            <a:off x="1574097" y="5421724"/>
            <a:ext cx="6012036" cy="857316"/>
            <a:chOff x="3441524" y="1701209"/>
            <a:chExt cx="2260950" cy="64298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65293A5-DB15-5445-80C8-3AF1E233673F}"/>
                </a:ext>
              </a:extLst>
            </p:cNvPr>
            <p:cNvSpPr txBox="1"/>
            <p:nvPr/>
          </p:nvSpPr>
          <p:spPr>
            <a:xfrm>
              <a:off x="4292009" y="1852095"/>
              <a:ext cx="707106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 2 * </a:t>
              </a:r>
              <a:r>
                <a:rPr lang="en-US" sz="2400" dirty="0" err="1"/>
                <a:t>T</a:t>
              </a:r>
              <a:r>
                <a:rPr lang="en-US" sz="2400" baseline="-25000" dirty="0" err="1"/>
                <a:t>adv</a:t>
              </a:r>
              <a:endParaRPr lang="en-US" sz="2400" baseline="-25000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D1101E6-9B95-1148-A20C-A76560AF4C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524" y="1701209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8C19277-5E5C-1B44-B6B6-A2F1374A922F}"/>
                </a:ext>
              </a:extLst>
            </p:cNvPr>
            <p:cNvCxnSpPr>
              <a:cxnSpLocks/>
            </p:cNvCxnSpPr>
            <p:nvPr/>
          </p:nvCxnSpPr>
          <p:spPr>
            <a:xfrm>
              <a:off x="3441525" y="2020186"/>
              <a:ext cx="8504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21FBE1B-906C-8C4A-B9A8-A00DF84D925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02472" y="1706242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22076C6-3E3C-F34E-A334-DBEC4D57BECF}"/>
                </a:ext>
              </a:extLst>
            </p:cNvPr>
            <p:cNvCxnSpPr>
              <a:cxnSpLocks/>
              <a:endCxn id="42" idx="3"/>
            </p:cNvCxnSpPr>
            <p:nvPr/>
          </p:nvCxnSpPr>
          <p:spPr>
            <a:xfrm flipH="1">
              <a:off x="4999115" y="2025219"/>
              <a:ext cx="703359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B21BAA3-8C46-D245-9CA4-3CEFAD97D3DF}"/>
              </a:ext>
            </a:extLst>
          </p:cNvPr>
          <p:cNvSpPr txBox="1"/>
          <p:nvPr/>
        </p:nvSpPr>
        <p:spPr>
          <a:xfrm>
            <a:off x="3843001" y="5262867"/>
            <a:ext cx="1894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Vulnerable period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E8FBF1D-D80B-064B-919E-6E6158AD1958}"/>
              </a:ext>
            </a:extLst>
          </p:cNvPr>
          <p:cNvCxnSpPr>
            <a:stCxn id="47" idx="1"/>
          </p:cNvCxnSpPr>
          <p:nvPr/>
        </p:nvCxnSpPr>
        <p:spPr>
          <a:xfrm flipH="1" flipV="1">
            <a:off x="1607957" y="5428435"/>
            <a:ext cx="2235044" cy="19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D99B51C-0AB3-FB40-9EDF-3FC3E26A0D65}"/>
              </a:ext>
            </a:extLst>
          </p:cNvPr>
          <p:cNvCxnSpPr>
            <a:cxnSpLocks/>
          </p:cNvCxnSpPr>
          <p:nvPr/>
        </p:nvCxnSpPr>
        <p:spPr>
          <a:xfrm flipH="1" flipV="1">
            <a:off x="5683631" y="5428435"/>
            <a:ext cx="1919665" cy="16403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1CADE0FE-2471-394F-9B23-43C0E56BD407}"/>
              </a:ext>
            </a:extLst>
          </p:cNvPr>
          <p:cNvSpPr/>
          <p:nvPr/>
        </p:nvSpPr>
        <p:spPr>
          <a:xfrm>
            <a:off x="10048405" y="4164232"/>
            <a:ext cx="1592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no collision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BED5B8D-FAE1-7D42-9085-0C663585C04B}"/>
              </a:ext>
            </a:extLst>
          </p:cNvPr>
          <p:cNvCxnSpPr>
            <a:cxnSpLocks/>
            <a:endCxn id="52" idx="0"/>
          </p:cNvCxnSpPr>
          <p:nvPr/>
        </p:nvCxnSpPr>
        <p:spPr>
          <a:xfrm>
            <a:off x="10617891" y="3821560"/>
            <a:ext cx="226886" cy="3426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09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3" grpId="0" animBg="1"/>
      <p:bldP spid="24" grpId="0" animBg="1"/>
      <p:bldP spid="28" grpId="0"/>
      <p:bldP spid="36" grpId="0" animBg="1"/>
      <p:bldP spid="37" grpId="0"/>
      <p:bldP spid="38" grpId="0"/>
      <p:bldP spid="47" grpId="0"/>
      <p:bldP spid="5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27971-1BE8-9B48-BC8D-541AA404A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431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Collisions occur if any part of the two packets overlap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186CD929-3DE1-E642-99C3-229D41E5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36</a:t>
            </a:fld>
            <a:endParaRPr lang="e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C9FEA0-D052-274D-86AF-90B66ED5B014}"/>
              </a:ext>
            </a:extLst>
          </p:cNvPr>
          <p:cNvSpPr/>
          <p:nvPr/>
        </p:nvSpPr>
        <p:spPr>
          <a:xfrm>
            <a:off x="4588702" y="2821303"/>
            <a:ext cx="3014597" cy="2505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Packet 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5F5000-5A4C-D94B-934A-F1D2ADE50BF8}"/>
              </a:ext>
            </a:extLst>
          </p:cNvPr>
          <p:cNvSpPr/>
          <p:nvPr/>
        </p:nvSpPr>
        <p:spPr>
          <a:xfrm>
            <a:off x="1574104" y="3438231"/>
            <a:ext cx="3014597" cy="2505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Packet 1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01C35C-8A32-704A-B1CB-597A70BA28CC}"/>
              </a:ext>
            </a:extLst>
          </p:cNvPr>
          <p:cNvCxnSpPr/>
          <p:nvPr/>
        </p:nvCxnSpPr>
        <p:spPr>
          <a:xfrm>
            <a:off x="1455479" y="1795721"/>
            <a:ext cx="1016945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92890F3-F448-AA48-A1DF-BB1431B10853}"/>
              </a:ext>
            </a:extLst>
          </p:cNvPr>
          <p:cNvSpPr txBox="1"/>
          <p:nvPr/>
        </p:nvSpPr>
        <p:spPr>
          <a:xfrm>
            <a:off x="548345" y="1573604"/>
            <a:ext cx="890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time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BA323E-FA8A-874C-8776-3243068B67C1}"/>
              </a:ext>
            </a:extLst>
          </p:cNvPr>
          <p:cNvGrpSpPr/>
          <p:nvPr/>
        </p:nvGrpSpPr>
        <p:grpSpPr>
          <a:xfrm>
            <a:off x="4588699" y="1844949"/>
            <a:ext cx="3014600" cy="857316"/>
            <a:chOff x="3441524" y="1701209"/>
            <a:chExt cx="2260950" cy="64298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6588D6-C259-AE45-ABFB-71DE58FD1E9A}"/>
                </a:ext>
              </a:extLst>
            </p:cNvPr>
            <p:cNvSpPr txBox="1"/>
            <p:nvPr/>
          </p:nvSpPr>
          <p:spPr>
            <a:xfrm>
              <a:off x="4292009" y="1852095"/>
              <a:ext cx="707106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T</a:t>
              </a:r>
              <a:r>
                <a:rPr lang="en-US" sz="2400" baseline="-25000" dirty="0" err="1"/>
                <a:t>adv</a:t>
              </a:r>
              <a:endParaRPr lang="en-US" sz="2400" baseline="-25000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29E4392-302D-F749-B316-56AC3E9ABD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524" y="1701209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BE60F61-E8A4-EA4E-BAE8-6A70C8D07057}"/>
                </a:ext>
              </a:extLst>
            </p:cNvPr>
            <p:cNvCxnSpPr>
              <a:cxnSpLocks/>
            </p:cNvCxnSpPr>
            <p:nvPr/>
          </p:nvCxnSpPr>
          <p:spPr>
            <a:xfrm>
              <a:off x="3441525" y="2020186"/>
              <a:ext cx="8504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C4F9AB2-6AA9-2141-A13D-A7EBD312E78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02472" y="1706242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2C7C9F8-E5B7-5E47-A0BB-7835A813FC3A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4999115" y="2025219"/>
              <a:ext cx="703359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BF5EE20-3D84-DC47-BAAB-76EB15AC5869}"/>
              </a:ext>
            </a:extLst>
          </p:cNvPr>
          <p:cNvGrpSpPr/>
          <p:nvPr/>
        </p:nvGrpSpPr>
        <p:grpSpPr>
          <a:xfrm>
            <a:off x="1574097" y="1838240"/>
            <a:ext cx="3014602" cy="1462191"/>
            <a:chOff x="3441523" y="1701209"/>
            <a:chExt cx="2260952" cy="109664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937ED9-B982-A541-AD23-95631ADDFBF1}"/>
                </a:ext>
              </a:extLst>
            </p:cNvPr>
            <p:cNvSpPr txBox="1"/>
            <p:nvPr/>
          </p:nvSpPr>
          <p:spPr>
            <a:xfrm>
              <a:off x="4292009" y="1852095"/>
              <a:ext cx="63092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T</a:t>
              </a:r>
              <a:r>
                <a:rPr lang="en-US" sz="2400" baseline="-25000" dirty="0" err="1"/>
                <a:t>adv</a:t>
              </a:r>
              <a:endParaRPr lang="en-US" sz="2400" baseline="-25000" dirty="0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8D4B860-33F5-2A4E-96F3-665FB3CACF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523" y="1701209"/>
              <a:ext cx="3" cy="10966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A790860-DE5B-3E4F-8D6F-3AAC81F3CFD3}"/>
                </a:ext>
              </a:extLst>
            </p:cNvPr>
            <p:cNvCxnSpPr>
              <a:cxnSpLocks/>
            </p:cNvCxnSpPr>
            <p:nvPr/>
          </p:nvCxnSpPr>
          <p:spPr>
            <a:xfrm>
              <a:off x="3441525" y="2020186"/>
              <a:ext cx="8504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2730562-75E4-0242-A4A2-03175C05E38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02472" y="1706242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A30BF6F-CFBE-8C49-BB40-201476DDC203}"/>
                </a:ext>
              </a:extLst>
            </p:cNvPr>
            <p:cNvCxnSpPr>
              <a:cxnSpLocks/>
              <a:endCxn id="16" idx="3"/>
            </p:cNvCxnSpPr>
            <p:nvPr/>
          </p:nvCxnSpPr>
          <p:spPr>
            <a:xfrm flipH="1">
              <a:off x="4922931" y="2025219"/>
              <a:ext cx="779544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61DDAF4-98D3-384D-90DA-06CD5F708975}"/>
              </a:ext>
            </a:extLst>
          </p:cNvPr>
          <p:cNvSpPr/>
          <p:nvPr/>
        </p:nvSpPr>
        <p:spPr>
          <a:xfrm>
            <a:off x="3081402" y="3821560"/>
            <a:ext cx="3014597" cy="25052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Packet 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69731C9-19DA-5F45-9F68-7D5DBDBC44C1}"/>
              </a:ext>
            </a:extLst>
          </p:cNvPr>
          <p:cNvSpPr/>
          <p:nvPr/>
        </p:nvSpPr>
        <p:spPr>
          <a:xfrm>
            <a:off x="4588700" y="4204557"/>
            <a:ext cx="3014597" cy="25052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Packet 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B613E4-483A-B644-A471-F20B08B23045}"/>
              </a:ext>
            </a:extLst>
          </p:cNvPr>
          <p:cNvSpPr/>
          <p:nvPr/>
        </p:nvSpPr>
        <p:spPr>
          <a:xfrm>
            <a:off x="6095999" y="4601682"/>
            <a:ext cx="3014597" cy="250521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Packet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9E9248-9AD0-4C4C-BDBD-56039F0679BE}"/>
              </a:ext>
            </a:extLst>
          </p:cNvPr>
          <p:cNvSpPr txBox="1"/>
          <p:nvPr/>
        </p:nvSpPr>
        <p:spPr>
          <a:xfrm>
            <a:off x="44315" y="6411283"/>
            <a:ext cx="11342620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Jeon, </a:t>
            </a:r>
            <a:r>
              <a:rPr lang="en-US" sz="1067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Wha</a:t>
            </a:r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Sook, et al. "Performance analysis of neighbor discovery process in </a:t>
            </a:r>
            <a:r>
              <a:rPr lang="en-US" sz="1067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bluetooth</a:t>
            </a:r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 low-energy networks." (IEEE Transactions on Vehicular Technology, 2016).</a:t>
            </a:r>
            <a:br>
              <a:rPr lang="en-US" sz="1067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</a:br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 Perez-Diaz de </a:t>
            </a:r>
            <a:r>
              <a:rPr lang="en-US" sz="1067" dirty="0" err="1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Cerio</a:t>
            </a:r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</a:rPr>
              <a:t>, David, et al. "Analytical and experimental performance evaluation of BLE neighbor discovery process including non-idealities of real chipsets." (Sensors, 2017).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5E1EBB9-54E5-F843-9454-D51E59D30DE3}"/>
              </a:ext>
            </a:extLst>
          </p:cNvPr>
          <p:cNvSpPr/>
          <p:nvPr/>
        </p:nvSpPr>
        <p:spPr>
          <a:xfrm>
            <a:off x="548345" y="4164232"/>
            <a:ext cx="1592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no collision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D014D1E-5A9E-D24B-80F8-8B7ED7BA4674}"/>
              </a:ext>
            </a:extLst>
          </p:cNvPr>
          <p:cNvCxnSpPr>
            <a:cxnSpLocks/>
          </p:cNvCxnSpPr>
          <p:nvPr/>
        </p:nvCxnSpPr>
        <p:spPr>
          <a:xfrm flipH="1">
            <a:off x="1608982" y="3821560"/>
            <a:ext cx="321418" cy="2911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15D2EE3-DDC4-8540-9513-5F328FB1449D}"/>
              </a:ext>
            </a:extLst>
          </p:cNvPr>
          <p:cNvGrpSpPr/>
          <p:nvPr/>
        </p:nvGrpSpPr>
        <p:grpSpPr>
          <a:xfrm>
            <a:off x="7603296" y="1844949"/>
            <a:ext cx="3014600" cy="857316"/>
            <a:chOff x="3441524" y="1701209"/>
            <a:chExt cx="2260950" cy="64298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F6EA82B-8DAD-1A4C-8215-40698420EF26}"/>
                </a:ext>
              </a:extLst>
            </p:cNvPr>
            <p:cNvSpPr txBox="1"/>
            <p:nvPr/>
          </p:nvSpPr>
          <p:spPr>
            <a:xfrm>
              <a:off x="4292009" y="1852095"/>
              <a:ext cx="707106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T</a:t>
              </a:r>
              <a:r>
                <a:rPr lang="en-US" sz="2400" baseline="-25000" dirty="0" err="1"/>
                <a:t>adv</a:t>
              </a:r>
              <a:endParaRPr lang="en-US" sz="2400" baseline="-25000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952289A-CAD0-E14B-BD83-FEBC381FE7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524" y="1701209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E0BB85E-AFBF-234B-809D-61687CB287A1}"/>
                </a:ext>
              </a:extLst>
            </p:cNvPr>
            <p:cNvCxnSpPr>
              <a:cxnSpLocks/>
            </p:cNvCxnSpPr>
            <p:nvPr/>
          </p:nvCxnSpPr>
          <p:spPr>
            <a:xfrm>
              <a:off x="3441525" y="2020186"/>
              <a:ext cx="8504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D15FB160-B60A-3041-9B38-55A6792027FC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02472" y="1706242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85FFA1D-741D-0546-A8D8-F904050B7BBF}"/>
                </a:ext>
              </a:extLst>
            </p:cNvPr>
            <p:cNvCxnSpPr>
              <a:cxnSpLocks/>
              <a:endCxn id="31" idx="3"/>
            </p:cNvCxnSpPr>
            <p:nvPr/>
          </p:nvCxnSpPr>
          <p:spPr>
            <a:xfrm flipH="1">
              <a:off x="4999115" y="2025219"/>
              <a:ext cx="703359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AD553C3C-41EF-C14D-8294-4A594B68DF08}"/>
              </a:ext>
            </a:extLst>
          </p:cNvPr>
          <p:cNvSpPr/>
          <p:nvPr/>
        </p:nvSpPr>
        <p:spPr>
          <a:xfrm>
            <a:off x="7603296" y="3438231"/>
            <a:ext cx="3014597" cy="2505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Packet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28507E-24AE-AB42-AB2D-4873678A36C3}"/>
              </a:ext>
            </a:extLst>
          </p:cNvPr>
          <p:cNvSpPr txBox="1"/>
          <p:nvPr/>
        </p:nvSpPr>
        <p:spPr>
          <a:xfrm>
            <a:off x="4470396" y="1354669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3F1613-7F35-A149-9222-D50168A84A60}"/>
              </a:ext>
            </a:extLst>
          </p:cNvPr>
          <p:cNvSpPr txBox="1"/>
          <p:nvPr/>
        </p:nvSpPr>
        <p:spPr>
          <a:xfrm>
            <a:off x="1286935" y="1337736"/>
            <a:ext cx="947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t - </a:t>
            </a:r>
            <a:r>
              <a:rPr lang="en-US" sz="2400" i="1" dirty="0" err="1"/>
              <a:t>T</a:t>
            </a:r>
            <a:r>
              <a:rPr lang="en-US" sz="2400" i="1" baseline="-25000" dirty="0" err="1"/>
              <a:t>adv</a:t>
            </a:r>
            <a:endParaRPr lang="en-US" sz="2400" i="1" baseline="-25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2FD518-8C41-9342-BAAF-076DBEE70952}"/>
              </a:ext>
            </a:extLst>
          </p:cNvPr>
          <p:cNvSpPr txBox="1"/>
          <p:nvPr/>
        </p:nvSpPr>
        <p:spPr>
          <a:xfrm>
            <a:off x="7073420" y="1304273"/>
            <a:ext cx="1006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t + </a:t>
            </a:r>
            <a:r>
              <a:rPr lang="en-US" sz="2400" i="1" dirty="0" err="1"/>
              <a:t>T</a:t>
            </a:r>
            <a:r>
              <a:rPr lang="en-US" sz="2400" i="1" baseline="-25000" dirty="0" err="1"/>
              <a:t>adv</a:t>
            </a:r>
            <a:endParaRPr lang="en-US" sz="2400" i="1" baseline="-250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7B8D680-C03D-A041-A4B2-F9A198838EC5}"/>
              </a:ext>
            </a:extLst>
          </p:cNvPr>
          <p:cNvCxnSpPr/>
          <p:nvPr/>
        </p:nvCxnSpPr>
        <p:spPr>
          <a:xfrm>
            <a:off x="1574097" y="1816334"/>
            <a:ext cx="0" cy="405953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4981139-F7B3-594D-8111-60390339CE37}"/>
              </a:ext>
            </a:extLst>
          </p:cNvPr>
          <p:cNvCxnSpPr/>
          <p:nvPr/>
        </p:nvCxnSpPr>
        <p:spPr>
          <a:xfrm>
            <a:off x="7603296" y="1750212"/>
            <a:ext cx="0" cy="4059533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EB36FC-9864-8E42-BD9D-52178D95FB3D}"/>
              </a:ext>
            </a:extLst>
          </p:cNvPr>
          <p:cNvGrpSpPr/>
          <p:nvPr/>
        </p:nvGrpSpPr>
        <p:grpSpPr>
          <a:xfrm>
            <a:off x="1574097" y="5421724"/>
            <a:ext cx="6012036" cy="857316"/>
            <a:chOff x="3441524" y="1701209"/>
            <a:chExt cx="2260950" cy="64298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65293A5-DB15-5445-80C8-3AF1E233673F}"/>
                </a:ext>
              </a:extLst>
            </p:cNvPr>
            <p:cNvSpPr txBox="1"/>
            <p:nvPr/>
          </p:nvSpPr>
          <p:spPr>
            <a:xfrm>
              <a:off x="4292009" y="1852095"/>
              <a:ext cx="707106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 2 * </a:t>
              </a:r>
              <a:r>
                <a:rPr lang="en-US" sz="2400" dirty="0" err="1"/>
                <a:t>T</a:t>
              </a:r>
              <a:r>
                <a:rPr lang="en-US" sz="2400" baseline="-25000" dirty="0" err="1"/>
                <a:t>adv</a:t>
              </a:r>
              <a:endParaRPr lang="en-US" sz="2400" baseline="-25000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D1101E6-9B95-1148-A20C-A76560AF4C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524" y="1701209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8C19277-5E5C-1B44-B6B6-A2F1374A922F}"/>
                </a:ext>
              </a:extLst>
            </p:cNvPr>
            <p:cNvCxnSpPr>
              <a:cxnSpLocks/>
            </p:cNvCxnSpPr>
            <p:nvPr/>
          </p:nvCxnSpPr>
          <p:spPr>
            <a:xfrm>
              <a:off x="3441525" y="2020186"/>
              <a:ext cx="8504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21FBE1B-906C-8C4A-B9A8-A00DF84D925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02472" y="1706242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22076C6-3E3C-F34E-A334-DBEC4D57BECF}"/>
                </a:ext>
              </a:extLst>
            </p:cNvPr>
            <p:cNvCxnSpPr>
              <a:cxnSpLocks/>
              <a:endCxn id="42" idx="3"/>
            </p:cNvCxnSpPr>
            <p:nvPr/>
          </p:nvCxnSpPr>
          <p:spPr>
            <a:xfrm flipH="1">
              <a:off x="4999115" y="2025219"/>
              <a:ext cx="703359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B21BAA3-8C46-D245-9CA4-3CEFAD97D3DF}"/>
              </a:ext>
            </a:extLst>
          </p:cNvPr>
          <p:cNvSpPr txBox="1"/>
          <p:nvPr/>
        </p:nvSpPr>
        <p:spPr>
          <a:xfrm>
            <a:off x="3843001" y="5262867"/>
            <a:ext cx="1894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Vulnerable period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E8FBF1D-D80B-064B-919E-6E6158AD1958}"/>
              </a:ext>
            </a:extLst>
          </p:cNvPr>
          <p:cNvCxnSpPr>
            <a:stCxn id="47" idx="1"/>
          </p:cNvCxnSpPr>
          <p:nvPr/>
        </p:nvCxnSpPr>
        <p:spPr>
          <a:xfrm flipH="1" flipV="1">
            <a:off x="1607957" y="5428435"/>
            <a:ext cx="2235044" cy="19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CD99B51C-0AB3-FB40-9EDF-3FC3E26A0D65}"/>
              </a:ext>
            </a:extLst>
          </p:cNvPr>
          <p:cNvCxnSpPr>
            <a:cxnSpLocks/>
          </p:cNvCxnSpPr>
          <p:nvPr/>
        </p:nvCxnSpPr>
        <p:spPr>
          <a:xfrm flipH="1" flipV="1">
            <a:off x="5683631" y="5428435"/>
            <a:ext cx="1919665" cy="16403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1CADE0FE-2471-394F-9B23-43C0E56BD407}"/>
              </a:ext>
            </a:extLst>
          </p:cNvPr>
          <p:cNvSpPr/>
          <p:nvPr/>
        </p:nvSpPr>
        <p:spPr>
          <a:xfrm>
            <a:off x="10048405" y="4164232"/>
            <a:ext cx="15927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no collision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BED5B8D-FAE1-7D42-9085-0C663585C04B}"/>
              </a:ext>
            </a:extLst>
          </p:cNvPr>
          <p:cNvCxnSpPr>
            <a:cxnSpLocks/>
            <a:endCxn id="52" idx="0"/>
          </p:cNvCxnSpPr>
          <p:nvPr/>
        </p:nvCxnSpPr>
        <p:spPr>
          <a:xfrm>
            <a:off x="10617891" y="3821560"/>
            <a:ext cx="226886" cy="3426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23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  <p:bldP spid="23" grpId="0" animBg="1"/>
      <p:bldP spid="24" grpId="0" animBg="1"/>
      <p:bldP spid="28" grpId="0"/>
      <p:bldP spid="36" grpId="0" animBg="1"/>
      <p:bldP spid="5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27971-1BE8-9B48-BC8D-541AA404A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431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Computing probability of collision from vulnerable period and Tx window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186CD929-3DE1-E642-99C3-229D41E5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37</a:t>
            </a:fld>
            <a:endParaRPr lang="e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C9FEA0-D052-274D-86AF-90B66ED5B014}"/>
              </a:ext>
            </a:extLst>
          </p:cNvPr>
          <p:cNvSpPr/>
          <p:nvPr/>
        </p:nvSpPr>
        <p:spPr>
          <a:xfrm>
            <a:off x="4029902" y="2821303"/>
            <a:ext cx="3014597" cy="2505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Packet 0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01C35C-8A32-704A-B1CB-597A70BA28CC}"/>
              </a:ext>
            </a:extLst>
          </p:cNvPr>
          <p:cNvCxnSpPr/>
          <p:nvPr/>
        </p:nvCxnSpPr>
        <p:spPr>
          <a:xfrm>
            <a:off x="896679" y="1795721"/>
            <a:ext cx="1016945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92890F3-F448-AA48-A1DF-BB1431B10853}"/>
              </a:ext>
            </a:extLst>
          </p:cNvPr>
          <p:cNvSpPr txBox="1"/>
          <p:nvPr/>
        </p:nvSpPr>
        <p:spPr>
          <a:xfrm>
            <a:off x="-10455" y="1573604"/>
            <a:ext cx="890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time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DBA323E-FA8A-874C-8776-3243068B67C1}"/>
              </a:ext>
            </a:extLst>
          </p:cNvPr>
          <p:cNvGrpSpPr/>
          <p:nvPr/>
        </p:nvGrpSpPr>
        <p:grpSpPr>
          <a:xfrm>
            <a:off x="4029899" y="1844949"/>
            <a:ext cx="3014600" cy="857316"/>
            <a:chOff x="3441524" y="1701209"/>
            <a:chExt cx="2260950" cy="64298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6588D6-C259-AE45-ABFB-71DE58FD1E9A}"/>
                </a:ext>
              </a:extLst>
            </p:cNvPr>
            <p:cNvSpPr txBox="1"/>
            <p:nvPr/>
          </p:nvSpPr>
          <p:spPr>
            <a:xfrm>
              <a:off x="4292009" y="1852095"/>
              <a:ext cx="707106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T</a:t>
              </a:r>
              <a:r>
                <a:rPr lang="en-US" sz="2400" baseline="-25000" dirty="0" err="1"/>
                <a:t>adv</a:t>
              </a:r>
              <a:endParaRPr lang="en-US" sz="2400" baseline="-25000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29E4392-302D-F749-B316-56AC3E9ABD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524" y="1701209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BE60F61-E8A4-EA4E-BAE8-6A70C8D07057}"/>
                </a:ext>
              </a:extLst>
            </p:cNvPr>
            <p:cNvCxnSpPr>
              <a:cxnSpLocks/>
            </p:cNvCxnSpPr>
            <p:nvPr/>
          </p:nvCxnSpPr>
          <p:spPr>
            <a:xfrm>
              <a:off x="3441525" y="2020186"/>
              <a:ext cx="8504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BC4F9AB2-6AA9-2141-A13D-A7EBD312E78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02472" y="1706242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2C7C9F8-E5B7-5E47-A0BB-7835A813FC3A}"/>
                </a:ext>
              </a:extLst>
            </p:cNvPr>
            <p:cNvCxnSpPr>
              <a:cxnSpLocks/>
              <a:endCxn id="10" idx="3"/>
            </p:cNvCxnSpPr>
            <p:nvPr/>
          </p:nvCxnSpPr>
          <p:spPr>
            <a:xfrm flipH="1">
              <a:off x="4999115" y="2025219"/>
              <a:ext cx="703359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F28507E-24AE-AB42-AB2D-4873678A36C3}"/>
              </a:ext>
            </a:extLst>
          </p:cNvPr>
          <p:cNvSpPr txBox="1"/>
          <p:nvPr/>
        </p:nvSpPr>
        <p:spPr>
          <a:xfrm>
            <a:off x="3911596" y="1354669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3F1613-7F35-A149-9222-D50168A84A60}"/>
              </a:ext>
            </a:extLst>
          </p:cNvPr>
          <p:cNvSpPr txBox="1"/>
          <p:nvPr/>
        </p:nvSpPr>
        <p:spPr>
          <a:xfrm>
            <a:off x="728135" y="1337736"/>
            <a:ext cx="947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t - </a:t>
            </a:r>
            <a:r>
              <a:rPr lang="en-US" sz="2400" i="1" dirty="0" err="1"/>
              <a:t>T</a:t>
            </a:r>
            <a:r>
              <a:rPr lang="en-US" sz="2400" i="1" baseline="-25000" dirty="0" err="1"/>
              <a:t>adv</a:t>
            </a:r>
            <a:endParaRPr lang="en-US" sz="2400" i="1" baseline="-25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2FD518-8C41-9342-BAAF-076DBEE70952}"/>
              </a:ext>
            </a:extLst>
          </p:cNvPr>
          <p:cNvSpPr txBox="1"/>
          <p:nvPr/>
        </p:nvSpPr>
        <p:spPr>
          <a:xfrm>
            <a:off x="6514620" y="1304273"/>
            <a:ext cx="1006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t + </a:t>
            </a:r>
            <a:r>
              <a:rPr lang="en-US" sz="2400" i="1" dirty="0" err="1"/>
              <a:t>T</a:t>
            </a:r>
            <a:r>
              <a:rPr lang="en-US" sz="2400" i="1" baseline="-25000" dirty="0" err="1"/>
              <a:t>adv</a:t>
            </a:r>
            <a:endParaRPr lang="en-US" sz="2400" i="1" baseline="-250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7B8D680-C03D-A041-A4B2-F9A198838EC5}"/>
              </a:ext>
            </a:extLst>
          </p:cNvPr>
          <p:cNvCxnSpPr>
            <a:cxnSpLocks/>
          </p:cNvCxnSpPr>
          <p:nvPr/>
        </p:nvCxnSpPr>
        <p:spPr>
          <a:xfrm>
            <a:off x="1015297" y="1816334"/>
            <a:ext cx="0" cy="285726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4981139-F7B3-594D-8111-60390339CE37}"/>
              </a:ext>
            </a:extLst>
          </p:cNvPr>
          <p:cNvCxnSpPr>
            <a:cxnSpLocks/>
          </p:cNvCxnSpPr>
          <p:nvPr/>
        </p:nvCxnSpPr>
        <p:spPr>
          <a:xfrm>
            <a:off x="7044496" y="1750212"/>
            <a:ext cx="0" cy="305885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EB36FC-9864-8E42-BD9D-52178D95FB3D}"/>
              </a:ext>
            </a:extLst>
          </p:cNvPr>
          <p:cNvGrpSpPr/>
          <p:nvPr/>
        </p:nvGrpSpPr>
        <p:grpSpPr>
          <a:xfrm>
            <a:off x="1015297" y="4507328"/>
            <a:ext cx="6012036" cy="857316"/>
            <a:chOff x="3441524" y="1701209"/>
            <a:chExt cx="2260950" cy="64298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65293A5-DB15-5445-80C8-3AF1E233673F}"/>
                </a:ext>
              </a:extLst>
            </p:cNvPr>
            <p:cNvSpPr txBox="1"/>
            <p:nvPr/>
          </p:nvSpPr>
          <p:spPr>
            <a:xfrm>
              <a:off x="4292009" y="1852095"/>
              <a:ext cx="707106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 2 * </a:t>
              </a:r>
              <a:r>
                <a:rPr lang="en-US" sz="2400" dirty="0" err="1"/>
                <a:t>T</a:t>
              </a:r>
              <a:r>
                <a:rPr lang="en-US" sz="2400" baseline="-25000" dirty="0" err="1"/>
                <a:t>adv</a:t>
              </a:r>
              <a:endParaRPr lang="en-US" sz="2400" baseline="-25000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D1101E6-9B95-1148-A20C-A76560AF4C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524" y="1701209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8C19277-5E5C-1B44-B6B6-A2F1374A922F}"/>
                </a:ext>
              </a:extLst>
            </p:cNvPr>
            <p:cNvCxnSpPr>
              <a:cxnSpLocks/>
            </p:cNvCxnSpPr>
            <p:nvPr/>
          </p:nvCxnSpPr>
          <p:spPr>
            <a:xfrm>
              <a:off x="3441525" y="2020186"/>
              <a:ext cx="8504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21FBE1B-906C-8C4A-B9A8-A00DF84D925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02472" y="1706242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22076C6-3E3C-F34E-A334-DBEC4D57BECF}"/>
                </a:ext>
              </a:extLst>
            </p:cNvPr>
            <p:cNvCxnSpPr>
              <a:cxnSpLocks/>
              <a:endCxn id="42" idx="3"/>
            </p:cNvCxnSpPr>
            <p:nvPr/>
          </p:nvCxnSpPr>
          <p:spPr>
            <a:xfrm flipH="1">
              <a:off x="4999115" y="2025219"/>
              <a:ext cx="703359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819DF37-A49D-BF4B-BC0E-6DDD92EC7C21}"/>
              </a:ext>
            </a:extLst>
          </p:cNvPr>
          <p:cNvGrpSpPr/>
          <p:nvPr/>
        </p:nvGrpSpPr>
        <p:grpSpPr>
          <a:xfrm>
            <a:off x="1049157" y="4348471"/>
            <a:ext cx="5968710" cy="369332"/>
            <a:chOff x="1049157" y="5262867"/>
            <a:chExt cx="5968710" cy="369332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B21BAA3-8C46-D245-9CA4-3CEFAD97D3DF}"/>
                </a:ext>
              </a:extLst>
            </p:cNvPr>
            <p:cNvSpPr txBox="1"/>
            <p:nvPr/>
          </p:nvSpPr>
          <p:spPr>
            <a:xfrm>
              <a:off x="3284201" y="5262867"/>
              <a:ext cx="1894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Vulnerable period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E8FBF1D-D80B-064B-919E-6E6158AD1958}"/>
                </a:ext>
              </a:extLst>
            </p:cNvPr>
            <p:cNvCxnSpPr>
              <a:stCxn id="47" idx="1"/>
            </p:cNvCxnSpPr>
            <p:nvPr/>
          </p:nvCxnSpPr>
          <p:spPr>
            <a:xfrm flipH="1" flipV="1">
              <a:off x="1049157" y="5428435"/>
              <a:ext cx="2235044" cy="190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CD99B51C-0AB3-FB40-9EDF-3FC3E26A0D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24832" y="5421724"/>
              <a:ext cx="1893035" cy="6712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38CE1FF2-44A3-EF4A-B4AA-446CD8FBC5B6}"/>
              </a:ext>
            </a:extLst>
          </p:cNvPr>
          <p:cNvSpPr/>
          <p:nvPr/>
        </p:nvSpPr>
        <p:spPr>
          <a:xfrm>
            <a:off x="9159478" y="2821303"/>
            <a:ext cx="3014597" cy="2505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Packet 0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32E18F8-F190-4149-9BE9-647DD08E3FB4}"/>
              </a:ext>
            </a:extLst>
          </p:cNvPr>
          <p:cNvSpPr/>
          <p:nvPr/>
        </p:nvSpPr>
        <p:spPr>
          <a:xfrm>
            <a:off x="8973713" y="2546839"/>
            <a:ext cx="170979" cy="524980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E55A9A7-4F19-DB46-AF43-D2A052CE4405}"/>
              </a:ext>
            </a:extLst>
          </p:cNvPr>
          <p:cNvGrpSpPr/>
          <p:nvPr/>
        </p:nvGrpSpPr>
        <p:grpSpPr>
          <a:xfrm>
            <a:off x="4029893" y="3119181"/>
            <a:ext cx="5129586" cy="902360"/>
            <a:chOff x="3441522" y="1701209"/>
            <a:chExt cx="2260952" cy="676771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69AC90B-D117-2F4E-BD42-5583FF3C54A1}"/>
                </a:ext>
              </a:extLst>
            </p:cNvPr>
            <p:cNvSpPr txBox="1"/>
            <p:nvPr/>
          </p:nvSpPr>
          <p:spPr>
            <a:xfrm>
              <a:off x="3941346" y="1847065"/>
              <a:ext cx="1425905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T</a:t>
              </a:r>
              <a:r>
                <a:rPr lang="en-US" sz="2400" baseline="-25000" dirty="0" err="1"/>
                <a:t>adv_interval</a:t>
              </a:r>
              <a:r>
                <a:rPr lang="en-US" sz="2400" baseline="-25000" dirty="0"/>
                <a:t> + </a:t>
              </a:r>
              <a:r>
                <a:rPr lang="en-US" sz="2400" dirty="0" err="1"/>
                <a:t>t</a:t>
              </a:r>
              <a:r>
                <a:rPr lang="en-US" sz="2400" baseline="-25000" dirty="0" err="1"/>
                <a:t>adv_delay</a:t>
              </a:r>
              <a:endParaRPr lang="en-US" sz="2400" dirty="0"/>
            </a:p>
            <a:p>
              <a:pPr algn="ctr"/>
              <a:endParaRPr lang="en-US" sz="2400" baseline="-25000" dirty="0"/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2D4092A-BE21-DC44-BF56-54FE19C027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41524" y="1701209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E3A4EEE-9EF3-AD40-A18D-9D1FCEFD9E4C}"/>
                </a:ext>
              </a:extLst>
            </p:cNvPr>
            <p:cNvCxnSpPr>
              <a:cxnSpLocks/>
              <a:endCxn id="56" idx="1"/>
            </p:cNvCxnSpPr>
            <p:nvPr/>
          </p:nvCxnSpPr>
          <p:spPr>
            <a:xfrm>
              <a:off x="3441522" y="2112522"/>
              <a:ext cx="499824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F8DB4CA8-0F71-5649-854F-5EBC1B76D8B8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702472" y="1706242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367C4CE-1F43-0D4E-8EE4-7CF350D079F5}"/>
                </a:ext>
              </a:extLst>
            </p:cNvPr>
            <p:cNvCxnSpPr>
              <a:cxnSpLocks/>
              <a:endCxn id="56" idx="3"/>
            </p:cNvCxnSpPr>
            <p:nvPr/>
          </p:nvCxnSpPr>
          <p:spPr>
            <a:xfrm flipH="1">
              <a:off x="5367251" y="2112522"/>
              <a:ext cx="33522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2A58948E-F282-CD46-97CD-CBF40CE1649E}"/>
              </a:ext>
            </a:extLst>
          </p:cNvPr>
          <p:cNvSpPr/>
          <p:nvPr/>
        </p:nvSpPr>
        <p:spPr>
          <a:xfrm>
            <a:off x="7980290" y="1942407"/>
            <a:ext cx="890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t</a:t>
            </a:r>
            <a:r>
              <a:rPr lang="en-US" baseline="-25000" dirty="0" err="1"/>
              <a:t>adv_delay</a:t>
            </a:r>
            <a:endParaRPr lang="en-US" dirty="0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2996B9F2-E17F-464B-B044-136E9E95FC79}"/>
              </a:ext>
            </a:extLst>
          </p:cNvPr>
          <p:cNvCxnSpPr>
            <a:cxnSpLocks/>
          </p:cNvCxnSpPr>
          <p:nvPr/>
        </p:nvCxnSpPr>
        <p:spPr>
          <a:xfrm flipH="1" flipV="1">
            <a:off x="8575319" y="2352791"/>
            <a:ext cx="347878" cy="256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7F9A8BF-08D1-6248-9D78-B172BF1A86B0}"/>
              </a:ext>
            </a:extLst>
          </p:cNvPr>
          <p:cNvGrpSpPr/>
          <p:nvPr/>
        </p:nvGrpSpPr>
        <p:grpSpPr>
          <a:xfrm>
            <a:off x="4046357" y="3853871"/>
            <a:ext cx="5098338" cy="369332"/>
            <a:chOff x="1049157" y="5172387"/>
            <a:chExt cx="5995341" cy="468940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E29B155-39E2-E34A-987F-61D949BF301F}"/>
                </a:ext>
              </a:extLst>
            </p:cNvPr>
            <p:cNvSpPr txBox="1"/>
            <p:nvPr/>
          </p:nvSpPr>
          <p:spPr>
            <a:xfrm>
              <a:off x="2975331" y="5172387"/>
              <a:ext cx="2637843" cy="468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Transmission window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93FA257C-4CBD-0C46-8221-EFAFD2F9D4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9157" y="5428436"/>
              <a:ext cx="1932895" cy="3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2F23D020-EB5B-6D44-9828-252CB78694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75228" y="5444839"/>
              <a:ext cx="1369270" cy="1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0B2A82D-561B-A645-AD61-24015DF80A3F}"/>
                  </a:ext>
                </a:extLst>
              </p:cNvPr>
              <p:cNvSpPr txBox="1"/>
              <p:nvPr/>
            </p:nvSpPr>
            <p:spPr>
              <a:xfrm>
                <a:off x="2132346" y="5631094"/>
                <a:ext cx="4520466" cy="808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𝑉𝑢𝑙𝑛𝑒𝑟𝑎𝑏𝑙𝑒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𝑃𝑒𝑟𝑖𝑜𝑑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𝑇𝑟𝑎𝑛𝑠𝑚𝑖𝑠𝑠𝑖𝑜𝑛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𝑊𝑖𝑛𝑑𝑜𝑤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0B2A82D-561B-A645-AD61-24015DF80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2346" y="5631094"/>
                <a:ext cx="4520466" cy="808811"/>
              </a:xfrm>
              <a:prstGeom prst="rect">
                <a:avLst/>
              </a:prstGeom>
              <a:blipFill>
                <a:blip r:embed="rId3"/>
                <a:stretch>
                  <a:fillRect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Box 76">
            <a:extLst>
              <a:ext uri="{FF2B5EF4-FFF2-40B4-BE49-F238E27FC236}">
                <a16:creationId xmlns:a16="http://schemas.microsoft.com/office/drawing/2014/main" id="{75DF2914-9CF7-174E-92A7-2B4BDB254D1F}"/>
              </a:ext>
            </a:extLst>
          </p:cNvPr>
          <p:cNvSpPr txBox="1"/>
          <p:nvPr/>
        </p:nvSpPr>
        <p:spPr>
          <a:xfrm>
            <a:off x="36904" y="5642416"/>
            <a:ext cx="2095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Probability of Collision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78F3E8C-3989-8647-B110-5422A42A5E2C}"/>
                  </a:ext>
                </a:extLst>
              </p:cNvPr>
              <p:cNvSpPr txBox="1"/>
              <p:nvPr/>
            </p:nvSpPr>
            <p:spPr>
              <a:xfrm>
                <a:off x="6510867" y="5586893"/>
                <a:ext cx="4689800" cy="802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 ∗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𝑎𝑑𝑣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𝑎𝑑𝑣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_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𝑖𝑛𝑡𝑒𝑟𝑣𝑎𝑙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𝑎𝑣𝑔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𝑎𝑑𝑣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_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𝑑𝑒𝑙𝑎𝑦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78F3E8C-3989-8647-B110-5422A42A5E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0867" y="5586893"/>
                <a:ext cx="4689800" cy="802014"/>
              </a:xfrm>
              <a:prstGeom prst="rect">
                <a:avLst/>
              </a:prstGeom>
              <a:blipFill>
                <a:blip r:embed="rId4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039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1" grpId="0"/>
      <p:bldP spid="76" grpId="0"/>
      <p:bldP spid="77" grpId="0"/>
      <p:bldP spid="7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C71E9-C47D-4B1B-A051-99E3AA1DD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Determine Probability of Multiple Failures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7F9D2-0582-436C-87B8-4963C151A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Given:</a:t>
            </a:r>
          </a:p>
          <a:p>
            <a:pPr lvl="1"/>
            <a:r>
              <a:rPr lang="en-US" dirty="0"/>
              <a:t>Probability of Collision of 1 packet with reference packet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Determine:</a:t>
            </a:r>
          </a:p>
          <a:p>
            <a:pPr lvl="1"/>
            <a:r>
              <a:rPr lang="en-US" dirty="0"/>
              <a:t>Probability of Reception for data sent redundantly across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</a:t>
            </a:r>
            <a:r>
              <a:rPr lang="en-US" dirty="0"/>
              <a:t> packets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91900-80A5-4EBF-822F-28ECC2180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4A559E3-D32F-F94A-B1D9-F3A20A280AB3}"/>
                  </a:ext>
                </a:extLst>
              </p:cNvPr>
              <p:cNvSpPr txBox="1"/>
              <p:nvPr/>
            </p:nvSpPr>
            <p:spPr>
              <a:xfrm>
                <a:off x="3063679" y="2938695"/>
                <a:ext cx="4520466" cy="808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𝑉𝑢𝑙𝑛𝑒𝑟𝑎𝑏𝑙𝑒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𝑃𝑒𝑟𝑖𝑜𝑑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𝑇𝑟𝑎𝑛𝑠𝑚𝑖𝑠𝑠𝑖𝑜𝑛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𝑊𝑖𝑛𝑑𝑜𝑤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4A559E3-D32F-F94A-B1D9-F3A20A280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679" y="2938695"/>
                <a:ext cx="4520466" cy="808811"/>
              </a:xfrm>
              <a:prstGeom prst="rect">
                <a:avLst/>
              </a:prstGeom>
              <a:blipFill>
                <a:blip r:embed="rId2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18BDBB4-2240-0346-8B2C-68F1A793DBC0}"/>
              </a:ext>
            </a:extLst>
          </p:cNvPr>
          <p:cNvSpPr txBox="1"/>
          <p:nvPr/>
        </p:nvSpPr>
        <p:spPr>
          <a:xfrm>
            <a:off x="968237" y="2950017"/>
            <a:ext cx="2095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Probability of Collision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38E14B-A316-DA4C-ABB0-376A780E04E6}"/>
                  </a:ext>
                </a:extLst>
              </p:cNvPr>
              <p:cNvSpPr txBox="1"/>
              <p:nvPr/>
            </p:nvSpPr>
            <p:spPr>
              <a:xfrm>
                <a:off x="7442200" y="2894494"/>
                <a:ext cx="4689800" cy="802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 ∗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𝑎𝑑𝑣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𝑎𝑑𝑣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_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𝑖𝑛𝑡𝑒𝑟𝑣𝑎𝑙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𝑎𝑣𝑔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(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𝑎𝑑𝑣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_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𝑑𝑒𝑙𝑎𝑦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38E14B-A316-DA4C-ABB0-376A780E04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2200" y="2894494"/>
                <a:ext cx="4689800" cy="802014"/>
              </a:xfrm>
              <a:prstGeom prst="rect">
                <a:avLst/>
              </a:prstGeom>
              <a:blipFill>
                <a:blip r:embed="rId3"/>
                <a:stretch>
                  <a:fillRect t="-1587"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32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C71E9-C47D-4B1B-A051-99E3AA1DD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Determine Probability of Multiple Failures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7F9D2-0582-436C-87B8-4963C151A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Given:</a:t>
            </a:r>
          </a:p>
          <a:p>
            <a:pPr lvl="1"/>
            <a:r>
              <a:rPr lang="en-US" dirty="0"/>
              <a:t>Probability of Collision of 1 packet with reference packet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Determine:</a:t>
            </a:r>
          </a:p>
          <a:p>
            <a:pPr lvl="1"/>
            <a:r>
              <a:rPr lang="en-US" dirty="0"/>
              <a:t>Probability of Reception for data sent redundantly across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</a:t>
            </a:r>
            <a:r>
              <a:rPr lang="en-US" dirty="0"/>
              <a:t> packets</a:t>
            </a:r>
          </a:p>
          <a:p>
            <a:pPr lvl="1"/>
            <a:r>
              <a:rPr lang="en-US" dirty="0"/>
              <a:t>i.e., what are the odds that </a:t>
            </a:r>
            <a:r>
              <a:rPr lang="en-US" b="1" dirty="0"/>
              <a:t>at least one</a:t>
            </a:r>
            <a:r>
              <a:rPr lang="en-US" dirty="0"/>
              <a:t> of the packets doesn’t collide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91900-80A5-4EBF-822F-28ECC2180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4A559E3-D32F-F94A-B1D9-F3A20A280AB3}"/>
                  </a:ext>
                </a:extLst>
              </p:cNvPr>
              <p:cNvSpPr txBox="1"/>
              <p:nvPr/>
            </p:nvSpPr>
            <p:spPr>
              <a:xfrm>
                <a:off x="3063679" y="2938695"/>
                <a:ext cx="4520466" cy="8088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𝑉𝑢𝑙𝑛𝑒𝑟𝑎𝑏𝑙𝑒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𝑃𝑒𝑟𝑖𝑜𝑑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𝑇𝑟𝑎𝑛𝑠𝑚𝑖𝑠𝑠𝑖𝑜𝑛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𝑊𝑖𝑛𝑑𝑜𝑤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4A559E3-D32F-F94A-B1D9-F3A20A280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679" y="2938695"/>
                <a:ext cx="4520466" cy="808811"/>
              </a:xfrm>
              <a:prstGeom prst="rect">
                <a:avLst/>
              </a:prstGeom>
              <a:blipFill>
                <a:blip r:embed="rId2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18BDBB4-2240-0346-8B2C-68F1A793DBC0}"/>
              </a:ext>
            </a:extLst>
          </p:cNvPr>
          <p:cNvSpPr txBox="1"/>
          <p:nvPr/>
        </p:nvSpPr>
        <p:spPr>
          <a:xfrm>
            <a:off x="968237" y="2950017"/>
            <a:ext cx="2095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Probability of Collision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38E14B-A316-DA4C-ABB0-376A780E04E6}"/>
                  </a:ext>
                </a:extLst>
              </p:cNvPr>
              <p:cNvSpPr txBox="1"/>
              <p:nvPr/>
            </p:nvSpPr>
            <p:spPr>
              <a:xfrm>
                <a:off x="7442200" y="2894494"/>
                <a:ext cx="4689800" cy="802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 ∗ 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𝑎𝑑𝑣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𝑎𝑑𝑣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_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𝑖𝑛𝑡𝑒𝑟𝑣𝑎𝑙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𝑎𝑣𝑔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(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𝑎𝑑𝑣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_</m:t>
                            </m:r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𝑑𝑒𝑙𝑎𝑦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38E14B-A316-DA4C-ABB0-376A780E04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2200" y="2894494"/>
                <a:ext cx="4689800" cy="802014"/>
              </a:xfrm>
              <a:prstGeom prst="rect">
                <a:avLst/>
              </a:prstGeom>
              <a:blipFill>
                <a:blip r:embed="rId3"/>
                <a:stretch>
                  <a:fillRect t="-1587" b="-3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334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>
            <a:extLst>
              <a:ext uri="{FF2B5EF4-FFF2-40B4-BE49-F238E27FC236}">
                <a16:creationId xmlns:a16="http://schemas.microsoft.com/office/drawing/2014/main" id="{1A8650EA-28BC-1C4F-992F-18350E4F8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4828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Bluetooth Classic and BLE co-exist &amp; have different use cases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43397F-9AD6-2D4E-9B26-8F84F47AA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BBBE-C700-C147-87D6-E0769AB4D7F4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2227D3-536A-5840-89A1-FB4221F22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3995737"/>
            <a:ext cx="1435100" cy="1435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F14D39-6404-0B46-B180-F225CE0BDC82}"/>
              </a:ext>
            </a:extLst>
          </p:cNvPr>
          <p:cNvSpPr txBox="1"/>
          <p:nvPr/>
        </p:nvSpPr>
        <p:spPr>
          <a:xfrm>
            <a:off x="2183308" y="6356350"/>
            <a:ext cx="1387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 BT Audio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38EA8F-781D-854A-A7CD-E12224B83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5230" y="4778152"/>
            <a:ext cx="2324100" cy="13053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81100C-E715-6C48-99EF-756DB31A0A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3226"/>
          <a:stretch/>
        </p:blipFill>
        <p:spPr>
          <a:xfrm>
            <a:off x="4198810" y="3995737"/>
            <a:ext cx="1478090" cy="13369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03E35E4-05DC-3E46-9367-B878FB9D6F3F}"/>
              </a:ext>
            </a:extLst>
          </p:cNvPr>
          <p:cNvSpPr/>
          <p:nvPr/>
        </p:nvSpPr>
        <p:spPr>
          <a:xfrm>
            <a:off x="6498141" y="1557498"/>
            <a:ext cx="5561202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Bluetooth Low Energy (introduced in v4.0)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Small amounts of data transfer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Low power requirements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“months or years” on small batteries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Ideal for IoT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501FD2-F75B-BF45-A4FB-5154732E4715}"/>
              </a:ext>
            </a:extLst>
          </p:cNvPr>
          <p:cNvSpPr/>
          <p:nvPr/>
        </p:nvSpPr>
        <p:spPr>
          <a:xfrm>
            <a:off x="504564" y="1557498"/>
            <a:ext cx="5284652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Bluetooth Classic (around since 1999)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Continuous data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Can afford higher battery power requirements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1EE888-E094-FA46-BE0D-A440F4B6AB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2263" y="3921808"/>
            <a:ext cx="1852835" cy="18528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93AEAFD-BF21-CF4A-B087-D5F711111B52}"/>
              </a:ext>
            </a:extLst>
          </p:cNvPr>
          <p:cNvSpPr txBox="1"/>
          <p:nvPr/>
        </p:nvSpPr>
        <p:spPr>
          <a:xfrm>
            <a:off x="153557" y="5430837"/>
            <a:ext cx="1369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Headphones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AA328A-D113-0A47-A1FC-EF0C59DD8167}"/>
              </a:ext>
            </a:extLst>
          </p:cNvPr>
          <p:cNvSpPr txBox="1"/>
          <p:nvPr/>
        </p:nvSpPr>
        <p:spPr>
          <a:xfrm>
            <a:off x="4182199" y="5332728"/>
            <a:ext cx="1511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Mobile Photo </a:t>
            </a:r>
          </a:p>
          <a:p>
            <a:pPr algn="ctr"/>
            <a:r>
              <a:rPr lang="en-US" dirty="0"/>
              <a:t>Printers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EA56D9-D3C8-A14B-B224-037719B0D43A}"/>
              </a:ext>
            </a:extLst>
          </p:cNvPr>
          <p:cNvSpPr txBox="1"/>
          <p:nvPr/>
        </p:nvSpPr>
        <p:spPr>
          <a:xfrm>
            <a:off x="6073774" y="5609727"/>
            <a:ext cx="164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Fitness Trackers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6E8A15-F751-8648-B7B5-DF4E3580E3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7973" y="4048007"/>
            <a:ext cx="1337654" cy="133765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B50F7F6-C884-7D43-BA16-BEA146769074}"/>
              </a:ext>
            </a:extLst>
          </p:cNvPr>
          <p:cNvSpPr txBox="1"/>
          <p:nvPr/>
        </p:nvSpPr>
        <p:spPr>
          <a:xfrm>
            <a:off x="7723585" y="5475513"/>
            <a:ext cx="1843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Tracking Devices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eg</a:t>
            </a:r>
            <a:r>
              <a:rPr lang="en-US" dirty="0"/>
              <a:t>: Apple </a:t>
            </a:r>
            <a:r>
              <a:rPr lang="en-US" dirty="0" err="1"/>
              <a:t>AirTag</a:t>
            </a:r>
            <a:r>
              <a:rPr lang="en-US" dirty="0"/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286635-7BA2-5C40-9589-E32BE66BF076}"/>
              </a:ext>
            </a:extLst>
          </p:cNvPr>
          <p:cNvSpPr txBox="1"/>
          <p:nvPr/>
        </p:nvSpPr>
        <p:spPr>
          <a:xfrm>
            <a:off x="10120667" y="5468211"/>
            <a:ext cx="1312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Switches </a:t>
            </a:r>
          </a:p>
          <a:p>
            <a:pPr algn="ctr"/>
            <a:r>
              <a:rPr lang="en-US" dirty="0"/>
              <a:t>and Sensors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24943F6-E19C-E549-A7A2-4FF83DBE70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0785" y="4033470"/>
            <a:ext cx="1502510" cy="15025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5D2F8F-A55E-D542-9A2D-C8C3D77C5C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53600" y="3539526"/>
            <a:ext cx="1282700" cy="128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9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19" grpId="0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C71E9-C47D-4B1B-A051-99E3AA1DD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Determine Probability of Multiple Failures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7F9D2-0582-436C-87B8-4963C151A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Given:</a:t>
            </a:r>
          </a:p>
          <a:p>
            <a:pPr lvl="1"/>
            <a:r>
              <a:rPr lang="en-US" dirty="0"/>
              <a:t>Probability of Collision of 1 packet with reference packet</a:t>
            </a:r>
          </a:p>
          <a:p>
            <a:endParaRPr lang="en-US" dirty="0"/>
          </a:p>
          <a:p>
            <a:r>
              <a:rPr lang="en-US" dirty="0"/>
              <a:t>Determine:</a:t>
            </a:r>
          </a:p>
          <a:p>
            <a:pPr lvl="1"/>
            <a:r>
              <a:rPr lang="en-US" dirty="0"/>
              <a:t>Probability of Reception for data sent redundantly across </a:t>
            </a:r>
            <a:r>
              <a:rPr lang="en-US" b="1" dirty="0">
                <a:latin typeface="Courier New" panose="02070309020205020404" pitchFamily="49" charset="0"/>
                <a:cs typeface="Courier New" panose="02070309020205020404" pitchFamily="49" charset="0"/>
              </a:rPr>
              <a:t>M</a:t>
            </a:r>
            <a:r>
              <a:rPr lang="en-US" dirty="0"/>
              <a:t> packets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i.e., what are the odds that </a:t>
            </a:r>
            <a:r>
              <a:rPr lang="en-US" b="1" dirty="0"/>
              <a:t>at least one</a:t>
            </a:r>
            <a:r>
              <a:rPr lang="en-US" dirty="0"/>
              <a:t> of the packets doesn’t collide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1 – (Probability of </a:t>
            </a:r>
            <a:r>
              <a:rPr lang="en-US" dirty="0" err="1"/>
              <a:t>Collision</a:t>
            </a:r>
            <a:r>
              <a:rPr lang="en-US" baseline="30000" dirty="0" err="1"/>
              <a:t>M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(P</a:t>
            </a:r>
            <a:r>
              <a:rPr lang="en-US" baseline="-25000" dirty="0"/>
              <a:t>c</a:t>
            </a:r>
            <a:r>
              <a:rPr lang="en-US" dirty="0"/>
              <a:t>)</a:t>
            </a:r>
            <a:r>
              <a:rPr lang="en-US" baseline="30000" dirty="0"/>
              <a:t>M</a:t>
            </a:r>
            <a:r>
              <a:rPr lang="en-US" dirty="0"/>
              <a:t> = Probability that all of them collide</a:t>
            </a:r>
          </a:p>
          <a:p>
            <a:pPr lvl="2"/>
            <a:r>
              <a:rPr lang="en-US" dirty="0"/>
              <a:t>1-that = Probability that NOT all of them collide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91900-80A5-4EBF-822F-28ECC2180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707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27971-1BE8-9B48-BC8D-541AA404A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determine reception rate?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7B75ABB-6346-7749-81B8-08462F13879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152396" indent="0">
                  <a:buNone/>
                </a:pPr>
                <a:r>
                  <a:rPr lang="en-US" dirty="0"/>
                  <a:t>With redundancy, we care about data reception instead of packet reception.</a:t>
                </a:r>
              </a:p>
              <a:p>
                <a:endParaRPr lang="en-US" dirty="0"/>
              </a:p>
              <a:p>
                <a:pPr marL="152396" indent="0">
                  <a:buNone/>
                </a:pPr>
                <a:r>
                  <a:rPr lang="en-US" dirty="0"/>
                  <a:t>Naïve model:</a:t>
                </a:r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𝑎𝑐𝑘𝑒𝑡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𝑒𝑐𝑒𝑝𝑡𝑖𝑜𝑛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𝑎𝑡𝑒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=1−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𝑃𝑟𝑜𝑏𝑎𝑏𝑖𝑙𝑖𝑡𝑦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𝐶𝑜𝑙𝑙𝑖𝑠𝑖𝑜𝑛</m:t>
                        </m:r>
                      </m:e>
                    </m:d>
                  </m:oMath>
                </a14:m>
                <a:endParaRPr lang="en-US" sz="2400" dirty="0"/>
              </a:p>
              <a:p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𝑎𝑡𝑎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𝑅𝑒𝑐𝑒𝑝𝑡𝑖𝑜𝑛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𝑅𝑎𝑡𝑒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=1−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𝑃𝑟𝑜𝑏𝑎𝑏𝑖𝑙𝑖𝑡𝑦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𝐶𝑜𝑙𝑙𝑖𝑠𝑖𝑜𝑛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𝑁𝑢𝑚𝑏𝑒𝑟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𝑜𝑓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𝑃𝑎𝑐𝑘𝑒𝑡𝑠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marL="152396" indent="0">
                  <a:buNone/>
                </a:pPr>
                <a:r>
                  <a:rPr lang="en-US" dirty="0"/>
                  <a:t>Data Reception Assumption: repeat packet collisions are independent.</a:t>
                </a:r>
              </a:p>
              <a:p>
                <a:pPr lvl="1"/>
                <a:r>
                  <a:rPr lang="en-US" dirty="0"/>
                  <a:t>True for any arbitrary selection of two BLE devices</a:t>
                </a:r>
              </a:p>
              <a:p>
                <a:pPr lvl="1"/>
                <a:r>
                  <a:rPr lang="en-US" dirty="0"/>
                  <a:t>False for two devices that have recently collided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7B75ABB-6346-7749-81B8-08462F1387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78" t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74A67-3CEB-9B4B-9661-2BD3D477F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47348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01765C33-F23F-E940-A048-7E46AF1D92A7}"/>
              </a:ext>
            </a:extLst>
          </p:cNvPr>
          <p:cNvSpPr/>
          <p:nvPr/>
        </p:nvSpPr>
        <p:spPr>
          <a:xfrm>
            <a:off x="9326312" y="3910820"/>
            <a:ext cx="1284187" cy="12198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00A05F9-BBE6-FE43-8025-C671C46665C1}"/>
              </a:ext>
            </a:extLst>
          </p:cNvPr>
          <p:cNvSpPr/>
          <p:nvPr/>
        </p:nvSpPr>
        <p:spPr>
          <a:xfrm>
            <a:off x="8047140" y="3910820"/>
            <a:ext cx="1284187" cy="12198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ACF31AD-4BFF-EE48-9235-E82E212D547C}"/>
              </a:ext>
            </a:extLst>
          </p:cNvPr>
          <p:cNvSpPr/>
          <p:nvPr/>
        </p:nvSpPr>
        <p:spPr>
          <a:xfrm>
            <a:off x="6760447" y="3910820"/>
            <a:ext cx="1284187" cy="12198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817E1E6-EABB-1241-A822-C528236CF6F2}"/>
              </a:ext>
            </a:extLst>
          </p:cNvPr>
          <p:cNvSpPr/>
          <p:nvPr/>
        </p:nvSpPr>
        <p:spPr>
          <a:xfrm>
            <a:off x="3448977" y="4687249"/>
            <a:ext cx="1284187" cy="46414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B27971-1BE8-9B48-BC8D-541AA404A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are transmissions from two devices independent?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75ABB-6346-7749-81B8-08462F138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2396" indent="0">
              <a:buNone/>
            </a:pPr>
            <a:r>
              <a:rPr lang="en-US" dirty="0"/>
              <a:t>Assumption is </a:t>
            </a:r>
            <a:r>
              <a:rPr lang="en-US" i="1" dirty="0"/>
              <a:t>true</a:t>
            </a:r>
            <a:r>
              <a:rPr lang="en-US" dirty="0"/>
              <a:t> for any BLE device that has been advertising for some time</a:t>
            </a:r>
          </a:p>
          <a:p>
            <a:pPr lvl="1"/>
            <a:r>
              <a:rPr lang="en-US" dirty="0"/>
              <a:t>Sum of random delays grows the uncertainty of transmission.</a:t>
            </a:r>
          </a:p>
          <a:p>
            <a:pPr lvl="1"/>
            <a:r>
              <a:rPr lang="en-US" dirty="0"/>
              <a:t>Applied to periodic transmissions, any point in interval becomes equally likely.</a:t>
            </a:r>
          </a:p>
          <a:p>
            <a:pPr lvl="2"/>
            <a:r>
              <a:rPr lang="en-US" dirty="0"/>
              <a:t>Range of 1x delay, 2x delay, 3x delay, until it wraps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9EF1B-06CF-094E-BDA1-64EDBC69C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" sz="1333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42</a:t>
            </a:fld>
            <a:endParaRPr lang="en" sz="1333"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AACF468-0060-2341-9582-7F8C6A5EAE76}"/>
              </a:ext>
            </a:extLst>
          </p:cNvPr>
          <p:cNvCxnSpPr/>
          <p:nvPr/>
        </p:nvCxnSpPr>
        <p:spPr>
          <a:xfrm>
            <a:off x="1379279" y="5177433"/>
            <a:ext cx="1016945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F7E3EEB-924C-784C-ADBC-E47E41A20A09}"/>
              </a:ext>
            </a:extLst>
          </p:cNvPr>
          <p:cNvSpPr txBox="1"/>
          <p:nvPr/>
        </p:nvSpPr>
        <p:spPr>
          <a:xfrm>
            <a:off x="642089" y="4972249"/>
            <a:ext cx="73719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time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E3E353-AABA-5748-857D-C25CE277CFA4}"/>
              </a:ext>
            </a:extLst>
          </p:cNvPr>
          <p:cNvSpPr/>
          <p:nvPr/>
        </p:nvSpPr>
        <p:spPr>
          <a:xfrm>
            <a:off x="1767840" y="4736123"/>
            <a:ext cx="228600" cy="441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AA828E-8C21-E247-875C-C45B118C6452}"/>
              </a:ext>
            </a:extLst>
          </p:cNvPr>
          <p:cNvSpPr/>
          <p:nvPr/>
        </p:nvSpPr>
        <p:spPr>
          <a:xfrm>
            <a:off x="4733164" y="4696526"/>
            <a:ext cx="228600" cy="441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6E7F61-D232-DE4B-8E6E-0C046F18D4C5}"/>
              </a:ext>
            </a:extLst>
          </p:cNvPr>
          <p:cNvGrpSpPr/>
          <p:nvPr/>
        </p:nvGrpSpPr>
        <p:grpSpPr>
          <a:xfrm>
            <a:off x="1744390" y="5241224"/>
            <a:ext cx="1714791" cy="850606"/>
            <a:chOff x="1308292" y="3930920"/>
            <a:chExt cx="1407216" cy="63795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EB55B1C-4D92-DD4C-A9CC-47537FDF9B5E}"/>
                </a:ext>
              </a:extLst>
            </p:cNvPr>
            <p:cNvSpPr txBox="1"/>
            <p:nvPr/>
          </p:nvSpPr>
          <p:spPr>
            <a:xfrm>
              <a:off x="1485574" y="4107526"/>
              <a:ext cx="1044282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186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</a:t>
              </a:r>
              <a:r>
                <a:rPr lang="en-US" sz="1867" kern="0" baseline="-250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adv_interval</a:t>
              </a:r>
              <a:endPara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31D76B1-6CDE-2B4A-A19A-14938827337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8292" y="3930921"/>
              <a:ext cx="3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FC77A91-EFD5-5D4A-A500-AB57C3475CD6}"/>
                </a:ext>
              </a:extLst>
            </p:cNvPr>
            <p:cNvCxnSpPr>
              <a:cxnSpLocks/>
              <a:endCxn id="10" idx="1"/>
            </p:cNvCxnSpPr>
            <p:nvPr/>
          </p:nvCxnSpPr>
          <p:spPr>
            <a:xfrm flipV="1">
              <a:off x="1308292" y="4249897"/>
              <a:ext cx="177282" cy="6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82EB793-A98A-864B-BFE7-F1237787CBC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707135" y="3930920"/>
              <a:ext cx="3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F951699-AE64-3942-A213-2A915DC6E944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>
              <a:off x="2529857" y="4249897"/>
              <a:ext cx="185651" cy="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90B16B5-CAB5-C446-919A-5BD0A3D5FA19}"/>
              </a:ext>
            </a:extLst>
          </p:cNvPr>
          <p:cNvGrpSpPr/>
          <p:nvPr/>
        </p:nvGrpSpPr>
        <p:grpSpPr>
          <a:xfrm>
            <a:off x="3448976" y="5241225"/>
            <a:ext cx="1260648" cy="850605"/>
            <a:chOff x="1308292" y="3930921"/>
            <a:chExt cx="1530278" cy="63795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EA3E448-46BE-BC43-BCFF-83E29BC93FDD}"/>
                </a:ext>
              </a:extLst>
            </p:cNvPr>
            <p:cNvSpPr txBox="1"/>
            <p:nvPr/>
          </p:nvSpPr>
          <p:spPr>
            <a:xfrm>
              <a:off x="1572520" y="4107527"/>
              <a:ext cx="1001823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delay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C0525B1-C8A5-E64E-9488-EFA8ECD3B7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8292" y="3930921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9F39640-988F-A147-B22D-A80E73864EF9}"/>
                </a:ext>
              </a:extLst>
            </p:cNvPr>
            <p:cNvCxnSpPr>
              <a:cxnSpLocks/>
              <a:endCxn id="16" idx="1"/>
            </p:cNvCxnSpPr>
            <p:nvPr/>
          </p:nvCxnSpPr>
          <p:spPr>
            <a:xfrm flipV="1">
              <a:off x="1308292" y="4249898"/>
              <a:ext cx="264228" cy="6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C3F0464-CD69-574B-8AEA-400467C84E6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838567" y="3930921"/>
              <a:ext cx="3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D0941BB-67DB-1C4B-8360-4C37810BFC18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>
              <a:off x="2574343" y="4249898"/>
              <a:ext cx="264222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7F486B5-97A0-BB46-A866-56642037E9D5}"/>
              </a:ext>
            </a:extLst>
          </p:cNvPr>
          <p:cNvGrpSpPr/>
          <p:nvPr/>
        </p:nvGrpSpPr>
        <p:grpSpPr>
          <a:xfrm>
            <a:off x="4709621" y="5241221"/>
            <a:ext cx="1714791" cy="850606"/>
            <a:chOff x="1308292" y="3930920"/>
            <a:chExt cx="1407216" cy="63795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E6A7CE0-727D-994E-9DEE-3F3084CA146F}"/>
                </a:ext>
              </a:extLst>
            </p:cNvPr>
            <p:cNvSpPr txBox="1"/>
            <p:nvPr/>
          </p:nvSpPr>
          <p:spPr>
            <a:xfrm>
              <a:off x="1485574" y="4107526"/>
              <a:ext cx="1044282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186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</a:t>
              </a:r>
              <a:r>
                <a:rPr lang="en-US" sz="1867" kern="0" baseline="-250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adv_interval</a:t>
              </a:r>
              <a:endPara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303FE2E-A86C-AD4D-9D18-833EA8995F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8292" y="3930921"/>
              <a:ext cx="3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0F9C33E-A874-6E4C-A867-E8800B6FE53E}"/>
                </a:ext>
              </a:extLst>
            </p:cNvPr>
            <p:cNvCxnSpPr>
              <a:cxnSpLocks/>
              <a:endCxn id="35" idx="1"/>
            </p:cNvCxnSpPr>
            <p:nvPr/>
          </p:nvCxnSpPr>
          <p:spPr>
            <a:xfrm flipV="1">
              <a:off x="1308292" y="4249897"/>
              <a:ext cx="177282" cy="6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417016-3C67-294F-B273-D29FDC00ABD8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707135" y="3930920"/>
              <a:ext cx="3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192FF72-776B-2A4F-8D8C-2F4E53B05170}"/>
                </a:ext>
              </a:extLst>
            </p:cNvPr>
            <p:cNvCxnSpPr>
              <a:cxnSpLocks/>
              <a:stCxn id="35" idx="3"/>
            </p:cNvCxnSpPr>
            <p:nvPr/>
          </p:nvCxnSpPr>
          <p:spPr>
            <a:xfrm>
              <a:off x="2529857" y="4249897"/>
              <a:ext cx="185651" cy="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140E36E-91C5-394F-BCA3-6B1609B1C8F5}"/>
              </a:ext>
            </a:extLst>
          </p:cNvPr>
          <p:cNvGrpSpPr/>
          <p:nvPr/>
        </p:nvGrpSpPr>
        <p:grpSpPr>
          <a:xfrm>
            <a:off x="6414205" y="5242316"/>
            <a:ext cx="1260648" cy="850605"/>
            <a:chOff x="1308292" y="3930921"/>
            <a:chExt cx="1530278" cy="63795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AF20911-7D48-6445-B017-90746CE97402}"/>
                </a:ext>
              </a:extLst>
            </p:cNvPr>
            <p:cNvSpPr txBox="1"/>
            <p:nvPr/>
          </p:nvSpPr>
          <p:spPr>
            <a:xfrm>
              <a:off x="1572520" y="4107527"/>
              <a:ext cx="1001823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delay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63B20FEB-921D-4C46-B1BC-390230FE2E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8292" y="3930921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9DB7079-F30B-DB46-9738-F12EBDCF04EF}"/>
                </a:ext>
              </a:extLst>
            </p:cNvPr>
            <p:cNvCxnSpPr>
              <a:cxnSpLocks/>
              <a:endCxn id="41" idx="1"/>
            </p:cNvCxnSpPr>
            <p:nvPr/>
          </p:nvCxnSpPr>
          <p:spPr>
            <a:xfrm flipV="1">
              <a:off x="1308292" y="4249898"/>
              <a:ext cx="264228" cy="6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A2E2F9E-18A4-0E49-9E74-DAEDE6C782DF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838567" y="3930921"/>
              <a:ext cx="3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3167316-7C12-3441-8061-C9C66802EDFA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>
              <a:off x="2574343" y="4249898"/>
              <a:ext cx="264222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9C6F35C0-16D3-4644-ABC4-D597B895EBD7}"/>
              </a:ext>
            </a:extLst>
          </p:cNvPr>
          <p:cNvSpPr/>
          <p:nvPr/>
        </p:nvSpPr>
        <p:spPr>
          <a:xfrm>
            <a:off x="7674849" y="4692198"/>
            <a:ext cx="228600" cy="441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1F4624D-D59E-B544-9F85-ED25EFD544C4}"/>
              </a:ext>
            </a:extLst>
          </p:cNvPr>
          <p:cNvGrpSpPr/>
          <p:nvPr/>
        </p:nvGrpSpPr>
        <p:grpSpPr>
          <a:xfrm>
            <a:off x="7664810" y="5240128"/>
            <a:ext cx="1714791" cy="850606"/>
            <a:chOff x="1308292" y="3930920"/>
            <a:chExt cx="1407216" cy="63795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A38E644-C1B9-4B45-8A4E-4B8E7DDFE056}"/>
                </a:ext>
              </a:extLst>
            </p:cNvPr>
            <p:cNvSpPr txBox="1"/>
            <p:nvPr/>
          </p:nvSpPr>
          <p:spPr>
            <a:xfrm>
              <a:off x="1485574" y="4107526"/>
              <a:ext cx="1044282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1867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</a:t>
              </a:r>
              <a:r>
                <a:rPr lang="en-US" sz="1867" kern="0" baseline="-250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adv_interval</a:t>
              </a:r>
              <a:endPara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57E8AB7-A579-404E-A982-12A8E82526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8292" y="3930921"/>
              <a:ext cx="3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38FC5ACE-DE82-1946-88C6-135E75D707C1}"/>
                </a:ext>
              </a:extLst>
            </p:cNvPr>
            <p:cNvCxnSpPr>
              <a:cxnSpLocks/>
              <a:endCxn id="49" idx="1"/>
            </p:cNvCxnSpPr>
            <p:nvPr/>
          </p:nvCxnSpPr>
          <p:spPr>
            <a:xfrm flipV="1">
              <a:off x="1308292" y="4249897"/>
              <a:ext cx="177282" cy="6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CD2FED2-EA35-544F-9BBF-406CEC748823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707135" y="3930920"/>
              <a:ext cx="3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93D0127-7F26-174B-96B6-DB92302CCBF6}"/>
                </a:ext>
              </a:extLst>
            </p:cNvPr>
            <p:cNvCxnSpPr>
              <a:cxnSpLocks/>
              <a:stCxn id="49" idx="3"/>
            </p:cNvCxnSpPr>
            <p:nvPr/>
          </p:nvCxnSpPr>
          <p:spPr>
            <a:xfrm>
              <a:off x="2529857" y="4249897"/>
              <a:ext cx="185651" cy="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D79A4BE-F13F-9D4D-B73D-8492F835992A}"/>
              </a:ext>
            </a:extLst>
          </p:cNvPr>
          <p:cNvGrpSpPr/>
          <p:nvPr/>
        </p:nvGrpSpPr>
        <p:grpSpPr>
          <a:xfrm>
            <a:off x="9369395" y="5241223"/>
            <a:ext cx="1260648" cy="850605"/>
            <a:chOff x="1308292" y="3930921"/>
            <a:chExt cx="1530278" cy="637954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7A768A4-B0F3-184F-9B8C-1F25E3323A7F}"/>
                </a:ext>
              </a:extLst>
            </p:cNvPr>
            <p:cNvSpPr txBox="1"/>
            <p:nvPr/>
          </p:nvSpPr>
          <p:spPr>
            <a:xfrm>
              <a:off x="1572520" y="4107527"/>
              <a:ext cx="1001823" cy="284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delay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3EE0FDB-9A62-AA4A-B88E-2C9E7B2E88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8292" y="3930921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9169B25-F1D6-3740-9342-3204867BB57A}"/>
                </a:ext>
              </a:extLst>
            </p:cNvPr>
            <p:cNvCxnSpPr>
              <a:cxnSpLocks/>
              <a:endCxn id="55" idx="1"/>
            </p:cNvCxnSpPr>
            <p:nvPr/>
          </p:nvCxnSpPr>
          <p:spPr>
            <a:xfrm flipV="1">
              <a:off x="1308292" y="4249898"/>
              <a:ext cx="264228" cy="6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57D44F6-B260-7149-9A69-C68E78A17C3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838567" y="3930921"/>
              <a:ext cx="3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510147C-D348-A549-9853-951C4EA21A30}"/>
                </a:ext>
              </a:extLst>
            </p:cNvPr>
            <p:cNvCxnSpPr>
              <a:cxnSpLocks/>
              <a:stCxn id="55" idx="3"/>
            </p:cNvCxnSpPr>
            <p:nvPr/>
          </p:nvCxnSpPr>
          <p:spPr>
            <a:xfrm>
              <a:off x="2574343" y="4249898"/>
              <a:ext cx="264222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8ABD91B1-93F2-1642-BFAC-8E84E1049266}"/>
              </a:ext>
            </a:extLst>
          </p:cNvPr>
          <p:cNvSpPr/>
          <p:nvPr/>
        </p:nvSpPr>
        <p:spPr>
          <a:xfrm>
            <a:off x="10630039" y="4687249"/>
            <a:ext cx="228600" cy="441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5733D9B-063D-304B-B439-723268D94E4D}"/>
              </a:ext>
            </a:extLst>
          </p:cNvPr>
          <p:cNvSpPr/>
          <p:nvPr/>
        </p:nvSpPr>
        <p:spPr>
          <a:xfrm>
            <a:off x="6375513" y="4342228"/>
            <a:ext cx="1284187" cy="8132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BDD601A-016F-6346-88B8-0C28FC122C6A}"/>
              </a:ext>
            </a:extLst>
          </p:cNvPr>
          <p:cNvSpPr/>
          <p:nvPr/>
        </p:nvSpPr>
        <p:spPr>
          <a:xfrm>
            <a:off x="5096341" y="4342229"/>
            <a:ext cx="1284187" cy="8132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21598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5C8A341F-4FFD-264A-B0CC-498069A48164}"/>
              </a:ext>
            </a:extLst>
          </p:cNvPr>
          <p:cNvSpPr/>
          <p:nvPr/>
        </p:nvSpPr>
        <p:spPr>
          <a:xfrm>
            <a:off x="6832553" y="3860974"/>
            <a:ext cx="1856944" cy="6515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B27971-1BE8-9B48-BC8D-541AA404A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27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When are transmissions from two devices NOT independent?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75ABB-6346-7749-81B8-08462F138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760"/>
            <a:ext cx="10515600" cy="4351338"/>
          </a:xfrm>
        </p:spPr>
        <p:txBody>
          <a:bodyPr/>
          <a:lstStyle/>
          <a:p>
            <a:pPr marL="152396" indent="0">
              <a:buNone/>
            </a:pPr>
            <a:r>
              <a:rPr lang="en-US" dirty="0"/>
              <a:t>Independence assumption is </a:t>
            </a:r>
            <a:r>
              <a:rPr lang="en-US" i="1" dirty="0"/>
              <a:t>false</a:t>
            </a:r>
            <a:r>
              <a:rPr lang="en-US" dirty="0"/>
              <a:t> for two BLE devices that have recently collided.</a:t>
            </a:r>
          </a:p>
          <a:p>
            <a:pPr lvl="1"/>
            <a:r>
              <a:rPr lang="en-US" dirty="0"/>
              <a:t>If </a:t>
            </a:r>
            <a:r>
              <a:rPr lang="en-US" dirty="0" err="1"/>
              <a:t>T</a:t>
            </a:r>
            <a:r>
              <a:rPr lang="en-US" baseline="-25000" dirty="0" err="1"/>
              <a:t>adv_interval</a:t>
            </a:r>
            <a:r>
              <a:rPr lang="en-US" dirty="0"/>
              <a:t> is identical, next transmissions with be close in time.</a:t>
            </a:r>
            <a:endParaRPr lang="en-US" baseline="-25000" dirty="0"/>
          </a:p>
          <a:p>
            <a:pPr lvl="1"/>
            <a:r>
              <a:rPr lang="en-US" dirty="0"/>
              <a:t>Collision is determined by difference of random delays.</a:t>
            </a:r>
          </a:p>
          <a:p>
            <a:pPr lvl="1"/>
            <a:r>
              <a:rPr lang="en-US" dirty="0"/>
              <a:t>Further repeat collisions have the same probability of occurrence.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9EF1B-06CF-094E-BDA1-64EDBC69C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43</a:t>
            </a:fld>
            <a:endParaRPr lang="en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92AD50D-1D10-2346-9DBD-35FCD572D4D1}"/>
              </a:ext>
            </a:extLst>
          </p:cNvPr>
          <p:cNvCxnSpPr/>
          <p:nvPr/>
        </p:nvCxnSpPr>
        <p:spPr>
          <a:xfrm>
            <a:off x="1379279" y="5177433"/>
            <a:ext cx="1016945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2092F3B-5BA2-284E-9F81-A4D24397CD3A}"/>
              </a:ext>
            </a:extLst>
          </p:cNvPr>
          <p:cNvSpPr txBox="1"/>
          <p:nvPr/>
        </p:nvSpPr>
        <p:spPr>
          <a:xfrm>
            <a:off x="642089" y="4972249"/>
            <a:ext cx="1501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time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03AFA5-4228-B943-B84E-2D8A82CD76FA}"/>
              </a:ext>
            </a:extLst>
          </p:cNvPr>
          <p:cNvSpPr/>
          <p:nvPr/>
        </p:nvSpPr>
        <p:spPr>
          <a:xfrm>
            <a:off x="1767840" y="4697322"/>
            <a:ext cx="228600" cy="441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E0DB23-6428-A84B-A5B2-8C1022360568}"/>
              </a:ext>
            </a:extLst>
          </p:cNvPr>
          <p:cNvSpPr/>
          <p:nvPr/>
        </p:nvSpPr>
        <p:spPr>
          <a:xfrm>
            <a:off x="1767840" y="3966103"/>
            <a:ext cx="228600" cy="44131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01C3E7-05A3-3F4C-890A-467B2601E7F2}"/>
              </a:ext>
            </a:extLst>
          </p:cNvPr>
          <p:cNvSpPr/>
          <p:nvPr/>
        </p:nvSpPr>
        <p:spPr>
          <a:xfrm>
            <a:off x="7626764" y="4697322"/>
            <a:ext cx="228600" cy="441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44EF69-5FC9-2D41-8334-BC4A39BC9B4D}"/>
              </a:ext>
            </a:extLst>
          </p:cNvPr>
          <p:cNvGrpSpPr/>
          <p:nvPr/>
        </p:nvGrpSpPr>
        <p:grpSpPr>
          <a:xfrm>
            <a:off x="1744389" y="5241228"/>
            <a:ext cx="4379747" cy="850607"/>
            <a:chOff x="1308292" y="3930920"/>
            <a:chExt cx="1824023" cy="63795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00B114-801B-CA43-AD96-07B0F0AB4151}"/>
                </a:ext>
              </a:extLst>
            </p:cNvPr>
            <p:cNvSpPr txBox="1"/>
            <p:nvPr/>
          </p:nvSpPr>
          <p:spPr>
            <a:xfrm>
              <a:off x="1861693" y="4076773"/>
              <a:ext cx="625434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/>
                <a:t>T</a:t>
              </a:r>
              <a:r>
                <a:rPr lang="en-US" sz="2400" baseline="-25000" dirty="0" err="1"/>
                <a:t>adv_interval</a:t>
              </a:r>
              <a:endParaRPr lang="en-US" sz="2400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6D2D1AA-3262-384D-8C7C-8B112D6A21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8292" y="3930921"/>
              <a:ext cx="3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EAFDD41-B840-B242-ACA3-0F5A74D5374F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 flipV="1">
              <a:off x="1308292" y="4249898"/>
              <a:ext cx="553401" cy="6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33247A4-8721-6646-BB5C-8C488CD1FFC0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132312" y="3930920"/>
              <a:ext cx="3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7CF8334-5117-C64A-9AA8-C83B3AA6AE69}"/>
                </a:ext>
              </a:extLst>
            </p:cNvPr>
            <p:cNvCxnSpPr>
              <a:cxnSpLocks/>
              <a:stCxn id="8" idx="3"/>
            </p:cNvCxnSpPr>
            <p:nvPr/>
          </p:nvCxnSpPr>
          <p:spPr>
            <a:xfrm>
              <a:off x="2487127" y="4249898"/>
              <a:ext cx="645184" cy="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4CECE73-99D3-1747-BCBE-74B1DC7B2D86}"/>
              </a:ext>
            </a:extLst>
          </p:cNvPr>
          <p:cNvGrpSpPr/>
          <p:nvPr/>
        </p:nvGrpSpPr>
        <p:grpSpPr>
          <a:xfrm>
            <a:off x="6124129" y="5241226"/>
            <a:ext cx="1502636" cy="850607"/>
            <a:chOff x="1308292" y="3930920"/>
            <a:chExt cx="1824023" cy="63795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22C21C6-FC4A-624D-89A1-FD8A2A924C7C}"/>
                </a:ext>
              </a:extLst>
            </p:cNvPr>
            <p:cNvSpPr txBox="1"/>
            <p:nvPr/>
          </p:nvSpPr>
          <p:spPr>
            <a:xfrm>
              <a:off x="1600325" y="4076773"/>
              <a:ext cx="1182996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delay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A0B84CC-46BC-8B42-959D-3BAD1E8201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08292" y="3930921"/>
              <a:ext cx="2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CA206DC-BADC-7E46-882A-2BF1793CF4CA}"/>
                </a:ext>
              </a:extLst>
            </p:cNvPr>
            <p:cNvCxnSpPr>
              <a:cxnSpLocks/>
              <a:endCxn id="20" idx="1"/>
            </p:cNvCxnSpPr>
            <p:nvPr/>
          </p:nvCxnSpPr>
          <p:spPr>
            <a:xfrm flipV="1">
              <a:off x="1308292" y="4249898"/>
              <a:ext cx="292033" cy="68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95565B2-5E02-4A41-9388-8A77C5628997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132312" y="3930920"/>
              <a:ext cx="3" cy="6379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C031DF7-422C-F246-8CA8-8697304E5646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>
              <a:off x="2783321" y="4249898"/>
              <a:ext cx="348989" cy="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2E6CB15-5194-A542-820F-561FFF98FB3A}"/>
              </a:ext>
            </a:extLst>
          </p:cNvPr>
          <p:cNvSpPr/>
          <p:nvPr/>
        </p:nvSpPr>
        <p:spPr>
          <a:xfrm>
            <a:off x="6935003" y="3966103"/>
            <a:ext cx="228600" cy="441311"/>
          </a:xfrm>
          <a:prstGeom prst="rect">
            <a:avLst/>
          </a:prstGeom>
          <a:solidFill>
            <a:srgbClr val="00B9C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DE52E8C-A53C-F14D-B81A-8F14A5F0BBDB}"/>
              </a:ext>
            </a:extLst>
          </p:cNvPr>
          <p:cNvSpPr/>
          <p:nvPr/>
        </p:nvSpPr>
        <p:spPr>
          <a:xfrm>
            <a:off x="7290864" y="3966103"/>
            <a:ext cx="228600" cy="441311"/>
          </a:xfrm>
          <a:prstGeom prst="rect">
            <a:avLst/>
          </a:prstGeom>
          <a:solidFill>
            <a:srgbClr val="00B9C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49537EF-5959-BD4A-A60E-B9F1BE6E8637}"/>
              </a:ext>
            </a:extLst>
          </p:cNvPr>
          <p:cNvSpPr/>
          <p:nvPr/>
        </p:nvSpPr>
        <p:spPr>
          <a:xfrm>
            <a:off x="7646725" y="3966103"/>
            <a:ext cx="228600" cy="441311"/>
          </a:xfrm>
          <a:prstGeom prst="rect">
            <a:avLst/>
          </a:prstGeom>
          <a:solidFill>
            <a:srgbClr val="00B9C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7F0A803-1FCE-EA44-AD6D-AE09C4C1E6C2}"/>
              </a:ext>
            </a:extLst>
          </p:cNvPr>
          <p:cNvSpPr/>
          <p:nvPr/>
        </p:nvSpPr>
        <p:spPr>
          <a:xfrm>
            <a:off x="8002587" y="3966103"/>
            <a:ext cx="228600" cy="441311"/>
          </a:xfrm>
          <a:prstGeom prst="rect">
            <a:avLst/>
          </a:prstGeom>
          <a:solidFill>
            <a:srgbClr val="00B9C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2DD3BCB-9C7A-4047-9CF8-5BB5A681C0BF}"/>
              </a:ext>
            </a:extLst>
          </p:cNvPr>
          <p:cNvSpPr/>
          <p:nvPr/>
        </p:nvSpPr>
        <p:spPr>
          <a:xfrm>
            <a:off x="8358284" y="3966103"/>
            <a:ext cx="228600" cy="441311"/>
          </a:xfrm>
          <a:prstGeom prst="rect">
            <a:avLst/>
          </a:prstGeom>
          <a:solidFill>
            <a:srgbClr val="00B9CD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6C5F48D-FFF0-944A-8A14-51D09376E86F}"/>
              </a:ext>
            </a:extLst>
          </p:cNvPr>
          <p:cNvSpPr txBox="1"/>
          <p:nvPr/>
        </p:nvSpPr>
        <p:spPr>
          <a:xfrm>
            <a:off x="8816595" y="3438481"/>
            <a:ext cx="2988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New time period collisions could occur within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8984AB-D9C1-A048-A700-11567A20DB91}"/>
              </a:ext>
            </a:extLst>
          </p:cNvPr>
          <p:cNvCxnSpPr>
            <a:cxnSpLocks/>
          </p:cNvCxnSpPr>
          <p:nvPr/>
        </p:nvCxnSpPr>
        <p:spPr>
          <a:xfrm flipV="1">
            <a:off x="6832552" y="3464435"/>
            <a:ext cx="0" cy="3771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83E862A-151D-554C-ABBD-3180F66630A6}"/>
              </a:ext>
            </a:extLst>
          </p:cNvPr>
          <p:cNvCxnSpPr>
            <a:cxnSpLocks/>
          </p:cNvCxnSpPr>
          <p:nvPr/>
        </p:nvCxnSpPr>
        <p:spPr>
          <a:xfrm>
            <a:off x="6832553" y="3653004"/>
            <a:ext cx="185694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CBCEFB6-6874-D94C-8A6E-D3A027DC9F03}"/>
              </a:ext>
            </a:extLst>
          </p:cNvPr>
          <p:cNvCxnSpPr>
            <a:cxnSpLocks/>
          </p:cNvCxnSpPr>
          <p:nvPr/>
        </p:nvCxnSpPr>
        <p:spPr>
          <a:xfrm flipV="1">
            <a:off x="8689497" y="3483835"/>
            <a:ext cx="0" cy="37713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5079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27971-1BE8-9B48-BC8D-541AA404A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4465"/>
            <a:ext cx="10515600" cy="1325563"/>
          </a:xfrm>
        </p:spPr>
        <p:txBody>
          <a:bodyPr/>
          <a:lstStyle/>
          <a:p>
            <a:r>
              <a:rPr lang="en-US" dirty="0"/>
              <a:t>Calculating probability of a repeat collision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B7C67EC5-6721-DF49-811D-9B261886B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4251403" cy="5029200"/>
          </a:xfrm>
        </p:spPr>
        <p:txBody>
          <a:bodyPr/>
          <a:lstStyle/>
          <a:p>
            <a:r>
              <a:rPr lang="en-US" dirty="0"/>
              <a:t>Difference of two uniform random delays forms a triangular distribution</a:t>
            </a:r>
          </a:p>
        </p:txBody>
      </p:sp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D2866CC2-3AAB-0D44-9C92-53B22D906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" sz="1333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44</a:t>
            </a:fld>
            <a:endParaRPr lang="en" sz="1333"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76CE48B-6039-0541-9143-0A7BD5241D61}"/>
              </a:ext>
            </a:extLst>
          </p:cNvPr>
          <p:cNvCxnSpPr>
            <a:cxnSpLocks/>
          </p:cNvCxnSpPr>
          <p:nvPr/>
        </p:nvCxnSpPr>
        <p:spPr>
          <a:xfrm>
            <a:off x="2926082" y="5499041"/>
            <a:ext cx="784977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6143C7F-D22E-C14A-8D96-C9463E5DC0B5}"/>
              </a:ext>
            </a:extLst>
          </p:cNvPr>
          <p:cNvSpPr txBox="1"/>
          <p:nvPr/>
        </p:nvSpPr>
        <p:spPr>
          <a:xfrm>
            <a:off x="1295819" y="4988749"/>
            <a:ext cx="1910035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difference in transmission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748CF2-DA14-FF4D-BDF4-5FA0BC0F733F}"/>
              </a:ext>
            </a:extLst>
          </p:cNvPr>
          <p:cNvSpPr txBox="1"/>
          <p:nvPr/>
        </p:nvSpPr>
        <p:spPr>
          <a:xfrm>
            <a:off x="6084319" y="1596222"/>
            <a:ext cx="133438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984E378-8BFA-CC4A-849E-874DD60C51BD}"/>
              </a:ext>
            </a:extLst>
          </p:cNvPr>
          <p:cNvCxnSpPr>
            <a:cxnSpLocks/>
          </p:cNvCxnSpPr>
          <p:nvPr/>
        </p:nvCxnSpPr>
        <p:spPr>
          <a:xfrm flipV="1">
            <a:off x="3983504" y="2716356"/>
            <a:ext cx="2768009" cy="27648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A0D436F-282B-3D4B-B27D-28149C385862}"/>
              </a:ext>
            </a:extLst>
          </p:cNvPr>
          <p:cNvCxnSpPr>
            <a:cxnSpLocks/>
          </p:cNvCxnSpPr>
          <p:nvPr/>
        </p:nvCxnSpPr>
        <p:spPr>
          <a:xfrm>
            <a:off x="6751513" y="2716356"/>
            <a:ext cx="2768009" cy="276483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331647A-9FD9-194A-9C5F-DCD18B4B2DD5}"/>
              </a:ext>
            </a:extLst>
          </p:cNvPr>
          <p:cNvGrpSpPr/>
          <p:nvPr/>
        </p:nvGrpSpPr>
        <p:grpSpPr>
          <a:xfrm>
            <a:off x="5537978" y="2757752"/>
            <a:ext cx="1213533" cy="2723440"/>
            <a:chOff x="3611876" y="2068314"/>
            <a:chExt cx="910150" cy="2042580"/>
          </a:xfrm>
        </p:grpSpPr>
        <p:sp>
          <p:nvSpPr>
            <p:cNvPr id="22" name="Right Triangle 21">
              <a:extLst>
                <a:ext uri="{FF2B5EF4-FFF2-40B4-BE49-F238E27FC236}">
                  <a16:creationId xmlns:a16="http://schemas.microsoft.com/office/drawing/2014/main" id="{A35A7C44-D721-A04A-A880-C99922352746}"/>
                </a:ext>
              </a:extLst>
            </p:cNvPr>
            <p:cNvSpPr/>
            <p:nvPr/>
          </p:nvSpPr>
          <p:spPr>
            <a:xfrm flipH="1">
              <a:off x="3611878" y="2068314"/>
              <a:ext cx="910148" cy="914916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040ACE6-49A1-DF4D-8B84-DF3378A28DA4}"/>
                </a:ext>
              </a:extLst>
            </p:cNvPr>
            <p:cNvSpPr/>
            <p:nvPr/>
          </p:nvSpPr>
          <p:spPr>
            <a:xfrm>
              <a:off x="3611876" y="2983229"/>
              <a:ext cx="910149" cy="11276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A19CE52-66BE-D849-810D-A4C3118F9663}"/>
              </a:ext>
            </a:extLst>
          </p:cNvPr>
          <p:cNvGrpSpPr/>
          <p:nvPr/>
        </p:nvGrpSpPr>
        <p:grpSpPr>
          <a:xfrm flipH="1">
            <a:off x="6751509" y="2757752"/>
            <a:ext cx="1219792" cy="2723440"/>
            <a:chOff x="3611876" y="2068314"/>
            <a:chExt cx="910150" cy="2042580"/>
          </a:xfrm>
        </p:grpSpPr>
        <p:sp>
          <p:nvSpPr>
            <p:cNvPr id="26" name="Right Triangle 25">
              <a:extLst>
                <a:ext uri="{FF2B5EF4-FFF2-40B4-BE49-F238E27FC236}">
                  <a16:creationId xmlns:a16="http://schemas.microsoft.com/office/drawing/2014/main" id="{48B94C14-5B1D-EE43-B8F4-662A5EE0E3B2}"/>
                </a:ext>
              </a:extLst>
            </p:cNvPr>
            <p:cNvSpPr/>
            <p:nvPr/>
          </p:nvSpPr>
          <p:spPr>
            <a:xfrm flipH="1">
              <a:off x="3611878" y="2068314"/>
              <a:ext cx="910148" cy="914916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816E2C0-D57A-4942-80BB-CE846C0450F0}"/>
                </a:ext>
              </a:extLst>
            </p:cNvPr>
            <p:cNvSpPr/>
            <p:nvPr/>
          </p:nvSpPr>
          <p:spPr>
            <a:xfrm>
              <a:off x="3611876" y="2983229"/>
              <a:ext cx="910149" cy="11276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B7AC6E4-BBE3-2A4D-8B3B-1BDF9079FC52}"/>
              </a:ext>
            </a:extLst>
          </p:cNvPr>
          <p:cNvCxnSpPr>
            <a:cxnSpLocks/>
          </p:cNvCxnSpPr>
          <p:nvPr/>
        </p:nvCxnSpPr>
        <p:spPr>
          <a:xfrm flipV="1">
            <a:off x="6751512" y="2024439"/>
            <a:ext cx="0" cy="34746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F2BBA5E-6FF8-A949-9573-E7F7D4A48493}"/>
              </a:ext>
            </a:extLst>
          </p:cNvPr>
          <p:cNvSpPr txBox="1"/>
          <p:nvPr/>
        </p:nvSpPr>
        <p:spPr>
          <a:xfrm>
            <a:off x="7003205" y="2371417"/>
            <a:ext cx="74664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</a:t>
            </a:r>
            <a:r>
              <a:rPr lang="en-US" sz="1867" kern="0" baseline="-250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adv_0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076BE80-AA3B-D448-8028-270892F6873F}"/>
              </a:ext>
            </a:extLst>
          </p:cNvPr>
          <p:cNvCxnSpPr>
            <a:cxnSpLocks/>
          </p:cNvCxnSpPr>
          <p:nvPr/>
        </p:nvCxnSpPr>
        <p:spPr>
          <a:xfrm flipV="1">
            <a:off x="6754827" y="2145558"/>
            <a:ext cx="3" cy="8506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C19D100-2EE2-FA4D-9112-A74F0C76A18A}"/>
              </a:ext>
            </a:extLst>
          </p:cNvPr>
          <p:cNvCxnSpPr>
            <a:cxnSpLocks/>
          </p:cNvCxnSpPr>
          <p:nvPr/>
        </p:nvCxnSpPr>
        <p:spPr>
          <a:xfrm>
            <a:off x="6754832" y="2576603"/>
            <a:ext cx="24837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8404614-7AC6-5745-A373-02EF1F0737C8}"/>
              </a:ext>
            </a:extLst>
          </p:cNvPr>
          <p:cNvCxnSpPr>
            <a:cxnSpLocks/>
          </p:cNvCxnSpPr>
          <p:nvPr/>
        </p:nvCxnSpPr>
        <p:spPr>
          <a:xfrm>
            <a:off x="7995852" y="2145558"/>
            <a:ext cx="0" cy="169961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214F83E-0DEE-C440-84AE-D197CB5CD22D}"/>
              </a:ext>
            </a:extLst>
          </p:cNvPr>
          <p:cNvCxnSpPr>
            <a:cxnSpLocks/>
          </p:cNvCxnSpPr>
          <p:nvPr/>
        </p:nvCxnSpPr>
        <p:spPr>
          <a:xfrm flipH="1">
            <a:off x="7744227" y="2576603"/>
            <a:ext cx="25162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14DE6454-2B7B-D04C-BBCF-4C16478BFB86}"/>
              </a:ext>
            </a:extLst>
          </p:cNvPr>
          <p:cNvSpPr txBox="1"/>
          <p:nvPr/>
        </p:nvSpPr>
        <p:spPr>
          <a:xfrm>
            <a:off x="5762189" y="2371417"/>
            <a:ext cx="74664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</a:t>
            </a:r>
            <a:r>
              <a:rPr lang="en-US" sz="1867" kern="0" baseline="-250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adv_1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4E68A3D-E52F-6A4E-9E25-AB1437F0662D}"/>
              </a:ext>
            </a:extLst>
          </p:cNvPr>
          <p:cNvCxnSpPr>
            <a:cxnSpLocks/>
          </p:cNvCxnSpPr>
          <p:nvPr/>
        </p:nvCxnSpPr>
        <p:spPr>
          <a:xfrm flipV="1">
            <a:off x="5513813" y="2145559"/>
            <a:ext cx="0" cy="169961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9DFCB93-8CF2-D74A-B198-7B5FBE272929}"/>
              </a:ext>
            </a:extLst>
          </p:cNvPr>
          <p:cNvCxnSpPr>
            <a:cxnSpLocks/>
          </p:cNvCxnSpPr>
          <p:nvPr/>
        </p:nvCxnSpPr>
        <p:spPr>
          <a:xfrm>
            <a:off x="5513816" y="2576603"/>
            <a:ext cx="24837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EAF711B-541F-ED47-A4C2-647EB448E1EE}"/>
              </a:ext>
            </a:extLst>
          </p:cNvPr>
          <p:cNvCxnSpPr>
            <a:cxnSpLocks/>
          </p:cNvCxnSpPr>
          <p:nvPr/>
        </p:nvCxnSpPr>
        <p:spPr>
          <a:xfrm rot="10800000" flipV="1">
            <a:off x="6754833" y="2145558"/>
            <a:ext cx="3" cy="8506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E90C3B5-B389-AF45-8C29-41E466429CBD}"/>
              </a:ext>
            </a:extLst>
          </p:cNvPr>
          <p:cNvCxnSpPr>
            <a:cxnSpLocks/>
          </p:cNvCxnSpPr>
          <p:nvPr/>
        </p:nvCxnSpPr>
        <p:spPr>
          <a:xfrm flipH="1">
            <a:off x="6503211" y="2576603"/>
            <a:ext cx="25162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ED553C9-3AB2-524E-8E44-DA247D7E8AB5}"/>
              </a:ext>
            </a:extLst>
          </p:cNvPr>
          <p:cNvCxnSpPr>
            <a:cxnSpLocks/>
            <a:endCxn id="27" idx="0"/>
          </p:cNvCxnSpPr>
          <p:nvPr/>
        </p:nvCxnSpPr>
        <p:spPr>
          <a:xfrm flipH="1">
            <a:off x="7361405" y="3002281"/>
            <a:ext cx="1859768" cy="9753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6597634-5535-5945-8B19-A5D7B61B213F}"/>
              </a:ext>
            </a:extLst>
          </p:cNvPr>
          <p:cNvSpPr txBox="1"/>
          <p:nvPr/>
        </p:nvSpPr>
        <p:spPr>
          <a:xfrm>
            <a:off x="9221174" y="2628185"/>
            <a:ext cx="2510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Probability of Repeat Collision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089BFB5-1116-CD48-A74D-1989A7DF9D4E}"/>
                  </a:ext>
                </a:extLst>
              </p:cNvPr>
              <p:cNvSpPr txBox="1"/>
              <p:nvPr/>
            </p:nvSpPr>
            <p:spPr>
              <a:xfrm>
                <a:off x="8999451" y="5567701"/>
                <a:ext cx="1342100" cy="40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6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bPr>
                        <m:e>
                          <m:r>
                            <a:rPr lang="en-US" sz="186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𝑡</m:t>
                          </m:r>
                        </m:e>
                        <m:sub>
                          <m:r>
                            <a:rPr lang="en-US" sz="186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𝑎𝑑𝑣</m:t>
                          </m:r>
                          <m:r>
                            <a:rPr lang="en-US" sz="186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_</m:t>
                          </m:r>
                          <m:r>
                            <a:rPr lang="en-US" sz="186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𝑑𝑒𝑙𝑎𝑦</m:t>
                          </m:r>
                        </m:sub>
                      </m:sSub>
                    </m:oMath>
                  </m:oMathPara>
                </a14:m>
                <a:endParaRPr lang="en-US"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089BFB5-1116-CD48-A74D-1989A7DF9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9451" y="5567701"/>
                <a:ext cx="1342100" cy="401970"/>
              </a:xfrm>
              <a:prstGeom prst="rect">
                <a:avLst/>
              </a:prstGeom>
              <a:blipFill>
                <a:blip r:embed="rId2"/>
                <a:stretch>
                  <a:fillRect b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04A3462-000A-534D-90C4-B8DF1B17C5B4}"/>
                  </a:ext>
                </a:extLst>
              </p:cNvPr>
              <p:cNvSpPr txBox="1"/>
              <p:nvPr/>
            </p:nvSpPr>
            <p:spPr>
              <a:xfrm>
                <a:off x="3327194" y="5567701"/>
                <a:ext cx="1342100" cy="441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sSub>
                        <m:sSubPr>
                          <m:ctrlPr>
                            <a:rPr lang="en-US" sz="186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bPr>
                        <m:e>
                          <m:r>
                            <a:rPr lang="en-US" sz="186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𝑡</m:t>
                          </m:r>
                        </m:e>
                        <m:sub>
                          <m:r>
                            <a:rPr lang="en-US" sz="186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𝑎𝑑𝑣</m:t>
                          </m:r>
                          <m:r>
                            <a:rPr lang="en-US" sz="186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_</m:t>
                          </m:r>
                          <m:r>
                            <a:rPr lang="en-US" sz="186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𝑑𝑒𝑙𝑎𝑦</m:t>
                          </m:r>
                        </m:sub>
                      </m:sSub>
                    </m:oMath>
                  </m:oMathPara>
                </a14:m>
                <a:endParaRPr lang="en-US"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504A3462-000A-534D-90C4-B8DF1B17C5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7194" y="5567701"/>
                <a:ext cx="1342100" cy="441980"/>
              </a:xfrm>
              <a:prstGeom prst="rect">
                <a:avLst/>
              </a:prstGeom>
              <a:blipFill>
                <a:blip r:embed="rId3"/>
                <a:stretch>
                  <a:fillRect b="-4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583DEBC-5343-C643-B2E3-30982E7B0936}"/>
                  </a:ext>
                </a:extLst>
              </p:cNvPr>
              <p:cNvSpPr txBox="1"/>
              <p:nvPr/>
            </p:nvSpPr>
            <p:spPr>
              <a:xfrm>
                <a:off x="6135511" y="5567701"/>
                <a:ext cx="1342100" cy="420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0</m:t>
                      </m:r>
                    </m:oMath>
                  </m:oMathPara>
                </a14:m>
                <a:endParaRPr lang="en-US"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9583DEBC-5343-C643-B2E3-30982E7B0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5511" y="5567701"/>
                <a:ext cx="1342100" cy="4205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D1A63FC-502B-4548-AE3F-0146D071B160}"/>
                  </a:ext>
                </a:extLst>
              </p:cNvPr>
              <p:cNvSpPr txBox="1"/>
              <p:nvPr/>
            </p:nvSpPr>
            <p:spPr>
              <a:xfrm>
                <a:off x="4849034" y="5576160"/>
                <a:ext cx="1342100" cy="4289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Arial"/>
                        </a:rPr>
                        <m:t>−</m:t>
                      </m:r>
                      <m:sSub>
                        <m:sSubPr>
                          <m:ctrlPr>
                            <a:rPr lang="en-US" sz="186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bPr>
                        <m:e>
                          <m:r>
                            <a:rPr lang="en-US" sz="186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𝑡</m:t>
                          </m:r>
                        </m:e>
                        <m:sub>
                          <m:r>
                            <a:rPr lang="en-US" sz="186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𝑎𝑑𝑣</m:t>
                          </m:r>
                          <m:r>
                            <a:rPr lang="en-US" sz="186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_1</m:t>
                          </m:r>
                        </m:sub>
                      </m:sSub>
                    </m:oMath>
                  </m:oMathPara>
                </a14:m>
                <a:endParaRPr lang="en-US"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CD1A63FC-502B-4548-AE3F-0146D071B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9034" y="5576160"/>
                <a:ext cx="1342100" cy="4289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F0564F7-F0E4-464B-8897-9DB2D5EDF35E}"/>
                  </a:ext>
                </a:extLst>
              </p:cNvPr>
              <p:cNvSpPr txBox="1"/>
              <p:nvPr/>
            </p:nvSpPr>
            <p:spPr>
              <a:xfrm>
                <a:off x="7324799" y="5575863"/>
                <a:ext cx="1342100" cy="388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6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bPr>
                        <m:e>
                          <m:r>
                            <a:rPr lang="en-US" sz="186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𝑡</m:t>
                          </m:r>
                        </m:e>
                        <m:sub>
                          <m:r>
                            <a:rPr lang="en-US" sz="186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𝑎𝑑𝑣</m:t>
                          </m:r>
                          <m:r>
                            <a:rPr lang="en-US" sz="186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Arial"/>
                            </a:rPr>
                            <m:t>_0</m:t>
                          </m:r>
                        </m:sub>
                      </m:sSub>
                    </m:oMath>
                  </m:oMathPara>
                </a14:m>
                <a:endParaRPr lang="en-US" sz="1867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5F0564F7-F0E4-464B-8897-9DB2D5EDF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4799" y="5575863"/>
                <a:ext cx="1342100" cy="38888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6D87BB1A-A5C7-7541-90A1-6F647468093E}"/>
              </a:ext>
            </a:extLst>
          </p:cNvPr>
          <p:cNvSpPr txBox="1"/>
          <p:nvPr/>
        </p:nvSpPr>
        <p:spPr>
          <a:xfrm>
            <a:off x="491067" y="6417733"/>
            <a:ext cx="9904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Ghena, Branden R., Investigating Low Energy Wireless Networks for the Internet of Things, 2020.</a:t>
            </a:r>
          </a:p>
        </p:txBody>
      </p:sp>
    </p:spTree>
    <p:extLst>
      <p:ext uri="{BB962C8B-B14F-4D97-AF65-F5344CB8AC3E}">
        <p14:creationId xmlns:p14="http://schemas.microsoft.com/office/powerpoint/2010/main" val="362561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7C82F-A346-2F4F-9C46-88DD280E4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370" y="-182563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Important lesson: spend time on things that are important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2A26F-BD9F-704A-8100-9038E3544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764569" cy="5029200"/>
          </a:xfrm>
        </p:spPr>
        <p:txBody>
          <a:bodyPr>
            <a:normAutofit lnSpcReduction="10000"/>
          </a:bodyPr>
          <a:lstStyle/>
          <a:p>
            <a:pPr marL="152396" indent="0">
              <a:buNone/>
            </a:pPr>
            <a:r>
              <a:rPr lang="en-US" dirty="0"/>
              <a:t>How important was accounting for repeat collisions?</a:t>
            </a:r>
            <a:br>
              <a:rPr lang="en-US" dirty="0"/>
            </a:br>
            <a:endParaRPr lang="en-US" dirty="0"/>
          </a:p>
          <a:p>
            <a:pPr marL="152396" indent="0">
              <a:buNone/>
            </a:pPr>
            <a:r>
              <a:rPr lang="en-US" dirty="0"/>
              <a:t>Maximum error is about a 1% change in Data Reception Rate.</a:t>
            </a:r>
          </a:p>
          <a:p>
            <a:pPr marL="152396" indent="0">
              <a:buNone/>
            </a:pPr>
            <a:endParaRPr lang="en-US" dirty="0"/>
          </a:p>
          <a:p>
            <a:pPr marL="152396" indent="0">
              <a:buNone/>
            </a:pPr>
            <a:r>
              <a:rPr lang="en-US" dirty="0"/>
              <a:t>This is due to size of delay 10 ms compared to size of transmission ~300 µs.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17212-EE8F-D940-8576-5C2792540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34123F-1FA8-5943-B2B7-8187F61C0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164" y="4504448"/>
            <a:ext cx="7315200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39A522-B247-E84C-8368-F0BFB17527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625"/>
          <a:stretch/>
        </p:blipFill>
        <p:spPr>
          <a:xfrm>
            <a:off x="4527029" y="1536634"/>
            <a:ext cx="7160335" cy="31374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6F2248-D987-3647-9BB0-AAA699543CFC}"/>
              </a:ext>
            </a:extLst>
          </p:cNvPr>
          <p:cNvSpPr txBox="1"/>
          <p:nvPr/>
        </p:nvSpPr>
        <p:spPr>
          <a:xfrm>
            <a:off x="8418096" y="1356967"/>
            <a:ext cx="29998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200 ms interval advertisements</a:t>
            </a:r>
          </a:p>
        </p:txBody>
      </p:sp>
    </p:spTree>
    <p:extLst>
      <p:ext uri="{BB962C8B-B14F-4D97-AF65-F5344CB8AC3E}">
        <p14:creationId xmlns:p14="http://schemas.microsoft.com/office/powerpoint/2010/main" val="1817737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FE16F-6539-48D7-8654-4F0D3638E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Equations for modeling data transmissions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C1618A-0717-458B-AD9C-2E9AEB6E11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n-US" dirty="0"/>
                  <a:t>Packet Reception Rate</a:t>
                </a:r>
              </a:p>
              <a:p>
                <a:pPr lvl="1"/>
                <a:r>
                  <a:rPr lang="en-US" dirty="0"/>
                  <a:t>Probability that at the transmitted packet does not have a collision with any of N transmitting devices</a:t>
                </a:r>
              </a:p>
              <a:p>
                <a:pPr marL="0" indent="0">
                  <a:buNone/>
                </a:pPr>
                <a:r>
                  <a:rPr lang="en-US" dirty="0"/>
                  <a:t>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PRR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(1 − 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2∗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b="0" i="1" baseline="-25000" smtClean="0">
                                <a:latin typeface="Cambria Math" panose="02040503050406030204" pitchFamily="18" charset="0"/>
                              </a:rPr>
                              <m:t>𝑎𝑑𝑣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b="0" i="1" baseline="-25000" smtClean="0">
                                <a:latin typeface="Cambria Math" panose="02040503050406030204" pitchFamily="18" charset="0"/>
                              </a:rPr>
                              <m:t>𝑎𝑑𝑣</m:t>
                            </m:r>
                            <m:r>
                              <a:rPr lang="en-US" b="0" i="1" baseline="-2500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baseline="-25000" smtClean="0">
                                <a:latin typeface="Cambria Math" panose="02040503050406030204" pitchFamily="18" charset="0"/>
                              </a:rPr>
                              <m:t>𝑖𝑛𝑡𝑒𝑟𝑣𝑎𝑙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𝑎𝑣𝑔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baseline="-25000" smtClean="0">
                                <a:latin typeface="Cambria Math" panose="02040503050406030204" pitchFamily="18" charset="0"/>
                              </a:rPr>
                              <m:t>𝑎𝑑𝑣</m:t>
                            </m:r>
                            <m:r>
                              <a:rPr lang="en-US" b="0" i="1" baseline="-2500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baseline="-25000" smtClean="0">
                                <a:latin typeface="Cambria Math" panose="02040503050406030204" pitchFamily="18" charset="0"/>
                              </a:rPr>
                              <m:t>𝑑𝑒𝑙𝑎𝑦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Data Reception Rate</a:t>
                </a:r>
              </a:p>
              <a:p>
                <a:pPr lvl="1"/>
                <a:r>
                  <a:rPr lang="en-US" dirty="0"/>
                  <a:t>Probability that at least one of M redundant packets does not have a collision with any of N transmitting devices</a:t>
                </a:r>
              </a:p>
              <a:p>
                <a:pPr marL="0" indent="0">
                  <a:buNone/>
                </a:pPr>
                <a:r>
                  <a:rPr lang="en-US" dirty="0"/>
                  <a:t>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D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RR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f>
                                      <m:f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2∗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  <m:r>
                                          <a:rPr lang="en-US" b="0" i="1" baseline="-25000" smtClean="0">
                                            <a:latin typeface="Cambria Math" panose="02040503050406030204" pitchFamily="18" charset="0"/>
                                          </a:rPr>
                                          <m:t>𝑎𝑑𝑣</m:t>
                                        </m:r>
                                      </m:num>
                                      <m:den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  <m:r>
                                          <a:rPr lang="en-US" i="1" baseline="-25000">
                                            <a:latin typeface="Cambria Math" panose="02040503050406030204" pitchFamily="18" charset="0"/>
                                          </a:rPr>
                                          <m:t>𝑎𝑑𝑣</m:t>
                                        </m:r>
                                        <m:r>
                                          <a:rPr lang="en-US" i="1" baseline="-2500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i="1" baseline="-25000">
                                            <a:latin typeface="Cambria Math" panose="02040503050406030204" pitchFamily="18" charset="0"/>
                                          </a:rPr>
                                          <m:t>𝑖𝑛𝑡𝑒𝑟𝑣𝑎𝑙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𝑎𝑣𝑔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𝑡</m:t>
                                        </m:r>
                                        <m:r>
                                          <a:rPr lang="en-US" i="1" baseline="-25000">
                                            <a:latin typeface="Cambria Math" panose="02040503050406030204" pitchFamily="18" charset="0"/>
                                          </a:rPr>
                                          <m:t>𝑎𝑑𝑣</m:t>
                                        </m:r>
                                        <m:r>
                                          <a:rPr lang="en-US" i="1" baseline="-2500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i="1" baseline="-25000">
                                            <a:latin typeface="Cambria Math" panose="02040503050406030204" pitchFamily="18" charset="0"/>
                                          </a:rPr>
                                          <m:t>𝑑𝑒𝑙𝑎𝑦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C1618A-0717-458B-AD9C-2E9AEB6E11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44" t="-3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0D94C-039D-44D1-8B53-9A1576B8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759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488038" y="280230"/>
            <a:ext cx="10515600" cy="132556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Is the model valid?</a:t>
            </a:r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idx="1"/>
          </p:nvPr>
        </p:nvSpPr>
        <p:spPr>
          <a:xfrm>
            <a:off x="607595" y="1143000"/>
            <a:ext cx="4239401" cy="502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152396" indent="0">
              <a:buSzPts val="1800"/>
              <a:buNone/>
            </a:pPr>
            <a:r>
              <a:rPr lang="en" dirty="0"/>
              <a:t>Empirical testing setup:</a:t>
            </a:r>
            <a:endParaRPr dirty="0"/>
          </a:p>
          <a:p>
            <a:pPr lvl="1">
              <a:buSzPts val="1400"/>
            </a:pPr>
            <a:r>
              <a:rPr lang="en" dirty="0"/>
              <a:t>50 devices</a:t>
            </a:r>
            <a:endParaRPr dirty="0"/>
          </a:p>
          <a:p>
            <a:pPr lvl="1">
              <a:buSzPts val="1400"/>
            </a:pPr>
            <a:r>
              <a:rPr lang="en" dirty="0"/>
              <a:t>1 meter from scanner</a:t>
            </a:r>
            <a:endParaRPr dirty="0"/>
          </a:p>
          <a:p>
            <a:pPr lvl="1">
              <a:buSzPts val="1400"/>
            </a:pPr>
            <a:r>
              <a:rPr lang="en" dirty="0"/>
              <a:t>5-10 cm apart</a:t>
            </a:r>
            <a:br>
              <a:rPr lang="en" dirty="0"/>
            </a:br>
            <a:endParaRPr dirty="0"/>
          </a:p>
          <a:p>
            <a:pPr marL="152396" indent="0">
              <a:buSzPts val="1800"/>
              <a:buNone/>
            </a:pPr>
            <a:r>
              <a:rPr lang="en" dirty="0"/>
              <a:t>Transmit monotonically increasing sequence numbers.</a:t>
            </a:r>
            <a:br>
              <a:rPr lang="en" dirty="0"/>
            </a:br>
            <a:endParaRPr dirty="0"/>
          </a:p>
          <a:p>
            <a:pPr marL="152396" indent="0">
              <a:buSzPts val="1800"/>
              <a:buNone/>
            </a:pPr>
            <a:r>
              <a:rPr lang="en" dirty="0"/>
              <a:t>Sweep number of devices and advertising intervals.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B9367E-475A-7146-9EA3-4BBDBCE5E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47</a:t>
            </a:fld>
            <a:endParaRPr lang="en"/>
          </a:p>
        </p:txBody>
      </p:sp>
      <p:grpSp>
        <p:nvGrpSpPr>
          <p:cNvPr id="62" name="Google Shape;62;p14"/>
          <p:cNvGrpSpPr/>
          <p:nvPr/>
        </p:nvGrpSpPr>
        <p:grpSpPr>
          <a:xfrm>
            <a:off x="5086191" y="786035"/>
            <a:ext cx="6942020" cy="5202623"/>
            <a:chOff x="3913725" y="666825"/>
            <a:chExt cx="5575024" cy="4181276"/>
          </a:xfrm>
        </p:grpSpPr>
        <p:pic>
          <p:nvPicPr>
            <p:cNvPr id="63" name="Google Shape;63;p14"/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3725" y="666825"/>
              <a:ext cx="5575024" cy="41812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4" name="Google Shape;64;p14"/>
            <p:cNvSpPr/>
            <p:nvPr/>
          </p:nvSpPr>
          <p:spPr>
            <a:xfrm>
              <a:off x="6593859" y="894434"/>
              <a:ext cx="480600" cy="2331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CC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65;p14"/>
            <p:cNvSpPr/>
            <p:nvPr/>
          </p:nvSpPr>
          <p:spPr>
            <a:xfrm>
              <a:off x="6435506" y="218447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5311556" y="196777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67;p14"/>
            <p:cNvSpPr/>
            <p:nvPr/>
          </p:nvSpPr>
          <p:spPr>
            <a:xfrm>
              <a:off x="5721131" y="209159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68;p14"/>
            <p:cNvSpPr/>
            <p:nvPr/>
          </p:nvSpPr>
          <p:spPr>
            <a:xfrm>
              <a:off x="6099756" y="216782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6878406" y="218447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7237981" y="218447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7547556" y="216782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7878556" y="213487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8197631" y="207017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8578631" y="201737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6191843" y="2487134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5016268" y="2301984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5394868" y="2387109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5773468" y="2441909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6716468" y="2520084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7209381" y="2554209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7626143" y="2536734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8081718" y="2520084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8450018" y="2415709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8740518" y="2332159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6255306" y="290124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41681" y="265422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5297281" y="275837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5715531" y="283697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" name="Google Shape;89;p14"/>
            <p:cNvSpPr/>
            <p:nvPr/>
          </p:nvSpPr>
          <p:spPr>
            <a:xfrm>
              <a:off x="6795081" y="290124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" name="Google Shape;90;p14"/>
            <p:cNvSpPr/>
            <p:nvPr/>
          </p:nvSpPr>
          <p:spPr>
            <a:xfrm>
              <a:off x="7259406" y="295124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" name="Google Shape;91;p14"/>
            <p:cNvSpPr/>
            <p:nvPr/>
          </p:nvSpPr>
          <p:spPr>
            <a:xfrm>
              <a:off x="7735731" y="295124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" name="Google Shape;92;p14"/>
            <p:cNvSpPr/>
            <p:nvPr/>
          </p:nvSpPr>
          <p:spPr>
            <a:xfrm>
              <a:off x="8157181" y="293974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" name="Google Shape;93;p14"/>
            <p:cNvSpPr/>
            <p:nvPr/>
          </p:nvSpPr>
          <p:spPr>
            <a:xfrm>
              <a:off x="8578631" y="290124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" name="Google Shape;94;p14"/>
            <p:cNvSpPr/>
            <p:nvPr/>
          </p:nvSpPr>
          <p:spPr>
            <a:xfrm>
              <a:off x="8952481" y="285082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" name="Google Shape;95;p14"/>
            <p:cNvSpPr/>
            <p:nvPr/>
          </p:nvSpPr>
          <p:spPr>
            <a:xfrm>
              <a:off x="5806843" y="3158409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" name="Google Shape;96;p14"/>
            <p:cNvSpPr/>
            <p:nvPr/>
          </p:nvSpPr>
          <p:spPr>
            <a:xfrm>
              <a:off x="4494768" y="297267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" name="Google Shape;97;p14"/>
            <p:cNvSpPr/>
            <p:nvPr/>
          </p:nvSpPr>
          <p:spPr>
            <a:xfrm>
              <a:off x="4902918" y="306834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" name="Google Shape;98;p14"/>
            <p:cNvSpPr/>
            <p:nvPr/>
          </p:nvSpPr>
          <p:spPr>
            <a:xfrm>
              <a:off x="5363943" y="312964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" name="Google Shape;99;p14"/>
            <p:cNvSpPr/>
            <p:nvPr/>
          </p:nvSpPr>
          <p:spPr>
            <a:xfrm>
              <a:off x="6299768" y="319649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" name="Google Shape;100;p14"/>
            <p:cNvSpPr/>
            <p:nvPr/>
          </p:nvSpPr>
          <p:spPr>
            <a:xfrm>
              <a:off x="6811743" y="327029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7237968" y="329674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7703943" y="333214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8169918" y="333214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" name="Google Shape;104;p14"/>
            <p:cNvSpPr/>
            <p:nvPr/>
          </p:nvSpPr>
          <p:spPr>
            <a:xfrm>
              <a:off x="8897693" y="327029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" name="Google Shape;105;p14"/>
            <p:cNvSpPr/>
            <p:nvPr/>
          </p:nvSpPr>
          <p:spPr>
            <a:xfrm>
              <a:off x="5721131" y="371124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4206656" y="354414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4706731" y="361082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" name="Google Shape;108;p14"/>
            <p:cNvSpPr/>
            <p:nvPr/>
          </p:nvSpPr>
          <p:spPr>
            <a:xfrm>
              <a:off x="5240131" y="366087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6273606" y="371124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6854581" y="374657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" name="Google Shape;111;p14"/>
            <p:cNvSpPr/>
            <p:nvPr/>
          </p:nvSpPr>
          <p:spPr>
            <a:xfrm>
              <a:off x="7497556" y="377792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" name="Google Shape;112;p14"/>
            <p:cNvSpPr/>
            <p:nvPr/>
          </p:nvSpPr>
          <p:spPr>
            <a:xfrm>
              <a:off x="8157181" y="382797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8753231" y="3777921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9185831" y="3684246"/>
              <a:ext cx="174600" cy="167100"/>
            </a:xfrm>
            <a:prstGeom prst="ellipse">
              <a:avLst/>
            </a:prstGeom>
            <a:noFill/>
            <a:ln w="38100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115" name="Google Shape;115;p1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3468" y="786035"/>
            <a:ext cx="1366059" cy="138732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6880DF-34EC-7B4D-A2F6-D363C6F2B122}"/>
              </a:ext>
            </a:extLst>
          </p:cNvPr>
          <p:cNvSpPr txBox="1"/>
          <p:nvPr/>
        </p:nvSpPr>
        <p:spPr>
          <a:xfrm>
            <a:off x="491067" y="6468532"/>
            <a:ext cx="9904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Ghena, Branden R., Investigating Low Energy Wireless Networks for the Internet of Things, 2020.</a:t>
            </a:r>
          </a:p>
        </p:txBody>
      </p:sp>
    </p:spTree>
    <p:extLst>
      <p:ext uri="{BB962C8B-B14F-4D97-AF65-F5344CB8AC3E}">
        <p14:creationId xmlns:p14="http://schemas.microsoft.com/office/powerpoint/2010/main" val="22350135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AC718-F744-B045-B407-7A4C21D7A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model is accurate across advertisement rates and deployment sizes.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196DF7D-F8FE-D541-B124-830D4343E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600199"/>
            <a:ext cx="3940342" cy="5029200"/>
          </a:xfrm>
        </p:spPr>
        <p:txBody>
          <a:bodyPr>
            <a:normAutofit/>
          </a:bodyPr>
          <a:lstStyle/>
          <a:p>
            <a:pPr marL="152396" indent="0">
              <a:buNone/>
            </a:pPr>
            <a:r>
              <a:rPr lang="en-US" dirty="0"/>
              <a:t>Accuracy is fairly consistent across intervals.</a:t>
            </a:r>
          </a:p>
          <a:p>
            <a:pPr marL="152396" indent="0">
              <a:buNone/>
            </a:pPr>
            <a:endParaRPr lang="en-US" dirty="0"/>
          </a:p>
          <a:p>
            <a:pPr marL="152396" indent="0">
              <a:buNone/>
            </a:pPr>
            <a:r>
              <a:rPr lang="en-US" dirty="0"/>
              <a:t>The model consistently overestimates the measured PRR values.</a:t>
            </a:r>
          </a:p>
          <a:p>
            <a:pPr marL="152396" indent="0">
              <a:buNone/>
            </a:pPr>
            <a:endParaRPr lang="en-US" dirty="0"/>
          </a:p>
          <a:p>
            <a:pPr marL="152396" indent="0">
              <a:buNone/>
            </a:pPr>
            <a:r>
              <a:rPr lang="en-US" dirty="0"/>
              <a:t>The effect could be due to RF interference.</a:t>
            </a:r>
          </a:p>
          <a:p>
            <a:pPr marL="152396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63CC1C-FACD-5B44-82A1-662A4E565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48</a:t>
            </a:fld>
            <a:endParaRPr lang="e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DB3909-D4E3-8243-AECD-8301AC9EB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200" y="1606864"/>
            <a:ext cx="7315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707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2A961-538E-7941-B4B4-06E74391B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459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The model accurately accounts for redundancy as well.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80AFED4-BC1D-8142-8F9E-ECAD30368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662" y="1413933"/>
            <a:ext cx="3853605" cy="5029200"/>
          </a:xfrm>
        </p:spPr>
        <p:txBody>
          <a:bodyPr>
            <a:normAutofit/>
          </a:bodyPr>
          <a:lstStyle/>
          <a:p>
            <a:pPr marL="152396" indent="0">
              <a:buNone/>
            </a:pPr>
            <a:r>
              <a:rPr lang="en-US" dirty="0"/>
              <a:t>The same dataset can be used to measure the effect of redundancy by grouping sets of sequence numbers.</a:t>
            </a:r>
          </a:p>
          <a:p>
            <a:pPr marL="152396" indent="0">
              <a:buNone/>
            </a:pPr>
            <a:endParaRPr lang="en-US" dirty="0"/>
          </a:p>
          <a:p>
            <a:pPr marL="152396" indent="0">
              <a:buNone/>
            </a:pPr>
            <a:r>
              <a:rPr lang="en-US" dirty="0"/>
              <a:t>The model again slightly overestimates, but error reduces quickly as DRR approaches 100%.</a:t>
            </a:r>
          </a:p>
          <a:p>
            <a:pPr marL="152396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C2D731-023C-4A46-BEE5-3D18DCB4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9F93FA-A2D6-6B43-ADA7-63AEF1D03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200" y="1558551"/>
            <a:ext cx="7315200" cy="4876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72DFB2-C8B5-734C-9CAC-7CFE5DA6F7F9}"/>
              </a:ext>
            </a:extLst>
          </p:cNvPr>
          <p:cNvSpPr txBox="1"/>
          <p:nvPr/>
        </p:nvSpPr>
        <p:spPr>
          <a:xfrm>
            <a:off x="491067" y="6468532"/>
            <a:ext cx="9904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Ghena, Branden R., Investigating Low Energy Wireless Networks for the Internet of Things, 2020.</a:t>
            </a:r>
          </a:p>
        </p:txBody>
      </p:sp>
    </p:spTree>
    <p:extLst>
      <p:ext uri="{BB962C8B-B14F-4D97-AF65-F5344CB8AC3E}">
        <p14:creationId xmlns:p14="http://schemas.microsoft.com/office/powerpoint/2010/main" val="317991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3096D-254A-784F-BC00-4C42434EA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Bluetooth Low Energy Roles: Scanner, Advertiser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01C6D-9442-BE40-A937-63F2A5FB5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BBBE-C700-C147-87D6-E0769AB4D7F4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DB8397-0775-7748-83A8-4FB4EEA05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297" y="2491478"/>
            <a:ext cx="2029722" cy="20297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97CEFB-1473-2C49-9453-F78979F019AF}"/>
              </a:ext>
            </a:extLst>
          </p:cNvPr>
          <p:cNvSpPr txBox="1"/>
          <p:nvPr/>
        </p:nvSpPr>
        <p:spPr>
          <a:xfrm>
            <a:off x="1960024" y="6337458"/>
            <a:ext cx="1185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Scanner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438D3B-E0EF-8F45-A54B-D28FA73290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818" y="2468937"/>
            <a:ext cx="1134480" cy="134206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6C80B85-DA1E-A54B-9936-6CEA6F25BE63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3145605" y="3506339"/>
            <a:ext cx="44506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AB037EF-71ED-F74C-9AA0-E48621517D9C}"/>
              </a:ext>
            </a:extLst>
          </p:cNvPr>
          <p:cNvSpPr txBox="1"/>
          <p:nvPr/>
        </p:nvSpPr>
        <p:spPr>
          <a:xfrm>
            <a:off x="4756391" y="2214481"/>
            <a:ext cx="21119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Advertisement:</a:t>
            </a:r>
          </a:p>
          <a:p>
            <a:r>
              <a:rPr lang="en-US" sz="2400" dirty="0"/>
              <a:t>“Current temp</a:t>
            </a:r>
          </a:p>
          <a:p>
            <a:r>
              <a:rPr lang="en-US" sz="2400" dirty="0"/>
              <a:t>is 76F"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717382D-FA73-474C-8FD0-029F7E799AB3}"/>
              </a:ext>
            </a:extLst>
          </p:cNvPr>
          <p:cNvCxnSpPr>
            <a:cxnSpLocks/>
          </p:cNvCxnSpPr>
          <p:nvPr/>
        </p:nvCxnSpPr>
        <p:spPr>
          <a:xfrm flipH="1">
            <a:off x="3530125" y="4030133"/>
            <a:ext cx="4066173" cy="863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F3978EF4-9F53-FC4B-85F5-DFA21A6453D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65" t="21481" r="6867" b="20247"/>
          <a:stretch/>
        </p:blipFill>
        <p:spPr>
          <a:xfrm>
            <a:off x="1912818" y="4364865"/>
            <a:ext cx="1617307" cy="13252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853BF17-1AA7-3A4A-BD5F-7FEDE27B04E9}"/>
              </a:ext>
            </a:extLst>
          </p:cNvPr>
          <p:cNvSpPr txBox="1"/>
          <p:nvPr/>
        </p:nvSpPr>
        <p:spPr>
          <a:xfrm>
            <a:off x="8017809" y="6337458"/>
            <a:ext cx="1476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Advertiser</a:t>
            </a:r>
          </a:p>
        </p:txBody>
      </p:sp>
    </p:spTree>
    <p:extLst>
      <p:ext uri="{BB962C8B-B14F-4D97-AF65-F5344CB8AC3E}">
        <p14:creationId xmlns:p14="http://schemas.microsoft.com/office/powerpoint/2010/main" val="14288083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FE16F-6539-48D7-8654-4F0D3638E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questions can we answer with a collision model?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1618A-0717-458B-AD9C-2E9AEB6E1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Original questions</a:t>
            </a:r>
          </a:p>
          <a:p>
            <a:pPr lvl="1"/>
            <a:r>
              <a:rPr lang="en-US" dirty="0"/>
              <a:t>What are the odds that a transmitted advertisement will be received?</a:t>
            </a:r>
          </a:p>
          <a:p>
            <a:pPr lvl="1"/>
            <a:r>
              <a:rPr lang="en-US" dirty="0"/>
              <a:t>If M redundant advertisements are sent instead, what are the odds that at least one are received?</a:t>
            </a:r>
          </a:p>
          <a:p>
            <a:pPr lvl="1"/>
            <a:r>
              <a:rPr lang="en-US" dirty="0"/>
              <a:t>How do these odds vary with number of devices, advertising interval, and packet size?</a:t>
            </a:r>
          </a:p>
          <a:p>
            <a:pPr lvl="1"/>
            <a:endParaRPr lang="en-US" dirty="0"/>
          </a:p>
          <a:p>
            <a:r>
              <a:rPr lang="en-US" dirty="0"/>
              <a:t>Additional questions</a:t>
            </a:r>
          </a:p>
          <a:p>
            <a:pPr lvl="1"/>
            <a:r>
              <a:rPr lang="en-US" dirty="0"/>
              <a:t>Can redundancy make advertisements reliable?</a:t>
            </a:r>
          </a:p>
          <a:p>
            <a:pPr lvl="1"/>
            <a:r>
              <a:rPr lang="en-US" dirty="0"/>
              <a:t>Is it better to transmit often for high redundancy or rarely for less congestion?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0D94C-039D-44D1-8B53-9A1576B8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6955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6B2CE-ABE1-4A4B-A69A-0E5BD939C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192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Redundancy results in high DRR even with many devices.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16800B-F714-844E-B099-FE6F62F7F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566333"/>
            <a:ext cx="4024563" cy="5029200"/>
          </a:xfrm>
        </p:spPr>
        <p:txBody>
          <a:bodyPr>
            <a:normAutofit/>
          </a:bodyPr>
          <a:lstStyle/>
          <a:p>
            <a:pPr marL="152396" indent="0">
              <a:buNone/>
            </a:pPr>
            <a:r>
              <a:rPr lang="en-US" dirty="0"/>
              <a:t>In this example, a sensor has new data once per second and sends it in 1-3 packets.</a:t>
            </a:r>
          </a:p>
          <a:p>
            <a:pPr marL="152396" indent="0">
              <a:buNone/>
            </a:pPr>
            <a:endParaRPr lang="en-US" dirty="0"/>
          </a:p>
          <a:p>
            <a:pPr marL="152396" indent="0">
              <a:buNone/>
            </a:pPr>
            <a:r>
              <a:rPr lang="en-US" dirty="0"/>
              <a:t>Even without redundancy, data reception rates never fall below 87% even with 200 devices in a deployment, assuming no interference.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EF32D4-C598-884E-B4BA-F616708B9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" sz="1333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51</a:t>
            </a:fld>
            <a:endParaRPr lang="en" sz="1333"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CCE72F-C079-104E-AEF8-0A0257E19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200" y="1536633"/>
            <a:ext cx="7315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210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5FD51-CC16-EA4D-B78D-1F238DFCB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Redundancy is (normally) better than less congestion.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810840-1E9A-F343-9D87-15151EB3D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617133"/>
            <a:ext cx="3853605" cy="5029200"/>
          </a:xfrm>
        </p:spPr>
        <p:txBody>
          <a:bodyPr>
            <a:normAutofit lnSpcReduction="10000"/>
          </a:bodyPr>
          <a:lstStyle/>
          <a:p>
            <a:pPr marL="152396" indent="0">
              <a:buNone/>
            </a:pPr>
            <a:r>
              <a:rPr lang="en-US" dirty="0"/>
              <a:t>Design question:</a:t>
            </a:r>
          </a:p>
          <a:p>
            <a:r>
              <a:rPr lang="en-US" dirty="0"/>
              <a:t>Send more packets to gain from redundancy?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OR</a:t>
            </a:r>
            <a:br>
              <a:rPr lang="en-US" dirty="0"/>
            </a:br>
            <a:endParaRPr lang="en-US" dirty="0"/>
          </a:p>
          <a:p>
            <a:r>
              <a:rPr lang="en-US" dirty="0"/>
              <a:t>Send less packets to reduce congestion?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152396" indent="0">
              <a:buNone/>
            </a:pPr>
            <a:r>
              <a:rPr lang="en-US" dirty="0"/>
              <a:t>The answer changes, but only with many devices.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56849-BA0D-B646-B30E-9C1ABFD01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00000000-1234-1234-1234-123412341234}" type="slidenum">
              <a:rPr lang="en" sz="1333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52</a:t>
            </a:fld>
            <a:endParaRPr lang="en" sz="1333"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6ECD73-CC51-4546-A231-990A4CA6E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200" y="1536633"/>
            <a:ext cx="7315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256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  <a:p>
            <a:endParaRPr lang="en-US" b="1" dirty="0"/>
          </a:p>
          <a:p>
            <a:r>
              <a:rPr lang="en-US" dirty="0"/>
              <a:t>BLE roles</a:t>
            </a:r>
          </a:p>
          <a:p>
            <a:pPr lvl="1"/>
            <a:r>
              <a:rPr lang="en-US" dirty="0"/>
              <a:t>Advertising</a:t>
            </a:r>
          </a:p>
          <a:p>
            <a:pPr lvl="1"/>
            <a:r>
              <a:rPr lang="en-US" dirty="0"/>
              <a:t>Scanning</a:t>
            </a:r>
          </a:p>
          <a:p>
            <a:pPr lvl="1"/>
            <a:endParaRPr lang="en-US" b="1" dirty="0"/>
          </a:p>
          <a:p>
            <a:r>
              <a:rPr lang="en-US" b="1" dirty="0"/>
              <a:t>Communicating with advertisements</a:t>
            </a:r>
          </a:p>
          <a:p>
            <a:pPr lvl="1"/>
            <a:r>
              <a:rPr lang="en-US" dirty="0"/>
              <a:t>Advertisement Use Cases</a:t>
            </a:r>
          </a:p>
          <a:p>
            <a:pPr lvl="1"/>
            <a:r>
              <a:rPr lang="en-US" dirty="0"/>
              <a:t>Energy Use</a:t>
            </a:r>
          </a:p>
          <a:p>
            <a:pPr lvl="1"/>
            <a:r>
              <a:rPr lang="en-US" dirty="0"/>
              <a:t>Packet Collisions</a:t>
            </a:r>
          </a:p>
          <a:p>
            <a:pPr lvl="1"/>
            <a:r>
              <a:rPr lang="en-US" b="1" dirty="0"/>
              <a:t>Bonus: Scan Responses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1046981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FE16F-6539-48D7-8654-4F0D3638E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 requests/responses seem intriguing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1618A-0717-458B-AD9C-2E9AEB6E1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not send most data in scan responses instead of advertisements?</a:t>
            </a:r>
          </a:p>
          <a:p>
            <a:pPr lvl="1"/>
            <a:r>
              <a:rPr lang="en-US" dirty="0"/>
              <a:t>Theoretically could reduce energy costs</a:t>
            </a:r>
          </a:p>
          <a:p>
            <a:pPr lvl="1"/>
            <a:endParaRPr lang="en-US" dirty="0"/>
          </a:p>
          <a:p>
            <a:r>
              <a:rPr lang="en-US" dirty="0"/>
              <a:t>Scan we use scan requests as a form of acknowledgement?</a:t>
            </a:r>
          </a:p>
          <a:p>
            <a:pPr lvl="1"/>
            <a:r>
              <a:rPr lang="en-US" dirty="0"/>
              <a:t>Could relieve need for redundant transmissions</a:t>
            </a:r>
          </a:p>
          <a:p>
            <a:pPr lvl="1"/>
            <a:endParaRPr lang="en-US" dirty="0"/>
          </a:p>
          <a:p>
            <a:r>
              <a:rPr lang="en-US" dirty="0"/>
              <a:t>Problem: scan requests/responses don’t work all that well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0D94C-039D-44D1-8B53-9A1576B8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685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FE16F-6539-48D7-8654-4F0D3638E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Scan Requests and Responses are broken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1618A-0717-458B-AD9C-2E9AEB6E1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Goal: provide a little extra advertisement data on demand</a:t>
            </a:r>
          </a:p>
          <a:p>
            <a:endParaRPr lang="en-US" dirty="0"/>
          </a:p>
          <a:p>
            <a:r>
              <a:rPr lang="en-US" dirty="0"/>
              <a:t>Problem: exponential </a:t>
            </a:r>
            <a:r>
              <a:rPr lang="en-US" dirty="0" err="1"/>
              <a:t>backoff</a:t>
            </a:r>
            <a:r>
              <a:rPr lang="en-US" dirty="0"/>
              <a:t> for lost messages</a:t>
            </a:r>
          </a:p>
          <a:p>
            <a:pPr lvl="1"/>
            <a:r>
              <a:rPr lang="en-US" dirty="0"/>
              <a:t>If there is a request without a response, scanners assume collision with another scanner and exponentially back off from requesting</a:t>
            </a:r>
          </a:p>
          <a:p>
            <a:pPr lvl="1"/>
            <a:r>
              <a:rPr lang="en-US" dirty="0"/>
              <a:t>But collisions are far more likely between a device and a scanner, which should not have back off</a:t>
            </a:r>
          </a:p>
          <a:p>
            <a:pPr lvl="1"/>
            <a:r>
              <a:rPr lang="en-US" dirty="0"/>
              <a:t>Result is that scan requests will occur far less frequently than expected</a:t>
            </a:r>
          </a:p>
          <a:p>
            <a:pPr lvl="1"/>
            <a:r>
              <a:rPr lang="en-US" dirty="0"/>
              <a:t>Instead, just send additional advertisements with different data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Kravets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Robin, Albert F. Harris III, and Roy Want. "Beacon trains: blazing a trail through dense BLE environments." </a:t>
            </a:r>
            <a:r>
              <a:rPr lang="en-US" sz="2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Proceedings of the Eleventh ACM Workshop on Challenged Networks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2016.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80D94C-039D-44D1-8B53-9A1576B8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466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3096D-254A-784F-BC00-4C42434EA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267" y="365125"/>
            <a:ext cx="11819466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BLE Central and Peripheral roles are for connections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01C6D-9442-BE40-A937-63F2A5FB5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BBBE-C700-C147-87D6-E0769AB4D7F4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97CEFB-1473-2C49-9453-F78979F019AF}"/>
              </a:ext>
            </a:extLst>
          </p:cNvPr>
          <p:cNvSpPr txBox="1"/>
          <p:nvPr/>
        </p:nvSpPr>
        <p:spPr>
          <a:xfrm>
            <a:off x="1972335" y="5375045"/>
            <a:ext cx="1082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Central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438D3B-E0EF-8F45-A54B-D28FA73290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335" y="3316804"/>
            <a:ext cx="1134480" cy="134206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6C80B85-DA1E-A54B-9936-6CEA6F25BE63}"/>
              </a:ext>
            </a:extLst>
          </p:cNvPr>
          <p:cNvCxnSpPr>
            <a:cxnSpLocks/>
          </p:cNvCxnSpPr>
          <p:nvPr/>
        </p:nvCxnSpPr>
        <p:spPr>
          <a:xfrm flipH="1">
            <a:off x="3696549" y="2422609"/>
            <a:ext cx="44506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AB037EF-71ED-F74C-9AA0-E48621517D9C}"/>
              </a:ext>
            </a:extLst>
          </p:cNvPr>
          <p:cNvSpPr txBox="1"/>
          <p:nvPr/>
        </p:nvSpPr>
        <p:spPr>
          <a:xfrm>
            <a:off x="3696549" y="2489262"/>
            <a:ext cx="3590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Advertisement:</a:t>
            </a:r>
          </a:p>
          <a:p>
            <a:r>
              <a:rPr lang="en-US" sz="2400" dirty="0"/>
              <a:t>“I’m the Living Room Light”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3978EF4-9F53-FC4B-85F5-DFA21A6453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5" t="21481" r="6867" b="20247"/>
          <a:stretch/>
        </p:blipFill>
        <p:spPr>
          <a:xfrm>
            <a:off x="1892317" y="1959786"/>
            <a:ext cx="1617307" cy="13252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853BF17-1AA7-3A4A-BD5F-7FEDE27B04E9}"/>
              </a:ext>
            </a:extLst>
          </p:cNvPr>
          <p:cNvSpPr txBox="1"/>
          <p:nvPr/>
        </p:nvSpPr>
        <p:spPr>
          <a:xfrm>
            <a:off x="9249274" y="5375046"/>
            <a:ext cx="1465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Peripheral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0F33B6-C57C-4C41-A296-22E2318D78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2229" y="1839447"/>
            <a:ext cx="3392955" cy="3392955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64D480A-3D22-134E-A2D2-7A4E86716228}"/>
              </a:ext>
            </a:extLst>
          </p:cNvPr>
          <p:cNvCxnSpPr>
            <a:cxnSpLocks/>
          </p:cNvCxnSpPr>
          <p:nvPr/>
        </p:nvCxnSpPr>
        <p:spPr>
          <a:xfrm flipH="1">
            <a:off x="3748720" y="2708504"/>
            <a:ext cx="4443512" cy="10506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9A19150-A5AB-E245-8258-B55AE80ADB71}"/>
              </a:ext>
            </a:extLst>
          </p:cNvPr>
          <p:cNvCxnSpPr>
            <a:cxnSpLocks/>
          </p:cNvCxnSpPr>
          <p:nvPr/>
        </p:nvCxnSpPr>
        <p:spPr>
          <a:xfrm>
            <a:off x="3748720" y="4046064"/>
            <a:ext cx="53485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BFC5327-E78F-F840-9605-37E6FFA79D9C}"/>
              </a:ext>
            </a:extLst>
          </p:cNvPr>
          <p:cNvSpPr txBox="1"/>
          <p:nvPr/>
        </p:nvSpPr>
        <p:spPr>
          <a:xfrm>
            <a:off x="5252058" y="3629175"/>
            <a:ext cx="3664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Connection Request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138933E-1B6E-1244-BE09-98F63651A1A4}"/>
              </a:ext>
            </a:extLst>
          </p:cNvPr>
          <p:cNvCxnSpPr>
            <a:cxnSpLocks/>
          </p:cNvCxnSpPr>
          <p:nvPr/>
        </p:nvCxnSpPr>
        <p:spPr>
          <a:xfrm flipH="1">
            <a:off x="3960214" y="4872963"/>
            <a:ext cx="4997519" cy="37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A8F85FC-841C-BA49-AEFC-AF53C17A1A89}"/>
              </a:ext>
            </a:extLst>
          </p:cNvPr>
          <p:cNvSpPr txBox="1"/>
          <p:nvPr/>
        </p:nvSpPr>
        <p:spPr>
          <a:xfrm>
            <a:off x="4605867" y="4404068"/>
            <a:ext cx="4792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Connected (stops advertising)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CE1A342-D6BF-D146-BAAB-9B49111946E9}"/>
              </a:ext>
            </a:extLst>
          </p:cNvPr>
          <p:cNvCxnSpPr>
            <a:cxnSpLocks/>
          </p:cNvCxnSpPr>
          <p:nvPr/>
        </p:nvCxnSpPr>
        <p:spPr>
          <a:xfrm>
            <a:off x="3900681" y="5801838"/>
            <a:ext cx="53485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120F18FB-C964-FD4F-BBB7-061BB8624DEA}"/>
              </a:ext>
            </a:extLst>
          </p:cNvPr>
          <p:cNvSpPr txBox="1"/>
          <p:nvPr/>
        </p:nvSpPr>
        <p:spPr>
          <a:xfrm>
            <a:off x="4893733" y="5323240"/>
            <a:ext cx="3795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“Set light brightness to 50%”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9F17291-738D-DC44-9DB5-77244F2FDF0E}"/>
              </a:ext>
            </a:extLst>
          </p:cNvPr>
          <p:cNvSpPr txBox="1"/>
          <p:nvPr/>
        </p:nvSpPr>
        <p:spPr>
          <a:xfrm>
            <a:off x="5232402" y="5892803"/>
            <a:ext cx="2995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(note: this is highly simplified)</a:t>
            </a:r>
          </a:p>
        </p:txBody>
      </p:sp>
    </p:spTree>
    <p:extLst>
      <p:ext uri="{BB962C8B-B14F-4D97-AF65-F5344CB8AC3E}">
        <p14:creationId xmlns:p14="http://schemas.microsoft.com/office/powerpoint/2010/main" val="136490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 Layers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Host – Configuration for </a:t>
            </a:r>
            <a:r>
              <a:rPr lang="en-US" dirty="0" err="1"/>
              <a:t>advts</a:t>
            </a:r>
            <a:r>
              <a:rPr lang="en-US" dirty="0"/>
              <a:t>, connections</a:t>
            </a:r>
          </a:p>
          <a:p>
            <a:pPr lvl="1"/>
            <a:r>
              <a:rPr lang="en-US" dirty="0"/>
              <a:t>GAP – Generic Access Profile</a:t>
            </a:r>
          </a:p>
          <a:p>
            <a:pPr lvl="2"/>
            <a:r>
              <a:rPr lang="en-US" sz="2400" dirty="0"/>
              <a:t>Configure advertising</a:t>
            </a:r>
          </a:p>
          <a:p>
            <a:pPr lvl="1"/>
            <a:r>
              <a:rPr lang="en-US" dirty="0"/>
              <a:t>GATT – Generic </a:t>
            </a:r>
            <a:r>
              <a:rPr lang="en-US" dirty="0" err="1"/>
              <a:t>ATTribute</a:t>
            </a:r>
            <a:r>
              <a:rPr lang="en-US" dirty="0"/>
              <a:t> profile</a:t>
            </a:r>
          </a:p>
          <a:p>
            <a:pPr lvl="2"/>
            <a:r>
              <a:rPr lang="en-US" sz="2400" dirty="0"/>
              <a:t>Configure connections</a:t>
            </a:r>
          </a:p>
          <a:p>
            <a:pPr lvl="2"/>
            <a:endParaRPr lang="en-US" dirty="0"/>
          </a:p>
          <a:p>
            <a:r>
              <a:rPr lang="en-US" dirty="0"/>
              <a:t>HCI - Host Controller Interface</a:t>
            </a:r>
          </a:p>
          <a:p>
            <a:pPr marL="609585" lvl="1" indent="0">
              <a:buNone/>
            </a:pPr>
            <a:endParaRPr lang="en-US" dirty="0"/>
          </a:p>
          <a:p>
            <a:r>
              <a:rPr lang="en-US" dirty="0"/>
              <a:t>Controller - Communication</a:t>
            </a:r>
          </a:p>
          <a:p>
            <a:pPr lvl="1"/>
            <a:r>
              <a:rPr lang="en-US" sz="2800" dirty="0"/>
              <a:t>Link Layer – send packets</a:t>
            </a:r>
          </a:p>
          <a:p>
            <a:pPr lvl="1"/>
            <a:r>
              <a:rPr lang="en-US" sz="2800" dirty="0"/>
              <a:t>RF and PHY – send bits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AF88F2-BA52-4E83-8972-85024C28D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5086" y="228601"/>
            <a:ext cx="2785311" cy="59419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72A24E-575F-4381-9FC2-9C518281048D}"/>
              </a:ext>
            </a:extLst>
          </p:cNvPr>
          <p:cNvSpPr/>
          <p:nvPr/>
        </p:nvSpPr>
        <p:spPr>
          <a:xfrm>
            <a:off x="8865031" y="1131378"/>
            <a:ext cx="821411" cy="2464231"/>
          </a:xfrm>
          <a:prstGeom prst="rect">
            <a:avLst/>
          </a:prstGeom>
          <a:solidFill>
            <a:srgbClr val="00AEFF"/>
          </a:solidFill>
          <a:ln w="1016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GAP</a:t>
            </a: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C8BD1F7E-17C5-4A60-B642-75EE33F45631}"/>
              </a:ext>
            </a:extLst>
          </p:cNvPr>
          <p:cNvSpPr/>
          <p:nvPr/>
        </p:nvSpPr>
        <p:spPr>
          <a:xfrm>
            <a:off x="8518360" y="4427622"/>
            <a:ext cx="346673" cy="1742975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6CEBEAE8-72D3-44D4-A01A-CD8F354F0A14}"/>
              </a:ext>
            </a:extLst>
          </p:cNvPr>
          <p:cNvSpPr/>
          <p:nvPr/>
        </p:nvSpPr>
        <p:spPr>
          <a:xfrm>
            <a:off x="8459325" y="1179093"/>
            <a:ext cx="346673" cy="2466603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94D72-D4D8-4325-BE64-416FC6C69A58}"/>
              </a:ext>
            </a:extLst>
          </p:cNvPr>
          <p:cNvSpPr txBox="1"/>
          <p:nvPr/>
        </p:nvSpPr>
        <p:spPr>
          <a:xfrm>
            <a:off x="7637811" y="2224583"/>
            <a:ext cx="1227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BAF2B4-9005-42FF-A55F-6F2F63C221EA}"/>
              </a:ext>
            </a:extLst>
          </p:cNvPr>
          <p:cNvSpPr txBox="1"/>
          <p:nvPr/>
        </p:nvSpPr>
        <p:spPr>
          <a:xfrm>
            <a:off x="7152774" y="5114442"/>
            <a:ext cx="1227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Controller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9D485-B613-8749-BE62-D1C8F6530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BBBE-C700-C147-87D6-E0769AB4D7F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49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2DD72-FD6B-D345-B6DD-55B80EFC7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26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What’s the need for the HCI Layer?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B51F0E-7B8C-B242-96A8-30C8AEBA1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B7D476-23BF-7943-B91B-DA1274E0C2A1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45C94E-C01B-7D42-9A96-B91C14536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268" y="1865470"/>
            <a:ext cx="8280400" cy="47967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F4A9304-3A25-D84E-9A8B-F1AC27765663}"/>
              </a:ext>
            </a:extLst>
          </p:cNvPr>
          <p:cNvSpPr/>
          <p:nvPr/>
        </p:nvSpPr>
        <p:spPr>
          <a:xfrm>
            <a:off x="1320800" y="1974536"/>
            <a:ext cx="1610729" cy="3427197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72D7F8-90E0-CC4D-8304-F2D04D58AC70}"/>
              </a:ext>
            </a:extLst>
          </p:cNvPr>
          <p:cNvSpPr/>
          <p:nvPr/>
        </p:nvSpPr>
        <p:spPr>
          <a:xfrm>
            <a:off x="3395133" y="3775365"/>
            <a:ext cx="2040779" cy="1626367"/>
          </a:xfrm>
          <a:prstGeom prst="rect">
            <a:avLst/>
          </a:prstGeom>
          <a:noFill/>
          <a:ln w="444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F6A8D1-F10D-7140-B7EC-808BC0F25C99}"/>
              </a:ext>
            </a:extLst>
          </p:cNvPr>
          <p:cNvSpPr txBox="1"/>
          <p:nvPr/>
        </p:nvSpPr>
        <p:spPr>
          <a:xfrm>
            <a:off x="11160" y="5528424"/>
            <a:ext cx="2183521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Host layers run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on computer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170EE8-F2EF-F24D-8095-6056C6F103EB}"/>
              </a:ext>
            </a:extLst>
          </p:cNvPr>
          <p:cNvSpPr txBox="1"/>
          <p:nvPr/>
        </p:nvSpPr>
        <p:spPr>
          <a:xfrm>
            <a:off x="5696106" y="2951946"/>
            <a:ext cx="3526367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</a:rPr>
              <a:t>Controller layers run</a:t>
            </a:r>
          </a:p>
          <a:p>
            <a:r>
              <a:rPr lang="en-US" sz="2800" dirty="0">
                <a:solidFill>
                  <a:schemeClr val="accent6"/>
                </a:solidFill>
              </a:rPr>
              <a:t>on BLE hardware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B0561D-2FB9-E842-9A15-B3F499F5D011}"/>
              </a:ext>
            </a:extLst>
          </p:cNvPr>
          <p:cNvSpPr txBox="1"/>
          <p:nvPr/>
        </p:nvSpPr>
        <p:spPr>
          <a:xfrm>
            <a:off x="6317947" y="5833706"/>
            <a:ext cx="458530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HCI can be software API,</a:t>
            </a:r>
          </a:p>
          <a:p>
            <a:r>
              <a:rPr lang="en-US" sz="2800" dirty="0">
                <a:solidFill>
                  <a:schemeClr val="accent4"/>
                </a:solidFill>
              </a:rPr>
              <a:t>or physical (USB, RS232,..)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77745BD-A58D-824F-BA97-68EC9DE54AEC}"/>
              </a:ext>
            </a:extLst>
          </p:cNvPr>
          <p:cNvSpPr/>
          <p:nvPr/>
        </p:nvSpPr>
        <p:spPr>
          <a:xfrm>
            <a:off x="347132" y="1159871"/>
            <a:ext cx="11006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BT Classic envisioned separate implementations for Host and Controller</a:t>
            </a:r>
          </a:p>
        </p:txBody>
      </p:sp>
    </p:spTree>
    <p:extLst>
      <p:ext uri="{BB962C8B-B14F-4D97-AF65-F5344CB8AC3E}">
        <p14:creationId xmlns:p14="http://schemas.microsoft.com/office/powerpoint/2010/main" val="183561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1A6E9-0605-4447-BB69-A15902E24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Advertisement and Scanning in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E8B15-41C3-4E1C-BC40-91ADFD04C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Advertisements are received when the channel of the scan window and the channel of the advertisement overlap in time (and space)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DA579C-0F8B-4FA1-8072-4FC8ECE9AA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4631"/>
          <a:stretch/>
        </p:blipFill>
        <p:spPr>
          <a:xfrm>
            <a:off x="838200" y="4751262"/>
            <a:ext cx="10971463" cy="139553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174E4D-D753-8C4C-B81D-AD9B5C83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BBBE-C700-C147-87D6-E0769AB4D7F4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2F2859-F311-314E-84B8-DA94940D17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094"/>
          <a:stretch/>
        </p:blipFill>
        <p:spPr>
          <a:xfrm>
            <a:off x="838200" y="2792591"/>
            <a:ext cx="10971463" cy="175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3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1126</TotalTime>
  <Words>3112</Words>
  <Application>Microsoft Macintosh PowerPoint</Application>
  <PresentationFormat>Widescreen</PresentationFormat>
  <Paragraphs>603</Paragraphs>
  <Slides>55</Slides>
  <Notes>21</Notes>
  <HiddenSlides>3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Arial</vt:lpstr>
      <vt:lpstr>Calibri</vt:lpstr>
      <vt:lpstr>Calibri Light</vt:lpstr>
      <vt:lpstr>Cambria Math</vt:lpstr>
      <vt:lpstr>Courier New</vt:lpstr>
      <vt:lpstr>Helvetica</vt:lpstr>
      <vt:lpstr>System Font Regular</vt:lpstr>
      <vt:lpstr>Wingdings</vt:lpstr>
      <vt:lpstr>Office Theme</vt:lpstr>
      <vt:lpstr>Wireless for the Internet of Things  BLE Advertisement Deep Dive</vt:lpstr>
      <vt:lpstr>Today’s Goals</vt:lpstr>
      <vt:lpstr>Outline</vt:lpstr>
      <vt:lpstr>Bluetooth Classic and BLE co-exist &amp; have different use cases</vt:lpstr>
      <vt:lpstr>Bluetooth Low Energy Roles: Scanner, Advertiser</vt:lpstr>
      <vt:lpstr>BLE Central and Peripheral roles are for connections</vt:lpstr>
      <vt:lpstr>BLE Layers</vt:lpstr>
      <vt:lpstr>What’s the need for the HCI Layer?</vt:lpstr>
      <vt:lpstr>Advertisement and Scanning in Action</vt:lpstr>
      <vt:lpstr>Advertisement payloads are in Length – Type – Value Format</vt:lpstr>
      <vt:lpstr>Outline</vt:lpstr>
      <vt:lpstr>Advertisements already being used for communication</vt:lpstr>
      <vt:lpstr>Beacons to advertise presence and send out useful information</vt:lpstr>
      <vt:lpstr>BLE signals can be used to track distance to items</vt:lpstr>
      <vt:lpstr>The promised nRF Connect Activity </vt:lpstr>
      <vt:lpstr>RSSI and some questions</vt:lpstr>
      <vt:lpstr>Intuition on using signal strength to find distance</vt:lpstr>
      <vt:lpstr>Problem with RSSI-based distance – not accurate</vt:lpstr>
      <vt:lpstr>Apple uses BLE on its devices to implement “Continuity”</vt:lpstr>
      <vt:lpstr>Uses BLE Manufacturer Specific Data to communicate</vt:lpstr>
      <vt:lpstr>Local Communication: Exposure Notifications</vt:lpstr>
      <vt:lpstr>PowerPoint Presentation</vt:lpstr>
      <vt:lpstr>PowerPoint Presentation</vt:lpstr>
      <vt:lpstr>Sensor deployments</vt:lpstr>
      <vt:lpstr>Outline</vt:lpstr>
      <vt:lpstr>Paper: power measurements of BLE advertisements</vt:lpstr>
      <vt:lpstr>Energy model for BLE advertisements</vt:lpstr>
      <vt:lpstr>Power measured for BLE adv states for hardware</vt:lpstr>
      <vt:lpstr>How much energy does it cost to send data over advertisements?</vt:lpstr>
      <vt:lpstr>Outline</vt:lpstr>
      <vt:lpstr>Questions about network capability</vt:lpstr>
      <vt:lpstr>BLE advertisements are periodic, broadcast transmissions</vt:lpstr>
      <vt:lpstr>What causes transmissions not to be received?</vt:lpstr>
      <vt:lpstr>Let’s define some terms for a single advertiser</vt:lpstr>
      <vt:lpstr>Collisions occur if any part of the two packets overlap</vt:lpstr>
      <vt:lpstr>Collisions occur if any part of the two packets overlap</vt:lpstr>
      <vt:lpstr>Computing probability of collision from vulnerable period and Tx window</vt:lpstr>
      <vt:lpstr>Determine Probability of Multiple Failures</vt:lpstr>
      <vt:lpstr>Determine Probability of Multiple Failures</vt:lpstr>
      <vt:lpstr>Determine Probability of Multiple Failures</vt:lpstr>
      <vt:lpstr>How do we determine reception rate?</vt:lpstr>
      <vt:lpstr>When are transmissions from two devices independent?</vt:lpstr>
      <vt:lpstr>When are transmissions from two devices NOT independent?</vt:lpstr>
      <vt:lpstr>Calculating probability of a repeat collision</vt:lpstr>
      <vt:lpstr>Important lesson: spend time on things that are important</vt:lpstr>
      <vt:lpstr>Equations for modeling data transmissions</vt:lpstr>
      <vt:lpstr>Is the model valid?</vt:lpstr>
      <vt:lpstr>The model is accurate across advertisement rates and deployment sizes.</vt:lpstr>
      <vt:lpstr>The model accurately accounts for redundancy as well.</vt:lpstr>
      <vt:lpstr>What questions can we answer with a collision model?</vt:lpstr>
      <vt:lpstr>Redundancy results in high DRR even with many devices.</vt:lpstr>
      <vt:lpstr>Redundancy is (normally) better than less congestion.</vt:lpstr>
      <vt:lpstr>Outline</vt:lpstr>
      <vt:lpstr>Scan requests/responses seem intriguing</vt:lpstr>
      <vt:lpstr>Scan Requests and Responses are broken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Wireless for the Internet of Things  BLE Advertisement Deep Dive</dc:title>
  <dc:creator>Nabeel Nasir</dc:creator>
  <cp:lastModifiedBy>Nabeel Nasir</cp:lastModifiedBy>
  <cp:revision>112</cp:revision>
  <dcterms:created xsi:type="dcterms:W3CDTF">2023-02-05T23:56:16Z</dcterms:created>
  <dcterms:modified xsi:type="dcterms:W3CDTF">2023-02-06T18:42:34Z</dcterms:modified>
</cp:coreProperties>
</file>