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0"/>
  </p:notesMasterIdLst>
  <p:sldIdLst>
    <p:sldId id="2318" r:id="rId2"/>
    <p:sldId id="264" r:id="rId3"/>
    <p:sldId id="2319" r:id="rId4"/>
    <p:sldId id="348" r:id="rId5"/>
    <p:sldId id="2321" r:id="rId6"/>
    <p:sldId id="2322" r:id="rId7"/>
    <p:sldId id="2323" r:id="rId8"/>
    <p:sldId id="2325" r:id="rId9"/>
    <p:sldId id="2324" r:id="rId10"/>
    <p:sldId id="2326" r:id="rId11"/>
    <p:sldId id="2284" r:id="rId12"/>
    <p:sldId id="2328" r:id="rId13"/>
    <p:sldId id="2327" r:id="rId14"/>
    <p:sldId id="2264" r:id="rId15"/>
    <p:sldId id="2267" r:id="rId16"/>
    <p:sldId id="2329" r:id="rId17"/>
    <p:sldId id="2331" r:id="rId18"/>
    <p:sldId id="2265" r:id="rId19"/>
    <p:sldId id="2330" r:id="rId20"/>
    <p:sldId id="2273" r:id="rId21"/>
    <p:sldId id="2310" r:id="rId22"/>
    <p:sldId id="2272" r:id="rId23"/>
    <p:sldId id="2274" r:id="rId24"/>
    <p:sldId id="2268" r:id="rId25"/>
    <p:sldId id="2270" r:id="rId26"/>
    <p:sldId id="2312" r:id="rId27"/>
    <p:sldId id="2313" r:id="rId28"/>
    <p:sldId id="2316" r:id="rId29"/>
    <p:sldId id="2317" r:id="rId30"/>
    <p:sldId id="259" r:id="rId31"/>
    <p:sldId id="2295" r:id="rId32"/>
    <p:sldId id="2277" r:id="rId33"/>
    <p:sldId id="2276" r:id="rId34"/>
    <p:sldId id="2278" r:id="rId35"/>
    <p:sldId id="2303" r:id="rId36"/>
    <p:sldId id="2281" r:id="rId37"/>
    <p:sldId id="2299" r:id="rId38"/>
    <p:sldId id="2279" r:id="rId39"/>
    <p:sldId id="2300" r:id="rId40"/>
    <p:sldId id="2301" r:id="rId41"/>
    <p:sldId id="2302" r:id="rId42"/>
    <p:sldId id="2296" r:id="rId43"/>
    <p:sldId id="2335" r:id="rId44"/>
    <p:sldId id="2289" r:id="rId45"/>
    <p:sldId id="2262" r:id="rId46"/>
    <p:sldId id="2263" r:id="rId47"/>
    <p:sldId id="2336" r:id="rId48"/>
    <p:sldId id="2293" r:id="rId49"/>
    <p:sldId id="2337" r:id="rId50"/>
    <p:sldId id="2338" r:id="rId51"/>
    <p:sldId id="2290" r:id="rId52"/>
    <p:sldId id="2292" r:id="rId53"/>
    <p:sldId id="2294" r:id="rId54"/>
    <p:sldId id="2315" r:id="rId55"/>
    <p:sldId id="2291" r:id="rId56"/>
    <p:sldId id="2333" r:id="rId57"/>
    <p:sldId id="2297" r:id="rId58"/>
    <p:sldId id="2256" r:id="rId59"/>
    <p:sldId id="563" r:id="rId60"/>
    <p:sldId id="2258" r:id="rId61"/>
    <p:sldId id="558" r:id="rId62"/>
    <p:sldId id="2257" r:id="rId63"/>
    <p:sldId id="2334" r:id="rId64"/>
    <p:sldId id="2283" r:id="rId65"/>
    <p:sldId id="2287" r:id="rId66"/>
    <p:sldId id="2288" r:id="rId67"/>
    <p:sldId id="2298" r:id="rId68"/>
    <p:sldId id="2275"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5027"/>
  </p:normalViewPr>
  <p:slideViewPr>
    <p:cSldViewPr snapToGrid="0" snapToObjects="1" showGuides="1">
      <p:cViewPr varScale="1">
        <p:scale>
          <a:sx n="88" d="100"/>
          <a:sy n="88" d="100"/>
        </p:scale>
        <p:origin x="184" y="4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9DF61-CC3A-FA43-BF00-9C9B64B64EB1}" type="datetimeFigureOut">
              <a:rPr lang="en-US" smtClean="0"/>
              <a:t>2/12/23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9BBDF-B9A8-3548-B862-F1F9DAF4BDFF}" type="slidenum">
              <a:rPr lang="en-US" smtClean="0"/>
              <a:t>‹#›</a:t>
            </a:fld>
            <a:endParaRPr lang="en-US"/>
          </a:p>
        </p:txBody>
      </p:sp>
    </p:spTree>
    <p:extLst>
      <p:ext uri="{BB962C8B-B14F-4D97-AF65-F5344CB8AC3E}">
        <p14:creationId xmlns:p14="http://schemas.microsoft.com/office/powerpoint/2010/main" val="2220350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Advertiser</a:t>
            </a:r>
          </a:p>
          <a:p>
            <a:r>
              <a:rPr lang="en-US" dirty="0"/>
              <a:t>Scanner</a:t>
            </a:r>
          </a:p>
          <a:p>
            <a:r>
              <a:rPr lang="en-US" dirty="0"/>
              <a:t>Central</a:t>
            </a:r>
          </a:p>
          <a:p>
            <a:r>
              <a:rPr lang="en-US" dirty="0"/>
              <a:t>Peripheral</a:t>
            </a:r>
          </a:p>
          <a:p>
            <a:endParaRPr lang="en-US" dirty="0"/>
          </a:p>
          <a:p>
            <a:r>
              <a:rPr lang="en-US" dirty="0"/>
              <a:t>https://</a:t>
            </a:r>
            <a:r>
              <a:rPr lang="en-US" dirty="0" err="1"/>
              <a:t>community.nxp.com</a:t>
            </a:r>
            <a:r>
              <a:rPr lang="en-US" dirty="0"/>
              <a:t>/t5/Wireless-Connectivity/A-view-on-Bluetooth-Low-Energy-stack-roles/m-p/380310</a:t>
            </a:r>
          </a:p>
          <a:p>
            <a:endParaRPr lang="en-US" dirty="0"/>
          </a:p>
        </p:txBody>
      </p:sp>
      <p:sp>
        <p:nvSpPr>
          <p:cNvPr id="4" name="Slide Number Placeholder 3"/>
          <p:cNvSpPr>
            <a:spLocks noGrp="1"/>
          </p:cNvSpPr>
          <p:nvPr>
            <p:ph type="sldNum" sz="quarter" idx="5"/>
          </p:nvPr>
        </p:nvSpPr>
        <p:spPr/>
        <p:txBody>
          <a:bodyPr/>
          <a:lstStyle/>
          <a:p>
            <a:fld id="{85D9D693-0006-0E4F-8590-CA85624C9C82}" type="slidenum">
              <a:rPr lang="en-US" smtClean="0"/>
              <a:t>3</a:t>
            </a:fld>
            <a:endParaRPr lang="en-US"/>
          </a:p>
        </p:txBody>
      </p:sp>
    </p:spTree>
    <p:extLst>
      <p:ext uri="{BB962C8B-B14F-4D97-AF65-F5344CB8AC3E}">
        <p14:creationId xmlns:p14="http://schemas.microsoft.com/office/powerpoint/2010/main" val="1604393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embeddedcentric.com</a:t>
            </a:r>
            <a:r>
              <a:rPr lang="en-US" dirty="0"/>
              <a:t>/introduction-to-bluetooth-low-energy-bluetooth-5/</a:t>
            </a:r>
          </a:p>
          <a:p>
            <a:endParaRPr lang="en-US" dirty="0"/>
          </a:p>
          <a:p>
            <a:r>
              <a:rPr lang="en-US" dirty="0"/>
              <a:t>During a connection</a:t>
            </a:r>
          </a:p>
          <a:p>
            <a:pPr lvl="1"/>
            <a:r>
              <a:rPr lang="en-US" dirty="0"/>
              <a:t>Central sends a packet each “connection interval”</a:t>
            </a:r>
          </a:p>
          <a:p>
            <a:pPr lvl="1"/>
            <a:r>
              <a:rPr lang="en-US" dirty="0"/>
              <a:t>Peripheral immediately responds with a packet</a:t>
            </a:r>
          </a:p>
          <a:p>
            <a:pPr lvl="1"/>
            <a:r>
              <a:rPr lang="en-US" dirty="0"/>
              <a:t>Multiple packets may be exchanged this way until done</a:t>
            </a:r>
          </a:p>
          <a:p>
            <a:pPr lvl="1"/>
            <a:r>
              <a:rPr lang="en-US" dirty="0"/>
              <a:t>Repeat at next connection interval</a:t>
            </a:r>
          </a:p>
          <a:p>
            <a:pPr lvl="1"/>
            <a:endParaRPr lang="en-US" dirty="0"/>
          </a:p>
          <a:p>
            <a:r>
              <a:rPr lang="en-US" dirty="0"/>
              <a:t>Ending a connection</a:t>
            </a:r>
          </a:p>
          <a:p>
            <a:pPr lvl="1"/>
            <a:r>
              <a:rPr lang="en-US" dirty="0"/>
              <a:t>Either device sends termination packet</a:t>
            </a:r>
          </a:p>
          <a:p>
            <a:pPr lvl="1"/>
            <a:r>
              <a:rPr lang="en-US" dirty="0"/>
              <a:t>Timeout occurs on either device</a:t>
            </a:r>
          </a:p>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16</a:t>
            </a:fld>
            <a:endParaRPr lang="en-US"/>
          </a:p>
        </p:txBody>
      </p:sp>
    </p:spTree>
    <p:extLst>
      <p:ext uri="{BB962C8B-B14F-4D97-AF65-F5344CB8AC3E}">
        <p14:creationId xmlns:p14="http://schemas.microsoft.com/office/powerpoint/2010/main" val="3363678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from video would be good</a:t>
            </a:r>
          </a:p>
        </p:txBody>
      </p:sp>
      <p:sp>
        <p:nvSpPr>
          <p:cNvPr id="4" name="Slide Number Placeholder 3"/>
          <p:cNvSpPr>
            <a:spLocks noGrp="1"/>
          </p:cNvSpPr>
          <p:nvPr>
            <p:ph type="sldNum" sz="quarter" idx="5"/>
          </p:nvPr>
        </p:nvSpPr>
        <p:spPr/>
        <p:txBody>
          <a:bodyPr/>
          <a:lstStyle/>
          <a:p>
            <a:fld id="{9A99BBDF-B9A8-3548-B862-F1F9DAF4BDFF}" type="slidenum">
              <a:rPr lang="en-US" smtClean="0"/>
              <a:t>17</a:t>
            </a:fld>
            <a:endParaRPr lang="en-US"/>
          </a:p>
        </p:txBody>
      </p:sp>
    </p:spTree>
    <p:extLst>
      <p:ext uri="{BB962C8B-B14F-4D97-AF65-F5344CB8AC3E}">
        <p14:creationId xmlns:p14="http://schemas.microsoft.com/office/powerpoint/2010/main" val="2506000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18</a:t>
            </a:fld>
            <a:endParaRPr lang="en-US"/>
          </a:p>
        </p:txBody>
      </p:sp>
    </p:spTree>
    <p:extLst>
      <p:ext uri="{BB962C8B-B14F-4D97-AF65-F5344CB8AC3E}">
        <p14:creationId xmlns:p14="http://schemas.microsoft.com/office/powerpoint/2010/main" val="1885636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from video would be good</a:t>
            </a:r>
          </a:p>
        </p:txBody>
      </p:sp>
      <p:sp>
        <p:nvSpPr>
          <p:cNvPr id="4" name="Slide Number Placeholder 3"/>
          <p:cNvSpPr>
            <a:spLocks noGrp="1"/>
          </p:cNvSpPr>
          <p:nvPr>
            <p:ph type="sldNum" sz="quarter" idx="5"/>
          </p:nvPr>
        </p:nvSpPr>
        <p:spPr/>
        <p:txBody>
          <a:bodyPr/>
          <a:lstStyle/>
          <a:p>
            <a:fld id="{9A99BBDF-B9A8-3548-B862-F1F9DAF4BDFF}" type="slidenum">
              <a:rPr lang="en-US" smtClean="0"/>
              <a:t>19</a:t>
            </a:fld>
            <a:endParaRPr lang="en-US"/>
          </a:p>
        </p:txBody>
      </p:sp>
    </p:spTree>
    <p:extLst>
      <p:ext uri="{BB962C8B-B14F-4D97-AF65-F5344CB8AC3E}">
        <p14:creationId xmlns:p14="http://schemas.microsoft.com/office/powerpoint/2010/main" val="1442865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www.bluetooth.com</a:t>
            </a:r>
            <a:r>
              <a:rPr lang="en-US" dirty="0"/>
              <a:t>/</a:t>
            </a:r>
            <a:r>
              <a:rPr lang="en-US" dirty="0" err="1"/>
              <a:t>bluetooth</a:t>
            </a:r>
            <a:r>
              <a:rPr lang="en-US" dirty="0"/>
              <a:t>-resources/understanding-reliability-in-</a:t>
            </a:r>
            <a:r>
              <a:rPr lang="en-US" dirty="0" err="1"/>
              <a:t>bluetooth</a:t>
            </a:r>
            <a:r>
              <a:rPr lang="en-US" dirty="0"/>
              <a:t>-technology/</a:t>
            </a:r>
          </a:p>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21</a:t>
            </a:fld>
            <a:endParaRPr lang="en-US"/>
          </a:p>
        </p:txBody>
      </p:sp>
    </p:spTree>
    <p:extLst>
      <p:ext uri="{BB962C8B-B14F-4D97-AF65-F5344CB8AC3E}">
        <p14:creationId xmlns:p14="http://schemas.microsoft.com/office/powerpoint/2010/main" val="1606197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139EBB-6E06-9A42-AC01-4D8F8825AF16}" type="slidenum">
              <a:rPr lang="en-US" smtClean="0"/>
              <a:t>35</a:t>
            </a:fld>
            <a:endParaRPr lang="en-US"/>
          </a:p>
        </p:txBody>
      </p:sp>
    </p:spTree>
    <p:extLst>
      <p:ext uri="{BB962C8B-B14F-4D97-AF65-F5344CB8AC3E}">
        <p14:creationId xmlns:p14="http://schemas.microsoft.com/office/powerpoint/2010/main" val="235876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punchthrough.com</a:t>
            </a:r>
            <a:r>
              <a:rPr lang="en-US" dirty="0"/>
              <a:t>/maximizing-ble-throughput-part-3-data-length-extension-dle-2/</a:t>
            </a:r>
          </a:p>
          <a:p>
            <a:endParaRPr lang="en-US" dirty="0"/>
          </a:p>
          <a:p>
            <a:r>
              <a:rPr lang="en-US" dirty="0"/>
              <a:t>Connection event length = time duration where </a:t>
            </a:r>
            <a:r>
              <a:rPr lang="en-US" dirty="0" err="1"/>
              <a:t>tx</a:t>
            </a:r>
            <a:r>
              <a:rPr lang="en-US" dirty="0"/>
              <a:t> happens (different from connection interval)</a:t>
            </a:r>
          </a:p>
        </p:txBody>
      </p:sp>
      <p:sp>
        <p:nvSpPr>
          <p:cNvPr id="4" name="Slide Number Placeholder 3"/>
          <p:cNvSpPr>
            <a:spLocks noGrp="1"/>
          </p:cNvSpPr>
          <p:nvPr>
            <p:ph type="sldNum" sz="quarter" idx="5"/>
          </p:nvPr>
        </p:nvSpPr>
        <p:spPr/>
        <p:txBody>
          <a:bodyPr/>
          <a:lstStyle/>
          <a:p>
            <a:fld id="{9A99BBDF-B9A8-3548-B862-F1F9DAF4BDFF}" type="slidenum">
              <a:rPr lang="en-US" smtClean="0"/>
              <a:t>40</a:t>
            </a:fld>
            <a:endParaRPr lang="en-US"/>
          </a:p>
        </p:txBody>
      </p:sp>
    </p:spTree>
    <p:extLst>
      <p:ext uri="{BB962C8B-B14F-4D97-AF65-F5344CB8AC3E}">
        <p14:creationId xmlns:p14="http://schemas.microsoft.com/office/powerpoint/2010/main" val="411683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novelbits.io</a:t>
            </a:r>
            <a:r>
              <a:rPr lang="en-US" dirty="0"/>
              <a:t>/</a:t>
            </a:r>
            <a:r>
              <a:rPr lang="en-US" dirty="0" err="1"/>
              <a:t>bluetooth</a:t>
            </a:r>
            <a:r>
              <a:rPr lang="en-US" dirty="0"/>
              <a:t>-</a:t>
            </a:r>
            <a:r>
              <a:rPr lang="en-US" dirty="0" err="1"/>
              <a:t>gatt</a:t>
            </a:r>
            <a:r>
              <a:rPr lang="en-US" dirty="0"/>
              <a:t>-services-characteristics/</a:t>
            </a:r>
          </a:p>
          <a:p>
            <a:endParaRPr lang="en-US" dirty="0"/>
          </a:p>
          <a:p>
            <a:r>
              <a:rPr lang="en-US" dirty="0"/>
              <a:t>A Notification is an unacknowledged message or update while an Indication is an acknowledged message or update. These Notifications and Indications are sent any time the relevant data in the GATT table on the GATT Server is updated. (You must "subscribe" to the data that you would like to be Notified or Indicated of) In a way Indications and Notifications are much like TCP and UDP packets. TCP requires that when data is sent, the receiver acknowledges that the data has been received by sending back an </a:t>
            </a:r>
            <a:r>
              <a:rPr lang="en-US" dirty="0" err="1"/>
              <a:t>ACKnowledgement</a:t>
            </a:r>
            <a:r>
              <a:rPr lang="en-US" dirty="0"/>
              <a:t> packet. UDP just sends off data without any concern whether it is actually confirmed to be received or not. In this sense Indications are akin to TCP and Notifications are akin to UDP.</a:t>
            </a:r>
          </a:p>
        </p:txBody>
      </p:sp>
      <p:sp>
        <p:nvSpPr>
          <p:cNvPr id="4" name="Slide Number Placeholder 3"/>
          <p:cNvSpPr>
            <a:spLocks noGrp="1"/>
          </p:cNvSpPr>
          <p:nvPr>
            <p:ph type="sldNum" sz="quarter" idx="5"/>
          </p:nvPr>
        </p:nvSpPr>
        <p:spPr/>
        <p:txBody>
          <a:bodyPr/>
          <a:lstStyle/>
          <a:p>
            <a:fld id="{9A99BBDF-B9A8-3548-B862-F1F9DAF4BDFF}" type="slidenum">
              <a:rPr lang="en-US" smtClean="0"/>
              <a:t>45</a:t>
            </a:fld>
            <a:endParaRPr lang="en-US"/>
          </a:p>
        </p:txBody>
      </p:sp>
    </p:spTree>
    <p:extLst>
      <p:ext uri="{BB962C8B-B14F-4D97-AF65-F5344CB8AC3E}">
        <p14:creationId xmlns:p14="http://schemas.microsoft.com/office/powerpoint/2010/main" val="3942322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view</a:t>
            </a:r>
          </a:p>
          <a:p>
            <a:pPr lvl="1"/>
            <a:r>
              <a:rPr lang="en-US" dirty="0"/>
              <a:t>A peripheral is either advertising or in a connection</a:t>
            </a:r>
          </a:p>
          <a:p>
            <a:pPr lvl="1"/>
            <a:r>
              <a:rPr lang="en-US" dirty="0"/>
              <a:t>A central is scanning and in one or more connections</a:t>
            </a:r>
          </a:p>
          <a:p>
            <a:pPr lvl="1"/>
            <a:r>
              <a:rPr lang="en-US" dirty="0"/>
              <a:t>(Remember: actually false, devices can have many roles simultaneously)</a:t>
            </a:r>
          </a:p>
        </p:txBody>
      </p:sp>
      <p:sp>
        <p:nvSpPr>
          <p:cNvPr id="4" name="Slide Number Placeholder 3"/>
          <p:cNvSpPr>
            <a:spLocks noGrp="1"/>
          </p:cNvSpPr>
          <p:nvPr>
            <p:ph type="sldNum" sz="quarter" idx="5"/>
          </p:nvPr>
        </p:nvSpPr>
        <p:spPr/>
        <p:txBody>
          <a:bodyPr/>
          <a:lstStyle/>
          <a:p>
            <a:fld id="{85D9D693-0006-0E4F-8590-CA85624C9C82}" type="slidenum">
              <a:rPr lang="en-US" smtClean="0"/>
              <a:t>49</a:t>
            </a:fld>
            <a:endParaRPr lang="en-US"/>
          </a:p>
        </p:txBody>
      </p:sp>
    </p:spTree>
    <p:extLst>
      <p:ext uri="{BB962C8B-B14F-4D97-AF65-F5344CB8AC3E}">
        <p14:creationId xmlns:p14="http://schemas.microsoft.com/office/powerpoint/2010/main" val="204214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view</a:t>
            </a:r>
          </a:p>
          <a:p>
            <a:pPr lvl="1"/>
            <a:r>
              <a:rPr lang="en-US" dirty="0"/>
              <a:t>A peripheral is either advertising or in a connection</a:t>
            </a:r>
          </a:p>
          <a:p>
            <a:pPr lvl="1"/>
            <a:r>
              <a:rPr lang="en-US" dirty="0"/>
              <a:t>A central is scanning and in one or more connections</a:t>
            </a:r>
          </a:p>
          <a:p>
            <a:pPr lvl="1"/>
            <a:r>
              <a:rPr lang="en-US" dirty="0"/>
              <a:t>(Remember: actually false, devices can have many roles simultaneously)</a:t>
            </a:r>
          </a:p>
        </p:txBody>
      </p:sp>
      <p:sp>
        <p:nvSpPr>
          <p:cNvPr id="4" name="Slide Number Placeholder 3"/>
          <p:cNvSpPr>
            <a:spLocks noGrp="1"/>
          </p:cNvSpPr>
          <p:nvPr>
            <p:ph type="sldNum" sz="quarter" idx="5"/>
          </p:nvPr>
        </p:nvSpPr>
        <p:spPr/>
        <p:txBody>
          <a:bodyPr/>
          <a:lstStyle/>
          <a:p>
            <a:fld id="{85D9D693-0006-0E4F-8590-CA85624C9C82}" type="slidenum">
              <a:rPr lang="en-US" smtClean="0"/>
              <a:t>50</a:t>
            </a:fld>
            <a:endParaRPr lang="en-US"/>
          </a:p>
        </p:txBody>
      </p:sp>
    </p:spTree>
    <p:extLst>
      <p:ext uri="{BB962C8B-B14F-4D97-AF65-F5344CB8AC3E}">
        <p14:creationId xmlns:p14="http://schemas.microsoft.com/office/powerpoint/2010/main" val="4185236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view</a:t>
            </a:r>
          </a:p>
          <a:p>
            <a:pPr lvl="1"/>
            <a:r>
              <a:rPr lang="en-US" dirty="0"/>
              <a:t>A peripheral is either advertising or in a connection</a:t>
            </a:r>
          </a:p>
          <a:p>
            <a:pPr lvl="1"/>
            <a:r>
              <a:rPr lang="en-US" dirty="0"/>
              <a:t>A central is scanning and in one or more connections</a:t>
            </a:r>
          </a:p>
          <a:p>
            <a:pPr lvl="1"/>
            <a:r>
              <a:rPr lang="en-US" dirty="0"/>
              <a:t>(Remember: actually false, devices can have many roles simultaneously)</a:t>
            </a:r>
          </a:p>
        </p:txBody>
      </p:sp>
      <p:sp>
        <p:nvSpPr>
          <p:cNvPr id="4" name="Slide Number Placeholder 3"/>
          <p:cNvSpPr>
            <a:spLocks noGrp="1"/>
          </p:cNvSpPr>
          <p:nvPr>
            <p:ph type="sldNum" sz="quarter" idx="5"/>
          </p:nvPr>
        </p:nvSpPr>
        <p:spPr/>
        <p:txBody>
          <a:bodyPr/>
          <a:lstStyle/>
          <a:p>
            <a:fld id="{85D9D693-0006-0E4F-8590-CA85624C9C82}" type="slidenum">
              <a:rPr lang="en-US" smtClean="0"/>
              <a:t>5</a:t>
            </a:fld>
            <a:endParaRPr lang="en-US"/>
          </a:p>
        </p:txBody>
      </p:sp>
    </p:spTree>
    <p:extLst>
      <p:ext uri="{BB962C8B-B14F-4D97-AF65-F5344CB8AC3E}">
        <p14:creationId xmlns:p14="http://schemas.microsoft.com/office/powerpoint/2010/main" val="3195369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Hopping algorithms:</a:t>
            </a:r>
          </a:p>
          <a:p>
            <a:r>
              <a:rPr lang="en-US" dirty="0"/>
              <a:t>https://</a:t>
            </a:r>
            <a:r>
              <a:rPr lang="en-US" dirty="0" err="1"/>
              <a:t>www.mathworks.com</a:t>
            </a:r>
            <a:r>
              <a:rPr lang="en-US" dirty="0"/>
              <a:t>/help/</a:t>
            </a:r>
            <a:r>
              <a:rPr lang="en-US" dirty="0" err="1"/>
              <a:t>bluetooth</a:t>
            </a:r>
            <a:r>
              <a:rPr lang="en-US" dirty="0"/>
              <a:t>/</a:t>
            </a:r>
            <a:r>
              <a:rPr lang="en-US" dirty="0" err="1"/>
              <a:t>ug</a:t>
            </a:r>
            <a:r>
              <a:rPr lang="en-US" dirty="0"/>
              <a:t>/</a:t>
            </a:r>
            <a:r>
              <a:rPr lang="en-US" dirty="0" err="1"/>
              <a:t>bluetooth</a:t>
            </a:r>
            <a:r>
              <a:rPr lang="en-US" dirty="0"/>
              <a:t>-le-channel-selection-</a:t>
            </a:r>
            <a:r>
              <a:rPr lang="en-US" dirty="0" err="1"/>
              <a:t>algorithms.html</a:t>
            </a:r>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58</a:t>
            </a:fld>
            <a:endParaRPr lang="en-US"/>
          </a:p>
        </p:txBody>
      </p:sp>
    </p:spTree>
    <p:extLst>
      <p:ext uri="{BB962C8B-B14F-4D97-AF65-F5344CB8AC3E}">
        <p14:creationId xmlns:p14="http://schemas.microsoft.com/office/powerpoint/2010/main" val="4272252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The mandatory symbol rate is 1 </a:t>
            </a:r>
            <a:r>
              <a:rPr lang="en-US" dirty="0" err="1"/>
              <a:t>megasymbol</a:t>
            </a:r>
            <a:r>
              <a:rPr lang="en-US" dirty="0"/>
              <a:t> per second (</a:t>
            </a:r>
            <a:r>
              <a:rPr lang="en-US" dirty="0" err="1"/>
              <a:t>Msym</a:t>
            </a:r>
            <a:r>
              <a:rPr lang="en-US" dirty="0"/>
              <a:t>/s), where 1 symbol represents 1 bit therefore supporting a bit rate of 1 megabit per second (Mb/s), which is referred to as the</a:t>
            </a:r>
          </a:p>
          <a:p>
            <a:r>
              <a:rPr lang="en-US" dirty="0"/>
              <a:t>LE 1M PHY. The 1 </a:t>
            </a:r>
            <a:r>
              <a:rPr lang="en-US" dirty="0" err="1"/>
              <a:t>Msym</a:t>
            </a:r>
            <a:r>
              <a:rPr lang="en-US" dirty="0"/>
              <a:t>/s symbol rate may optionally support error correction</a:t>
            </a:r>
          </a:p>
          <a:p>
            <a:r>
              <a:rPr lang="en-US" dirty="0"/>
              <a:t>coding, which is referred to as the LE Coded PHY. This may use either of two</a:t>
            </a:r>
          </a:p>
          <a:p>
            <a:r>
              <a:rPr lang="en-US" dirty="0"/>
              <a:t>coding schemes: S=2, where 2 symbols represent 1 bit therefore supporting a</a:t>
            </a:r>
          </a:p>
          <a:p>
            <a:r>
              <a:rPr lang="en-US" dirty="0"/>
              <a:t>bit rate of 500 kb/s, and S=8, where 8 symbols represent 1 bit therefore</a:t>
            </a:r>
          </a:p>
          <a:p>
            <a:r>
              <a:rPr lang="en-US" dirty="0"/>
              <a:t>supporting a bit rate of 125 kb/s. An optional symbol rate of 2 </a:t>
            </a:r>
            <a:r>
              <a:rPr lang="en-US" dirty="0" err="1"/>
              <a:t>Msym</a:t>
            </a:r>
            <a:r>
              <a:rPr lang="en-US" dirty="0"/>
              <a:t>/s may be</a:t>
            </a:r>
          </a:p>
          <a:p>
            <a:r>
              <a:rPr lang="en-US" dirty="0"/>
              <a:t>supported, with a bit rate of 2 Mb/s, which is referred to as the LE 2M PHY. The</a:t>
            </a:r>
          </a:p>
          <a:p>
            <a:r>
              <a:rPr lang="en-US" dirty="0"/>
              <a:t>2 </a:t>
            </a:r>
            <a:r>
              <a:rPr lang="en-US" dirty="0" err="1"/>
              <a:t>Msym</a:t>
            </a:r>
            <a:r>
              <a:rPr lang="en-US" dirty="0"/>
              <a:t>/s symbol rate supports </a:t>
            </a:r>
            <a:r>
              <a:rPr lang="en-US" dirty="0" err="1"/>
              <a:t>uncoded</a:t>
            </a:r>
            <a:r>
              <a:rPr lang="en-US" dirty="0"/>
              <a:t> data only. LE 1M and LE 2M are</a:t>
            </a:r>
          </a:p>
          <a:p>
            <a:r>
              <a:rPr lang="en-US" dirty="0"/>
              <a:t>collectively referred to as the LE </a:t>
            </a:r>
            <a:r>
              <a:rPr lang="en-US" dirty="0" err="1"/>
              <a:t>Uncoded</a:t>
            </a:r>
            <a:r>
              <a:rPr lang="en-US" dirty="0"/>
              <a:t> </a:t>
            </a:r>
            <a:r>
              <a:rPr lang="en-US" dirty="0" err="1"/>
              <a:t>PHYs.</a:t>
            </a:r>
            <a:r>
              <a:rPr lang="en-US" dirty="0"/>
              <a:t> Section 3.2.2 describes this</a:t>
            </a:r>
          </a:p>
          <a:p>
            <a:r>
              <a:rPr lang="en-US" dirty="0"/>
              <a:t>terminology in more detail</a:t>
            </a:r>
          </a:p>
          <a:p>
            <a:endParaRPr lang="en-US" dirty="0"/>
          </a:p>
          <a:p>
            <a:r>
              <a:rPr lang="en-US" dirty="0"/>
              <a:t>Binary frequency shift keying encodes digital data by selecting a central frequency known as the carrier and then shifting it up by a given frequency deviation to represent a 1 or</a:t>
            </a:r>
          </a:p>
          <a:p>
            <a:r>
              <a:rPr lang="en-US" dirty="0"/>
              <a:t>down by the same frequency deviation to represent a 0. The minimum size of the</a:t>
            </a:r>
          </a:p>
          <a:p>
            <a:r>
              <a:rPr lang="en-US" dirty="0"/>
              <a:t>frequency deviation that is permitted is specified in the Bluetooth® Core Specification and depends on the selected symbol rate, which is either 1 or 2 mega-symbols per second (</a:t>
            </a:r>
            <a:r>
              <a:rPr lang="en-US" dirty="0" err="1"/>
              <a:t>Msym</a:t>
            </a:r>
            <a:r>
              <a:rPr lang="en-US" dirty="0"/>
              <a:t>/s) in Bluetooth LE. For the 1 </a:t>
            </a:r>
            <a:r>
              <a:rPr lang="en-US" dirty="0" err="1"/>
              <a:t>Msym</a:t>
            </a:r>
            <a:r>
              <a:rPr lang="en-US" dirty="0"/>
              <a:t>/s symbol rate, a minimum frequency deviation of 185 kHz is specified, whereas for the faster symbol rate, the minimum frequency deviation is 370 kHz. These values were chosen carefully, to help make the recognition of encoded 1s and 0s in a signal reliable.</a:t>
            </a:r>
          </a:p>
        </p:txBody>
      </p:sp>
      <p:sp>
        <p:nvSpPr>
          <p:cNvPr id="4" name="Slide Number Placeholder 3"/>
          <p:cNvSpPr>
            <a:spLocks noGrp="1"/>
          </p:cNvSpPr>
          <p:nvPr>
            <p:ph type="sldNum" sz="quarter" idx="5"/>
          </p:nvPr>
        </p:nvSpPr>
        <p:spPr/>
        <p:txBody>
          <a:bodyPr/>
          <a:lstStyle/>
          <a:p>
            <a:fld id="{9A99BBDF-B9A8-3548-B862-F1F9DAF4BDFF}" type="slidenum">
              <a:rPr lang="en-US" smtClean="0"/>
              <a:t>6</a:t>
            </a:fld>
            <a:endParaRPr lang="en-US"/>
          </a:p>
        </p:txBody>
      </p:sp>
    </p:spTree>
    <p:extLst>
      <p:ext uri="{BB962C8B-B14F-4D97-AF65-F5344CB8AC3E}">
        <p14:creationId xmlns:p14="http://schemas.microsoft.com/office/powerpoint/2010/main" val="1214509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https://i0.wp.com/</a:t>
            </a:r>
            <a:r>
              <a:rPr lang="en-US" dirty="0" err="1"/>
              <a:t>embeddedcentric.com</a:t>
            </a:r>
            <a:r>
              <a:rPr lang="en-US" dirty="0"/>
              <a:t>/</a:t>
            </a:r>
            <a:r>
              <a:rPr lang="en-US" dirty="0" err="1"/>
              <a:t>wp</a:t>
            </a:r>
            <a:r>
              <a:rPr lang="en-US" dirty="0"/>
              <a:t>-content/uploads/2019/03/</a:t>
            </a:r>
            <a:r>
              <a:rPr lang="en-US" dirty="0" err="1"/>
              <a:t>bluetooth_ble_spectrum.png?ssl</a:t>
            </a:r>
            <a:r>
              <a:rPr lang="en-US" dirty="0"/>
              <a:t>=1</a:t>
            </a:r>
          </a:p>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7</a:t>
            </a:fld>
            <a:endParaRPr lang="en-US"/>
          </a:p>
        </p:txBody>
      </p:sp>
    </p:spTree>
    <p:extLst>
      <p:ext uri="{BB962C8B-B14F-4D97-AF65-F5344CB8AC3E}">
        <p14:creationId xmlns:p14="http://schemas.microsoft.com/office/powerpoint/2010/main" val="2778610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Animate</a:t>
            </a:r>
          </a:p>
          <a:p>
            <a:r>
              <a:rPr lang="en-US" dirty="0"/>
              <a:t>- Change text to annotations</a:t>
            </a:r>
          </a:p>
        </p:txBody>
      </p:sp>
      <p:sp>
        <p:nvSpPr>
          <p:cNvPr id="4" name="Slide Number Placeholder 3"/>
          <p:cNvSpPr>
            <a:spLocks noGrp="1"/>
          </p:cNvSpPr>
          <p:nvPr>
            <p:ph type="sldNum" sz="quarter" idx="5"/>
          </p:nvPr>
        </p:nvSpPr>
        <p:spPr/>
        <p:txBody>
          <a:bodyPr/>
          <a:lstStyle/>
          <a:p>
            <a:fld id="{9A99BBDF-B9A8-3548-B862-F1F9DAF4BDFF}" type="slidenum">
              <a:rPr lang="en-US" smtClean="0"/>
              <a:t>8</a:t>
            </a:fld>
            <a:endParaRPr lang="en-US"/>
          </a:p>
        </p:txBody>
      </p:sp>
    </p:spTree>
    <p:extLst>
      <p:ext uri="{BB962C8B-B14F-4D97-AF65-F5344CB8AC3E}">
        <p14:creationId xmlns:p14="http://schemas.microsoft.com/office/powerpoint/2010/main" val="1939970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11</a:t>
            </a:fld>
            <a:endParaRPr lang="en-US"/>
          </a:p>
        </p:txBody>
      </p:sp>
    </p:spTree>
    <p:extLst>
      <p:ext uri="{BB962C8B-B14F-4D97-AF65-F5344CB8AC3E}">
        <p14:creationId xmlns:p14="http://schemas.microsoft.com/office/powerpoint/2010/main" val="1052579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CONNECT_IND is used in BLE 5.0, replaces CONNECT_REQ in BLE 4.x</a:t>
            </a:r>
          </a:p>
          <a:p>
            <a:r>
              <a:rPr lang="en-US" dirty="0"/>
              <a:t>https://</a:t>
            </a:r>
            <a:r>
              <a:rPr lang="en-US" dirty="0" err="1"/>
              <a:t>www.silabs.com</a:t>
            </a:r>
            <a:r>
              <a:rPr lang="en-US" dirty="0"/>
              <a:t>/documents/public/presentations/ew-2019-bluetooth-low-energy-beacon-next-generation.pdf</a:t>
            </a:r>
          </a:p>
        </p:txBody>
      </p:sp>
      <p:sp>
        <p:nvSpPr>
          <p:cNvPr id="4" name="Slide Number Placeholder 3"/>
          <p:cNvSpPr>
            <a:spLocks noGrp="1"/>
          </p:cNvSpPr>
          <p:nvPr>
            <p:ph type="sldNum" sz="quarter" idx="5"/>
          </p:nvPr>
        </p:nvSpPr>
        <p:spPr/>
        <p:txBody>
          <a:bodyPr/>
          <a:lstStyle/>
          <a:p>
            <a:fld id="{9A99BBDF-B9A8-3548-B862-F1F9DAF4BDFF}" type="slidenum">
              <a:rPr lang="en-US" smtClean="0"/>
              <a:t>13</a:t>
            </a:fld>
            <a:endParaRPr lang="en-US"/>
          </a:p>
        </p:txBody>
      </p:sp>
    </p:spTree>
    <p:extLst>
      <p:ext uri="{BB962C8B-B14F-4D97-AF65-F5344CB8AC3E}">
        <p14:creationId xmlns:p14="http://schemas.microsoft.com/office/powerpoint/2010/main" val="4229892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from video would be good</a:t>
            </a:r>
          </a:p>
        </p:txBody>
      </p:sp>
      <p:sp>
        <p:nvSpPr>
          <p:cNvPr id="4" name="Slide Number Placeholder 3"/>
          <p:cNvSpPr>
            <a:spLocks noGrp="1"/>
          </p:cNvSpPr>
          <p:nvPr>
            <p:ph type="sldNum" sz="quarter" idx="5"/>
          </p:nvPr>
        </p:nvSpPr>
        <p:spPr/>
        <p:txBody>
          <a:bodyPr/>
          <a:lstStyle/>
          <a:p>
            <a:fld id="{9A99BBDF-B9A8-3548-B862-F1F9DAF4BDFF}" type="slidenum">
              <a:rPr lang="en-US" smtClean="0"/>
              <a:t>14</a:t>
            </a:fld>
            <a:endParaRPr lang="en-US"/>
          </a:p>
        </p:txBody>
      </p:sp>
    </p:spTree>
    <p:extLst>
      <p:ext uri="{BB962C8B-B14F-4D97-AF65-F5344CB8AC3E}">
        <p14:creationId xmlns:p14="http://schemas.microsoft.com/office/powerpoint/2010/main" val="290902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15</a:t>
            </a:fld>
            <a:endParaRPr lang="en-US"/>
          </a:p>
        </p:txBody>
      </p:sp>
    </p:spTree>
    <p:extLst>
      <p:ext uri="{BB962C8B-B14F-4D97-AF65-F5344CB8AC3E}">
        <p14:creationId xmlns:p14="http://schemas.microsoft.com/office/powerpoint/2010/main" val="4269434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6BF57-F233-C241-8690-DA0B73FAB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C9F075-31DD-704D-BC18-C4B64CCCA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6D7EBC-F57E-8043-B81C-696BDAB9CBE3}"/>
              </a:ext>
            </a:extLst>
          </p:cNvPr>
          <p:cNvSpPr>
            <a:spLocks noGrp="1"/>
          </p:cNvSpPr>
          <p:nvPr>
            <p:ph type="dt" sz="half" idx="10"/>
          </p:nvPr>
        </p:nvSpPr>
        <p:spPr/>
        <p:txBody>
          <a:bodyPr/>
          <a:lstStyle/>
          <a:p>
            <a:fld id="{C200EBF0-8839-394B-B627-0E02F4C70C75}" type="datetime1">
              <a:rPr lang="en-US" smtClean="0"/>
              <a:t>2/12/23</a:t>
            </a:fld>
            <a:endParaRPr lang="en-US"/>
          </a:p>
        </p:txBody>
      </p:sp>
      <p:sp>
        <p:nvSpPr>
          <p:cNvPr id="5" name="Footer Placeholder 4">
            <a:extLst>
              <a:ext uri="{FF2B5EF4-FFF2-40B4-BE49-F238E27FC236}">
                <a16:creationId xmlns:a16="http://schemas.microsoft.com/office/drawing/2014/main" id="{98663D0A-7D1F-CF4C-AC81-8B0DF8422F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7CA971-A0BB-F447-BEA3-4CA2F90F6891}"/>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737048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1481F-C819-364C-BEEC-0656C4613D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CCC50D-257F-1B4E-A417-8B69902E1C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5EAF35-0D75-8042-B2B5-518AB142F1CD}"/>
              </a:ext>
            </a:extLst>
          </p:cNvPr>
          <p:cNvSpPr>
            <a:spLocks noGrp="1"/>
          </p:cNvSpPr>
          <p:nvPr>
            <p:ph type="dt" sz="half" idx="10"/>
          </p:nvPr>
        </p:nvSpPr>
        <p:spPr/>
        <p:txBody>
          <a:bodyPr/>
          <a:lstStyle/>
          <a:p>
            <a:fld id="{D9D72572-E77F-0644-9E5E-24B49C7BBAE4}" type="datetime1">
              <a:rPr lang="en-US" smtClean="0"/>
              <a:t>2/12/23</a:t>
            </a:fld>
            <a:endParaRPr lang="en-US"/>
          </a:p>
        </p:txBody>
      </p:sp>
      <p:sp>
        <p:nvSpPr>
          <p:cNvPr id="5" name="Footer Placeholder 4">
            <a:extLst>
              <a:ext uri="{FF2B5EF4-FFF2-40B4-BE49-F238E27FC236}">
                <a16:creationId xmlns:a16="http://schemas.microsoft.com/office/drawing/2014/main" id="{4B1E8FA7-8E17-A84A-B46F-73A364434A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66E48-45FC-B14E-BCD5-3C7B39CBCE06}"/>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82474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38B4BD-CD4B-8F44-92B1-FC39F99988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F89AD8-BF67-9F40-8647-EC7D5FBD8A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FB6C7-07D6-EA4B-9DF1-0527FF9158EC}"/>
              </a:ext>
            </a:extLst>
          </p:cNvPr>
          <p:cNvSpPr>
            <a:spLocks noGrp="1"/>
          </p:cNvSpPr>
          <p:nvPr>
            <p:ph type="dt" sz="half" idx="10"/>
          </p:nvPr>
        </p:nvSpPr>
        <p:spPr/>
        <p:txBody>
          <a:bodyPr/>
          <a:lstStyle/>
          <a:p>
            <a:fld id="{93BD8BC3-3A45-B345-A353-0D9684E5393D}" type="datetime1">
              <a:rPr lang="en-US" smtClean="0"/>
              <a:t>2/12/23</a:t>
            </a:fld>
            <a:endParaRPr lang="en-US"/>
          </a:p>
        </p:txBody>
      </p:sp>
      <p:sp>
        <p:nvSpPr>
          <p:cNvPr id="5" name="Footer Placeholder 4">
            <a:extLst>
              <a:ext uri="{FF2B5EF4-FFF2-40B4-BE49-F238E27FC236}">
                <a16:creationId xmlns:a16="http://schemas.microsoft.com/office/drawing/2014/main" id="{B630F169-2F86-AB49-91B7-3DD0DAC59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6F01BF-4E97-1748-8178-B3CAE2112536}"/>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2184706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utline">
    <p:bg>
      <p:bgPr>
        <a:solidFill>
          <a:srgbClr val="4E2A8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6553EE-3FBA-43B0-83E3-DED9FBF895AE}"/>
              </a:ext>
            </a:extLst>
          </p:cNvPr>
          <p:cNvSpPr>
            <a:spLocks noGrp="1"/>
          </p:cNvSpPr>
          <p:nvPr>
            <p:ph type="dt" sz="half" idx="10"/>
          </p:nvPr>
        </p:nvSpPr>
        <p:spPr/>
        <p:txBody>
          <a:bodyPr/>
          <a:lstStyle>
            <a:lvl1pPr>
              <a:defRPr>
                <a:solidFill>
                  <a:schemeClr val="bg1"/>
                </a:solidFill>
              </a:defRPr>
            </a:lvl1pPr>
          </a:lstStyle>
          <a:p>
            <a:fld id="{1758C402-7BCF-5D4F-A401-790858F74816}" type="datetime1">
              <a:rPr lang="en-US" smtClean="0"/>
              <a:t>2/12/23</a:t>
            </a:fld>
            <a:endParaRPr lang="en-US"/>
          </a:p>
        </p:txBody>
      </p:sp>
      <p:sp>
        <p:nvSpPr>
          <p:cNvPr id="4" name="Footer Placeholder 3">
            <a:extLst>
              <a:ext uri="{FF2B5EF4-FFF2-40B4-BE49-F238E27FC236}">
                <a16:creationId xmlns:a16="http://schemas.microsoft.com/office/drawing/2014/main" id="{236DF780-B863-4D17-AD07-08D9915186D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37C2309-BC50-471A-9507-CB2945B5B40D}"/>
              </a:ext>
            </a:extLst>
          </p:cNvPr>
          <p:cNvSpPr>
            <a:spLocks noGrp="1"/>
          </p:cNvSpPr>
          <p:nvPr>
            <p:ph type="sldNum" sz="quarter" idx="12"/>
          </p:nvPr>
        </p:nvSpPr>
        <p:spPr/>
        <p:txBody>
          <a:bodyPr/>
          <a:lstStyle>
            <a:lvl1pPr>
              <a:defRPr>
                <a:solidFill>
                  <a:schemeClr val="bg1"/>
                </a:solidFill>
              </a:defRPr>
            </a:lvl1pPr>
          </a:lstStyle>
          <a:p>
            <a:fld id="{0778C724-3839-4D76-A707-B4C23905D055}" type="slidenum">
              <a:rPr lang="en-US" smtClean="0"/>
              <a:pPr/>
              <a:t>‹#›</a:t>
            </a:fld>
            <a:endParaRPr lang="en-US" dirty="0"/>
          </a:p>
        </p:txBody>
      </p:sp>
      <p:sp>
        <p:nvSpPr>
          <p:cNvPr id="7" name="Text Placeholder 6">
            <a:extLst>
              <a:ext uri="{FF2B5EF4-FFF2-40B4-BE49-F238E27FC236}">
                <a16:creationId xmlns:a16="http://schemas.microsoft.com/office/drawing/2014/main" id="{311DEA04-1277-494F-991B-E62F01E89264}"/>
              </a:ext>
            </a:extLst>
          </p:cNvPr>
          <p:cNvSpPr>
            <a:spLocks noGrp="1"/>
          </p:cNvSpPr>
          <p:nvPr>
            <p:ph type="body" sz="quarter" idx="13"/>
          </p:nvPr>
        </p:nvSpPr>
        <p:spPr>
          <a:xfrm>
            <a:off x="607596" y="694143"/>
            <a:ext cx="10972798" cy="5486400"/>
          </a:xfrm>
          <a:solidFill>
            <a:schemeClr val="bg1"/>
          </a:solidFill>
        </p:spPr>
        <p:txBody>
          <a:bodyPr lIns="182880" tIns="182880" rIns="182880" bIns="182880"/>
          <a:lstStyle>
            <a:lvl1pPr>
              <a:spcBef>
                <a:spcPts val="2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A84967AA-4B26-426D-8185-065158151CA2}"/>
              </a:ext>
            </a:extLst>
          </p:cNvPr>
          <p:cNvSpPr>
            <a:spLocks noGrp="1"/>
          </p:cNvSpPr>
          <p:nvPr>
            <p:ph type="title"/>
          </p:nvPr>
        </p:nvSpPr>
        <p:spPr>
          <a:xfrm>
            <a:off x="607595" y="8343"/>
            <a:ext cx="10972798" cy="685800"/>
          </a:xfrm>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5704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209E9-72AE-F944-92AB-8D697A98DB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C0227A-A15E-584E-8DFA-C8D71E0FA4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59CA8-E461-204F-9F5E-18F2F770FBA0}"/>
              </a:ext>
            </a:extLst>
          </p:cNvPr>
          <p:cNvSpPr>
            <a:spLocks noGrp="1"/>
          </p:cNvSpPr>
          <p:nvPr>
            <p:ph type="dt" sz="half" idx="10"/>
          </p:nvPr>
        </p:nvSpPr>
        <p:spPr/>
        <p:txBody>
          <a:bodyPr/>
          <a:lstStyle/>
          <a:p>
            <a:fld id="{790823B0-1C6C-9C41-9195-29C93AE655EB}" type="datetime1">
              <a:rPr lang="en-US" smtClean="0"/>
              <a:t>2/12/23</a:t>
            </a:fld>
            <a:endParaRPr lang="en-US"/>
          </a:p>
        </p:txBody>
      </p:sp>
      <p:sp>
        <p:nvSpPr>
          <p:cNvPr id="5" name="Footer Placeholder 4">
            <a:extLst>
              <a:ext uri="{FF2B5EF4-FFF2-40B4-BE49-F238E27FC236}">
                <a16:creationId xmlns:a16="http://schemas.microsoft.com/office/drawing/2014/main" id="{8D57843E-D593-774D-8E79-A6E53D2F4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D3A36-C191-3641-B794-9E72B49F9A6C}"/>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172982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CF0CA-86B2-5B45-A70D-8035A1D6BC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6E3E0F-D1EB-B642-8E3D-FC8F4CC8CC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B31FF1-1E85-8843-B114-411BEDC005F1}"/>
              </a:ext>
            </a:extLst>
          </p:cNvPr>
          <p:cNvSpPr>
            <a:spLocks noGrp="1"/>
          </p:cNvSpPr>
          <p:nvPr>
            <p:ph type="dt" sz="half" idx="10"/>
          </p:nvPr>
        </p:nvSpPr>
        <p:spPr/>
        <p:txBody>
          <a:bodyPr/>
          <a:lstStyle/>
          <a:p>
            <a:fld id="{316757C9-63AB-1C41-ACC0-26B1995BBD9A}" type="datetime1">
              <a:rPr lang="en-US" smtClean="0"/>
              <a:t>2/12/23</a:t>
            </a:fld>
            <a:endParaRPr lang="en-US"/>
          </a:p>
        </p:txBody>
      </p:sp>
      <p:sp>
        <p:nvSpPr>
          <p:cNvPr id="5" name="Footer Placeholder 4">
            <a:extLst>
              <a:ext uri="{FF2B5EF4-FFF2-40B4-BE49-F238E27FC236}">
                <a16:creationId xmlns:a16="http://schemas.microsoft.com/office/drawing/2014/main" id="{D782DD90-2A8A-7B45-AA16-E963582BC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A18EF-B7F3-6B42-939D-67B5E5EB7C92}"/>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974849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9352-6DDD-CE46-8154-E575E678FE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C8A73C-86C7-594F-A253-70E5A8BA4E8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515CC7-3BDD-404D-8FA4-5CA1C09529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93CE12-67DE-9F4E-BF32-04414BB4B490}"/>
              </a:ext>
            </a:extLst>
          </p:cNvPr>
          <p:cNvSpPr>
            <a:spLocks noGrp="1"/>
          </p:cNvSpPr>
          <p:nvPr>
            <p:ph type="dt" sz="half" idx="10"/>
          </p:nvPr>
        </p:nvSpPr>
        <p:spPr/>
        <p:txBody>
          <a:bodyPr/>
          <a:lstStyle/>
          <a:p>
            <a:fld id="{1ED37D13-5B8F-9D45-AE70-057206E75FDF}" type="datetime1">
              <a:rPr lang="en-US" smtClean="0"/>
              <a:t>2/12/23</a:t>
            </a:fld>
            <a:endParaRPr lang="en-US"/>
          </a:p>
        </p:txBody>
      </p:sp>
      <p:sp>
        <p:nvSpPr>
          <p:cNvPr id="6" name="Footer Placeholder 5">
            <a:extLst>
              <a:ext uri="{FF2B5EF4-FFF2-40B4-BE49-F238E27FC236}">
                <a16:creationId xmlns:a16="http://schemas.microsoft.com/office/drawing/2014/main" id="{76B314AF-8EDF-054D-9C90-69EB6B8465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BA4009-2CCD-9D41-A381-4A97D0F0502D}"/>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630819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80CB4-E7DC-8149-839B-28E7E9BBC1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C75834-FDE7-F946-85FC-8A0174A578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6F985FF-B590-884C-B17B-019DE75ECE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0B9D8D-D43A-CE4C-B604-6F8D23FD0D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A2A05E4-10D0-C945-B234-CFBE89C3DDF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0EA6CB-3092-1D4C-9DAB-FB46D4108345}"/>
              </a:ext>
            </a:extLst>
          </p:cNvPr>
          <p:cNvSpPr>
            <a:spLocks noGrp="1"/>
          </p:cNvSpPr>
          <p:nvPr>
            <p:ph type="dt" sz="half" idx="10"/>
          </p:nvPr>
        </p:nvSpPr>
        <p:spPr/>
        <p:txBody>
          <a:bodyPr/>
          <a:lstStyle/>
          <a:p>
            <a:fld id="{A36597D9-479C-B14F-92B8-F05F3F2C8785}" type="datetime1">
              <a:rPr lang="en-US" smtClean="0"/>
              <a:t>2/12/23</a:t>
            </a:fld>
            <a:endParaRPr lang="en-US"/>
          </a:p>
        </p:txBody>
      </p:sp>
      <p:sp>
        <p:nvSpPr>
          <p:cNvPr id="8" name="Footer Placeholder 7">
            <a:extLst>
              <a:ext uri="{FF2B5EF4-FFF2-40B4-BE49-F238E27FC236}">
                <a16:creationId xmlns:a16="http://schemas.microsoft.com/office/drawing/2014/main" id="{76D5A47E-FD0F-0448-BA0B-ED1182CB5C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2C82CB-E513-E741-8D95-87627C0038D7}"/>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860615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4E9A7-0B77-9743-B5AA-CAB6C9D90A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A9D7FD-DE8D-B44E-B808-D23D03640786}"/>
              </a:ext>
            </a:extLst>
          </p:cNvPr>
          <p:cNvSpPr>
            <a:spLocks noGrp="1"/>
          </p:cNvSpPr>
          <p:nvPr>
            <p:ph type="dt" sz="half" idx="10"/>
          </p:nvPr>
        </p:nvSpPr>
        <p:spPr/>
        <p:txBody>
          <a:bodyPr/>
          <a:lstStyle/>
          <a:p>
            <a:fld id="{9E0BA8B0-DEF6-AA4C-A083-A9706833671E}" type="datetime1">
              <a:rPr lang="en-US" smtClean="0"/>
              <a:t>2/12/23</a:t>
            </a:fld>
            <a:endParaRPr lang="en-US"/>
          </a:p>
        </p:txBody>
      </p:sp>
      <p:sp>
        <p:nvSpPr>
          <p:cNvPr id="4" name="Footer Placeholder 3">
            <a:extLst>
              <a:ext uri="{FF2B5EF4-FFF2-40B4-BE49-F238E27FC236}">
                <a16:creationId xmlns:a16="http://schemas.microsoft.com/office/drawing/2014/main" id="{734C91FD-DDDD-B143-B652-676F2A86CF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4756AC-4624-6E49-8934-6376147244AE}"/>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025555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8F82C-B4FA-B147-A4A4-09EE19242D71}"/>
              </a:ext>
            </a:extLst>
          </p:cNvPr>
          <p:cNvSpPr>
            <a:spLocks noGrp="1"/>
          </p:cNvSpPr>
          <p:nvPr>
            <p:ph type="dt" sz="half" idx="10"/>
          </p:nvPr>
        </p:nvSpPr>
        <p:spPr/>
        <p:txBody>
          <a:bodyPr/>
          <a:lstStyle/>
          <a:p>
            <a:fld id="{D15BF64A-A376-0A45-BE29-21CC9FFF3FDE}" type="datetime1">
              <a:rPr lang="en-US" smtClean="0"/>
              <a:t>2/12/23</a:t>
            </a:fld>
            <a:endParaRPr lang="en-US"/>
          </a:p>
        </p:txBody>
      </p:sp>
      <p:sp>
        <p:nvSpPr>
          <p:cNvPr id="3" name="Footer Placeholder 2">
            <a:extLst>
              <a:ext uri="{FF2B5EF4-FFF2-40B4-BE49-F238E27FC236}">
                <a16:creationId xmlns:a16="http://schemas.microsoft.com/office/drawing/2014/main" id="{6B2455D3-4D81-D540-88BA-2E6C87AC1C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86075E-1F8A-9D46-8F7B-7E4C8E471D00}"/>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48370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F993-57A0-DC4F-AB22-A3CF079DC0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DF40D0-448B-7B44-A91E-8EADB9FD3A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486CA-29B1-B246-96C5-16B6130B1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39152B-69D6-7B4F-8AE0-C17907A98D44}"/>
              </a:ext>
            </a:extLst>
          </p:cNvPr>
          <p:cNvSpPr>
            <a:spLocks noGrp="1"/>
          </p:cNvSpPr>
          <p:nvPr>
            <p:ph type="dt" sz="half" idx="10"/>
          </p:nvPr>
        </p:nvSpPr>
        <p:spPr/>
        <p:txBody>
          <a:bodyPr/>
          <a:lstStyle/>
          <a:p>
            <a:fld id="{33677D6B-97DA-5E40-B425-CD115F7FA710}" type="datetime1">
              <a:rPr lang="en-US" smtClean="0"/>
              <a:t>2/12/23</a:t>
            </a:fld>
            <a:endParaRPr lang="en-US"/>
          </a:p>
        </p:txBody>
      </p:sp>
      <p:sp>
        <p:nvSpPr>
          <p:cNvPr id="6" name="Footer Placeholder 5">
            <a:extLst>
              <a:ext uri="{FF2B5EF4-FFF2-40B4-BE49-F238E27FC236}">
                <a16:creationId xmlns:a16="http://schemas.microsoft.com/office/drawing/2014/main" id="{07AE64CE-F510-0247-8DF0-26AADC14D9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D0DB03-B67E-1C48-B5E4-BBB60B93AA6C}"/>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3115722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ADF8-DA7B-4246-BEBC-EBF3887DCF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7D9EB6-1AE2-944A-AF8D-AF2A8FE48E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260A4B-440D-DE43-B7D5-DB01F996FD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F8E60C-8673-4B49-AA6F-F9F682C62403}"/>
              </a:ext>
            </a:extLst>
          </p:cNvPr>
          <p:cNvSpPr>
            <a:spLocks noGrp="1"/>
          </p:cNvSpPr>
          <p:nvPr>
            <p:ph type="dt" sz="half" idx="10"/>
          </p:nvPr>
        </p:nvSpPr>
        <p:spPr/>
        <p:txBody>
          <a:bodyPr/>
          <a:lstStyle/>
          <a:p>
            <a:fld id="{77A45556-6D58-3146-8E65-1638092509C4}" type="datetime1">
              <a:rPr lang="en-US" smtClean="0"/>
              <a:t>2/12/23</a:t>
            </a:fld>
            <a:endParaRPr lang="en-US"/>
          </a:p>
        </p:txBody>
      </p:sp>
      <p:sp>
        <p:nvSpPr>
          <p:cNvPr id="6" name="Footer Placeholder 5">
            <a:extLst>
              <a:ext uri="{FF2B5EF4-FFF2-40B4-BE49-F238E27FC236}">
                <a16:creationId xmlns:a16="http://schemas.microsoft.com/office/drawing/2014/main" id="{44B2734E-F9FE-C847-BFD4-1F6C9A576F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6D04A-8ABA-7241-908C-5AC6E52020D7}"/>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4247361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4EFAD7-6478-AC46-89B8-CA296FC5C6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994DFC-39B4-7B44-8826-C014501A82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81CA04-FB67-1A4A-9224-1E4EC41C6C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3C2B2A-7C03-EE44-84DE-40A7B16309C7}" type="datetime1">
              <a:rPr lang="en-US" smtClean="0"/>
              <a:t>2/12/23</a:t>
            </a:fld>
            <a:endParaRPr lang="en-US"/>
          </a:p>
        </p:txBody>
      </p:sp>
      <p:sp>
        <p:nvSpPr>
          <p:cNvPr id="5" name="Footer Placeholder 4">
            <a:extLst>
              <a:ext uri="{FF2B5EF4-FFF2-40B4-BE49-F238E27FC236}">
                <a16:creationId xmlns:a16="http://schemas.microsoft.com/office/drawing/2014/main" id="{46F369E5-B8EF-024E-B0D2-65DE7DCDAD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CA555D-7B1B-7F47-A148-91B8AD097E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3C04DA-1748-8C48-8913-76B061C053D9}" type="slidenum">
              <a:rPr lang="en-US" smtClean="0"/>
              <a:t>‹#›</a:t>
            </a:fld>
            <a:endParaRPr lang="en-US"/>
          </a:p>
        </p:txBody>
      </p:sp>
    </p:spTree>
    <p:extLst>
      <p:ext uri="{BB962C8B-B14F-4D97-AF65-F5344CB8AC3E}">
        <p14:creationId xmlns:p14="http://schemas.microsoft.com/office/powerpoint/2010/main" val="1592958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tiff"/><Relationship Id="rId4" Type="http://schemas.openxmlformats.org/officeDocument/2006/relationships/image" Target="../media/image2.tiff"/></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dev.ti.com/tirex/explore/node?node=AOPOY.GDApakIOYjiwoY6A__pTTHBmu__LATEST"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hyperlink" Target="https://xkcd.com/612/" TargetMode="External"/><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stackoverflow.com/a/57542647/358675"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4.tiff"/></Relationships>
</file>

<file path=ppt/slides/_rels/slide5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4.tiff"/></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btprodspecificationrefs.blob.core.windows.net/assigned-values/16-bit%20UUID%20Numbers%20Document.pdf" TargetMode="External"/><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s://www.bluetooth.org/DocMan/handlers/DownloadDoc.ashx?doc_id=429632" TargetMode="External"/><Relationship Id="rId2" Type="http://schemas.openxmlformats.org/officeDocument/2006/relationships/hyperlink" Target="https://www.bluetooth.com/specifications/gat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xkcd.com/1892/" TargetMode="External"/><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hyperlink" Target="https://www.bluetooth.org/docman/handlers/downloaddoc.ashx?doc_id=441541" TargetMode="External"/><Relationship Id="rId7" Type="http://schemas.openxmlformats.org/officeDocument/2006/relationships/hyperlink" Target="https://punchthrough.com/maximizing-ble-throughput-part-3-data-length-extension-dle-2/" TargetMode="External"/><Relationship Id="rId2" Type="http://schemas.openxmlformats.org/officeDocument/2006/relationships/hyperlink" Target="https://www.bluetooth.org/docman/handlers/downloaddoc.ashx?doc_id=478726" TargetMode="External"/><Relationship Id="rId1" Type="http://schemas.openxmlformats.org/officeDocument/2006/relationships/slideLayout" Target="../slideLayouts/slideLayout2.xml"/><Relationship Id="rId6" Type="http://schemas.openxmlformats.org/officeDocument/2006/relationships/hyperlink" Target="https://punchthrough.com/maximizing-ble-throughput-part-2-use-larger-att-mtu-2/" TargetMode="External"/><Relationship Id="rId5" Type="http://schemas.openxmlformats.org/officeDocument/2006/relationships/hyperlink" Target="https://punchthrough.com/maximizing-ble-throughput-on-ios-and-android/" TargetMode="External"/><Relationship Id="rId4" Type="http://schemas.openxmlformats.org/officeDocument/2006/relationships/hyperlink" Target="https://www.novelbits.io/deep-dive-ble-packets-event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D8C01-BE8B-4640-B1A7-CA8E0ED8024D}"/>
              </a:ext>
            </a:extLst>
          </p:cNvPr>
          <p:cNvSpPr>
            <a:spLocks noGrp="1"/>
          </p:cNvSpPr>
          <p:nvPr>
            <p:ph type="ctrTitle"/>
          </p:nvPr>
        </p:nvSpPr>
        <p:spPr>
          <a:xfrm>
            <a:off x="1524000" y="1505423"/>
            <a:ext cx="9144000" cy="2387600"/>
          </a:xfrm>
        </p:spPr>
        <p:txBody>
          <a:bodyPr>
            <a:normAutofit/>
          </a:bodyPr>
          <a:lstStyle/>
          <a:p>
            <a:r>
              <a:rPr lang="en-US" sz="3100" dirty="0">
                <a:solidFill>
                  <a:schemeClr val="tx1">
                    <a:lumMod val="50000"/>
                    <a:lumOff val="50000"/>
                  </a:schemeClr>
                </a:solidFill>
              </a:rPr>
              <a:t>Wireless for the Internet of Things</a:t>
            </a:r>
            <a:br>
              <a:rPr lang="en-US" sz="3100" dirty="0">
                <a:solidFill>
                  <a:schemeClr val="tx1">
                    <a:lumMod val="50000"/>
                    <a:lumOff val="50000"/>
                  </a:schemeClr>
                </a:solidFill>
              </a:rPr>
            </a:br>
            <a:br>
              <a:rPr lang="en-US" b="1" dirty="0"/>
            </a:br>
            <a:r>
              <a:rPr lang="en-US" sz="4800" dirty="0"/>
              <a:t>BLE Connections</a:t>
            </a:r>
            <a:endParaRPr lang="en-US" sz="4900" dirty="0">
              <a:effectLst/>
            </a:endParaRPr>
          </a:p>
        </p:txBody>
      </p:sp>
      <p:sp>
        <p:nvSpPr>
          <p:cNvPr id="3" name="Subtitle 2">
            <a:extLst>
              <a:ext uri="{FF2B5EF4-FFF2-40B4-BE49-F238E27FC236}">
                <a16:creationId xmlns:a16="http://schemas.microsoft.com/office/drawing/2014/main" id="{0E23CFD5-C52E-3041-965C-0DE8691FAB6A}"/>
              </a:ext>
            </a:extLst>
          </p:cNvPr>
          <p:cNvSpPr>
            <a:spLocks noGrp="1"/>
          </p:cNvSpPr>
          <p:nvPr>
            <p:ph type="subTitle" idx="1"/>
          </p:nvPr>
        </p:nvSpPr>
        <p:spPr>
          <a:xfrm>
            <a:off x="1524000" y="4825357"/>
            <a:ext cx="4572000" cy="1655762"/>
          </a:xfrm>
        </p:spPr>
        <p:txBody>
          <a:bodyPr/>
          <a:lstStyle/>
          <a:p>
            <a:pPr algn="l"/>
            <a:r>
              <a:rPr lang="en-US" dirty="0"/>
              <a:t>CS/ECE 4501</a:t>
            </a:r>
          </a:p>
          <a:p>
            <a:pPr algn="l"/>
            <a:r>
              <a:rPr lang="en-US" dirty="0"/>
              <a:t>Spring 2023</a:t>
            </a:r>
          </a:p>
          <a:p>
            <a:pPr algn="l"/>
            <a:r>
              <a:rPr lang="en-US" dirty="0"/>
              <a:t>UVA</a:t>
            </a:r>
          </a:p>
        </p:txBody>
      </p:sp>
      <p:sp>
        <p:nvSpPr>
          <p:cNvPr id="4" name="TextBox 3">
            <a:extLst>
              <a:ext uri="{FF2B5EF4-FFF2-40B4-BE49-F238E27FC236}">
                <a16:creationId xmlns:a16="http://schemas.microsoft.com/office/drawing/2014/main" id="{F778D15A-2EAF-5D41-93BE-194449E5ED79}"/>
              </a:ext>
            </a:extLst>
          </p:cNvPr>
          <p:cNvSpPr txBox="1"/>
          <p:nvPr/>
        </p:nvSpPr>
        <p:spPr>
          <a:xfrm>
            <a:off x="10691622" y="6575167"/>
            <a:ext cx="1556836" cy="261610"/>
          </a:xfrm>
          <a:prstGeom prst="rect">
            <a:avLst/>
          </a:prstGeom>
          <a:noFill/>
        </p:spPr>
        <p:txBody>
          <a:bodyPr wrap="none" rtlCol="0">
            <a:spAutoFit/>
          </a:bodyPr>
          <a:lstStyle/>
          <a:p>
            <a:r>
              <a:rPr lang="en-US" sz="1100" dirty="0">
                <a:solidFill>
                  <a:schemeClr val="bg2">
                    <a:lumMod val="75000"/>
                  </a:schemeClr>
                </a:solidFill>
              </a:rPr>
              <a:t>[Pannuto, Ghena, Nasir]</a:t>
            </a:r>
          </a:p>
        </p:txBody>
      </p:sp>
      <p:pic>
        <p:nvPicPr>
          <p:cNvPr id="5" name="Picture 4">
            <a:extLst>
              <a:ext uri="{FF2B5EF4-FFF2-40B4-BE49-F238E27FC236}">
                <a16:creationId xmlns:a16="http://schemas.microsoft.com/office/drawing/2014/main" id="{7F973F6E-2499-D346-896F-58458DC44FEC}"/>
              </a:ext>
            </a:extLst>
          </p:cNvPr>
          <p:cNvPicPr>
            <a:picLocks noChangeAspect="1"/>
          </p:cNvPicPr>
          <p:nvPr/>
        </p:nvPicPr>
        <p:blipFill rotWithShape="1">
          <a:blip r:embed="rId2"/>
          <a:srcRect l="11250" t="18730" r="12727" b="23542"/>
          <a:stretch/>
        </p:blipFill>
        <p:spPr>
          <a:xfrm>
            <a:off x="9867262" y="300038"/>
            <a:ext cx="2005651" cy="551968"/>
          </a:xfrm>
          <a:prstGeom prst="rect">
            <a:avLst/>
          </a:prstGeom>
        </p:spPr>
      </p:pic>
    </p:spTree>
    <p:extLst>
      <p:ext uri="{BB962C8B-B14F-4D97-AF65-F5344CB8AC3E}">
        <p14:creationId xmlns:p14="http://schemas.microsoft.com/office/powerpoint/2010/main" val="1050545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EFD62-56DB-3443-A57F-3C7CA88B3A79}"/>
              </a:ext>
            </a:extLst>
          </p:cNvPr>
          <p:cNvSpPr>
            <a:spLocks noGrp="1"/>
          </p:cNvSpPr>
          <p:nvPr>
            <p:ph type="title"/>
          </p:nvPr>
        </p:nvSpPr>
        <p:spPr/>
        <p:txBody>
          <a:bodyPr/>
          <a:lstStyle/>
          <a:p>
            <a:r>
              <a:rPr lang="en-US" dirty="0"/>
              <a:t>Choosing a data channel for communication</a:t>
            </a:r>
          </a:p>
        </p:txBody>
      </p:sp>
      <p:sp>
        <p:nvSpPr>
          <p:cNvPr id="3" name="Content Placeholder 2">
            <a:extLst>
              <a:ext uri="{FF2B5EF4-FFF2-40B4-BE49-F238E27FC236}">
                <a16:creationId xmlns:a16="http://schemas.microsoft.com/office/drawing/2014/main" id="{F890CD9D-F2E2-964E-965C-D303D8D2443F}"/>
              </a:ext>
            </a:extLst>
          </p:cNvPr>
          <p:cNvSpPr>
            <a:spLocks noGrp="1"/>
          </p:cNvSpPr>
          <p:nvPr>
            <p:ph idx="1"/>
          </p:nvPr>
        </p:nvSpPr>
        <p:spPr/>
        <p:txBody>
          <a:bodyPr>
            <a:normAutofit/>
          </a:bodyPr>
          <a:lstStyle/>
          <a:p>
            <a:r>
              <a:rPr lang="en-US" dirty="0"/>
              <a:t>Why do you switch from advertising channel to data channel?</a:t>
            </a:r>
          </a:p>
          <a:p>
            <a:pPr lvl="1"/>
            <a:r>
              <a:rPr lang="en-US" dirty="0">
                <a:solidFill>
                  <a:schemeClr val="accent1"/>
                </a:solidFill>
              </a:rPr>
              <a:t>For better reliability and to improve quality of service</a:t>
            </a:r>
          </a:p>
          <a:p>
            <a:endParaRPr lang="en-US" dirty="0"/>
          </a:p>
          <a:p>
            <a:r>
              <a:rPr lang="en-US" dirty="0"/>
              <a:t>How to pick a channel out of the 37 data channels?</a:t>
            </a:r>
          </a:p>
          <a:p>
            <a:pPr lvl="1"/>
            <a:r>
              <a:rPr lang="en-US" dirty="0">
                <a:solidFill>
                  <a:schemeClr val="accent1"/>
                </a:solidFill>
              </a:rPr>
              <a:t>Randomize for reduced chance of collision</a:t>
            </a:r>
          </a:p>
          <a:p>
            <a:endParaRPr lang="en-US" dirty="0"/>
          </a:p>
          <a:p>
            <a:r>
              <a:rPr lang="en-US" dirty="0"/>
              <a:t>What if two pairs pick same channel?</a:t>
            </a:r>
          </a:p>
          <a:p>
            <a:pPr lvl="1"/>
            <a:r>
              <a:rPr lang="en-US" dirty="0">
                <a:solidFill>
                  <a:schemeClr val="accent1"/>
                </a:solidFill>
              </a:rPr>
              <a:t>Higher chance of collision occurring</a:t>
            </a:r>
          </a:p>
          <a:p>
            <a:pPr lvl="1"/>
            <a:r>
              <a:rPr lang="en-US" dirty="0">
                <a:solidFill>
                  <a:schemeClr val="accent1"/>
                </a:solidFill>
              </a:rPr>
              <a:t>Some way to not be tied to the same data channel is needed</a:t>
            </a:r>
          </a:p>
          <a:p>
            <a:pPr marL="0" indent="0">
              <a:buNone/>
            </a:pPr>
            <a:endParaRPr lang="en-US" dirty="0"/>
          </a:p>
        </p:txBody>
      </p:sp>
      <p:sp>
        <p:nvSpPr>
          <p:cNvPr id="4" name="Slide Number Placeholder 3">
            <a:extLst>
              <a:ext uri="{FF2B5EF4-FFF2-40B4-BE49-F238E27FC236}">
                <a16:creationId xmlns:a16="http://schemas.microsoft.com/office/drawing/2014/main" id="{B7F98443-7CBC-3C44-97AF-A4263A3D06FE}"/>
              </a:ext>
            </a:extLst>
          </p:cNvPr>
          <p:cNvSpPr>
            <a:spLocks noGrp="1"/>
          </p:cNvSpPr>
          <p:nvPr>
            <p:ph type="sldNum" sz="quarter" idx="12"/>
          </p:nvPr>
        </p:nvSpPr>
        <p:spPr/>
        <p:txBody>
          <a:bodyPr/>
          <a:lstStyle/>
          <a:p>
            <a:fld id="{B73C04DA-1748-8C48-8913-76B061C053D9}" type="slidenum">
              <a:rPr lang="en-US" smtClean="0"/>
              <a:t>10</a:t>
            </a:fld>
            <a:endParaRPr lang="en-US"/>
          </a:p>
        </p:txBody>
      </p:sp>
    </p:spTree>
    <p:extLst>
      <p:ext uri="{BB962C8B-B14F-4D97-AF65-F5344CB8AC3E}">
        <p14:creationId xmlns:p14="http://schemas.microsoft.com/office/powerpoint/2010/main" val="1550633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7844F-7135-ED4A-A596-9A2799A50930}"/>
              </a:ext>
            </a:extLst>
          </p:cNvPr>
          <p:cNvSpPr>
            <a:spLocks noGrp="1"/>
          </p:cNvSpPr>
          <p:nvPr>
            <p:ph type="title"/>
          </p:nvPr>
        </p:nvSpPr>
        <p:spPr>
          <a:xfrm>
            <a:off x="0" y="0"/>
            <a:ext cx="12192000" cy="1325563"/>
          </a:xfrm>
        </p:spPr>
        <p:txBody>
          <a:bodyPr>
            <a:normAutofit/>
          </a:bodyPr>
          <a:lstStyle/>
          <a:p>
            <a:pPr algn="ctr"/>
            <a:r>
              <a:rPr lang="en-US" sz="3600" dirty="0"/>
              <a:t>Connected devices hop through channels to improve reliability</a:t>
            </a:r>
          </a:p>
        </p:txBody>
      </p:sp>
      <p:sp>
        <p:nvSpPr>
          <p:cNvPr id="3" name="Content Placeholder 2">
            <a:extLst>
              <a:ext uri="{FF2B5EF4-FFF2-40B4-BE49-F238E27FC236}">
                <a16:creationId xmlns:a16="http://schemas.microsoft.com/office/drawing/2014/main" id="{2A0E9B83-6640-B247-A33C-098EA42A61C7}"/>
              </a:ext>
            </a:extLst>
          </p:cNvPr>
          <p:cNvSpPr>
            <a:spLocks noGrp="1"/>
          </p:cNvSpPr>
          <p:nvPr>
            <p:ph idx="1"/>
          </p:nvPr>
        </p:nvSpPr>
        <p:spPr>
          <a:xfrm>
            <a:off x="224424" y="1324584"/>
            <a:ext cx="11838140" cy="4351338"/>
          </a:xfrm>
        </p:spPr>
        <p:txBody>
          <a:bodyPr>
            <a:normAutofit/>
          </a:bodyPr>
          <a:lstStyle/>
          <a:p>
            <a:r>
              <a:rPr lang="en-US" dirty="0"/>
              <a:t>BLE is a Frequency Hopping Spread Spectrum (FHSS) technology</a:t>
            </a:r>
          </a:p>
          <a:p>
            <a:r>
              <a:rPr lang="en-US" dirty="0"/>
              <a:t>Central and peripheral “hop” among data channels in a pre-agreed fashion</a:t>
            </a:r>
          </a:p>
          <a:p>
            <a:pPr lvl="1"/>
            <a:r>
              <a:rPr lang="en-US" dirty="0">
                <a:cs typeface="Consolas" panose="020B0609020204030204" pitchFamily="49" charset="0"/>
              </a:rPr>
              <a:t>Why? To avoid bad channels and reduce collisions</a:t>
            </a:r>
            <a:endParaRPr lang="en-US" dirty="0"/>
          </a:p>
          <a:p>
            <a:r>
              <a:rPr lang="en-US" dirty="0"/>
              <a:t>Next hop channel</a:t>
            </a:r>
            <a:r>
              <a:rPr lang="en-US" sz="2533" dirty="0">
                <a:latin typeface="Consolas" panose="020B0609020204030204" pitchFamily="49" charset="0"/>
                <a:cs typeface="Consolas" panose="020B0609020204030204" pitchFamily="49" charset="0"/>
              </a:rPr>
              <a:t> </a:t>
            </a:r>
            <a:r>
              <a:rPr lang="en-US" sz="2533" i="1" dirty="0">
                <a:latin typeface="Consolas" panose="020B0609020204030204" pitchFamily="49" charset="0"/>
                <a:cs typeface="Consolas" panose="020B0609020204030204" pitchFamily="49" charset="0"/>
              </a:rPr>
              <a:t>c</a:t>
            </a:r>
            <a:r>
              <a:rPr lang="en-US" sz="2533" baseline="-25000" dirty="0">
                <a:latin typeface="Consolas" panose="020B0609020204030204" pitchFamily="49" charset="0"/>
                <a:cs typeface="Consolas" panose="020B0609020204030204" pitchFamily="49" charset="0"/>
              </a:rPr>
              <a:t>n+1</a:t>
            </a:r>
            <a:r>
              <a:rPr lang="en-US" sz="2533" dirty="0">
                <a:latin typeface="Consolas" panose="020B0609020204030204" pitchFamily="49" charset="0"/>
                <a:cs typeface="Consolas" panose="020B0609020204030204" pitchFamily="49" charset="0"/>
              </a:rPr>
              <a:t> = (</a:t>
            </a:r>
            <a:r>
              <a:rPr lang="en-US" sz="2533" i="1" dirty="0" err="1">
                <a:latin typeface="Consolas" panose="020B0609020204030204" pitchFamily="49" charset="0"/>
                <a:cs typeface="Consolas" panose="020B0609020204030204" pitchFamily="49" charset="0"/>
              </a:rPr>
              <a:t>c</a:t>
            </a:r>
            <a:r>
              <a:rPr lang="en-US" sz="2533" baseline="-25000" dirty="0" err="1">
                <a:latin typeface="Consolas" panose="020B0609020204030204" pitchFamily="49" charset="0"/>
                <a:cs typeface="Consolas" panose="020B0609020204030204" pitchFamily="49" charset="0"/>
              </a:rPr>
              <a:t>n</a:t>
            </a:r>
            <a:r>
              <a:rPr lang="en-US" sz="2533" dirty="0">
                <a:latin typeface="Consolas" panose="020B0609020204030204" pitchFamily="49" charset="0"/>
                <a:cs typeface="Consolas" panose="020B0609020204030204" pitchFamily="49" charset="0"/>
              </a:rPr>
              <a:t> + hop) mod 37</a:t>
            </a:r>
          </a:p>
          <a:p>
            <a:endParaRPr lang="en-US" dirty="0">
              <a:cs typeface="Consolas" panose="020B0609020204030204" pitchFamily="49" charset="0"/>
            </a:endParaRPr>
          </a:p>
          <a:p>
            <a:r>
              <a:rPr lang="en-US" dirty="0">
                <a:cs typeface="Consolas" panose="020B0609020204030204" pitchFamily="49" charset="0"/>
              </a:rPr>
              <a:t>Exact channels used in hopping and in </a:t>
            </a:r>
          </a:p>
          <a:p>
            <a:pPr marL="0" indent="0">
              <a:buNone/>
            </a:pPr>
            <a:r>
              <a:rPr lang="en-US" dirty="0">
                <a:cs typeface="Consolas" panose="020B0609020204030204" pitchFamily="49" charset="0"/>
              </a:rPr>
              <a:t>   what order might vary</a:t>
            </a:r>
          </a:p>
        </p:txBody>
      </p:sp>
      <p:sp>
        <p:nvSpPr>
          <p:cNvPr id="4" name="Slide Number Placeholder 3">
            <a:extLst>
              <a:ext uri="{FF2B5EF4-FFF2-40B4-BE49-F238E27FC236}">
                <a16:creationId xmlns:a16="http://schemas.microsoft.com/office/drawing/2014/main" id="{BBF6A8B5-8551-E344-9FE2-86FB8D7EB339}"/>
              </a:ext>
            </a:extLst>
          </p:cNvPr>
          <p:cNvSpPr>
            <a:spLocks noGrp="1"/>
          </p:cNvSpPr>
          <p:nvPr>
            <p:ph type="sldNum" sz="quarter" idx="12"/>
          </p:nvPr>
        </p:nvSpPr>
        <p:spPr/>
        <p:txBody>
          <a:bodyPr/>
          <a:lstStyle/>
          <a:p>
            <a:pPr algn="r"/>
            <a:fld id="{434A358D-2637-E146-A3BD-05BD470B507B}" type="slidenum">
              <a:rPr lang="en-US" smtClean="0"/>
              <a:pPr algn="r"/>
              <a:t>11</a:t>
            </a:fld>
            <a:endParaRPr lang="en-US" dirty="0"/>
          </a:p>
        </p:txBody>
      </p:sp>
      <p:pic>
        <p:nvPicPr>
          <p:cNvPr id="5" name="Picture 4">
            <a:extLst>
              <a:ext uri="{FF2B5EF4-FFF2-40B4-BE49-F238E27FC236}">
                <a16:creationId xmlns:a16="http://schemas.microsoft.com/office/drawing/2014/main" id="{29378B3C-71D8-A442-AB95-85FB6AEFC6A9}"/>
              </a:ext>
            </a:extLst>
          </p:cNvPr>
          <p:cNvPicPr>
            <a:picLocks noChangeAspect="1"/>
          </p:cNvPicPr>
          <p:nvPr/>
        </p:nvPicPr>
        <p:blipFill>
          <a:blip r:embed="rId3"/>
          <a:stretch>
            <a:fillRect/>
          </a:stretch>
        </p:blipFill>
        <p:spPr>
          <a:xfrm>
            <a:off x="6338429" y="3335101"/>
            <a:ext cx="5724135" cy="3522899"/>
          </a:xfrm>
          <a:prstGeom prst="rect">
            <a:avLst/>
          </a:prstGeom>
          <a:ln>
            <a:solidFill>
              <a:schemeClr val="bg1">
                <a:lumMod val="50000"/>
              </a:schemeClr>
            </a:solidFill>
          </a:ln>
        </p:spPr>
      </p:pic>
    </p:spTree>
    <p:extLst>
      <p:ext uri="{BB962C8B-B14F-4D97-AF65-F5344CB8AC3E}">
        <p14:creationId xmlns:p14="http://schemas.microsoft.com/office/powerpoint/2010/main" val="21319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dissolv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dissolv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C9AC8-49AB-A748-8448-207C23B412AF}"/>
              </a:ext>
            </a:extLst>
          </p:cNvPr>
          <p:cNvSpPr>
            <a:spLocks noGrp="1"/>
          </p:cNvSpPr>
          <p:nvPr>
            <p:ph type="title"/>
          </p:nvPr>
        </p:nvSpPr>
        <p:spPr/>
        <p:txBody>
          <a:bodyPr>
            <a:normAutofit/>
          </a:bodyPr>
          <a:lstStyle/>
          <a:p>
            <a:pPr algn="ctr"/>
            <a:r>
              <a:rPr lang="en-US" sz="3600" dirty="0"/>
              <a:t>How does the Central and Peripheral agree on things?</a:t>
            </a:r>
          </a:p>
        </p:txBody>
      </p:sp>
      <p:sp>
        <p:nvSpPr>
          <p:cNvPr id="3" name="Content Placeholder 2">
            <a:extLst>
              <a:ext uri="{FF2B5EF4-FFF2-40B4-BE49-F238E27FC236}">
                <a16:creationId xmlns:a16="http://schemas.microsoft.com/office/drawing/2014/main" id="{D13117E7-4729-1749-A126-48971C8930AB}"/>
              </a:ext>
            </a:extLst>
          </p:cNvPr>
          <p:cNvSpPr>
            <a:spLocks noGrp="1"/>
          </p:cNvSpPr>
          <p:nvPr>
            <p:ph idx="1"/>
          </p:nvPr>
        </p:nvSpPr>
        <p:spPr/>
        <p:txBody>
          <a:bodyPr>
            <a:normAutofit/>
          </a:bodyPr>
          <a:lstStyle/>
          <a:p>
            <a:r>
              <a:rPr lang="en-US" dirty="0"/>
              <a:t>For a packet to be received:</a:t>
            </a:r>
          </a:p>
          <a:p>
            <a:pPr lvl="1"/>
            <a:r>
              <a:rPr lang="en-US" dirty="0"/>
              <a:t>Central and peripheral should be listening and sending on same data channel</a:t>
            </a:r>
          </a:p>
          <a:p>
            <a:pPr marL="457200" lvl="1" indent="0">
              <a:buNone/>
            </a:pPr>
            <a:endParaRPr lang="en-US" dirty="0"/>
          </a:p>
          <a:p>
            <a:r>
              <a:rPr lang="en-US" dirty="0"/>
              <a:t>For the hopping to be successful, both must:</a:t>
            </a:r>
          </a:p>
          <a:p>
            <a:pPr lvl="1"/>
            <a:r>
              <a:rPr lang="en-US" dirty="0"/>
              <a:t>Follow same hop sequence</a:t>
            </a:r>
          </a:p>
          <a:p>
            <a:pPr lvl="2"/>
            <a:r>
              <a:rPr lang="en-US" dirty="0"/>
              <a:t>Which </a:t>
            </a:r>
            <a:r>
              <a:rPr lang="en-US" u="sng" dirty="0"/>
              <a:t>channels to use</a:t>
            </a:r>
            <a:r>
              <a:rPr lang="en-US" dirty="0"/>
              <a:t> and the </a:t>
            </a:r>
            <a:r>
              <a:rPr lang="en-US" u="sng" dirty="0"/>
              <a:t>order</a:t>
            </a:r>
            <a:r>
              <a:rPr lang="en-US" dirty="0"/>
              <a:t> to follow</a:t>
            </a:r>
          </a:p>
          <a:p>
            <a:pPr lvl="1"/>
            <a:r>
              <a:rPr lang="en-US" dirty="0"/>
              <a:t>Hop at a given time schedule</a:t>
            </a:r>
          </a:p>
          <a:p>
            <a:pPr lvl="1"/>
            <a:r>
              <a:rPr lang="en-US" dirty="0"/>
              <a:t>Agree on when to schedule their first communication</a:t>
            </a:r>
          </a:p>
          <a:p>
            <a:endParaRPr lang="en-US" dirty="0"/>
          </a:p>
          <a:p>
            <a:r>
              <a:rPr lang="en-US" dirty="0"/>
              <a:t>Some synchronization is needed! </a:t>
            </a:r>
          </a:p>
        </p:txBody>
      </p:sp>
      <p:sp>
        <p:nvSpPr>
          <p:cNvPr id="4" name="Slide Number Placeholder 3">
            <a:extLst>
              <a:ext uri="{FF2B5EF4-FFF2-40B4-BE49-F238E27FC236}">
                <a16:creationId xmlns:a16="http://schemas.microsoft.com/office/drawing/2014/main" id="{8885B3DD-FAB8-CA44-95DE-57F746186A7B}"/>
              </a:ext>
            </a:extLst>
          </p:cNvPr>
          <p:cNvSpPr>
            <a:spLocks noGrp="1"/>
          </p:cNvSpPr>
          <p:nvPr>
            <p:ph type="sldNum" sz="quarter" idx="12"/>
          </p:nvPr>
        </p:nvSpPr>
        <p:spPr/>
        <p:txBody>
          <a:bodyPr/>
          <a:lstStyle/>
          <a:p>
            <a:fld id="{B73C04DA-1748-8C48-8913-76B061C053D9}" type="slidenum">
              <a:rPr lang="en-US" smtClean="0"/>
              <a:t>12</a:t>
            </a:fld>
            <a:endParaRPr lang="en-US"/>
          </a:p>
        </p:txBody>
      </p:sp>
    </p:spTree>
    <p:extLst>
      <p:ext uri="{BB962C8B-B14F-4D97-AF65-F5344CB8AC3E}">
        <p14:creationId xmlns:p14="http://schemas.microsoft.com/office/powerpoint/2010/main" val="3715139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CE0A3-E331-564F-8F09-0F642E1C1FBA}"/>
              </a:ext>
            </a:extLst>
          </p:cNvPr>
          <p:cNvSpPr>
            <a:spLocks noGrp="1"/>
          </p:cNvSpPr>
          <p:nvPr>
            <p:ph type="title"/>
          </p:nvPr>
        </p:nvSpPr>
        <p:spPr>
          <a:xfrm>
            <a:off x="0" y="6069"/>
            <a:ext cx="12192000" cy="1325563"/>
          </a:xfrm>
        </p:spPr>
        <p:txBody>
          <a:bodyPr>
            <a:normAutofit/>
          </a:bodyPr>
          <a:lstStyle/>
          <a:p>
            <a:pPr algn="ctr"/>
            <a:r>
              <a:rPr lang="en-US" sz="3200" dirty="0"/>
              <a:t>Send synchronization information in the Connection Request packet</a:t>
            </a:r>
          </a:p>
        </p:txBody>
      </p:sp>
      <p:sp>
        <p:nvSpPr>
          <p:cNvPr id="4" name="Slide Number Placeholder 3">
            <a:extLst>
              <a:ext uri="{FF2B5EF4-FFF2-40B4-BE49-F238E27FC236}">
                <a16:creationId xmlns:a16="http://schemas.microsoft.com/office/drawing/2014/main" id="{542F2952-5A27-CE4B-BD80-A56937658CDF}"/>
              </a:ext>
            </a:extLst>
          </p:cNvPr>
          <p:cNvSpPr>
            <a:spLocks noGrp="1"/>
          </p:cNvSpPr>
          <p:nvPr>
            <p:ph type="sldNum" sz="quarter" idx="12"/>
          </p:nvPr>
        </p:nvSpPr>
        <p:spPr/>
        <p:txBody>
          <a:bodyPr/>
          <a:lstStyle/>
          <a:p>
            <a:fld id="{B73C04DA-1748-8C48-8913-76B061C053D9}" type="slidenum">
              <a:rPr lang="en-US" smtClean="0"/>
              <a:t>13</a:t>
            </a:fld>
            <a:endParaRPr lang="en-US"/>
          </a:p>
        </p:txBody>
      </p:sp>
      <p:pic>
        <p:nvPicPr>
          <p:cNvPr id="14" name="Picture 2">
            <a:extLst>
              <a:ext uri="{FF2B5EF4-FFF2-40B4-BE49-F238E27FC236}">
                <a16:creationId xmlns:a16="http://schemas.microsoft.com/office/drawing/2014/main" id="{7D176510-7AF5-B54A-8382-BEAB4C1A8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969" y="2334990"/>
            <a:ext cx="6891983" cy="41112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BEE0372-F904-8D45-939B-6878AAC5FA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9511" y="1606908"/>
            <a:ext cx="856544" cy="1013274"/>
          </a:xfrm>
          <a:prstGeom prst="rect">
            <a:avLst/>
          </a:prstGeom>
        </p:spPr>
      </p:pic>
      <p:grpSp>
        <p:nvGrpSpPr>
          <p:cNvPr id="11" name="Group 10">
            <a:extLst>
              <a:ext uri="{FF2B5EF4-FFF2-40B4-BE49-F238E27FC236}">
                <a16:creationId xmlns:a16="http://schemas.microsoft.com/office/drawing/2014/main" id="{DA5F25BE-C59F-C84E-AB73-882FA0280569}"/>
              </a:ext>
            </a:extLst>
          </p:cNvPr>
          <p:cNvGrpSpPr/>
          <p:nvPr/>
        </p:nvGrpSpPr>
        <p:grpSpPr>
          <a:xfrm>
            <a:off x="4228813" y="1705660"/>
            <a:ext cx="1022028" cy="1258660"/>
            <a:chOff x="10213060" y="1607029"/>
            <a:chExt cx="2006839" cy="2471486"/>
          </a:xfrm>
        </p:grpSpPr>
        <p:sp>
          <p:nvSpPr>
            <p:cNvPr id="7" name="TextBox 6">
              <a:extLst>
                <a:ext uri="{FF2B5EF4-FFF2-40B4-BE49-F238E27FC236}">
                  <a16:creationId xmlns:a16="http://schemas.microsoft.com/office/drawing/2014/main" id="{90CA69A6-428B-0B43-BBD9-5F13309580F3}"/>
                </a:ext>
              </a:extLst>
            </p:cNvPr>
            <p:cNvSpPr txBox="1"/>
            <p:nvPr/>
          </p:nvSpPr>
          <p:spPr>
            <a:xfrm>
              <a:off x="10483553" y="3523465"/>
              <a:ext cx="256267" cy="555050"/>
            </a:xfrm>
            <a:prstGeom prst="rect">
              <a:avLst/>
            </a:prstGeom>
            <a:noFill/>
          </p:spPr>
          <p:txBody>
            <a:bodyPr wrap="none" rtlCol="0">
              <a:spAutoFit/>
            </a:bodyPr>
            <a:lstStyle/>
            <a:p>
              <a:endParaRPr lang="en-US" sz="2000" dirty="0"/>
            </a:p>
          </p:txBody>
        </p:sp>
        <p:pic>
          <p:nvPicPr>
            <p:cNvPr id="8" name="Picture 7">
              <a:extLst>
                <a:ext uri="{FF2B5EF4-FFF2-40B4-BE49-F238E27FC236}">
                  <a16:creationId xmlns:a16="http://schemas.microsoft.com/office/drawing/2014/main" id="{38A255AC-3CB4-7847-B13C-C3C6A895D817}"/>
                </a:ext>
              </a:extLst>
            </p:cNvPr>
            <p:cNvPicPr>
              <a:picLocks noChangeAspect="1"/>
            </p:cNvPicPr>
            <p:nvPr/>
          </p:nvPicPr>
          <p:blipFill>
            <a:blip r:embed="rId5"/>
            <a:stretch>
              <a:fillRect/>
            </a:stretch>
          </p:blipFill>
          <p:spPr>
            <a:xfrm>
              <a:off x="10213060" y="1607029"/>
              <a:ext cx="2006839" cy="2006839"/>
            </a:xfrm>
            <a:prstGeom prst="rect">
              <a:avLst/>
            </a:prstGeom>
          </p:spPr>
        </p:pic>
      </p:grpSp>
      <p:pic>
        <p:nvPicPr>
          <p:cNvPr id="19" name="Picture 18">
            <a:extLst>
              <a:ext uri="{FF2B5EF4-FFF2-40B4-BE49-F238E27FC236}">
                <a16:creationId xmlns:a16="http://schemas.microsoft.com/office/drawing/2014/main" id="{C21A338B-12B5-1546-B8A2-97EFF24995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5518" y="1196204"/>
            <a:ext cx="5953956" cy="5525271"/>
          </a:xfrm>
          <a:prstGeom prst="rect">
            <a:avLst/>
          </a:prstGeom>
        </p:spPr>
      </p:pic>
      <p:cxnSp>
        <p:nvCxnSpPr>
          <p:cNvPr id="20" name="Straight Arrow Connector 19">
            <a:extLst>
              <a:ext uri="{FF2B5EF4-FFF2-40B4-BE49-F238E27FC236}">
                <a16:creationId xmlns:a16="http://schemas.microsoft.com/office/drawing/2014/main" id="{B6D72060-64CF-B246-A24F-AA7FD9EBED4B}"/>
              </a:ext>
            </a:extLst>
          </p:cNvPr>
          <p:cNvCxnSpPr>
            <a:cxnSpLocks/>
          </p:cNvCxnSpPr>
          <p:nvPr/>
        </p:nvCxnSpPr>
        <p:spPr>
          <a:xfrm flipH="1">
            <a:off x="2918564" y="1758154"/>
            <a:ext cx="3319480" cy="298921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281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4831A-9D16-4463-9352-7A30E08537BD}"/>
              </a:ext>
            </a:extLst>
          </p:cNvPr>
          <p:cNvSpPr>
            <a:spLocks noGrp="1"/>
          </p:cNvSpPr>
          <p:nvPr>
            <p:ph type="title"/>
          </p:nvPr>
        </p:nvSpPr>
        <p:spPr>
          <a:xfrm>
            <a:off x="836195" y="-31077"/>
            <a:ext cx="10515600" cy="1325563"/>
          </a:xfrm>
        </p:spPr>
        <p:txBody>
          <a:bodyPr>
            <a:normAutofit/>
          </a:bodyPr>
          <a:lstStyle/>
          <a:p>
            <a:pPr algn="ctr"/>
            <a:r>
              <a:rPr lang="en-US" sz="4000" dirty="0"/>
              <a:t>Connection request parameters examined</a:t>
            </a:r>
          </a:p>
        </p:txBody>
      </p:sp>
      <p:sp>
        <p:nvSpPr>
          <p:cNvPr id="3" name="Content Placeholder 2">
            <a:extLst>
              <a:ext uri="{FF2B5EF4-FFF2-40B4-BE49-F238E27FC236}">
                <a16:creationId xmlns:a16="http://schemas.microsoft.com/office/drawing/2014/main" id="{54C50F1C-B88F-4852-A479-1AC0488FB773}"/>
              </a:ext>
            </a:extLst>
          </p:cNvPr>
          <p:cNvSpPr>
            <a:spLocks noGrp="1"/>
          </p:cNvSpPr>
          <p:nvPr>
            <p:ph idx="1"/>
          </p:nvPr>
        </p:nvSpPr>
        <p:spPr>
          <a:xfrm>
            <a:off x="607595" y="1386562"/>
            <a:ext cx="10972800" cy="4785637"/>
          </a:xfrm>
        </p:spPr>
        <p:txBody>
          <a:bodyPr>
            <a:normAutofit/>
          </a:bodyPr>
          <a:lstStyle/>
          <a:p>
            <a:endParaRPr lang="en-US" dirty="0"/>
          </a:p>
          <a:p>
            <a:endParaRPr lang="en-US" dirty="0"/>
          </a:p>
          <a:p>
            <a:endParaRPr lang="en-US" dirty="0"/>
          </a:p>
          <a:p>
            <a:r>
              <a:rPr lang="en-US" dirty="0"/>
              <a:t>Specifies parameters of the connection</a:t>
            </a:r>
          </a:p>
          <a:p>
            <a:pPr lvl="1"/>
            <a:r>
              <a:rPr lang="en-US" dirty="0"/>
              <a:t>Peripheral must either agree or totally reject the connection</a:t>
            </a:r>
          </a:p>
          <a:p>
            <a:pPr lvl="1"/>
            <a:r>
              <a:rPr lang="en-US" dirty="0"/>
              <a:t>Peripheral can later propose a change to the connection parameters</a:t>
            </a:r>
          </a:p>
          <a:p>
            <a:pPr lvl="1"/>
            <a:endParaRPr lang="en-US" dirty="0"/>
          </a:p>
          <a:p>
            <a:r>
              <a:rPr lang="en-US" b="1" dirty="0"/>
              <a:t>Interval</a:t>
            </a:r>
            <a:r>
              <a:rPr lang="en-US" dirty="0"/>
              <a:t> is how frequently connection events occur (7.5ms – 4s)</a:t>
            </a:r>
          </a:p>
          <a:p>
            <a:pPr marL="0" indent="0">
              <a:buNone/>
            </a:pPr>
            <a:endParaRPr lang="en-US" dirty="0"/>
          </a:p>
        </p:txBody>
      </p:sp>
      <p:sp>
        <p:nvSpPr>
          <p:cNvPr id="4" name="Slide Number Placeholder 3">
            <a:extLst>
              <a:ext uri="{FF2B5EF4-FFF2-40B4-BE49-F238E27FC236}">
                <a16:creationId xmlns:a16="http://schemas.microsoft.com/office/drawing/2014/main" id="{F1FD62E9-8FD4-4CEB-88F5-E6EB8460EBC5}"/>
              </a:ext>
            </a:extLst>
          </p:cNvPr>
          <p:cNvSpPr>
            <a:spLocks noGrp="1"/>
          </p:cNvSpPr>
          <p:nvPr>
            <p:ph type="sldNum" sz="quarter" idx="12"/>
          </p:nvPr>
        </p:nvSpPr>
        <p:spPr/>
        <p:txBody>
          <a:bodyPr/>
          <a:lstStyle/>
          <a:p>
            <a:fld id="{0778C724-3839-4D76-A707-B4C23905D055}" type="slidenum">
              <a:rPr lang="en-US" smtClean="0"/>
              <a:t>14</a:t>
            </a:fld>
            <a:endParaRPr lang="en-US"/>
          </a:p>
        </p:txBody>
      </p:sp>
      <p:pic>
        <p:nvPicPr>
          <p:cNvPr id="6" name="Picture 5">
            <a:extLst>
              <a:ext uri="{FF2B5EF4-FFF2-40B4-BE49-F238E27FC236}">
                <a16:creationId xmlns:a16="http://schemas.microsoft.com/office/drawing/2014/main" id="{05005416-2590-43EA-8D15-C043299FC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307" y="1290093"/>
            <a:ext cx="8653385" cy="1365425"/>
          </a:xfrm>
          <a:prstGeom prst="rect">
            <a:avLst/>
          </a:prstGeom>
        </p:spPr>
      </p:pic>
      <p:sp>
        <p:nvSpPr>
          <p:cNvPr id="5" name="Rectangle 4">
            <a:extLst>
              <a:ext uri="{FF2B5EF4-FFF2-40B4-BE49-F238E27FC236}">
                <a16:creationId xmlns:a16="http://schemas.microsoft.com/office/drawing/2014/main" id="{2D01C884-565F-AD46-AC3B-C5749BD5D1BF}"/>
              </a:ext>
            </a:extLst>
          </p:cNvPr>
          <p:cNvSpPr/>
          <p:nvPr/>
        </p:nvSpPr>
        <p:spPr>
          <a:xfrm>
            <a:off x="5348614" y="1841326"/>
            <a:ext cx="994129" cy="7766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58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dissolv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dissolve">
                                      <p:cBhvr>
                                        <p:cTn id="2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5979-DF7E-4555-8B0B-461B4D07B17E}"/>
              </a:ext>
            </a:extLst>
          </p:cNvPr>
          <p:cNvSpPr>
            <a:spLocks noGrp="1"/>
          </p:cNvSpPr>
          <p:nvPr>
            <p:ph type="title"/>
          </p:nvPr>
        </p:nvSpPr>
        <p:spPr>
          <a:xfrm>
            <a:off x="848634" y="25657"/>
            <a:ext cx="10515600" cy="1325563"/>
          </a:xfrm>
        </p:spPr>
        <p:txBody>
          <a:bodyPr>
            <a:normAutofit/>
          </a:bodyPr>
          <a:lstStyle/>
          <a:p>
            <a:r>
              <a:rPr lang="en-US" sz="4000" dirty="0"/>
              <a:t>Steady-state connection timing</a:t>
            </a:r>
          </a:p>
        </p:txBody>
      </p:sp>
      <p:sp>
        <p:nvSpPr>
          <p:cNvPr id="3" name="Content Placeholder 2">
            <a:extLst>
              <a:ext uri="{FF2B5EF4-FFF2-40B4-BE49-F238E27FC236}">
                <a16:creationId xmlns:a16="http://schemas.microsoft.com/office/drawing/2014/main" id="{E31F5BD5-16B9-4BF7-8D5B-74CFC06CCF40}"/>
              </a:ext>
            </a:extLst>
          </p:cNvPr>
          <p:cNvSpPr>
            <a:spLocks noGrp="1"/>
          </p:cNvSpPr>
          <p:nvPr>
            <p:ph idx="1"/>
          </p:nvPr>
        </p:nvSpPr>
        <p:spPr>
          <a:xfrm>
            <a:off x="607595" y="4022118"/>
            <a:ext cx="10972800" cy="2730652"/>
          </a:xfrm>
        </p:spPr>
        <p:txBody>
          <a:bodyPr>
            <a:normAutofit fontScale="92500" lnSpcReduction="10000"/>
          </a:bodyPr>
          <a:lstStyle/>
          <a:p>
            <a:r>
              <a:rPr lang="en-US" dirty="0"/>
              <a:t>Some data can be exchanged at each interval</a:t>
            </a:r>
          </a:p>
          <a:p>
            <a:pPr lvl="1"/>
            <a:r>
              <a:rPr lang="en-US" dirty="0"/>
              <a:t>Might just be acknowledgements</a:t>
            </a:r>
          </a:p>
          <a:p>
            <a:pPr lvl="1"/>
            <a:r>
              <a:rPr lang="en-US" dirty="0"/>
              <a:t>Additional packets can be sent if there is a lot to transmit</a:t>
            </a:r>
          </a:p>
          <a:p>
            <a:pPr lvl="1"/>
            <a:r>
              <a:rPr lang="en-US" dirty="0"/>
              <a:t>Each interval is on the next channel in the hopping sequence</a:t>
            </a:r>
          </a:p>
          <a:p>
            <a:pPr lvl="1"/>
            <a:endParaRPr lang="en-US" dirty="0"/>
          </a:p>
          <a:p>
            <a:r>
              <a:rPr lang="en-US" dirty="0"/>
              <a:t>Peripheral can skip a number of intervals to save energy</a:t>
            </a:r>
          </a:p>
          <a:p>
            <a:pPr lvl="1"/>
            <a:r>
              <a:rPr lang="en-US" dirty="0"/>
              <a:t>Defined by the </a:t>
            </a:r>
            <a:r>
              <a:rPr lang="en-US" b="1" dirty="0"/>
              <a:t>Latency</a:t>
            </a:r>
            <a:r>
              <a:rPr lang="en-US" dirty="0"/>
              <a:t> connection request parameter</a:t>
            </a:r>
          </a:p>
        </p:txBody>
      </p:sp>
      <p:sp>
        <p:nvSpPr>
          <p:cNvPr id="4" name="Slide Number Placeholder 3">
            <a:extLst>
              <a:ext uri="{FF2B5EF4-FFF2-40B4-BE49-F238E27FC236}">
                <a16:creationId xmlns:a16="http://schemas.microsoft.com/office/drawing/2014/main" id="{37CDE7A7-C42B-4A3D-A805-A8BC7A597944}"/>
              </a:ext>
            </a:extLst>
          </p:cNvPr>
          <p:cNvSpPr>
            <a:spLocks noGrp="1"/>
          </p:cNvSpPr>
          <p:nvPr>
            <p:ph type="sldNum" sz="quarter" idx="12"/>
          </p:nvPr>
        </p:nvSpPr>
        <p:spPr/>
        <p:txBody>
          <a:bodyPr/>
          <a:lstStyle/>
          <a:p>
            <a:fld id="{0778C724-3839-4D76-A707-B4C23905D055}" type="slidenum">
              <a:rPr lang="en-US" smtClean="0"/>
              <a:t>15</a:t>
            </a:fld>
            <a:endParaRPr lang="en-US"/>
          </a:p>
        </p:txBody>
      </p:sp>
      <p:sp>
        <p:nvSpPr>
          <p:cNvPr id="6" name="Rectangle 5">
            <a:extLst>
              <a:ext uri="{FF2B5EF4-FFF2-40B4-BE49-F238E27FC236}">
                <a16:creationId xmlns:a16="http://schemas.microsoft.com/office/drawing/2014/main" id="{7B29C465-2651-4E7C-A464-3AE0756CB9E0}"/>
              </a:ext>
            </a:extLst>
          </p:cNvPr>
          <p:cNvSpPr/>
          <p:nvPr/>
        </p:nvSpPr>
        <p:spPr>
          <a:xfrm>
            <a:off x="1282699" y="2142669"/>
            <a:ext cx="774701" cy="469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Central to Peripheral</a:t>
            </a:r>
          </a:p>
        </p:txBody>
      </p:sp>
      <p:sp>
        <p:nvSpPr>
          <p:cNvPr id="7" name="Rectangle 6">
            <a:extLst>
              <a:ext uri="{FF2B5EF4-FFF2-40B4-BE49-F238E27FC236}">
                <a16:creationId xmlns:a16="http://schemas.microsoft.com/office/drawing/2014/main" id="{CC0CDAC4-7209-4DCA-9580-9D81BFD355C5}"/>
              </a:ext>
            </a:extLst>
          </p:cNvPr>
          <p:cNvSpPr/>
          <p:nvPr/>
        </p:nvSpPr>
        <p:spPr>
          <a:xfrm>
            <a:off x="2219972" y="2129969"/>
            <a:ext cx="774701" cy="4699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Peripheral to Central</a:t>
            </a:r>
          </a:p>
        </p:txBody>
      </p:sp>
      <p:sp>
        <p:nvSpPr>
          <p:cNvPr id="8" name="Rectangle 7">
            <a:extLst>
              <a:ext uri="{FF2B5EF4-FFF2-40B4-BE49-F238E27FC236}">
                <a16:creationId xmlns:a16="http://schemas.microsoft.com/office/drawing/2014/main" id="{358F9CD2-BAD3-45E4-87C9-AF4869E16A20}"/>
              </a:ext>
            </a:extLst>
          </p:cNvPr>
          <p:cNvSpPr/>
          <p:nvPr/>
        </p:nvSpPr>
        <p:spPr>
          <a:xfrm>
            <a:off x="3157245" y="2129969"/>
            <a:ext cx="774701" cy="469900"/>
          </a:xfrm>
          <a:prstGeom prst="rect">
            <a:avLst/>
          </a:prstGeom>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Central to Peripheral</a:t>
            </a:r>
          </a:p>
        </p:txBody>
      </p:sp>
      <p:sp>
        <p:nvSpPr>
          <p:cNvPr id="9" name="Rectangle 8">
            <a:extLst>
              <a:ext uri="{FF2B5EF4-FFF2-40B4-BE49-F238E27FC236}">
                <a16:creationId xmlns:a16="http://schemas.microsoft.com/office/drawing/2014/main" id="{A6E225DF-E777-4C15-A111-34E8690A7394}"/>
              </a:ext>
            </a:extLst>
          </p:cNvPr>
          <p:cNvSpPr/>
          <p:nvPr/>
        </p:nvSpPr>
        <p:spPr>
          <a:xfrm>
            <a:off x="4094518" y="2117269"/>
            <a:ext cx="774701" cy="469900"/>
          </a:xfrm>
          <a:prstGeom prst="rect">
            <a:avLst/>
          </a:prstGeom>
          <a:solidFill>
            <a:schemeClr val="accent1">
              <a:lumMod val="75000"/>
            </a:schemeClr>
          </a:solidFill>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Peripheral to Central</a:t>
            </a:r>
          </a:p>
        </p:txBody>
      </p:sp>
      <p:sp>
        <p:nvSpPr>
          <p:cNvPr id="10" name="Rectangle 9">
            <a:extLst>
              <a:ext uri="{FF2B5EF4-FFF2-40B4-BE49-F238E27FC236}">
                <a16:creationId xmlns:a16="http://schemas.microsoft.com/office/drawing/2014/main" id="{EE28F131-ABA1-45CB-A4A5-991D161B546E}"/>
              </a:ext>
            </a:extLst>
          </p:cNvPr>
          <p:cNvSpPr/>
          <p:nvPr/>
        </p:nvSpPr>
        <p:spPr>
          <a:xfrm>
            <a:off x="8168628" y="2104417"/>
            <a:ext cx="774701" cy="469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Central to Peripheral</a:t>
            </a:r>
          </a:p>
        </p:txBody>
      </p:sp>
      <p:sp>
        <p:nvSpPr>
          <p:cNvPr id="11" name="Rectangle 10">
            <a:extLst>
              <a:ext uri="{FF2B5EF4-FFF2-40B4-BE49-F238E27FC236}">
                <a16:creationId xmlns:a16="http://schemas.microsoft.com/office/drawing/2014/main" id="{78B0CCC4-B5DA-43DB-B515-9CB9B14496AF}"/>
              </a:ext>
            </a:extLst>
          </p:cNvPr>
          <p:cNvSpPr/>
          <p:nvPr/>
        </p:nvSpPr>
        <p:spPr>
          <a:xfrm>
            <a:off x="9105901" y="2091717"/>
            <a:ext cx="774701" cy="4699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Peripheral to Central</a:t>
            </a:r>
          </a:p>
        </p:txBody>
      </p:sp>
      <p:sp>
        <p:nvSpPr>
          <p:cNvPr id="12" name="Rectangle 11">
            <a:extLst>
              <a:ext uri="{FF2B5EF4-FFF2-40B4-BE49-F238E27FC236}">
                <a16:creationId xmlns:a16="http://schemas.microsoft.com/office/drawing/2014/main" id="{67526084-32F8-4D84-A8DA-D1F12EA94CBB}"/>
              </a:ext>
            </a:extLst>
          </p:cNvPr>
          <p:cNvSpPr/>
          <p:nvPr/>
        </p:nvSpPr>
        <p:spPr>
          <a:xfrm>
            <a:off x="5029493" y="2117117"/>
            <a:ext cx="774701" cy="469900"/>
          </a:xfrm>
          <a:prstGeom prst="rect">
            <a:avLst/>
          </a:prstGeom>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Central to Peripheral</a:t>
            </a:r>
          </a:p>
        </p:txBody>
      </p:sp>
      <p:sp>
        <p:nvSpPr>
          <p:cNvPr id="13" name="Rectangle 12">
            <a:extLst>
              <a:ext uri="{FF2B5EF4-FFF2-40B4-BE49-F238E27FC236}">
                <a16:creationId xmlns:a16="http://schemas.microsoft.com/office/drawing/2014/main" id="{77EB9079-FE43-4D8A-AAEE-F4A55704C5F4}"/>
              </a:ext>
            </a:extLst>
          </p:cNvPr>
          <p:cNvSpPr/>
          <p:nvPr/>
        </p:nvSpPr>
        <p:spPr>
          <a:xfrm>
            <a:off x="5966766" y="2104417"/>
            <a:ext cx="774701" cy="469900"/>
          </a:xfrm>
          <a:prstGeom prst="rect">
            <a:avLst/>
          </a:prstGeom>
          <a:solidFill>
            <a:schemeClr val="accent1">
              <a:lumMod val="75000"/>
            </a:schemeClr>
          </a:solidFill>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Peripheral to Central</a:t>
            </a:r>
          </a:p>
        </p:txBody>
      </p:sp>
      <p:sp>
        <p:nvSpPr>
          <p:cNvPr id="14" name="Rectangle 13">
            <a:extLst>
              <a:ext uri="{FF2B5EF4-FFF2-40B4-BE49-F238E27FC236}">
                <a16:creationId xmlns:a16="http://schemas.microsoft.com/office/drawing/2014/main" id="{8B128193-5C4D-401C-AC54-93AFC400D8F2}"/>
              </a:ext>
            </a:extLst>
          </p:cNvPr>
          <p:cNvSpPr/>
          <p:nvPr/>
        </p:nvSpPr>
        <p:spPr>
          <a:xfrm>
            <a:off x="10039611" y="2084762"/>
            <a:ext cx="774701" cy="469900"/>
          </a:xfrm>
          <a:prstGeom prst="rect">
            <a:avLst/>
          </a:prstGeom>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Central to Peripheral</a:t>
            </a:r>
          </a:p>
        </p:txBody>
      </p:sp>
      <p:sp>
        <p:nvSpPr>
          <p:cNvPr id="15" name="Rectangle 14">
            <a:extLst>
              <a:ext uri="{FF2B5EF4-FFF2-40B4-BE49-F238E27FC236}">
                <a16:creationId xmlns:a16="http://schemas.microsoft.com/office/drawing/2014/main" id="{11F918CE-DE45-4E06-813A-4033A8B128DD}"/>
              </a:ext>
            </a:extLst>
          </p:cNvPr>
          <p:cNvSpPr/>
          <p:nvPr/>
        </p:nvSpPr>
        <p:spPr>
          <a:xfrm>
            <a:off x="10976884" y="2072062"/>
            <a:ext cx="774701" cy="469900"/>
          </a:xfrm>
          <a:prstGeom prst="rect">
            <a:avLst/>
          </a:prstGeom>
          <a:solidFill>
            <a:schemeClr val="accent1">
              <a:lumMod val="75000"/>
            </a:schemeClr>
          </a:solidFill>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Peripheral to Central</a:t>
            </a:r>
          </a:p>
        </p:txBody>
      </p:sp>
      <p:cxnSp>
        <p:nvCxnSpPr>
          <p:cNvPr id="19" name="Straight Connector 18">
            <a:extLst>
              <a:ext uri="{FF2B5EF4-FFF2-40B4-BE49-F238E27FC236}">
                <a16:creationId xmlns:a16="http://schemas.microsoft.com/office/drawing/2014/main" id="{050726FC-5EC4-457B-95E2-CD39019CB04C}"/>
              </a:ext>
            </a:extLst>
          </p:cNvPr>
          <p:cNvCxnSpPr>
            <a:cxnSpLocks/>
          </p:cNvCxnSpPr>
          <p:nvPr/>
        </p:nvCxnSpPr>
        <p:spPr>
          <a:xfrm>
            <a:off x="1282699" y="1253669"/>
            <a:ext cx="0" cy="1752600"/>
          </a:xfrm>
          <a:prstGeom prst="line">
            <a:avLst/>
          </a:prstGeom>
          <a:ln w="571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8F2DE31-EEDE-461E-88F4-A0D68016A589}"/>
              </a:ext>
            </a:extLst>
          </p:cNvPr>
          <p:cNvCxnSpPr>
            <a:cxnSpLocks/>
          </p:cNvCxnSpPr>
          <p:nvPr/>
        </p:nvCxnSpPr>
        <p:spPr>
          <a:xfrm>
            <a:off x="8168628" y="1253669"/>
            <a:ext cx="0" cy="1752600"/>
          </a:xfrm>
          <a:prstGeom prst="line">
            <a:avLst/>
          </a:prstGeom>
          <a:ln w="571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E962A45-F1E2-4A9E-A350-526F4F9D268C}"/>
              </a:ext>
            </a:extLst>
          </p:cNvPr>
          <p:cNvCxnSpPr>
            <a:cxnSpLocks/>
          </p:cNvCxnSpPr>
          <p:nvPr/>
        </p:nvCxnSpPr>
        <p:spPr>
          <a:xfrm>
            <a:off x="1397000" y="1393369"/>
            <a:ext cx="6629400" cy="0"/>
          </a:xfrm>
          <a:prstGeom prst="straightConnector1">
            <a:avLst/>
          </a:prstGeom>
          <a:ln w="381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768B278-A07A-4787-A1EE-7EBDF36A681C}"/>
              </a:ext>
            </a:extLst>
          </p:cNvPr>
          <p:cNvSpPr txBox="1"/>
          <p:nvPr/>
        </p:nvSpPr>
        <p:spPr>
          <a:xfrm>
            <a:off x="3560942" y="1178464"/>
            <a:ext cx="2245661" cy="369332"/>
          </a:xfrm>
          <a:prstGeom prst="rect">
            <a:avLst/>
          </a:prstGeom>
          <a:solidFill>
            <a:schemeClr val="bg1"/>
          </a:solidFill>
        </p:spPr>
        <p:txBody>
          <a:bodyPr wrap="square" rtlCol="0">
            <a:spAutoFit/>
          </a:bodyPr>
          <a:lstStyle/>
          <a:p>
            <a:r>
              <a:rPr lang="en-US" dirty="0"/>
              <a:t>Connection Interval</a:t>
            </a:r>
          </a:p>
        </p:txBody>
      </p:sp>
      <p:sp>
        <p:nvSpPr>
          <p:cNvPr id="26" name="TextBox 25">
            <a:extLst>
              <a:ext uri="{FF2B5EF4-FFF2-40B4-BE49-F238E27FC236}">
                <a16:creationId xmlns:a16="http://schemas.microsoft.com/office/drawing/2014/main" id="{5C88DBF2-8464-43D0-A236-51EE8F1A45AF}"/>
              </a:ext>
            </a:extLst>
          </p:cNvPr>
          <p:cNvSpPr txBox="1"/>
          <p:nvPr/>
        </p:nvSpPr>
        <p:spPr>
          <a:xfrm>
            <a:off x="7450893" y="3044977"/>
            <a:ext cx="1562093" cy="646331"/>
          </a:xfrm>
          <a:prstGeom prst="rect">
            <a:avLst/>
          </a:prstGeom>
          <a:noFill/>
        </p:spPr>
        <p:txBody>
          <a:bodyPr wrap="square" rtlCol="0">
            <a:spAutoFit/>
          </a:bodyPr>
          <a:lstStyle/>
          <a:p>
            <a:r>
              <a:rPr lang="en-US" dirty="0"/>
              <a:t>Hop to next data channel</a:t>
            </a:r>
          </a:p>
        </p:txBody>
      </p:sp>
      <p:sp>
        <p:nvSpPr>
          <p:cNvPr id="28" name="Left Brace 27">
            <a:extLst>
              <a:ext uri="{FF2B5EF4-FFF2-40B4-BE49-F238E27FC236}">
                <a16:creationId xmlns:a16="http://schemas.microsoft.com/office/drawing/2014/main" id="{62F9CF02-0AD1-44DD-A5FB-0C5530328E3F}"/>
              </a:ext>
            </a:extLst>
          </p:cNvPr>
          <p:cNvSpPr/>
          <p:nvPr/>
        </p:nvSpPr>
        <p:spPr>
          <a:xfrm rot="16200000">
            <a:off x="4771673" y="1138489"/>
            <a:ext cx="369326" cy="357024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A05609EB-90F1-454E-B831-4927CE0EEA53}"/>
              </a:ext>
            </a:extLst>
          </p:cNvPr>
          <p:cNvSpPr txBox="1"/>
          <p:nvPr/>
        </p:nvSpPr>
        <p:spPr>
          <a:xfrm>
            <a:off x="4018729" y="3094138"/>
            <a:ext cx="2021527" cy="369332"/>
          </a:xfrm>
          <a:prstGeom prst="rect">
            <a:avLst/>
          </a:prstGeom>
          <a:noFill/>
        </p:spPr>
        <p:txBody>
          <a:bodyPr wrap="square" rtlCol="0">
            <a:spAutoFit/>
          </a:bodyPr>
          <a:lstStyle/>
          <a:p>
            <a:r>
              <a:rPr lang="en-US" dirty="0"/>
              <a:t>Optional packets</a:t>
            </a:r>
          </a:p>
        </p:txBody>
      </p:sp>
    </p:spTree>
    <p:extLst>
      <p:ext uri="{BB962C8B-B14F-4D97-AF65-F5344CB8AC3E}">
        <p14:creationId xmlns:p14="http://schemas.microsoft.com/office/powerpoint/2010/main" val="3673389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BDE6-C687-2147-B102-20275DCC8C4A}"/>
              </a:ext>
            </a:extLst>
          </p:cNvPr>
          <p:cNvSpPr>
            <a:spLocks noGrp="1"/>
          </p:cNvSpPr>
          <p:nvPr>
            <p:ph type="title"/>
          </p:nvPr>
        </p:nvSpPr>
        <p:spPr>
          <a:xfrm>
            <a:off x="0" y="365125"/>
            <a:ext cx="12192000" cy="1325563"/>
          </a:xfrm>
        </p:spPr>
        <p:txBody>
          <a:bodyPr>
            <a:normAutofit/>
          </a:bodyPr>
          <a:lstStyle/>
          <a:p>
            <a:pPr algn="ctr"/>
            <a:r>
              <a:rPr lang="en-US" sz="4000" dirty="0"/>
              <a:t>BLE connection “events” happen at periodic intervals</a:t>
            </a:r>
          </a:p>
        </p:txBody>
      </p:sp>
      <p:pic>
        <p:nvPicPr>
          <p:cNvPr id="6" name="Picture 5">
            <a:extLst>
              <a:ext uri="{FF2B5EF4-FFF2-40B4-BE49-F238E27FC236}">
                <a16:creationId xmlns:a16="http://schemas.microsoft.com/office/drawing/2014/main" id="{F08F8174-B3EA-6643-A983-853692072BBE}"/>
              </a:ext>
            </a:extLst>
          </p:cNvPr>
          <p:cNvPicPr>
            <a:picLocks noChangeAspect="1"/>
          </p:cNvPicPr>
          <p:nvPr/>
        </p:nvPicPr>
        <p:blipFill>
          <a:blip r:embed="rId3"/>
          <a:stretch>
            <a:fillRect/>
          </a:stretch>
        </p:blipFill>
        <p:spPr>
          <a:xfrm>
            <a:off x="0" y="1690688"/>
            <a:ext cx="12192000" cy="5184071"/>
          </a:xfrm>
          <a:prstGeom prst="rect">
            <a:avLst/>
          </a:prstGeom>
        </p:spPr>
      </p:pic>
      <p:sp>
        <p:nvSpPr>
          <p:cNvPr id="4" name="Slide Number Placeholder 3">
            <a:extLst>
              <a:ext uri="{FF2B5EF4-FFF2-40B4-BE49-F238E27FC236}">
                <a16:creationId xmlns:a16="http://schemas.microsoft.com/office/drawing/2014/main" id="{09259A41-DC9E-924F-9F9C-6D262B4709C4}"/>
              </a:ext>
            </a:extLst>
          </p:cNvPr>
          <p:cNvSpPr>
            <a:spLocks noGrp="1"/>
          </p:cNvSpPr>
          <p:nvPr>
            <p:ph type="sldNum" sz="quarter" idx="12"/>
          </p:nvPr>
        </p:nvSpPr>
        <p:spPr/>
        <p:txBody>
          <a:bodyPr/>
          <a:lstStyle/>
          <a:p>
            <a:fld id="{B73C04DA-1748-8C48-8913-76B061C053D9}" type="slidenum">
              <a:rPr lang="en-US" smtClean="0"/>
              <a:t>16</a:t>
            </a:fld>
            <a:endParaRPr lang="en-US"/>
          </a:p>
        </p:txBody>
      </p:sp>
      <p:sp>
        <p:nvSpPr>
          <p:cNvPr id="12" name="TextBox 11">
            <a:extLst>
              <a:ext uri="{FF2B5EF4-FFF2-40B4-BE49-F238E27FC236}">
                <a16:creationId xmlns:a16="http://schemas.microsoft.com/office/drawing/2014/main" id="{D6DC67A9-10A5-7B4A-855F-2A8B522116E9}"/>
              </a:ext>
            </a:extLst>
          </p:cNvPr>
          <p:cNvSpPr txBox="1"/>
          <p:nvPr/>
        </p:nvSpPr>
        <p:spPr>
          <a:xfrm>
            <a:off x="4515294" y="1736177"/>
            <a:ext cx="1562093" cy="646331"/>
          </a:xfrm>
          <a:prstGeom prst="rect">
            <a:avLst/>
          </a:prstGeom>
          <a:noFill/>
        </p:spPr>
        <p:txBody>
          <a:bodyPr wrap="square" rtlCol="0">
            <a:spAutoFit/>
          </a:bodyPr>
          <a:lstStyle/>
          <a:p>
            <a:r>
              <a:rPr lang="en-US" dirty="0"/>
              <a:t>Hop to next data channel</a:t>
            </a:r>
          </a:p>
        </p:txBody>
      </p:sp>
      <p:sp>
        <p:nvSpPr>
          <p:cNvPr id="13" name="Rectangle 12">
            <a:extLst>
              <a:ext uri="{FF2B5EF4-FFF2-40B4-BE49-F238E27FC236}">
                <a16:creationId xmlns:a16="http://schemas.microsoft.com/office/drawing/2014/main" id="{118D1FE9-7852-2248-9115-E490848670F2}"/>
              </a:ext>
            </a:extLst>
          </p:cNvPr>
          <p:cNvSpPr/>
          <p:nvPr/>
        </p:nvSpPr>
        <p:spPr>
          <a:xfrm>
            <a:off x="638629" y="3599543"/>
            <a:ext cx="870857"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2C9257-D76F-014E-B970-5F4ED73A0F2A}"/>
              </a:ext>
            </a:extLst>
          </p:cNvPr>
          <p:cNvSpPr/>
          <p:nvPr/>
        </p:nvSpPr>
        <p:spPr>
          <a:xfrm>
            <a:off x="638628" y="5341812"/>
            <a:ext cx="870857"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6991D6-F684-6D4D-95CD-A6B34C9E54F3}"/>
              </a:ext>
            </a:extLst>
          </p:cNvPr>
          <p:cNvSpPr/>
          <p:nvPr/>
        </p:nvSpPr>
        <p:spPr>
          <a:xfrm>
            <a:off x="8396514" y="4391126"/>
            <a:ext cx="870857"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419BBA5-3B5D-8849-AAB2-631F2F26DCE7}"/>
              </a:ext>
            </a:extLst>
          </p:cNvPr>
          <p:cNvSpPr txBox="1"/>
          <p:nvPr/>
        </p:nvSpPr>
        <p:spPr>
          <a:xfrm>
            <a:off x="573983" y="5341812"/>
            <a:ext cx="1000146" cy="369332"/>
          </a:xfrm>
          <a:prstGeom prst="rect">
            <a:avLst/>
          </a:prstGeom>
          <a:noFill/>
        </p:spPr>
        <p:txBody>
          <a:bodyPr wrap="none" rtlCol="0">
            <a:spAutoFit/>
          </a:bodyPr>
          <a:lstStyle/>
          <a:p>
            <a:r>
              <a:rPr lang="en-US" dirty="0"/>
              <a:t>(Central)</a:t>
            </a:r>
          </a:p>
        </p:txBody>
      </p:sp>
      <p:sp>
        <p:nvSpPr>
          <p:cNvPr id="17" name="TextBox 16">
            <a:extLst>
              <a:ext uri="{FF2B5EF4-FFF2-40B4-BE49-F238E27FC236}">
                <a16:creationId xmlns:a16="http://schemas.microsoft.com/office/drawing/2014/main" id="{B1696F01-1B57-3B43-958E-830CD592FB85}"/>
              </a:ext>
            </a:extLst>
          </p:cNvPr>
          <p:cNvSpPr txBox="1"/>
          <p:nvPr/>
        </p:nvSpPr>
        <p:spPr>
          <a:xfrm>
            <a:off x="430963" y="3651124"/>
            <a:ext cx="1286186" cy="369332"/>
          </a:xfrm>
          <a:prstGeom prst="rect">
            <a:avLst/>
          </a:prstGeom>
          <a:noFill/>
        </p:spPr>
        <p:txBody>
          <a:bodyPr wrap="none" rtlCol="0">
            <a:spAutoFit/>
          </a:bodyPr>
          <a:lstStyle/>
          <a:p>
            <a:r>
              <a:rPr lang="en-US" dirty="0"/>
              <a:t>(Peripheral)</a:t>
            </a:r>
          </a:p>
        </p:txBody>
      </p:sp>
    </p:spTree>
    <p:extLst>
      <p:ext uri="{BB962C8B-B14F-4D97-AF65-F5344CB8AC3E}">
        <p14:creationId xmlns:p14="http://schemas.microsoft.com/office/powerpoint/2010/main" val="1771300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4831A-9D16-4463-9352-7A30E08537BD}"/>
              </a:ext>
            </a:extLst>
          </p:cNvPr>
          <p:cNvSpPr>
            <a:spLocks noGrp="1"/>
          </p:cNvSpPr>
          <p:nvPr>
            <p:ph type="title"/>
          </p:nvPr>
        </p:nvSpPr>
        <p:spPr>
          <a:xfrm>
            <a:off x="0" y="-31077"/>
            <a:ext cx="12191999" cy="1325563"/>
          </a:xfrm>
        </p:spPr>
        <p:txBody>
          <a:bodyPr>
            <a:normAutofit/>
          </a:bodyPr>
          <a:lstStyle/>
          <a:p>
            <a:pPr algn="ctr"/>
            <a:r>
              <a:rPr lang="en-US" sz="4000" dirty="0"/>
              <a:t>How do you schedule the very first connection event?</a:t>
            </a:r>
          </a:p>
        </p:txBody>
      </p:sp>
      <p:sp>
        <p:nvSpPr>
          <p:cNvPr id="3" name="Content Placeholder 2">
            <a:extLst>
              <a:ext uri="{FF2B5EF4-FFF2-40B4-BE49-F238E27FC236}">
                <a16:creationId xmlns:a16="http://schemas.microsoft.com/office/drawing/2014/main" id="{54C50F1C-B88F-4852-A479-1AC0488FB773}"/>
              </a:ext>
            </a:extLst>
          </p:cNvPr>
          <p:cNvSpPr>
            <a:spLocks noGrp="1"/>
          </p:cNvSpPr>
          <p:nvPr>
            <p:ph idx="1"/>
          </p:nvPr>
        </p:nvSpPr>
        <p:spPr>
          <a:xfrm>
            <a:off x="607595" y="1386562"/>
            <a:ext cx="10972800" cy="4785637"/>
          </a:xfrm>
        </p:spPr>
        <p:txBody>
          <a:bodyPr>
            <a:normAutofit/>
          </a:bodyPr>
          <a:lstStyle/>
          <a:p>
            <a:endParaRPr lang="en-US" b="1" dirty="0"/>
          </a:p>
          <a:p>
            <a:r>
              <a:rPr lang="en-US" b="1" dirty="0" err="1"/>
              <a:t>WinSize</a:t>
            </a:r>
            <a:r>
              <a:rPr lang="en-US" dirty="0"/>
              <a:t> and </a:t>
            </a:r>
            <a:r>
              <a:rPr lang="en-US" b="1" dirty="0" err="1"/>
              <a:t>WinOffset</a:t>
            </a:r>
            <a:r>
              <a:rPr lang="en-US" dirty="0"/>
              <a:t> specify start of the </a:t>
            </a:r>
            <a:r>
              <a:rPr lang="en-US" u="sng" dirty="0"/>
              <a:t>first</a:t>
            </a:r>
            <a:r>
              <a:rPr lang="en-US" dirty="0"/>
              <a:t> connection event </a:t>
            </a:r>
          </a:p>
          <a:p>
            <a:pPr lvl="1"/>
            <a:r>
              <a:rPr lang="en-US" dirty="0"/>
              <a:t>First connection event: first exchange after CONNECT_REQ packet)</a:t>
            </a:r>
          </a:p>
          <a:p>
            <a:endParaRPr lang="en-US" dirty="0"/>
          </a:p>
          <a:p>
            <a:r>
              <a:rPr lang="en-US" dirty="0" err="1"/>
              <a:t>WinOffset</a:t>
            </a:r>
            <a:r>
              <a:rPr lang="en-US" dirty="0"/>
              <a:t>: Time from now until first event </a:t>
            </a:r>
          </a:p>
          <a:p>
            <a:pPr lvl="1"/>
            <a:r>
              <a:rPr lang="en-US" dirty="0"/>
              <a:t>Analogy: “Hey let’s meet 2 hours from now”</a:t>
            </a:r>
          </a:p>
          <a:p>
            <a:endParaRPr lang="en-US" dirty="0"/>
          </a:p>
          <a:p>
            <a:r>
              <a:rPr lang="en-US" dirty="0" err="1"/>
              <a:t>WinSize</a:t>
            </a:r>
            <a:r>
              <a:rPr lang="en-US" dirty="0"/>
              <a:t>: Flexible window of time to expect first transmission</a:t>
            </a:r>
          </a:p>
          <a:p>
            <a:pPr lvl="1"/>
            <a:r>
              <a:rPr lang="en-US" dirty="0"/>
              <a:t>Analogy: “I might be upto 15mins late”</a:t>
            </a:r>
          </a:p>
          <a:p>
            <a:pPr lvl="1"/>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F1FD62E9-8FD4-4CEB-88F5-E6EB8460EBC5}"/>
              </a:ext>
            </a:extLst>
          </p:cNvPr>
          <p:cNvSpPr>
            <a:spLocks noGrp="1"/>
          </p:cNvSpPr>
          <p:nvPr>
            <p:ph type="sldNum" sz="quarter" idx="12"/>
          </p:nvPr>
        </p:nvSpPr>
        <p:spPr/>
        <p:txBody>
          <a:bodyPr/>
          <a:lstStyle/>
          <a:p>
            <a:fld id="{0778C724-3839-4D76-A707-B4C23905D055}" type="slidenum">
              <a:rPr lang="en-US" smtClean="0"/>
              <a:t>17</a:t>
            </a:fld>
            <a:endParaRPr lang="en-US"/>
          </a:p>
        </p:txBody>
      </p:sp>
      <p:pic>
        <p:nvPicPr>
          <p:cNvPr id="6" name="Picture 5">
            <a:extLst>
              <a:ext uri="{FF2B5EF4-FFF2-40B4-BE49-F238E27FC236}">
                <a16:creationId xmlns:a16="http://schemas.microsoft.com/office/drawing/2014/main" id="{05005416-2590-43EA-8D15-C043299FC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130" y="948109"/>
            <a:ext cx="4973870" cy="784831"/>
          </a:xfrm>
          <a:prstGeom prst="rect">
            <a:avLst/>
          </a:prstGeom>
        </p:spPr>
      </p:pic>
      <p:sp>
        <p:nvSpPr>
          <p:cNvPr id="5" name="Rectangle 4">
            <a:extLst>
              <a:ext uri="{FF2B5EF4-FFF2-40B4-BE49-F238E27FC236}">
                <a16:creationId xmlns:a16="http://schemas.microsoft.com/office/drawing/2014/main" id="{2D01C884-565F-AD46-AC3B-C5749BD5D1BF}"/>
              </a:ext>
            </a:extLst>
          </p:cNvPr>
          <p:cNvSpPr/>
          <p:nvPr/>
        </p:nvSpPr>
        <p:spPr>
          <a:xfrm>
            <a:off x="8258629" y="1248228"/>
            <a:ext cx="1088571" cy="4847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2198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1050-A625-4825-A9E0-1F4B979B734C}"/>
              </a:ext>
            </a:extLst>
          </p:cNvPr>
          <p:cNvSpPr>
            <a:spLocks noGrp="1"/>
          </p:cNvSpPr>
          <p:nvPr>
            <p:ph type="title"/>
          </p:nvPr>
        </p:nvSpPr>
        <p:spPr>
          <a:xfrm>
            <a:off x="0" y="-46038"/>
            <a:ext cx="12192000" cy="1325563"/>
          </a:xfrm>
        </p:spPr>
        <p:txBody>
          <a:bodyPr>
            <a:normAutofit/>
          </a:bodyPr>
          <a:lstStyle/>
          <a:p>
            <a:pPr algn="ctr"/>
            <a:r>
              <a:rPr lang="en-US" sz="3600" dirty="0" err="1"/>
              <a:t>WinSize</a:t>
            </a:r>
            <a:r>
              <a:rPr lang="en-US" sz="3600" dirty="0"/>
              <a:t>, </a:t>
            </a:r>
            <a:r>
              <a:rPr lang="en-US" sz="3600" dirty="0" err="1"/>
              <a:t>WinOffset</a:t>
            </a:r>
            <a:r>
              <a:rPr lang="en-US" sz="3600" dirty="0"/>
              <a:t>, and Interval define TDMA schedule</a:t>
            </a:r>
          </a:p>
        </p:txBody>
      </p:sp>
      <p:sp>
        <p:nvSpPr>
          <p:cNvPr id="3" name="Content Placeholder 2">
            <a:extLst>
              <a:ext uri="{FF2B5EF4-FFF2-40B4-BE49-F238E27FC236}">
                <a16:creationId xmlns:a16="http://schemas.microsoft.com/office/drawing/2014/main" id="{EA1A7C28-70B7-4D89-AE69-D35EE0DD3978}"/>
              </a:ext>
            </a:extLst>
          </p:cNvPr>
          <p:cNvSpPr>
            <a:spLocks noGrp="1"/>
          </p:cNvSpPr>
          <p:nvPr>
            <p:ph idx="1"/>
          </p:nvPr>
        </p:nvSpPr>
        <p:spPr>
          <a:xfrm>
            <a:off x="504371" y="1442093"/>
            <a:ext cx="11353800" cy="4351338"/>
          </a:xfrm>
        </p:spPr>
        <p:txBody>
          <a:bodyPr/>
          <a:lstStyle/>
          <a:p>
            <a:r>
              <a:rPr lang="en-US" dirty="0"/>
              <a:t>Place an “anchor” point that defines the TDMA schedule for this device</a:t>
            </a:r>
          </a:p>
          <a:p>
            <a:r>
              <a:rPr lang="en-US" dirty="0"/>
              <a:t>Interval specifies duration between connection events starting at “anchor”</a:t>
            </a:r>
          </a:p>
        </p:txBody>
      </p:sp>
      <p:sp>
        <p:nvSpPr>
          <p:cNvPr id="4" name="Slide Number Placeholder 3">
            <a:extLst>
              <a:ext uri="{FF2B5EF4-FFF2-40B4-BE49-F238E27FC236}">
                <a16:creationId xmlns:a16="http://schemas.microsoft.com/office/drawing/2014/main" id="{C9351116-8A77-45D9-ABC5-4A79EAF8B94E}"/>
              </a:ext>
            </a:extLst>
          </p:cNvPr>
          <p:cNvSpPr>
            <a:spLocks noGrp="1"/>
          </p:cNvSpPr>
          <p:nvPr>
            <p:ph type="sldNum" sz="quarter" idx="12"/>
          </p:nvPr>
        </p:nvSpPr>
        <p:spPr/>
        <p:txBody>
          <a:bodyPr/>
          <a:lstStyle/>
          <a:p>
            <a:fld id="{0778C724-3839-4D76-A707-B4C23905D055}" type="slidenum">
              <a:rPr lang="en-US" smtClean="0"/>
              <a:t>18</a:t>
            </a:fld>
            <a:endParaRPr lang="en-US"/>
          </a:p>
        </p:txBody>
      </p:sp>
      <p:pic>
        <p:nvPicPr>
          <p:cNvPr id="7" name="Picture 6">
            <a:extLst>
              <a:ext uri="{FF2B5EF4-FFF2-40B4-BE49-F238E27FC236}">
                <a16:creationId xmlns:a16="http://schemas.microsoft.com/office/drawing/2014/main" id="{FEECDC86-B769-4866-A3FF-C0D817FA4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71" y="3061399"/>
            <a:ext cx="11498752" cy="3389501"/>
          </a:xfrm>
          <a:prstGeom prst="rect">
            <a:avLst/>
          </a:prstGeom>
        </p:spPr>
      </p:pic>
      <p:sp>
        <p:nvSpPr>
          <p:cNvPr id="8" name="Rectangle 7">
            <a:extLst>
              <a:ext uri="{FF2B5EF4-FFF2-40B4-BE49-F238E27FC236}">
                <a16:creationId xmlns:a16="http://schemas.microsoft.com/office/drawing/2014/main" id="{21BEFBF8-E3D0-47D3-969A-DFE6D9544F7E}"/>
              </a:ext>
            </a:extLst>
          </p:cNvPr>
          <p:cNvSpPr/>
          <p:nvPr/>
        </p:nvSpPr>
        <p:spPr>
          <a:xfrm>
            <a:off x="7732484" y="4376058"/>
            <a:ext cx="774701" cy="469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Central to Peripheral</a:t>
            </a:r>
          </a:p>
        </p:txBody>
      </p:sp>
      <p:sp>
        <p:nvSpPr>
          <p:cNvPr id="10" name="Rectangle 9">
            <a:extLst>
              <a:ext uri="{FF2B5EF4-FFF2-40B4-BE49-F238E27FC236}">
                <a16:creationId xmlns:a16="http://schemas.microsoft.com/office/drawing/2014/main" id="{132EEFC0-6D3C-4724-BB8E-6BBAE5081746}"/>
              </a:ext>
            </a:extLst>
          </p:cNvPr>
          <p:cNvSpPr/>
          <p:nvPr/>
        </p:nvSpPr>
        <p:spPr>
          <a:xfrm>
            <a:off x="8843928" y="4377872"/>
            <a:ext cx="774701" cy="4699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Peripheral to Central</a:t>
            </a:r>
          </a:p>
        </p:txBody>
      </p:sp>
      <p:sp>
        <p:nvSpPr>
          <p:cNvPr id="13" name="Rectangle 12">
            <a:extLst>
              <a:ext uri="{FF2B5EF4-FFF2-40B4-BE49-F238E27FC236}">
                <a16:creationId xmlns:a16="http://schemas.microsoft.com/office/drawing/2014/main" id="{94F6F3B8-8A1B-F544-B2B9-65DD5D59FC78}"/>
              </a:ext>
            </a:extLst>
          </p:cNvPr>
          <p:cNvSpPr/>
          <p:nvPr/>
        </p:nvSpPr>
        <p:spPr>
          <a:xfrm>
            <a:off x="10990941" y="4383316"/>
            <a:ext cx="774701" cy="469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Central to Peripheral</a:t>
            </a:r>
          </a:p>
        </p:txBody>
      </p:sp>
    </p:spTree>
    <p:extLst>
      <p:ext uri="{BB962C8B-B14F-4D97-AF65-F5344CB8AC3E}">
        <p14:creationId xmlns:p14="http://schemas.microsoft.com/office/powerpoint/2010/main" val="865795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4831A-9D16-4463-9352-7A30E08537BD}"/>
              </a:ext>
            </a:extLst>
          </p:cNvPr>
          <p:cNvSpPr>
            <a:spLocks noGrp="1"/>
          </p:cNvSpPr>
          <p:nvPr>
            <p:ph type="title"/>
          </p:nvPr>
        </p:nvSpPr>
        <p:spPr>
          <a:xfrm>
            <a:off x="836195" y="-31077"/>
            <a:ext cx="10515600" cy="1325563"/>
          </a:xfrm>
        </p:spPr>
        <p:txBody>
          <a:bodyPr>
            <a:normAutofit/>
          </a:bodyPr>
          <a:lstStyle/>
          <a:p>
            <a:pPr algn="ctr"/>
            <a:r>
              <a:rPr lang="en-US" sz="4000" dirty="0"/>
              <a:t>How do you agree on hopping pattern?</a:t>
            </a:r>
          </a:p>
        </p:txBody>
      </p:sp>
      <p:sp>
        <p:nvSpPr>
          <p:cNvPr id="3" name="Content Placeholder 2">
            <a:extLst>
              <a:ext uri="{FF2B5EF4-FFF2-40B4-BE49-F238E27FC236}">
                <a16:creationId xmlns:a16="http://schemas.microsoft.com/office/drawing/2014/main" id="{54C50F1C-B88F-4852-A479-1AC0488FB773}"/>
              </a:ext>
            </a:extLst>
          </p:cNvPr>
          <p:cNvSpPr>
            <a:spLocks noGrp="1"/>
          </p:cNvSpPr>
          <p:nvPr>
            <p:ph idx="1"/>
          </p:nvPr>
        </p:nvSpPr>
        <p:spPr>
          <a:xfrm>
            <a:off x="607595" y="1386562"/>
            <a:ext cx="10972800" cy="4785637"/>
          </a:xfrm>
        </p:spPr>
        <p:txBody>
          <a:bodyPr>
            <a:normAutofit/>
          </a:bodyPr>
          <a:lstStyle/>
          <a:p>
            <a:endParaRPr lang="en-US" dirty="0"/>
          </a:p>
          <a:p>
            <a:endParaRPr lang="en-US" dirty="0"/>
          </a:p>
          <a:p>
            <a:endParaRPr lang="en-US" dirty="0"/>
          </a:p>
          <a:p>
            <a:r>
              <a:rPr lang="en-US" dirty="0"/>
              <a:t>Channel Map (ChM) and Hop define the FHSS pattern</a:t>
            </a:r>
          </a:p>
          <a:p>
            <a:endParaRPr lang="en-US" b="1" dirty="0"/>
          </a:p>
          <a:p>
            <a:r>
              <a:rPr lang="en-US" b="1" dirty="0"/>
              <a:t>Channel Map (ChM)</a:t>
            </a:r>
            <a:r>
              <a:rPr lang="en-US" dirty="0"/>
              <a:t>: Map of which channels to use</a:t>
            </a:r>
          </a:p>
          <a:p>
            <a:r>
              <a:rPr lang="en-US" b="1" dirty="0"/>
              <a:t>Hop</a:t>
            </a:r>
            <a:r>
              <a:rPr lang="en-US" dirty="0"/>
              <a:t>: next hop increment</a:t>
            </a:r>
          </a:p>
          <a:p>
            <a:pPr lvl="1"/>
            <a:r>
              <a:rPr lang="en-US" dirty="0"/>
              <a:t>Next hop channel</a:t>
            </a:r>
            <a:r>
              <a:rPr lang="en-US" dirty="0">
                <a:latin typeface="Consolas" panose="020B0609020204030204" pitchFamily="49" charset="0"/>
                <a:cs typeface="Consolas" panose="020B0609020204030204" pitchFamily="49" charset="0"/>
              </a:rPr>
              <a:t> </a:t>
            </a:r>
            <a:r>
              <a:rPr lang="en-US" i="1" dirty="0">
                <a:latin typeface="Consolas" panose="020B0609020204030204" pitchFamily="49" charset="0"/>
                <a:cs typeface="Consolas" panose="020B0609020204030204" pitchFamily="49" charset="0"/>
              </a:rPr>
              <a:t>c</a:t>
            </a:r>
            <a:r>
              <a:rPr lang="en-US" baseline="-25000" dirty="0">
                <a:latin typeface="Consolas" panose="020B0609020204030204" pitchFamily="49" charset="0"/>
                <a:cs typeface="Consolas" panose="020B0609020204030204" pitchFamily="49" charset="0"/>
              </a:rPr>
              <a:t>n+1</a:t>
            </a:r>
            <a:r>
              <a:rPr lang="en-US" dirty="0">
                <a:latin typeface="Consolas" panose="020B0609020204030204" pitchFamily="49" charset="0"/>
                <a:cs typeface="Consolas" panose="020B0609020204030204" pitchFamily="49" charset="0"/>
              </a:rPr>
              <a:t> = (</a:t>
            </a:r>
            <a:r>
              <a:rPr lang="en-US" i="1" dirty="0" err="1">
                <a:latin typeface="Consolas" panose="020B0609020204030204" pitchFamily="49" charset="0"/>
                <a:cs typeface="Consolas" panose="020B0609020204030204" pitchFamily="49" charset="0"/>
              </a:rPr>
              <a:t>c</a:t>
            </a:r>
            <a:r>
              <a:rPr lang="en-US" baseline="-25000" dirty="0" err="1">
                <a:latin typeface="Consolas" panose="020B0609020204030204" pitchFamily="49" charset="0"/>
                <a:cs typeface="Consolas" panose="020B0609020204030204" pitchFamily="49" charset="0"/>
              </a:rPr>
              <a:t>n</a:t>
            </a:r>
            <a:r>
              <a:rPr lang="en-US" dirty="0">
                <a:latin typeface="Consolas" panose="020B0609020204030204" pitchFamily="49" charset="0"/>
                <a:cs typeface="Consolas" panose="020B0609020204030204" pitchFamily="49" charset="0"/>
              </a:rPr>
              <a:t> + hop) mod 37</a:t>
            </a:r>
          </a:p>
          <a:p>
            <a:pPr lvl="1"/>
            <a:endParaRPr lang="en-US" b="1"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F1FD62E9-8FD4-4CEB-88F5-E6EB8460EBC5}"/>
              </a:ext>
            </a:extLst>
          </p:cNvPr>
          <p:cNvSpPr>
            <a:spLocks noGrp="1"/>
          </p:cNvSpPr>
          <p:nvPr>
            <p:ph type="sldNum" sz="quarter" idx="12"/>
          </p:nvPr>
        </p:nvSpPr>
        <p:spPr/>
        <p:txBody>
          <a:bodyPr/>
          <a:lstStyle/>
          <a:p>
            <a:fld id="{0778C724-3839-4D76-A707-B4C23905D055}" type="slidenum">
              <a:rPr lang="en-US" smtClean="0"/>
              <a:t>19</a:t>
            </a:fld>
            <a:endParaRPr lang="en-US"/>
          </a:p>
        </p:txBody>
      </p:sp>
      <p:pic>
        <p:nvPicPr>
          <p:cNvPr id="6" name="Picture 5">
            <a:extLst>
              <a:ext uri="{FF2B5EF4-FFF2-40B4-BE49-F238E27FC236}">
                <a16:creationId xmlns:a16="http://schemas.microsoft.com/office/drawing/2014/main" id="{05005416-2590-43EA-8D15-C043299FC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307" y="1089677"/>
            <a:ext cx="8653385" cy="1365425"/>
          </a:xfrm>
          <a:prstGeom prst="rect">
            <a:avLst/>
          </a:prstGeom>
        </p:spPr>
      </p:pic>
      <p:sp>
        <p:nvSpPr>
          <p:cNvPr id="5" name="Rectangle 4">
            <a:extLst>
              <a:ext uri="{FF2B5EF4-FFF2-40B4-BE49-F238E27FC236}">
                <a16:creationId xmlns:a16="http://schemas.microsoft.com/office/drawing/2014/main" id="{2D01C884-565F-AD46-AC3B-C5749BD5D1BF}"/>
              </a:ext>
            </a:extLst>
          </p:cNvPr>
          <p:cNvSpPr/>
          <p:nvPr/>
        </p:nvSpPr>
        <p:spPr>
          <a:xfrm>
            <a:off x="8054236" y="1640910"/>
            <a:ext cx="1678487" cy="7766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231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EF959-C62E-4F8A-8D4C-BEF087A77FAC}"/>
              </a:ext>
            </a:extLst>
          </p:cNvPr>
          <p:cNvSpPr>
            <a:spLocks noGrp="1"/>
          </p:cNvSpPr>
          <p:nvPr>
            <p:ph type="title"/>
          </p:nvPr>
        </p:nvSpPr>
        <p:spPr/>
        <p:txBody>
          <a:bodyPr/>
          <a:lstStyle/>
          <a:p>
            <a:r>
              <a:rPr lang="en-US" dirty="0"/>
              <a:t>Today’s Goals</a:t>
            </a:r>
          </a:p>
        </p:txBody>
      </p:sp>
      <p:sp>
        <p:nvSpPr>
          <p:cNvPr id="3" name="Content Placeholder 2">
            <a:extLst>
              <a:ext uri="{FF2B5EF4-FFF2-40B4-BE49-F238E27FC236}">
                <a16:creationId xmlns:a16="http://schemas.microsoft.com/office/drawing/2014/main" id="{D7EDBE37-7B8E-47BF-A4AD-CD288F601EC9}"/>
              </a:ext>
            </a:extLst>
          </p:cNvPr>
          <p:cNvSpPr>
            <a:spLocks noGrp="1"/>
          </p:cNvSpPr>
          <p:nvPr>
            <p:ph idx="1"/>
          </p:nvPr>
        </p:nvSpPr>
        <p:spPr/>
        <p:txBody>
          <a:bodyPr/>
          <a:lstStyle/>
          <a:p>
            <a:r>
              <a:rPr lang="en-US" dirty="0"/>
              <a:t>Explore how connections work</a:t>
            </a:r>
          </a:p>
          <a:p>
            <a:pPr lvl="1"/>
            <a:r>
              <a:rPr lang="en-US" dirty="0"/>
              <a:t>What does the link layer look like?</a:t>
            </a:r>
          </a:p>
          <a:p>
            <a:pPr lvl="1"/>
            <a:r>
              <a:rPr lang="en-US" dirty="0"/>
              <a:t>How do higher layers interact to share data?</a:t>
            </a:r>
          </a:p>
          <a:p>
            <a:pPr lvl="1"/>
            <a:endParaRPr lang="en-US" dirty="0"/>
          </a:p>
          <a:p>
            <a:r>
              <a:rPr lang="en-US" dirty="0"/>
              <a:t>Investigate network questions about connections</a:t>
            </a:r>
          </a:p>
          <a:p>
            <a:endParaRPr lang="en-US" dirty="0"/>
          </a:p>
          <a:p>
            <a:r>
              <a:rPr lang="en-US" dirty="0"/>
              <a:t>Overview of additions in BLE 5.0</a:t>
            </a:r>
          </a:p>
        </p:txBody>
      </p:sp>
      <p:sp>
        <p:nvSpPr>
          <p:cNvPr id="4" name="Slide Number Placeholder 3">
            <a:extLst>
              <a:ext uri="{FF2B5EF4-FFF2-40B4-BE49-F238E27FC236}">
                <a16:creationId xmlns:a16="http://schemas.microsoft.com/office/drawing/2014/main" id="{3B366CAC-B34E-4A3F-AB6B-24F84A057246}"/>
              </a:ext>
            </a:extLst>
          </p:cNvPr>
          <p:cNvSpPr>
            <a:spLocks noGrp="1"/>
          </p:cNvSpPr>
          <p:nvPr>
            <p:ph type="sldNum" sz="quarter" idx="12"/>
          </p:nvPr>
        </p:nvSpPr>
        <p:spPr/>
        <p:txBody>
          <a:bodyPr/>
          <a:lstStyle/>
          <a:p>
            <a:fld id="{0778C724-3839-4D76-A707-B4C23905D055}" type="slidenum">
              <a:rPr lang="en-US" smtClean="0"/>
              <a:t>2</a:t>
            </a:fld>
            <a:endParaRPr lang="en-US"/>
          </a:p>
        </p:txBody>
      </p:sp>
    </p:spTree>
    <p:extLst>
      <p:ext uri="{BB962C8B-B14F-4D97-AF65-F5344CB8AC3E}">
        <p14:creationId xmlns:p14="http://schemas.microsoft.com/office/powerpoint/2010/main" val="4058690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9AE583-C9EE-4B4B-8F1A-F9CB108A1D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3856" y="3246520"/>
            <a:ext cx="6377322" cy="1341025"/>
          </a:xfrm>
          <a:prstGeom prst="rect">
            <a:avLst/>
          </a:prstGeom>
        </p:spPr>
      </p:pic>
      <p:sp>
        <p:nvSpPr>
          <p:cNvPr id="2" name="Title 1">
            <a:extLst>
              <a:ext uri="{FF2B5EF4-FFF2-40B4-BE49-F238E27FC236}">
                <a16:creationId xmlns:a16="http://schemas.microsoft.com/office/drawing/2014/main" id="{50FCEA03-2779-4F5F-992D-CE5A80051303}"/>
              </a:ext>
            </a:extLst>
          </p:cNvPr>
          <p:cNvSpPr>
            <a:spLocks noGrp="1"/>
          </p:cNvSpPr>
          <p:nvPr>
            <p:ph type="title"/>
          </p:nvPr>
        </p:nvSpPr>
        <p:spPr>
          <a:xfrm>
            <a:off x="0" y="-32257"/>
            <a:ext cx="12192000" cy="1325563"/>
          </a:xfrm>
        </p:spPr>
        <p:txBody>
          <a:bodyPr>
            <a:normAutofit/>
          </a:bodyPr>
          <a:lstStyle/>
          <a:p>
            <a:pPr algn="ctr"/>
            <a:r>
              <a:rPr lang="en-US" sz="3600" dirty="0"/>
              <a:t>Connection messages are </a:t>
            </a:r>
            <a:r>
              <a:rPr lang="en-US" sz="3600" u="sng" dirty="0"/>
              <a:t>sequenced</a:t>
            </a:r>
            <a:r>
              <a:rPr lang="en-US" sz="3600" dirty="0"/>
              <a:t> for additional reliability</a:t>
            </a:r>
          </a:p>
        </p:txBody>
      </p:sp>
      <p:sp>
        <p:nvSpPr>
          <p:cNvPr id="4" name="Slide Number Placeholder 3">
            <a:extLst>
              <a:ext uri="{FF2B5EF4-FFF2-40B4-BE49-F238E27FC236}">
                <a16:creationId xmlns:a16="http://schemas.microsoft.com/office/drawing/2014/main" id="{F0337808-3F6D-46E4-9C01-B9C16C25710D}"/>
              </a:ext>
            </a:extLst>
          </p:cNvPr>
          <p:cNvSpPr>
            <a:spLocks noGrp="1"/>
          </p:cNvSpPr>
          <p:nvPr>
            <p:ph type="sldNum" sz="quarter" idx="12"/>
          </p:nvPr>
        </p:nvSpPr>
        <p:spPr/>
        <p:txBody>
          <a:bodyPr/>
          <a:lstStyle/>
          <a:p>
            <a:fld id="{0778C724-3839-4D76-A707-B4C23905D055}" type="slidenum">
              <a:rPr lang="en-US" smtClean="0"/>
              <a:t>20</a:t>
            </a:fld>
            <a:endParaRPr lang="en-US"/>
          </a:p>
        </p:txBody>
      </p:sp>
      <p:pic>
        <p:nvPicPr>
          <p:cNvPr id="5" name="Picture 4">
            <a:extLst>
              <a:ext uri="{FF2B5EF4-FFF2-40B4-BE49-F238E27FC236}">
                <a16:creationId xmlns:a16="http://schemas.microsoft.com/office/drawing/2014/main" id="{93336C86-1DCD-4322-B925-D23E1C111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452" y="1143000"/>
            <a:ext cx="9227383" cy="2026825"/>
          </a:xfrm>
          <a:prstGeom prst="rect">
            <a:avLst/>
          </a:prstGeom>
        </p:spPr>
      </p:pic>
      <p:cxnSp>
        <p:nvCxnSpPr>
          <p:cNvPr id="7" name="Straight Connector 6">
            <a:extLst>
              <a:ext uri="{FF2B5EF4-FFF2-40B4-BE49-F238E27FC236}">
                <a16:creationId xmlns:a16="http://schemas.microsoft.com/office/drawing/2014/main" id="{34E64C71-3409-4041-9325-411DFD9D1B5D}"/>
              </a:ext>
            </a:extLst>
          </p:cNvPr>
          <p:cNvCxnSpPr/>
          <p:nvPr/>
        </p:nvCxnSpPr>
        <p:spPr>
          <a:xfrm flipV="1">
            <a:off x="4367463" y="2598821"/>
            <a:ext cx="160020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D2E09DF-86BF-496C-8124-2944D2C9DCF6}"/>
              </a:ext>
            </a:extLst>
          </p:cNvPr>
          <p:cNvCxnSpPr>
            <a:cxnSpLocks/>
          </p:cNvCxnSpPr>
          <p:nvPr/>
        </p:nvCxnSpPr>
        <p:spPr>
          <a:xfrm flipH="1" flipV="1">
            <a:off x="8638674" y="2598821"/>
            <a:ext cx="1856874"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6487093-2327-45D8-B942-C53043792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4474" y="4908864"/>
            <a:ext cx="6106377" cy="1190791"/>
          </a:xfrm>
          <a:prstGeom prst="rect">
            <a:avLst/>
          </a:prstGeom>
        </p:spPr>
      </p:pic>
      <p:cxnSp>
        <p:nvCxnSpPr>
          <p:cNvPr id="17" name="Straight Connector 16">
            <a:extLst>
              <a:ext uri="{FF2B5EF4-FFF2-40B4-BE49-F238E27FC236}">
                <a16:creationId xmlns:a16="http://schemas.microsoft.com/office/drawing/2014/main" id="{B388D448-55CC-4BA2-AAA6-1817614B547B}"/>
              </a:ext>
            </a:extLst>
          </p:cNvPr>
          <p:cNvCxnSpPr>
            <a:cxnSpLocks/>
          </p:cNvCxnSpPr>
          <p:nvPr/>
        </p:nvCxnSpPr>
        <p:spPr>
          <a:xfrm flipV="1">
            <a:off x="2971800" y="4237610"/>
            <a:ext cx="1687763"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90CEF6-C464-4B64-8926-0B2D8FC8DE02}"/>
              </a:ext>
            </a:extLst>
          </p:cNvPr>
          <p:cNvCxnSpPr>
            <a:cxnSpLocks/>
          </p:cNvCxnSpPr>
          <p:nvPr/>
        </p:nvCxnSpPr>
        <p:spPr>
          <a:xfrm flipH="1" flipV="1">
            <a:off x="5921619" y="4223064"/>
            <a:ext cx="2968381" cy="700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D769C4B-08CC-4E96-913A-D08E1F0B8F74}"/>
              </a:ext>
            </a:extLst>
          </p:cNvPr>
          <p:cNvSpPr txBox="1"/>
          <p:nvPr/>
        </p:nvSpPr>
        <p:spPr>
          <a:xfrm>
            <a:off x="187057" y="3683496"/>
            <a:ext cx="2817352" cy="2308324"/>
          </a:xfrm>
          <a:prstGeom prst="rect">
            <a:avLst/>
          </a:prstGeom>
          <a:noFill/>
        </p:spPr>
        <p:txBody>
          <a:bodyPr wrap="square" rtlCol="0">
            <a:spAutoFit/>
          </a:bodyPr>
          <a:lstStyle/>
          <a:p>
            <a:r>
              <a:rPr lang="en-US" dirty="0"/>
              <a:t>LLID – link layer ID</a:t>
            </a:r>
          </a:p>
          <a:p>
            <a:pPr marL="285750" indent="-285750">
              <a:buFont typeface="Arial" panose="020B0604020202020204" pitchFamily="34" charset="0"/>
              <a:buChar char="•"/>
            </a:pPr>
            <a:r>
              <a:rPr lang="en-US" dirty="0"/>
              <a:t>Empty data / Fragment</a:t>
            </a:r>
          </a:p>
          <a:p>
            <a:pPr marL="285750" indent="-285750">
              <a:buFont typeface="Arial" panose="020B0604020202020204" pitchFamily="34" charset="0"/>
              <a:buChar char="•"/>
            </a:pPr>
            <a:r>
              <a:rPr lang="en-US" dirty="0"/>
              <a:t>Data</a:t>
            </a:r>
          </a:p>
          <a:p>
            <a:pPr marL="285750" indent="-285750">
              <a:buFont typeface="Arial" panose="020B0604020202020204" pitchFamily="34" charset="0"/>
              <a:buChar char="•"/>
            </a:pPr>
            <a:r>
              <a:rPr lang="en-US" dirty="0"/>
              <a:t>Control</a:t>
            </a:r>
          </a:p>
          <a:p>
            <a:endParaRPr lang="en-US" dirty="0"/>
          </a:p>
          <a:p>
            <a:r>
              <a:rPr lang="en-US" dirty="0"/>
              <a:t>MD – more data (continues connection event)</a:t>
            </a:r>
          </a:p>
        </p:txBody>
      </p:sp>
      <p:sp>
        <p:nvSpPr>
          <p:cNvPr id="22" name="TextBox 21">
            <a:extLst>
              <a:ext uri="{FF2B5EF4-FFF2-40B4-BE49-F238E27FC236}">
                <a16:creationId xmlns:a16="http://schemas.microsoft.com/office/drawing/2014/main" id="{28E5B4E3-6F77-4CAB-AD7E-96822A11D3D4}"/>
              </a:ext>
            </a:extLst>
          </p:cNvPr>
          <p:cNvSpPr txBox="1"/>
          <p:nvPr/>
        </p:nvSpPr>
        <p:spPr>
          <a:xfrm>
            <a:off x="6117132" y="6049674"/>
            <a:ext cx="6074868" cy="369332"/>
          </a:xfrm>
          <a:prstGeom prst="rect">
            <a:avLst/>
          </a:prstGeom>
          <a:noFill/>
        </p:spPr>
        <p:txBody>
          <a:bodyPr wrap="square" rtlCol="0">
            <a:spAutoFit/>
          </a:bodyPr>
          <a:lstStyle/>
          <a:p>
            <a:r>
              <a:rPr lang="en-US" sz="1800" dirty="0"/>
              <a:t>[Next Expected] Sequence Number – acknowledgements</a:t>
            </a:r>
          </a:p>
        </p:txBody>
      </p:sp>
      <p:cxnSp>
        <p:nvCxnSpPr>
          <p:cNvPr id="23" name="Straight Arrow Connector 22">
            <a:extLst>
              <a:ext uri="{FF2B5EF4-FFF2-40B4-BE49-F238E27FC236}">
                <a16:creationId xmlns:a16="http://schemas.microsoft.com/office/drawing/2014/main" id="{2181B41A-06BD-4EE8-A40E-B2FF2EA88429}"/>
              </a:ext>
            </a:extLst>
          </p:cNvPr>
          <p:cNvCxnSpPr>
            <a:cxnSpLocks/>
          </p:cNvCxnSpPr>
          <p:nvPr/>
        </p:nvCxnSpPr>
        <p:spPr>
          <a:xfrm flipH="1" flipV="1">
            <a:off x="4421251" y="5775632"/>
            <a:ext cx="1672743" cy="6453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61DC831-AA1A-4EE0-8F5D-EDD0CE0EE827}"/>
              </a:ext>
            </a:extLst>
          </p:cNvPr>
          <p:cNvCxnSpPr>
            <a:cxnSpLocks/>
          </p:cNvCxnSpPr>
          <p:nvPr/>
        </p:nvCxnSpPr>
        <p:spPr>
          <a:xfrm flipH="1" flipV="1">
            <a:off x="5339043" y="5752210"/>
            <a:ext cx="754951" cy="66876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432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0C930-66FD-3446-8A8F-80DF9BD97C2A}"/>
              </a:ext>
            </a:extLst>
          </p:cNvPr>
          <p:cNvSpPr>
            <a:spLocks noGrp="1"/>
          </p:cNvSpPr>
          <p:nvPr>
            <p:ph type="title"/>
          </p:nvPr>
        </p:nvSpPr>
        <p:spPr>
          <a:xfrm>
            <a:off x="0" y="12687"/>
            <a:ext cx="12192000" cy="1325563"/>
          </a:xfrm>
        </p:spPr>
        <p:txBody>
          <a:bodyPr>
            <a:normAutofit/>
          </a:bodyPr>
          <a:lstStyle/>
          <a:p>
            <a:pPr algn="ctr"/>
            <a:r>
              <a:rPr lang="en-US" sz="3600" dirty="0"/>
              <a:t>LL uses acknowledgments to handle packet loss and corruptions</a:t>
            </a:r>
          </a:p>
        </p:txBody>
      </p:sp>
      <p:sp>
        <p:nvSpPr>
          <p:cNvPr id="4" name="Slide Number Placeholder 3">
            <a:extLst>
              <a:ext uri="{FF2B5EF4-FFF2-40B4-BE49-F238E27FC236}">
                <a16:creationId xmlns:a16="http://schemas.microsoft.com/office/drawing/2014/main" id="{D51349FF-54D7-9D47-9A49-50710F9AB50D}"/>
              </a:ext>
            </a:extLst>
          </p:cNvPr>
          <p:cNvSpPr>
            <a:spLocks noGrp="1"/>
          </p:cNvSpPr>
          <p:nvPr>
            <p:ph type="sldNum" sz="quarter" idx="12"/>
          </p:nvPr>
        </p:nvSpPr>
        <p:spPr/>
        <p:txBody>
          <a:bodyPr/>
          <a:lstStyle/>
          <a:p>
            <a:pPr algn="r"/>
            <a:fld id="{434A358D-2637-E146-A3BD-05BD470B507B}" type="slidenum">
              <a:rPr lang="en-US" smtClean="0"/>
              <a:pPr algn="r"/>
              <a:t>21</a:t>
            </a:fld>
            <a:endParaRPr lang="en-US" dirty="0"/>
          </a:p>
        </p:txBody>
      </p:sp>
      <p:pic>
        <p:nvPicPr>
          <p:cNvPr id="5" name="Picture 4">
            <a:extLst>
              <a:ext uri="{FF2B5EF4-FFF2-40B4-BE49-F238E27FC236}">
                <a16:creationId xmlns:a16="http://schemas.microsoft.com/office/drawing/2014/main" id="{2769627A-439A-BC4C-82C1-A39B0B90027F}"/>
              </a:ext>
            </a:extLst>
          </p:cNvPr>
          <p:cNvPicPr>
            <a:picLocks noChangeAspect="1"/>
          </p:cNvPicPr>
          <p:nvPr/>
        </p:nvPicPr>
        <p:blipFill>
          <a:blip r:embed="rId3"/>
          <a:stretch>
            <a:fillRect/>
          </a:stretch>
        </p:blipFill>
        <p:spPr>
          <a:xfrm>
            <a:off x="167787" y="1408722"/>
            <a:ext cx="7252273" cy="2202908"/>
          </a:xfrm>
          <a:prstGeom prst="rect">
            <a:avLst/>
          </a:prstGeom>
          <a:ln>
            <a:solidFill>
              <a:schemeClr val="bg1">
                <a:lumMod val="50000"/>
              </a:schemeClr>
            </a:solidFill>
          </a:ln>
        </p:spPr>
      </p:pic>
      <p:pic>
        <p:nvPicPr>
          <p:cNvPr id="7" name="Picture 6">
            <a:extLst>
              <a:ext uri="{FF2B5EF4-FFF2-40B4-BE49-F238E27FC236}">
                <a16:creationId xmlns:a16="http://schemas.microsoft.com/office/drawing/2014/main" id="{528ADD50-CE1C-9345-96F6-BFE539F6E044}"/>
              </a:ext>
            </a:extLst>
          </p:cNvPr>
          <p:cNvPicPr>
            <a:picLocks noChangeAspect="1"/>
          </p:cNvPicPr>
          <p:nvPr/>
        </p:nvPicPr>
        <p:blipFill>
          <a:blip r:embed="rId4"/>
          <a:stretch>
            <a:fillRect/>
          </a:stretch>
        </p:blipFill>
        <p:spPr>
          <a:xfrm>
            <a:off x="167787" y="4276387"/>
            <a:ext cx="5928213" cy="1910281"/>
          </a:xfrm>
          <a:prstGeom prst="rect">
            <a:avLst/>
          </a:prstGeom>
          <a:ln>
            <a:solidFill>
              <a:schemeClr val="bg1">
                <a:lumMod val="50000"/>
              </a:schemeClr>
            </a:solidFill>
          </a:ln>
        </p:spPr>
      </p:pic>
      <p:pic>
        <p:nvPicPr>
          <p:cNvPr id="8" name="Picture 7">
            <a:extLst>
              <a:ext uri="{FF2B5EF4-FFF2-40B4-BE49-F238E27FC236}">
                <a16:creationId xmlns:a16="http://schemas.microsoft.com/office/drawing/2014/main" id="{5DC8F52A-16EB-B740-B8DF-38467EC03E1A}"/>
              </a:ext>
            </a:extLst>
          </p:cNvPr>
          <p:cNvPicPr>
            <a:picLocks noChangeAspect="1"/>
          </p:cNvPicPr>
          <p:nvPr/>
        </p:nvPicPr>
        <p:blipFill>
          <a:blip r:embed="rId5"/>
          <a:stretch>
            <a:fillRect/>
          </a:stretch>
        </p:blipFill>
        <p:spPr>
          <a:xfrm>
            <a:off x="6221850" y="4276387"/>
            <a:ext cx="5829491" cy="1903364"/>
          </a:xfrm>
          <a:prstGeom prst="rect">
            <a:avLst/>
          </a:prstGeom>
          <a:ln>
            <a:solidFill>
              <a:schemeClr val="bg1">
                <a:lumMod val="50000"/>
              </a:schemeClr>
            </a:solidFill>
          </a:ln>
        </p:spPr>
      </p:pic>
      <p:sp>
        <p:nvSpPr>
          <p:cNvPr id="3" name="TextBox 2">
            <a:extLst>
              <a:ext uri="{FF2B5EF4-FFF2-40B4-BE49-F238E27FC236}">
                <a16:creationId xmlns:a16="http://schemas.microsoft.com/office/drawing/2014/main" id="{D406656A-8280-2E40-91AF-E4E32FA73BF2}"/>
              </a:ext>
            </a:extLst>
          </p:cNvPr>
          <p:cNvSpPr txBox="1"/>
          <p:nvPr/>
        </p:nvSpPr>
        <p:spPr>
          <a:xfrm>
            <a:off x="1888850" y="3628065"/>
            <a:ext cx="3810146" cy="369332"/>
          </a:xfrm>
          <a:prstGeom prst="rect">
            <a:avLst/>
          </a:prstGeom>
          <a:noFill/>
        </p:spPr>
        <p:txBody>
          <a:bodyPr wrap="none" rtlCol="0">
            <a:spAutoFit/>
          </a:bodyPr>
          <a:lstStyle/>
          <a:p>
            <a:r>
              <a:rPr lang="en-US" dirty="0"/>
              <a:t>Case 1: Successful exchange of packets</a:t>
            </a:r>
          </a:p>
        </p:txBody>
      </p:sp>
      <p:sp>
        <p:nvSpPr>
          <p:cNvPr id="10" name="TextBox 9">
            <a:extLst>
              <a:ext uri="{FF2B5EF4-FFF2-40B4-BE49-F238E27FC236}">
                <a16:creationId xmlns:a16="http://schemas.microsoft.com/office/drawing/2014/main" id="{F17DAFC6-A3F3-1649-906E-3DD1E30B9E6B}"/>
              </a:ext>
            </a:extLst>
          </p:cNvPr>
          <p:cNvSpPr txBox="1"/>
          <p:nvPr/>
        </p:nvSpPr>
        <p:spPr>
          <a:xfrm>
            <a:off x="7407508" y="1514849"/>
            <a:ext cx="4659865" cy="1323439"/>
          </a:xfrm>
          <a:prstGeom prst="rect">
            <a:avLst/>
          </a:prstGeom>
          <a:noFill/>
        </p:spPr>
        <p:txBody>
          <a:bodyPr wrap="none" rtlCol="0">
            <a:spAutoFit/>
          </a:bodyPr>
          <a:lstStyle/>
          <a:p>
            <a:pPr marL="285750" indent="-285750">
              <a:buFont typeface="Arial" panose="020B0604020202020204" pitchFamily="34" charset="0"/>
              <a:buChar char="•"/>
            </a:pPr>
            <a:r>
              <a:rPr lang="en-US" sz="2000" dirty="0"/>
              <a:t>SN: Sequence Number</a:t>
            </a:r>
          </a:p>
          <a:p>
            <a:pPr marL="742950" lvl="1" indent="-285750">
              <a:buFont typeface="Arial" panose="020B0604020202020204" pitchFamily="34" charset="0"/>
              <a:buChar char="•"/>
            </a:pPr>
            <a:r>
              <a:rPr lang="en-US" sz="2000" dirty="0"/>
              <a:t>Only two SN used: 0, 1</a:t>
            </a:r>
          </a:p>
          <a:p>
            <a:pPr marL="285750" indent="-285750">
              <a:buFont typeface="Arial" panose="020B0604020202020204" pitchFamily="34" charset="0"/>
              <a:buChar char="•"/>
            </a:pPr>
            <a:r>
              <a:rPr lang="en-US" sz="2000" dirty="0"/>
              <a:t>NESN: Next Expected Sequence Number</a:t>
            </a:r>
          </a:p>
          <a:p>
            <a:pPr marL="742950" lvl="1" indent="-285750">
              <a:buFont typeface="Arial" panose="020B0604020202020204" pitchFamily="34" charset="0"/>
              <a:buChar char="•"/>
            </a:pPr>
            <a:r>
              <a:rPr lang="en-US" sz="2000" dirty="0"/>
              <a:t>Equivalent to Acknowledgement</a:t>
            </a:r>
          </a:p>
        </p:txBody>
      </p:sp>
      <p:sp>
        <p:nvSpPr>
          <p:cNvPr id="11" name="TextBox 10">
            <a:extLst>
              <a:ext uri="{FF2B5EF4-FFF2-40B4-BE49-F238E27FC236}">
                <a16:creationId xmlns:a16="http://schemas.microsoft.com/office/drawing/2014/main" id="{9051291F-1196-9A44-BC07-74FFF80FF4A2}"/>
              </a:ext>
            </a:extLst>
          </p:cNvPr>
          <p:cNvSpPr txBox="1"/>
          <p:nvPr/>
        </p:nvSpPr>
        <p:spPr>
          <a:xfrm>
            <a:off x="1095021" y="6186668"/>
            <a:ext cx="4073744" cy="369332"/>
          </a:xfrm>
          <a:prstGeom prst="rect">
            <a:avLst/>
          </a:prstGeom>
          <a:noFill/>
        </p:spPr>
        <p:txBody>
          <a:bodyPr wrap="none" rtlCol="0">
            <a:spAutoFit/>
          </a:bodyPr>
          <a:lstStyle/>
          <a:p>
            <a:r>
              <a:rPr lang="en-US" dirty="0"/>
              <a:t>Case 2: Re-transmission of missing packet</a:t>
            </a:r>
          </a:p>
        </p:txBody>
      </p:sp>
      <p:sp>
        <p:nvSpPr>
          <p:cNvPr id="12" name="TextBox 11">
            <a:extLst>
              <a:ext uri="{FF2B5EF4-FFF2-40B4-BE49-F238E27FC236}">
                <a16:creationId xmlns:a16="http://schemas.microsoft.com/office/drawing/2014/main" id="{848449A8-50D6-A041-9007-B247CC984CDD}"/>
              </a:ext>
            </a:extLst>
          </p:cNvPr>
          <p:cNvSpPr txBox="1"/>
          <p:nvPr/>
        </p:nvSpPr>
        <p:spPr>
          <a:xfrm>
            <a:off x="7683280" y="6186668"/>
            <a:ext cx="2906630" cy="369332"/>
          </a:xfrm>
          <a:prstGeom prst="rect">
            <a:avLst/>
          </a:prstGeom>
          <a:noFill/>
        </p:spPr>
        <p:txBody>
          <a:bodyPr wrap="none" rtlCol="0">
            <a:spAutoFit/>
          </a:bodyPr>
          <a:lstStyle/>
          <a:p>
            <a:r>
              <a:rPr lang="en-US" dirty="0"/>
              <a:t>Case 3: Handling CRC failures</a:t>
            </a:r>
          </a:p>
        </p:txBody>
      </p:sp>
    </p:spTree>
    <p:extLst>
      <p:ext uri="{BB962C8B-B14F-4D97-AF65-F5344CB8AC3E}">
        <p14:creationId xmlns:p14="http://schemas.microsoft.com/office/powerpoint/2010/main" val="197717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CA632-88E9-4F37-AF96-87874C06B6A0}"/>
              </a:ext>
            </a:extLst>
          </p:cNvPr>
          <p:cNvSpPr>
            <a:spLocks noGrp="1"/>
          </p:cNvSpPr>
          <p:nvPr>
            <p:ph type="title"/>
          </p:nvPr>
        </p:nvSpPr>
        <p:spPr/>
        <p:txBody>
          <a:bodyPr/>
          <a:lstStyle/>
          <a:p>
            <a:r>
              <a:rPr lang="en-US" dirty="0"/>
              <a:t>Next steps in a connection</a:t>
            </a:r>
          </a:p>
        </p:txBody>
      </p:sp>
      <p:sp>
        <p:nvSpPr>
          <p:cNvPr id="3" name="Content Placeholder 2">
            <a:extLst>
              <a:ext uri="{FF2B5EF4-FFF2-40B4-BE49-F238E27FC236}">
                <a16:creationId xmlns:a16="http://schemas.microsoft.com/office/drawing/2014/main" id="{7A48EDB4-EA4E-4ED3-9B6A-3DC24EB46C1B}"/>
              </a:ext>
            </a:extLst>
          </p:cNvPr>
          <p:cNvSpPr>
            <a:spLocks noGrp="1"/>
          </p:cNvSpPr>
          <p:nvPr>
            <p:ph idx="1"/>
          </p:nvPr>
        </p:nvSpPr>
        <p:spPr/>
        <p:txBody>
          <a:bodyPr>
            <a:normAutofit fontScale="92500" lnSpcReduction="20000"/>
          </a:bodyPr>
          <a:lstStyle/>
          <a:p>
            <a:r>
              <a:rPr lang="en-US" dirty="0"/>
              <a:t>Control packets</a:t>
            </a:r>
          </a:p>
          <a:p>
            <a:pPr lvl="1"/>
            <a:r>
              <a:rPr lang="en-US" dirty="0"/>
              <a:t>Version</a:t>
            </a:r>
          </a:p>
          <a:p>
            <a:pPr lvl="2"/>
            <a:r>
              <a:rPr lang="en-US" dirty="0"/>
              <a:t>Bluetooth version, Company ID of Software Stack</a:t>
            </a:r>
          </a:p>
          <a:p>
            <a:pPr lvl="1"/>
            <a:r>
              <a:rPr lang="en-US" dirty="0"/>
              <a:t>Features</a:t>
            </a:r>
          </a:p>
          <a:p>
            <a:pPr lvl="2"/>
            <a:r>
              <a:rPr lang="en-US" dirty="0"/>
              <a:t>Various connection features supported by the device</a:t>
            </a:r>
          </a:p>
          <a:p>
            <a:pPr lvl="2"/>
            <a:r>
              <a:rPr lang="en-US" dirty="0"/>
              <a:t>Encryption, Ping, Channel selection algorithms, Various 5.0 features</a:t>
            </a:r>
          </a:p>
          <a:p>
            <a:pPr lvl="1"/>
            <a:r>
              <a:rPr lang="en-US" dirty="0"/>
              <a:t>Etc.</a:t>
            </a:r>
          </a:p>
          <a:p>
            <a:pPr lvl="2"/>
            <a:r>
              <a:rPr lang="en-US" dirty="0"/>
              <a:t>Extended packet length, Various 5.0 features (change PHY)</a:t>
            </a:r>
          </a:p>
          <a:p>
            <a:pPr lvl="2"/>
            <a:r>
              <a:rPr lang="en-US" dirty="0"/>
              <a:t>Various “procedures” for setting up changes in the connection</a:t>
            </a:r>
          </a:p>
          <a:p>
            <a:endParaRPr lang="en-US" dirty="0"/>
          </a:p>
          <a:p>
            <a:r>
              <a:rPr lang="en-US" dirty="0"/>
              <a:t>Data packets</a:t>
            </a:r>
          </a:p>
          <a:p>
            <a:pPr lvl="1"/>
            <a:r>
              <a:rPr lang="en-US" dirty="0"/>
              <a:t>Attribute discovery</a:t>
            </a:r>
          </a:p>
          <a:p>
            <a:pPr lvl="1"/>
            <a:r>
              <a:rPr lang="en-US" dirty="0"/>
              <a:t>Attribute reading</a:t>
            </a:r>
          </a:p>
          <a:p>
            <a:pPr lvl="1"/>
            <a:endParaRPr lang="en-US" dirty="0"/>
          </a:p>
        </p:txBody>
      </p:sp>
      <p:sp>
        <p:nvSpPr>
          <p:cNvPr id="4" name="Slide Number Placeholder 3">
            <a:extLst>
              <a:ext uri="{FF2B5EF4-FFF2-40B4-BE49-F238E27FC236}">
                <a16:creationId xmlns:a16="http://schemas.microsoft.com/office/drawing/2014/main" id="{2919BC42-8CBE-475B-A0F7-10A4BC95F333}"/>
              </a:ext>
            </a:extLst>
          </p:cNvPr>
          <p:cNvSpPr>
            <a:spLocks noGrp="1"/>
          </p:cNvSpPr>
          <p:nvPr>
            <p:ph type="sldNum" sz="quarter" idx="12"/>
          </p:nvPr>
        </p:nvSpPr>
        <p:spPr/>
        <p:txBody>
          <a:bodyPr/>
          <a:lstStyle/>
          <a:p>
            <a:fld id="{0778C724-3839-4D76-A707-B4C23905D055}" type="slidenum">
              <a:rPr lang="en-US" smtClean="0"/>
              <a:t>22</a:t>
            </a:fld>
            <a:endParaRPr lang="en-US"/>
          </a:p>
        </p:txBody>
      </p:sp>
    </p:spTree>
    <p:extLst>
      <p:ext uri="{BB962C8B-B14F-4D97-AF65-F5344CB8AC3E}">
        <p14:creationId xmlns:p14="http://schemas.microsoft.com/office/powerpoint/2010/main" val="795834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8E0B-CC25-49A4-B9DB-6D89084B2A38}"/>
              </a:ext>
            </a:extLst>
          </p:cNvPr>
          <p:cNvSpPr>
            <a:spLocks noGrp="1"/>
          </p:cNvSpPr>
          <p:nvPr>
            <p:ph type="title"/>
          </p:nvPr>
        </p:nvSpPr>
        <p:spPr/>
        <p:txBody>
          <a:bodyPr/>
          <a:lstStyle/>
          <a:p>
            <a:r>
              <a:rPr lang="en-US" dirty="0"/>
              <a:t>Control payloads</a:t>
            </a:r>
          </a:p>
        </p:txBody>
      </p:sp>
      <p:sp>
        <p:nvSpPr>
          <p:cNvPr id="3" name="Content Placeholder 2">
            <a:extLst>
              <a:ext uri="{FF2B5EF4-FFF2-40B4-BE49-F238E27FC236}">
                <a16:creationId xmlns:a16="http://schemas.microsoft.com/office/drawing/2014/main" id="{585BC823-2DDD-468D-A72B-B8C50912D8E2}"/>
              </a:ext>
            </a:extLst>
          </p:cNvPr>
          <p:cNvSpPr>
            <a:spLocks noGrp="1"/>
          </p:cNvSpPr>
          <p:nvPr>
            <p:ph idx="1"/>
          </p:nvPr>
        </p:nvSpPr>
        <p:spPr>
          <a:xfrm>
            <a:off x="607595" y="1828800"/>
            <a:ext cx="4866422" cy="5029200"/>
          </a:xfrm>
        </p:spPr>
        <p:txBody>
          <a:bodyPr/>
          <a:lstStyle/>
          <a:p>
            <a:pPr marL="0" indent="0">
              <a:buNone/>
            </a:pPr>
            <a:r>
              <a:rPr lang="en-US" dirty="0"/>
              <a:t>Examples:</a:t>
            </a:r>
          </a:p>
          <a:p>
            <a:r>
              <a:rPr lang="en-US" dirty="0"/>
              <a:t>Request update to connection parameters like interval (by peripheral)</a:t>
            </a:r>
          </a:p>
          <a:p>
            <a:r>
              <a:rPr lang="en-US" dirty="0"/>
              <a:t>Begin encrypting communication</a:t>
            </a:r>
          </a:p>
          <a:p>
            <a:r>
              <a:rPr lang="en-US" dirty="0"/>
              <a:t>Terminate a connection</a:t>
            </a:r>
          </a:p>
        </p:txBody>
      </p:sp>
      <p:sp>
        <p:nvSpPr>
          <p:cNvPr id="4" name="Slide Number Placeholder 3">
            <a:extLst>
              <a:ext uri="{FF2B5EF4-FFF2-40B4-BE49-F238E27FC236}">
                <a16:creationId xmlns:a16="http://schemas.microsoft.com/office/drawing/2014/main" id="{32A6C345-36B8-447A-9A9B-1102A107535A}"/>
              </a:ext>
            </a:extLst>
          </p:cNvPr>
          <p:cNvSpPr>
            <a:spLocks noGrp="1"/>
          </p:cNvSpPr>
          <p:nvPr>
            <p:ph type="sldNum" sz="quarter" idx="12"/>
          </p:nvPr>
        </p:nvSpPr>
        <p:spPr/>
        <p:txBody>
          <a:bodyPr/>
          <a:lstStyle/>
          <a:p>
            <a:fld id="{0778C724-3839-4D76-A707-B4C23905D055}" type="slidenum">
              <a:rPr lang="en-US" smtClean="0"/>
              <a:t>23</a:t>
            </a:fld>
            <a:endParaRPr lang="en-US"/>
          </a:p>
        </p:txBody>
      </p:sp>
      <p:pic>
        <p:nvPicPr>
          <p:cNvPr id="8" name="Picture 7">
            <a:extLst>
              <a:ext uri="{FF2B5EF4-FFF2-40B4-BE49-F238E27FC236}">
                <a16:creationId xmlns:a16="http://schemas.microsoft.com/office/drawing/2014/main" id="{1BC82B72-02FE-4ED5-83EF-A93A99BE4D13}"/>
              </a:ext>
            </a:extLst>
          </p:cNvPr>
          <p:cNvPicPr>
            <a:picLocks noChangeAspect="1"/>
          </p:cNvPicPr>
          <p:nvPr/>
        </p:nvPicPr>
        <p:blipFill rotWithShape="1">
          <a:blip r:embed="rId2">
            <a:extLst>
              <a:ext uri="{28A0092B-C50C-407E-A947-70E740481C1C}">
                <a14:useLocalDpi xmlns:a14="http://schemas.microsoft.com/office/drawing/2010/main" val="0"/>
              </a:ext>
            </a:extLst>
          </a:blip>
          <a:srcRect t="13424"/>
          <a:stretch/>
        </p:blipFill>
        <p:spPr>
          <a:xfrm>
            <a:off x="6100137" y="4089843"/>
            <a:ext cx="5668943" cy="2672181"/>
          </a:xfrm>
          <a:prstGeom prst="rect">
            <a:avLst/>
          </a:prstGeom>
        </p:spPr>
      </p:pic>
      <p:pic>
        <p:nvPicPr>
          <p:cNvPr id="6" name="Picture 5">
            <a:extLst>
              <a:ext uri="{FF2B5EF4-FFF2-40B4-BE49-F238E27FC236}">
                <a16:creationId xmlns:a16="http://schemas.microsoft.com/office/drawing/2014/main" id="{84E436EC-BFED-484F-B3F4-352DA2DEC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61257"/>
            <a:ext cx="5658566" cy="3822636"/>
          </a:xfrm>
          <a:prstGeom prst="rect">
            <a:avLst/>
          </a:prstGeom>
        </p:spPr>
      </p:pic>
    </p:spTree>
    <p:extLst>
      <p:ext uri="{BB962C8B-B14F-4D97-AF65-F5344CB8AC3E}">
        <p14:creationId xmlns:p14="http://schemas.microsoft.com/office/powerpoint/2010/main" val="3126535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F3AF6-61AB-4693-9D61-D98C3174759C}"/>
              </a:ext>
            </a:extLst>
          </p:cNvPr>
          <p:cNvSpPr>
            <a:spLocks noGrp="1"/>
          </p:cNvSpPr>
          <p:nvPr>
            <p:ph type="title"/>
          </p:nvPr>
        </p:nvSpPr>
        <p:spPr>
          <a:xfrm>
            <a:off x="838200" y="-203048"/>
            <a:ext cx="10515600" cy="1325563"/>
          </a:xfrm>
        </p:spPr>
        <p:txBody>
          <a:bodyPr/>
          <a:lstStyle/>
          <a:p>
            <a:r>
              <a:rPr lang="en-US" dirty="0"/>
              <a:t>Data payloads</a:t>
            </a:r>
          </a:p>
        </p:txBody>
      </p:sp>
      <p:graphicFrame>
        <p:nvGraphicFramePr>
          <p:cNvPr id="9" name="Table 9">
            <a:extLst>
              <a:ext uri="{FF2B5EF4-FFF2-40B4-BE49-F238E27FC236}">
                <a16:creationId xmlns:a16="http://schemas.microsoft.com/office/drawing/2014/main" id="{E3BB394D-2043-4C97-A0AD-ACE6E953F9DF}"/>
              </a:ext>
            </a:extLst>
          </p:cNvPr>
          <p:cNvGraphicFramePr>
            <a:graphicFrameLocks noGrp="1"/>
          </p:cNvGraphicFramePr>
          <p:nvPr>
            <p:ph idx="1"/>
            <p:extLst/>
          </p:nvPr>
        </p:nvGraphicFramePr>
        <p:xfrm>
          <a:off x="3568529" y="5296962"/>
          <a:ext cx="8011865" cy="640080"/>
        </p:xfrm>
        <a:graphic>
          <a:graphicData uri="http://schemas.openxmlformats.org/drawingml/2006/table">
            <a:tbl>
              <a:tblPr firstRow="1" bandRow="1">
                <a:tableStyleId>{5C22544A-7EE6-4342-B048-85BDC9FD1C3A}</a:tableStyleId>
              </a:tblPr>
              <a:tblGrid>
                <a:gridCol w="1141165">
                  <a:extLst>
                    <a:ext uri="{9D8B030D-6E8A-4147-A177-3AD203B41FA5}">
                      <a16:colId xmlns:a16="http://schemas.microsoft.com/office/drawing/2014/main" val="1435903305"/>
                    </a:ext>
                  </a:extLst>
                </a:gridCol>
                <a:gridCol w="1333500">
                  <a:extLst>
                    <a:ext uri="{9D8B030D-6E8A-4147-A177-3AD203B41FA5}">
                      <a16:colId xmlns:a16="http://schemas.microsoft.com/office/drawing/2014/main" val="4869916"/>
                    </a:ext>
                  </a:extLst>
                </a:gridCol>
                <a:gridCol w="2082800">
                  <a:extLst>
                    <a:ext uri="{9D8B030D-6E8A-4147-A177-3AD203B41FA5}">
                      <a16:colId xmlns:a16="http://schemas.microsoft.com/office/drawing/2014/main" val="1559739470"/>
                    </a:ext>
                  </a:extLst>
                </a:gridCol>
                <a:gridCol w="3454400">
                  <a:extLst>
                    <a:ext uri="{9D8B030D-6E8A-4147-A177-3AD203B41FA5}">
                      <a16:colId xmlns:a16="http://schemas.microsoft.com/office/drawing/2014/main" val="3242076627"/>
                    </a:ext>
                  </a:extLst>
                </a:gridCol>
              </a:tblGrid>
              <a:tr h="367996">
                <a:tc>
                  <a:txBody>
                    <a:bodyPr/>
                    <a:lstStyle/>
                    <a:p>
                      <a:r>
                        <a:rPr lang="en-US" b="0" dirty="0">
                          <a:solidFill>
                            <a:schemeClr val="tx1"/>
                          </a:solidFill>
                        </a:rPr>
                        <a:t>Length </a:t>
                      </a:r>
                      <a:br>
                        <a:rPr lang="en-US" b="0" dirty="0">
                          <a:solidFill>
                            <a:schemeClr val="tx1"/>
                          </a:solidFill>
                        </a:rPr>
                      </a:br>
                      <a:r>
                        <a:rPr lang="en-US" b="0" dirty="0">
                          <a:solidFill>
                            <a:schemeClr val="tx1"/>
                          </a:solidFill>
                        </a:rPr>
                        <a:t>(16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Channel ID</a:t>
                      </a:r>
                      <a:br>
                        <a:rPr lang="en-US" b="0" dirty="0">
                          <a:solidFill>
                            <a:schemeClr val="tx1"/>
                          </a:solidFill>
                        </a:rPr>
                      </a:br>
                      <a:r>
                        <a:rPr lang="en-US" b="0" dirty="0">
                          <a:solidFill>
                            <a:schemeClr val="tx1"/>
                          </a:solidFill>
                        </a:rPr>
                        <a:t>(16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L2CAP SDU Length* (16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Information Payload</a:t>
                      </a:r>
                      <a:br>
                        <a:rPr lang="en-US" b="0" dirty="0">
                          <a:solidFill>
                            <a:schemeClr val="tx1"/>
                          </a:solidFill>
                        </a:rPr>
                      </a:br>
                      <a:r>
                        <a:rPr lang="en-US" b="0" dirty="0">
                          <a:solidFill>
                            <a:schemeClr val="tx1"/>
                          </a:solidFill>
                        </a:rPr>
                        <a:t>(0 to 249 octets)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0025314"/>
                  </a:ext>
                </a:extLst>
              </a:tr>
            </a:tbl>
          </a:graphicData>
        </a:graphic>
      </p:graphicFrame>
      <p:sp>
        <p:nvSpPr>
          <p:cNvPr id="4" name="Slide Number Placeholder 3">
            <a:extLst>
              <a:ext uri="{FF2B5EF4-FFF2-40B4-BE49-F238E27FC236}">
                <a16:creationId xmlns:a16="http://schemas.microsoft.com/office/drawing/2014/main" id="{5AFE7961-93BA-400C-87D7-634CDE46BDE2}"/>
              </a:ext>
            </a:extLst>
          </p:cNvPr>
          <p:cNvSpPr>
            <a:spLocks noGrp="1"/>
          </p:cNvSpPr>
          <p:nvPr>
            <p:ph type="sldNum" sz="quarter" idx="12"/>
          </p:nvPr>
        </p:nvSpPr>
        <p:spPr/>
        <p:txBody>
          <a:bodyPr/>
          <a:lstStyle/>
          <a:p>
            <a:fld id="{0778C724-3839-4D76-A707-B4C23905D055}" type="slidenum">
              <a:rPr lang="en-US" smtClean="0"/>
              <a:t>24</a:t>
            </a:fld>
            <a:endParaRPr lang="en-US"/>
          </a:p>
        </p:txBody>
      </p:sp>
      <p:pic>
        <p:nvPicPr>
          <p:cNvPr id="5" name="Picture 4">
            <a:extLst>
              <a:ext uri="{FF2B5EF4-FFF2-40B4-BE49-F238E27FC236}">
                <a16:creationId xmlns:a16="http://schemas.microsoft.com/office/drawing/2014/main" id="{726BC871-4440-417A-BF0A-A959B6FE6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7456" y="2890920"/>
            <a:ext cx="6377322" cy="1341025"/>
          </a:xfrm>
          <a:prstGeom prst="rect">
            <a:avLst/>
          </a:prstGeom>
        </p:spPr>
      </p:pic>
      <p:pic>
        <p:nvPicPr>
          <p:cNvPr id="6" name="Picture 5">
            <a:extLst>
              <a:ext uri="{FF2B5EF4-FFF2-40B4-BE49-F238E27FC236}">
                <a16:creationId xmlns:a16="http://schemas.microsoft.com/office/drawing/2014/main" id="{22209CC9-3313-4AF6-B067-4C60CBDEA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052" y="787400"/>
            <a:ext cx="9227383" cy="2026825"/>
          </a:xfrm>
          <a:prstGeom prst="rect">
            <a:avLst/>
          </a:prstGeom>
        </p:spPr>
      </p:pic>
      <p:cxnSp>
        <p:nvCxnSpPr>
          <p:cNvPr id="7" name="Straight Connector 6">
            <a:extLst>
              <a:ext uri="{FF2B5EF4-FFF2-40B4-BE49-F238E27FC236}">
                <a16:creationId xmlns:a16="http://schemas.microsoft.com/office/drawing/2014/main" id="{C7B2CF92-61E7-4DBB-BC68-0620B356F852}"/>
              </a:ext>
            </a:extLst>
          </p:cNvPr>
          <p:cNvCxnSpPr/>
          <p:nvPr/>
        </p:nvCxnSpPr>
        <p:spPr>
          <a:xfrm flipV="1">
            <a:off x="5231063" y="2243221"/>
            <a:ext cx="160020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5583CF3-6C52-4988-BE46-273E94CB0850}"/>
              </a:ext>
            </a:extLst>
          </p:cNvPr>
          <p:cNvCxnSpPr>
            <a:cxnSpLocks/>
          </p:cNvCxnSpPr>
          <p:nvPr/>
        </p:nvCxnSpPr>
        <p:spPr>
          <a:xfrm flipH="1" flipV="1">
            <a:off x="9502274" y="2243221"/>
            <a:ext cx="1856874"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35E94D3-75FB-4C8C-B479-C48CB72B5D03}"/>
              </a:ext>
            </a:extLst>
          </p:cNvPr>
          <p:cNvCxnSpPr>
            <a:cxnSpLocks/>
          </p:cNvCxnSpPr>
          <p:nvPr/>
        </p:nvCxnSpPr>
        <p:spPr>
          <a:xfrm flipV="1">
            <a:off x="3568529" y="3879242"/>
            <a:ext cx="3262734" cy="1417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5826B4F-694A-43C4-A61C-F758BFB4F6FD}"/>
              </a:ext>
            </a:extLst>
          </p:cNvPr>
          <p:cNvCxnSpPr>
            <a:cxnSpLocks/>
          </p:cNvCxnSpPr>
          <p:nvPr/>
        </p:nvCxnSpPr>
        <p:spPr>
          <a:xfrm flipH="1" flipV="1">
            <a:off x="9502274" y="3844870"/>
            <a:ext cx="2078120" cy="14520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EFC0649-5C9E-4A57-8B5E-3427D2466A4F}"/>
              </a:ext>
            </a:extLst>
          </p:cNvPr>
          <p:cNvSpPr txBox="1"/>
          <p:nvPr/>
        </p:nvSpPr>
        <p:spPr>
          <a:xfrm>
            <a:off x="607594" y="2921477"/>
            <a:ext cx="3262734" cy="3170099"/>
          </a:xfrm>
          <a:prstGeom prst="rect">
            <a:avLst/>
          </a:prstGeom>
          <a:noFill/>
        </p:spPr>
        <p:txBody>
          <a:bodyPr wrap="square" rtlCol="0">
            <a:spAutoFit/>
          </a:bodyPr>
          <a:lstStyle/>
          <a:p>
            <a:r>
              <a:rPr lang="en-US" sz="2000" dirty="0"/>
              <a:t>SDU – Service Data Unit</a:t>
            </a:r>
          </a:p>
          <a:p>
            <a:pPr marL="285750" indent="-285750">
              <a:buFont typeface="Arial" panose="020B0604020202020204" pitchFamily="34" charset="0"/>
              <a:buChar char="•"/>
            </a:pPr>
            <a:r>
              <a:rPr lang="en-US" sz="2000" dirty="0"/>
              <a:t>Logical packet that may be split into several physical packets</a:t>
            </a:r>
          </a:p>
          <a:p>
            <a:pPr marL="285750" indent="-285750">
              <a:buFont typeface="Arial" panose="020B0604020202020204" pitchFamily="34" charset="0"/>
              <a:buChar char="•"/>
            </a:pPr>
            <a:endParaRPr lang="en-US" sz="2000" dirty="0"/>
          </a:p>
          <a:p>
            <a:r>
              <a:rPr lang="en-US" sz="2000" dirty="0"/>
              <a:t>Channel ID</a:t>
            </a:r>
          </a:p>
          <a:p>
            <a:pPr marL="285750" indent="-285750">
              <a:buFont typeface="Arial" panose="020B0604020202020204" pitchFamily="34" charset="0"/>
              <a:buChar char="•"/>
            </a:pPr>
            <a:r>
              <a:rPr lang="en-US" sz="2000" dirty="0"/>
              <a:t>Destination for data</a:t>
            </a:r>
          </a:p>
          <a:p>
            <a:pPr marL="285750" indent="-285750">
              <a:buFont typeface="Arial" panose="020B0604020202020204" pitchFamily="34" charset="0"/>
              <a:buChar char="•"/>
            </a:pPr>
            <a:r>
              <a:rPr lang="en-US" sz="2000" dirty="0" err="1"/>
              <a:t>ATTributes</a:t>
            </a:r>
            <a:r>
              <a:rPr lang="en-US" sz="2000" dirty="0"/>
              <a:t> or Security</a:t>
            </a:r>
          </a:p>
          <a:p>
            <a:pPr marL="285750" indent="-285750">
              <a:buFont typeface="Arial" panose="020B0604020202020204" pitchFamily="34" charset="0"/>
              <a:buChar char="•"/>
            </a:pPr>
            <a:r>
              <a:rPr lang="en-US" sz="2000" dirty="0"/>
              <a:t>Can also make</a:t>
            </a:r>
            <a:br>
              <a:rPr lang="en-US" sz="2000" dirty="0"/>
            </a:br>
            <a:r>
              <a:rPr lang="en-US" sz="2000" dirty="0"/>
              <a:t>custom endpoints</a:t>
            </a:r>
          </a:p>
        </p:txBody>
      </p:sp>
    </p:spTree>
    <p:extLst>
      <p:ext uri="{BB962C8B-B14F-4D97-AF65-F5344CB8AC3E}">
        <p14:creationId xmlns:p14="http://schemas.microsoft.com/office/powerpoint/2010/main" val="715453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dirty="0"/>
              <a:t>Ending connections</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a:xfrm>
            <a:off x="838199" y="1825625"/>
            <a:ext cx="10990943" cy="4351338"/>
          </a:xfrm>
        </p:spPr>
        <p:txBody>
          <a:bodyPr/>
          <a:lstStyle/>
          <a:p>
            <a:r>
              <a:rPr lang="en-US" dirty="0"/>
              <a:t>Termination control packet</a:t>
            </a:r>
          </a:p>
          <a:p>
            <a:endParaRPr lang="en-US" dirty="0"/>
          </a:p>
          <a:p>
            <a:endParaRPr lang="en-US" dirty="0"/>
          </a:p>
          <a:p>
            <a:endParaRPr lang="en-US" dirty="0"/>
          </a:p>
          <a:p>
            <a:endParaRPr lang="en-US" b="1" dirty="0"/>
          </a:p>
          <a:p>
            <a:r>
              <a:rPr lang="en-US" b="1" dirty="0"/>
              <a:t>Timeout </a:t>
            </a:r>
            <a:r>
              <a:rPr lang="en-US" dirty="0"/>
              <a:t>is how long since hearing from a device before the connection breaks</a:t>
            </a:r>
          </a:p>
          <a:p>
            <a:pPr lvl="1"/>
            <a:r>
              <a:rPr lang="en-US" dirty="0"/>
              <a:t>Human-based devices may just wander away from each other</a:t>
            </a:r>
          </a:p>
          <a:p>
            <a:pPr lvl="1"/>
            <a:r>
              <a:rPr lang="en-US" dirty="0"/>
              <a:t>Or be shut off, or reprogrammed, etc.</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25</a:t>
            </a:fld>
            <a:endParaRPr lang="en-US"/>
          </a:p>
        </p:txBody>
      </p:sp>
      <p:pic>
        <p:nvPicPr>
          <p:cNvPr id="5" name="Picture 4">
            <a:extLst>
              <a:ext uri="{FF2B5EF4-FFF2-40B4-BE49-F238E27FC236}">
                <a16:creationId xmlns:a16="http://schemas.microsoft.com/office/drawing/2014/main" id="{17896423-60BC-C044-A7BD-62675B5A0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307" y="2668951"/>
            <a:ext cx="8653385" cy="1365425"/>
          </a:xfrm>
          <a:prstGeom prst="rect">
            <a:avLst/>
          </a:prstGeom>
        </p:spPr>
      </p:pic>
      <p:sp>
        <p:nvSpPr>
          <p:cNvPr id="6" name="Rectangle 5">
            <a:extLst>
              <a:ext uri="{FF2B5EF4-FFF2-40B4-BE49-F238E27FC236}">
                <a16:creationId xmlns:a16="http://schemas.microsoft.com/office/drawing/2014/main" id="{BDBF3CC5-5E45-884D-9E66-C76425246AB0}"/>
              </a:ext>
            </a:extLst>
          </p:cNvPr>
          <p:cNvSpPr/>
          <p:nvPr/>
        </p:nvSpPr>
        <p:spPr>
          <a:xfrm>
            <a:off x="7155542" y="3220184"/>
            <a:ext cx="986375" cy="7766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676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3902B-2C45-F347-AD58-BED1CAF45C12}"/>
              </a:ext>
            </a:extLst>
          </p:cNvPr>
          <p:cNvSpPr>
            <a:spLocks noGrp="1"/>
          </p:cNvSpPr>
          <p:nvPr>
            <p:ph type="title"/>
          </p:nvPr>
        </p:nvSpPr>
        <p:spPr>
          <a:xfrm>
            <a:off x="838200" y="16781"/>
            <a:ext cx="10515600" cy="1325563"/>
          </a:xfrm>
        </p:spPr>
        <p:txBody>
          <a:bodyPr/>
          <a:lstStyle/>
          <a:p>
            <a:r>
              <a:rPr lang="en-US" dirty="0"/>
              <a:t>Very briefly: security in connections</a:t>
            </a:r>
          </a:p>
        </p:txBody>
      </p:sp>
      <p:sp>
        <p:nvSpPr>
          <p:cNvPr id="3" name="Content Placeholder 2">
            <a:extLst>
              <a:ext uri="{FF2B5EF4-FFF2-40B4-BE49-F238E27FC236}">
                <a16:creationId xmlns:a16="http://schemas.microsoft.com/office/drawing/2014/main" id="{4FA86B8F-5989-334D-B979-D772A234A0C2}"/>
              </a:ext>
            </a:extLst>
          </p:cNvPr>
          <p:cNvSpPr>
            <a:spLocks noGrp="1"/>
          </p:cNvSpPr>
          <p:nvPr>
            <p:ph idx="1"/>
          </p:nvPr>
        </p:nvSpPr>
        <p:spPr>
          <a:xfrm>
            <a:off x="609600" y="6096350"/>
            <a:ext cx="10972800" cy="595872"/>
          </a:xfrm>
        </p:spPr>
        <p:txBody>
          <a:bodyPr>
            <a:normAutofit fontScale="70000" lnSpcReduction="20000"/>
          </a:bodyPr>
          <a:lstStyle/>
          <a:p>
            <a:r>
              <a:rPr lang="en-US" dirty="0"/>
              <a:t>Excellent TI resource here for more details: </a:t>
            </a:r>
            <a:r>
              <a:rPr lang="en-US" dirty="0">
                <a:hlinkClick r:id="rId2"/>
              </a:rPr>
              <a:t>https://dev.ti.com/tirex/explore/node?node=AOPOY.GDApakIOYjiwoY6A__pTTHBmu__LATEST</a:t>
            </a:r>
            <a:r>
              <a:rPr lang="en-US" dirty="0"/>
              <a:t> </a:t>
            </a:r>
          </a:p>
        </p:txBody>
      </p:sp>
      <p:sp>
        <p:nvSpPr>
          <p:cNvPr id="4" name="Slide Number Placeholder 3">
            <a:extLst>
              <a:ext uri="{FF2B5EF4-FFF2-40B4-BE49-F238E27FC236}">
                <a16:creationId xmlns:a16="http://schemas.microsoft.com/office/drawing/2014/main" id="{B86C1395-1294-DF4B-ACCF-FC6C4CE35A12}"/>
              </a:ext>
            </a:extLst>
          </p:cNvPr>
          <p:cNvSpPr>
            <a:spLocks noGrp="1"/>
          </p:cNvSpPr>
          <p:nvPr>
            <p:ph type="sldNum" sz="quarter" idx="12"/>
          </p:nvPr>
        </p:nvSpPr>
        <p:spPr/>
        <p:txBody>
          <a:bodyPr/>
          <a:lstStyle/>
          <a:p>
            <a:pPr algn="r"/>
            <a:fld id="{434A358D-2637-E146-A3BD-05BD470B507B}" type="slidenum">
              <a:rPr lang="en-US" smtClean="0"/>
              <a:pPr algn="r"/>
              <a:t>26</a:t>
            </a:fld>
            <a:endParaRPr lang="en-US" dirty="0"/>
          </a:p>
        </p:txBody>
      </p:sp>
      <p:sp>
        <p:nvSpPr>
          <p:cNvPr id="5" name="TextBox 4">
            <a:extLst>
              <a:ext uri="{FF2B5EF4-FFF2-40B4-BE49-F238E27FC236}">
                <a16:creationId xmlns:a16="http://schemas.microsoft.com/office/drawing/2014/main" id="{6374EF8E-CDA2-9C4A-A6D8-D64F26E24724}"/>
              </a:ext>
            </a:extLst>
          </p:cNvPr>
          <p:cNvSpPr txBox="1"/>
          <p:nvPr/>
        </p:nvSpPr>
        <p:spPr>
          <a:xfrm>
            <a:off x="604725" y="1446671"/>
            <a:ext cx="11133945" cy="461665"/>
          </a:xfrm>
          <a:prstGeom prst="rect">
            <a:avLst/>
          </a:prstGeom>
          <a:noFill/>
        </p:spPr>
        <p:txBody>
          <a:bodyPr wrap="none" rtlCol="0">
            <a:spAutoFit/>
          </a:bodyPr>
          <a:lstStyle/>
          <a:p>
            <a:r>
              <a:rPr lang="en-US" sz="2400" dirty="0">
                <a:cs typeface="Seravek Light"/>
              </a:rPr>
              <a:t>Either side can request secure connection [central -&gt; Pairing; peripheral -&gt; Security </a:t>
            </a:r>
            <a:r>
              <a:rPr lang="en-US" sz="2400" dirty="0" err="1">
                <a:cs typeface="Seravek Light"/>
              </a:rPr>
              <a:t>Req</a:t>
            </a:r>
            <a:r>
              <a:rPr lang="en-US" sz="2400" dirty="0">
                <a:cs typeface="Seravek Light"/>
              </a:rPr>
              <a:t>]</a:t>
            </a:r>
          </a:p>
        </p:txBody>
      </p:sp>
      <p:pic>
        <p:nvPicPr>
          <p:cNvPr id="7" name="Picture 6">
            <a:extLst>
              <a:ext uri="{FF2B5EF4-FFF2-40B4-BE49-F238E27FC236}">
                <a16:creationId xmlns:a16="http://schemas.microsoft.com/office/drawing/2014/main" id="{228306BD-BB9B-6C4F-B2B5-65DAC4325CE1}"/>
              </a:ext>
            </a:extLst>
          </p:cNvPr>
          <p:cNvPicPr>
            <a:picLocks noChangeAspect="1"/>
          </p:cNvPicPr>
          <p:nvPr/>
        </p:nvPicPr>
        <p:blipFill>
          <a:blip r:embed="rId3"/>
          <a:stretch>
            <a:fillRect/>
          </a:stretch>
        </p:blipFill>
        <p:spPr>
          <a:xfrm>
            <a:off x="751027" y="2181551"/>
            <a:ext cx="4945075" cy="2133752"/>
          </a:xfrm>
          <a:prstGeom prst="rect">
            <a:avLst/>
          </a:prstGeom>
        </p:spPr>
      </p:pic>
      <p:pic>
        <p:nvPicPr>
          <p:cNvPr id="8" name="Picture 7">
            <a:extLst>
              <a:ext uri="{FF2B5EF4-FFF2-40B4-BE49-F238E27FC236}">
                <a16:creationId xmlns:a16="http://schemas.microsoft.com/office/drawing/2014/main" id="{E1F6EBC3-42CB-8A46-85DC-B68D778E27B0}"/>
              </a:ext>
            </a:extLst>
          </p:cNvPr>
          <p:cNvPicPr>
            <a:picLocks noChangeAspect="1"/>
          </p:cNvPicPr>
          <p:nvPr/>
        </p:nvPicPr>
        <p:blipFill>
          <a:blip r:embed="rId4"/>
          <a:stretch>
            <a:fillRect/>
          </a:stretch>
        </p:blipFill>
        <p:spPr>
          <a:xfrm>
            <a:off x="1892200" y="4394900"/>
            <a:ext cx="2638552" cy="1484625"/>
          </a:xfrm>
          <a:prstGeom prst="rect">
            <a:avLst/>
          </a:prstGeom>
        </p:spPr>
      </p:pic>
      <p:pic>
        <p:nvPicPr>
          <p:cNvPr id="9" name="Picture 8">
            <a:extLst>
              <a:ext uri="{FF2B5EF4-FFF2-40B4-BE49-F238E27FC236}">
                <a16:creationId xmlns:a16="http://schemas.microsoft.com/office/drawing/2014/main" id="{3C277745-79C6-AE4E-92F5-D103D6FC2600}"/>
              </a:ext>
            </a:extLst>
          </p:cNvPr>
          <p:cNvPicPr>
            <a:picLocks noChangeAspect="1"/>
          </p:cNvPicPr>
          <p:nvPr/>
        </p:nvPicPr>
        <p:blipFill>
          <a:blip r:embed="rId5"/>
          <a:stretch>
            <a:fillRect/>
          </a:stretch>
        </p:blipFill>
        <p:spPr>
          <a:xfrm>
            <a:off x="5930189" y="2464310"/>
            <a:ext cx="6056985" cy="2089116"/>
          </a:xfrm>
          <a:prstGeom prst="rect">
            <a:avLst/>
          </a:prstGeom>
        </p:spPr>
      </p:pic>
      <p:sp>
        <p:nvSpPr>
          <p:cNvPr id="10" name="TextBox 9">
            <a:extLst>
              <a:ext uri="{FF2B5EF4-FFF2-40B4-BE49-F238E27FC236}">
                <a16:creationId xmlns:a16="http://schemas.microsoft.com/office/drawing/2014/main" id="{F7D2F059-72B3-0F40-ADB0-93D6641CB597}"/>
              </a:ext>
            </a:extLst>
          </p:cNvPr>
          <p:cNvSpPr txBox="1"/>
          <p:nvPr/>
        </p:nvSpPr>
        <p:spPr>
          <a:xfrm>
            <a:off x="7120129" y="4756972"/>
            <a:ext cx="3605777" cy="830997"/>
          </a:xfrm>
          <a:prstGeom prst="rect">
            <a:avLst/>
          </a:prstGeom>
          <a:noFill/>
        </p:spPr>
        <p:txBody>
          <a:bodyPr wrap="square" rtlCol="0">
            <a:spAutoFit/>
          </a:bodyPr>
          <a:lstStyle/>
          <a:p>
            <a:r>
              <a:rPr lang="en-US" sz="2400" dirty="0">
                <a:latin typeface="Seravek Light"/>
                <a:cs typeface="Seravek Light"/>
              </a:rPr>
              <a:t>“</a:t>
            </a:r>
            <a:r>
              <a:rPr lang="en-US" sz="2400" dirty="0">
                <a:solidFill>
                  <a:schemeClr val="accent4"/>
                </a:solidFill>
                <a:latin typeface="Seravek Light"/>
                <a:cs typeface="Seravek Light"/>
              </a:rPr>
              <a:t>Bonding</a:t>
            </a:r>
            <a:r>
              <a:rPr lang="en-US" sz="2400" dirty="0">
                <a:latin typeface="Seravek Light"/>
                <a:cs typeface="Seravek Light"/>
              </a:rPr>
              <a:t>” saves pairing info between connections</a:t>
            </a:r>
          </a:p>
        </p:txBody>
      </p:sp>
    </p:spTree>
    <p:extLst>
      <p:ext uri="{BB962C8B-B14F-4D97-AF65-F5344CB8AC3E}">
        <p14:creationId xmlns:p14="http://schemas.microsoft.com/office/powerpoint/2010/main" val="2510090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86798-9ADA-E04B-9BA3-964C87F3BB74}"/>
              </a:ext>
            </a:extLst>
          </p:cNvPr>
          <p:cNvSpPr>
            <a:spLocks noGrp="1"/>
          </p:cNvSpPr>
          <p:nvPr>
            <p:ph type="title"/>
          </p:nvPr>
        </p:nvSpPr>
        <p:spPr/>
        <p:txBody>
          <a:bodyPr/>
          <a:lstStyle/>
          <a:p>
            <a:r>
              <a:rPr lang="en-US" dirty="0"/>
              <a:t>Very briefly: security in addresses</a:t>
            </a:r>
          </a:p>
        </p:txBody>
      </p:sp>
      <p:sp>
        <p:nvSpPr>
          <p:cNvPr id="3" name="Content Placeholder 2">
            <a:extLst>
              <a:ext uri="{FF2B5EF4-FFF2-40B4-BE49-F238E27FC236}">
                <a16:creationId xmlns:a16="http://schemas.microsoft.com/office/drawing/2014/main" id="{38F36D7A-BD30-7141-9561-07A855C9FF4B}"/>
              </a:ext>
            </a:extLst>
          </p:cNvPr>
          <p:cNvSpPr>
            <a:spLocks noGrp="1"/>
          </p:cNvSpPr>
          <p:nvPr>
            <p:ph idx="1"/>
          </p:nvPr>
        </p:nvSpPr>
        <p:spPr/>
        <p:txBody>
          <a:bodyPr>
            <a:normAutofit fontScale="92500" lnSpcReduction="20000"/>
          </a:bodyPr>
          <a:lstStyle/>
          <a:p>
            <a:r>
              <a:rPr lang="en-US" dirty="0"/>
              <a:t>All devices have a unique, hardware “Identity Address”, but may not share it</a:t>
            </a:r>
          </a:p>
          <a:p>
            <a:pPr lvl="1"/>
            <a:r>
              <a:rPr lang="en-US" b="1" dirty="0"/>
              <a:t>Public Address </a:t>
            </a:r>
            <a:r>
              <a:rPr lang="en-US" dirty="0"/>
              <a:t>- Use the Identity Address. (The BDA never changes.)</a:t>
            </a:r>
          </a:p>
          <a:p>
            <a:pPr lvl="1"/>
            <a:endParaRPr lang="en-US" dirty="0"/>
          </a:p>
          <a:p>
            <a:pPr lvl="1"/>
            <a:r>
              <a:rPr lang="en-US" b="1" dirty="0"/>
              <a:t>Random Static Address</a:t>
            </a:r>
            <a:r>
              <a:rPr lang="en-US" dirty="0"/>
              <a:t> - Generate a random address per power cycle. The address cannot be regenerated at any other time. Can be used as an Identity Address.</a:t>
            </a:r>
          </a:p>
          <a:p>
            <a:pPr lvl="1"/>
            <a:endParaRPr lang="en-US" dirty="0"/>
          </a:p>
          <a:p>
            <a:pPr lvl="1"/>
            <a:r>
              <a:rPr lang="en-US" b="1" dirty="0"/>
              <a:t>Resolvable Private Address (RPA)</a:t>
            </a:r>
            <a:r>
              <a:rPr lang="en-US" dirty="0"/>
              <a:t> - Generate a random address with a given time interval. Generated using Identity Resolving Key (IRK) which can also be used by trusted peers (bonded devices) to resolve the Random Address to the Identity Address.</a:t>
            </a:r>
          </a:p>
          <a:p>
            <a:pPr lvl="1"/>
            <a:endParaRPr lang="en-US" dirty="0"/>
          </a:p>
          <a:p>
            <a:pPr lvl="1"/>
            <a:r>
              <a:rPr lang="en-US" b="1" dirty="0"/>
              <a:t>Non-resolvable Private Address</a:t>
            </a:r>
            <a:r>
              <a:rPr lang="en-US" dirty="0"/>
              <a:t> - Generate a random address with a given time interval. Generated randomly. Cannot be resolved to an Identity Address.</a:t>
            </a:r>
          </a:p>
        </p:txBody>
      </p:sp>
      <p:sp>
        <p:nvSpPr>
          <p:cNvPr id="4" name="Slide Number Placeholder 3">
            <a:extLst>
              <a:ext uri="{FF2B5EF4-FFF2-40B4-BE49-F238E27FC236}">
                <a16:creationId xmlns:a16="http://schemas.microsoft.com/office/drawing/2014/main" id="{62278CDF-3FE4-4B40-94E9-0B08051720C8}"/>
              </a:ext>
            </a:extLst>
          </p:cNvPr>
          <p:cNvSpPr>
            <a:spLocks noGrp="1"/>
          </p:cNvSpPr>
          <p:nvPr>
            <p:ph type="sldNum" sz="quarter" idx="12"/>
          </p:nvPr>
        </p:nvSpPr>
        <p:spPr/>
        <p:txBody>
          <a:bodyPr/>
          <a:lstStyle/>
          <a:p>
            <a:pPr algn="r"/>
            <a:fld id="{434A358D-2637-E146-A3BD-05BD470B507B}" type="slidenum">
              <a:rPr lang="en-US" smtClean="0"/>
              <a:pPr algn="r"/>
              <a:t>27</a:t>
            </a:fld>
            <a:endParaRPr lang="en-US" dirty="0"/>
          </a:p>
        </p:txBody>
      </p:sp>
    </p:spTree>
    <p:extLst>
      <p:ext uri="{BB962C8B-B14F-4D97-AF65-F5344CB8AC3E}">
        <p14:creationId xmlns:p14="http://schemas.microsoft.com/office/powerpoint/2010/main" val="682612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FE61-E7C2-4E1C-95A0-7E280077F5B4}"/>
              </a:ext>
            </a:extLst>
          </p:cNvPr>
          <p:cNvSpPr>
            <a:spLocks noGrp="1"/>
          </p:cNvSpPr>
          <p:nvPr>
            <p:ph type="title"/>
          </p:nvPr>
        </p:nvSpPr>
        <p:spPr/>
        <p:txBody>
          <a:bodyPr/>
          <a:lstStyle/>
          <a:p>
            <a:r>
              <a:rPr lang="en-US" dirty="0"/>
              <a:t>Check your understanding</a:t>
            </a:r>
          </a:p>
        </p:txBody>
      </p:sp>
      <p:sp>
        <p:nvSpPr>
          <p:cNvPr id="3" name="Content Placeholder 2">
            <a:extLst>
              <a:ext uri="{FF2B5EF4-FFF2-40B4-BE49-F238E27FC236}">
                <a16:creationId xmlns:a16="http://schemas.microsoft.com/office/drawing/2014/main" id="{9FD1B032-905D-45C8-A12C-24FEC2382AFB}"/>
              </a:ext>
            </a:extLst>
          </p:cNvPr>
          <p:cNvSpPr>
            <a:spLocks noGrp="1"/>
          </p:cNvSpPr>
          <p:nvPr>
            <p:ph idx="1"/>
          </p:nvPr>
        </p:nvSpPr>
        <p:spPr/>
        <p:txBody>
          <a:bodyPr/>
          <a:lstStyle/>
          <a:p>
            <a:r>
              <a:rPr lang="en-US" dirty="0"/>
              <a:t>What makes connections more reliable than advertisements?</a:t>
            </a:r>
          </a:p>
          <a:p>
            <a:pPr lvl="1"/>
            <a:endParaRPr lang="en-US" dirty="0"/>
          </a:p>
          <a:p>
            <a:pPr lvl="1"/>
            <a:endParaRPr lang="en-US" dirty="0"/>
          </a:p>
          <a:p>
            <a:pPr lvl="1"/>
            <a:endParaRPr lang="en-US" dirty="0"/>
          </a:p>
          <a:p>
            <a:r>
              <a:rPr lang="en-US" dirty="0"/>
              <a:t>How does a Peripheral send data to a Central in a connection?</a:t>
            </a:r>
          </a:p>
          <a:p>
            <a:pPr lvl="1"/>
            <a:endParaRPr lang="en-US" dirty="0"/>
          </a:p>
          <a:p>
            <a:pPr lvl="1"/>
            <a:endParaRPr lang="en-US" dirty="0"/>
          </a:p>
          <a:p>
            <a:pPr lvl="1"/>
            <a:endParaRPr lang="en-US" dirty="0"/>
          </a:p>
          <a:p>
            <a:r>
              <a:rPr lang="en-US" dirty="0"/>
              <a:t>Why is a “termination” control packet useful?</a:t>
            </a:r>
          </a:p>
        </p:txBody>
      </p:sp>
      <p:sp>
        <p:nvSpPr>
          <p:cNvPr id="4" name="Slide Number Placeholder 3">
            <a:extLst>
              <a:ext uri="{FF2B5EF4-FFF2-40B4-BE49-F238E27FC236}">
                <a16:creationId xmlns:a16="http://schemas.microsoft.com/office/drawing/2014/main" id="{91825E9F-C827-4A3F-A65E-772A4F9EA7C4}"/>
              </a:ext>
            </a:extLst>
          </p:cNvPr>
          <p:cNvSpPr>
            <a:spLocks noGrp="1"/>
          </p:cNvSpPr>
          <p:nvPr>
            <p:ph type="sldNum" sz="quarter" idx="12"/>
          </p:nvPr>
        </p:nvSpPr>
        <p:spPr/>
        <p:txBody>
          <a:bodyPr/>
          <a:lstStyle/>
          <a:p>
            <a:fld id="{0778C724-3839-4D76-A707-B4C23905D055}" type="slidenum">
              <a:rPr lang="en-US" smtClean="0"/>
              <a:t>28</a:t>
            </a:fld>
            <a:endParaRPr lang="en-US"/>
          </a:p>
        </p:txBody>
      </p:sp>
    </p:spTree>
    <p:extLst>
      <p:ext uri="{BB962C8B-B14F-4D97-AF65-F5344CB8AC3E}">
        <p14:creationId xmlns:p14="http://schemas.microsoft.com/office/powerpoint/2010/main" val="290341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FE61-E7C2-4E1C-95A0-7E280077F5B4}"/>
              </a:ext>
            </a:extLst>
          </p:cNvPr>
          <p:cNvSpPr>
            <a:spLocks noGrp="1"/>
          </p:cNvSpPr>
          <p:nvPr>
            <p:ph type="title"/>
          </p:nvPr>
        </p:nvSpPr>
        <p:spPr/>
        <p:txBody>
          <a:bodyPr/>
          <a:lstStyle/>
          <a:p>
            <a:r>
              <a:rPr lang="en-US" dirty="0"/>
              <a:t>Check your understanding</a:t>
            </a:r>
          </a:p>
        </p:txBody>
      </p:sp>
      <p:sp>
        <p:nvSpPr>
          <p:cNvPr id="3" name="Content Placeholder 2">
            <a:extLst>
              <a:ext uri="{FF2B5EF4-FFF2-40B4-BE49-F238E27FC236}">
                <a16:creationId xmlns:a16="http://schemas.microsoft.com/office/drawing/2014/main" id="{9FD1B032-905D-45C8-A12C-24FEC2382AFB}"/>
              </a:ext>
            </a:extLst>
          </p:cNvPr>
          <p:cNvSpPr>
            <a:spLocks noGrp="1"/>
          </p:cNvSpPr>
          <p:nvPr>
            <p:ph idx="1"/>
          </p:nvPr>
        </p:nvSpPr>
        <p:spPr/>
        <p:txBody>
          <a:bodyPr>
            <a:normAutofit lnSpcReduction="10000"/>
          </a:bodyPr>
          <a:lstStyle/>
          <a:p>
            <a:r>
              <a:rPr lang="en-US" dirty="0"/>
              <a:t>What makes connections more reliable than advertisements?</a:t>
            </a:r>
          </a:p>
          <a:p>
            <a:pPr lvl="1"/>
            <a:r>
              <a:rPr lang="en-US" dirty="0"/>
              <a:t>TDMA schedule and FHSS means less likely to collide</a:t>
            </a:r>
          </a:p>
          <a:p>
            <a:pPr lvl="1"/>
            <a:r>
              <a:rPr lang="en-US" dirty="0"/>
              <a:t>Each packet sent is acknowledged or resent</a:t>
            </a:r>
          </a:p>
          <a:p>
            <a:pPr lvl="1"/>
            <a:endParaRPr lang="en-US" dirty="0"/>
          </a:p>
          <a:p>
            <a:r>
              <a:rPr lang="en-US" dirty="0"/>
              <a:t>How does a Peripheral send data to a Central in a connection?</a:t>
            </a:r>
          </a:p>
          <a:p>
            <a:pPr lvl="1"/>
            <a:r>
              <a:rPr lang="en-US" dirty="0"/>
              <a:t>Wait until next connection interval</a:t>
            </a:r>
          </a:p>
          <a:p>
            <a:pPr lvl="1"/>
            <a:r>
              <a:rPr lang="en-US" dirty="0"/>
              <a:t>Respond to packet from Central with a data payload</a:t>
            </a:r>
          </a:p>
          <a:p>
            <a:pPr lvl="1"/>
            <a:endParaRPr lang="en-US" dirty="0"/>
          </a:p>
          <a:p>
            <a:r>
              <a:rPr lang="en-US" dirty="0"/>
              <a:t>Why is a “termination” control packet useful?</a:t>
            </a:r>
          </a:p>
          <a:p>
            <a:pPr lvl="1"/>
            <a:r>
              <a:rPr lang="en-US" dirty="0"/>
              <a:t>Timeout could delay for a while</a:t>
            </a:r>
          </a:p>
          <a:p>
            <a:pPr lvl="1"/>
            <a:r>
              <a:rPr lang="en-US" dirty="0"/>
              <a:t>Enables re-connection if desired</a:t>
            </a:r>
          </a:p>
        </p:txBody>
      </p:sp>
      <p:sp>
        <p:nvSpPr>
          <p:cNvPr id="4" name="Slide Number Placeholder 3">
            <a:extLst>
              <a:ext uri="{FF2B5EF4-FFF2-40B4-BE49-F238E27FC236}">
                <a16:creationId xmlns:a16="http://schemas.microsoft.com/office/drawing/2014/main" id="{91825E9F-C827-4A3F-A65E-772A4F9EA7C4}"/>
              </a:ext>
            </a:extLst>
          </p:cNvPr>
          <p:cNvSpPr>
            <a:spLocks noGrp="1"/>
          </p:cNvSpPr>
          <p:nvPr>
            <p:ph type="sldNum" sz="quarter" idx="12"/>
          </p:nvPr>
        </p:nvSpPr>
        <p:spPr/>
        <p:txBody>
          <a:bodyPr/>
          <a:lstStyle/>
          <a:p>
            <a:fld id="{0778C724-3839-4D76-A707-B4C23905D055}" type="slidenum">
              <a:rPr lang="en-US" smtClean="0"/>
              <a:t>29</a:t>
            </a:fld>
            <a:endParaRPr lang="en-US"/>
          </a:p>
        </p:txBody>
      </p:sp>
    </p:spTree>
    <p:extLst>
      <p:ext uri="{BB962C8B-B14F-4D97-AF65-F5344CB8AC3E}">
        <p14:creationId xmlns:p14="http://schemas.microsoft.com/office/powerpoint/2010/main" val="1225169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3096D-254A-784F-BC00-4C42434EAC96}"/>
              </a:ext>
            </a:extLst>
          </p:cNvPr>
          <p:cNvSpPr>
            <a:spLocks noGrp="1"/>
          </p:cNvSpPr>
          <p:nvPr>
            <p:ph type="title"/>
          </p:nvPr>
        </p:nvSpPr>
        <p:spPr>
          <a:xfrm>
            <a:off x="186267" y="365125"/>
            <a:ext cx="11819466" cy="1325563"/>
          </a:xfrm>
        </p:spPr>
        <p:txBody>
          <a:bodyPr>
            <a:normAutofit/>
          </a:bodyPr>
          <a:lstStyle/>
          <a:p>
            <a:pPr algn="ctr"/>
            <a:r>
              <a:rPr lang="en-US" sz="4000" dirty="0"/>
              <a:t>Recall: BLE advertisements lead to connections</a:t>
            </a:r>
          </a:p>
        </p:txBody>
      </p:sp>
      <p:sp>
        <p:nvSpPr>
          <p:cNvPr id="4" name="Slide Number Placeholder 3">
            <a:extLst>
              <a:ext uri="{FF2B5EF4-FFF2-40B4-BE49-F238E27FC236}">
                <a16:creationId xmlns:a16="http://schemas.microsoft.com/office/drawing/2014/main" id="{C7F01C6D-9442-BE40-A937-63F2A5FB5E0A}"/>
              </a:ext>
            </a:extLst>
          </p:cNvPr>
          <p:cNvSpPr>
            <a:spLocks noGrp="1"/>
          </p:cNvSpPr>
          <p:nvPr>
            <p:ph type="sldNum" sz="quarter" idx="12"/>
          </p:nvPr>
        </p:nvSpPr>
        <p:spPr/>
        <p:txBody>
          <a:bodyPr/>
          <a:lstStyle/>
          <a:p>
            <a:fld id="{2861BBBE-C700-C147-87D6-E0769AB4D7F4}" type="slidenum">
              <a:rPr lang="en-US" smtClean="0"/>
              <a:t>3</a:t>
            </a:fld>
            <a:endParaRPr lang="en-US"/>
          </a:p>
        </p:txBody>
      </p:sp>
      <p:sp>
        <p:nvSpPr>
          <p:cNvPr id="7" name="TextBox 6">
            <a:extLst>
              <a:ext uri="{FF2B5EF4-FFF2-40B4-BE49-F238E27FC236}">
                <a16:creationId xmlns:a16="http://schemas.microsoft.com/office/drawing/2014/main" id="{C197CEFB-1473-2C49-9453-F78979F019AF}"/>
              </a:ext>
            </a:extLst>
          </p:cNvPr>
          <p:cNvSpPr txBox="1"/>
          <p:nvPr/>
        </p:nvSpPr>
        <p:spPr>
          <a:xfrm>
            <a:off x="3347678" y="4300987"/>
            <a:ext cx="859081" cy="369332"/>
          </a:xfrm>
          <a:prstGeom prst="rect">
            <a:avLst/>
          </a:prstGeom>
          <a:noFill/>
        </p:spPr>
        <p:txBody>
          <a:bodyPr wrap="none" rtlCol="0">
            <a:spAutoFit/>
          </a:bodyPr>
          <a:lstStyle/>
          <a:p>
            <a:r>
              <a:rPr lang="en-US" dirty="0"/>
              <a:t>Central</a:t>
            </a:r>
          </a:p>
        </p:txBody>
      </p:sp>
      <p:pic>
        <p:nvPicPr>
          <p:cNvPr id="8" name="Picture 7">
            <a:extLst>
              <a:ext uri="{FF2B5EF4-FFF2-40B4-BE49-F238E27FC236}">
                <a16:creationId xmlns:a16="http://schemas.microsoft.com/office/drawing/2014/main" id="{FF438D3B-E0EF-8F45-A54B-D28FA7329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1708" y="2535533"/>
            <a:ext cx="1314738" cy="1555307"/>
          </a:xfrm>
          <a:prstGeom prst="rect">
            <a:avLst/>
          </a:prstGeom>
        </p:spPr>
      </p:pic>
      <p:cxnSp>
        <p:nvCxnSpPr>
          <p:cNvPr id="9" name="Straight Arrow Connector 8">
            <a:extLst>
              <a:ext uri="{FF2B5EF4-FFF2-40B4-BE49-F238E27FC236}">
                <a16:creationId xmlns:a16="http://schemas.microsoft.com/office/drawing/2014/main" id="{A6C80B85-DA1E-A54B-9936-6CEA6F25BE63}"/>
              </a:ext>
            </a:extLst>
          </p:cNvPr>
          <p:cNvCxnSpPr>
            <a:cxnSpLocks/>
          </p:cNvCxnSpPr>
          <p:nvPr/>
        </p:nvCxnSpPr>
        <p:spPr>
          <a:xfrm flipH="1" flipV="1">
            <a:off x="4637557" y="2204581"/>
            <a:ext cx="3151637" cy="699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AB037EF-71ED-F74C-9AA0-E48621517D9C}"/>
              </a:ext>
            </a:extLst>
          </p:cNvPr>
          <p:cNvSpPr txBox="1"/>
          <p:nvPr/>
        </p:nvSpPr>
        <p:spPr>
          <a:xfrm>
            <a:off x="5079552" y="1662240"/>
            <a:ext cx="2748766" cy="646331"/>
          </a:xfrm>
          <a:prstGeom prst="rect">
            <a:avLst/>
          </a:prstGeom>
          <a:noFill/>
        </p:spPr>
        <p:txBody>
          <a:bodyPr wrap="none" rtlCol="0">
            <a:spAutoFit/>
          </a:bodyPr>
          <a:lstStyle/>
          <a:p>
            <a:r>
              <a:rPr lang="en-US" dirty="0"/>
              <a:t>Advertisement:</a:t>
            </a:r>
          </a:p>
          <a:p>
            <a:r>
              <a:rPr lang="en-US" dirty="0"/>
              <a:t>“I’m the Living Room Light”</a:t>
            </a:r>
          </a:p>
        </p:txBody>
      </p:sp>
      <p:sp>
        <p:nvSpPr>
          <p:cNvPr id="21" name="TextBox 20">
            <a:extLst>
              <a:ext uri="{FF2B5EF4-FFF2-40B4-BE49-F238E27FC236}">
                <a16:creationId xmlns:a16="http://schemas.microsoft.com/office/drawing/2014/main" id="{1853BF17-1AA7-3A4A-BD5F-7FEDE27B04E9}"/>
              </a:ext>
            </a:extLst>
          </p:cNvPr>
          <p:cNvSpPr txBox="1"/>
          <p:nvPr/>
        </p:nvSpPr>
        <p:spPr>
          <a:xfrm>
            <a:off x="7935267" y="4386312"/>
            <a:ext cx="1145122" cy="369332"/>
          </a:xfrm>
          <a:prstGeom prst="rect">
            <a:avLst/>
          </a:prstGeom>
          <a:noFill/>
        </p:spPr>
        <p:txBody>
          <a:bodyPr wrap="none" rtlCol="0">
            <a:spAutoFit/>
          </a:bodyPr>
          <a:lstStyle/>
          <a:p>
            <a:r>
              <a:rPr lang="en-US" dirty="0"/>
              <a:t>Peripheral</a:t>
            </a:r>
          </a:p>
        </p:txBody>
      </p:sp>
      <p:pic>
        <p:nvPicPr>
          <p:cNvPr id="3" name="Picture 2">
            <a:extLst>
              <a:ext uri="{FF2B5EF4-FFF2-40B4-BE49-F238E27FC236}">
                <a16:creationId xmlns:a16="http://schemas.microsoft.com/office/drawing/2014/main" id="{E60F33B6-C57C-4C41-A296-22E2318D7827}"/>
              </a:ext>
            </a:extLst>
          </p:cNvPr>
          <p:cNvPicPr>
            <a:picLocks noChangeAspect="1"/>
          </p:cNvPicPr>
          <p:nvPr/>
        </p:nvPicPr>
        <p:blipFill>
          <a:blip r:embed="rId4"/>
          <a:stretch>
            <a:fillRect/>
          </a:stretch>
        </p:blipFill>
        <p:spPr>
          <a:xfrm>
            <a:off x="7539989" y="2374217"/>
            <a:ext cx="1926770" cy="1926770"/>
          </a:xfrm>
          <a:prstGeom prst="rect">
            <a:avLst/>
          </a:prstGeom>
        </p:spPr>
      </p:pic>
      <p:cxnSp>
        <p:nvCxnSpPr>
          <p:cNvPr id="15" name="Straight Arrow Connector 14">
            <a:extLst>
              <a:ext uri="{FF2B5EF4-FFF2-40B4-BE49-F238E27FC236}">
                <a16:creationId xmlns:a16="http://schemas.microsoft.com/office/drawing/2014/main" id="{464D480A-3D22-134E-A2D2-7A4E86716228}"/>
              </a:ext>
            </a:extLst>
          </p:cNvPr>
          <p:cNvCxnSpPr>
            <a:cxnSpLocks/>
          </p:cNvCxnSpPr>
          <p:nvPr/>
        </p:nvCxnSpPr>
        <p:spPr>
          <a:xfrm flipH="1">
            <a:off x="4585570" y="2903730"/>
            <a:ext cx="32036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9A19150-A5AB-E245-8258-B55AE80ADB71}"/>
              </a:ext>
            </a:extLst>
          </p:cNvPr>
          <p:cNvCxnSpPr>
            <a:cxnSpLocks/>
          </p:cNvCxnSpPr>
          <p:nvPr/>
        </p:nvCxnSpPr>
        <p:spPr>
          <a:xfrm>
            <a:off x="4585570" y="3857378"/>
            <a:ext cx="33777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FC5327-E78F-F840-9605-37E6FFA79D9C}"/>
              </a:ext>
            </a:extLst>
          </p:cNvPr>
          <p:cNvSpPr txBox="1"/>
          <p:nvPr/>
        </p:nvSpPr>
        <p:spPr>
          <a:xfrm>
            <a:off x="5319652" y="3440489"/>
            <a:ext cx="3664375" cy="369332"/>
          </a:xfrm>
          <a:prstGeom prst="rect">
            <a:avLst/>
          </a:prstGeom>
          <a:noFill/>
        </p:spPr>
        <p:txBody>
          <a:bodyPr wrap="square" rtlCol="0">
            <a:spAutoFit/>
          </a:bodyPr>
          <a:lstStyle/>
          <a:p>
            <a:r>
              <a:rPr lang="en-US" dirty="0"/>
              <a:t>Connection Request</a:t>
            </a:r>
          </a:p>
        </p:txBody>
      </p:sp>
      <p:cxnSp>
        <p:nvCxnSpPr>
          <p:cNvPr id="22" name="Straight Arrow Connector 21">
            <a:extLst>
              <a:ext uri="{FF2B5EF4-FFF2-40B4-BE49-F238E27FC236}">
                <a16:creationId xmlns:a16="http://schemas.microsoft.com/office/drawing/2014/main" id="{C138933E-1B6E-1244-BE09-98F63651A1A4}"/>
              </a:ext>
            </a:extLst>
          </p:cNvPr>
          <p:cNvCxnSpPr>
            <a:cxnSpLocks/>
          </p:cNvCxnSpPr>
          <p:nvPr/>
        </p:nvCxnSpPr>
        <p:spPr>
          <a:xfrm flipH="1" flipV="1">
            <a:off x="4546446" y="4716138"/>
            <a:ext cx="3416919" cy="14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A8F85FC-841C-BA49-AEFC-AF53C17A1A89}"/>
              </a:ext>
            </a:extLst>
          </p:cNvPr>
          <p:cNvSpPr txBox="1"/>
          <p:nvPr/>
        </p:nvSpPr>
        <p:spPr>
          <a:xfrm>
            <a:off x="4673461" y="4215382"/>
            <a:ext cx="4792817" cy="369332"/>
          </a:xfrm>
          <a:prstGeom prst="rect">
            <a:avLst/>
          </a:prstGeom>
          <a:noFill/>
        </p:spPr>
        <p:txBody>
          <a:bodyPr wrap="square" rtlCol="0">
            <a:spAutoFit/>
          </a:bodyPr>
          <a:lstStyle/>
          <a:p>
            <a:r>
              <a:rPr lang="en-US" dirty="0"/>
              <a:t>Connected (stops advertising)</a:t>
            </a:r>
          </a:p>
        </p:txBody>
      </p:sp>
      <p:cxnSp>
        <p:nvCxnSpPr>
          <p:cNvPr id="34" name="Straight Arrow Connector 33">
            <a:extLst>
              <a:ext uri="{FF2B5EF4-FFF2-40B4-BE49-F238E27FC236}">
                <a16:creationId xmlns:a16="http://schemas.microsoft.com/office/drawing/2014/main" id="{BCE1A342-D6BF-D146-BAAB-9B49111946E9}"/>
              </a:ext>
            </a:extLst>
          </p:cNvPr>
          <p:cNvCxnSpPr>
            <a:cxnSpLocks/>
          </p:cNvCxnSpPr>
          <p:nvPr/>
        </p:nvCxnSpPr>
        <p:spPr>
          <a:xfrm>
            <a:off x="4533399" y="5613152"/>
            <a:ext cx="34299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20F18FB-C964-FD4F-BBB7-061BB8624DEA}"/>
              </a:ext>
            </a:extLst>
          </p:cNvPr>
          <p:cNvSpPr txBox="1"/>
          <p:nvPr/>
        </p:nvSpPr>
        <p:spPr>
          <a:xfrm>
            <a:off x="4961327" y="5134554"/>
            <a:ext cx="3795373" cy="369332"/>
          </a:xfrm>
          <a:prstGeom prst="rect">
            <a:avLst/>
          </a:prstGeom>
          <a:noFill/>
        </p:spPr>
        <p:txBody>
          <a:bodyPr wrap="square" rtlCol="0">
            <a:spAutoFit/>
          </a:bodyPr>
          <a:lstStyle/>
          <a:p>
            <a:r>
              <a:rPr lang="en-US" dirty="0"/>
              <a:t>“Set light brightness to 50%”</a:t>
            </a:r>
          </a:p>
        </p:txBody>
      </p:sp>
      <p:sp>
        <p:nvSpPr>
          <p:cNvPr id="36" name="TextBox 35">
            <a:extLst>
              <a:ext uri="{FF2B5EF4-FFF2-40B4-BE49-F238E27FC236}">
                <a16:creationId xmlns:a16="http://schemas.microsoft.com/office/drawing/2014/main" id="{29F17291-738D-DC44-9DB5-77244F2FDF0E}"/>
              </a:ext>
            </a:extLst>
          </p:cNvPr>
          <p:cNvSpPr txBox="1"/>
          <p:nvPr/>
        </p:nvSpPr>
        <p:spPr>
          <a:xfrm>
            <a:off x="5299996" y="5704117"/>
            <a:ext cx="2372444" cy="307777"/>
          </a:xfrm>
          <a:prstGeom prst="rect">
            <a:avLst/>
          </a:prstGeom>
          <a:noFill/>
        </p:spPr>
        <p:txBody>
          <a:bodyPr wrap="none" rtlCol="0">
            <a:spAutoFit/>
          </a:bodyPr>
          <a:lstStyle/>
          <a:p>
            <a:r>
              <a:rPr lang="en-US" sz="1400" dirty="0"/>
              <a:t>(note: this is highly simplified)</a:t>
            </a:r>
          </a:p>
        </p:txBody>
      </p:sp>
      <p:sp>
        <p:nvSpPr>
          <p:cNvPr id="5" name="Rectangle 4">
            <a:extLst>
              <a:ext uri="{FF2B5EF4-FFF2-40B4-BE49-F238E27FC236}">
                <a16:creationId xmlns:a16="http://schemas.microsoft.com/office/drawing/2014/main" id="{601F7749-C79E-634F-A32B-36A09EB43523}"/>
              </a:ext>
            </a:extLst>
          </p:cNvPr>
          <p:cNvSpPr/>
          <p:nvPr/>
        </p:nvSpPr>
        <p:spPr>
          <a:xfrm>
            <a:off x="4746082" y="3327755"/>
            <a:ext cx="3051663" cy="28342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3FC3C36B-E11F-4F4E-BA02-94B280DE2624}"/>
              </a:ext>
            </a:extLst>
          </p:cNvPr>
          <p:cNvSpPr txBox="1"/>
          <p:nvPr/>
        </p:nvSpPr>
        <p:spPr>
          <a:xfrm>
            <a:off x="4637557" y="6397524"/>
            <a:ext cx="3670126" cy="369332"/>
          </a:xfrm>
          <a:prstGeom prst="rect">
            <a:avLst/>
          </a:prstGeom>
          <a:noFill/>
        </p:spPr>
        <p:txBody>
          <a:bodyPr wrap="square" rtlCol="0">
            <a:spAutoFit/>
          </a:bodyPr>
          <a:lstStyle/>
          <a:p>
            <a:r>
              <a:rPr lang="en-US" dirty="0">
                <a:solidFill>
                  <a:srgbClr val="FF0000"/>
                </a:solidFill>
              </a:rPr>
              <a:t>We’ll explore what happens here!</a:t>
            </a:r>
          </a:p>
        </p:txBody>
      </p:sp>
    </p:spTree>
    <p:extLst>
      <p:ext uri="{BB962C8B-B14F-4D97-AF65-F5344CB8AC3E}">
        <p14:creationId xmlns:p14="http://schemas.microsoft.com/office/powerpoint/2010/main" val="184208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EE231-D646-9F42-A071-5A31135A8BC9}"/>
              </a:ext>
            </a:extLst>
          </p:cNvPr>
          <p:cNvSpPr>
            <a:spLocks noGrp="1"/>
          </p:cNvSpPr>
          <p:nvPr>
            <p:ph type="title"/>
          </p:nvPr>
        </p:nvSpPr>
        <p:spPr/>
        <p:txBody>
          <a:bodyPr/>
          <a:lstStyle/>
          <a:p>
            <a:r>
              <a:rPr lang="en-US" dirty="0"/>
              <a:t>Break</a:t>
            </a:r>
          </a:p>
        </p:txBody>
      </p:sp>
      <p:sp>
        <p:nvSpPr>
          <p:cNvPr id="4" name="Slide Number Placeholder 3">
            <a:extLst>
              <a:ext uri="{FF2B5EF4-FFF2-40B4-BE49-F238E27FC236}">
                <a16:creationId xmlns:a16="http://schemas.microsoft.com/office/drawing/2014/main" id="{32268C84-0097-144D-AFAE-D0A26866DCCB}"/>
              </a:ext>
            </a:extLst>
          </p:cNvPr>
          <p:cNvSpPr>
            <a:spLocks noGrp="1"/>
          </p:cNvSpPr>
          <p:nvPr>
            <p:ph type="sldNum" sz="quarter" idx="12"/>
          </p:nvPr>
        </p:nvSpPr>
        <p:spPr/>
        <p:txBody>
          <a:bodyPr/>
          <a:lstStyle/>
          <a:p>
            <a:fld id="{B73C04DA-1748-8C48-8913-76B061C053D9}" type="slidenum">
              <a:rPr lang="en-US" smtClean="0"/>
              <a:t>30</a:t>
            </a:fld>
            <a:endParaRPr lang="en-US"/>
          </a:p>
        </p:txBody>
      </p:sp>
      <p:pic>
        <p:nvPicPr>
          <p:cNvPr id="5" name="Picture 4">
            <a:extLst>
              <a:ext uri="{FF2B5EF4-FFF2-40B4-BE49-F238E27FC236}">
                <a16:creationId xmlns:a16="http://schemas.microsoft.com/office/drawing/2014/main" id="{1EAB595D-3922-B947-B7D6-7482F83D7A8C}"/>
              </a:ext>
            </a:extLst>
          </p:cNvPr>
          <p:cNvPicPr>
            <a:picLocks noChangeAspect="1"/>
          </p:cNvPicPr>
          <p:nvPr/>
        </p:nvPicPr>
        <p:blipFill>
          <a:blip r:embed="rId2"/>
          <a:stretch>
            <a:fillRect/>
          </a:stretch>
        </p:blipFill>
        <p:spPr>
          <a:xfrm>
            <a:off x="4390571" y="1803638"/>
            <a:ext cx="3410858" cy="3848738"/>
          </a:xfrm>
          <a:prstGeom prst="rect">
            <a:avLst/>
          </a:prstGeom>
        </p:spPr>
      </p:pic>
      <p:sp>
        <p:nvSpPr>
          <p:cNvPr id="6" name="Rectangle 5">
            <a:extLst>
              <a:ext uri="{FF2B5EF4-FFF2-40B4-BE49-F238E27FC236}">
                <a16:creationId xmlns:a16="http://schemas.microsoft.com/office/drawing/2014/main" id="{BC33133C-75F4-2540-A950-79CB56567E7A}"/>
              </a:ext>
            </a:extLst>
          </p:cNvPr>
          <p:cNvSpPr/>
          <p:nvPr/>
        </p:nvSpPr>
        <p:spPr>
          <a:xfrm>
            <a:off x="5299596" y="5874068"/>
            <a:ext cx="1592808" cy="369332"/>
          </a:xfrm>
          <a:prstGeom prst="rect">
            <a:avLst/>
          </a:prstGeom>
        </p:spPr>
        <p:txBody>
          <a:bodyPr wrap="none">
            <a:spAutoFit/>
          </a:bodyPr>
          <a:lstStyle/>
          <a:p>
            <a:r>
              <a:rPr lang="en-US" dirty="0">
                <a:hlinkClick r:id="rId3"/>
              </a:rPr>
              <a:t>xkcd.com/612/</a:t>
            </a:r>
            <a:endParaRPr lang="en-US" dirty="0"/>
          </a:p>
        </p:txBody>
      </p:sp>
    </p:spTree>
    <p:extLst>
      <p:ext uri="{BB962C8B-B14F-4D97-AF65-F5344CB8AC3E}">
        <p14:creationId xmlns:p14="http://schemas.microsoft.com/office/powerpoint/2010/main" val="2322713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31</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xfrm>
            <a:off x="505996" y="694143"/>
            <a:ext cx="10972798" cy="5486400"/>
          </a:xfrm>
        </p:spPr>
        <p:txBody>
          <a:bodyPr/>
          <a:lstStyle/>
          <a:p>
            <a:r>
              <a:rPr lang="en-US" dirty="0"/>
              <a:t>Connection PHY and Link Layer</a:t>
            </a:r>
          </a:p>
          <a:p>
            <a:r>
              <a:rPr lang="en-US" b="1" dirty="0"/>
              <a:t>Connection Investigations</a:t>
            </a:r>
          </a:p>
          <a:p>
            <a:r>
              <a:rPr lang="en-US" dirty="0"/>
              <a:t>GATT</a:t>
            </a:r>
          </a:p>
          <a:p>
            <a:endParaRPr lang="en-US" dirty="0"/>
          </a:p>
          <a:p>
            <a:r>
              <a:rPr lang="en-US" dirty="0"/>
              <a:t>BLE 5</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fontScale="90000"/>
          </a:bodyPr>
          <a:lstStyle/>
          <a:p>
            <a:r>
              <a:rPr lang="en-US" dirty="0"/>
              <a:t>Outline</a:t>
            </a:r>
          </a:p>
        </p:txBody>
      </p:sp>
    </p:spTree>
    <p:extLst>
      <p:ext uri="{BB962C8B-B14F-4D97-AF65-F5344CB8AC3E}">
        <p14:creationId xmlns:p14="http://schemas.microsoft.com/office/powerpoint/2010/main" val="1960727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225C-02A5-43C7-98D6-4B1FCF7A6F8B}"/>
              </a:ext>
            </a:extLst>
          </p:cNvPr>
          <p:cNvSpPr>
            <a:spLocks noGrp="1"/>
          </p:cNvSpPr>
          <p:nvPr>
            <p:ph type="title"/>
          </p:nvPr>
        </p:nvSpPr>
        <p:spPr/>
        <p:txBody>
          <a:bodyPr/>
          <a:lstStyle/>
          <a:p>
            <a:r>
              <a:rPr lang="en-US" dirty="0"/>
              <a:t>Questions about how a connection “network” works</a:t>
            </a:r>
          </a:p>
        </p:txBody>
      </p:sp>
      <p:sp>
        <p:nvSpPr>
          <p:cNvPr id="3" name="Content Placeholder 2">
            <a:extLst>
              <a:ext uri="{FF2B5EF4-FFF2-40B4-BE49-F238E27FC236}">
                <a16:creationId xmlns:a16="http://schemas.microsoft.com/office/drawing/2014/main" id="{45914AD6-CBF9-4259-BC02-1F1D82E069EC}"/>
              </a:ext>
            </a:extLst>
          </p:cNvPr>
          <p:cNvSpPr>
            <a:spLocks noGrp="1"/>
          </p:cNvSpPr>
          <p:nvPr>
            <p:ph idx="1"/>
          </p:nvPr>
        </p:nvSpPr>
        <p:spPr/>
        <p:txBody>
          <a:bodyPr/>
          <a:lstStyle/>
          <a:p>
            <a:r>
              <a:rPr lang="en-US" dirty="0"/>
              <a:t>How does TDMA MAC for connections work?</a:t>
            </a:r>
          </a:p>
          <a:p>
            <a:pPr lvl="1"/>
            <a:r>
              <a:rPr lang="en-US" dirty="0"/>
              <a:t>Implies a schedule</a:t>
            </a:r>
          </a:p>
          <a:p>
            <a:pPr lvl="1"/>
            <a:r>
              <a:rPr lang="en-US" dirty="0"/>
              <a:t>Implies synchronization</a:t>
            </a:r>
          </a:p>
          <a:p>
            <a:pPr lvl="1"/>
            <a:endParaRPr lang="en-US" dirty="0"/>
          </a:p>
          <a:p>
            <a:r>
              <a:rPr lang="en-US" dirty="0"/>
              <a:t>How many devices can be in a network?</a:t>
            </a:r>
          </a:p>
          <a:p>
            <a:endParaRPr lang="en-US" dirty="0"/>
          </a:p>
          <a:p>
            <a:r>
              <a:rPr lang="en-US" dirty="0"/>
              <a:t>How much throughput can a device have?</a:t>
            </a:r>
          </a:p>
        </p:txBody>
      </p:sp>
      <p:sp>
        <p:nvSpPr>
          <p:cNvPr id="4" name="Slide Number Placeholder 3">
            <a:extLst>
              <a:ext uri="{FF2B5EF4-FFF2-40B4-BE49-F238E27FC236}">
                <a16:creationId xmlns:a16="http://schemas.microsoft.com/office/drawing/2014/main" id="{C2C35230-29BE-4833-AD9B-FEB031E4A4EA}"/>
              </a:ext>
            </a:extLst>
          </p:cNvPr>
          <p:cNvSpPr>
            <a:spLocks noGrp="1"/>
          </p:cNvSpPr>
          <p:nvPr>
            <p:ph type="sldNum" sz="quarter" idx="12"/>
          </p:nvPr>
        </p:nvSpPr>
        <p:spPr/>
        <p:txBody>
          <a:bodyPr/>
          <a:lstStyle/>
          <a:p>
            <a:fld id="{0778C724-3839-4D76-A707-B4C23905D055}" type="slidenum">
              <a:rPr lang="en-US" smtClean="0"/>
              <a:t>32</a:t>
            </a:fld>
            <a:endParaRPr lang="en-US"/>
          </a:p>
        </p:txBody>
      </p:sp>
    </p:spTree>
    <p:extLst>
      <p:ext uri="{BB962C8B-B14F-4D97-AF65-F5344CB8AC3E}">
        <p14:creationId xmlns:p14="http://schemas.microsoft.com/office/powerpoint/2010/main" val="3092903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a:xfrm>
            <a:off x="0" y="365125"/>
            <a:ext cx="12191999" cy="1325563"/>
          </a:xfrm>
        </p:spPr>
        <p:txBody>
          <a:bodyPr/>
          <a:lstStyle/>
          <a:p>
            <a:pPr algn="ctr"/>
            <a:r>
              <a:rPr lang="en-US" dirty="0"/>
              <a:t>How is the TDMA schedule created/managed?</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p:txBody>
          <a:bodyPr/>
          <a:lstStyle/>
          <a:p>
            <a:r>
              <a:rPr lang="en-US" dirty="0"/>
              <a:t>Only the central needs to know the schedule</a:t>
            </a:r>
          </a:p>
          <a:p>
            <a:pPr lvl="1"/>
            <a:r>
              <a:rPr lang="en-US" dirty="0"/>
              <a:t>It controls interactions with the peripheral(s) it is connected to</a:t>
            </a:r>
          </a:p>
          <a:p>
            <a:r>
              <a:rPr lang="en-US" dirty="0"/>
              <a:t>Anchor point and connection interval determines the schedule for a specific device</a:t>
            </a:r>
          </a:p>
          <a:p>
            <a:endParaRPr lang="en-US" dirty="0"/>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33</a:t>
            </a:fld>
            <a:endParaRPr lang="en-US"/>
          </a:p>
        </p:txBody>
      </p:sp>
      <p:pic>
        <p:nvPicPr>
          <p:cNvPr id="5" name="Picture 4">
            <a:extLst>
              <a:ext uri="{FF2B5EF4-FFF2-40B4-BE49-F238E27FC236}">
                <a16:creationId xmlns:a16="http://schemas.microsoft.com/office/drawing/2014/main" id="{86EBAFCD-A50E-4720-95F5-4DB1105F6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135" y="3429000"/>
            <a:ext cx="10081717" cy="2971800"/>
          </a:xfrm>
          <a:prstGeom prst="rect">
            <a:avLst/>
          </a:prstGeom>
        </p:spPr>
      </p:pic>
      <p:sp>
        <p:nvSpPr>
          <p:cNvPr id="6" name="Rectangle 5">
            <a:extLst>
              <a:ext uri="{FF2B5EF4-FFF2-40B4-BE49-F238E27FC236}">
                <a16:creationId xmlns:a16="http://schemas.microsoft.com/office/drawing/2014/main" id="{6D92A1C7-7FC6-499E-B0C8-8240B44D9F79}"/>
              </a:ext>
            </a:extLst>
          </p:cNvPr>
          <p:cNvSpPr/>
          <p:nvPr/>
        </p:nvSpPr>
        <p:spPr>
          <a:xfrm>
            <a:off x="7340599" y="4521200"/>
            <a:ext cx="774701" cy="469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Central to Peripheral</a:t>
            </a:r>
          </a:p>
        </p:txBody>
      </p:sp>
      <p:sp>
        <p:nvSpPr>
          <p:cNvPr id="7" name="Rectangle 6">
            <a:extLst>
              <a:ext uri="{FF2B5EF4-FFF2-40B4-BE49-F238E27FC236}">
                <a16:creationId xmlns:a16="http://schemas.microsoft.com/office/drawing/2014/main" id="{A072409F-23DA-42EC-9ADC-6E268D3F8674}"/>
              </a:ext>
            </a:extLst>
          </p:cNvPr>
          <p:cNvSpPr/>
          <p:nvPr/>
        </p:nvSpPr>
        <p:spPr>
          <a:xfrm>
            <a:off x="10195572" y="4508500"/>
            <a:ext cx="774701" cy="469900"/>
          </a:xfrm>
          <a:prstGeom prst="rect">
            <a:avLst/>
          </a:prstGeom>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Central to Peripheral</a:t>
            </a:r>
          </a:p>
        </p:txBody>
      </p:sp>
      <p:sp>
        <p:nvSpPr>
          <p:cNvPr id="8" name="Rectangle 7">
            <a:extLst>
              <a:ext uri="{FF2B5EF4-FFF2-40B4-BE49-F238E27FC236}">
                <a16:creationId xmlns:a16="http://schemas.microsoft.com/office/drawing/2014/main" id="{897394E7-5D00-45EE-B972-41D57D291726}"/>
              </a:ext>
            </a:extLst>
          </p:cNvPr>
          <p:cNvSpPr/>
          <p:nvPr/>
        </p:nvSpPr>
        <p:spPr>
          <a:xfrm>
            <a:off x="8277872" y="4508500"/>
            <a:ext cx="774701" cy="4699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Peripheral to Central</a:t>
            </a:r>
          </a:p>
        </p:txBody>
      </p:sp>
    </p:spTree>
    <p:extLst>
      <p:ext uri="{BB962C8B-B14F-4D97-AF65-F5344CB8AC3E}">
        <p14:creationId xmlns:p14="http://schemas.microsoft.com/office/powerpoint/2010/main" val="3057660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4E66-172C-461F-AE30-9A6143856158}"/>
              </a:ext>
            </a:extLst>
          </p:cNvPr>
          <p:cNvSpPr>
            <a:spLocks noGrp="1"/>
          </p:cNvSpPr>
          <p:nvPr>
            <p:ph type="title"/>
          </p:nvPr>
        </p:nvSpPr>
        <p:spPr/>
        <p:txBody>
          <a:bodyPr/>
          <a:lstStyle/>
          <a:p>
            <a:r>
              <a:rPr lang="en-US" dirty="0"/>
              <a:t>How is synchronization managed?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4875A5D-2D6C-4B83-AC6D-986A8C44451C}"/>
                  </a:ext>
                </a:extLst>
              </p:cNvPr>
              <p:cNvSpPr>
                <a:spLocks noGrp="1"/>
              </p:cNvSpPr>
              <p:nvPr>
                <p:ph idx="1"/>
              </p:nvPr>
            </p:nvSpPr>
            <p:spPr/>
            <p:txBody>
              <a:bodyPr/>
              <a:lstStyle/>
              <a:p>
                <a:r>
                  <a:rPr lang="en-US" dirty="0"/>
                  <a:t>Central sends first packet at each connection interval</a:t>
                </a:r>
              </a:p>
              <a:p>
                <a:pPr lvl="1"/>
                <a:r>
                  <a:rPr lang="en-US" dirty="0"/>
                  <a:t>So peripheral must be synchronized to central</a:t>
                </a:r>
              </a:p>
              <a:p>
                <a:pPr lvl="1"/>
                <a:r>
                  <a:rPr lang="en-US" dirty="0"/>
                  <a:t>Resynchronization can occur on each received packet</a:t>
                </a:r>
              </a:p>
              <a:p>
                <a:pPr lvl="1"/>
                <a:endParaRPr lang="en-US" dirty="0"/>
              </a:p>
              <a:p>
                <a:r>
                  <a:rPr lang="en-US" dirty="0"/>
                  <a:t>Specification describes how a peripheral must widen its listening window based on “Source Clock Accuracy”</a:t>
                </a:r>
              </a:p>
              <a:p>
                <a:endParaRPr lang="en-US" dirty="0"/>
              </a:p>
              <a:p>
                <a:pPr marL="45720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𝑤𝑖𝑛𝑑𝑜𝑤𝑊𝑖𝑑𝑒𝑛𝑖𝑛𝑔</m:t>
                      </m:r>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𝑐𝑒𝑛𝑡𝑟𝑎𝑙𝑆𝐶𝐴</m:t>
                              </m:r>
                              <m:r>
                                <a:rPr lang="en-US" b="0" i="1" smtClean="0">
                                  <a:latin typeface="Cambria Math" panose="02040503050406030204" pitchFamily="18" charset="0"/>
                                </a:rPr>
                                <m:t>+</m:t>
                              </m:r>
                              <m:r>
                                <a:rPr lang="en-US" b="0" i="1" smtClean="0">
                                  <a:latin typeface="Cambria Math" panose="02040503050406030204" pitchFamily="18" charset="0"/>
                                </a:rPr>
                                <m:t>𝑝𝑒𝑟𝑖𝑝h𝑒𝑟𝑎𝑙𝑆𝐶𝐴</m:t>
                              </m:r>
                            </m:num>
                            <m:den>
                              <m:r>
                                <a:rPr lang="en-US" b="0" i="1" smtClean="0">
                                  <a:latin typeface="Cambria Math" panose="02040503050406030204" pitchFamily="18" charset="0"/>
                                </a:rPr>
                                <m:t>1000000</m:t>
                              </m:r>
                            </m:den>
                          </m:f>
                        </m:e>
                      </m:d>
                      <m:r>
                        <a:rPr lang="en-US" b="0" i="1" smtClean="0">
                          <a:latin typeface="Cambria Math" panose="02040503050406030204" pitchFamily="18" charset="0"/>
                        </a:rPr>
                        <m:t>∗</m:t>
                      </m:r>
                      <m:r>
                        <a:rPr lang="en-US" b="0" i="1" smtClean="0">
                          <a:latin typeface="Cambria Math" panose="02040503050406030204" pitchFamily="18" charset="0"/>
                        </a:rPr>
                        <m:t>𝑡𝑖𝑚𝑒𝑆𝑖𝑛𝑐𝑒𝐿𝑎𝑠𝑡𝐴𝑛𝑐h𝑜𝑟</m:t>
                      </m:r>
                    </m:oMath>
                  </m:oMathPara>
                </a14:m>
                <a:endParaRPr lang="en-US" dirty="0"/>
              </a:p>
              <a:p>
                <a:endParaRPr lang="en-US" dirty="0"/>
              </a:p>
            </p:txBody>
          </p:sp>
        </mc:Choice>
        <mc:Fallback xmlns="">
          <p:sp>
            <p:nvSpPr>
              <p:cNvPr id="3" name="Content Placeholder 2">
                <a:extLst>
                  <a:ext uri="{FF2B5EF4-FFF2-40B4-BE49-F238E27FC236}">
                    <a16:creationId xmlns:a16="http://schemas.microsoft.com/office/drawing/2014/main" id="{54875A5D-2D6C-4B83-AC6D-986A8C44451C}"/>
                  </a:ext>
                </a:extLst>
              </p:cNvPr>
              <p:cNvSpPr>
                <a:spLocks noGrp="1" noRot="1" noChangeAspect="1" noMove="1" noResize="1" noEditPoints="1" noAdjustHandles="1" noChangeArrowheads="1" noChangeShapeType="1" noTextEdit="1"/>
              </p:cNvSpPr>
              <p:nvPr>
                <p:ph idx="1"/>
              </p:nvPr>
            </p:nvSpPr>
            <p:spPr>
              <a:blipFill>
                <a:blip r:embed="rId2"/>
                <a:stretch>
                  <a:fillRect l="-1000" t="-218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23678F2-A8FE-4A09-99CC-8842FFB23694}"/>
              </a:ext>
            </a:extLst>
          </p:cNvPr>
          <p:cNvSpPr>
            <a:spLocks noGrp="1"/>
          </p:cNvSpPr>
          <p:nvPr>
            <p:ph type="sldNum" sz="quarter" idx="12"/>
          </p:nvPr>
        </p:nvSpPr>
        <p:spPr/>
        <p:txBody>
          <a:bodyPr/>
          <a:lstStyle/>
          <a:p>
            <a:fld id="{0778C724-3839-4D76-A707-B4C23905D055}" type="slidenum">
              <a:rPr lang="en-US" smtClean="0"/>
              <a:t>34</a:t>
            </a:fld>
            <a:endParaRPr lang="en-US"/>
          </a:p>
        </p:txBody>
      </p:sp>
    </p:spTree>
    <p:extLst>
      <p:ext uri="{BB962C8B-B14F-4D97-AF65-F5344CB8AC3E}">
        <p14:creationId xmlns:p14="http://schemas.microsoft.com/office/powerpoint/2010/main" val="4155451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 name="Isosceles Triangle 88"/>
          <p:cNvSpPr/>
          <p:nvPr/>
        </p:nvSpPr>
        <p:spPr>
          <a:xfrm rot="13500000">
            <a:off x="2221928" y="1555191"/>
            <a:ext cx="1643515" cy="4607495"/>
          </a:xfrm>
          <a:prstGeom prst="triangle">
            <a:avLst/>
          </a:prstGeom>
          <a:gradFill flip="none" rotWithShape="1">
            <a:gsLst>
              <a:gs pos="0">
                <a:schemeClr val="accent1">
                  <a:tint val="100000"/>
                  <a:shade val="100000"/>
                  <a:satMod val="130000"/>
                  <a:alpha val="9000"/>
                </a:schemeClr>
              </a:gs>
              <a:gs pos="100000">
                <a:schemeClr val="accent1">
                  <a:tint val="50000"/>
                  <a:shade val="100000"/>
                  <a:satMod val="350000"/>
                  <a:alpha val="9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274639"/>
            <a:ext cx="10972800" cy="1143000"/>
          </a:xfrm>
        </p:spPr>
        <p:txBody>
          <a:bodyPr>
            <a:normAutofit/>
          </a:bodyPr>
          <a:lstStyle/>
          <a:p>
            <a:r>
              <a:rPr lang="en-US" sz="3600" dirty="0"/>
              <a:t>Clock drift is an energy burden due to large guard bands and energy cost of precise timekeeping</a:t>
            </a:r>
          </a:p>
        </p:txBody>
      </p:sp>
      <p:sp>
        <p:nvSpPr>
          <p:cNvPr id="3" name="Slide Number Placeholder 2"/>
          <p:cNvSpPr>
            <a:spLocks noGrp="1"/>
          </p:cNvSpPr>
          <p:nvPr>
            <p:ph type="sldNum" sz="quarter" idx="12"/>
          </p:nvPr>
        </p:nvSpPr>
        <p:spPr>
          <a:xfrm>
            <a:off x="8077200" y="6339468"/>
            <a:ext cx="2133600" cy="365125"/>
          </a:xfrm>
        </p:spPr>
        <p:txBody>
          <a:bodyPr/>
          <a:lstStyle/>
          <a:p>
            <a:fld id="{8C9BDFD1-4A1A-8147-A77B-DBAF7E282E93}" type="slidenum">
              <a:rPr lang="en-US" smtClean="0"/>
              <a:t>35</a:t>
            </a:fld>
            <a:endParaRPr lang="en-US" dirty="0"/>
          </a:p>
        </p:txBody>
      </p:sp>
      <p:cxnSp>
        <p:nvCxnSpPr>
          <p:cNvPr id="51" name="Straight Connector 50"/>
          <p:cNvCxnSpPr>
            <a:cxnSpLocks/>
            <a:endCxn id="89" idx="3"/>
          </p:cNvCxnSpPr>
          <p:nvPr/>
        </p:nvCxnSpPr>
        <p:spPr>
          <a:xfrm flipV="1">
            <a:off x="1471903" y="2229943"/>
            <a:ext cx="3200779" cy="3288851"/>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a:cxnSpLocks/>
            <a:endCxn id="89" idx="2"/>
          </p:cNvCxnSpPr>
          <p:nvPr/>
        </p:nvCxnSpPr>
        <p:spPr>
          <a:xfrm flipV="1">
            <a:off x="1471903" y="2811013"/>
            <a:ext cx="3781848" cy="270777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cxnSpLocks/>
            <a:stCxn id="89" idx="0"/>
            <a:endCxn id="89" idx="4"/>
          </p:cNvCxnSpPr>
          <p:nvPr/>
        </p:nvCxnSpPr>
        <p:spPr>
          <a:xfrm flipV="1">
            <a:off x="1414690" y="1648872"/>
            <a:ext cx="2676921" cy="3839061"/>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494385" y="1609263"/>
            <a:ext cx="4840848" cy="4760504"/>
            <a:chOff x="5970511" y="2108730"/>
            <a:chExt cx="2487689" cy="2446402"/>
          </a:xfrm>
        </p:grpSpPr>
        <p:sp>
          <p:nvSpPr>
            <p:cNvPr id="27" name="TextBox 26"/>
            <p:cNvSpPr txBox="1"/>
            <p:nvPr/>
          </p:nvSpPr>
          <p:spPr>
            <a:xfrm>
              <a:off x="7254510" y="4339006"/>
              <a:ext cx="670026" cy="216126"/>
            </a:xfrm>
            <a:prstGeom prst="rect">
              <a:avLst/>
            </a:prstGeom>
            <a:noFill/>
          </p:spPr>
          <p:txBody>
            <a:bodyPr wrap="none" rtlCol="0">
              <a:spAutoFit/>
            </a:bodyPr>
            <a:lstStyle/>
            <a:p>
              <a:r>
                <a:rPr lang="en-US" sz="2133" dirty="0"/>
                <a:t>Wall time</a:t>
              </a:r>
            </a:p>
          </p:txBody>
        </p:sp>
        <p:sp>
          <p:nvSpPr>
            <p:cNvPr id="35" name="TextBox 34"/>
            <p:cNvSpPr txBox="1"/>
            <p:nvPr/>
          </p:nvSpPr>
          <p:spPr>
            <a:xfrm rot="16200000">
              <a:off x="5668251" y="3036060"/>
              <a:ext cx="820646" cy="216126"/>
            </a:xfrm>
            <a:prstGeom prst="rect">
              <a:avLst/>
            </a:prstGeom>
            <a:noFill/>
          </p:spPr>
          <p:txBody>
            <a:bodyPr wrap="none" rtlCol="0">
              <a:spAutoFit/>
            </a:bodyPr>
            <a:lstStyle/>
            <a:p>
              <a:r>
                <a:rPr lang="en-US" sz="2133" dirty="0"/>
                <a:t>Device time</a:t>
              </a:r>
            </a:p>
          </p:txBody>
        </p:sp>
        <p:cxnSp>
          <p:nvCxnSpPr>
            <p:cNvPr id="47" name="Straight Connector 46"/>
            <p:cNvCxnSpPr/>
            <p:nvPr/>
          </p:nvCxnSpPr>
          <p:spPr>
            <a:xfrm rot="5400000" flipV="1">
              <a:off x="7453656" y="3113275"/>
              <a:ext cx="0" cy="2009089"/>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flipV="1">
              <a:off x="6449111" y="2108730"/>
              <a:ext cx="0" cy="2009089"/>
            </a:xfrm>
            <a:prstGeom prst="line">
              <a:avLst/>
            </a:prstGeom>
          </p:spPr>
          <p:style>
            <a:lnRef idx="2">
              <a:schemeClr val="dk1"/>
            </a:lnRef>
            <a:fillRef idx="0">
              <a:schemeClr val="dk1"/>
            </a:fillRef>
            <a:effectRef idx="1">
              <a:schemeClr val="dk1"/>
            </a:effectRef>
            <a:fontRef idx="minor">
              <a:schemeClr val="tx1"/>
            </a:fontRef>
          </p:style>
        </p:cxnSp>
      </p:grpSp>
      <p:sp>
        <p:nvSpPr>
          <p:cNvPr id="73" name="TextBox 72"/>
          <p:cNvSpPr txBox="1"/>
          <p:nvPr/>
        </p:nvSpPr>
        <p:spPr>
          <a:xfrm>
            <a:off x="8131455" y="2217626"/>
            <a:ext cx="4801314" cy="1477328"/>
          </a:xfrm>
          <a:prstGeom prst="rect">
            <a:avLst/>
          </a:prstGeom>
          <a:noFill/>
        </p:spPr>
        <p:txBody>
          <a:bodyPr wrap="none" rtlCol="0">
            <a:spAutoFit/>
          </a:bodyPr>
          <a:lstStyle/>
          <a:p>
            <a:r>
              <a:rPr lang="en-US" b="1" dirty="0"/>
              <a:t>CC2520 Radio + AM18xx RTC:</a:t>
            </a:r>
          </a:p>
          <a:p>
            <a:r>
              <a:rPr lang="en-US" dirty="0"/>
              <a:t>    300s * 2ppm </a:t>
            </a:r>
            <a:r>
              <a:rPr lang="en-US" dirty="0">
                <a:sym typeface="Wingdings"/>
              </a:rPr>
              <a:t>* 2 = 1.2 </a:t>
            </a:r>
            <a:r>
              <a:rPr lang="en-US" dirty="0" err="1">
                <a:sym typeface="Wingdings"/>
              </a:rPr>
              <a:t>ms</a:t>
            </a:r>
            <a:r>
              <a:rPr lang="en-US" dirty="0">
                <a:sym typeface="Wingdings"/>
              </a:rPr>
              <a:t> guard</a:t>
            </a:r>
          </a:p>
          <a:p>
            <a:r>
              <a:rPr lang="en-US" dirty="0">
                <a:sym typeface="Wingdings"/>
              </a:rPr>
              <a:t>    1.2 </a:t>
            </a:r>
            <a:r>
              <a:rPr lang="en-US" dirty="0" err="1">
                <a:sym typeface="Wingdings"/>
              </a:rPr>
              <a:t>ms</a:t>
            </a:r>
            <a:r>
              <a:rPr lang="en-US" dirty="0">
                <a:sym typeface="Wingdings"/>
              </a:rPr>
              <a:t> * 60 </a:t>
            </a:r>
            <a:r>
              <a:rPr lang="en-US" dirty="0" err="1">
                <a:sym typeface="Wingdings"/>
              </a:rPr>
              <a:t>mW</a:t>
            </a:r>
            <a:r>
              <a:rPr lang="en-US" dirty="0">
                <a:sym typeface="Wingdings"/>
              </a:rPr>
              <a:t> = 36 </a:t>
            </a:r>
            <a:r>
              <a:rPr lang="en-US" dirty="0" err="1">
                <a:sym typeface="Wingdings"/>
              </a:rPr>
              <a:t>μJ</a:t>
            </a:r>
            <a:r>
              <a:rPr lang="en-US" dirty="0">
                <a:sym typeface="Wingdings"/>
              </a:rPr>
              <a:t> (RF loss)</a:t>
            </a:r>
          </a:p>
          <a:p>
            <a:r>
              <a:rPr lang="en-US" dirty="0">
                <a:sym typeface="Wingdings"/>
              </a:rPr>
              <a:t>    300s * 150nW = 45 </a:t>
            </a:r>
            <a:r>
              <a:rPr lang="en-US" dirty="0" err="1">
                <a:sym typeface="Wingdings"/>
              </a:rPr>
              <a:t>μJ</a:t>
            </a:r>
            <a:r>
              <a:rPr lang="en-US" dirty="0">
                <a:sym typeface="Wingdings"/>
              </a:rPr>
              <a:t> (RTC loss)	</a:t>
            </a:r>
          </a:p>
          <a:p>
            <a:r>
              <a:rPr lang="en-US" dirty="0">
                <a:solidFill>
                  <a:srgbClr val="FF0000"/>
                </a:solidFill>
                <a:sym typeface="Wingdings"/>
              </a:rPr>
              <a:t>    ≈ 100 </a:t>
            </a:r>
            <a:r>
              <a:rPr lang="en-US" dirty="0" err="1">
                <a:solidFill>
                  <a:srgbClr val="FF0000"/>
                </a:solidFill>
                <a:sym typeface="Wingdings"/>
              </a:rPr>
              <a:t>μJ</a:t>
            </a:r>
            <a:r>
              <a:rPr lang="en-US" dirty="0">
                <a:solidFill>
                  <a:srgbClr val="FF0000"/>
                </a:solidFill>
                <a:sym typeface="Wingdings"/>
              </a:rPr>
              <a:t> loss / packet @ 300 s</a:t>
            </a:r>
            <a:endParaRPr lang="en-US" dirty="0">
              <a:solidFill>
                <a:srgbClr val="FF0000"/>
              </a:solidFill>
            </a:endParaRPr>
          </a:p>
        </p:txBody>
      </p:sp>
      <p:grpSp>
        <p:nvGrpSpPr>
          <p:cNvPr id="86" name="Group 85"/>
          <p:cNvGrpSpPr/>
          <p:nvPr/>
        </p:nvGrpSpPr>
        <p:grpSpPr>
          <a:xfrm>
            <a:off x="991369" y="2455333"/>
            <a:ext cx="6795435" cy="3481487"/>
            <a:chOff x="6352092" y="2437415"/>
            <a:chExt cx="3492143" cy="1789120"/>
          </a:xfrm>
        </p:grpSpPr>
        <p:cxnSp>
          <p:nvCxnSpPr>
            <p:cNvPr id="36" name="Straight Connector 35"/>
            <p:cNvCxnSpPr/>
            <p:nvPr/>
          </p:nvCxnSpPr>
          <p:spPr>
            <a:xfrm flipV="1">
              <a:off x="7647961" y="2437415"/>
              <a:ext cx="0" cy="1678978"/>
            </a:xfrm>
            <a:prstGeom prst="line">
              <a:avLst/>
            </a:prstGeom>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7288104" y="4031432"/>
              <a:ext cx="657189" cy="195103"/>
            </a:xfrm>
            <a:prstGeom prst="rect">
              <a:avLst/>
            </a:prstGeom>
            <a:noFill/>
          </p:spPr>
          <p:txBody>
            <a:bodyPr wrap="square" rtlCol="0">
              <a:spAutoFit/>
            </a:bodyPr>
            <a:lstStyle/>
            <a:p>
              <a:r>
                <a:rPr lang="en-US" sz="1867" dirty="0">
                  <a:solidFill>
                    <a:schemeClr val="accent2"/>
                  </a:solidFill>
                </a:rPr>
                <a:t>300 s</a:t>
              </a:r>
            </a:p>
          </p:txBody>
        </p:sp>
        <p:cxnSp>
          <p:nvCxnSpPr>
            <p:cNvPr id="60" name="Straight Connector 59"/>
            <p:cNvCxnSpPr>
              <a:cxnSpLocks/>
            </p:cNvCxnSpPr>
            <p:nvPr/>
          </p:nvCxnSpPr>
          <p:spPr>
            <a:xfrm flipH="1">
              <a:off x="6575294" y="2437415"/>
              <a:ext cx="1072668"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cxnSp>
          <p:nvCxnSpPr>
            <p:cNvPr id="66" name="Straight Connector 65"/>
            <p:cNvCxnSpPr>
              <a:cxnSpLocks/>
            </p:cNvCxnSpPr>
            <p:nvPr/>
          </p:nvCxnSpPr>
          <p:spPr>
            <a:xfrm flipH="1">
              <a:off x="6585680" y="3289765"/>
              <a:ext cx="1062282"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71" name="TextBox 70"/>
            <p:cNvSpPr txBox="1"/>
            <p:nvPr/>
          </p:nvSpPr>
          <p:spPr>
            <a:xfrm rot="16200000">
              <a:off x="6194220" y="2728834"/>
              <a:ext cx="510848" cy="195103"/>
            </a:xfrm>
            <a:prstGeom prst="rect">
              <a:avLst/>
            </a:prstGeom>
            <a:noFill/>
          </p:spPr>
          <p:txBody>
            <a:bodyPr wrap="square" rtlCol="0">
              <a:spAutoFit/>
            </a:bodyPr>
            <a:lstStyle/>
            <a:p>
              <a:r>
                <a:rPr lang="en-US" sz="1867" dirty="0">
                  <a:solidFill>
                    <a:srgbClr val="C0504D"/>
                  </a:solidFill>
                </a:rPr>
                <a:t>Guard</a:t>
              </a:r>
            </a:p>
          </p:txBody>
        </p:sp>
        <p:sp>
          <p:nvSpPr>
            <p:cNvPr id="76" name="Right Brace 75"/>
            <p:cNvSpPr/>
            <p:nvPr/>
          </p:nvSpPr>
          <p:spPr>
            <a:xfrm>
              <a:off x="8840981" y="2442240"/>
              <a:ext cx="146588" cy="841979"/>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600" dirty="0"/>
            </a:p>
          </p:txBody>
        </p:sp>
        <p:sp>
          <p:nvSpPr>
            <p:cNvPr id="85" name="Rounded Rectangle 84"/>
            <p:cNvSpPr/>
            <p:nvPr/>
          </p:nvSpPr>
          <p:spPr>
            <a:xfrm>
              <a:off x="9079028" y="2654304"/>
              <a:ext cx="765207" cy="448726"/>
            </a:xfrm>
            <a:prstGeom prst="roundRect">
              <a:avLst/>
            </a:prstGeom>
            <a:solidFill>
              <a:schemeClr val="accent2">
                <a:lumMod val="40000"/>
                <a:lumOff val="6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133" dirty="0">
                  <a:solidFill>
                    <a:schemeClr val="tx1"/>
                  </a:solidFill>
                </a:rPr>
                <a:t>1200 </a:t>
              </a:r>
              <a:r>
                <a:rPr lang="en-US" sz="2133" dirty="0" err="1">
                  <a:solidFill>
                    <a:schemeClr val="tx1"/>
                  </a:solidFill>
                </a:rPr>
                <a:t>μs</a:t>
              </a:r>
              <a:endParaRPr lang="en-US" sz="2133" dirty="0">
                <a:solidFill>
                  <a:schemeClr val="tx1"/>
                </a:solidFill>
              </a:endParaRPr>
            </a:p>
            <a:p>
              <a:pPr algn="ctr"/>
              <a:r>
                <a:rPr lang="en-US" sz="2133" dirty="0">
                  <a:solidFill>
                    <a:schemeClr val="tx1"/>
                  </a:solidFill>
                </a:rPr>
                <a:t>@ 2ppm</a:t>
              </a:r>
            </a:p>
          </p:txBody>
        </p:sp>
      </p:grpSp>
      <p:sp>
        <p:nvSpPr>
          <p:cNvPr id="88" name="TextBox 87"/>
          <p:cNvSpPr txBox="1"/>
          <p:nvPr/>
        </p:nvSpPr>
        <p:spPr>
          <a:xfrm>
            <a:off x="-1185333" y="2455333"/>
            <a:ext cx="184731" cy="369332"/>
          </a:xfrm>
          <a:prstGeom prst="rect">
            <a:avLst/>
          </a:prstGeom>
          <a:noFill/>
        </p:spPr>
        <p:txBody>
          <a:bodyPr wrap="none" rtlCol="0">
            <a:spAutoFit/>
          </a:bodyPr>
          <a:lstStyle/>
          <a:p>
            <a:endParaRPr lang="en-US" dirty="0"/>
          </a:p>
        </p:txBody>
      </p:sp>
      <p:grpSp>
        <p:nvGrpSpPr>
          <p:cNvPr id="43" name="Group 42"/>
          <p:cNvGrpSpPr/>
          <p:nvPr/>
        </p:nvGrpSpPr>
        <p:grpSpPr>
          <a:xfrm>
            <a:off x="6028728" y="3740277"/>
            <a:ext cx="2048473" cy="1655257"/>
            <a:chOff x="7859280" y="3130111"/>
            <a:chExt cx="1052701" cy="850629"/>
          </a:xfrm>
          <a:solidFill>
            <a:schemeClr val="accent4">
              <a:lumMod val="40000"/>
              <a:lumOff val="60000"/>
            </a:schemeClr>
          </a:solidFill>
        </p:grpSpPr>
        <p:sp>
          <p:nvSpPr>
            <p:cNvPr id="21" name="Rounded Rectangle 20"/>
            <p:cNvSpPr/>
            <p:nvPr/>
          </p:nvSpPr>
          <p:spPr>
            <a:xfrm>
              <a:off x="7859280" y="3473943"/>
              <a:ext cx="1052701" cy="506797"/>
            </a:xfrm>
            <a:prstGeom prst="roundRect">
              <a:avLst/>
            </a:prstGeom>
            <a:grp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a:solidFill>
                    <a:schemeClr val="tx1"/>
                  </a:solidFill>
                </a:rPr>
                <a:t>Static Power:</a:t>
              </a:r>
            </a:p>
            <a:p>
              <a:pPr algn="ctr"/>
              <a:r>
                <a:rPr lang="en-US" sz="2000" dirty="0">
                  <a:solidFill>
                    <a:schemeClr val="tx1"/>
                  </a:solidFill>
                </a:rPr>
                <a:t>100 </a:t>
              </a:r>
              <a:r>
                <a:rPr lang="en-US" sz="2000" dirty="0" err="1">
                  <a:solidFill>
                    <a:schemeClr val="tx1"/>
                  </a:solidFill>
                </a:rPr>
                <a:t>nW</a:t>
              </a:r>
              <a:r>
                <a:rPr lang="en-US" sz="2000" dirty="0">
                  <a:solidFill>
                    <a:schemeClr val="tx1"/>
                  </a:solidFill>
                </a:rPr>
                <a:t>+</a:t>
              </a:r>
            </a:p>
          </p:txBody>
        </p:sp>
        <p:sp>
          <p:nvSpPr>
            <p:cNvPr id="26" name="Right Brace 25"/>
            <p:cNvSpPr/>
            <p:nvPr/>
          </p:nvSpPr>
          <p:spPr>
            <a:xfrm rot="5400000">
              <a:off x="8238525" y="2897175"/>
              <a:ext cx="288282" cy="754154"/>
            </a:xfrm>
            <a:prstGeom prst="rightBrace">
              <a:avLst/>
            </a:prstGeom>
            <a:noFill/>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sz="4267"/>
            </a:p>
          </p:txBody>
        </p:sp>
      </p:grpSp>
      <p:sp>
        <p:nvSpPr>
          <p:cNvPr id="28" name="TextBox 27">
            <a:extLst>
              <a:ext uri="{FF2B5EF4-FFF2-40B4-BE49-F238E27FC236}">
                <a16:creationId xmlns:a16="http://schemas.microsoft.com/office/drawing/2014/main" id="{BAE10AF9-1942-0940-A429-4D35B7ACF478}"/>
              </a:ext>
            </a:extLst>
          </p:cNvPr>
          <p:cNvSpPr txBox="1"/>
          <p:nvPr/>
        </p:nvSpPr>
        <p:spPr>
          <a:xfrm>
            <a:off x="8672661" y="4020763"/>
            <a:ext cx="3117129" cy="1477328"/>
          </a:xfrm>
          <a:prstGeom prst="rect">
            <a:avLst/>
          </a:prstGeom>
          <a:noFill/>
        </p:spPr>
        <p:txBody>
          <a:bodyPr wrap="square" rtlCol="0">
            <a:spAutoFit/>
          </a:bodyPr>
          <a:lstStyle/>
          <a:p>
            <a:r>
              <a:rPr lang="en-US" b="1" dirty="0">
                <a:solidFill>
                  <a:schemeClr val="bg1">
                    <a:lumMod val="50000"/>
                  </a:schemeClr>
                </a:solidFill>
              </a:rPr>
              <a:t>(CC2520 is a 15.4 radio, but same idea applies)</a:t>
            </a:r>
            <a:br>
              <a:rPr lang="en-US" b="1" dirty="0">
                <a:solidFill>
                  <a:schemeClr val="bg1">
                    <a:lumMod val="50000"/>
                  </a:schemeClr>
                </a:solidFill>
              </a:rPr>
            </a:br>
            <a:br>
              <a:rPr lang="en-US" b="1" dirty="0">
                <a:solidFill>
                  <a:schemeClr val="bg1">
                    <a:lumMod val="50000"/>
                  </a:schemeClr>
                </a:solidFill>
              </a:rPr>
            </a:br>
            <a:r>
              <a:rPr lang="en-US" dirty="0"/>
              <a:t>Max connection interval in BLE is 4 seconds</a:t>
            </a:r>
          </a:p>
        </p:txBody>
      </p:sp>
    </p:spTree>
    <p:extLst>
      <p:ext uri="{BB962C8B-B14F-4D97-AF65-F5344CB8AC3E}">
        <p14:creationId xmlns:p14="http://schemas.microsoft.com/office/powerpoint/2010/main" val="40119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4E66-172C-461F-AE30-9A6143856158}"/>
              </a:ext>
            </a:extLst>
          </p:cNvPr>
          <p:cNvSpPr>
            <a:spLocks noGrp="1"/>
          </p:cNvSpPr>
          <p:nvPr>
            <p:ph type="title"/>
          </p:nvPr>
        </p:nvSpPr>
        <p:spPr/>
        <p:txBody>
          <a:bodyPr/>
          <a:lstStyle/>
          <a:p>
            <a:r>
              <a:rPr lang="en-US" dirty="0"/>
              <a:t>How many devices can be connected?</a:t>
            </a:r>
          </a:p>
        </p:txBody>
      </p:sp>
      <p:sp>
        <p:nvSpPr>
          <p:cNvPr id="3" name="Content Placeholder 2">
            <a:extLst>
              <a:ext uri="{FF2B5EF4-FFF2-40B4-BE49-F238E27FC236}">
                <a16:creationId xmlns:a16="http://schemas.microsoft.com/office/drawing/2014/main" id="{54875A5D-2D6C-4B83-AC6D-986A8C44451C}"/>
              </a:ext>
            </a:extLst>
          </p:cNvPr>
          <p:cNvSpPr>
            <a:spLocks noGrp="1"/>
          </p:cNvSpPr>
          <p:nvPr>
            <p:ph idx="1"/>
          </p:nvPr>
        </p:nvSpPr>
        <p:spPr/>
        <p:txBody>
          <a:bodyPr>
            <a:normAutofit fontScale="92500" lnSpcReduction="10000"/>
          </a:bodyPr>
          <a:lstStyle/>
          <a:p>
            <a:r>
              <a:rPr lang="en-US" dirty="0"/>
              <a:t>We can schedule with granularity of </a:t>
            </a:r>
            <a:r>
              <a:rPr lang="en-US" i="1" dirty="0"/>
              <a:t>at least</a:t>
            </a:r>
            <a:r>
              <a:rPr lang="en-US" dirty="0"/>
              <a:t> 1.25 </a:t>
            </a:r>
            <a:r>
              <a:rPr lang="en-US" dirty="0" err="1"/>
              <a:t>ms</a:t>
            </a:r>
            <a:r>
              <a:rPr lang="en-US" dirty="0"/>
              <a:t> (offset steps)</a:t>
            </a:r>
          </a:p>
          <a:p>
            <a:pPr lvl="1"/>
            <a:r>
              <a:rPr lang="en-US" dirty="0"/>
              <a:t>That’s at least 800 devices per second</a:t>
            </a:r>
          </a:p>
          <a:p>
            <a:pPr lvl="1"/>
            <a:endParaRPr lang="en-US" dirty="0"/>
          </a:p>
          <a:p>
            <a:r>
              <a:rPr lang="en-US" dirty="0"/>
              <a:t>Intervals go up to 4 seconds, so multiply by four</a:t>
            </a:r>
          </a:p>
          <a:p>
            <a:pPr lvl="1"/>
            <a:r>
              <a:rPr lang="en-US" dirty="0"/>
              <a:t>That’s 3200 devices per max interval</a:t>
            </a:r>
          </a:p>
          <a:p>
            <a:pPr lvl="1"/>
            <a:endParaRPr lang="en-US" dirty="0"/>
          </a:p>
          <a:p>
            <a:r>
              <a:rPr lang="en-US" dirty="0"/>
              <a:t>Plus central can skip intervals on occasion without dropping the connection</a:t>
            </a:r>
          </a:p>
          <a:p>
            <a:pPr lvl="1"/>
            <a:r>
              <a:rPr lang="en-US" dirty="0"/>
              <a:t>And really the offset defines a window. More granularity is available</a:t>
            </a:r>
          </a:p>
          <a:p>
            <a:pPr lvl="1"/>
            <a:endParaRPr lang="en-US" dirty="0"/>
          </a:p>
          <a:p>
            <a:r>
              <a:rPr lang="en-US" dirty="0"/>
              <a:t>Answer: thousands of devices</a:t>
            </a:r>
          </a:p>
          <a:p>
            <a:pPr lvl="1"/>
            <a:r>
              <a:rPr lang="en-US" dirty="0"/>
              <a:t>Although each is sending minimum-sized packets each interval</a:t>
            </a:r>
          </a:p>
        </p:txBody>
      </p:sp>
      <p:sp>
        <p:nvSpPr>
          <p:cNvPr id="4" name="Slide Number Placeholder 3">
            <a:extLst>
              <a:ext uri="{FF2B5EF4-FFF2-40B4-BE49-F238E27FC236}">
                <a16:creationId xmlns:a16="http://schemas.microsoft.com/office/drawing/2014/main" id="{D23678F2-A8FE-4A09-99CC-8842FFB23694}"/>
              </a:ext>
            </a:extLst>
          </p:cNvPr>
          <p:cNvSpPr>
            <a:spLocks noGrp="1"/>
          </p:cNvSpPr>
          <p:nvPr>
            <p:ph type="sldNum" sz="quarter" idx="12"/>
          </p:nvPr>
        </p:nvSpPr>
        <p:spPr/>
        <p:txBody>
          <a:bodyPr/>
          <a:lstStyle/>
          <a:p>
            <a:fld id="{0778C724-3839-4D76-A707-B4C23905D055}" type="slidenum">
              <a:rPr lang="en-US" smtClean="0"/>
              <a:t>36</a:t>
            </a:fld>
            <a:endParaRPr lang="en-US"/>
          </a:p>
        </p:txBody>
      </p:sp>
    </p:spTree>
    <p:extLst>
      <p:ext uri="{BB962C8B-B14F-4D97-AF65-F5344CB8AC3E}">
        <p14:creationId xmlns:p14="http://schemas.microsoft.com/office/powerpoint/2010/main" val="1857167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6AE5-4C40-4D46-99AA-45123B8591A5}"/>
              </a:ext>
            </a:extLst>
          </p:cNvPr>
          <p:cNvSpPr>
            <a:spLocks noGrp="1"/>
          </p:cNvSpPr>
          <p:nvPr>
            <p:ph type="title"/>
          </p:nvPr>
        </p:nvSpPr>
        <p:spPr/>
        <p:txBody>
          <a:bodyPr/>
          <a:lstStyle/>
          <a:p>
            <a:r>
              <a:rPr lang="en-US" dirty="0"/>
              <a:t>How many devices can be connected in the real world?</a:t>
            </a:r>
          </a:p>
        </p:txBody>
      </p:sp>
      <p:sp>
        <p:nvSpPr>
          <p:cNvPr id="3" name="Content Placeholder 2">
            <a:extLst>
              <a:ext uri="{FF2B5EF4-FFF2-40B4-BE49-F238E27FC236}">
                <a16:creationId xmlns:a16="http://schemas.microsoft.com/office/drawing/2014/main" id="{3A04820F-61B2-4E0F-A893-980624C15514}"/>
              </a:ext>
            </a:extLst>
          </p:cNvPr>
          <p:cNvSpPr>
            <a:spLocks noGrp="1"/>
          </p:cNvSpPr>
          <p:nvPr>
            <p:ph idx="1"/>
          </p:nvPr>
        </p:nvSpPr>
        <p:spPr/>
        <p:txBody>
          <a:bodyPr/>
          <a:lstStyle/>
          <a:p>
            <a:r>
              <a:rPr lang="en-US" dirty="0"/>
              <a:t>The limit is much much lower on real devices</a:t>
            </a:r>
          </a:p>
          <a:p>
            <a:pPr lvl="1"/>
            <a:r>
              <a:rPr lang="en-US" dirty="0"/>
              <a:t>Example: Android sets a limit at around 4-15</a:t>
            </a:r>
          </a:p>
          <a:p>
            <a:pPr lvl="1"/>
            <a:r>
              <a:rPr lang="en-US" dirty="0"/>
              <a:t>nRF52 s140 </a:t>
            </a:r>
            <a:r>
              <a:rPr lang="en-US" dirty="0" err="1"/>
              <a:t>softdevice</a:t>
            </a:r>
            <a:r>
              <a:rPr lang="en-US" dirty="0"/>
              <a:t> allows up to 20</a:t>
            </a:r>
          </a:p>
          <a:p>
            <a:pPr lvl="1"/>
            <a:endParaRPr lang="en-US" dirty="0"/>
          </a:p>
          <a:p>
            <a:r>
              <a:rPr lang="en-US" dirty="0"/>
              <a:t>Connection management is often done in firmware</a:t>
            </a:r>
          </a:p>
          <a:p>
            <a:pPr lvl="1"/>
            <a:r>
              <a:rPr lang="en-US" dirty="0" err="1"/>
              <a:t>Softdevice</a:t>
            </a:r>
            <a:r>
              <a:rPr lang="en-US" dirty="0"/>
              <a:t> for </a:t>
            </a:r>
            <a:r>
              <a:rPr lang="en-US" dirty="0" err="1"/>
              <a:t>nRF</a:t>
            </a:r>
            <a:r>
              <a:rPr lang="en-US" dirty="0"/>
              <a:t>, firmware on the radio chip in smartphones</a:t>
            </a:r>
          </a:p>
          <a:p>
            <a:pPr lvl="1"/>
            <a:endParaRPr lang="en-US" dirty="0"/>
          </a:p>
          <a:p>
            <a:r>
              <a:rPr lang="en-US" dirty="0"/>
              <a:t>Limited by memory and complexity</a:t>
            </a:r>
          </a:p>
          <a:p>
            <a:endParaRPr lang="en-US" dirty="0"/>
          </a:p>
        </p:txBody>
      </p:sp>
      <p:sp>
        <p:nvSpPr>
          <p:cNvPr id="4" name="Slide Number Placeholder 3">
            <a:extLst>
              <a:ext uri="{FF2B5EF4-FFF2-40B4-BE49-F238E27FC236}">
                <a16:creationId xmlns:a16="http://schemas.microsoft.com/office/drawing/2014/main" id="{F9483696-D6C9-4A51-AA9E-CBE0B521DDDB}"/>
              </a:ext>
            </a:extLst>
          </p:cNvPr>
          <p:cNvSpPr>
            <a:spLocks noGrp="1"/>
          </p:cNvSpPr>
          <p:nvPr>
            <p:ph type="sldNum" sz="quarter" idx="12"/>
          </p:nvPr>
        </p:nvSpPr>
        <p:spPr/>
        <p:txBody>
          <a:bodyPr/>
          <a:lstStyle/>
          <a:p>
            <a:fld id="{0778C724-3839-4D76-A707-B4C23905D055}" type="slidenum">
              <a:rPr lang="en-US" smtClean="0"/>
              <a:t>37</a:t>
            </a:fld>
            <a:endParaRPr lang="en-US"/>
          </a:p>
        </p:txBody>
      </p:sp>
    </p:spTree>
    <p:extLst>
      <p:ext uri="{BB962C8B-B14F-4D97-AF65-F5344CB8AC3E}">
        <p14:creationId xmlns:p14="http://schemas.microsoft.com/office/powerpoint/2010/main" val="3117351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30A8A-F8A2-46AA-B18E-0BA7B6531C96}"/>
              </a:ext>
            </a:extLst>
          </p:cNvPr>
          <p:cNvSpPr>
            <a:spLocks noGrp="1"/>
          </p:cNvSpPr>
          <p:nvPr>
            <p:ph type="title"/>
          </p:nvPr>
        </p:nvSpPr>
        <p:spPr/>
        <p:txBody>
          <a:bodyPr/>
          <a:lstStyle/>
          <a:p>
            <a:r>
              <a:rPr lang="en-US" dirty="0"/>
              <a:t>How much throughput can a device have?</a:t>
            </a:r>
          </a:p>
        </p:txBody>
      </p:sp>
      <p:sp>
        <p:nvSpPr>
          <p:cNvPr id="3" name="Content Placeholder 2">
            <a:extLst>
              <a:ext uri="{FF2B5EF4-FFF2-40B4-BE49-F238E27FC236}">
                <a16:creationId xmlns:a16="http://schemas.microsoft.com/office/drawing/2014/main" id="{AA51CA21-8D8B-4163-A828-1A4833866CCB}"/>
              </a:ext>
            </a:extLst>
          </p:cNvPr>
          <p:cNvSpPr>
            <a:spLocks noGrp="1"/>
          </p:cNvSpPr>
          <p:nvPr>
            <p:ph idx="1"/>
          </p:nvPr>
        </p:nvSpPr>
        <p:spPr/>
        <p:txBody>
          <a:bodyPr/>
          <a:lstStyle/>
          <a:p>
            <a:r>
              <a:rPr lang="en-US" b="1" dirty="0"/>
              <a:t>1 Mbps?</a:t>
            </a:r>
            <a:r>
              <a:rPr lang="en-US" dirty="0"/>
              <a:t>  </a:t>
            </a:r>
          </a:p>
        </p:txBody>
      </p:sp>
      <p:sp>
        <p:nvSpPr>
          <p:cNvPr id="4" name="Slide Number Placeholder 3">
            <a:extLst>
              <a:ext uri="{FF2B5EF4-FFF2-40B4-BE49-F238E27FC236}">
                <a16:creationId xmlns:a16="http://schemas.microsoft.com/office/drawing/2014/main" id="{4A389213-DAA0-4D51-9D2C-27CF2EFFDEA6}"/>
              </a:ext>
            </a:extLst>
          </p:cNvPr>
          <p:cNvSpPr>
            <a:spLocks noGrp="1"/>
          </p:cNvSpPr>
          <p:nvPr>
            <p:ph type="sldNum" sz="quarter" idx="12"/>
          </p:nvPr>
        </p:nvSpPr>
        <p:spPr/>
        <p:txBody>
          <a:bodyPr/>
          <a:lstStyle/>
          <a:p>
            <a:fld id="{0778C724-3839-4D76-A707-B4C23905D055}" type="slidenum">
              <a:rPr lang="en-US" smtClean="0"/>
              <a:t>38</a:t>
            </a:fld>
            <a:endParaRPr lang="en-US"/>
          </a:p>
        </p:txBody>
      </p:sp>
    </p:spTree>
    <p:extLst>
      <p:ext uri="{BB962C8B-B14F-4D97-AF65-F5344CB8AC3E}">
        <p14:creationId xmlns:p14="http://schemas.microsoft.com/office/powerpoint/2010/main" val="3104267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30A8A-F8A2-46AA-B18E-0BA7B6531C96}"/>
              </a:ext>
            </a:extLst>
          </p:cNvPr>
          <p:cNvSpPr>
            <a:spLocks noGrp="1"/>
          </p:cNvSpPr>
          <p:nvPr>
            <p:ph type="title"/>
          </p:nvPr>
        </p:nvSpPr>
        <p:spPr/>
        <p:txBody>
          <a:bodyPr/>
          <a:lstStyle/>
          <a:p>
            <a:r>
              <a:rPr lang="en-US" dirty="0"/>
              <a:t>How much throughput can a device have?</a:t>
            </a:r>
          </a:p>
        </p:txBody>
      </p:sp>
      <p:sp>
        <p:nvSpPr>
          <p:cNvPr id="3" name="Content Placeholder 2">
            <a:extLst>
              <a:ext uri="{FF2B5EF4-FFF2-40B4-BE49-F238E27FC236}">
                <a16:creationId xmlns:a16="http://schemas.microsoft.com/office/drawing/2014/main" id="{AA51CA21-8D8B-4163-A828-1A4833866CCB}"/>
              </a:ext>
            </a:extLst>
          </p:cNvPr>
          <p:cNvSpPr>
            <a:spLocks noGrp="1"/>
          </p:cNvSpPr>
          <p:nvPr>
            <p:ph idx="1"/>
          </p:nvPr>
        </p:nvSpPr>
        <p:spPr/>
        <p:txBody>
          <a:bodyPr/>
          <a:lstStyle/>
          <a:p>
            <a:r>
              <a:rPr lang="en-US" b="1" dirty="0"/>
              <a:t>1 Mbps?</a:t>
            </a:r>
            <a:r>
              <a:rPr lang="en-US" dirty="0"/>
              <a:t> Not even close. Packet overhead plus timing delays</a:t>
            </a:r>
          </a:p>
          <a:p>
            <a:endParaRPr lang="en-US" dirty="0"/>
          </a:p>
          <a:p>
            <a:r>
              <a:rPr lang="en-US" dirty="0"/>
              <a:t>Step 1: decrease connection interval as much as possible</a:t>
            </a:r>
          </a:p>
          <a:p>
            <a:pPr lvl="1"/>
            <a:r>
              <a:rPr lang="en-US" dirty="0"/>
              <a:t>More connection events per second mean more data</a:t>
            </a:r>
          </a:p>
          <a:p>
            <a:pPr lvl="1"/>
            <a:r>
              <a:rPr lang="en-US" dirty="0"/>
              <a:t>Range: 7.5 </a:t>
            </a:r>
            <a:r>
              <a:rPr lang="en-US" dirty="0" err="1"/>
              <a:t>ms</a:t>
            </a:r>
            <a:r>
              <a:rPr lang="en-US" dirty="0"/>
              <a:t> to 4.0 s</a:t>
            </a:r>
          </a:p>
          <a:p>
            <a:pPr lvl="1"/>
            <a:r>
              <a:rPr lang="en-US" dirty="0"/>
              <a:t>Somewhat device-specific configuration</a:t>
            </a:r>
          </a:p>
          <a:p>
            <a:pPr lvl="2"/>
            <a:r>
              <a:rPr lang="en-US" dirty="0"/>
              <a:t>Android allows 7.5 </a:t>
            </a:r>
            <a:r>
              <a:rPr lang="en-US" dirty="0" err="1"/>
              <a:t>ms</a:t>
            </a:r>
            <a:endParaRPr lang="en-US" dirty="0"/>
          </a:p>
          <a:p>
            <a:pPr lvl="2"/>
            <a:r>
              <a:rPr lang="en-US" dirty="0"/>
              <a:t>iOS allows 15 </a:t>
            </a:r>
            <a:r>
              <a:rPr lang="en-US" dirty="0" err="1"/>
              <a:t>ms</a:t>
            </a:r>
            <a:endParaRPr lang="en-US" dirty="0"/>
          </a:p>
        </p:txBody>
      </p:sp>
      <p:sp>
        <p:nvSpPr>
          <p:cNvPr id="4" name="Slide Number Placeholder 3">
            <a:extLst>
              <a:ext uri="{FF2B5EF4-FFF2-40B4-BE49-F238E27FC236}">
                <a16:creationId xmlns:a16="http://schemas.microsoft.com/office/drawing/2014/main" id="{4A389213-DAA0-4D51-9D2C-27CF2EFFDEA6}"/>
              </a:ext>
            </a:extLst>
          </p:cNvPr>
          <p:cNvSpPr>
            <a:spLocks noGrp="1"/>
          </p:cNvSpPr>
          <p:nvPr>
            <p:ph type="sldNum" sz="quarter" idx="12"/>
          </p:nvPr>
        </p:nvSpPr>
        <p:spPr/>
        <p:txBody>
          <a:bodyPr/>
          <a:lstStyle/>
          <a:p>
            <a:fld id="{0778C724-3839-4D76-A707-B4C23905D055}" type="slidenum">
              <a:rPr lang="en-US" smtClean="0"/>
              <a:t>39</a:t>
            </a:fld>
            <a:endParaRPr lang="en-US"/>
          </a:p>
        </p:txBody>
      </p:sp>
    </p:spTree>
    <p:extLst>
      <p:ext uri="{BB962C8B-B14F-4D97-AF65-F5344CB8AC3E}">
        <p14:creationId xmlns:p14="http://schemas.microsoft.com/office/powerpoint/2010/main" val="4272795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4</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xfrm>
            <a:off x="505996" y="694143"/>
            <a:ext cx="10972798" cy="5486400"/>
          </a:xfrm>
        </p:spPr>
        <p:txBody>
          <a:bodyPr/>
          <a:lstStyle/>
          <a:p>
            <a:r>
              <a:rPr lang="en-US" b="1" dirty="0"/>
              <a:t>Connection PHY and Link Layer</a:t>
            </a:r>
          </a:p>
          <a:p>
            <a:r>
              <a:rPr lang="en-US" dirty="0"/>
              <a:t>Connection Investigations</a:t>
            </a:r>
          </a:p>
          <a:p>
            <a:r>
              <a:rPr lang="en-US" dirty="0"/>
              <a:t>GATT</a:t>
            </a:r>
          </a:p>
          <a:p>
            <a:endParaRPr lang="en-US" dirty="0"/>
          </a:p>
          <a:p>
            <a:r>
              <a:rPr lang="en-US" dirty="0"/>
              <a:t>BLE 5</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fontScale="90000"/>
          </a:bodyPr>
          <a:lstStyle/>
          <a:p>
            <a:r>
              <a:rPr lang="en-US" dirty="0"/>
              <a:t>Outline</a:t>
            </a:r>
          </a:p>
        </p:txBody>
      </p:sp>
    </p:spTree>
    <p:extLst>
      <p:ext uri="{BB962C8B-B14F-4D97-AF65-F5344CB8AC3E}">
        <p14:creationId xmlns:p14="http://schemas.microsoft.com/office/powerpoint/2010/main" val="1609150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436C8-3D56-42E3-9C47-B9FA0CF431E2}"/>
              </a:ext>
            </a:extLst>
          </p:cNvPr>
          <p:cNvSpPr>
            <a:spLocks noGrp="1"/>
          </p:cNvSpPr>
          <p:nvPr>
            <p:ph type="title"/>
          </p:nvPr>
        </p:nvSpPr>
        <p:spPr>
          <a:xfrm>
            <a:off x="838200" y="60154"/>
            <a:ext cx="10515600" cy="1325563"/>
          </a:xfrm>
        </p:spPr>
        <p:txBody>
          <a:bodyPr/>
          <a:lstStyle/>
          <a:p>
            <a:r>
              <a:rPr lang="en-US" dirty="0"/>
              <a:t>How much throughput can a device have?</a:t>
            </a:r>
          </a:p>
        </p:txBody>
      </p:sp>
      <p:sp>
        <p:nvSpPr>
          <p:cNvPr id="3" name="Content Placeholder 2">
            <a:extLst>
              <a:ext uri="{FF2B5EF4-FFF2-40B4-BE49-F238E27FC236}">
                <a16:creationId xmlns:a16="http://schemas.microsoft.com/office/drawing/2014/main" id="{FFD8679A-4AAB-427F-9859-7B1F0A4D4F02}"/>
              </a:ext>
            </a:extLst>
          </p:cNvPr>
          <p:cNvSpPr>
            <a:spLocks noGrp="1"/>
          </p:cNvSpPr>
          <p:nvPr>
            <p:ph idx="1"/>
          </p:nvPr>
        </p:nvSpPr>
        <p:spPr>
          <a:xfrm>
            <a:off x="838200" y="1525303"/>
            <a:ext cx="10515600" cy="4351338"/>
          </a:xfrm>
        </p:spPr>
        <p:txBody>
          <a:bodyPr/>
          <a:lstStyle/>
          <a:p>
            <a:r>
              <a:rPr lang="en-US" dirty="0"/>
              <a:t>Step 2, increase packet size</a:t>
            </a:r>
          </a:p>
        </p:txBody>
      </p:sp>
      <p:sp>
        <p:nvSpPr>
          <p:cNvPr id="4" name="Slide Number Placeholder 3">
            <a:extLst>
              <a:ext uri="{FF2B5EF4-FFF2-40B4-BE49-F238E27FC236}">
                <a16:creationId xmlns:a16="http://schemas.microsoft.com/office/drawing/2014/main" id="{7C5BC227-1BCA-4676-B7E2-0C1367672E5E}"/>
              </a:ext>
            </a:extLst>
          </p:cNvPr>
          <p:cNvSpPr>
            <a:spLocks noGrp="1"/>
          </p:cNvSpPr>
          <p:nvPr>
            <p:ph type="sldNum" sz="quarter" idx="12"/>
          </p:nvPr>
        </p:nvSpPr>
        <p:spPr/>
        <p:txBody>
          <a:bodyPr/>
          <a:lstStyle/>
          <a:p>
            <a:fld id="{0778C724-3839-4D76-A707-B4C23905D055}" type="slidenum">
              <a:rPr lang="en-US" smtClean="0"/>
              <a:t>40</a:t>
            </a:fld>
            <a:endParaRPr lang="en-US"/>
          </a:p>
        </p:txBody>
      </p:sp>
      <p:pic>
        <p:nvPicPr>
          <p:cNvPr id="6" name="Picture 5">
            <a:extLst>
              <a:ext uri="{FF2B5EF4-FFF2-40B4-BE49-F238E27FC236}">
                <a16:creationId xmlns:a16="http://schemas.microsoft.com/office/drawing/2014/main" id="{A276F3A2-D609-4F43-8323-4510D5CC18D4}"/>
              </a:ext>
            </a:extLst>
          </p:cNvPr>
          <p:cNvPicPr>
            <a:picLocks noChangeAspect="1"/>
          </p:cNvPicPr>
          <p:nvPr/>
        </p:nvPicPr>
        <p:blipFill rotWithShape="1">
          <a:blip r:embed="rId3">
            <a:extLst>
              <a:ext uri="{28A0092B-C50C-407E-A947-70E740481C1C}">
                <a14:useLocalDpi xmlns:a14="http://schemas.microsoft.com/office/drawing/2010/main" val="0"/>
              </a:ext>
            </a:extLst>
          </a:blip>
          <a:srcRect t="50927" b="16376"/>
          <a:stretch/>
        </p:blipFill>
        <p:spPr>
          <a:xfrm>
            <a:off x="838200" y="2158348"/>
            <a:ext cx="9919546" cy="1542624"/>
          </a:xfrm>
          <a:prstGeom prst="rect">
            <a:avLst/>
          </a:prstGeom>
        </p:spPr>
      </p:pic>
      <p:pic>
        <p:nvPicPr>
          <p:cNvPr id="8" name="Picture 7">
            <a:extLst>
              <a:ext uri="{FF2B5EF4-FFF2-40B4-BE49-F238E27FC236}">
                <a16:creationId xmlns:a16="http://schemas.microsoft.com/office/drawing/2014/main" id="{98E73AC3-7D46-7347-837B-2A6B22D9C9BF}"/>
              </a:ext>
            </a:extLst>
          </p:cNvPr>
          <p:cNvPicPr>
            <a:picLocks noChangeAspect="1"/>
          </p:cNvPicPr>
          <p:nvPr/>
        </p:nvPicPr>
        <p:blipFill rotWithShape="1">
          <a:blip r:embed="rId3">
            <a:extLst>
              <a:ext uri="{28A0092B-C50C-407E-A947-70E740481C1C}">
                <a14:useLocalDpi xmlns:a14="http://schemas.microsoft.com/office/drawing/2010/main" val="0"/>
              </a:ext>
            </a:extLst>
          </a:blip>
          <a:srcRect b="68624"/>
          <a:stretch/>
        </p:blipFill>
        <p:spPr>
          <a:xfrm>
            <a:off x="838200" y="4978513"/>
            <a:ext cx="9919546" cy="1480345"/>
          </a:xfrm>
          <a:prstGeom prst="rect">
            <a:avLst/>
          </a:prstGeom>
        </p:spPr>
      </p:pic>
      <p:sp>
        <p:nvSpPr>
          <p:cNvPr id="5" name="TextBox 4">
            <a:extLst>
              <a:ext uri="{FF2B5EF4-FFF2-40B4-BE49-F238E27FC236}">
                <a16:creationId xmlns:a16="http://schemas.microsoft.com/office/drawing/2014/main" id="{744A3ADA-75A4-D24D-8AF6-A5D1D8D74B17}"/>
              </a:ext>
            </a:extLst>
          </p:cNvPr>
          <p:cNvSpPr txBox="1"/>
          <p:nvPr/>
        </p:nvSpPr>
        <p:spPr>
          <a:xfrm>
            <a:off x="923658" y="4301692"/>
            <a:ext cx="7225696" cy="461665"/>
          </a:xfrm>
          <a:prstGeom prst="rect">
            <a:avLst/>
          </a:prstGeom>
          <a:noFill/>
        </p:spPr>
        <p:txBody>
          <a:bodyPr wrap="none" rtlCol="0">
            <a:spAutoFit/>
          </a:bodyPr>
          <a:lstStyle/>
          <a:p>
            <a:r>
              <a:rPr lang="en-US" sz="2400" dirty="0"/>
              <a:t>Use Data Length Extension (DLE) supported by BLE v4.2+</a:t>
            </a:r>
          </a:p>
        </p:txBody>
      </p:sp>
    </p:spTree>
    <p:extLst>
      <p:ext uri="{BB962C8B-B14F-4D97-AF65-F5344CB8AC3E}">
        <p14:creationId xmlns:p14="http://schemas.microsoft.com/office/powerpoint/2010/main" val="1161473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8DA8-74AC-4EE4-A64F-647C137AB5F9}"/>
              </a:ext>
            </a:extLst>
          </p:cNvPr>
          <p:cNvSpPr>
            <a:spLocks noGrp="1"/>
          </p:cNvSpPr>
          <p:nvPr>
            <p:ph type="title"/>
          </p:nvPr>
        </p:nvSpPr>
        <p:spPr/>
        <p:txBody>
          <a:bodyPr/>
          <a:lstStyle/>
          <a:p>
            <a:r>
              <a:rPr lang="en-US" dirty="0"/>
              <a:t>How much throughput can a device have?</a:t>
            </a:r>
          </a:p>
        </p:txBody>
      </p:sp>
      <p:sp>
        <p:nvSpPr>
          <p:cNvPr id="3" name="Content Placeholder 2">
            <a:extLst>
              <a:ext uri="{FF2B5EF4-FFF2-40B4-BE49-F238E27FC236}">
                <a16:creationId xmlns:a16="http://schemas.microsoft.com/office/drawing/2014/main" id="{5D0140EB-B429-4958-8B3A-90B96CAABCAF}"/>
              </a:ext>
            </a:extLst>
          </p:cNvPr>
          <p:cNvSpPr>
            <a:spLocks noGrp="1"/>
          </p:cNvSpPr>
          <p:nvPr>
            <p:ph idx="1"/>
          </p:nvPr>
        </p:nvSpPr>
        <p:spPr/>
        <p:txBody>
          <a:bodyPr>
            <a:normAutofit/>
          </a:bodyPr>
          <a:lstStyle/>
          <a:p>
            <a:r>
              <a:rPr lang="en-US" dirty="0"/>
              <a:t>488 bytes per connection event</a:t>
            </a:r>
          </a:p>
          <a:p>
            <a:pPr lvl="1"/>
            <a:r>
              <a:rPr lang="en-US" dirty="0"/>
              <a:t>Maximum sized packets, discounting headers and timing delays</a:t>
            </a:r>
          </a:p>
          <a:p>
            <a:pPr lvl="1"/>
            <a:r>
              <a:rPr lang="en-US" dirty="0"/>
              <a:t>7 bytes of overhead / headers in the 251 bytes</a:t>
            </a:r>
          </a:p>
          <a:p>
            <a:pPr lvl="1"/>
            <a:endParaRPr lang="en-US" dirty="0"/>
          </a:p>
          <a:p>
            <a:r>
              <a:rPr lang="en-US" dirty="0"/>
              <a:t>Result: 520 kbps (65 kB per second)</a:t>
            </a:r>
          </a:p>
          <a:p>
            <a:pPr lvl="1"/>
            <a:r>
              <a:rPr lang="en-US" dirty="0"/>
              <a:t>iOS result 260 kbps</a:t>
            </a:r>
          </a:p>
          <a:p>
            <a:pPr lvl="1"/>
            <a:r>
              <a:rPr lang="en-US" dirty="0"/>
              <a:t>Original BLE 4.1 result on Android: 128 kbps</a:t>
            </a:r>
          </a:p>
          <a:p>
            <a:pPr lvl="1"/>
            <a:r>
              <a:rPr lang="en-US" dirty="0"/>
              <a:t>Lower in practice due to lost packets</a:t>
            </a:r>
          </a:p>
        </p:txBody>
      </p:sp>
      <p:sp>
        <p:nvSpPr>
          <p:cNvPr id="4" name="Slide Number Placeholder 3">
            <a:extLst>
              <a:ext uri="{FF2B5EF4-FFF2-40B4-BE49-F238E27FC236}">
                <a16:creationId xmlns:a16="http://schemas.microsoft.com/office/drawing/2014/main" id="{8AD1FBD7-FADA-4FBD-AC16-6FC32A195DAA}"/>
              </a:ext>
            </a:extLst>
          </p:cNvPr>
          <p:cNvSpPr>
            <a:spLocks noGrp="1"/>
          </p:cNvSpPr>
          <p:nvPr>
            <p:ph type="sldNum" sz="quarter" idx="12"/>
          </p:nvPr>
        </p:nvSpPr>
        <p:spPr/>
        <p:txBody>
          <a:bodyPr/>
          <a:lstStyle/>
          <a:p>
            <a:fld id="{0778C724-3839-4D76-A707-B4C23905D055}" type="slidenum">
              <a:rPr lang="en-US" smtClean="0"/>
              <a:t>41</a:t>
            </a:fld>
            <a:endParaRPr lang="en-US"/>
          </a:p>
        </p:txBody>
      </p:sp>
    </p:spTree>
    <p:extLst>
      <p:ext uri="{BB962C8B-B14F-4D97-AF65-F5344CB8AC3E}">
        <p14:creationId xmlns:p14="http://schemas.microsoft.com/office/powerpoint/2010/main" val="2265141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42</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xfrm>
            <a:off x="505996" y="694143"/>
            <a:ext cx="10972798" cy="5486400"/>
          </a:xfrm>
        </p:spPr>
        <p:txBody>
          <a:bodyPr/>
          <a:lstStyle/>
          <a:p>
            <a:r>
              <a:rPr lang="en-US" dirty="0"/>
              <a:t>Connection PHY and Link Layer</a:t>
            </a:r>
          </a:p>
          <a:p>
            <a:r>
              <a:rPr lang="en-US" dirty="0"/>
              <a:t>Connection Investigations</a:t>
            </a:r>
          </a:p>
          <a:p>
            <a:r>
              <a:rPr lang="en-US" b="1" dirty="0"/>
              <a:t>GATT</a:t>
            </a:r>
          </a:p>
          <a:p>
            <a:endParaRPr lang="en-US" dirty="0"/>
          </a:p>
          <a:p>
            <a:r>
              <a:rPr lang="en-US" dirty="0"/>
              <a:t>BLE 5</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fontScale="90000"/>
          </a:bodyPr>
          <a:lstStyle/>
          <a:p>
            <a:r>
              <a:rPr lang="en-US" dirty="0"/>
              <a:t>Outline</a:t>
            </a:r>
          </a:p>
        </p:txBody>
      </p:sp>
    </p:spTree>
    <p:extLst>
      <p:ext uri="{BB962C8B-B14F-4D97-AF65-F5344CB8AC3E}">
        <p14:creationId xmlns:p14="http://schemas.microsoft.com/office/powerpoint/2010/main" val="118118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E34C3-82B3-BB43-BC75-4A021211640A}"/>
              </a:ext>
            </a:extLst>
          </p:cNvPr>
          <p:cNvSpPr>
            <a:spLocks noGrp="1"/>
          </p:cNvSpPr>
          <p:nvPr>
            <p:ph type="title"/>
          </p:nvPr>
        </p:nvSpPr>
        <p:spPr>
          <a:xfrm>
            <a:off x="212942" y="365125"/>
            <a:ext cx="11749414" cy="1325563"/>
          </a:xfrm>
        </p:spPr>
        <p:txBody>
          <a:bodyPr>
            <a:normAutofit/>
          </a:bodyPr>
          <a:lstStyle/>
          <a:p>
            <a:pPr algn="ctr"/>
            <a:r>
              <a:rPr lang="en-US" sz="3200" dirty="0"/>
              <a:t>How is data actually exchanged between central and peripheral?</a:t>
            </a:r>
          </a:p>
        </p:txBody>
      </p:sp>
      <p:sp>
        <p:nvSpPr>
          <p:cNvPr id="3" name="Content Placeholder 2">
            <a:extLst>
              <a:ext uri="{FF2B5EF4-FFF2-40B4-BE49-F238E27FC236}">
                <a16:creationId xmlns:a16="http://schemas.microsoft.com/office/drawing/2014/main" id="{7125E9E5-062A-7847-9C01-6EC34E4A02F8}"/>
              </a:ext>
            </a:extLst>
          </p:cNvPr>
          <p:cNvSpPr>
            <a:spLocks noGrp="1"/>
          </p:cNvSpPr>
          <p:nvPr>
            <p:ph idx="1"/>
          </p:nvPr>
        </p:nvSpPr>
        <p:spPr>
          <a:xfrm>
            <a:off x="838200" y="1913307"/>
            <a:ext cx="10515600" cy="4351338"/>
          </a:xfrm>
        </p:spPr>
        <p:txBody>
          <a:bodyPr>
            <a:normAutofit/>
          </a:bodyPr>
          <a:lstStyle/>
          <a:p>
            <a:endParaRPr lang="en-US" sz="2400" dirty="0"/>
          </a:p>
          <a:p>
            <a:pPr marL="0" indent="0">
              <a:buNone/>
            </a:pPr>
            <a:endParaRPr lang="en-US" sz="2400" dirty="0"/>
          </a:p>
          <a:p>
            <a:endParaRPr lang="en-US" sz="2400" dirty="0"/>
          </a:p>
          <a:p>
            <a:endParaRPr lang="en-US" sz="2400" dirty="0"/>
          </a:p>
          <a:p>
            <a:r>
              <a:rPr lang="en-US" sz="2400" dirty="0"/>
              <a:t>Attribute Protocol (ATT) and Generic Attribute Profile (GATT) used for this! </a:t>
            </a:r>
          </a:p>
          <a:p>
            <a:r>
              <a:rPr lang="en-US" sz="2400" dirty="0"/>
              <a:t>ATT is the underlying framework for GATT</a:t>
            </a:r>
          </a:p>
          <a:p>
            <a:pPr lvl="1"/>
            <a:r>
              <a:rPr lang="en-US" sz="2000" dirty="0"/>
              <a:t>Two roles: Client and Server</a:t>
            </a:r>
          </a:p>
          <a:p>
            <a:r>
              <a:rPr lang="en-US" sz="2400" dirty="0"/>
              <a:t>Data that the server exposes is structured as </a:t>
            </a:r>
            <a:r>
              <a:rPr lang="en-US" sz="2400" b="1" dirty="0"/>
              <a:t>attributes</a:t>
            </a:r>
          </a:p>
          <a:p>
            <a:endParaRPr lang="en-US" sz="2400" b="1" dirty="0"/>
          </a:p>
        </p:txBody>
      </p:sp>
      <p:sp>
        <p:nvSpPr>
          <p:cNvPr id="4" name="Slide Number Placeholder 3">
            <a:extLst>
              <a:ext uri="{FF2B5EF4-FFF2-40B4-BE49-F238E27FC236}">
                <a16:creationId xmlns:a16="http://schemas.microsoft.com/office/drawing/2014/main" id="{4B2181DF-2EB3-5741-AD5C-1CB93270B9F4}"/>
              </a:ext>
            </a:extLst>
          </p:cNvPr>
          <p:cNvSpPr>
            <a:spLocks noGrp="1"/>
          </p:cNvSpPr>
          <p:nvPr>
            <p:ph type="sldNum" sz="quarter" idx="12"/>
          </p:nvPr>
        </p:nvSpPr>
        <p:spPr/>
        <p:txBody>
          <a:bodyPr/>
          <a:lstStyle/>
          <a:p>
            <a:fld id="{B73C04DA-1748-8C48-8913-76B061C053D9}" type="slidenum">
              <a:rPr lang="en-US" smtClean="0"/>
              <a:t>43</a:t>
            </a:fld>
            <a:endParaRPr lang="en-US"/>
          </a:p>
        </p:txBody>
      </p:sp>
      <p:pic>
        <p:nvPicPr>
          <p:cNvPr id="6" name="Picture 5">
            <a:extLst>
              <a:ext uri="{FF2B5EF4-FFF2-40B4-BE49-F238E27FC236}">
                <a16:creationId xmlns:a16="http://schemas.microsoft.com/office/drawing/2014/main" id="{FBAF2D9B-DE09-1147-99B1-3730AF4E3F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2203" y="1475775"/>
            <a:ext cx="888031" cy="1050522"/>
          </a:xfrm>
          <a:prstGeom prst="rect">
            <a:avLst/>
          </a:prstGeom>
        </p:spPr>
      </p:pic>
      <p:grpSp>
        <p:nvGrpSpPr>
          <p:cNvPr id="7" name="Group 6">
            <a:extLst>
              <a:ext uri="{FF2B5EF4-FFF2-40B4-BE49-F238E27FC236}">
                <a16:creationId xmlns:a16="http://schemas.microsoft.com/office/drawing/2014/main" id="{5D371C7A-2D5D-AC49-A4B1-3447CBF3288C}"/>
              </a:ext>
            </a:extLst>
          </p:cNvPr>
          <p:cNvGrpSpPr/>
          <p:nvPr/>
        </p:nvGrpSpPr>
        <p:grpSpPr>
          <a:xfrm>
            <a:off x="8294495" y="1475775"/>
            <a:ext cx="1132378" cy="1394559"/>
            <a:chOff x="10213060" y="1607029"/>
            <a:chExt cx="2006839" cy="2471486"/>
          </a:xfrm>
        </p:grpSpPr>
        <p:sp>
          <p:nvSpPr>
            <p:cNvPr id="8" name="TextBox 7">
              <a:extLst>
                <a:ext uri="{FF2B5EF4-FFF2-40B4-BE49-F238E27FC236}">
                  <a16:creationId xmlns:a16="http://schemas.microsoft.com/office/drawing/2014/main" id="{2AB5E447-7F71-8B4A-A687-EA8B7E9B15E5}"/>
                </a:ext>
              </a:extLst>
            </p:cNvPr>
            <p:cNvSpPr txBox="1"/>
            <p:nvPr/>
          </p:nvSpPr>
          <p:spPr>
            <a:xfrm>
              <a:off x="10483553" y="3523465"/>
              <a:ext cx="256267" cy="555050"/>
            </a:xfrm>
            <a:prstGeom prst="rect">
              <a:avLst/>
            </a:prstGeom>
            <a:noFill/>
          </p:spPr>
          <p:txBody>
            <a:bodyPr wrap="none" rtlCol="0">
              <a:spAutoFit/>
            </a:bodyPr>
            <a:lstStyle/>
            <a:p>
              <a:endParaRPr lang="en-US" sz="2000" dirty="0"/>
            </a:p>
          </p:txBody>
        </p:sp>
        <p:pic>
          <p:nvPicPr>
            <p:cNvPr id="9" name="Picture 8">
              <a:extLst>
                <a:ext uri="{FF2B5EF4-FFF2-40B4-BE49-F238E27FC236}">
                  <a16:creationId xmlns:a16="http://schemas.microsoft.com/office/drawing/2014/main" id="{61FE6380-85AF-4441-8B8E-C319EE15C905}"/>
                </a:ext>
              </a:extLst>
            </p:cNvPr>
            <p:cNvPicPr>
              <a:picLocks noChangeAspect="1"/>
            </p:cNvPicPr>
            <p:nvPr/>
          </p:nvPicPr>
          <p:blipFill>
            <a:blip r:embed="rId3"/>
            <a:stretch>
              <a:fillRect/>
            </a:stretch>
          </p:blipFill>
          <p:spPr>
            <a:xfrm>
              <a:off x="10213060" y="1607029"/>
              <a:ext cx="2006839" cy="2006839"/>
            </a:xfrm>
            <a:prstGeom prst="rect">
              <a:avLst/>
            </a:prstGeom>
          </p:spPr>
        </p:pic>
      </p:grpSp>
      <p:sp>
        <p:nvSpPr>
          <p:cNvPr id="10" name="TextBox 9">
            <a:extLst>
              <a:ext uri="{FF2B5EF4-FFF2-40B4-BE49-F238E27FC236}">
                <a16:creationId xmlns:a16="http://schemas.microsoft.com/office/drawing/2014/main" id="{6F142E73-A219-AA43-AA00-E68B74040546}"/>
              </a:ext>
            </a:extLst>
          </p:cNvPr>
          <p:cNvSpPr txBox="1"/>
          <p:nvPr/>
        </p:nvSpPr>
        <p:spPr>
          <a:xfrm>
            <a:off x="1753644" y="2818360"/>
            <a:ext cx="1121461" cy="369332"/>
          </a:xfrm>
          <a:prstGeom prst="rect">
            <a:avLst/>
          </a:prstGeom>
          <a:noFill/>
        </p:spPr>
        <p:txBody>
          <a:bodyPr wrap="none" rtlCol="0">
            <a:spAutoFit/>
          </a:bodyPr>
          <a:lstStyle/>
          <a:p>
            <a:r>
              <a:rPr lang="en-US" dirty="0">
                <a:solidFill>
                  <a:schemeClr val="accent1"/>
                </a:solidFill>
              </a:rPr>
              <a:t>ATT Client</a:t>
            </a:r>
          </a:p>
        </p:txBody>
      </p:sp>
      <p:sp>
        <p:nvSpPr>
          <p:cNvPr id="11" name="TextBox 10">
            <a:extLst>
              <a:ext uri="{FF2B5EF4-FFF2-40B4-BE49-F238E27FC236}">
                <a16:creationId xmlns:a16="http://schemas.microsoft.com/office/drawing/2014/main" id="{EA9918F5-2456-F747-A240-D3C25C15E61F}"/>
              </a:ext>
            </a:extLst>
          </p:cNvPr>
          <p:cNvSpPr txBox="1"/>
          <p:nvPr/>
        </p:nvSpPr>
        <p:spPr>
          <a:xfrm>
            <a:off x="8294495" y="2818360"/>
            <a:ext cx="1181157" cy="369332"/>
          </a:xfrm>
          <a:prstGeom prst="rect">
            <a:avLst/>
          </a:prstGeom>
          <a:noFill/>
        </p:spPr>
        <p:txBody>
          <a:bodyPr wrap="none" rtlCol="0">
            <a:spAutoFit/>
          </a:bodyPr>
          <a:lstStyle/>
          <a:p>
            <a:r>
              <a:rPr lang="en-US" dirty="0">
                <a:solidFill>
                  <a:schemeClr val="accent1"/>
                </a:solidFill>
              </a:rPr>
              <a:t>ATT Server</a:t>
            </a:r>
          </a:p>
        </p:txBody>
      </p:sp>
      <p:cxnSp>
        <p:nvCxnSpPr>
          <p:cNvPr id="13" name="Straight Arrow Connector 12">
            <a:extLst>
              <a:ext uri="{FF2B5EF4-FFF2-40B4-BE49-F238E27FC236}">
                <a16:creationId xmlns:a16="http://schemas.microsoft.com/office/drawing/2014/main" id="{9A0C95BF-AB42-5043-AC29-00503B07293D}"/>
              </a:ext>
            </a:extLst>
          </p:cNvPr>
          <p:cNvCxnSpPr/>
          <p:nvPr/>
        </p:nvCxnSpPr>
        <p:spPr>
          <a:xfrm>
            <a:off x="3519814" y="2167006"/>
            <a:ext cx="439663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1F73464-BFDD-0D4E-97CA-5B5D54B26660}"/>
              </a:ext>
            </a:extLst>
          </p:cNvPr>
          <p:cNvSpPr txBox="1"/>
          <p:nvPr/>
        </p:nvSpPr>
        <p:spPr>
          <a:xfrm>
            <a:off x="4785151" y="2238821"/>
            <a:ext cx="1865960" cy="369332"/>
          </a:xfrm>
          <a:prstGeom prst="rect">
            <a:avLst/>
          </a:prstGeom>
          <a:noFill/>
        </p:spPr>
        <p:txBody>
          <a:bodyPr wrap="none" rtlCol="0">
            <a:spAutoFit/>
          </a:bodyPr>
          <a:lstStyle/>
          <a:p>
            <a:r>
              <a:rPr lang="en-US" dirty="0">
                <a:solidFill>
                  <a:schemeClr val="accent1"/>
                </a:solidFill>
              </a:rPr>
              <a:t>Attribute Protocol</a:t>
            </a:r>
          </a:p>
        </p:txBody>
      </p:sp>
      <p:sp>
        <p:nvSpPr>
          <p:cNvPr id="16" name="TextBox 15">
            <a:extLst>
              <a:ext uri="{FF2B5EF4-FFF2-40B4-BE49-F238E27FC236}">
                <a16:creationId xmlns:a16="http://schemas.microsoft.com/office/drawing/2014/main" id="{ACE19A4B-4E82-5046-9952-0DBD36990F8A}"/>
              </a:ext>
            </a:extLst>
          </p:cNvPr>
          <p:cNvSpPr txBox="1"/>
          <p:nvPr/>
        </p:nvSpPr>
        <p:spPr>
          <a:xfrm>
            <a:off x="1862203" y="2529072"/>
            <a:ext cx="859081" cy="369332"/>
          </a:xfrm>
          <a:prstGeom prst="rect">
            <a:avLst/>
          </a:prstGeom>
          <a:noFill/>
        </p:spPr>
        <p:txBody>
          <a:bodyPr wrap="none" rtlCol="0">
            <a:spAutoFit/>
          </a:bodyPr>
          <a:lstStyle/>
          <a:p>
            <a:r>
              <a:rPr lang="en-US" dirty="0"/>
              <a:t>Central</a:t>
            </a:r>
          </a:p>
        </p:txBody>
      </p:sp>
      <p:sp>
        <p:nvSpPr>
          <p:cNvPr id="17" name="TextBox 16">
            <a:extLst>
              <a:ext uri="{FF2B5EF4-FFF2-40B4-BE49-F238E27FC236}">
                <a16:creationId xmlns:a16="http://schemas.microsoft.com/office/drawing/2014/main" id="{BE2D4FA5-F97B-1E4E-8BF5-9E14EB3CD8B4}"/>
              </a:ext>
            </a:extLst>
          </p:cNvPr>
          <p:cNvSpPr txBox="1"/>
          <p:nvPr/>
        </p:nvSpPr>
        <p:spPr>
          <a:xfrm>
            <a:off x="8312512" y="2529072"/>
            <a:ext cx="1145122" cy="369332"/>
          </a:xfrm>
          <a:prstGeom prst="rect">
            <a:avLst/>
          </a:prstGeom>
          <a:noFill/>
        </p:spPr>
        <p:txBody>
          <a:bodyPr wrap="none" rtlCol="0">
            <a:spAutoFit/>
          </a:bodyPr>
          <a:lstStyle/>
          <a:p>
            <a:r>
              <a:rPr lang="en-US" dirty="0"/>
              <a:t>Peripheral</a:t>
            </a:r>
          </a:p>
        </p:txBody>
      </p:sp>
    </p:spTree>
    <p:extLst>
      <p:ext uri="{BB962C8B-B14F-4D97-AF65-F5344CB8AC3E}">
        <p14:creationId xmlns:p14="http://schemas.microsoft.com/office/powerpoint/2010/main" val="21811410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1A718-CF1E-48A9-925D-CFFDF5DA0A8A}"/>
              </a:ext>
            </a:extLst>
          </p:cNvPr>
          <p:cNvSpPr>
            <a:spLocks noGrp="1"/>
          </p:cNvSpPr>
          <p:nvPr>
            <p:ph type="title"/>
          </p:nvPr>
        </p:nvSpPr>
        <p:spPr>
          <a:xfrm>
            <a:off x="607595" y="0"/>
            <a:ext cx="10515600" cy="1325563"/>
          </a:xfrm>
        </p:spPr>
        <p:txBody>
          <a:bodyPr>
            <a:normAutofit/>
          </a:bodyPr>
          <a:lstStyle/>
          <a:p>
            <a:r>
              <a:rPr lang="en-US" sz="4000" dirty="0"/>
              <a:t>Attribute Server Keywords</a:t>
            </a:r>
          </a:p>
        </p:txBody>
      </p:sp>
      <p:sp>
        <p:nvSpPr>
          <p:cNvPr id="3" name="Content Placeholder 2">
            <a:extLst>
              <a:ext uri="{FF2B5EF4-FFF2-40B4-BE49-F238E27FC236}">
                <a16:creationId xmlns:a16="http://schemas.microsoft.com/office/drawing/2014/main" id="{3CDE9DAD-109B-4183-A890-7190F1D033EA}"/>
              </a:ext>
            </a:extLst>
          </p:cNvPr>
          <p:cNvSpPr>
            <a:spLocks noGrp="1"/>
          </p:cNvSpPr>
          <p:nvPr>
            <p:ph idx="1"/>
          </p:nvPr>
        </p:nvSpPr>
        <p:spPr>
          <a:xfrm>
            <a:off x="607595" y="1325563"/>
            <a:ext cx="5760548" cy="5395912"/>
          </a:xfrm>
        </p:spPr>
        <p:txBody>
          <a:bodyPr>
            <a:noAutofit/>
          </a:bodyPr>
          <a:lstStyle/>
          <a:p>
            <a:r>
              <a:rPr lang="en-US" sz="2000" dirty="0"/>
              <a:t>Characteristic</a:t>
            </a:r>
          </a:p>
          <a:p>
            <a:pPr lvl="1"/>
            <a:r>
              <a:rPr lang="en-US" sz="2000" dirty="0"/>
              <a:t>A field with properties and a value</a:t>
            </a:r>
          </a:p>
          <a:p>
            <a:pPr lvl="1"/>
            <a:r>
              <a:rPr lang="en-US" sz="2000" dirty="0"/>
              <a:t>Descriptor: metadata about the characteristic</a:t>
            </a:r>
          </a:p>
          <a:p>
            <a:pPr lvl="1"/>
            <a:r>
              <a:rPr lang="en-US" sz="2000" dirty="0" err="1"/>
              <a:t>eg</a:t>
            </a:r>
            <a:r>
              <a:rPr lang="en-US" sz="2000" dirty="0"/>
              <a:t>: Light Brightness</a:t>
            </a:r>
          </a:p>
          <a:p>
            <a:endParaRPr lang="en-US" sz="2000" dirty="0"/>
          </a:p>
          <a:p>
            <a:r>
              <a:rPr lang="en-US" sz="2000" dirty="0"/>
              <a:t>Service</a:t>
            </a:r>
          </a:p>
          <a:p>
            <a:pPr lvl="1"/>
            <a:r>
              <a:rPr lang="en-US" sz="2000" dirty="0"/>
              <a:t>Collection of characteristics</a:t>
            </a:r>
          </a:p>
          <a:p>
            <a:endParaRPr lang="en-US" sz="2000" dirty="0"/>
          </a:p>
          <a:p>
            <a:r>
              <a:rPr lang="en-US" sz="2000" dirty="0"/>
              <a:t>Profile</a:t>
            </a:r>
          </a:p>
          <a:p>
            <a:pPr lvl="1"/>
            <a:r>
              <a:rPr lang="en-US" sz="2000" dirty="0"/>
              <a:t>Collection of services</a:t>
            </a:r>
          </a:p>
          <a:p>
            <a:endParaRPr lang="en-US" sz="2000" dirty="0"/>
          </a:p>
          <a:p>
            <a:r>
              <a:rPr lang="en-US" sz="2000" dirty="0"/>
              <a:t>Each attribute has a type, permissions, and a value</a:t>
            </a:r>
          </a:p>
          <a:p>
            <a:r>
              <a:rPr lang="en-US" sz="2000" dirty="0"/>
              <a:t>Operations on attributes: </a:t>
            </a:r>
            <a:r>
              <a:rPr lang="en-US" sz="2000" b="1" dirty="0"/>
              <a:t>Read, Write, Notify, Indicate</a:t>
            </a:r>
          </a:p>
          <a:p>
            <a:endParaRPr lang="en-US" sz="2000" dirty="0"/>
          </a:p>
        </p:txBody>
      </p:sp>
      <p:sp>
        <p:nvSpPr>
          <p:cNvPr id="4" name="Slide Number Placeholder 3">
            <a:extLst>
              <a:ext uri="{FF2B5EF4-FFF2-40B4-BE49-F238E27FC236}">
                <a16:creationId xmlns:a16="http://schemas.microsoft.com/office/drawing/2014/main" id="{B776B189-CA9F-401B-8E02-736B4A89AFE9}"/>
              </a:ext>
            </a:extLst>
          </p:cNvPr>
          <p:cNvSpPr>
            <a:spLocks noGrp="1"/>
          </p:cNvSpPr>
          <p:nvPr>
            <p:ph type="sldNum" sz="quarter" idx="12"/>
          </p:nvPr>
        </p:nvSpPr>
        <p:spPr/>
        <p:txBody>
          <a:bodyPr/>
          <a:lstStyle/>
          <a:p>
            <a:fld id="{0778C724-3839-4D76-A707-B4C23905D055}" type="slidenum">
              <a:rPr lang="en-US" smtClean="0"/>
              <a:t>44</a:t>
            </a:fld>
            <a:endParaRPr lang="en-US"/>
          </a:p>
        </p:txBody>
      </p:sp>
      <p:pic>
        <p:nvPicPr>
          <p:cNvPr id="7170" name="Picture 2">
            <a:extLst>
              <a:ext uri="{FF2B5EF4-FFF2-40B4-BE49-F238E27FC236}">
                <a16:creationId xmlns:a16="http://schemas.microsoft.com/office/drawing/2014/main" id="{4888A128-2874-49CC-88E4-B608052CA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0695" y="365125"/>
            <a:ext cx="5083162" cy="5976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9723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dirty="0"/>
              <a:t>Overview of Generic Attribute Profile (GATT)</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45</a:t>
            </a:fld>
            <a:endParaRPr lang="en-US"/>
          </a:p>
        </p:txBody>
      </p:sp>
      <p:pic>
        <p:nvPicPr>
          <p:cNvPr id="5" name="Picture 4">
            <a:extLst>
              <a:ext uri="{FF2B5EF4-FFF2-40B4-BE49-F238E27FC236}">
                <a16:creationId xmlns:a16="http://schemas.microsoft.com/office/drawing/2014/main" id="{016A0E00-A9C0-4D94-9C09-936E028AA971}"/>
              </a:ext>
            </a:extLst>
          </p:cNvPr>
          <p:cNvPicPr>
            <a:picLocks noChangeAspect="1"/>
          </p:cNvPicPr>
          <p:nvPr/>
        </p:nvPicPr>
        <p:blipFill>
          <a:blip r:embed="rId3"/>
          <a:stretch>
            <a:fillRect/>
          </a:stretch>
        </p:blipFill>
        <p:spPr>
          <a:xfrm>
            <a:off x="709690" y="1447469"/>
            <a:ext cx="9816629" cy="5274006"/>
          </a:xfrm>
          <a:prstGeom prst="rect">
            <a:avLst/>
          </a:prstGeom>
        </p:spPr>
      </p:pic>
      <p:cxnSp>
        <p:nvCxnSpPr>
          <p:cNvPr id="7" name="Straight Arrow Connector 6">
            <a:extLst>
              <a:ext uri="{FF2B5EF4-FFF2-40B4-BE49-F238E27FC236}">
                <a16:creationId xmlns:a16="http://schemas.microsoft.com/office/drawing/2014/main" id="{3EB140B9-5B7B-794D-A4D3-05DD78C2A075}"/>
              </a:ext>
            </a:extLst>
          </p:cNvPr>
          <p:cNvCxnSpPr>
            <a:cxnSpLocks/>
          </p:cNvCxnSpPr>
          <p:nvPr/>
        </p:nvCxnSpPr>
        <p:spPr>
          <a:xfrm flipV="1">
            <a:off x="7077205" y="1853852"/>
            <a:ext cx="1954061" cy="1575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0F5633F-6F53-C041-8FDF-B08540FE6F37}"/>
              </a:ext>
            </a:extLst>
          </p:cNvPr>
          <p:cNvCxnSpPr>
            <a:cxnSpLocks/>
          </p:cNvCxnSpPr>
          <p:nvPr/>
        </p:nvCxnSpPr>
        <p:spPr>
          <a:xfrm flipH="1" flipV="1">
            <a:off x="9244208" y="1853852"/>
            <a:ext cx="713984" cy="1678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D9631AA-7898-9049-80FD-AD422B258F4B}"/>
              </a:ext>
            </a:extLst>
          </p:cNvPr>
          <p:cNvSpPr txBox="1"/>
          <p:nvPr/>
        </p:nvSpPr>
        <p:spPr>
          <a:xfrm>
            <a:off x="8269149" y="1506022"/>
            <a:ext cx="3577005" cy="369332"/>
          </a:xfrm>
          <a:prstGeom prst="rect">
            <a:avLst/>
          </a:prstGeom>
          <a:noFill/>
        </p:spPr>
        <p:txBody>
          <a:bodyPr wrap="none" rtlCol="0">
            <a:spAutoFit/>
          </a:bodyPr>
          <a:lstStyle/>
          <a:p>
            <a:r>
              <a:rPr lang="en-US" dirty="0"/>
              <a:t>Attribute Type is specified as a UUID</a:t>
            </a:r>
          </a:p>
        </p:txBody>
      </p:sp>
    </p:spTree>
    <p:extLst>
      <p:ext uri="{BB962C8B-B14F-4D97-AF65-F5344CB8AC3E}">
        <p14:creationId xmlns:p14="http://schemas.microsoft.com/office/powerpoint/2010/main" val="946085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55C18-740B-40D6-AC22-7770F426CFF0}"/>
              </a:ext>
            </a:extLst>
          </p:cNvPr>
          <p:cNvSpPr>
            <a:spLocks noGrp="1"/>
          </p:cNvSpPr>
          <p:nvPr>
            <p:ph type="title"/>
          </p:nvPr>
        </p:nvSpPr>
        <p:spPr/>
        <p:txBody>
          <a:bodyPr/>
          <a:lstStyle/>
          <a:p>
            <a:r>
              <a:rPr lang="en-US" dirty="0"/>
              <a:t>UUIDs and handles</a:t>
            </a:r>
          </a:p>
        </p:txBody>
      </p:sp>
      <p:sp>
        <p:nvSpPr>
          <p:cNvPr id="3" name="Content Placeholder 2">
            <a:extLst>
              <a:ext uri="{FF2B5EF4-FFF2-40B4-BE49-F238E27FC236}">
                <a16:creationId xmlns:a16="http://schemas.microsoft.com/office/drawing/2014/main" id="{DCA2D10B-6549-4769-8BE7-B9FD25D7504A}"/>
              </a:ext>
            </a:extLst>
          </p:cNvPr>
          <p:cNvSpPr>
            <a:spLocks noGrp="1"/>
          </p:cNvSpPr>
          <p:nvPr>
            <p:ph idx="1"/>
          </p:nvPr>
        </p:nvSpPr>
        <p:spPr/>
        <p:txBody>
          <a:bodyPr>
            <a:normAutofit lnSpcReduction="10000"/>
          </a:bodyPr>
          <a:lstStyle/>
          <a:p>
            <a:r>
              <a:rPr lang="en-US" dirty="0"/>
              <a:t>Universally Unique Identifiers</a:t>
            </a:r>
          </a:p>
          <a:p>
            <a:pPr lvl="1"/>
            <a:r>
              <a:rPr lang="en-US" dirty="0"/>
              <a:t>128-bit, mostly random with a few bits for versioning</a:t>
            </a:r>
          </a:p>
          <a:p>
            <a:pPr lvl="1"/>
            <a:r>
              <a:rPr lang="en-US" dirty="0"/>
              <a:t>Example: 00000000-0000-1000-8000-00805F9B34FB</a:t>
            </a:r>
          </a:p>
          <a:p>
            <a:pPr lvl="2"/>
            <a:r>
              <a:rPr lang="en-US" dirty="0"/>
              <a:t>This is the default BLE UUID for </a:t>
            </a:r>
            <a:r>
              <a:rPr lang="en-US" i="1" dirty="0"/>
              <a:t>known</a:t>
            </a:r>
            <a:r>
              <a:rPr lang="en-US" dirty="0"/>
              <a:t> services</a:t>
            </a:r>
          </a:p>
          <a:p>
            <a:pPr lvl="2"/>
            <a:r>
              <a:rPr lang="en-US" dirty="0"/>
              <a:t>You can generate your own UUID for custom services</a:t>
            </a:r>
          </a:p>
          <a:p>
            <a:pPr lvl="1"/>
            <a:endParaRPr lang="en-US" dirty="0"/>
          </a:p>
          <a:p>
            <a:r>
              <a:rPr lang="en-US" dirty="0"/>
              <a:t>Handles</a:t>
            </a:r>
          </a:p>
          <a:p>
            <a:pPr lvl="1"/>
            <a:r>
              <a:rPr lang="en-US" dirty="0"/>
              <a:t>Too long to pass around all the time, so pick 16 bits that mean that UUID</a:t>
            </a:r>
          </a:p>
          <a:p>
            <a:pPr lvl="2"/>
            <a:r>
              <a:rPr lang="en-US" dirty="0"/>
              <a:t>Must be unique among services/characteristics on that device</a:t>
            </a:r>
          </a:p>
          <a:p>
            <a:pPr lvl="1"/>
            <a:r>
              <a:rPr lang="en-US" dirty="0"/>
              <a:t>Taken from UUID: 0000</a:t>
            </a:r>
            <a:r>
              <a:rPr lang="en-US" b="1" dirty="0"/>
              <a:t>xxxx</a:t>
            </a:r>
            <a:r>
              <a:rPr lang="en-US" dirty="0"/>
              <a:t>-0000-1000-8000-00805F9B34FB</a:t>
            </a:r>
          </a:p>
          <a:p>
            <a:pPr lvl="1"/>
            <a:r>
              <a:rPr lang="en-US" dirty="0"/>
              <a:t>Handle often sequentially incremented for each new characteristic within a service</a:t>
            </a:r>
          </a:p>
        </p:txBody>
      </p:sp>
      <p:sp>
        <p:nvSpPr>
          <p:cNvPr id="4" name="Slide Number Placeholder 3">
            <a:extLst>
              <a:ext uri="{FF2B5EF4-FFF2-40B4-BE49-F238E27FC236}">
                <a16:creationId xmlns:a16="http://schemas.microsoft.com/office/drawing/2014/main" id="{B14EA804-3E88-4806-8F71-A3A7960480A6}"/>
              </a:ext>
            </a:extLst>
          </p:cNvPr>
          <p:cNvSpPr>
            <a:spLocks noGrp="1"/>
          </p:cNvSpPr>
          <p:nvPr>
            <p:ph type="sldNum" sz="quarter" idx="12"/>
          </p:nvPr>
        </p:nvSpPr>
        <p:spPr/>
        <p:txBody>
          <a:bodyPr/>
          <a:lstStyle/>
          <a:p>
            <a:fld id="{0778C724-3839-4D76-A707-B4C23905D055}" type="slidenum">
              <a:rPr lang="en-US" smtClean="0"/>
              <a:t>46</a:t>
            </a:fld>
            <a:endParaRPr lang="en-US"/>
          </a:p>
        </p:txBody>
      </p:sp>
      <p:sp>
        <p:nvSpPr>
          <p:cNvPr id="6" name="TextBox 5">
            <a:extLst>
              <a:ext uri="{FF2B5EF4-FFF2-40B4-BE49-F238E27FC236}">
                <a16:creationId xmlns:a16="http://schemas.microsoft.com/office/drawing/2014/main" id="{FDA3D6FB-AA90-4DCF-B312-FA6B7035568F}"/>
              </a:ext>
            </a:extLst>
          </p:cNvPr>
          <p:cNvSpPr txBox="1"/>
          <p:nvPr/>
        </p:nvSpPr>
        <p:spPr>
          <a:xfrm>
            <a:off x="4067457" y="6167735"/>
            <a:ext cx="7056740" cy="461665"/>
          </a:xfrm>
          <a:prstGeom prst="rect">
            <a:avLst/>
          </a:prstGeom>
          <a:noFill/>
          <a:ln>
            <a:solidFill>
              <a:sysClr val="window" lastClr="FFFFFF">
                <a:lumMod val="50000"/>
              </a:sysClr>
            </a:solidFill>
          </a:ln>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solidFill>
                <a:effectLst/>
                <a:uLnTx/>
                <a:uFillTx/>
                <a:latin typeface="Seravek Light"/>
                <a:cs typeface="Seravek Light"/>
              </a:rPr>
              <a:t>Resource: </a:t>
            </a:r>
            <a:r>
              <a:rPr kumimoji="0" lang="en-US" sz="2400" b="0" i="1" u="none" strike="noStrike" kern="0" cap="none" spc="0" normalizeH="0" baseline="0" noProof="0" dirty="0">
                <a:ln>
                  <a:noFill/>
                </a:ln>
                <a:solidFill>
                  <a:prstClr val="black"/>
                </a:solidFill>
                <a:effectLst/>
                <a:uLnTx/>
                <a:uFillTx/>
                <a:latin typeface="Seravek Light"/>
                <a:cs typeface="Seravek Light"/>
                <a:hlinkClick r:id="rId2"/>
              </a:rPr>
              <a:t>Useful post on identifying handles in the wild</a:t>
            </a:r>
            <a:endParaRPr kumimoji="0" lang="en-US" sz="2400" b="0" i="1" u="none" strike="noStrike" kern="0" cap="none" spc="0" normalizeH="0" baseline="0" noProof="0" dirty="0">
              <a:ln>
                <a:noFill/>
              </a:ln>
              <a:solidFill>
                <a:prstClr val="black"/>
              </a:solidFill>
              <a:effectLst/>
              <a:uLnTx/>
              <a:uFillTx/>
              <a:latin typeface="Seravek Light"/>
              <a:cs typeface="Seravek Light"/>
            </a:endParaRPr>
          </a:p>
        </p:txBody>
      </p:sp>
    </p:spTree>
    <p:extLst>
      <p:ext uri="{BB962C8B-B14F-4D97-AF65-F5344CB8AC3E}">
        <p14:creationId xmlns:p14="http://schemas.microsoft.com/office/powerpoint/2010/main" val="2391349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BF15-F45B-B94A-B772-24A2659B0034}"/>
              </a:ext>
            </a:extLst>
          </p:cNvPr>
          <p:cNvSpPr>
            <a:spLocks noGrp="1"/>
          </p:cNvSpPr>
          <p:nvPr>
            <p:ph type="title"/>
          </p:nvPr>
        </p:nvSpPr>
        <p:spPr/>
        <p:txBody>
          <a:bodyPr/>
          <a:lstStyle/>
          <a:p>
            <a:pPr algn="ctr"/>
            <a:r>
              <a:rPr lang="en-US" dirty="0"/>
              <a:t>How would our Smart Light expose its data?</a:t>
            </a:r>
          </a:p>
        </p:txBody>
      </p:sp>
      <p:sp>
        <p:nvSpPr>
          <p:cNvPr id="4" name="Slide Number Placeholder 3">
            <a:extLst>
              <a:ext uri="{FF2B5EF4-FFF2-40B4-BE49-F238E27FC236}">
                <a16:creationId xmlns:a16="http://schemas.microsoft.com/office/drawing/2014/main" id="{73C3363B-6A1F-7C4E-AAFD-2A9D7C381E7B}"/>
              </a:ext>
            </a:extLst>
          </p:cNvPr>
          <p:cNvSpPr>
            <a:spLocks noGrp="1"/>
          </p:cNvSpPr>
          <p:nvPr>
            <p:ph type="sldNum" sz="quarter" idx="12"/>
          </p:nvPr>
        </p:nvSpPr>
        <p:spPr/>
        <p:txBody>
          <a:bodyPr/>
          <a:lstStyle/>
          <a:p>
            <a:fld id="{B73C04DA-1748-8C48-8913-76B061C053D9}" type="slidenum">
              <a:rPr lang="en-US" smtClean="0"/>
              <a:t>47</a:t>
            </a:fld>
            <a:endParaRPr lang="en-US"/>
          </a:p>
        </p:txBody>
      </p:sp>
      <p:pic>
        <p:nvPicPr>
          <p:cNvPr id="5" name="Picture 4">
            <a:extLst>
              <a:ext uri="{FF2B5EF4-FFF2-40B4-BE49-F238E27FC236}">
                <a16:creationId xmlns:a16="http://schemas.microsoft.com/office/drawing/2014/main" id="{61DDA299-E19E-7843-8247-336882B34F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2203" y="1413145"/>
            <a:ext cx="888031" cy="1050522"/>
          </a:xfrm>
          <a:prstGeom prst="rect">
            <a:avLst/>
          </a:prstGeom>
        </p:spPr>
      </p:pic>
      <p:grpSp>
        <p:nvGrpSpPr>
          <p:cNvPr id="6" name="Group 5">
            <a:extLst>
              <a:ext uri="{FF2B5EF4-FFF2-40B4-BE49-F238E27FC236}">
                <a16:creationId xmlns:a16="http://schemas.microsoft.com/office/drawing/2014/main" id="{5AA1EFB7-3970-4241-8BA4-37D81BC4107C}"/>
              </a:ext>
            </a:extLst>
          </p:cNvPr>
          <p:cNvGrpSpPr/>
          <p:nvPr/>
        </p:nvGrpSpPr>
        <p:grpSpPr>
          <a:xfrm>
            <a:off x="8294495" y="1413145"/>
            <a:ext cx="1132378" cy="1394559"/>
            <a:chOff x="10213060" y="1607029"/>
            <a:chExt cx="2006839" cy="2471486"/>
          </a:xfrm>
        </p:grpSpPr>
        <p:sp>
          <p:nvSpPr>
            <p:cNvPr id="7" name="TextBox 6">
              <a:extLst>
                <a:ext uri="{FF2B5EF4-FFF2-40B4-BE49-F238E27FC236}">
                  <a16:creationId xmlns:a16="http://schemas.microsoft.com/office/drawing/2014/main" id="{5C69362F-6990-3E46-B0C5-D70AB62FDFF3}"/>
                </a:ext>
              </a:extLst>
            </p:cNvPr>
            <p:cNvSpPr txBox="1"/>
            <p:nvPr/>
          </p:nvSpPr>
          <p:spPr>
            <a:xfrm>
              <a:off x="10483553" y="3523465"/>
              <a:ext cx="256267" cy="555050"/>
            </a:xfrm>
            <a:prstGeom prst="rect">
              <a:avLst/>
            </a:prstGeom>
            <a:noFill/>
          </p:spPr>
          <p:txBody>
            <a:bodyPr wrap="none" rtlCol="0">
              <a:spAutoFit/>
            </a:bodyPr>
            <a:lstStyle/>
            <a:p>
              <a:endParaRPr lang="en-US" sz="2000" dirty="0"/>
            </a:p>
          </p:txBody>
        </p:sp>
        <p:pic>
          <p:nvPicPr>
            <p:cNvPr id="8" name="Picture 7">
              <a:extLst>
                <a:ext uri="{FF2B5EF4-FFF2-40B4-BE49-F238E27FC236}">
                  <a16:creationId xmlns:a16="http://schemas.microsoft.com/office/drawing/2014/main" id="{00AB516C-0E1A-544F-8113-31F9FDC14290}"/>
                </a:ext>
              </a:extLst>
            </p:cNvPr>
            <p:cNvPicPr>
              <a:picLocks noChangeAspect="1"/>
            </p:cNvPicPr>
            <p:nvPr/>
          </p:nvPicPr>
          <p:blipFill>
            <a:blip r:embed="rId3"/>
            <a:stretch>
              <a:fillRect/>
            </a:stretch>
          </p:blipFill>
          <p:spPr>
            <a:xfrm>
              <a:off x="10213060" y="1607029"/>
              <a:ext cx="2006839" cy="2006839"/>
            </a:xfrm>
            <a:prstGeom prst="rect">
              <a:avLst/>
            </a:prstGeom>
          </p:spPr>
        </p:pic>
      </p:grpSp>
      <p:sp>
        <p:nvSpPr>
          <p:cNvPr id="9" name="TextBox 8">
            <a:extLst>
              <a:ext uri="{FF2B5EF4-FFF2-40B4-BE49-F238E27FC236}">
                <a16:creationId xmlns:a16="http://schemas.microsoft.com/office/drawing/2014/main" id="{69F1F15E-A954-964A-9075-07AC191F1C29}"/>
              </a:ext>
            </a:extLst>
          </p:cNvPr>
          <p:cNvSpPr txBox="1"/>
          <p:nvPr/>
        </p:nvSpPr>
        <p:spPr>
          <a:xfrm>
            <a:off x="1753644" y="2755730"/>
            <a:ext cx="1121461" cy="369332"/>
          </a:xfrm>
          <a:prstGeom prst="rect">
            <a:avLst/>
          </a:prstGeom>
          <a:noFill/>
        </p:spPr>
        <p:txBody>
          <a:bodyPr wrap="none" rtlCol="0">
            <a:spAutoFit/>
          </a:bodyPr>
          <a:lstStyle/>
          <a:p>
            <a:r>
              <a:rPr lang="en-US" dirty="0">
                <a:solidFill>
                  <a:schemeClr val="accent1"/>
                </a:solidFill>
              </a:rPr>
              <a:t>ATT Client</a:t>
            </a:r>
          </a:p>
        </p:txBody>
      </p:sp>
      <p:sp>
        <p:nvSpPr>
          <p:cNvPr id="10" name="TextBox 9">
            <a:extLst>
              <a:ext uri="{FF2B5EF4-FFF2-40B4-BE49-F238E27FC236}">
                <a16:creationId xmlns:a16="http://schemas.microsoft.com/office/drawing/2014/main" id="{B49C9BF6-0A64-7140-AD9F-0B619003DE8A}"/>
              </a:ext>
            </a:extLst>
          </p:cNvPr>
          <p:cNvSpPr txBox="1"/>
          <p:nvPr/>
        </p:nvSpPr>
        <p:spPr>
          <a:xfrm>
            <a:off x="8294495" y="2755730"/>
            <a:ext cx="1181157" cy="369332"/>
          </a:xfrm>
          <a:prstGeom prst="rect">
            <a:avLst/>
          </a:prstGeom>
          <a:noFill/>
        </p:spPr>
        <p:txBody>
          <a:bodyPr wrap="none" rtlCol="0">
            <a:spAutoFit/>
          </a:bodyPr>
          <a:lstStyle/>
          <a:p>
            <a:r>
              <a:rPr lang="en-US" dirty="0">
                <a:solidFill>
                  <a:schemeClr val="accent1"/>
                </a:solidFill>
              </a:rPr>
              <a:t>ATT Server</a:t>
            </a:r>
          </a:p>
        </p:txBody>
      </p:sp>
      <p:cxnSp>
        <p:nvCxnSpPr>
          <p:cNvPr id="11" name="Straight Arrow Connector 10">
            <a:extLst>
              <a:ext uri="{FF2B5EF4-FFF2-40B4-BE49-F238E27FC236}">
                <a16:creationId xmlns:a16="http://schemas.microsoft.com/office/drawing/2014/main" id="{26C21B2B-08AE-EF49-86C8-D86EDCF900BF}"/>
              </a:ext>
            </a:extLst>
          </p:cNvPr>
          <p:cNvCxnSpPr/>
          <p:nvPr/>
        </p:nvCxnSpPr>
        <p:spPr>
          <a:xfrm>
            <a:off x="3519814" y="2104376"/>
            <a:ext cx="439663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37D3F90-3117-5C4E-9346-1721732ED574}"/>
              </a:ext>
            </a:extLst>
          </p:cNvPr>
          <p:cNvSpPr txBox="1"/>
          <p:nvPr/>
        </p:nvSpPr>
        <p:spPr>
          <a:xfrm>
            <a:off x="4785151" y="2176191"/>
            <a:ext cx="1865960" cy="369332"/>
          </a:xfrm>
          <a:prstGeom prst="rect">
            <a:avLst/>
          </a:prstGeom>
          <a:noFill/>
        </p:spPr>
        <p:txBody>
          <a:bodyPr wrap="none" rtlCol="0">
            <a:spAutoFit/>
          </a:bodyPr>
          <a:lstStyle/>
          <a:p>
            <a:r>
              <a:rPr lang="en-US" dirty="0">
                <a:solidFill>
                  <a:schemeClr val="accent1"/>
                </a:solidFill>
              </a:rPr>
              <a:t>Attribute Protocol</a:t>
            </a:r>
          </a:p>
        </p:txBody>
      </p:sp>
      <p:sp>
        <p:nvSpPr>
          <p:cNvPr id="13" name="TextBox 12">
            <a:extLst>
              <a:ext uri="{FF2B5EF4-FFF2-40B4-BE49-F238E27FC236}">
                <a16:creationId xmlns:a16="http://schemas.microsoft.com/office/drawing/2014/main" id="{C044C1FB-7854-064F-BBCC-9DEAE16E7C45}"/>
              </a:ext>
            </a:extLst>
          </p:cNvPr>
          <p:cNvSpPr txBox="1"/>
          <p:nvPr/>
        </p:nvSpPr>
        <p:spPr>
          <a:xfrm>
            <a:off x="1862203" y="2466442"/>
            <a:ext cx="859081" cy="369332"/>
          </a:xfrm>
          <a:prstGeom prst="rect">
            <a:avLst/>
          </a:prstGeom>
          <a:noFill/>
        </p:spPr>
        <p:txBody>
          <a:bodyPr wrap="none" rtlCol="0">
            <a:spAutoFit/>
          </a:bodyPr>
          <a:lstStyle/>
          <a:p>
            <a:r>
              <a:rPr lang="en-US" dirty="0"/>
              <a:t>Central</a:t>
            </a:r>
          </a:p>
        </p:txBody>
      </p:sp>
      <p:sp>
        <p:nvSpPr>
          <p:cNvPr id="14" name="TextBox 13">
            <a:extLst>
              <a:ext uri="{FF2B5EF4-FFF2-40B4-BE49-F238E27FC236}">
                <a16:creationId xmlns:a16="http://schemas.microsoft.com/office/drawing/2014/main" id="{C19FFEC2-0116-3E47-957A-676B8D4A0111}"/>
              </a:ext>
            </a:extLst>
          </p:cNvPr>
          <p:cNvSpPr txBox="1"/>
          <p:nvPr/>
        </p:nvSpPr>
        <p:spPr>
          <a:xfrm>
            <a:off x="8312512" y="2466442"/>
            <a:ext cx="1145122" cy="369332"/>
          </a:xfrm>
          <a:prstGeom prst="rect">
            <a:avLst/>
          </a:prstGeom>
          <a:noFill/>
        </p:spPr>
        <p:txBody>
          <a:bodyPr wrap="none" rtlCol="0">
            <a:spAutoFit/>
          </a:bodyPr>
          <a:lstStyle/>
          <a:p>
            <a:r>
              <a:rPr lang="en-US" dirty="0"/>
              <a:t>Peripheral</a:t>
            </a:r>
          </a:p>
        </p:txBody>
      </p:sp>
      <p:sp>
        <p:nvSpPr>
          <p:cNvPr id="15" name="Rectangle 14">
            <a:extLst>
              <a:ext uri="{FF2B5EF4-FFF2-40B4-BE49-F238E27FC236}">
                <a16:creationId xmlns:a16="http://schemas.microsoft.com/office/drawing/2014/main" id="{23232FC9-9F0B-1A47-8AEF-4E68DBE1378D}"/>
              </a:ext>
            </a:extLst>
          </p:cNvPr>
          <p:cNvSpPr/>
          <p:nvPr/>
        </p:nvSpPr>
        <p:spPr>
          <a:xfrm>
            <a:off x="2672711" y="3321278"/>
            <a:ext cx="4329343" cy="34001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A342E958-5416-DD47-ABFF-92791FC61872}"/>
              </a:ext>
            </a:extLst>
          </p:cNvPr>
          <p:cNvSpPr txBox="1"/>
          <p:nvPr/>
        </p:nvSpPr>
        <p:spPr>
          <a:xfrm>
            <a:off x="2640803" y="3357307"/>
            <a:ext cx="4467890" cy="369332"/>
          </a:xfrm>
          <a:prstGeom prst="rect">
            <a:avLst/>
          </a:prstGeom>
          <a:noFill/>
        </p:spPr>
        <p:txBody>
          <a:bodyPr wrap="none" rtlCol="0">
            <a:spAutoFit/>
          </a:bodyPr>
          <a:lstStyle/>
          <a:p>
            <a:r>
              <a:rPr lang="en-US" dirty="0">
                <a:solidFill>
                  <a:srgbClr val="FF0000"/>
                </a:solidFill>
              </a:rPr>
              <a:t>Generic Access Profile Service (UUID: 0x1800)</a:t>
            </a:r>
          </a:p>
        </p:txBody>
      </p:sp>
      <p:grpSp>
        <p:nvGrpSpPr>
          <p:cNvPr id="21" name="Group 20">
            <a:extLst>
              <a:ext uri="{FF2B5EF4-FFF2-40B4-BE49-F238E27FC236}">
                <a16:creationId xmlns:a16="http://schemas.microsoft.com/office/drawing/2014/main" id="{5DE96C2D-E868-B447-9ECC-A891A28E0263}"/>
              </a:ext>
            </a:extLst>
          </p:cNvPr>
          <p:cNvGrpSpPr/>
          <p:nvPr/>
        </p:nvGrpSpPr>
        <p:grpSpPr>
          <a:xfrm>
            <a:off x="2780989" y="3727460"/>
            <a:ext cx="2776594" cy="1383160"/>
            <a:chOff x="4785151" y="4028084"/>
            <a:chExt cx="2215229" cy="1383160"/>
          </a:xfrm>
        </p:grpSpPr>
        <p:sp>
          <p:nvSpPr>
            <p:cNvPr id="16" name="Rectangle 15">
              <a:extLst>
                <a:ext uri="{FF2B5EF4-FFF2-40B4-BE49-F238E27FC236}">
                  <a16:creationId xmlns:a16="http://schemas.microsoft.com/office/drawing/2014/main" id="{F5033153-CFFC-544B-B8E7-F80670D43D7D}"/>
                </a:ext>
              </a:extLst>
            </p:cNvPr>
            <p:cNvSpPr/>
            <p:nvPr/>
          </p:nvSpPr>
          <p:spPr>
            <a:xfrm>
              <a:off x="4785151" y="4028084"/>
              <a:ext cx="2215229" cy="13831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4DDFA19-81C3-5640-8832-CBB88D307419}"/>
                </a:ext>
              </a:extLst>
            </p:cNvPr>
            <p:cNvSpPr txBox="1"/>
            <p:nvPr/>
          </p:nvSpPr>
          <p:spPr>
            <a:xfrm>
              <a:off x="4785151" y="4036447"/>
              <a:ext cx="1776664" cy="369332"/>
            </a:xfrm>
            <a:prstGeom prst="rect">
              <a:avLst/>
            </a:prstGeom>
            <a:noFill/>
          </p:spPr>
          <p:txBody>
            <a:bodyPr wrap="none" rtlCol="0">
              <a:spAutoFit/>
            </a:bodyPr>
            <a:lstStyle/>
            <a:p>
              <a:r>
                <a:rPr lang="en-US" dirty="0">
                  <a:solidFill>
                    <a:schemeClr val="accent2"/>
                  </a:solidFill>
                </a:rPr>
                <a:t>Name (UUID: 0x2a00)</a:t>
              </a:r>
            </a:p>
          </p:txBody>
        </p:sp>
        <p:sp>
          <p:nvSpPr>
            <p:cNvPr id="19" name="Rectangle 18">
              <a:extLst>
                <a:ext uri="{FF2B5EF4-FFF2-40B4-BE49-F238E27FC236}">
                  <a16:creationId xmlns:a16="http://schemas.microsoft.com/office/drawing/2014/main" id="{B81927F5-DB07-4347-AFD4-9C6B410D6F76}"/>
                </a:ext>
              </a:extLst>
            </p:cNvPr>
            <p:cNvSpPr/>
            <p:nvPr/>
          </p:nvSpPr>
          <p:spPr>
            <a:xfrm>
              <a:off x="4910203" y="4475793"/>
              <a:ext cx="1968705" cy="321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ysClr val="windowText" lastClr="000000"/>
                  </a:solidFill>
                </a:rPr>
                <a:t>Properties: Read</a:t>
              </a:r>
            </a:p>
          </p:txBody>
        </p:sp>
        <p:sp>
          <p:nvSpPr>
            <p:cNvPr id="20" name="Rectangle 19">
              <a:extLst>
                <a:ext uri="{FF2B5EF4-FFF2-40B4-BE49-F238E27FC236}">
                  <a16:creationId xmlns:a16="http://schemas.microsoft.com/office/drawing/2014/main" id="{337CADED-ED38-6946-BC54-CD0189D52267}"/>
                </a:ext>
              </a:extLst>
            </p:cNvPr>
            <p:cNvSpPr/>
            <p:nvPr/>
          </p:nvSpPr>
          <p:spPr>
            <a:xfrm>
              <a:off x="4910203" y="4918275"/>
              <a:ext cx="1968705" cy="321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ysClr val="windowText" lastClr="000000"/>
                  </a:solidFill>
                </a:rPr>
                <a:t>Value: Living Room Light</a:t>
              </a:r>
            </a:p>
          </p:txBody>
        </p:sp>
      </p:grpSp>
      <p:grpSp>
        <p:nvGrpSpPr>
          <p:cNvPr id="22" name="Group 21">
            <a:extLst>
              <a:ext uri="{FF2B5EF4-FFF2-40B4-BE49-F238E27FC236}">
                <a16:creationId xmlns:a16="http://schemas.microsoft.com/office/drawing/2014/main" id="{1FFFB355-62AF-DC4C-8B59-5D11EFEED326}"/>
              </a:ext>
            </a:extLst>
          </p:cNvPr>
          <p:cNvGrpSpPr/>
          <p:nvPr/>
        </p:nvGrpSpPr>
        <p:grpSpPr>
          <a:xfrm>
            <a:off x="2780990" y="5209445"/>
            <a:ext cx="2799468" cy="1383160"/>
            <a:chOff x="4785151" y="4028084"/>
            <a:chExt cx="2215229" cy="1383160"/>
          </a:xfrm>
        </p:grpSpPr>
        <p:sp>
          <p:nvSpPr>
            <p:cNvPr id="23" name="Rectangle 22">
              <a:extLst>
                <a:ext uri="{FF2B5EF4-FFF2-40B4-BE49-F238E27FC236}">
                  <a16:creationId xmlns:a16="http://schemas.microsoft.com/office/drawing/2014/main" id="{21FEE4E4-13F6-D048-BE53-BF752B8169EF}"/>
                </a:ext>
              </a:extLst>
            </p:cNvPr>
            <p:cNvSpPr/>
            <p:nvPr/>
          </p:nvSpPr>
          <p:spPr>
            <a:xfrm>
              <a:off x="4785151" y="4028084"/>
              <a:ext cx="2215229" cy="13831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F1AF22B-55B4-4C4F-B7EE-9F7EF72A0D76}"/>
                </a:ext>
              </a:extLst>
            </p:cNvPr>
            <p:cNvSpPr txBox="1"/>
            <p:nvPr/>
          </p:nvSpPr>
          <p:spPr>
            <a:xfrm>
              <a:off x="4785151" y="4036447"/>
              <a:ext cx="2208697" cy="369332"/>
            </a:xfrm>
            <a:prstGeom prst="rect">
              <a:avLst/>
            </a:prstGeom>
            <a:noFill/>
          </p:spPr>
          <p:txBody>
            <a:bodyPr wrap="none" rtlCol="0">
              <a:spAutoFit/>
            </a:bodyPr>
            <a:lstStyle/>
            <a:p>
              <a:r>
                <a:rPr lang="en-US" dirty="0">
                  <a:solidFill>
                    <a:schemeClr val="accent2"/>
                  </a:solidFill>
                </a:rPr>
                <a:t>Appearance (UUID: 0x2a01)</a:t>
              </a:r>
            </a:p>
          </p:txBody>
        </p:sp>
        <p:sp>
          <p:nvSpPr>
            <p:cNvPr id="25" name="Rectangle 24">
              <a:extLst>
                <a:ext uri="{FF2B5EF4-FFF2-40B4-BE49-F238E27FC236}">
                  <a16:creationId xmlns:a16="http://schemas.microsoft.com/office/drawing/2014/main" id="{3CA8393A-DBFD-4442-8817-039CD4E418B8}"/>
                </a:ext>
              </a:extLst>
            </p:cNvPr>
            <p:cNvSpPr/>
            <p:nvPr/>
          </p:nvSpPr>
          <p:spPr>
            <a:xfrm>
              <a:off x="4910203" y="4475793"/>
              <a:ext cx="1968705" cy="321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ysClr val="windowText" lastClr="000000"/>
                  </a:solidFill>
                </a:rPr>
                <a:t>Properties: Read</a:t>
              </a:r>
            </a:p>
          </p:txBody>
        </p:sp>
        <p:sp>
          <p:nvSpPr>
            <p:cNvPr id="26" name="Rectangle 25">
              <a:extLst>
                <a:ext uri="{FF2B5EF4-FFF2-40B4-BE49-F238E27FC236}">
                  <a16:creationId xmlns:a16="http://schemas.microsoft.com/office/drawing/2014/main" id="{EC20DFAA-4190-484C-9D20-002D7184A057}"/>
                </a:ext>
              </a:extLst>
            </p:cNvPr>
            <p:cNvSpPr/>
            <p:nvPr/>
          </p:nvSpPr>
          <p:spPr>
            <a:xfrm>
              <a:off x="4910203" y="4918275"/>
              <a:ext cx="1968705" cy="321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ysClr val="windowText" lastClr="000000"/>
                  </a:solidFill>
                </a:rPr>
                <a:t>Value: </a:t>
              </a:r>
              <a:r>
                <a:rPr lang="en-US" sz="1400" dirty="0">
                  <a:solidFill>
                    <a:schemeClr val="tx1"/>
                  </a:solidFill>
                </a:rPr>
                <a:t>0x4142</a:t>
              </a:r>
            </a:p>
          </p:txBody>
        </p:sp>
      </p:grpSp>
      <p:sp>
        <p:nvSpPr>
          <p:cNvPr id="27" name="Rectangle 26">
            <a:extLst>
              <a:ext uri="{FF2B5EF4-FFF2-40B4-BE49-F238E27FC236}">
                <a16:creationId xmlns:a16="http://schemas.microsoft.com/office/drawing/2014/main" id="{46B1E918-CA09-EE49-9E0B-14DE66FDACE3}"/>
              </a:ext>
            </a:extLst>
          </p:cNvPr>
          <p:cNvSpPr/>
          <p:nvPr/>
        </p:nvSpPr>
        <p:spPr>
          <a:xfrm>
            <a:off x="7216972" y="3358855"/>
            <a:ext cx="4329343" cy="33626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E51735E8-2E48-EC45-9C1A-28A07A2FA01C}"/>
              </a:ext>
            </a:extLst>
          </p:cNvPr>
          <p:cNvSpPr txBox="1"/>
          <p:nvPr/>
        </p:nvSpPr>
        <p:spPr>
          <a:xfrm>
            <a:off x="7185064" y="3394884"/>
            <a:ext cx="4326826" cy="369332"/>
          </a:xfrm>
          <a:prstGeom prst="rect">
            <a:avLst/>
          </a:prstGeom>
          <a:noFill/>
        </p:spPr>
        <p:txBody>
          <a:bodyPr wrap="none" rtlCol="0">
            <a:spAutoFit/>
          </a:bodyPr>
          <a:lstStyle/>
          <a:p>
            <a:r>
              <a:rPr lang="en-US" dirty="0">
                <a:solidFill>
                  <a:srgbClr val="FF0000"/>
                </a:solidFill>
              </a:rPr>
              <a:t>Light Service </a:t>
            </a:r>
            <a:r>
              <a:rPr lang="en-US" sz="1100" dirty="0">
                <a:solidFill>
                  <a:srgbClr val="FF0000"/>
                </a:solidFill>
              </a:rPr>
              <a:t>(UUID: 0bd51666-e7cb-469b-8e4d-2742f1ba77cc )</a:t>
            </a:r>
          </a:p>
        </p:txBody>
      </p:sp>
      <p:grpSp>
        <p:nvGrpSpPr>
          <p:cNvPr id="29" name="Group 28">
            <a:extLst>
              <a:ext uri="{FF2B5EF4-FFF2-40B4-BE49-F238E27FC236}">
                <a16:creationId xmlns:a16="http://schemas.microsoft.com/office/drawing/2014/main" id="{5F6C8DCE-A9F2-144F-BE39-B31574E0029F}"/>
              </a:ext>
            </a:extLst>
          </p:cNvPr>
          <p:cNvGrpSpPr/>
          <p:nvPr/>
        </p:nvGrpSpPr>
        <p:grpSpPr>
          <a:xfrm>
            <a:off x="7325248" y="3765037"/>
            <a:ext cx="4313490" cy="1383160"/>
            <a:chOff x="4785151" y="4028084"/>
            <a:chExt cx="3441400" cy="1383160"/>
          </a:xfrm>
        </p:grpSpPr>
        <p:sp>
          <p:nvSpPr>
            <p:cNvPr id="30" name="Rectangle 29">
              <a:extLst>
                <a:ext uri="{FF2B5EF4-FFF2-40B4-BE49-F238E27FC236}">
                  <a16:creationId xmlns:a16="http://schemas.microsoft.com/office/drawing/2014/main" id="{FDF0A699-3BDA-894C-9342-18E34A44E114}"/>
                </a:ext>
              </a:extLst>
            </p:cNvPr>
            <p:cNvSpPr/>
            <p:nvPr/>
          </p:nvSpPr>
          <p:spPr>
            <a:xfrm>
              <a:off x="4785151" y="4028084"/>
              <a:ext cx="2215229" cy="13831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DFA2C5FE-0EFA-8749-9899-CE05EC5EF9D3}"/>
                </a:ext>
              </a:extLst>
            </p:cNvPr>
            <p:cNvSpPr txBox="1"/>
            <p:nvPr/>
          </p:nvSpPr>
          <p:spPr>
            <a:xfrm>
              <a:off x="4785151" y="4036447"/>
              <a:ext cx="3441400" cy="369332"/>
            </a:xfrm>
            <a:prstGeom prst="rect">
              <a:avLst/>
            </a:prstGeom>
            <a:noFill/>
          </p:spPr>
          <p:txBody>
            <a:bodyPr wrap="none" rtlCol="0">
              <a:spAutoFit/>
            </a:bodyPr>
            <a:lstStyle/>
            <a:p>
              <a:r>
                <a:rPr lang="en-US" dirty="0">
                  <a:solidFill>
                    <a:schemeClr val="accent2"/>
                  </a:solidFill>
                </a:rPr>
                <a:t>Brightness</a:t>
              </a:r>
              <a:r>
                <a:rPr lang="en-US" sz="1100" dirty="0">
                  <a:solidFill>
                    <a:schemeClr val="accent2"/>
                  </a:solidFill>
                </a:rPr>
                <a:t> (UUID: 0xe7add780-b042-4876-aae1-112855353cc1)</a:t>
              </a:r>
            </a:p>
          </p:txBody>
        </p:sp>
        <p:sp>
          <p:nvSpPr>
            <p:cNvPr id="32" name="Rectangle 31">
              <a:extLst>
                <a:ext uri="{FF2B5EF4-FFF2-40B4-BE49-F238E27FC236}">
                  <a16:creationId xmlns:a16="http://schemas.microsoft.com/office/drawing/2014/main" id="{2ED40EA5-2E59-4E43-91B6-02EC8F755F94}"/>
                </a:ext>
              </a:extLst>
            </p:cNvPr>
            <p:cNvSpPr/>
            <p:nvPr/>
          </p:nvSpPr>
          <p:spPr>
            <a:xfrm>
              <a:off x="4910203" y="4475793"/>
              <a:ext cx="1968705" cy="321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ysClr val="windowText" lastClr="000000"/>
                  </a:solidFill>
                </a:rPr>
                <a:t>Properties: Read, Write</a:t>
              </a:r>
            </a:p>
          </p:txBody>
        </p:sp>
        <p:sp>
          <p:nvSpPr>
            <p:cNvPr id="33" name="Rectangle 32">
              <a:extLst>
                <a:ext uri="{FF2B5EF4-FFF2-40B4-BE49-F238E27FC236}">
                  <a16:creationId xmlns:a16="http://schemas.microsoft.com/office/drawing/2014/main" id="{39BE3834-E36C-EA43-985D-D2B759DC800B}"/>
                </a:ext>
              </a:extLst>
            </p:cNvPr>
            <p:cNvSpPr/>
            <p:nvPr/>
          </p:nvSpPr>
          <p:spPr>
            <a:xfrm>
              <a:off x="4910203" y="4918275"/>
              <a:ext cx="1968705" cy="321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ysClr val="windowText" lastClr="000000"/>
                  </a:solidFill>
                </a:rPr>
                <a:t>Value: 0.65</a:t>
              </a:r>
            </a:p>
          </p:txBody>
        </p:sp>
      </p:grpSp>
      <p:cxnSp>
        <p:nvCxnSpPr>
          <p:cNvPr id="40" name="Straight Arrow Connector 39">
            <a:extLst>
              <a:ext uri="{FF2B5EF4-FFF2-40B4-BE49-F238E27FC236}">
                <a16:creationId xmlns:a16="http://schemas.microsoft.com/office/drawing/2014/main" id="{0C6FDF97-E4B1-0444-9144-FBC805D2FC71}"/>
              </a:ext>
            </a:extLst>
          </p:cNvPr>
          <p:cNvCxnSpPr>
            <a:stCxn id="17" idx="1"/>
          </p:cNvCxnSpPr>
          <p:nvPr/>
        </p:nvCxnSpPr>
        <p:spPr>
          <a:xfrm flipH="1">
            <a:off x="1465545" y="3541973"/>
            <a:ext cx="1175258"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5913404-263C-F144-904F-8BFE4FBE389B}"/>
              </a:ext>
            </a:extLst>
          </p:cNvPr>
          <p:cNvSpPr txBox="1"/>
          <p:nvPr/>
        </p:nvSpPr>
        <p:spPr>
          <a:xfrm>
            <a:off x="713984" y="3807912"/>
            <a:ext cx="842410" cy="369332"/>
          </a:xfrm>
          <a:prstGeom prst="rect">
            <a:avLst/>
          </a:prstGeom>
          <a:noFill/>
        </p:spPr>
        <p:txBody>
          <a:bodyPr wrap="none" rtlCol="0">
            <a:spAutoFit/>
          </a:bodyPr>
          <a:lstStyle/>
          <a:p>
            <a:r>
              <a:rPr lang="en-US" dirty="0"/>
              <a:t>service</a:t>
            </a:r>
          </a:p>
        </p:txBody>
      </p:sp>
      <p:cxnSp>
        <p:nvCxnSpPr>
          <p:cNvPr id="42" name="Straight Arrow Connector 41">
            <a:extLst>
              <a:ext uri="{FF2B5EF4-FFF2-40B4-BE49-F238E27FC236}">
                <a16:creationId xmlns:a16="http://schemas.microsoft.com/office/drawing/2014/main" id="{2FDAAEB8-7EF4-7543-82EF-B2AFFF1813AB}"/>
              </a:ext>
            </a:extLst>
          </p:cNvPr>
          <p:cNvCxnSpPr>
            <a:cxnSpLocks/>
          </p:cNvCxnSpPr>
          <p:nvPr/>
        </p:nvCxnSpPr>
        <p:spPr>
          <a:xfrm flipH="1">
            <a:off x="1673789" y="4020177"/>
            <a:ext cx="1185571" cy="919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B7BE0FB-B935-2E43-AF65-AE6F6A016402}"/>
              </a:ext>
            </a:extLst>
          </p:cNvPr>
          <p:cNvCxnSpPr>
            <a:cxnSpLocks/>
            <a:stCxn id="24" idx="1"/>
          </p:cNvCxnSpPr>
          <p:nvPr/>
        </p:nvCxnSpPr>
        <p:spPr>
          <a:xfrm flipH="1" flipV="1">
            <a:off x="1695850" y="5088937"/>
            <a:ext cx="1085140" cy="313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FEB1F5A-AB93-5B49-A4BD-B3692D4DF3FF}"/>
              </a:ext>
            </a:extLst>
          </p:cNvPr>
          <p:cNvSpPr txBox="1"/>
          <p:nvPr/>
        </p:nvSpPr>
        <p:spPr>
          <a:xfrm>
            <a:off x="292173" y="4817176"/>
            <a:ext cx="1436419" cy="369332"/>
          </a:xfrm>
          <a:prstGeom prst="rect">
            <a:avLst/>
          </a:prstGeom>
          <a:noFill/>
        </p:spPr>
        <p:txBody>
          <a:bodyPr wrap="none" rtlCol="0">
            <a:spAutoFit/>
          </a:bodyPr>
          <a:lstStyle/>
          <a:p>
            <a:r>
              <a:rPr lang="en-US" dirty="0"/>
              <a:t>characteristic</a:t>
            </a:r>
          </a:p>
        </p:txBody>
      </p:sp>
      <p:grpSp>
        <p:nvGrpSpPr>
          <p:cNvPr id="48" name="Group 47">
            <a:extLst>
              <a:ext uri="{FF2B5EF4-FFF2-40B4-BE49-F238E27FC236}">
                <a16:creationId xmlns:a16="http://schemas.microsoft.com/office/drawing/2014/main" id="{7032FE47-A7D1-DA43-B20D-BF8FCC1406CD}"/>
              </a:ext>
            </a:extLst>
          </p:cNvPr>
          <p:cNvGrpSpPr/>
          <p:nvPr/>
        </p:nvGrpSpPr>
        <p:grpSpPr>
          <a:xfrm>
            <a:off x="7341103" y="5250812"/>
            <a:ext cx="3751347" cy="1383160"/>
            <a:chOff x="4785151" y="4028084"/>
            <a:chExt cx="2992910" cy="1383160"/>
          </a:xfrm>
        </p:grpSpPr>
        <p:sp>
          <p:nvSpPr>
            <p:cNvPr id="49" name="Rectangle 48">
              <a:extLst>
                <a:ext uri="{FF2B5EF4-FFF2-40B4-BE49-F238E27FC236}">
                  <a16:creationId xmlns:a16="http://schemas.microsoft.com/office/drawing/2014/main" id="{D18EB745-D3B2-7341-93A3-53136C782BA9}"/>
                </a:ext>
              </a:extLst>
            </p:cNvPr>
            <p:cNvSpPr/>
            <p:nvPr/>
          </p:nvSpPr>
          <p:spPr>
            <a:xfrm>
              <a:off x="4785151" y="4028084"/>
              <a:ext cx="2215229" cy="13831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11DC637D-3F6A-884A-8CA4-8F7266A61022}"/>
                </a:ext>
              </a:extLst>
            </p:cNvPr>
            <p:cNvSpPr txBox="1"/>
            <p:nvPr/>
          </p:nvSpPr>
          <p:spPr>
            <a:xfrm>
              <a:off x="4785151" y="4036447"/>
              <a:ext cx="2992910" cy="369332"/>
            </a:xfrm>
            <a:prstGeom prst="rect">
              <a:avLst/>
            </a:prstGeom>
            <a:noFill/>
          </p:spPr>
          <p:txBody>
            <a:bodyPr wrap="none" rtlCol="0">
              <a:spAutoFit/>
            </a:bodyPr>
            <a:lstStyle/>
            <a:p>
              <a:r>
                <a:rPr lang="en-US" dirty="0">
                  <a:solidFill>
                    <a:schemeClr val="accent2"/>
                  </a:solidFill>
                </a:rPr>
                <a:t>Color</a:t>
              </a:r>
              <a:r>
                <a:rPr lang="en-US" sz="1100" dirty="0">
                  <a:solidFill>
                    <a:schemeClr val="accent2"/>
                  </a:solidFill>
                </a:rPr>
                <a:t> (UUID: 0xe7add780-b042-4876-aae1-112855353cc2)</a:t>
              </a:r>
            </a:p>
          </p:txBody>
        </p:sp>
        <p:sp>
          <p:nvSpPr>
            <p:cNvPr id="51" name="Rectangle 50">
              <a:extLst>
                <a:ext uri="{FF2B5EF4-FFF2-40B4-BE49-F238E27FC236}">
                  <a16:creationId xmlns:a16="http://schemas.microsoft.com/office/drawing/2014/main" id="{E8B2376F-AB4B-3540-8570-20B05A8F5F06}"/>
                </a:ext>
              </a:extLst>
            </p:cNvPr>
            <p:cNvSpPr/>
            <p:nvPr/>
          </p:nvSpPr>
          <p:spPr>
            <a:xfrm>
              <a:off x="4910203" y="4475793"/>
              <a:ext cx="1968705" cy="321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ysClr val="windowText" lastClr="000000"/>
                  </a:solidFill>
                </a:rPr>
                <a:t>Properties: Read, Write</a:t>
              </a:r>
            </a:p>
          </p:txBody>
        </p:sp>
        <p:sp>
          <p:nvSpPr>
            <p:cNvPr id="52" name="Rectangle 51">
              <a:extLst>
                <a:ext uri="{FF2B5EF4-FFF2-40B4-BE49-F238E27FC236}">
                  <a16:creationId xmlns:a16="http://schemas.microsoft.com/office/drawing/2014/main" id="{000659FC-A919-E847-8957-3A32F842974C}"/>
                </a:ext>
              </a:extLst>
            </p:cNvPr>
            <p:cNvSpPr/>
            <p:nvPr/>
          </p:nvSpPr>
          <p:spPr>
            <a:xfrm>
              <a:off x="4910203" y="4918275"/>
              <a:ext cx="1968705" cy="321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ysClr val="windowText" lastClr="000000"/>
                  </a:solidFill>
                </a:rPr>
                <a:t>Value: </a:t>
              </a:r>
              <a:r>
                <a:rPr lang="en-US" sz="1400" dirty="0">
                  <a:solidFill>
                    <a:schemeClr val="tx1"/>
                  </a:solidFill>
                </a:rPr>
                <a:t>00FFFF</a:t>
              </a:r>
            </a:p>
          </p:txBody>
        </p:sp>
      </p:grpSp>
    </p:spTree>
    <p:extLst>
      <p:ext uri="{BB962C8B-B14F-4D97-AF65-F5344CB8AC3E}">
        <p14:creationId xmlns:p14="http://schemas.microsoft.com/office/powerpoint/2010/main" val="149865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par>
                                <p:cTn id="14" presetID="9"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dissolve">
                                      <p:cBhvr>
                                        <p:cTn id="21" dur="500"/>
                                        <p:tgtEl>
                                          <p:spTgt spid="4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dissolve">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dissolve">
                                      <p:cBhvr>
                                        <p:cTn id="29" dur="500"/>
                                        <p:tgtEl>
                                          <p:spTgt spid="42"/>
                                        </p:tgtEl>
                                      </p:cBhvr>
                                    </p:animEffect>
                                  </p:childTnLst>
                                </p:cTn>
                              </p:par>
                              <p:par>
                                <p:cTn id="30" presetID="9"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dissolve">
                                      <p:cBhvr>
                                        <p:cTn id="32" dur="500"/>
                                        <p:tgtEl>
                                          <p:spTgt spid="4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dissolve">
                                      <p:cBhvr>
                                        <p:cTn id="35" dur="5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dissolve">
                                      <p:cBhvr>
                                        <p:cTn id="40" dur="500"/>
                                        <p:tgtEl>
                                          <p:spTgt spid="27"/>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dissolve">
                                      <p:cBhvr>
                                        <p:cTn id="43" dur="500"/>
                                        <p:tgtEl>
                                          <p:spTgt spid="28"/>
                                        </p:tgtEl>
                                      </p:cBhvr>
                                    </p:animEffect>
                                  </p:childTnLst>
                                </p:cTn>
                              </p:par>
                              <p:par>
                                <p:cTn id="44" presetID="9"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dissolve">
                                      <p:cBhvr>
                                        <p:cTn id="46" dur="500"/>
                                        <p:tgtEl>
                                          <p:spTgt spid="29"/>
                                        </p:tgtEl>
                                      </p:cBhvr>
                                    </p:animEffect>
                                  </p:childTnLst>
                                </p:cTn>
                              </p:par>
                              <p:par>
                                <p:cTn id="47" presetID="9"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dissolve">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27" grpId="0" animBg="1"/>
      <p:bldP spid="28" grpId="0"/>
      <p:bldP spid="41" grpId="0"/>
      <p:bldP spid="4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90F7-3C38-4A4B-81FA-5362666E1502}"/>
              </a:ext>
            </a:extLst>
          </p:cNvPr>
          <p:cNvSpPr>
            <a:spLocks noGrp="1"/>
          </p:cNvSpPr>
          <p:nvPr>
            <p:ph type="title"/>
          </p:nvPr>
        </p:nvSpPr>
        <p:spPr/>
        <p:txBody>
          <a:bodyPr/>
          <a:lstStyle/>
          <a:p>
            <a:r>
              <a:rPr lang="en-US" dirty="0"/>
              <a:t>Discovery</a:t>
            </a:r>
          </a:p>
        </p:txBody>
      </p:sp>
      <p:sp>
        <p:nvSpPr>
          <p:cNvPr id="3" name="Content Placeholder 2">
            <a:extLst>
              <a:ext uri="{FF2B5EF4-FFF2-40B4-BE49-F238E27FC236}">
                <a16:creationId xmlns:a16="http://schemas.microsoft.com/office/drawing/2014/main" id="{7FA6A583-1FAC-4BFB-A1B4-20BEE902663C}"/>
              </a:ext>
            </a:extLst>
          </p:cNvPr>
          <p:cNvSpPr>
            <a:spLocks noGrp="1"/>
          </p:cNvSpPr>
          <p:nvPr>
            <p:ph idx="1"/>
          </p:nvPr>
        </p:nvSpPr>
        <p:spPr/>
        <p:txBody>
          <a:bodyPr/>
          <a:lstStyle/>
          <a:p>
            <a:r>
              <a:rPr lang="en-US" dirty="0"/>
              <a:t>When a connection first occurs, each device can query the other for a list of services</a:t>
            </a:r>
          </a:p>
          <a:p>
            <a:pPr lvl="1"/>
            <a:r>
              <a:rPr lang="en-US" dirty="0"/>
              <a:t>And can further query for a list of characteristics in that service</a:t>
            </a:r>
          </a:p>
          <a:p>
            <a:pPr lvl="1"/>
            <a:r>
              <a:rPr lang="en-US" dirty="0"/>
              <a:t>Gets a list of handles/UUIDs</a:t>
            </a:r>
          </a:p>
          <a:p>
            <a:pPr lvl="1"/>
            <a:endParaRPr lang="en-US" dirty="0"/>
          </a:p>
          <a:p>
            <a:r>
              <a:rPr lang="en-US" dirty="0"/>
              <a:t>Standardized UUIDs can be interpreted immediately</a:t>
            </a:r>
          </a:p>
          <a:p>
            <a:pPr lvl="1"/>
            <a:r>
              <a:rPr lang="en-US" dirty="0"/>
              <a:t>Custom services/characteristics need documentation from the manufacturer</a:t>
            </a:r>
          </a:p>
          <a:p>
            <a:pPr lvl="1"/>
            <a:endParaRPr lang="en-US" dirty="0"/>
          </a:p>
        </p:txBody>
      </p:sp>
      <p:sp>
        <p:nvSpPr>
          <p:cNvPr id="4" name="Slide Number Placeholder 3">
            <a:extLst>
              <a:ext uri="{FF2B5EF4-FFF2-40B4-BE49-F238E27FC236}">
                <a16:creationId xmlns:a16="http://schemas.microsoft.com/office/drawing/2014/main" id="{891CC2D7-EB6A-45B9-A2E6-9CFE49F20B72}"/>
              </a:ext>
            </a:extLst>
          </p:cNvPr>
          <p:cNvSpPr>
            <a:spLocks noGrp="1"/>
          </p:cNvSpPr>
          <p:nvPr>
            <p:ph type="sldNum" sz="quarter" idx="12"/>
          </p:nvPr>
        </p:nvSpPr>
        <p:spPr/>
        <p:txBody>
          <a:bodyPr/>
          <a:lstStyle/>
          <a:p>
            <a:fld id="{0778C724-3839-4D76-A707-B4C23905D055}" type="slidenum">
              <a:rPr lang="en-US" smtClean="0"/>
              <a:t>48</a:t>
            </a:fld>
            <a:endParaRPr lang="en-US"/>
          </a:p>
        </p:txBody>
      </p:sp>
    </p:spTree>
    <p:extLst>
      <p:ext uri="{BB962C8B-B14F-4D97-AF65-F5344CB8AC3E}">
        <p14:creationId xmlns:p14="http://schemas.microsoft.com/office/powerpoint/2010/main" val="610878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3096D-254A-784F-BC00-4C42434EAC96}"/>
              </a:ext>
            </a:extLst>
          </p:cNvPr>
          <p:cNvSpPr>
            <a:spLocks noGrp="1"/>
          </p:cNvSpPr>
          <p:nvPr>
            <p:ph type="title"/>
          </p:nvPr>
        </p:nvSpPr>
        <p:spPr>
          <a:xfrm>
            <a:off x="0" y="153916"/>
            <a:ext cx="12192000" cy="1325563"/>
          </a:xfrm>
        </p:spPr>
        <p:txBody>
          <a:bodyPr>
            <a:normAutofit/>
          </a:bodyPr>
          <a:lstStyle/>
          <a:p>
            <a:pPr algn="ctr"/>
            <a:r>
              <a:rPr lang="en-US" sz="4000" dirty="0"/>
              <a:t>How would our smart light advertise its services?</a:t>
            </a:r>
          </a:p>
        </p:txBody>
      </p:sp>
      <p:sp>
        <p:nvSpPr>
          <p:cNvPr id="4" name="Slide Number Placeholder 3">
            <a:extLst>
              <a:ext uri="{FF2B5EF4-FFF2-40B4-BE49-F238E27FC236}">
                <a16:creationId xmlns:a16="http://schemas.microsoft.com/office/drawing/2014/main" id="{C7F01C6D-9442-BE40-A937-63F2A5FB5E0A}"/>
              </a:ext>
            </a:extLst>
          </p:cNvPr>
          <p:cNvSpPr>
            <a:spLocks noGrp="1"/>
          </p:cNvSpPr>
          <p:nvPr>
            <p:ph type="sldNum" sz="quarter" idx="12"/>
          </p:nvPr>
        </p:nvSpPr>
        <p:spPr/>
        <p:txBody>
          <a:bodyPr/>
          <a:lstStyle/>
          <a:p>
            <a:fld id="{2861BBBE-C700-C147-87D6-E0769AB4D7F4}" type="slidenum">
              <a:rPr lang="en-US" smtClean="0"/>
              <a:t>49</a:t>
            </a:fld>
            <a:endParaRPr lang="en-US"/>
          </a:p>
        </p:txBody>
      </p:sp>
      <p:sp>
        <p:nvSpPr>
          <p:cNvPr id="7" name="TextBox 6">
            <a:extLst>
              <a:ext uri="{FF2B5EF4-FFF2-40B4-BE49-F238E27FC236}">
                <a16:creationId xmlns:a16="http://schemas.microsoft.com/office/drawing/2014/main" id="{C197CEFB-1473-2C49-9453-F78979F019AF}"/>
              </a:ext>
            </a:extLst>
          </p:cNvPr>
          <p:cNvSpPr txBox="1"/>
          <p:nvPr/>
        </p:nvSpPr>
        <p:spPr>
          <a:xfrm>
            <a:off x="3446072" y="4253951"/>
            <a:ext cx="1082797" cy="461665"/>
          </a:xfrm>
          <a:prstGeom prst="rect">
            <a:avLst/>
          </a:prstGeom>
          <a:noFill/>
        </p:spPr>
        <p:txBody>
          <a:bodyPr wrap="none" rtlCol="0">
            <a:spAutoFit/>
          </a:bodyPr>
          <a:lstStyle/>
          <a:p>
            <a:r>
              <a:rPr lang="en-US" sz="2400" dirty="0"/>
              <a:t>Central</a:t>
            </a:r>
          </a:p>
        </p:txBody>
      </p:sp>
      <p:pic>
        <p:nvPicPr>
          <p:cNvPr id="8" name="Picture 7">
            <a:extLst>
              <a:ext uri="{FF2B5EF4-FFF2-40B4-BE49-F238E27FC236}">
                <a16:creationId xmlns:a16="http://schemas.microsoft.com/office/drawing/2014/main" id="{FF438D3B-E0EF-8F45-A54B-D28FA7329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9254" y="2757967"/>
            <a:ext cx="1134480" cy="1342066"/>
          </a:xfrm>
          <a:prstGeom prst="rect">
            <a:avLst/>
          </a:prstGeom>
        </p:spPr>
      </p:pic>
      <p:sp>
        <p:nvSpPr>
          <p:cNvPr id="21" name="TextBox 20">
            <a:extLst>
              <a:ext uri="{FF2B5EF4-FFF2-40B4-BE49-F238E27FC236}">
                <a16:creationId xmlns:a16="http://schemas.microsoft.com/office/drawing/2014/main" id="{1853BF17-1AA7-3A4A-BD5F-7FEDE27B04E9}"/>
              </a:ext>
            </a:extLst>
          </p:cNvPr>
          <p:cNvSpPr txBox="1"/>
          <p:nvPr/>
        </p:nvSpPr>
        <p:spPr>
          <a:xfrm>
            <a:off x="7796807" y="4499772"/>
            <a:ext cx="1465851" cy="461665"/>
          </a:xfrm>
          <a:prstGeom prst="rect">
            <a:avLst/>
          </a:prstGeom>
          <a:noFill/>
        </p:spPr>
        <p:txBody>
          <a:bodyPr wrap="none" rtlCol="0">
            <a:spAutoFit/>
          </a:bodyPr>
          <a:lstStyle/>
          <a:p>
            <a:r>
              <a:rPr lang="en-US" sz="2400" dirty="0"/>
              <a:t>Peripheral</a:t>
            </a:r>
          </a:p>
        </p:txBody>
      </p:sp>
      <p:pic>
        <p:nvPicPr>
          <p:cNvPr id="3" name="Picture 2">
            <a:extLst>
              <a:ext uri="{FF2B5EF4-FFF2-40B4-BE49-F238E27FC236}">
                <a16:creationId xmlns:a16="http://schemas.microsoft.com/office/drawing/2014/main" id="{E60F33B6-C57C-4C41-A296-22E2318D7827}"/>
              </a:ext>
            </a:extLst>
          </p:cNvPr>
          <p:cNvPicPr>
            <a:picLocks noChangeAspect="1"/>
          </p:cNvPicPr>
          <p:nvPr/>
        </p:nvPicPr>
        <p:blipFill>
          <a:blip r:embed="rId4"/>
          <a:stretch>
            <a:fillRect/>
          </a:stretch>
        </p:blipFill>
        <p:spPr>
          <a:xfrm>
            <a:off x="7526314" y="2583336"/>
            <a:ext cx="2006839" cy="2006839"/>
          </a:xfrm>
          <a:prstGeom prst="rect">
            <a:avLst/>
          </a:prstGeom>
        </p:spPr>
      </p:pic>
      <p:sp>
        <p:nvSpPr>
          <p:cNvPr id="12" name="Left-Right Arrow 11">
            <a:extLst>
              <a:ext uri="{FF2B5EF4-FFF2-40B4-BE49-F238E27FC236}">
                <a16:creationId xmlns:a16="http://schemas.microsoft.com/office/drawing/2014/main" id="{BF76DA59-7362-BA4C-B594-857050BE9C92}"/>
              </a:ext>
            </a:extLst>
          </p:cNvPr>
          <p:cNvSpPr/>
          <p:nvPr/>
        </p:nvSpPr>
        <p:spPr>
          <a:xfrm>
            <a:off x="5167085" y="3897245"/>
            <a:ext cx="2598058" cy="58753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0263D423-95B6-4C4B-A4B7-A4677619B788}"/>
              </a:ext>
            </a:extLst>
          </p:cNvPr>
          <p:cNvCxnSpPr>
            <a:cxnSpLocks/>
          </p:cNvCxnSpPr>
          <p:nvPr/>
        </p:nvCxnSpPr>
        <p:spPr>
          <a:xfrm flipH="1">
            <a:off x="4888484" y="3148193"/>
            <a:ext cx="30734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2DB69EF-39B5-BB4E-B1F0-BA06935334B0}"/>
              </a:ext>
            </a:extLst>
          </p:cNvPr>
          <p:cNvSpPr txBox="1"/>
          <p:nvPr/>
        </p:nvSpPr>
        <p:spPr>
          <a:xfrm>
            <a:off x="3298564" y="2021448"/>
            <a:ext cx="2460610" cy="584775"/>
          </a:xfrm>
          <a:prstGeom prst="rect">
            <a:avLst/>
          </a:prstGeom>
          <a:noFill/>
        </p:spPr>
        <p:txBody>
          <a:bodyPr wrap="none" rtlCol="0">
            <a:spAutoFit/>
          </a:bodyPr>
          <a:lstStyle/>
          <a:p>
            <a:r>
              <a:rPr lang="en-US" sz="1600" dirty="0"/>
              <a:t>Advertisement:</a:t>
            </a:r>
          </a:p>
          <a:p>
            <a:r>
              <a:rPr lang="en-US" sz="1600" dirty="0"/>
              <a:t>“I’m the Living Room Light”</a:t>
            </a:r>
          </a:p>
        </p:txBody>
      </p:sp>
      <p:cxnSp>
        <p:nvCxnSpPr>
          <p:cNvPr id="30" name="Straight Arrow Connector 29">
            <a:extLst>
              <a:ext uri="{FF2B5EF4-FFF2-40B4-BE49-F238E27FC236}">
                <a16:creationId xmlns:a16="http://schemas.microsoft.com/office/drawing/2014/main" id="{0EEE9F0E-0CCC-354F-8BA8-E09E1462D9ED}"/>
              </a:ext>
            </a:extLst>
          </p:cNvPr>
          <p:cNvCxnSpPr>
            <a:cxnSpLocks/>
          </p:cNvCxnSpPr>
          <p:nvPr/>
        </p:nvCxnSpPr>
        <p:spPr>
          <a:xfrm flipH="1">
            <a:off x="4934856" y="3155450"/>
            <a:ext cx="3048900" cy="710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6C47E98-CCA5-9045-A22E-6B6903192CA9}"/>
              </a:ext>
            </a:extLst>
          </p:cNvPr>
          <p:cNvSpPr txBox="1"/>
          <p:nvPr/>
        </p:nvSpPr>
        <p:spPr>
          <a:xfrm>
            <a:off x="6744020" y="1825826"/>
            <a:ext cx="5273431" cy="923330"/>
          </a:xfrm>
          <a:prstGeom prst="rect">
            <a:avLst/>
          </a:prstGeom>
          <a:noFill/>
        </p:spPr>
        <p:txBody>
          <a:bodyPr wrap="none" rtlCol="0">
            <a:spAutoFit/>
          </a:bodyPr>
          <a:lstStyle/>
          <a:p>
            <a:r>
              <a:rPr lang="en-US" dirty="0"/>
              <a:t>Advertisement:</a:t>
            </a:r>
          </a:p>
          <a:p>
            <a:r>
              <a:rPr lang="en-US" dirty="0"/>
              <a:t>“I’m the Living Room Light.</a:t>
            </a:r>
            <a:br>
              <a:rPr lang="en-US" dirty="0"/>
            </a:br>
            <a:r>
              <a:rPr lang="en-US" dirty="0"/>
              <a:t>I have a GAP Service (0x1800), and a Light Service (…)”</a:t>
            </a:r>
          </a:p>
        </p:txBody>
      </p:sp>
      <p:cxnSp>
        <p:nvCxnSpPr>
          <p:cNvPr id="18" name="Straight Arrow Connector 17">
            <a:extLst>
              <a:ext uri="{FF2B5EF4-FFF2-40B4-BE49-F238E27FC236}">
                <a16:creationId xmlns:a16="http://schemas.microsoft.com/office/drawing/2014/main" id="{AFC29EB4-2417-8C48-978B-AE4669996852}"/>
              </a:ext>
            </a:extLst>
          </p:cNvPr>
          <p:cNvCxnSpPr>
            <a:stCxn id="26" idx="3"/>
          </p:cNvCxnSpPr>
          <p:nvPr/>
        </p:nvCxnSpPr>
        <p:spPr>
          <a:xfrm flipV="1">
            <a:off x="5759174" y="2313835"/>
            <a:ext cx="8593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37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3096D-254A-784F-BC00-4C42434EAC96}"/>
              </a:ext>
            </a:extLst>
          </p:cNvPr>
          <p:cNvSpPr>
            <a:spLocks noGrp="1"/>
          </p:cNvSpPr>
          <p:nvPr>
            <p:ph type="title"/>
          </p:nvPr>
        </p:nvSpPr>
        <p:spPr>
          <a:xfrm>
            <a:off x="0" y="153916"/>
            <a:ext cx="12192000" cy="1325563"/>
          </a:xfrm>
        </p:spPr>
        <p:txBody>
          <a:bodyPr>
            <a:normAutofit/>
          </a:bodyPr>
          <a:lstStyle/>
          <a:p>
            <a:pPr algn="ctr"/>
            <a:r>
              <a:rPr lang="en-US" sz="4000" dirty="0"/>
              <a:t>BLE Connections: A 10,000ft view</a:t>
            </a:r>
          </a:p>
        </p:txBody>
      </p:sp>
      <p:sp>
        <p:nvSpPr>
          <p:cNvPr id="11" name="Content Placeholder 10">
            <a:extLst>
              <a:ext uri="{FF2B5EF4-FFF2-40B4-BE49-F238E27FC236}">
                <a16:creationId xmlns:a16="http://schemas.microsoft.com/office/drawing/2014/main" id="{1C42A5A0-B1F5-574D-9355-2E9743728E1B}"/>
              </a:ext>
            </a:extLst>
          </p:cNvPr>
          <p:cNvSpPr>
            <a:spLocks noGrp="1"/>
          </p:cNvSpPr>
          <p:nvPr>
            <p:ph idx="1"/>
          </p:nvPr>
        </p:nvSpPr>
        <p:spPr>
          <a:xfrm>
            <a:off x="174171" y="1727200"/>
            <a:ext cx="5921829" cy="4449763"/>
          </a:xfrm>
        </p:spPr>
        <p:txBody>
          <a:bodyPr>
            <a:normAutofit fontScale="85000" lnSpcReduction="10000"/>
          </a:bodyPr>
          <a:lstStyle/>
          <a:p>
            <a:r>
              <a:rPr lang="en-US" b="1" dirty="0"/>
              <a:t>Higher throughput</a:t>
            </a:r>
            <a:r>
              <a:rPr lang="en-US" dirty="0"/>
              <a:t> than advertisements</a:t>
            </a:r>
          </a:p>
          <a:p>
            <a:r>
              <a:rPr lang="en-US" dirty="0"/>
              <a:t>Supports bi-directional communication </a:t>
            </a:r>
          </a:p>
          <a:p>
            <a:r>
              <a:rPr lang="en-US" dirty="0"/>
              <a:t>Half-duplex (“one person talks at a time”)</a:t>
            </a:r>
          </a:p>
          <a:p>
            <a:pPr lvl="1"/>
            <a:endParaRPr lang="en-US" dirty="0"/>
          </a:p>
          <a:p>
            <a:r>
              <a:rPr lang="en-US" dirty="0"/>
              <a:t>During a connection both devices act like servers</a:t>
            </a:r>
          </a:p>
          <a:p>
            <a:pPr lvl="1"/>
            <a:r>
              <a:rPr lang="en-US" dirty="0"/>
              <a:t>Can read/write fields available on other device</a:t>
            </a:r>
          </a:p>
          <a:p>
            <a:pPr lvl="1"/>
            <a:endParaRPr lang="en-US" dirty="0"/>
          </a:p>
          <a:p>
            <a:r>
              <a:rPr lang="en-US" dirty="0"/>
              <a:t>Roles – simple view</a:t>
            </a:r>
          </a:p>
          <a:p>
            <a:pPr lvl="1"/>
            <a:r>
              <a:rPr lang="en-US" dirty="0"/>
              <a:t>Peripheral: can be advertising/in connection</a:t>
            </a:r>
          </a:p>
          <a:p>
            <a:pPr lvl="1"/>
            <a:r>
              <a:rPr lang="en-US" dirty="0"/>
              <a:t>Central: scanning / in 1 or more connections</a:t>
            </a:r>
          </a:p>
          <a:p>
            <a:pPr lvl="1"/>
            <a:r>
              <a:rPr lang="en-US" dirty="0"/>
              <a:t>Not </a:t>
            </a:r>
            <a:r>
              <a:rPr lang="en-US" i="1" dirty="0"/>
              <a:t>quite </a:t>
            </a:r>
            <a:r>
              <a:rPr lang="en-US" dirty="0"/>
              <a:t>accurate: devices can have many roles simultaneously</a:t>
            </a:r>
          </a:p>
          <a:p>
            <a:pPr lvl="1"/>
            <a:endParaRPr lang="en-US" dirty="0"/>
          </a:p>
        </p:txBody>
      </p:sp>
      <p:sp>
        <p:nvSpPr>
          <p:cNvPr id="4" name="Slide Number Placeholder 3">
            <a:extLst>
              <a:ext uri="{FF2B5EF4-FFF2-40B4-BE49-F238E27FC236}">
                <a16:creationId xmlns:a16="http://schemas.microsoft.com/office/drawing/2014/main" id="{C7F01C6D-9442-BE40-A937-63F2A5FB5E0A}"/>
              </a:ext>
            </a:extLst>
          </p:cNvPr>
          <p:cNvSpPr>
            <a:spLocks noGrp="1"/>
          </p:cNvSpPr>
          <p:nvPr>
            <p:ph type="sldNum" sz="quarter" idx="12"/>
          </p:nvPr>
        </p:nvSpPr>
        <p:spPr/>
        <p:txBody>
          <a:bodyPr/>
          <a:lstStyle/>
          <a:p>
            <a:fld id="{2861BBBE-C700-C147-87D6-E0769AB4D7F4}" type="slidenum">
              <a:rPr lang="en-US" smtClean="0"/>
              <a:t>5</a:t>
            </a:fld>
            <a:endParaRPr lang="en-US"/>
          </a:p>
        </p:txBody>
      </p:sp>
      <p:sp>
        <p:nvSpPr>
          <p:cNvPr id="7" name="TextBox 6">
            <a:extLst>
              <a:ext uri="{FF2B5EF4-FFF2-40B4-BE49-F238E27FC236}">
                <a16:creationId xmlns:a16="http://schemas.microsoft.com/office/drawing/2014/main" id="{C197CEFB-1473-2C49-9453-F78979F019AF}"/>
              </a:ext>
            </a:extLst>
          </p:cNvPr>
          <p:cNvSpPr txBox="1"/>
          <p:nvPr/>
        </p:nvSpPr>
        <p:spPr>
          <a:xfrm>
            <a:off x="6454066" y="4707076"/>
            <a:ext cx="1082797" cy="461665"/>
          </a:xfrm>
          <a:prstGeom prst="rect">
            <a:avLst/>
          </a:prstGeom>
          <a:noFill/>
        </p:spPr>
        <p:txBody>
          <a:bodyPr wrap="none" rtlCol="0">
            <a:spAutoFit/>
          </a:bodyPr>
          <a:lstStyle/>
          <a:p>
            <a:r>
              <a:rPr lang="en-US" sz="2400" dirty="0"/>
              <a:t>Central</a:t>
            </a:r>
          </a:p>
        </p:txBody>
      </p:sp>
      <p:pic>
        <p:nvPicPr>
          <p:cNvPr id="8" name="Picture 7">
            <a:extLst>
              <a:ext uri="{FF2B5EF4-FFF2-40B4-BE49-F238E27FC236}">
                <a16:creationId xmlns:a16="http://schemas.microsoft.com/office/drawing/2014/main" id="{FF438D3B-E0EF-8F45-A54B-D28FA7329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8225" y="3316804"/>
            <a:ext cx="1134480" cy="1342066"/>
          </a:xfrm>
          <a:prstGeom prst="rect">
            <a:avLst/>
          </a:prstGeom>
        </p:spPr>
      </p:pic>
      <p:pic>
        <p:nvPicPr>
          <p:cNvPr id="17" name="Picture 16">
            <a:extLst>
              <a:ext uri="{FF2B5EF4-FFF2-40B4-BE49-F238E27FC236}">
                <a16:creationId xmlns:a16="http://schemas.microsoft.com/office/drawing/2014/main" id="{F3978EF4-9F53-FC4B-85F5-DFA21A6453DD}"/>
              </a:ext>
            </a:extLst>
          </p:cNvPr>
          <p:cNvPicPr>
            <a:picLocks noChangeAspect="1"/>
          </p:cNvPicPr>
          <p:nvPr/>
        </p:nvPicPr>
        <p:blipFill rotWithShape="1">
          <a:blip r:embed="rId4"/>
          <a:srcRect l="6265" t="21481" r="6867" b="20247"/>
          <a:stretch/>
        </p:blipFill>
        <p:spPr>
          <a:xfrm>
            <a:off x="6145006" y="1959786"/>
            <a:ext cx="1617307" cy="1325293"/>
          </a:xfrm>
          <a:prstGeom prst="rect">
            <a:avLst/>
          </a:prstGeom>
        </p:spPr>
      </p:pic>
      <p:sp>
        <p:nvSpPr>
          <p:cNvPr id="21" name="TextBox 20">
            <a:extLst>
              <a:ext uri="{FF2B5EF4-FFF2-40B4-BE49-F238E27FC236}">
                <a16:creationId xmlns:a16="http://schemas.microsoft.com/office/drawing/2014/main" id="{1853BF17-1AA7-3A4A-BD5F-7FEDE27B04E9}"/>
              </a:ext>
            </a:extLst>
          </p:cNvPr>
          <p:cNvSpPr txBox="1"/>
          <p:nvPr/>
        </p:nvSpPr>
        <p:spPr>
          <a:xfrm>
            <a:off x="10815778" y="3919331"/>
            <a:ext cx="1465851" cy="461665"/>
          </a:xfrm>
          <a:prstGeom prst="rect">
            <a:avLst/>
          </a:prstGeom>
          <a:noFill/>
        </p:spPr>
        <p:txBody>
          <a:bodyPr wrap="none" rtlCol="0">
            <a:spAutoFit/>
          </a:bodyPr>
          <a:lstStyle/>
          <a:p>
            <a:r>
              <a:rPr lang="en-US" sz="2400" dirty="0"/>
              <a:t>Peripheral</a:t>
            </a:r>
          </a:p>
        </p:txBody>
      </p:sp>
      <p:pic>
        <p:nvPicPr>
          <p:cNvPr id="3" name="Picture 2">
            <a:extLst>
              <a:ext uri="{FF2B5EF4-FFF2-40B4-BE49-F238E27FC236}">
                <a16:creationId xmlns:a16="http://schemas.microsoft.com/office/drawing/2014/main" id="{E60F33B6-C57C-4C41-A296-22E2318D7827}"/>
              </a:ext>
            </a:extLst>
          </p:cNvPr>
          <p:cNvPicPr>
            <a:picLocks noChangeAspect="1"/>
          </p:cNvPicPr>
          <p:nvPr/>
        </p:nvPicPr>
        <p:blipFill>
          <a:blip r:embed="rId5"/>
          <a:stretch>
            <a:fillRect/>
          </a:stretch>
        </p:blipFill>
        <p:spPr>
          <a:xfrm>
            <a:off x="10545285" y="2002895"/>
            <a:ext cx="2006839" cy="2006839"/>
          </a:xfrm>
          <a:prstGeom prst="rect">
            <a:avLst/>
          </a:prstGeom>
        </p:spPr>
      </p:pic>
      <p:sp>
        <p:nvSpPr>
          <p:cNvPr id="12" name="Left-Right Arrow 11">
            <a:extLst>
              <a:ext uri="{FF2B5EF4-FFF2-40B4-BE49-F238E27FC236}">
                <a16:creationId xmlns:a16="http://schemas.microsoft.com/office/drawing/2014/main" id="{BF76DA59-7362-BA4C-B594-857050BE9C92}"/>
              </a:ext>
            </a:extLst>
          </p:cNvPr>
          <p:cNvSpPr/>
          <p:nvPr/>
        </p:nvSpPr>
        <p:spPr>
          <a:xfrm>
            <a:off x="8186056" y="3316804"/>
            <a:ext cx="2598058" cy="58753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0A42B15-8823-CD45-9E50-03E7D818972F}"/>
              </a:ext>
            </a:extLst>
          </p:cNvPr>
          <p:cNvSpPr txBox="1"/>
          <p:nvPr/>
        </p:nvSpPr>
        <p:spPr>
          <a:xfrm>
            <a:off x="7627909" y="4388655"/>
            <a:ext cx="3326103" cy="923330"/>
          </a:xfrm>
          <a:prstGeom prst="rect">
            <a:avLst/>
          </a:prstGeom>
          <a:noFill/>
        </p:spPr>
        <p:txBody>
          <a:bodyPr wrap="none" rtlCol="0">
            <a:spAutoFit/>
          </a:bodyPr>
          <a:lstStyle/>
          <a:p>
            <a:r>
              <a:rPr lang="en-US" dirty="0"/>
              <a:t>Phone: Hey, please set brightness</a:t>
            </a:r>
          </a:p>
          <a:p>
            <a:r>
              <a:rPr lang="en-US" dirty="0"/>
              <a:t>to 75%.</a:t>
            </a:r>
          </a:p>
          <a:p>
            <a:r>
              <a:rPr lang="en-US" dirty="0"/>
              <a:t>Light: Sure thing!</a:t>
            </a:r>
          </a:p>
        </p:txBody>
      </p:sp>
      <p:sp>
        <p:nvSpPr>
          <p:cNvPr id="14" name="Rectangle 13">
            <a:extLst>
              <a:ext uri="{FF2B5EF4-FFF2-40B4-BE49-F238E27FC236}">
                <a16:creationId xmlns:a16="http://schemas.microsoft.com/office/drawing/2014/main" id="{3614E62E-5B2E-0842-99A5-28087A8C1D83}"/>
              </a:ext>
            </a:extLst>
          </p:cNvPr>
          <p:cNvSpPr/>
          <p:nvPr/>
        </p:nvSpPr>
        <p:spPr>
          <a:xfrm>
            <a:off x="7562705" y="5559706"/>
            <a:ext cx="6096000" cy="646331"/>
          </a:xfrm>
          <a:prstGeom prst="rect">
            <a:avLst/>
          </a:prstGeom>
        </p:spPr>
        <p:txBody>
          <a:bodyPr>
            <a:spAutoFit/>
          </a:bodyPr>
          <a:lstStyle/>
          <a:p>
            <a:r>
              <a:rPr lang="en-US" dirty="0"/>
              <a:t>Phone: What’s the current color?</a:t>
            </a:r>
          </a:p>
          <a:p>
            <a:r>
              <a:rPr lang="en-US" dirty="0"/>
              <a:t>Light: It’s blue.</a:t>
            </a:r>
          </a:p>
        </p:txBody>
      </p:sp>
      <p:cxnSp>
        <p:nvCxnSpPr>
          <p:cNvPr id="25" name="Straight Arrow Connector 24">
            <a:extLst>
              <a:ext uri="{FF2B5EF4-FFF2-40B4-BE49-F238E27FC236}">
                <a16:creationId xmlns:a16="http://schemas.microsoft.com/office/drawing/2014/main" id="{0263D423-95B6-4C4B-A4B7-A4677619B788}"/>
              </a:ext>
            </a:extLst>
          </p:cNvPr>
          <p:cNvCxnSpPr>
            <a:cxnSpLocks/>
          </p:cNvCxnSpPr>
          <p:nvPr/>
        </p:nvCxnSpPr>
        <p:spPr>
          <a:xfrm flipH="1">
            <a:off x="7907455" y="2567752"/>
            <a:ext cx="30734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2DB69EF-39B5-BB4E-B1F0-BA06935334B0}"/>
              </a:ext>
            </a:extLst>
          </p:cNvPr>
          <p:cNvSpPr txBox="1"/>
          <p:nvPr/>
        </p:nvSpPr>
        <p:spPr>
          <a:xfrm>
            <a:off x="8353429" y="2039288"/>
            <a:ext cx="2460610" cy="584775"/>
          </a:xfrm>
          <a:prstGeom prst="rect">
            <a:avLst/>
          </a:prstGeom>
          <a:noFill/>
        </p:spPr>
        <p:txBody>
          <a:bodyPr wrap="none" rtlCol="0">
            <a:spAutoFit/>
          </a:bodyPr>
          <a:lstStyle/>
          <a:p>
            <a:r>
              <a:rPr lang="en-US" sz="1600" dirty="0"/>
              <a:t>Advertisement:</a:t>
            </a:r>
          </a:p>
          <a:p>
            <a:r>
              <a:rPr lang="en-US" sz="1600" dirty="0"/>
              <a:t>“I’m the Living Room Light”</a:t>
            </a:r>
          </a:p>
        </p:txBody>
      </p:sp>
      <p:cxnSp>
        <p:nvCxnSpPr>
          <p:cNvPr id="30" name="Straight Arrow Connector 29">
            <a:extLst>
              <a:ext uri="{FF2B5EF4-FFF2-40B4-BE49-F238E27FC236}">
                <a16:creationId xmlns:a16="http://schemas.microsoft.com/office/drawing/2014/main" id="{0EEE9F0E-0CCC-354F-8BA8-E09E1462D9ED}"/>
              </a:ext>
            </a:extLst>
          </p:cNvPr>
          <p:cNvCxnSpPr>
            <a:cxnSpLocks/>
          </p:cNvCxnSpPr>
          <p:nvPr/>
        </p:nvCxnSpPr>
        <p:spPr>
          <a:xfrm flipH="1">
            <a:off x="7953827" y="2575009"/>
            <a:ext cx="3048900" cy="710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670F578-139D-B841-B022-BA158FAE71F1}"/>
              </a:ext>
            </a:extLst>
          </p:cNvPr>
          <p:cNvSpPr txBox="1"/>
          <p:nvPr/>
        </p:nvSpPr>
        <p:spPr>
          <a:xfrm>
            <a:off x="8353911" y="4658870"/>
            <a:ext cx="813749" cy="369332"/>
          </a:xfrm>
          <a:prstGeom prst="rect">
            <a:avLst/>
          </a:prstGeom>
          <a:noFill/>
        </p:spPr>
        <p:txBody>
          <a:bodyPr wrap="none" rtlCol="0">
            <a:spAutoFit/>
          </a:bodyPr>
          <a:lstStyle/>
          <a:p>
            <a:r>
              <a:rPr lang="en-US" dirty="0">
                <a:solidFill>
                  <a:srgbClr val="FF0000"/>
                </a:solidFill>
              </a:rPr>
              <a:t>(write)</a:t>
            </a:r>
          </a:p>
        </p:txBody>
      </p:sp>
      <p:sp>
        <p:nvSpPr>
          <p:cNvPr id="33" name="TextBox 32">
            <a:extLst>
              <a:ext uri="{FF2B5EF4-FFF2-40B4-BE49-F238E27FC236}">
                <a16:creationId xmlns:a16="http://schemas.microsoft.com/office/drawing/2014/main" id="{AB4C4D1C-867C-3E4C-A7AB-872D012FE652}"/>
              </a:ext>
            </a:extLst>
          </p:cNvPr>
          <p:cNvSpPr txBox="1"/>
          <p:nvPr/>
        </p:nvSpPr>
        <p:spPr>
          <a:xfrm>
            <a:off x="10719453" y="5545766"/>
            <a:ext cx="750718" cy="369332"/>
          </a:xfrm>
          <a:prstGeom prst="rect">
            <a:avLst/>
          </a:prstGeom>
          <a:noFill/>
        </p:spPr>
        <p:txBody>
          <a:bodyPr wrap="none" rtlCol="0">
            <a:spAutoFit/>
          </a:bodyPr>
          <a:lstStyle/>
          <a:p>
            <a:r>
              <a:rPr lang="en-US" dirty="0">
                <a:solidFill>
                  <a:srgbClr val="FF0000"/>
                </a:solidFill>
              </a:rPr>
              <a:t>(read)</a:t>
            </a:r>
          </a:p>
        </p:txBody>
      </p:sp>
    </p:spTree>
    <p:extLst>
      <p:ext uri="{BB962C8B-B14F-4D97-AF65-F5344CB8AC3E}">
        <p14:creationId xmlns:p14="http://schemas.microsoft.com/office/powerpoint/2010/main" val="41689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dissolve">
                                      <p:cBhvr>
                                        <p:cTn id="12" dur="500"/>
                                        <p:tgtEl>
                                          <p:spTgt spid="11">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dissolve">
                                      <p:cBhvr>
                                        <p:cTn id="20" dur="500"/>
                                        <p:tgtEl>
                                          <p:spTgt spid="11">
                                            <p:txEl>
                                              <p:pRg st="2" end="2"/>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
                                            <p:txEl>
                                              <p:pRg st="4" end="4"/>
                                            </p:txEl>
                                          </p:spTgt>
                                        </p:tgtEl>
                                        <p:attrNameLst>
                                          <p:attrName>style.visibility</p:attrName>
                                        </p:attrNameLst>
                                      </p:cBhvr>
                                      <p:to>
                                        <p:strVal val="visible"/>
                                      </p:to>
                                    </p:set>
                                    <p:animEffect transition="in" filter="dissolve">
                                      <p:cBhvr>
                                        <p:cTn id="28" dur="500"/>
                                        <p:tgtEl>
                                          <p:spTgt spid="11">
                                            <p:txEl>
                                              <p:pRg st="4" end="4"/>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animEffect transition="in" filter="dissolve">
                                      <p:cBhvr>
                                        <p:cTn id="31" dur="500"/>
                                        <p:tgtEl>
                                          <p:spTgt spid="11">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ssolve">
                                      <p:cBhvr>
                                        <p:cTn id="36" dur="500"/>
                                        <p:tgtEl>
                                          <p:spTgt spid="14"/>
                                        </p:tgtEl>
                                      </p:cBhvr>
                                    </p:animEffect>
                                  </p:childTnLst>
                                </p:cTn>
                              </p:par>
                              <p:par>
                                <p:cTn id="37" presetID="9" presetClass="entr" presetSubtype="0" fill="hold" nodeType="withEffect">
                                  <p:stCondLst>
                                    <p:cond delay="0"/>
                                  </p:stCondLst>
                                  <p:childTnLst>
                                    <p:set>
                                      <p:cBhvr>
                                        <p:cTn id="38" dur="1" fill="hold">
                                          <p:stCondLst>
                                            <p:cond delay="0"/>
                                          </p:stCondLst>
                                        </p:cTn>
                                        <p:tgtEl>
                                          <p:spTgt spid="27">
                                            <p:txEl>
                                              <p:pRg st="0" end="0"/>
                                            </p:txEl>
                                          </p:spTgt>
                                        </p:tgtEl>
                                        <p:attrNameLst>
                                          <p:attrName>style.visibility</p:attrName>
                                        </p:attrNameLst>
                                      </p:cBhvr>
                                      <p:to>
                                        <p:strVal val="visible"/>
                                      </p:to>
                                    </p:set>
                                    <p:animEffect transition="in" filter="dissolve">
                                      <p:cBhvr>
                                        <p:cTn id="39" dur="500"/>
                                        <p:tgtEl>
                                          <p:spTgt spid="27">
                                            <p:txEl>
                                              <p:pRg st="0" end="0"/>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dissolv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1">
                                            <p:txEl>
                                              <p:pRg st="7" end="7"/>
                                            </p:txEl>
                                          </p:spTgt>
                                        </p:tgtEl>
                                        <p:attrNameLst>
                                          <p:attrName>style.visibility</p:attrName>
                                        </p:attrNameLst>
                                      </p:cBhvr>
                                      <p:to>
                                        <p:strVal val="visible"/>
                                      </p:to>
                                    </p:set>
                                    <p:animEffect transition="in" filter="dissolve">
                                      <p:cBhvr>
                                        <p:cTn id="47" dur="500"/>
                                        <p:tgtEl>
                                          <p:spTgt spid="11">
                                            <p:txEl>
                                              <p:pRg st="7" end="7"/>
                                            </p:txEl>
                                          </p:spTgt>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1">
                                            <p:txEl>
                                              <p:pRg st="8" end="8"/>
                                            </p:txEl>
                                          </p:spTgt>
                                        </p:tgtEl>
                                        <p:attrNameLst>
                                          <p:attrName>style.visibility</p:attrName>
                                        </p:attrNameLst>
                                      </p:cBhvr>
                                      <p:to>
                                        <p:strVal val="visible"/>
                                      </p:to>
                                    </p:set>
                                    <p:animEffect transition="in" filter="dissolve">
                                      <p:cBhvr>
                                        <p:cTn id="50" dur="500"/>
                                        <p:tgtEl>
                                          <p:spTgt spid="11">
                                            <p:txEl>
                                              <p:pRg st="8" end="8"/>
                                            </p:txEl>
                                          </p:spTgt>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1">
                                            <p:txEl>
                                              <p:pRg st="9" end="9"/>
                                            </p:txEl>
                                          </p:spTgt>
                                        </p:tgtEl>
                                        <p:attrNameLst>
                                          <p:attrName>style.visibility</p:attrName>
                                        </p:attrNameLst>
                                      </p:cBhvr>
                                      <p:to>
                                        <p:strVal val="visible"/>
                                      </p:to>
                                    </p:set>
                                    <p:animEffect transition="in" filter="dissolve">
                                      <p:cBhvr>
                                        <p:cTn id="53" dur="500"/>
                                        <p:tgtEl>
                                          <p:spTgt spid="11">
                                            <p:txEl>
                                              <p:pRg st="9" end="9"/>
                                            </p:txEl>
                                          </p:spTgt>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1">
                                            <p:txEl>
                                              <p:pRg st="10" end="10"/>
                                            </p:txEl>
                                          </p:spTgt>
                                        </p:tgtEl>
                                        <p:attrNameLst>
                                          <p:attrName>style.visibility</p:attrName>
                                        </p:attrNameLst>
                                      </p:cBhvr>
                                      <p:to>
                                        <p:strVal val="visible"/>
                                      </p:to>
                                    </p:set>
                                    <p:animEffect transition="in" filter="dissolve">
                                      <p:cBhvr>
                                        <p:cTn id="56" dur="500"/>
                                        <p:tgtEl>
                                          <p:spTgt spid="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animBg="1"/>
      <p:bldP spid="13" grpId="0"/>
      <p:bldP spid="14" grpId="0"/>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3096D-254A-784F-BC00-4C42434EAC96}"/>
              </a:ext>
            </a:extLst>
          </p:cNvPr>
          <p:cNvSpPr>
            <a:spLocks noGrp="1"/>
          </p:cNvSpPr>
          <p:nvPr>
            <p:ph type="title"/>
          </p:nvPr>
        </p:nvSpPr>
        <p:spPr>
          <a:xfrm>
            <a:off x="0" y="153916"/>
            <a:ext cx="12192000" cy="1325563"/>
          </a:xfrm>
        </p:spPr>
        <p:txBody>
          <a:bodyPr>
            <a:normAutofit/>
          </a:bodyPr>
          <a:lstStyle/>
          <a:p>
            <a:pPr algn="ctr"/>
            <a:r>
              <a:rPr lang="en-US" sz="4000" dirty="0"/>
              <a:t>Now you know how this interaction happens!</a:t>
            </a:r>
          </a:p>
        </p:txBody>
      </p:sp>
      <p:sp>
        <p:nvSpPr>
          <p:cNvPr id="11" name="Content Placeholder 10">
            <a:extLst>
              <a:ext uri="{FF2B5EF4-FFF2-40B4-BE49-F238E27FC236}">
                <a16:creationId xmlns:a16="http://schemas.microsoft.com/office/drawing/2014/main" id="{1C42A5A0-B1F5-574D-9355-2E9743728E1B}"/>
              </a:ext>
            </a:extLst>
          </p:cNvPr>
          <p:cNvSpPr>
            <a:spLocks noGrp="1"/>
          </p:cNvSpPr>
          <p:nvPr>
            <p:ph idx="1"/>
          </p:nvPr>
        </p:nvSpPr>
        <p:spPr>
          <a:xfrm>
            <a:off x="174171" y="1727200"/>
            <a:ext cx="5921829" cy="4449763"/>
          </a:xfrm>
        </p:spPr>
        <p:txBody>
          <a:bodyPr>
            <a:normAutofit fontScale="85000" lnSpcReduction="10000"/>
          </a:bodyPr>
          <a:lstStyle/>
          <a:p>
            <a:r>
              <a:rPr lang="en-US" b="1" dirty="0"/>
              <a:t>Higher throughput</a:t>
            </a:r>
            <a:r>
              <a:rPr lang="en-US" dirty="0"/>
              <a:t> than advertisements</a:t>
            </a:r>
          </a:p>
          <a:p>
            <a:r>
              <a:rPr lang="en-US" dirty="0"/>
              <a:t>Supports bi-directional communication </a:t>
            </a:r>
          </a:p>
          <a:p>
            <a:r>
              <a:rPr lang="en-US" dirty="0"/>
              <a:t>Half-duplex (“one person talks at a time”)</a:t>
            </a:r>
          </a:p>
          <a:p>
            <a:pPr lvl="1"/>
            <a:endParaRPr lang="en-US" dirty="0"/>
          </a:p>
          <a:p>
            <a:r>
              <a:rPr lang="en-US" dirty="0"/>
              <a:t>During a connection both devices act like servers</a:t>
            </a:r>
          </a:p>
          <a:p>
            <a:pPr lvl="1"/>
            <a:r>
              <a:rPr lang="en-US" dirty="0"/>
              <a:t>Can read/write fields available on other device</a:t>
            </a:r>
          </a:p>
          <a:p>
            <a:pPr lvl="1"/>
            <a:endParaRPr lang="en-US" dirty="0"/>
          </a:p>
          <a:p>
            <a:r>
              <a:rPr lang="en-US" dirty="0"/>
              <a:t>Roles – simple view</a:t>
            </a:r>
          </a:p>
          <a:p>
            <a:pPr lvl="1"/>
            <a:r>
              <a:rPr lang="en-US" dirty="0"/>
              <a:t>Peripheral: can be advertising/in connection</a:t>
            </a:r>
          </a:p>
          <a:p>
            <a:pPr lvl="1"/>
            <a:r>
              <a:rPr lang="en-US" dirty="0"/>
              <a:t>Central: scanning / in 1 or more connections</a:t>
            </a:r>
          </a:p>
          <a:p>
            <a:pPr lvl="1"/>
            <a:r>
              <a:rPr lang="en-US" dirty="0"/>
              <a:t>Not </a:t>
            </a:r>
            <a:r>
              <a:rPr lang="en-US" i="1" dirty="0"/>
              <a:t>quite </a:t>
            </a:r>
            <a:r>
              <a:rPr lang="en-US" dirty="0"/>
              <a:t>accurate: devices can have many roles simultaneously</a:t>
            </a:r>
          </a:p>
          <a:p>
            <a:pPr lvl="1"/>
            <a:endParaRPr lang="en-US" dirty="0"/>
          </a:p>
        </p:txBody>
      </p:sp>
      <p:sp>
        <p:nvSpPr>
          <p:cNvPr id="4" name="Slide Number Placeholder 3">
            <a:extLst>
              <a:ext uri="{FF2B5EF4-FFF2-40B4-BE49-F238E27FC236}">
                <a16:creationId xmlns:a16="http://schemas.microsoft.com/office/drawing/2014/main" id="{C7F01C6D-9442-BE40-A937-63F2A5FB5E0A}"/>
              </a:ext>
            </a:extLst>
          </p:cNvPr>
          <p:cNvSpPr>
            <a:spLocks noGrp="1"/>
          </p:cNvSpPr>
          <p:nvPr>
            <p:ph type="sldNum" sz="quarter" idx="12"/>
          </p:nvPr>
        </p:nvSpPr>
        <p:spPr/>
        <p:txBody>
          <a:bodyPr/>
          <a:lstStyle/>
          <a:p>
            <a:fld id="{2861BBBE-C700-C147-87D6-E0769AB4D7F4}" type="slidenum">
              <a:rPr lang="en-US" smtClean="0"/>
              <a:t>50</a:t>
            </a:fld>
            <a:endParaRPr lang="en-US"/>
          </a:p>
        </p:txBody>
      </p:sp>
      <p:sp>
        <p:nvSpPr>
          <p:cNvPr id="7" name="TextBox 6">
            <a:extLst>
              <a:ext uri="{FF2B5EF4-FFF2-40B4-BE49-F238E27FC236}">
                <a16:creationId xmlns:a16="http://schemas.microsoft.com/office/drawing/2014/main" id="{C197CEFB-1473-2C49-9453-F78979F019AF}"/>
              </a:ext>
            </a:extLst>
          </p:cNvPr>
          <p:cNvSpPr txBox="1"/>
          <p:nvPr/>
        </p:nvSpPr>
        <p:spPr>
          <a:xfrm>
            <a:off x="6454066" y="4707076"/>
            <a:ext cx="1082797" cy="461665"/>
          </a:xfrm>
          <a:prstGeom prst="rect">
            <a:avLst/>
          </a:prstGeom>
          <a:noFill/>
        </p:spPr>
        <p:txBody>
          <a:bodyPr wrap="none" rtlCol="0">
            <a:spAutoFit/>
          </a:bodyPr>
          <a:lstStyle/>
          <a:p>
            <a:r>
              <a:rPr lang="en-US" sz="2400" dirty="0"/>
              <a:t>Central</a:t>
            </a:r>
          </a:p>
        </p:txBody>
      </p:sp>
      <p:pic>
        <p:nvPicPr>
          <p:cNvPr id="8" name="Picture 7">
            <a:extLst>
              <a:ext uri="{FF2B5EF4-FFF2-40B4-BE49-F238E27FC236}">
                <a16:creationId xmlns:a16="http://schemas.microsoft.com/office/drawing/2014/main" id="{FF438D3B-E0EF-8F45-A54B-D28FA7329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8225" y="3316804"/>
            <a:ext cx="1134480" cy="1342066"/>
          </a:xfrm>
          <a:prstGeom prst="rect">
            <a:avLst/>
          </a:prstGeom>
        </p:spPr>
      </p:pic>
      <p:pic>
        <p:nvPicPr>
          <p:cNvPr id="17" name="Picture 16">
            <a:extLst>
              <a:ext uri="{FF2B5EF4-FFF2-40B4-BE49-F238E27FC236}">
                <a16:creationId xmlns:a16="http://schemas.microsoft.com/office/drawing/2014/main" id="{F3978EF4-9F53-FC4B-85F5-DFA21A6453DD}"/>
              </a:ext>
            </a:extLst>
          </p:cNvPr>
          <p:cNvPicPr>
            <a:picLocks noChangeAspect="1"/>
          </p:cNvPicPr>
          <p:nvPr/>
        </p:nvPicPr>
        <p:blipFill rotWithShape="1">
          <a:blip r:embed="rId4"/>
          <a:srcRect l="6265" t="21481" r="6867" b="20247"/>
          <a:stretch/>
        </p:blipFill>
        <p:spPr>
          <a:xfrm>
            <a:off x="6145006" y="1959786"/>
            <a:ext cx="1617307" cy="1325293"/>
          </a:xfrm>
          <a:prstGeom prst="rect">
            <a:avLst/>
          </a:prstGeom>
        </p:spPr>
      </p:pic>
      <p:sp>
        <p:nvSpPr>
          <p:cNvPr id="21" name="TextBox 20">
            <a:extLst>
              <a:ext uri="{FF2B5EF4-FFF2-40B4-BE49-F238E27FC236}">
                <a16:creationId xmlns:a16="http://schemas.microsoft.com/office/drawing/2014/main" id="{1853BF17-1AA7-3A4A-BD5F-7FEDE27B04E9}"/>
              </a:ext>
            </a:extLst>
          </p:cNvPr>
          <p:cNvSpPr txBox="1"/>
          <p:nvPr/>
        </p:nvSpPr>
        <p:spPr>
          <a:xfrm>
            <a:off x="10815778" y="3919331"/>
            <a:ext cx="1465851" cy="461665"/>
          </a:xfrm>
          <a:prstGeom prst="rect">
            <a:avLst/>
          </a:prstGeom>
          <a:noFill/>
        </p:spPr>
        <p:txBody>
          <a:bodyPr wrap="none" rtlCol="0">
            <a:spAutoFit/>
          </a:bodyPr>
          <a:lstStyle/>
          <a:p>
            <a:r>
              <a:rPr lang="en-US" sz="2400" dirty="0"/>
              <a:t>Peripheral</a:t>
            </a:r>
          </a:p>
        </p:txBody>
      </p:sp>
      <p:pic>
        <p:nvPicPr>
          <p:cNvPr id="3" name="Picture 2">
            <a:extLst>
              <a:ext uri="{FF2B5EF4-FFF2-40B4-BE49-F238E27FC236}">
                <a16:creationId xmlns:a16="http://schemas.microsoft.com/office/drawing/2014/main" id="{E60F33B6-C57C-4C41-A296-22E2318D7827}"/>
              </a:ext>
            </a:extLst>
          </p:cNvPr>
          <p:cNvPicPr>
            <a:picLocks noChangeAspect="1"/>
          </p:cNvPicPr>
          <p:nvPr/>
        </p:nvPicPr>
        <p:blipFill>
          <a:blip r:embed="rId5"/>
          <a:stretch>
            <a:fillRect/>
          </a:stretch>
        </p:blipFill>
        <p:spPr>
          <a:xfrm>
            <a:off x="10545285" y="2002895"/>
            <a:ext cx="2006839" cy="2006839"/>
          </a:xfrm>
          <a:prstGeom prst="rect">
            <a:avLst/>
          </a:prstGeom>
        </p:spPr>
      </p:pic>
      <p:sp>
        <p:nvSpPr>
          <p:cNvPr id="12" name="Left-Right Arrow 11">
            <a:extLst>
              <a:ext uri="{FF2B5EF4-FFF2-40B4-BE49-F238E27FC236}">
                <a16:creationId xmlns:a16="http://schemas.microsoft.com/office/drawing/2014/main" id="{BF76DA59-7362-BA4C-B594-857050BE9C92}"/>
              </a:ext>
            </a:extLst>
          </p:cNvPr>
          <p:cNvSpPr/>
          <p:nvPr/>
        </p:nvSpPr>
        <p:spPr>
          <a:xfrm>
            <a:off x="8186056" y="3316804"/>
            <a:ext cx="2598058" cy="58753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0A42B15-8823-CD45-9E50-03E7D818972F}"/>
              </a:ext>
            </a:extLst>
          </p:cNvPr>
          <p:cNvSpPr txBox="1"/>
          <p:nvPr/>
        </p:nvSpPr>
        <p:spPr>
          <a:xfrm>
            <a:off x="7627909" y="4388655"/>
            <a:ext cx="3326103" cy="923330"/>
          </a:xfrm>
          <a:prstGeom prst="rect">
            <a:avLst/>
          </a:prstGeom>
          <a:noFill/>
        </p:spPr>
        <p:txBody>
          <a:bodyPr wrap="none" rtlCol="0">
            <a:spAutoFit/>
          </a:bodyPr>
          <a:lstStyle/>
          <a:p>
            <a:r>
              <a:rPr lang="en-US" dirty="0"/>
              <a:t>Phone: Hey, please set brightness</a:t>
            </a:r>
          </a:p>
          <a:p>
            <a:r>
              <a:rPr lang="en-US" dirty="0"/>
              <a:t>to 75%.</a:t>
            </a:r>
          </a:p>
          <a:p>
            <a:r>
              <a:rPr lang="en-US" dirty="0"/>
              <a:t>Light: Sure thing!</a:t>
            </a:r>
          </a:p>
        </p:txBody>
      </p:sp>
      <p:sp>
        <p:nvSpPr>
          <p:cNvPr id="14" name="Rectangle 13">
            <a:extLst>
              <a:ext uri="{FF2B5EF4-FFF2-40B4-BE49-F238E27FC236}">
                <a16:creationId xmlns:a16="http://schemas.microsoft.com/office/drawing/2014/main" id="{3614E62E-5B2E-0842-99A5-28087A8C1D83}"/>
              </a:ext>
            </a:extLst>
          </p:cNvPr>
          <p:cNvSpPr/>
          <p:nvPr/>
        </p:nvSpPr>
        <p:spPr>
          <a:xfrm>
            <a:off x="7562705" y="5559706"/>
            <a:ext cx="6096000" cy="646331"/>
          </a:xfrm>
          <a:prstGeom prst="rect">
            <a:avLst/>
          </a:prstGeom>
        </p:spPr>
        <p:txBody>
          <a:bodyPr>
            <a:spAutoFit/>
          </a:bodyPr>
          <a:lstStyle/>
          <a:p>
            <a:r>
              <a:rPr lang="en-US" dirty="0"/>
              <a:t>Phone: What’s the current color?</a:t>
            </a:r>
          </a:p>
          <a:p>
            <a:r>
              <a:rPr lang="en-US" dirty="0"/>
              <a:t>Light: It’s blue.</a:t>
            </a:r>
          </a:p>
        </p:txBody>
      </p:sp>
      <p:cxnSp>
        <p:nvCxnSpPr>
          <p:cNvPr id="25" name="Straight Arrow Connector 24">
            <a:extLst>
              <a:ext uri="{FF2B5EF4-FFF2-40B4-BE49-F238E27FC236}">
                <a16:creationId xmlns:a16="http://schemas.microsoft.com/office/drawing/2014/main" id="{0263D423-95B6-4C4B-A4B7-A4677619B788}"/>
              </a:ext>
            </a:extLst>
          </p:cNvPr>
          <p:cNvCxnSpPr>
            <a:cxnSpLocks/>
          </p:cNvCxnSpPr>
          <p:nvPr/>
        </p:nvCxnSpPr>
        <p:spPr>
          <a:xfrm flipH="1">
            <a:off x="7907455" y="2567752"/>
            <a:ext cx="30734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2DB69EF-39B5-BB4E-B1F0-BA06935334B0}"/>
              </a:ext>
            </a:extLst>
          </p:cNvPr>
          <p:cNvSpPr txBox="1"/>
          <p:nvPr/>
        </p:nvSpPr>
        <p:spPr>
          <a:xfrm>
            <a:off x="8353429" y="2039288"/>
            <a:ext cx="2460610" cy="584775"/>
          </a:xfrm>
          <a:prstGeom prst="rect">
            <a:avLst/>
          </a:prstGeom>
          <a:noFill/>
        </p:spPr>
        <p:txBody>
          <a:bodyPr wrap="none" rtlCol="0">
            <a:spAutoFit/>
          </a:bodyPr>
          <a:lstStyle/>
          <a:p>
            <a:r>
              <a:rPr lang="en-US" sz="1600" dirty="0"/>
              <a:t>Advertisement:</a:t>
            </a:r>
          </a:p>
          <a:p>
            <a:r>
              <a:rPr lang="en-US" sz="1600" dirty="0"/>
              <a:t>“I’m the Living Room Light”</a:t>
            </a:r>
          </a:p>
        </p:txBody>
      </p:sp>
      <p:cxnSp>
        <p:nvCxnSpPr>
          <p:cNvPr id="30" name="Straight Arrow Connector 29">
            <a:extLst>
              <a:ext uri="{FF2B5EF4-FFF2-40B4-BE49-F238E27FC236}">
                <a16:creationId xmlns:a16="http://schemas.microsoft.com/office/drawing/2014/main" id="{0EEE9F0E-0CCC-354F-8BA8-E09E1462D9ED}"/>
              </a:ext>
            </a:extLst>
          </p:cNvPr>
          <p:cNvCxnSpPr>
            <a:cxnSpLocks/>
          </p:cNvCxnSpPr>
          <p:nvPr/>
        </p:nvCxnSpPr>
        <p:spPr>
          <a:xfrm flipH="1">
            <a:off x="7953827" y="2575009"/>
            <a:ext cx="3048900" cy="710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670F578-139D-B841-B022-BA158FAE71F1}"/>
              </a:ext>
            </a:extLst>
          </p:cNvPr>
          <p:cNvSpPr txBox="1"/>
          <p:nvPr/>
        </p:nvSpPr>
        <p:spPr>
          <a:xfrm>
            <a:off x="8353911" y="4658870"/>
            <a:ext cx="813749" cy="369332"/>
          </a:xfrm>
          <a:prstGeom prst="rect">
            <a:avLst/>
          </a:prstGeom>
          <a:noFill/>
        </p:spPr>
        <p:txBody>
          <a:bodyPr wrap="none" rtlCol="0">
            <a:spAutoFit/>
          </a:bodyPr>
          <a:lstStyle/>
          <a:p>
            <a:r>
              <a:rPr lang="en-US" dirty="0">
                <a:solidFill>
                  <a:srgbClr val="FF0000"/>
                </a:solidFill>
              </a:rPr>
              <a:t>(write)</a:t>
            </a:r>
          </a:p>
        </p:txBody>
      </p:sp>
      <p:sp>
        <p:nvSpPr>
          <p:cNvPr id="33" name="TextBox 32">
            <a:extLst>
              <a:ext uri="{FF2B5EF4-FFF2-40B4-BE49-F238E27FC236}">
                <a16:creationId xmlns:a16="http://schemas.microsoft.com/office/drawing/2014/main" id="{AB4C4D1C-867C-3E4C-A7AB-872D012FE652}"/>
              </a:ext>
            </a:extLst>
          </p:cNvPr>
          <p:cNvSpPr txBox="1"/>
          <p:nvPr/>
        </p:nvSpPr>
        <p:spPr>
          <a:xfrm>
            <a:off x="10719453" y="5545766"/>
            <a:ext cx="750718" cy="369332"/>
          </a:xfrm>
          <a:prstGeom prst="rect">
            <a:avLst/>
          </a:prstGeom>
          <a:noFill/>
        </p:spPr>
        <p:txBody>
          <a:bodyPr wrap="none" rtlCol="0">
            <a:spAutoFit/>
          </a:bodyPr>
          <a:lstStyle/>
          <a:p>
            <a:r>
              <a:rPr lang="en-US" dirty="0">
                <a:solidFill>
                  <a:srgbClr val="FF0000"/>
                </a:solidFill>
              </a:rPr>
              <a:t>(read)</a:t>
            </a:r>
          </a:p>
        </p:txBody>
      </p:sp>
    </p:spTree>
    <p:extLst>
      <p:ext uri="{BB962C8B-B14F-4D97-AF65-F5344CB8AC3E}">
        <p14:creationId xmlns:p14="http://schemas.microsoft.com/office/powerpoint/2010/main" val="193003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8FFFA-CED9-4F11-8E8F-2EF487D752FE}"/>
              </a:ext>
            </a:extLst>
          </p:cNvPr>
          <p:cNvSpPr>
            <a:spLocks noGrp="1"/>
          </p:cNvSpPr>
          <p:nvPr>
            <p:ph type="title"/>
          </p:nvPr>
        </p:nvSpPr>
        <p:spPr/>
        <p:txBody>
          <a:bodyPr/>
          <a:lstStyle/>
          <a:p>
            <a:r>
              <a:rPr lang="en-US" dirty="0"/>
              <a:t>Example: Time Profile</a:t>
            </a:r>
          </a:p>
        </p:txBody>
      </p:sp>
      <p:sp>
        <p:nvSpPr>
          <p:cNvPr id="4" name="Slide Number Placeholder 3">
            <a:extLst>
              <a:ext uri="{FF2B5EF4-FFF2-40B4-BE49-F238E27FC236}">
                <a16:creationId xmlns:a16="http://schemas.microsoft.com/office/drawing/2014/main" id="{F5492AD4-E2A9-4ED1-B76C-EB50D0D4AC57}"/>
              </a:ext>
            </a:extLst>
          </p:cNvPr>
          <p:cNvSpPr>
            <a:spLocks noGrp="1"/>
          </p:cNvSpPr>
          <p:nvPr>
            <p:ph type="sldNum" sz="quarter" idx="12"/>
          </p:nvPr>
        </p:nvSpPr>
        <p:spPr/>
        <p:txBody>
          <a:bodyPr/>
          <a:lstStyle/>
          <a:p>
            <a:fld id="{0778C724-3839-4D76-A707-B4C23905D055}" type="slidenum">
              <a:rPr lang="en-US" smtClean="0"/>
              <a:t>51</a:t>
            </a:fld>
            <a:endParaRPr lang="en-US"/>
          </a:p>
        </p:txBody>
      </p:sp>
      <p:pic>
        <p:nvPicPr>
          <p:cNvPr id="8" name="Picture 7">
            <a:extLst>
              <a:ext uri="{FF2B5EF4-FFF2-40B4-BE49-F238E27FC236}">
                <a16:creationId xmlns:a16="http://schemas.microsoft.com/office/drawing/2014/main" id="{62625126-A6D5-4C83-9D2F-242D3E61C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595" y="1143000"/>
            <a:ext cx="5591955" cy="2762636"/>
          </a:xfrm>
          <a:prstGeom prst="rect">
            <a:avLst/>
          </a:prstGeom>
        </p:spPr>
      </p:pic>
      <p:pic>
        <p:nvPicPr>
          <p:cNvPr id="10" name="Picture 9">
            <a:extLst>
              <a:ext uri="{FF2B5EF4-FFF2-40B4-BE49-F238E27FC236}">
                <a16:creationId xmlns:a16="http://schemas.microsoft.com/office/drawing/2014/main" id="{975F8D04-2F0F-46DD-8E23-E276FA467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1008" y="3805079"/>
            <a:ext cx="7519386" cy="2333602"/>
          </a:xfrm>
          <a:prstGeom prst="rect">
            <a:avLst/>
          </a:prstGeom>
        </p:spPr>
      </p:pic>
      <p:sp>
        <p:nvSpPr>
          <p:cNvPr id="11" name="Freeform: Shape 10">
            <a:extLst>
              <a:ext uri="{FF2B5EF4-FFF2-40B4-BE49-F238E27FC236}">
                <a16:creationId xmlns:a16="http://schemas.microsoft.com/office/drawing/2014/main" id="{820613C6-B67F-4943-9510-01DE61557D3F}"/>
              </a:ext>
            </a:extLst>
          </p:cNvPr>
          <p:cNvSpPr/>
          <p:nvPr/>
        </p:nvSpPr>
        <p:spPr>
          <a:xfrm>
            <a:off x="5829300" y="1708094"/>
            <a:ext cx="649513" cy="2063806"/>
          </a:xfrm>
          <a:custGeom>
            <a:avLst/>
            <a:gdLst>
              <a:gd name="connsiteX0" fmla="*/ 0 w 649513"/>
              <a:gd name="connsiteY0" fmla="*/ 137035 h 2063806"/>
              <a:gd name="connsiteX1" fmla="*/ 457200 w 649513"/>
              <a:gd name="connsiteY1" fmla="*/ 6406 h 2063806"/>
              <a:gd name="connsiteX2" fmla="*/ 636814 w 649513"/>
              <a:gd name="connsiteY2" fmla="*/ 316649 h 2063806"/>
              <a:gd name="connsiteX3" fmla="*/ 620486 w 649513"/>
              <a:gd name="connsiteY3" fmla="*/ 2063806 h 2063806"/>
            </a:gdLst>
            <a:ahLst/>
            <a:cxnLst>
              <a:cxn ang="0">
                <a:pos x="connsiteX0" y="connsiteY0"/>
              </a:cxn>
              <a:cxn ang="0">
                <a:pos x="connsiteX1" y="connsiteY1"/>
              </a:cxn>
              <a:cxn ang="0">
                <a:pos x="connsiteX2" y="connsiteY2"/>
              </a:cxn>
              <a:cxn ang="0">
                <a:pos x="connsiteX3" y="connsiteY3"/>
              </a:cxn>
            </a:cxnLst>
            <a:rect l="l" t="t" r="r" b="b"/>
            <a:pathLst>
              <a:path w="649513" h="2063806">
                <a:moveTo>
                  <a:pt x="0" y="137035"/>
                </a:moveTo>
                <a:cubicBezTo>
                  <a:pt x="175532" y="56752"/>
                  <a:pt x="351064" y="-23530"/>
                  <a:pt x="457200" y="6406"/>
                </a:cubicBezTo>
                <a:cubicBezTo>
                  <a:pt x="563336" y="36342"/>
                  <a:pt x="609600" y="-26251"/>
                  <a:pt x="636814" y="316649"/>
                </a:cubicBezTo>
                <a:cubicBezTo>
                  <a:pt x="664028" y="659549"/>
                  <a:pt x="642257" y="1361677"/>
                  <a:pt x="620486" y="2063806"/>
                </a:cubicBez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8274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3DBC4-E931-4F4D-A2F0-1532857F2C59}"/>
              </a:ext>
            </a:extLst>
          </p:cNvPr>
          <p:cNvSpPr>
            <a:spLocks noGrp="1"/>
          </p:cNvSpPr>
          <p:nvPr>
            <p:ph type="title"/>
          </p:nvPr>
        </p:nvSpPr>
        <p:spPr/>
        <p:txBody>
          <a:bodyPr/>
          <a:lstStyle/>
          <a:p>
            <a:r>
              <a:rPr lang="en-US" dirty="0"/>
              <a:t>Current time characteristic</a:t>
            </a:r>
          </a:p>
        </p:txBody>
      </p:sp>
      <p:sp>
        <p:nvSpPr>
          <p:cNvPr id="3" name="Content Placeholder 2">
            <a:extLst>
              <a:ext uri="{FF2B5EF4-FFF2-40B4-BE49-F238E27FC236}">
                <a16:creationId xmlns:a16="http://schemas.microsoft.com/office/drawing/2014/main" id="{0E4371BD-C090-4B7E-8DFB-9B1CFBF4B99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B53939D-CF6C-41C7-8668-B17E2FC2DD59}"/>
              </a:ext>
            </a:extLst>
          </p:cNvPr>
          <p:cNvSpPr>
            <a:spLocks noGrp="1"/>
          </p:cNvSpPr>
          <p:nvPr>
            <p:ph type="sldNum" sz="quarter" idx="12"/>
          </p:nvPr>
        </p:nvSpPr>
        <p:spPr/>
        <p:txBody>
          <a:bodyPr/>
          <a:lstStyle/>
          <a:p>
            <a:fld id="{0778C724-3839-4D76-A707-B4C23905D055}" type="slidenum">
              <a:rPr lang="en-US" smtClean="0"/>
              <a:t>52</a:t>
            </a:fld>
            <a:endParaRPr lang="en-US"/>
          </a:p>
        </p:txBody>
      </p:sp>
      <p:pic>
        <p:nvPicPr>
          <p:cNvPr id="6" name="Picture 5">
            <a:extLst>
              <a:ext uri="{FF2B5EF4-FFF2-40B4-BE49-F238E27FC236}">
                <a16:creationId xmlns:a16="http://schemas.microsoft.com/office/drawing/2014/main" id="{317828DB-6B81-4264-A4E5-3FCD7B919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595" y="1189729"/>
            <a:ext cx="6077798" cy="1286054"/>
          </a:xfrm>
          <a:prstGeom prst="rect">
            <a:avLst/>
          </a:prstGeom>
        </p:spPr>
      </p:pic>
      <p:pic>
        <p:nvPicPr>
          <p:cNvPr id="8" name="Picture 7">
            <a:extLst>
              <a:ext uri="{FF2B5EF4-FFF2-40B4-BE49-F238E27FC236}">
                <a16:creationId xmlns:a16="http://schemas.microsoft.com/office/drawing/2014/main" id="{4B8F4701-AABF-48F1-A785-434616FC157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41534" y="1604635"/>
            <a:ext cx="3482663" cy="1857634"/>
          </a:xfrm>
          <a:prstGeom prst="rect">
            <a:avLst/>
          </a:prstGeom>
        </p:spPr>
      </p:pic>
      <p:pic>
        <p:nvPicPr>
          <p:cNvPr id="10" name="Picture 9">
            <a:extLst>
              <a:ext uri="{FF2B5EF4-FFF2-40B4-BE49-F238E27FC236}">
                <a16:creationId xmlns:a16="http://schemas.microsoft.com/office/drawing/2014/main" id="{0A7C2022-CD25-4D7C-ADD6-444B02CDA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536" y="2437271"/>
            <a:ext cx="6134956" cy="1381318"/>
          </a:xfrm>
          <a:prstGeom prst="rect">
            <a:avLst/>
          </a:prstGeom>
        </p:spPr>
      </p:pic>
      <p:pic>
        <p:nvPicPr>
          <p:cNvPr id="12" name="Picture 11">
            <a:extLst>
              <a:ext uri="{FF2B5EF4-FFF2-40B4-BE49-F238E27FC236}">
                <a16:creationId xmlns:a16="http://schemas.microsoft.com/office/drawing/2014/main" id="{713C6B8C-2377-478A-BF71-9062F71895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609" y="3771872"/>
            <a:ext cx="6115904" cy="1409897"/>
          </a:xfrm>
          <a:prstGeom prst="rect">
            <a:avLst/>
          </a:prstGeom>
        </p:spPr>
      </p:pic>
      <p:pic>
        <p:nvPicPr>
          <p:cNvPr id="14" name="Picture 13">
            <a:extLst>
              <a:ext uri="{FF2B5EF4-FFF2-40B4-BE49-F238E27FC236}">
                <a16:creationId xmlns:a16="http://schemas.microsoft.com/office/drawing/2014/main" id="{29F477F1-10E5-4882-A7FD-167549C79B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9677" y="5216379"/>
            <a:ext cx="6106377" cy="4887007"/>
          </a:xfrm>
          <a:prstGeom prst="rect">
            <a:avLst/>
          </a:prstGeom>
        </p:spPr>
      </p:pic>
      <p:sp>
        <p:nvSpPr>
          <p:cNvPr id="15" name="TextBox 14">
            <a:extLst>
              <a:ext uri="{FF2B5EF4-FFF2-40B4-BE49-F238E27FC236}">
                <a16:creationId xmlns:a16="http://schemas.microsoft.com/office/drawing/2014/main" id="{AC2D8F16-9B96-43D2-A75F-38DD448B4C61}"/>
              </a:ext>
            </a:extLst>
          </p:cNvPr>
          <p:cNvSpPr txBox="1"/>
          <p:nvPr/>
        </p:nvSpPr>
        <p:spPr>
          <a:xfrm>
            <a:off x="9382865" y="5445234"/>
            <a:ext cx="2382046" cy="646331"/>
          </a:xfrm>
          <a:prstGeom prst="rect">
            <a:avLst/>
          </a:prstGeom>
          <a:noFill/>
        </p:spPr>
        <p:txBody>
          <a:bodyPr wrap="square" rtlCol="0">
            <a:spAutoFit/>
          </a:bodyPr>
          <a:lstStyle/>
          <a:p>
            <a:r>
              <a:rPr lang="en-US" dirty="0"/>
              <a:t>The Bluetooth SIG are pedantic people</a:t>
            </a:r>
          </a:p>
        </p:txBody>
      </p:sp>
      <p:sp>
        <p:nvSpPr>
          <p:cNvPr id="16" name="Arc 15">
            <a:extLst>
              <a:ext uri="{FF2B5EF4-FFF2-40B4-BE49-F238E27FC236}">
                <a16:creationId xmlns:a16="http://schemas.microsoft.com/office/drawing/2014/main" id="{93646DE5-7758-44ED-91E9-F3ECF91E31AC}"/>
              </a:ext>
            </a:extLst>
          </p:cNvPr>
          <p:cNvSpPr/>
          <p:nvPr/>
        </p:nvSpPr>
        <p:spPr>
          <a:xfrm rot="16200000">
            <a:off x="250695" y="1858754"/>
            <a:ext cx="913154" cy="728737"/>
          </a:xfrm>
          <a:prstGeom prst="arc">
            <a:avLst>
              <a:gd name="adj1" fmla="val 10561003"/>
              <a:gd name="adj2" fmla="val 0"/>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F74929BF-9EDE-4486-A889-B3DC83E37EEC}"/>
              </a:ext>
            </a:extLst>
          </p:cNvPr>
          <p:cNvSpPr/>
          <p:nvPr/>
        </p:nvSpPr>
        <p:spPr>
          <a:xfrm rot="16200000">
            <a:off x="639122" y="2943746"/>
            <a:ext cx="951667" cy="1189446"/>
          </a:xfrm>
          <a:prstGeom prst="arc">
            <a:avLst>
              <a:gd name="adj1" fmla="val 10561003"/>
              <a:gd name="adj2" fmla="val 19622218"/>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40D50F55-0EA8-49CC-946E-AB4E2BE4209F}"/>
              </a:ext>
            </a:extLst>
          </p:cNvPr>
          <p:cNvSpPr/>
          <p:nvPr/>
        </p:nvSpPr>
        <p:spPr>
          <a:xfrm rot="16200000">
            <a:off x="1128496" y="4074895"/>
            <a:ext cx="1154484" cy="1795531"/>
          </a:xfrm>
          <a:prstGeom prst="arc">
            <a:avLst>
              <a:gd name="adj1" fmla="val 10959987"/>
              <a:gd name="adj2" fmla="val 18797525"/>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2A2AE4A1-D56C-4616-9B2B-3263CF549CBF}"/>
              </a:ext>
            </a:extLst>
          </p:cNvPr>
          <p:cNvCxnSpPr/>
          <p:nvPr/>
        </p:nvCxnSpPr>
        <p:spPr>
          <a:xfrm flipV="1">
            <a:off x="6685393" y="1832756"/>
            <a:ext cx="934607" cy="4181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5272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4CD40-F24C-4CEE-BAFC-288EB8944FCB}"/>
              </a:ext>
            </a:extLst>
          </p:cNvPr>
          <p:cNvSpPr>
            <a:spLocks noGrp="1"/>
          </p:cNvSpPr>
          <p:nvPr>
            <p:ph type="title"/>
          </p:nvPr>
        </p:nvSpPr>
        <p:spPr/>
        <p:txBody>
          <a:bodyPr/>
          <a:lstStyle/>
          <a:p>
            <a:r>
              <a:rPr lang="en-US" dirty="0"/>
              <a:t>Interacting with characteristics</a:t>
            </a:r>
          </a:p>
        </p:txBody>
      </p:sp>
      <p:sp>
        <p:nvSpPr>
          <p:cNvPr id="3" name="Content Placeholder 2">
            <a:extLst>
              <a:ext uri="{FF2B5EF4-FFF2-40B4-BE49-F238E27FC236}">
                <a16:creationId xmlns:a16="http://schemas.microsoft.com/office/drawing/2014/main" id="{9AEE1008-8208-4746-824F-71736CA0B1D7}"/>
              </a:ext>
            </a:extLst>
          </p:cNvPr>
          <p:cNvSpPr>
            <a:spLocks noGrp="1"/>
          </p:cNvSpPr>
          <p:nvPr>
            <p:ph idx="1"/>
          </p:nvPr>
        </p:nvSpPr>
        <p:spPr/>
        <p:txBody>
          <a:bodyPr/>
          <a:lstStyle/>
          <a:p>
            <a:r>
              <a:rPr lang="en-US" dirty="0"/>
              <a:t>Depends on their permissions</a:t>
            </a:r>
          </a:p>
          <a:p>
            <a:pPr lvl="1"/>
            <a:r>
              <a:rPr lang="en-US" dirty="0"/>
              <a:t>Readable, Writable, Notify-able, etc.</a:t>
            </a:r>
          </a:p>
          <a:p>
            <a:pPr lvl="1"/>
            <a:endParaRPr lang="en-US" dirty="0"/>
          </a:p>
          <a:p>
            <a:r>
              <a:rPr lang="en-US" dirty="0"/>
              <a:t>Notify</a:t>
            </a:r>
          </a:p>
          <a:p>
            <a:pPr lvl="1"/>
            <a:r>
              <a:rPr lang="en-US" dirty="0"/>
              <a:t>Automatically get a message sent whenever the characteristic value updates</a:t>
            </a:r>
          </a:p>
          <a:p>
            <a:pPr lvl="1"/>
            <a:r>
              <a:rPr lang="en-US" dirty="0"/>
              <a:t>Note: have to enable this on both sides, it’s not the default behavior</a:t>
            </a:r>
          </a:p>
          <a:p>
            <a:pPr lvl="1"/>
            <a:endParaRPr lang="en-US" dirty="0"/>
          </a:p>
          <a:p>
            <a:r>
              <a:rPr lang="en-US" dirty="0"/>
              <a:t>Long characteristics are automatically fragmented across multiple packets and/or connection events</a:t>
            </a:r>
          </a:p>
          <a:p>
            <a:pPr lvl="1"/>
            <a:r>
              <a:rPr lang="en-US" dirty="0"/>
              <a:t>L2CAP is in charge of this</a:t>
            </a:r>
          </a:p>
        </p:txBody>
      </p:sp>
      <p:sp>
        <p:nvSpPr>
          <p:cNvPr id="4" name="Slide Number Placeholder 3">
            <a:extLst>
              <a:ext uri="{FF2B5EF4-FFF2-40B4-BE49-F238E27FC236}">
                <a16:creationId xmlns:a16="http://schemas.microsoft.com/office/drawing/2014/main" id="{FC0EBAA0-BC04-4C65-9F45-8294CF3945EB}"/>
              </a:ext>
            </a:extLst>
          </p:cNvPr>
          <p:cNvSpPr>
            <a:spLocks noGrp="1"/>
          </p:cNvSpPr>
          <p:nvPr>
            <p:ph type="sldNum" sz="quarter" idx="12"/>
          </p:nvPr>
        </p:nvSpPr>
        <p:spPr/>
        <p:txBody>
          <a:bodyPr/>
          <a:lstStyle/>
          <a:p>
            <a:fld id="{0778C724-3839-4D76-A707-B4C23905D055}" type="slidenum">
              <a:rPr lang="en-US" smtClean="0"/>
              <a:t>53</a:t>
            </a:fld>
            <a:endParaRPr lang="en-US"/>
          </a:p>
        </p:txBody>
      </p:sp>
    </p:spTree>
    <p:extLst>
      <p:ext uri="{BB962C8B-B14F-4D97-AF65-F5344CB8AC3E}">
        <p14:creationId xmlns:p14="http://schemas.microsoft.com/office/powerpoint/2010/main" val="34234688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FE61-E7C2-4E1C-95A0-7E280077F5B4}"/>
              </a:ext>
            </a:extLst>
          </p:cNvPr>
          <p:cNvSpPr>
            <a:spLocks noGrp="1"/>
          </p:cNvSpPr>
          <p:nvPr>
            <p:ph type="title"/>
          </p:nvPr>
        </p:nvSpPr>
        <p:spPr/>
        <p:txBody>
          <a:bodyPr/>
          <a:lstStyle/>
          <a:p>
            <a:r>
              <a:rPr lang="en-US" dirty="0"/>
              <a:t>Break + Example Services</a:t>
            </a:r>
          </a:p>
        </p:txBody>
      </p:sp>
      <p:sp>
        <p:nvSpPr>
          <p:cNvPr id="4" name="Slide Number Placeholder 3">
            <a:extLst>
              <a:ext uri="{FF2B5EF4-FFF2-40B4-BE49-F238E27FC236}">
                <a16:creationId xmlns:a16="http://schemas.microsoft.com/office/drawing/2014/main" id="{91825E9F-C827-4A3F-A65E-772A4F9EA7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black">
                    <a:lumMod val="50000"/>
                    <a:lumOff val="50000"/>
                  </a:prst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lumMod val="50000"/>
                  <a:lumOff val="50000"/>
                </a:prstClr>
              </a:solidFill>
              <a:effectLst/>
              <a:uLnTx/>
              <a:uFillTx/>
              <a:latin typeface="Tahoma"/>
              <a:ea typeface="+mn-ea"/>
              <a:cs typeface="+mn-cs"/>
            </a:endParaRPr>
          </a:p>
        </p:txBody>
      </p:sp>
      <p:pic>
        <p:nvPicPr>
          <p:cNvPr id="6" name="Picture 5">
            <a:extLst>
              <a:ext uri="{FF2B5EF4-FFF2-40B4-BE49-F238E27FC236}">
                <a16:creationId xmlns:a16="http://schemas.microsoft.com/office/drawing/2014/main" id="{49546DF2-B57E-4064-84E7-0612DB466BC7}"/>
              </a:ext>
            </a:extLst>
          </p:cNvPr>
          <p:cNvPicPr>
            <a:picLocks noChangeAspect="1"/>
          </p:cNvPicPr>
          <p:nvPr/>
        </p:nvPicPr>
        <p:blipFill rotWithShape="1">
          <a:blip r:embed="rId2"/>
          <a:srcRect b="60050"/>
          <a:stretch/>
        </p:blipFill>
        <p:spPr>
          <a:xfrm>
            <a:off x="522436" y="773112"/>
            <a:ext cx="5528979" cy="5715000"/>
          </a:xfrm>
          <a:prstGeom prst="rect">
            <a:avLst/>
          </a:prstGeom>
        </p:spPr>
      </p:pic>
      <p:pic>
        <p:nvPicPr>
          <p:cNvPr id="7" name="Picture 6">
            <a:extLst>
              <a:ext uri="{FF2B5EF4-FFF2-40B4-BE49-F238E27FC236}">
                <a16:creationId xmlns:a16="http://schemas.microsoft.com/office/drawing/2014/main" id="{22DD7D31-915E-45E1-BC78-9083497E1193}"/>
              </a:ext>
            </a:extLst>
          </p:cNvPr>
          <p:cNvPicPr>
            <a:picLocks noChangeAspect="1"/>
          </p:cNvPicPr>
          <p:nvPr/>
        </p:nvPicPr>
        <p:blipFill rotWithShape="1">
          <a:blip r:embed="rId2"/>
          <a:srcRect b="96182"/>
          <a:stretch/>
        </p:blipFill>
        <p:spPr>
          <a:xfrm>
            <a:off x="6136574" y="228600"/>
            <a:ext cx="5528979" cy="546099"/>
          </a:xfrm>
          <a:prstGeom prst="rect">
            <a:avLst/>
          </a:prstGeom>
        </p:spPr>
      </p:pic>
      <p:pic>
        <p:nvPicPr>
          <p:cNvPr id="8" name="Picture 7">
            <a:extLst>
              <a:ext uri="{FF2B5EF4-FFF2-40B4-BE49-F238E27FC236}">
                <a16:creationId xmlns:a16="http://schemas.microsoft.com/office/drawing/2014/main" id="{76D70989-BE39-4E80-BDA0-1BC3CC3E2AAE}"/>
              </a:ext>
            </a:extLst>
          </p:cNvPr>
          <p:cNvPicPr>
            <a:picLocks noChangeAspect="1"/>
          </p:cNvPicPr>
          <p:nvPr/>
        </p:nvPicPr>
        <p:blipFill rotWithShape="1">
          <a:blip r:embed="rId2"/>
          <a:srcRect t="39295" b="16938"/>
          <a:stretch/>
        </p:blipFill>
        <p:spPr>
          <a:xfrm>
            <a:off x="6136574" y="711198"/>
            <a:ext cx="5528979" cy="6261101"/>
          </a:xfrm>
          <a:prstGeom prst="rect">
            <a:avLst/>
          </a:prstGeom>
        </p:spPr>
      </p:pic>
      <p:sp>
        <p:nvSpPr>
          <p:cNvPr id="10" name="TextBox 9">
            <a:extLst>
              <a:ext uri="{FF2B5EF4-FFF2-40B4-BE49-F238E27FC236}">
                <a16:creationId xmlns:a16="http://schemas.microsoft.com/office/drawing/2014/main" id="{4C626A4C-98E4-49FD-8CBA-1FC029A36E46}"/>
              </a:ext>
            </a:extLst>
          </p:cNvPr>
          <p:cNvSpPr txBox="1"/>
          <p:nvPr/>
        </p:nvSpPr>
        <p:spPr>
          <a:xfrm>
            <a:off x="469900" y="6455231"/>
            <a:ext cx="6096000" cy="430887"/>
          </a:xfrm>
          <a:prstGeom prst="rect">
            <a:avLst/>
          </a:prstGeom>
          <a:noFill/>
        </p:spPr>
        <p:txBody>
          <a:bodyPr wrap="square">
            <a:spAutoFit/>
          </a:bodyPr>
          <a:lstStyle/>
          <a:p>
            <a:r>
              <a:rPr lang="en-US" sz="1050" dirty="0">
                <a:hlinkClick r:id="rId3"/>
              </a:rPr>
              <a:t>https://btprodspecificationrefs.blob.core.windows.net/assigned-values/16-bit%20UUID%20Numbers%20Document.pdf</a:t>
            </a:r>
            <a:endParaRPr lang="en-US" sz="1050" dirty="0"/>
          </a:p>
        </p:txBody>
      </p:sp>
    </p:spTree>
    <p:extLst>
      <p:ext uri="{BB962C8B-B14F-4D97-AF65-F5344CB8AC3E}">
        <p14:creationId xmlns:p14="http://schemas.microsoft.com/office/powerpoint/2010/main" val="30977223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1028-C10D-467C-B6DF-276000D8783E}"/>
              </a:ext>
            </a:extLst>
          </p:cNvPr>
          <p:cNvSpPr>
            <a:spLocks noGrp="1"/>
          </p:cNvSpPr>
          <p:nvPr>
            <p:ph type="title"/>
          </p:nvPr>
        </p:nvSpPr>
        <p:spPr/>
        <p:txBody>
          <a:bodyPr/>
          <a:lstStyle/>
          <a:p>
            <a:r>
              <a:rPr lang="en-US" dirty="0"/>
              <a:t>Documentation of GATT standards</a:t>
            </a:r>
          </a:p>
        </p:txBody>
      </p:sp>
      <p:sp>
        <p:nvSpPr>
          <p:cNvPr id="3" name="Content Placeholder 2">
            <a:extLst>
              <a:ext uri="{FF2B5EF4-FFF2-40B4-BE49-F238E27FC236}">
                <a16:creationId xmlns:a16="http://schemas.microsoft.com/office/drawing/2014/main" id="{4A7B3FC5-B21C-478E-9D53-25367F493C08}"/>
              </a:ext>
            </a:extLst>
          </p:cNvPr>
          <p:cNvSpPr>
            <a:spLocks noGrp="1"/>
          </p:cNvSpPr>
          <p:nvPr>
            <p:ph idx="1"/>
          </p:nvPr>
        </p:nvSpPr>
        <p:spPr/>
        <p:txBody>
          <a:bodyPr/>
          <a:lstStyle/>
          <a:p>
            <a:r>
              <a:rPr lang="en-US" dirty="0">
                <a:hlinkClick r:id="rId2"/>
              </a:rPr>
              <a:t>https://www.bluetooth.com/specifications/gatt/</a:t>
            </a:r>
            <a:endParaRPr lang="en-US" dirty="0"/>
          </a:p>
          <a:p>
            <a:pPr lvl="1"/>
            <a:r>
              <a:rPr lang="en-US" dirty="0"/>
              <a:t>Various profiles and services that have been standardized</a:t>
            </a:r>
          </a:p>
          <a:p>
            <a:pPr lvl="1"/>
            <a:endParaRPr lang="en-US" dirty="0"/>
          </a:p>
          <a:p>
            <a:r>
              <a:rPr lang="en-US" dirty="0">
                <a:hlinkClick r:id="rId3"/>
              </a:rPr>
              <a:t>GATT Specification Supplement</a:t>
            </a:r>
            <a:endParaRPr lang="en-US" dirty="0"/>
          </a:p>
          <a:p>
            <a:pPr lvl="1"/>
            <a:r>
              <a:rPr lang="en-US" dirty="0"/>
              <a:t>Various characteristic definitions that have been standardized</a:t>
            </a:r>
          </a:p>
          <a:p>
            <a:pPr lvl="1"/>
            <a:endParaRPr lang="en-US" dirty="0"/>
          </a:p>
          <a:p>
            <a:pPr lvl="1"/>
            <a:endParaRPr lang="en-US" dirty="0"/>
          </a:p>
          <a:p>
            <a:r>
              <a:rPr lang="en-US" dirty="0"/>
              <a:t>Both incredibly specific and woefully inexhaustive</a:t>
            </a:r>
          </a:p>
        </p:txBody>
      </p:sp>
      <p:sp>
        <p:nvSpPr>
          <p:cNvPr id="4" name="Slide Number Placeholder 3">
            <a:extLst>
              <a:ext uri="{FF2B5EF4-FFF2-40B4-BE49-F238E27FC236}">
                <a16:creationId xmlns:a16="http://schemas.microsoft.com/office/drawing/2014/main" id="{2354A30E-7FB1-4362-BCF5-DE5018DE3EE7}"/>
              </a:ext>
            </a:extLst>
          </p:cNvPr>
          <p:cNvSpPr>
            <a:spLocks noGrp="1"/>
          </p:cNvSpPr>
          <p:nvPr>
            <p:ph type="sldNum" sz="quarter" idx="12"/>
          </p:nvPr>
        </p:nvSpPr>
        <p:spPr/>
        <p:txBody>
          <a:bodyPr/>
          <a:lstStyle/>
          <a:p>
            <a:fld id="{0778C724-3839-4D76-A707-B4C23905D055}" type="slidenum">
              <a:rPr lang="en-US" smtClean="0"/>
              <a:t>55</a:t>
            </a:fld>
            <a:endParaRPr lang="en-US"/>
          </a:p>
        </p:txBody>
      </p:sp>
    </p:spTree>
    <p:extLst>
      <p:ext uri="{BB962C8B-B14F-4D97-AF65-F5344CB8AC3E}">
        <p14:creationId xmlns:p14="http://schemas.microsoft.com/office/powerpoint/2010/main" val="13015710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EE231-D646-9F42-A071-5A31135A8BC9}"/>
              </a:ext>
            </a:extLst>
          </p:cNvPr>
          <p:cNvSpPr>
            <a:spLocks noGrp="1"/>
          </p:cNvSpPr>
          <p:nvPr>
            <p:ph type="title"/>
          </p:nvPr>
        </p:nvSpPr>
        <p:spPr/>
        <p:txBody>
          <a:bodyPr/>
          <a:lstStyle/>
          <a:p>
            <a:r>
              <a:rPr lang="en-US" dirty="0"/>
              <a:t>Break</a:t>
            </a:r>
          </a:p>
        </p:txBody>
      </p:sp>
      <p:sp>
        <p:nvSpPr>
          <p:cNvPr id="4" name="Slide Number Placeholder 3">
            <a:extLst>
              <a:ext uri="{FF2B5EF4-FFF2-40B4-BE49-F238E27FC236}">
                <a16:creationId xmlns:a16="http://schemas.microsoft.com/office/drawing/2014/main" id="{32268C84-0097-144D-AFAE-D0A26866DCCB}"/>
              </a:ext>
            </a:extLst>
          </p:cNvPr>
          <p:cNvSpPr>
            <a:spLocks noGrp="1"/>
          </p:cNvSpPr>
          <p:nvPr>
            <p:ph type="sldNum" sz="quarter" idx="12"/>
          </p:nvPr>
        </p:nvSpPr>
        <p:spPr/>
        <p:txBody>
          <a:bodyPr/>
          <a:lstStyle/>
          <a:p>
            <a:fld id="{B73C04DA-1748-8C48-8913-76B061C053D9}" type="slidenum">
              <a:rPr lang="en-US" smtClean="0"/>
              <a:t>56</a:t>
            </a:fld>
            <a:endParaRPr lang="en-US"/>
          </a:p>
        </p:txBody>
      </p:sp>
      <p:pic>
        <p:nvPicPr>
          <p:cNvPr id="7" name="Picture 6">
            <a:extLst>
              <a:ext uri="{FF2B5EF4-FFF2-40B4-BE49-F238E27FC236}">
                <a16:creationId xmlns:a16="http://schemas.microsoft.com/office/drawing/2014/main" id="{24A2F7AA-3172-5B46-A6EE-4865C76FC053}"/>
              </a:ext>
            </a:extLst>
          </p:cNvPr>
          <p:cNvPicPr>
            <a:picLocks noChangeAspect="1"/>
          </p:cNvPicPr>
          <p:nvPr/>
        </p:nvPicPr>
        <p:blipFill>
          <a:blip r:embed="rId2"/>
          <a:stretch>
            <a:fillRect/>
          </a:stretch>
        </p:blipFill>
        <p:spPr>
          <a:xfrm>
            <a:off x="3665420" y="1916588"/>
            <a:ext cx="4945180" cy="3848738"/>
          </a:xfrm>
          <a:prstGeom prst="rect">
            <a:avLst/>
          </a:prstGeom>
        </p:spPr>
      </p:pic>
      <p:sp>
        <p:nvSpPr>
          <p:cNvPr id="8" name="Rectangle 7">
            <a:extLst>
              <a:ext uri="{FF2B5EF4-FFF2-40B4-BE49-F238E27FC236}">
                <a16:creationId xmlns:a16="http://schemas.microsoft.com/office/drawing/2014/main" id="{ECAD594A-6A03-914E-A261-86B3EC74681C}"/>
              </a:ext>
            </a:extLst>
          </p:cNvPr>
          <p:cNvSpPr/>
          <p:nvPr/>
        </p:nvSpPr>
        <p:spPr>
          <a:xfrm>
            <a:off x="5313008" y="5987018"/>
            <a:ext cx="1650003" cy="369332"/>
          </a:xfrm>
          <a:prstGeom prst="rect">
            <a:avLst/>
          </a:prstGeom>
        </p:spPr>
        <p:txBody>
          <a:bodyPr wrap="none">
            <a:spAutoFit/>
          </a:bodyPr>
          <a:lstStyle/>
          <a:p>
            <a:r>
              <a:rPr lang="en-US" dirty="0">
                <a:hlinkClick r:id="rId3"/>
              </a:rPr>
              <a:t>xkcd.com/1892</a:t>
            </a:r>
            <a:endParaRPr lang="en-US" dirty="0"/>
          </a:p>
        </p:txBody>
      </p:sp>
    </p:spTree>
    <p:extLst>
      <p:ext uri="{BB962C8B-B14F-4D97-AF65-F5344CB8AC3E}">
        <p14:creationId xmlns:p14="http://schemas.microsoft.com/office/powerpoint/2010/main" val="7097583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57</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xfrm>
            <a:off x="505996" y="694143"/>
            <a:ext cx="10972798" cy="5486400"/>
          </a:xfrm>
        </p:spPr>
        <p:txBody>
          <a:bodyPr/>
          <a:lstStyle/>
          <a:p>
            <a:r>
              <a:rPr lang="en-US" dirty="0"/>
              <a:t>Connection PHY and Link Layer</a:t>
            </a:r>
          </a:p>
          <a:p>
            <a:r>
              <a:rPr lang="en-US" dirty="0"/>
              <a:t>Connection Investigations</a:t>
            </a:r>
          </a:p>
          <a:p>
            <a:r>
              <a:rPr lang="en-US" dirty="0"/>
              <a:t>GATT</a:t>
            </a:r>
          </a:p>
          <a:p>
            <a:endParaRPr lang="en-US" dirty="0"/>
          </a:p>
          <a:p>
            <a:r>
              <a:rPr lang="en-US" b="1" dirty="0"/>
              <a:t>BLE 5</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fontScale="90000"/>
          </a:bodyPr>
          <a:lstStyle/>
          <a:p>
            <a:r>
              <a:rPr lang="en-US" dirty="0"/>
              <a:t>Outline</a:t>
            </a:r>
          </a:p>
        </p:txBody>
      </p:sp>
    </p:spTree>
    <p:extLst>
      <p:ext uri="{BB962C8B-B14F-4D97-AF65-F5344CB8AC3E}">
        <p14:creationId xmlns:p14="http://schemas.microsoft.com/office/powerpoint/2010/main" val="41728825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58644-E0F8-4410-B551-61867246642E}"/>
              </a:ext>
            </a:extLst>
          </p:cNvPr>
          <p:cNvSpPr>
            <a:spLocks noGrp="1"/>
          </p:cNvSpPr>
          <p:nvPr>
            <p:ph type="title"/>
          </p:nvPr>
        </p:nvSpPr>
        <p:spPr/>
        <p:txBody>
          <a:bodyPr/>
          <a:lstStyle/>
          <a:p>
            <a:r>
              <a:rPr lang="en-US" dirty="0"/>
              <a:t>Changes in BLE 5</a:t>
            </a:r>
          </a:p>
        </p:txBody>
      </p:sp>
      <p:sp>
        <p:nvSpPr>
          <p:cNvPr id="3" name="Content Placeholder 2">
            <a:extLst>
              <a:ext uri="{FF2B5EF4-FFF2-40B4-BE49-F238E27FC236}">
                <a16:creationId xmlns:a16="http://schemas.microsoft.com/office/drawing/2014/main" id="{16C802FB-F6F0-43C9-81CC-056CF1A4FD06}"/>
              </a:ext>
            </a:extLst>
          </p:cNvPr>
          <p:cNvSpPr>
            <a:spLocks noGrp="1"/>
          </p:cNvSpPr>
          <p:nvPr>
            <p:ph idx="1"/>
          </p:nvPr>
        </p:nvSpPr>
        <p:spPr/>
        <p:txBody>
          <a:bodyPr/>
          <a:lstStyle/>
          <a:p>
            <a:r>
              <a:rPr lang="en-US" dirty="0"/>
              <a:t>Major changes</a:t>
            </a:r>
          </a:p>
          <a:p>
            <a:pPr lvl="1"/>
            <a:r>
              <a:rPr lang="en-US" dirty="0"/>
              <a:t>Multiple physical layers</a:t>
            </a:r>
          </a:p>
          <a:p>
            <a:pPr lvl="1"/>
            <a:r>
              <a:rPr lang="en-US" dirty="0"/>
              <a:t>Advertising extensions</a:t>
            </a:r>
          </a:p>
          <a:p>
            <a:pPr lvl="1"/>
            <a:endParaRPr lang="en-US" dirty="0"/>
          </a:p>
          <a:p>
            <a:r>
              <a:rPr lang="en-US" dirty="0"/>
              <a:t>Minor changes</a:t>
            </a:r>
          </a:p>
          <a:p>
            <a:pPr lvl="1"/>
            <a:r>
              <a:rPr lang="en-US" dirty="0"/>
              <a:t>Various quality of life improvements</a:t>
            </a:r>
          </a:p>
          <a:p>
            <a:pPr lvl="1"/>
            <a:r>
              <a:rPr lang="en-US" dirty="0"/>
              <a:t>Examples:</a:t>
            </a:r>
          </a:p>
          <a:p>
            <a:pPr lvl="2"/>
            <a:r>
              <a:rPr lang="en-US" dirty="0"/>
              <a:t>Advertise on channels in any order</a:t>
            </a:r>
          </a:p>
          <a:p>
            <a:pPr lvl="2"/>
            <a:r>
              <a:rPr lang="en-US" dirty="0"/>
              <a:t>Better data channel hopping algorithm</a:t>
            </a:r>
          </a:p>
        </p:txBody>
      </p:sp>
      <p:sp>
        <p:nvSpPr>
          <p:cNvPr id="4" name="Slide Number Placeholder 3">
            <a:extLst>
              <a:ext uri="{FF2B5EF4-FFF2-40B4-BE49-F238E27FC236}">
                <a16:creationId xmlns:a16="http://schemas.microsoft.com/office/drawing/2014/main" id="{F6F0A6E5-8180-4EFB-98B8-73975F4D91D3}"/>
              </a:ext>
            </a:extLst>
          </p:cNvPr>
          <p:cNvSpPr>
            <a:spLocks noGrp="1"/>
          </p:cNvSpPr>
          <p:nvPr>
            <p:ph type="sldNum" sz="quarter" idx="12"/>
          </p:nvPr>
        </p:nvSpPr>
        <p:spPr/>
        <p:txBody>
          <a:bodyPr/>
          <a:lstStyle/>
          <a:p>
            <a:fld id="{0778C724-3839-4D76-A707-B4C23905D055}" type="slidenum">
              <a:rPr lang="en-US" smtClean="0"/>
              <a:t>58</a:t>
            </a:fld>
            <a:endParaRPr lang="en-US"/>
          </a:p>
        </p:txBody>
      </p:sp>
    </p:spTree>
    <p:extLst>
      <p:ext uri="{BB962C8B-B14F-4D97-AF65-F5344CB8AC3E}">
        <p14:creationId xmlns:p14="http://schemas.microsoft.com/office/powerpoint/2010/main" val="29789370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8041-42AC-41CB-B5F7-95312BE6DAB9}"/>
              </a:ext>
            </a:extLst>
          </p:cNvPr>
          <p:cNvSpPr>
            <a:spLocks noGrp="1"/>
          </p:cNvSpPr>
          <p:nvPr>
            <p:ph type="title"/>
          </p:nvPr>
        </p:nvSpPr>
        <p:spPr/>
        <p:txBody>
          <a:bodyPr/>
          <a:lstStyle/>
          <a:p>
            <a:r>
              <a:rPr lang="en-US" dirty="0"/>
              <a:t>Revised physical layers</a:t>
            </a:r>
          </a:p>
        </p:txBody>
      </p:sp>
      <p:sp>
        <p:nvSpPr>
          <p:cNvPr id="3" name="Content Placeholder 2">
            <a:extLst>
              <a:ext uri="{FF2B5EF4-FFF2-40B4-BE49-F238E27FC236}">
                <a16:creationId xmlns:a16="http://schemas.microsoft.com/office/drawing/2014/main" id="{A622A5A4-60C6-4155-96E6-AEE577E867CA}"/>
              </a:ext>
            </a:extLst>
          </p:cNvPr>
          <p:cNvSpPr>
            <a:spLocks noGrp="1"/>
          </p:cNvSpPr>
          <p:nvPr>
            <p:ph idx="1"/>
          </p:nvPr>
        </p:nvSpPr>
        <p:spPr/>
        <p:txBody>
          <a:bodyPr>
            <a:normAutofit fontScale="92500" lnSpcReduction="20000"/>
          </a:bodyPr>
          <a:lstStyle/>
          <a:p>
            <a:r>
              <a:rPr lang="en-US" dirty="0"/>
              <a:t>2 Mbps PHY</a:t>
            </a:r>
          </a:p>
          <a:p>
            <a:pPr lvl="1"/>
            <a:r>
              <a:rPr lang="en-US" dirty="0"/>
              <a:t>Transmit data faster</a:t>
            </a:r>
          </a:p>
          <a:p>
            <a:pPr lvl="1"/>
            <a:r>
              <a:rPr lang="en-US" dirty="0"/>
              <a:t>Transmit more data in the same time</a:t>
            </a:r>
          </a:p>
          <a:p>
            <a:pPr lvl="1"/>
            <a:endParaRPr lang="en-US" dirty="0"/>
          </a:p>
          <a:p>
            <a:r>
              <a:rPr lang="en-US" dirty="0"/>
              <a:t>Coded PHY</a:t>
            </a:r>
          </a:p>
          <a:p>
            <a:pPr lvl="1"/>
            <a:r>
              <a:rPr lang="en-US" dirty="0"/>
              <a:t>Forward Error Correction in the data stream</a:t>
            </a:r>
          </a:p>
          <a:p>
            <a:pPr lvl="2"/>
            <a:r>
              <a:rPr lang="en-US" dirty="0"/>
              <a:t>1 bit -&gt; 2 symbols or 8 symbols</a:t>
            </a:r>
          </a:p>
          <a:p>
            <a:pPr lvl="1"/>
            <a:r>
              <a:rPr lang="en-US" dirty="0"/>
              <a:t>Makes bits more reliable -&gt; longer distance</a:t>
            </a:r>
          </a:p>
          <a:p>
            <a:pPr lvl="1"/>
            <a:r>
              <a:rPr lang="en-US" dirty="0"/>
              <a:t>500 kbps and 125 kbps modes</a:t>
            </a:r>
          </a:p>
          <a:p>
            <a:pPr lvl="1"/>
            <a:endParaRPr lang="en-US" dirty="0"/>
          </a:p>
          <a:p>
            <a:r>
              <a:rPr lang="en-US" dirty="0"/>
              <a:t>Connections can switch to these PHYs after creation</a:t>
            </a:r>
          </a:p>
          <a:p>
            <a:r>
              <a:rPr lang="en-US" dirty="0"/>
              <a:t>Advertisements can use these with extensions only</a:t>
            </a:r>
          </a:p>
        </p:txBody>
      </p:sp>
      <p:sp>
        <p:nvSpPr>
          <p:cNvPr id="4" name="Slide Number Placeholder 3">
            <a:extLst>
              <a:ext uri="{FF2B5EF4-FFF2-40B4-BE49-F238E27FC236}">
                <a16:creationId xmlns:a16="http://schemas.microsoft.com/office/drawing/2014/main" id="{0DC3F272-467D-4BB5-9E46-7AD3F7891991}"/>
              </a:ext>
            </a:extLst>
          </p:cNvPr>
          <p:cNvSpPr>
            <a:spLocks noGrp="1"/>
          </p:cNvSpPr>
          <p:nvPr>
            <p:ph type="sldNum" sz="quarter" idx="12"/>
          </p:nvPr>
        </p:nvSpPr>
        <p:spPr/>
        <p:txBody>
          <a:bodyPr/>
          <a:lstStyle/>
          <a:p>
            <a:fld id="{0778C724-3839-4D76-A707-B4C23905D055}" type="slidenum">
              <a:rPr lang="en-US" smtClean="0"/>
              <a:t>59</a:t>
            </a:fld>
            <a:endParaRPr lang="en-US"/>
          </a:p>
        </p:txBody>
      </p:sp>
    </p:spTree>
    <p:extLst>
      <p:ext uri="{BB962C8B-B14F-4D97-AF65-F5344CB8AC3E}">
        <p14:creationId xmlns:p14="http://schemas.microsoft.com/office/powerpoint/2010/main" val="3604488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5201-8A00-F943-8F2F-6A0CE5DD54DD}"/>
              </a:ext>
            </a:extLst>
          </p:cNvPr>
          <p:cNvSpPr>
            <a:spLocks noGrp="1"/>
          </p:cNvSpPr>
          <p:nvPr>
            <p:ph type="title"/>
          </p:nvPr>
        </p:nvSpPr>
        <p:spPr/>
        <p:txBody>
          <a:bodyPr>
            <a:normAutofit/>
          </a:bodyPr>
          <a:lstStyle/>
          <a:p>
            <a:r>
              <a:rPr lang="en-US" sz="3200" dirty="0"/>
              <a:t>Once connected, BLE has PHY options with more throughput</a:t>
            </a:r>
          </a:p>
        </p:txBody>
      </p:sp>
      <p:sp>
        <p:nvSpPr>
          <p:cNvPr id="3" name="Content Placeholder 2">
            <a:extLst>
              <a:ext uri="{FF2B5EF4-FFF2-40B4-BE49-F238E27FC236}">
                <a16:creationId xmlns:a16="http://schemas.microsoft.com/office/drawing/2014/main" id="{A19D0108-0902-3244-85EB-E304513CB645}"/>
              </a:ext>
            </a:extLst>
          </p:cNvPr>
          <p:cNvSpPr>
            <a:spLocks noGrp="1"/>
          </p:cNvSpPr>
          <p:nvPr>
            <p:ph idx="1"/>
          </p:nvPr>
        </p:nvSpPr>
        <p:spPr>
          <a:xfrm>
            <a:off x="838200" y="1825624"/>
            <a:ext cx="10515600" cy="4700435"/>
          </a:xfrm>
        </p:spPr>
        <p:txBody>
          <a:bodyPr>
            <a:normAutofit fontScale="92500" lnSpcReduction="10000"/>
          </a:bodyPr>
          <a:lstStyle/>
          <a:p>
            <a:r>
              <a:rPr lang="en-US" dirty="0"/>
              <a:t>LE 1M (default)</a:t>
            </a:r>
          </a:p>
          <a:p>
            <a:pPr lvl="1"/>
            <a:r>
              <a:rPr lang="en-US" dirty="0"/>
              <a:t>Symbol rate: 1 </a:t>
            </a:r>
            <a:r>
              <a:rPr lang="en-US" dirty="0" err="1"/>
              <a:t>Msym</a:t>
            </a:r>
            <a:r>
              <a:rPr lang="en-US" dirty="0"/>
              <a:t>/s (Mega symbols / second) 	</a:t>
            </a:r>
          </a:p>
          <a:p>
            <a:pPr lvl="1"/>
            <a:r>
              <a:rPr lang="en-US" dirty="0"/>
              <a:t>BLE encodes 1 bit / symbol, so this is also 1 Mbit/s</a:t>
            </a:r>
          </a:p>
          <a:p>
            <a:pPr lvl="1"/>
            <a:endParaRPr lang="en-US" dirty="0"/>
          </a:p>
          <a:p>
            <a:r>
              <a:rPr lang="en-US" dirty="0"/>
              <a:t>LE 2M</a:t>
            </a:r>
          </a:p>
          <a:p>
            <a:pPr lvl="1"/>
            <a:r>
              <a:rPr lang="en-US" dirty="0"/>
              <a:t>2 </a:t>
            </a:r>
            <a:r>
              <a:rPr lang="en-US" dirty="0" err="1"/>
              <a:t>Msym</a:t>
            </a:r>
            <a:r>
              <a:rPr lang="en-US" dirty="0"/>
              <a:t>/s</a:t>
            </a:r>
          </a:p>
          <a:p>
            <a:pPr lvl="1"/>
            <a:endParaRPr lang="en-US" dirty="0"/>
          </a:p>
          <a:p>
            <a:r>
              <a:rPr lang="en-US" dirty="0"/>
              <a:t>LE Coded</a:t>
            </a:r>
          </a:p>
          <a:p>
            <a:pPr lvl="1"/>
            <a:r>
              <a:rPr lang="en-US" dirty="0"/>
              <a:t>1 </a:t>
            </a:r>
            <a:r>
              <a:rPr lang="en-US" dirty="0" err="1"/>
              <a:t>Msym</a:t>
            </a:r>
            <a:r>
              <a:rPr lang="en-US" dirty="0"/>
              <a:t>/s + Forward Error Correction (FEC)</a:t>
            </a:r>
          </a:p>
          <a:p>
            <a:pPr lvl="2"/>
            <a:r>
              <a:rPr lang="en-US" sz="2100" dirty="0"/>
              <a:t>S = 2 (2 symbols correspond to 1 bit)</a:t>
            </a:r>
          </a:p>
          <a:p>
            <a:pPr lvl="3"/>
            <a:r>
              <a:rPr lang="en-US" sz="2100" dirty="0"/>
              <a:t>½ effective data rate – 500 Kbit/s </a:t>
            </a:r>
            <a:r>
              <a:rPr lang="en-US" sz="2100" b="1" dirty="0"/>
              <a:t>goodput </a:t>
            </a:r>
            <a:r>
              <a:rPr lang="en-US" sz="2100" dirty="0">
                <a:solidFill>
                  <a:schemeClr val="accent6"/>
                </a:solidFill>
              </a:rPr>
              <a:t>(~2x range)</a:t>
            </a:r>
          </a:p>
          <a:p>
            <a:pPr lvl="2"/>
            <a:r>
              <a:rPr lang="en-US" sz="2100" dirty="0"/>
              <a:t>S = 8 (8 symbols correspond to 1 bit)</a:t>
            </a:r>
          </a:p>
          <a:p>
            <a:pPr lvl="3"/>
            <a:r>
              <a:rPr lang="en-US" sz="2100" dirty="0"/>
              <a:t>125 Kbits/s </a:t>
            </a:r>
            <a:r>
              <a:rPr lang="en-US" sz="2100" b="1" dirty="0"/>
              <a:t>goodput </a:t>
            </a:r>
            <a:r>
              <a:rPr lang="en-US" sz="2100" dirty="0">
                <a:solidFill>
                  <a:schemeClr val="accent6"/>
                </a:solidFill>
              </a:rPr>
              <a:t>(~4x range)</a:t>
            </a:r>
          </a:p>
          <a:p>
            <a:pPr lvl="3"/>
            <a:endParaRPr lang="en-US" sz="2100" dirty="0"/>
          </a:p>
        </p:txBody>
      </p:sp>
      <p:sp>
        <p:nvSpPr>
          <p:cNvPr id="4" name="Slide Number Placeholder 3">
            <a:extLst>
              <a:ext uri="{FF2B5EF4-FFF2-40B4-BE49-F238E27FC236}">
                <a16:creationId xmlns:a16="http://schemas.microsoft.com/office/drawing/2014/main" id="{D2496161-BF76-944B-95F4-B30AC47BAFCA}"/>
              </a:ext>
            </a:extLst>
          </p:cNvPr>
          <p:cNvSpPr>
            <a:spLocks noGrp="1"/>
          </p:cNvSpPr>
          <p:nvPr>
            <p:ph type="sldNum" sz="quarter" idx="12"/>
          </p:nvPr>
        </p:nvSpPr>
        <p:spPr/>
        <p:txBody>
          <a:bodyPr/>
          <a:lstStyle/>
          <a:p>
            <a:pPr algn="r"/>
            <a:fld id="{434A358D-2637-E146-A3BD-05BD470B507B}" type="slidenum">
              <a:rPr lang="en-US" smtClean="0"/>
              <a:pPr algn="r"/>
              <a:t>6</a:t>
            </a:fld>
            <a:endParaRPr lang="en-US" dirty="0"/>
          </a:p>
        </p:txBody>
      </p:sp>
      <p:pic>
        <p:nvPicPr>
          <p:cNvPr id="5" name="Picture 4">
            <a:extLst>
              <a:ext uri="{FF2B5EF4-FFF2-40B4-BE49-F238E27FC236}">
                <a16:creationId xmlns:a16="http://schemas.microsoft.com/office/drawing/2014/main" id="{320DBA20-3FF3-114E-A5BC-73E04858ABAA}"/>
              </a:ext>
            </a:extLst>
          </p:cNvPr>
          <p:cNvPicPr>
            <a:picLocks noChangeAspect="1"/>
          </p:cNvPicPr>
          <p:nvPr/>
        </p:nvPicPr>
        <p:blipFill rotWithShape="1">
          <a:blip r:embed="rId3"/>
          <a:srcRect t="67544"/>
          <a:stretch/>
        </p:blipFill>
        <p:spPr>
          <a:xfrm>
            <a:off x="8292230" y="3382982"/>
            <a:ext cx="3899770" cy="1423902"/>
          </a:xfrm>
          <a:prstGeom prst="rect">
            <a:avLst/>
          </a:prstGeom>
        </p:spPr>
      </p:pic>
      <p:sp>
        <p:nvSpPr>
          <p:cNvPr id="6" name="TextBox 5">
            <a:extLst>
              <a:ext uri="{FF2B5EF4-FFF2-40B4-BE49-F238E27FC236}">
                <a16:creationId xmlns:a16="http://schemas.microsoft.com/office/drawing/2014/main" id="{42595FF0-8350-E54F-A7E8-409E76216C82}"/>
              </a:ext>
            </a:extLst>
          </p:cNvPr>
          <p:cNvSpPr txBox="1"/>
          <p:nvPr/>
        </p:nvSpPr>
        <p:spPr>
          <a:xfrm>
            <a:off x="9628635" y="4903843"/>
            <a:ext cx="1358642" cy="369332"/>
          </a:xfrm>
          <a:prstGeom prst="rect">
            <a:avLst/>
          </a:prstGeom>
          <a:noFill/>
        </p:spPr>
        <p:txBody>
          <a:bodyPr wrap="none" rtlCol="0">
            <a:spAutoFit/>
          </a:bodyPr>
          <a:lstStyle/>
          <a:p>
            <a:r>
              <a:rPr lang="en-US" dirty="0"/>
              <a:t>FSK Example</a:t>
            </a:r>
          </a:p>
        </p:txBody>
      </p:sp>
      <p:pic>
        <p:nvPicPr>
          <p:cNvPr id="7" name="Picture 6">
            <a:extLst>
              <a:ext uri="{FF2B5EF4-FFF2-40B4-BE49-F238E27FC236}">
                <a16:creationId xmlns:a16="http://schemas.microsoft.com/office/drawing/2014/main" id="{E2E754D4-3EB3-3146-828E-E7EA9EF0AD21}"/>
              </a:ext>
            </a:extLst>
          </p:cNvPr>
          <p:cNvPicPr>
            <a:picLocks noChangeAspect="1"/>
          </p:cNvPicPr>
          <p:nvPr/>
        </p:nvPicPr>
        <p:blipFill rotWithShape="1">
          <a:blip r:embed="rId3"/>
          <a:srcRect b="64857"/>
          <a:stretch/>
        </p:blipFill>
        <p:spPr>
          <a:xfrm>
            <a:off x="8292230" y="1519201"/>
            <a:ext cx="3899770" cy="1541825"/>
          </a:xfrm>
          <a:prstGeom prst="rect">
            <a:avLst/>
          </a:prstGeom>
        </p:spPr>
      </p:pic>
      <p:sp>
        <p:nvSpPr>
          <p:cNvPr id="8" name="TextBox 7">
            <a:extLst>
              <a:ext uri="{FF2B5EF4-FFF2-40B4-BE49-F238E27FC236}">
                <a16:creationId xmlns:a16="http://schemas.microsoft.com/office/drawing/2014/main" id="{51830AC0-293D-F04C-8EF1-036B83CDBD04}"/>
              </a:ext>
            </a:extLst>
          </p:cNvPr>
          <p:cNvSpPr txBox="1"/>
          <p:nvPr/>
        </p:nvSpPr>
        <p:spPr>
          <a:xfrm>
            <a:off x="9562794" y="2374700"/>
            <a:ext cx="301686"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A7FF7935-7943-6047-9D6E-29340A6C4C37}"/>
              </a:ext>
            </a:extLst>
          </p:cNvPr>
          <p:cNvSpPr txBox="1"/>
          <p:nvPr/>
        </p:nvSpPr>
        <p:spPr>
          <a:xfrm>
            <a:off x="10902485" y="2374700"/>
            <a:ext cx="301686" cy="369332"/>
          </a:xfrm>
          <a:prstGeom prst="rect">
            <a:avLst/>
          </a:prstGeom>
          <a:noFill/>
        </p:spPr>
        <p:txBody>
          <a:bodyPr wrap="none" rtlCol="0">
            <a:spAutoFit/>
          </a:bodyPr>
          <a:lstStyle/>
          <a:p>
            <a:r>
              <a:rPr lang="en-US" dirty="0"/>
              <a:t>0</a:t>
            </a:r>
          </a:p>
        </p:txBody>
      </p:sp>
      <p:sp>
        <p:nvSpPr>
          <p:cNvPr id="10" name="TextBox 9">
            <a:extLst>
              <a:ext uri="{FF2B5EF4-FFF2-40B4-BE49-F238E27FC236}">
                <a16:creationId xmlns:a16="http://schemas.microsoft.com/office/drawing/2014/main" id="{F56DF05C-85EA-F846-AEE4-ADB78AF1B342}"/>
              </a:ext>
            </a:extLst>
          </p:cNvPr>
          <p:cNvSpPr txBox="1"/>
          <p:nvPr/>
        </p:nvSpPr>
        <p:spPr>
          <a:xfrm>
            <a:off x="8802251" y="2374700"/>
            <a:ext cx="301686"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F91782A5-F928-D241-8A6F-B6C840704B25}"/>
              </a:ext>
            </a:extLst>
          </p:cNvPr>
          <p:cNvSpPr txBox="1"/>
          <p:nvPr/>
        </p:nvSpPr>
        <p:spPr>
          <a:xfrm>
            <a:off x="10216756" y="2374700"/>
            <a:ext cx="301686" cy="369332"/>
          </a:xfrm>
          <a:prstGeom prst="rect">
            <a:avLst/>
          </a:prstGeom>
          <a:noFill/>
        </p:spPr>
        <p:txBody>
          <a:bodyPr wrap="none" rtlCol="0">
            <a:spAutoFit/>
          </a:bodyPr>
          <a:lstStyle/>
          <a:p>
            <a:r>
              <a:rPr lang="en-US" dirty="0"/>
              <a:t>1</a:t>
            </a:r>
          </a:p>
        </p:txBody>
      </p:sp>
      <p:sp>
        <p:nvSpPr>
          <p:cNvPr id="12" name="TextBox 11">
            <a:extLst>
              <a:ext uri="{FF2B5EF4-FFF2-40B4-BE49-F238E27FC236}">
                <a16:creationId xmlns:a16="http://schemas.microsoft.com/office/drawing/2014/main" id="{63074366-FDAA-7840-B2EF-EF9B9257AD26}"/>
              </a:ext>
            </a:extLst>
          </p:cNvPr>
          <p:cNvSpPr txBox="1"/>
          <p:nvPr/>
        </p:nvSpPr>
        <p:spPr>
          <a:xfrm>
            <a:off x="11543579" y="2374700"/>
            <a:ext cx="301686" cy="369332"/>
          </a:xfrm>
          <a:prstGeom prst="rect">
            <a:avLst/>
          </a:prstGeom>
          <a:noFill/>
        </p:spPr>
        <p:txBody>
          <a:bodyPr wrap="none" rtlCol="0">
            <a:spAutoFit/>
          </a:bodyPr>
          <a:lstStyle/>
          <a:p>
            <a:r>
              <a:rPr lang="en-US" dirty="0"/>
              <a:t>1</a:t>
            </a:r>
          </a:p>
        </p:txBody>
      </p:sp>
      <p:sp>
        <p:nvSpPr>
          <p:cNvPr id="14" name="Right Brace 13">
            <a:extLst>
              <a:ext uri="{FF2B5EF4-FFF2-40B4-BE49-F238E27FC236}">
                <a16:creationId xmlns:a16="http://schemas.microsoft.com/office/drawing/2014/main" id="{B1DE370F-7DAE-CC41-AD70-1B20CB90A397}"/>
              </a:ext>
            </a:extLst>
          </p:cNvPr>
          <p:cNvSpPr/>
          <p:nvPr/>
        </p:nvSpPr>
        <p:spPr>
          <a:xfrm rot="16200000">
            <a:off x="8839246" y="2952965"/>
            <a:ext cx="173502" cy="78674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a:extLst>
              <a:ext uri="{FF2B5EF4-FFF2-40B4-BE49-F238E27FC236}">
                <a16:creationId xmlns:a16="http://schemas.microsoft.com/office/drawing/2014/main" id="{7ECD585C-6C05-B549-8A7F-0B1C3837F39A}"/>
              </a:ext>
            </a:extLst>
          </p:cNvPr>
          <p:cNvSpPr/>
          <p:nvPr/>
        </p:nvSpPr>
        <p:spPr>
          <a:xfrm rot="16200000">
            <a:off x="9630472" y="3005157"/>
            <a:ext cx="158888" cy="696969"/>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B6BDC618-D748-DD43-80C9-6815DDFF053E}"/>
              </a:ext>
            </a:extLst>
          </p:cNvPr>
          <p:cNvSpPr txBox="1"/>
          <p:nvPr/>
        </p:nvSpPr>
        <p:spPr>
          <a:xfrm>
            <a:off x="8514071" y="2918322"/>
            <a:ext cx="2610202" cy="369332"/>
          </a:xfrm>
          <a:prstGeom prst="rect">
            <a:avLst/>
          </a:prstGeom>
          <a:noFill/>
        </p:spPr>
        <p:txBody>
          <a:bodyPr wrap="none" rtlCol="0">
            <a:spAutoFit/>
          </a:bodyPr>
          <a:lstStyle/>
          <a:p>
            <a:r>
              <a:rPr lang="en-US" dirty="0">
                <a:solidFill>
                  <a:srgbClr val="FF0000"/>
                </a:solidFill>
              </a:rPr>
              <a:t>Each of these are symbols</a:t>
            </a:r>
          </a:p>
        </p:txBody>
      </p:sp>
    </p:spTree>
    <p:extLst>
      <p:ext uri="{BB962C8B-B14F-4D97-AF65-F5344CB8AC3E}">
        <p14:creationId xmlns:p14="http://schemas.microsoft.com/office/powerpoint/2010/main" val="121732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ssolve">
                                      <p:cBhvr>
                                        <p:cTn id="41" dur="500"/>
                                        <p:tgtEl>
                                          <p:spTgt spid="16"/>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dissolve">
                                      <p:cBhvr>
                                        <p:cTn id="44" dur="500"/>
                                        <p:tgtEl>
                                          <p:spTgt spid="14"/>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dissolve">
                                      <p:cBhvr>
                                        <p:cTn id="47" dur="500"/>
                                        <p:tgtEl>
                                          <p:spTgt spid="15"/>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dissolve">
                                      <p:cBhvr>
                                        <p:cTn id="50" dur="500"/>
                                        <p:tgtEl>
                                          <p:spTgt spid="3">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dissolve">
                                      <p:cBhvr>
                                        <p:cTn id="55" dur="500"/>
                                        <p:tgtEl>
                                          <p:spTgt spid="3">
                                            <p:txEl>
                                              <p:pRg st="4" end="4"/>
                                            </p:txEl>
                                          </p:spTgt>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dissolve">
                                      <p:cBhvr>
                                        <p:cTn id="58" dur="500"/>
                                        <p:tgtEl>
                                          <p:spTgt spid="3">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dissolve">
                                      <p:cBhvr>
                                        <p:cTn id="63" dur="500"/>
                                        <p:tgtEl>
                                          <p:spTgt spid="3">
                                            <p:txEl>
                                              <p:pRg st="7" end="7"/>
                                            </p:txEl>
                                          </p:spTgt>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
                                            <p:txEl>
                                              <p:pRg st="8" end="8"/>
                                            </p:txEl>
                                          </p:spTgt>
                                        </p:tgtEl>
                                        <p:attrNameLst>
                                          <p:attrName>style.visibility</p:attrName>
                                        </p:attrNameLst>
                                      </p:cBhvr>
                                      <p:to>
                                        <p:strVal val="visible"/>
                                      </p:to>
                                    </p:set>
                                    <p:animEffect transition="in" filter="dissolve">
                                      <p:cBhvr>
                                        <p:cTn id="66" dur="500"/>
                                        <p:tgtEl>
                                          <p:spTgt spid="3">
                                            <p:txEl>
                                              <p:pRg st="8" end="8"/>
                                            </p:txEl>
                                          </p:spTgt>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3">
                                            <p:txEl>
                                              <p:pRg st="9" end="9"/>
                                            </p:txEl>
                                          </p:spTgt>
                                        </p:tgtEl>
                                        <p:attrNameLst>
                                          <p:attrName>style.visibility</p:attrName>
                                        </p:attrNameLst>
                                      </p:cBhvr>
                                      <p:to>
                                        <p:strVal val="visible"/>
                                      </p:to>
                                    </p:set>
                                    <p:animEffect transition="in" filter="dissolve">
                                      <p:cBhvr>
                                        <p:cTn id="69" dur="500"/>
                                        <p:tgtEl>
                                          <p:spTgt spid="3">
                                            <p:txEl>
                                              <p:pRg st="9" end="9"/>
                                            </p:txEl>
                                          </p:spTgt>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3">
                                            <p:txEl>
                                              <p:pRg st="10" end="10"/>
                                            </p:txEl>
                                          </p:spTgt>
                                        </p:tgtEl>
                                        <p:attrNameLst>
                                          <p:attrName>style.visibility</p:attrName>
                                        </p:attrNameLst>
                                      </p:cBhvr>
                                      <p:to>
                                        <p:strVal val="visible"/>
                                      </p:to>
                                    </p:set>
                                    <p:animEffect transition="in" filter="dissolve">
                                      <p:cBhvr>
                                        <p:cTn id="72" dur="500"/>
                                        <p:tgtEl>
                                          <p:spTgt spid="3">
                                            <p:txEl>
                                              <p:pRg st="10" end="10"/>
                                            </p:txEl>
                                          </p:spTgt>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3">
                                            <p:txEl>
                                              <p:pRg st="11" end="11"/>
                                            </p:txEl>
                                          </p:spTgt>
                                        </p:tgtEl>
                                        <p:attrNameLst>
                                          <p:attrName>style.visibility</p:attrName>
                                        </p:attrNameLst>
                                      </p:cBhvr>
                                      <p:to>
                                        <p:strVal val="visible"/>
                                      </p:to>
                                    </p:set>
                                    <p:animEffect transition="in" filter="dissolve">
                                      <p:cBhvr>
                                        <p:cTn id="75" dur="500"/>
                                        <p:tgtEl>
                                          <p:spTgt spid="3">
                                            <p:txEl>
                                              <p:pRg st="11" end="11"/>
                                            </p:txEl>
                                          </p:spTgt>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3">
                                            <p:txEl>
                                              <p:pRg st="12" end="12"/>
                                            </p:txEl>
                                          </p:spTgt>
                                        </p:tgtEl>
                                        <p:attrNameLst>
                                          <p:attrName>style.visibility</p:attrName>
                                        </p:attrNameLst>
                                      </p:cBhvr>
                                      <p:to>
                                        <p:strVal val="visible"/>
                                      </p:to>
                                    </p:set>
                                    <p:animEffect transition="in" filter="dissolve">
                                      <p:cBhvr>
                                        <p:cTn id="78"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8" grpId="0"/>
      <p:bldP spid="9" grpId="0"/>
      <p:bldP spid="10" grpId="0"/>
      <p:bldP spid="11" grpId="0"/>
      <p:bldP spid="12" grpId="0"/>
      <p:bldP spid="14" grpId="0" animBg="1"/>
      <p:bldP spid="15" grpId="0" animBg="1"/>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8041-42AC-41CB-B5F7-95312BE6DAB9}"/>
              </a:ext>
            </a:extLst>
          </p:cNvPr>
          <p:cNvSpPr>
            <a:spLocks noGrp="1"/>
          </p:cNvSpPr>
          <p:nvPr>
            <p:ph type="title"/>
          </p:nvPr>
        </p:nvSpPr>
        <p:spPr/>
        <p:txBody>
          <a:bodyPr/>
          <a:lstStyle/>
          <a:p>
            <a:r>
              <a:rPr lang="en-US" dirty="0"/>
              <a:t>Coded PHY mixes physical and link layers</a:t>
            </a:r>
          </a:p>
        </p:txBody>
      </p:sp>
      <p:sp>
        <p:nvSpPr>
          <p:cNvPr id="3" name="Content Placeholder 2">
            <a:extLst>
              <a:ext uri="{FF2B5EF4-FFF2-40B4-BE49-F238E27FC236}">
                <a16:creationId xmlns:a16="http://schemas.microsoft.com/office/drawing/2014/main" id="{A622A5A4-60C6-4155-96E6-AEE577E867CA}"/>
              </a:ext>
            </a:extLst>
          </p:cNvPr>
          <p:cNvSpPr>
            <a:spLocks noGrp="1"/>
          </p:cNvSpPr>
          <p:nvPr>
            <p:ph idx="1"/>
          </p:nvPr>
        </p:nvSpPr>
        <p:spPr/>
        <p:txBody>
          <a:bodyPr/>
          <a:lstStyle/>
          <a:p>
            <a:r>
              <a:rPr lang="en-US" dirty="0"/>
              <a:t>Different PHY settings at different times</a:t>
            </a:r>
          </a:p>
          <a:p>
            <a:pPr lvl="1"/>
            <a:r>
              <a:rPr lang="en-US" dirty="0"/>
              <a:t>Make beginning headers extra-reliable</a:t>
            </a:r>
          </a:p>
          <a:p>
            <a:pPr lvl="1"/>
            <a:r>
              <a:rPr lang="en-US" dirty="0"/>
              <a:t>Data might be slightly less reliable as a trade for faster speed</a:t>
            </a:r>
          </a:p>
          <a:p>
            <a:pPr marL="0" indent="0">
              <a:buNone/>
            </a:pPr>
            <a:endParaRPr lang="en-US" dirty="0"/>
          </a:p>
          <a:p>
            <a:pPr marL="0" indent="0">
              <a:buNone/>
            </a:pPr>
            <a:r>
              <a:rPr lang="en-US" dirty="0"/>
              <a:t>Packet sent with coded PHY</a:t>
            </a:r>
          </a:p>
        </p:txBody>
      </p:sp>
      <p:sp>
        <p:nvSpPr>
          <p:cNvPr id="4" name="Slide Number Placeholder 3">
            <a:extLst>
              <a:ext uri="{FF2B5EF4-FFF2-40B4-BE49-F238E27FC236}">
                <a16:creationId xmlns:a16="http://schemas.microsoft.com/office/drawing/2014/main" id="{0DC3F272-467D-4BB5-9E46-7AD3F7891991}"/>
              </a:ext>
            </a:extLst>
          </p:cNvPr>
          <p:cNvSpPr>
            <a:spLocks noGrp="1"/>
          </p:cNvSpPr>
          <p:nvPr>
            <p:ph type="sldNum" sz="quarter" idx="12"/>
          </p:nvPr>
        </p:nvSpPr>
        <p:spPr/>
        <p:txBody>
          <a:bodyPr/>
          <a:lstStyle/>
          <a:p>
            <a:fld id="{0778C724-3839-4D76-A707-B4C23905D055}" type="slidenum">
              <a:rPr lang="en-US" smtClean="0"/>
              <a:t>60</a:t>
            </a:fld>
            <a:endParaRPr lang="en-US"/>
          </a:p>
        </p:txBody>
      </p:sp>
      <p:pic>
        <p:nvPicPr>
          <p:cNvPr id="6" name="Picture 5">
            <a:extLst>
              <a:ext uri="{FF2B5EF4-FFF2-40B4-BE49-F238E27FC236}">
                <a16:creationId xmlns:a16="http://schemas.microsoft.com/office/drawing/2014/main" id="{1F066711-A8B4-4BFF-9026-62B58D43A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08" y="3657600"/>
            <a:ext cx="10608972" cy="2444981"/>
          </a:xfrm>
          <a:prstGeom prst="rect">
            <a:avLst/>
          </a:prstGeom>
        </p:spPr>
      </p:pic>
    </p:spTree>
    <p:extLst>
      <p:ext uri="{BB962C8B-B14F-4D97-AF65-F5344CB8AC3E}">
        <p14:creationId xmlns:p14="http://schemas.microsoft.com/office/powerpoint/2010/main" val="12791303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5242-0BB1-4059-9A32-BB63640AB2FF}"/>
              </a:ext>
            </a:extLst>
          </p:cNvPr>
          <p:cNvSpPr>
            <a:spLocks noGrp="1"/>
          </p:cNvSpPr>
          <p:nvPr>
            <p:ph type="title"/>
          </p:nvPr>
        </p:nvSpPr>
        <p:spPr/>
        <p:txBody>
          <a:bodyPr/>
          <a:lstStyle/>
          <a:p>
            <a:r>
              <a:rPr lang="en-US" dirty="0"/>
              <a:t>Revised processing path</a:t>
            </a:r>
          </a:p>
        </p:txBody>
      </p:sp>
      <p:sp>
        <p:nvSpPr>
          <p:cNvPr id="4" name="Slide Number Placeholder 3">
            <a:extLst>
              <a:ext uri="{FF2B5EF4-FFF2-40B4-BE49-F238E27FC236}">
                <a16:creationId xmlns:a16="http://schemas.microsoft.com/office/drawing/2014/main" id="{B877BF12-DC16-49AA-8925-AF36E657E395}"/>
              </a:ext>
            </a:extLst>
          </p:cNvPr>
          <p:cNvSpPr>
            <a:spLocks noGrp="1"/>
          </p:cNvSpPr>
          <p:nvPr>
            <p:ph type="sldNum" sz="quarter" idx="12"/>
          </p:nvPr>
        </p:nvSpPr>
        <p:spPr/>
        <p:txBody>
          <a:bodyPr/>
          <a:lstStyle/>
          <a:p>
            <a:fld id="{0778C724-3839-4D76-A707-B4C23905D055}" type="slidenum">
              <a:rPr lang="en-US" smtClean="0"/>
              <a:t>61</a:t>
            </a:fld>
            <a:endParaRPr lang="en-US"/>
          </a:p>
        </p:txBody>
      </p:sp>
      <p:pic>
        <p:nvPicPr>
          <p:cNvPr id="6" name="Picture 5">
            <a:extLst>
              <a:ext uri="{FF2B5EF4-FFF2-40B4-BE49-F238E27FC236}">
                <a16:creationId xmlns:a16="http://schemas.microsoft.com/office/drawing/2014/main" id="{3D3D691D-25C6-4B3A-9400-BC27B1FF1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013" y="1869509"/>
            <a:ext cx="10919973" cy="2705100"/>
          </a:xfrm>
          <a:prstGeom prst="rect">
            <a:avLst/>
          </a:prstGeom>
        </p:spPr>
      </p:pic>
    </p:spTree>
    <p:extLst>
      <p:ext uri="{BB962C8B-B14F-4D97-AF65-F5344CB8AC3E}">
        <p14:creationId xmlns:p14="http://schemas.microsoft.com/office/powerpoint/2010/main" val="126296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8041-42AC-41CB-B5F7-95312BE6DAB9}"/>
              </a:ext>
            </a:extLst>
          </p:cNvPr>
          <p:cNvSpPr>
            <a:spLocks noGrp="1"/>
          </p:cNvSpPr>
          <p:nvPr>
            <p:ph type="title"/>
          </p:nvPr>
        </p:nvSpPr>
        <p:spPr>
          <a:xfrm>
            <a:off x="838200" y="-25378"/>
            <a:ext cx="10515600" cy="1325563"/>
          </a:xfrm>
        </p:spPr>
        <p:txBody>
          <a:bodyPr/>
          <a:lstStyle/>
          <a:p>
            <a:r>
              <a:rPr lang="en-US" dirty="0"/>
              <a:t>Extended advertising</a:t>
            </a:r>
          </a:p>
        </p:txBody>
      </p:sp>
      <p:sp>
        <p:nvSpPr>
          <p:cNvPr id="3" name="Content Placeholder 2">
            <a:extLst>
              <a:ext uri="{FF2B5EF4-FFF2-40B4-BE49-F238E27FC236}">
                <a16:creationId xmlns:a16="http://schemas.microsoft.com/office/drawing/2014/main" id="{A622A5A4-60C6-4155-96E6-AEE577E867CA}"/>
              </a:ext>
            </a:extLst>
          </p:cNvPr>
          <p:cNvSpPr>
            <a:spLocks noGrp="1"/>
          </p:cNvSpPr>
          <p:nvPr>
            <p:ph idx="1"/>
          </p:nvPr>
        </p:nvSpPr>
        <p:spPr>
          <a:xfrm>
            <a:off x="838200" y="1300185"/>
            <a:ext cx="10515600" cy="4351338"/>
          </a:xfrm>
        </p:spPr>
        <p:txBody>
          <a:bodyPr/>
          <a:lstStyle/>
          <a:p>
            <a:r>
              <a:rPr lang="en-US" dirty="0"/>
              <a:t>Regular advertisements point to extended advertisements</a:t>
            </a:r>
          </a:p>
          <a:p>
            <a:pPr lvl="1"/>
            <a:r>
              <a:rPr lang="en-US" dirty="0"/>
              <a:t>Uses Data Channels to do so. </a:t>
            </a:r>
            <a:r>
              <a:rPr lang="en-US" b="1" dirty="0"/>
              <a:t>Why?</a:t>
            </a:r>
          </a:p>
        </p:txBody>
      </p:sp>
      <p:sp>
        <p:nvSpPr>
          <p:cNvPr id="4" name="Slide Number Placeholder 3">
            <a:extLst>
              <a:ext uri="{FF2B5EF4-FFF2-40B4-BE49-F238E27FC236}">
                <a16:creationId xmlns:a16="http://schemas.microsoft.com/office/drawing/2014/main" id="{0DC3F272-467D-4BB5-9E46-7AD3F7891991}"/>
              </a:ext>
            </a:extLst>
          </p:cNvPr>
          <p:cNvSpPr>
            <a:spLocks noGrp="1"/>
          </p:cNvSpPr>
          <p:nvPr>
            <p:ph type="sldNum" sz="quarter" idx="12"/>
          </p:nvPr>
        </p:nvSpPr>
        <p:spPr/>
        <p:txBody>
          <a:bodyPr/>
          <a:lstStyle/>
          <a:p>
            <a:fld id="{0778C724-3839-4D76-A707-B4C23905D055}" type="slidenum">
              <a:rPr lang="en-US" smtClean="0"/>
              <a:t>62</a:t>
            </a:fld>
            <a:endParaRPr lang="en-US"/>
          </a:p>
        </p:txBody>
      </p:sp>
      <p:pic>
        <p:nvPicPr>
          <p:cNvPr id="4098" name="Picture 2" descr="image description">
            <a:extLst>
              <a:ext uri="{FF2B5EF4-FFF2-40B4-BE49-F238E27FC236}">
                <a16:creationId xmlns:a16="http://schemas.microsoft.com/office/drawing/2014/main" id="{222235CE-65F9-48ED-92AF-9A2CE1A14C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04" b="11728"/>
          <a:stretch/>
        </p:blipFill>
        <p:spPr bwMode="auto">
          <a:xfrm>
            <a:off x="1027134" y="2905407"/>
            <a:ext cx="9423400" cy="3952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804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8041-42AC-41CB-B5F7-95312BE6DAB9}"/>
              </a:ext>
            </a:extLst>
          </p:cNvPr>
          <p:cNvSpPr>
            <a:spLocks noGrp="1"/>
          </p:cNvSpPr>
          <p:nvPr>
            <p:ph type="title"/>
          </p:nvPr>
        </p:nvSpPr>
        <p:spPr>
          <a:xfrm>
            <a:off x="838200" y="-25378"/>
            <a:ext cx="10515600" cy="1325563"/>
          </a:xfrm>
        </p:spPr>
        <p:txBody>
          <a:bodyPr/>
          <a:lstStyle/>
          <a:p>
            <a:r>
              <a:rPr lang="en-US" dirty="0"/>
              <a:t>Extended advertising</a:t>
            </a:r>
          </a:p>
        </p:txBody>
      </p:sp>
      <p:sp>
        <p:nvSpPr>
          <p:cNvPr id="3" name="Content Placeholder 2">
            <a:extLst>
              <a:ext uri="{FF2B5EF4-FFF2-40B4-BE49-F238E27FC236}">
                <a16:creationId xmlns:a16="http://schemas.microsoft.com/office/drawing/2014/main" id="{A622A5A4-60C6-4155-96E6-AEE577E867CA}"/>
              </a:ext>
            </a:extLst>
          </p:cNvPr>
          <p:cNvSpPr>
            <a:spLocks noGrp="1"/>
          </p:cNvSpPr>
          <p:nvPr>
            <p:ph idx="1"/>
          </p:nvPr>
        </p:nvSpPr>
        <p:spPr>
          <a:xfrm>
            <a:off x="838200" y="1300185"/>
            <a:ext cx="10515600" cy="4351338"/>
          </a:xfrm>
        </p:spPr>
        <p:txBody>
          <a:bodyPr/>
          <a:lstStyle/>
          <a:p>
            <a:r>
              <a:rPr lang="en-US" dirty="0"/>
              <a:t>Regular advertisements point to extended advertisements</a:t>
            </a:r>
          </a:p>
          <a:p>
            <a:pPr lvl="1"/>
            <a:r>
              <a:rPr lang="en-US" dirty="0"/>
              <a:t>Uses Data Channels to do so. </a:t>
            </a:r>
            <a:r>
              <a:rPr lang="en-US" b="1" dirty="0"/>
              <a:t>Why? Packet Collisions</a:t>
            </a:r>
          </a:p>
          <a:p>
            <a:pPr lvl="1"/>
            <a:endParaRPr lang="en-US" dirty="0"/>
          </a:p>
        </p:txBody>
      </p:sp>
      <p:sp>
        <p:nvSpPr>
          <p:cNvPr id="4" name="Slide Number Placeholder 3">
            <a:extLst>
              <a:ext uri="{FF2B5EF4-FFF2-40B4-BE49-F238E27FC236}">
                <a16:creationId xmlns:a16="http://schemas.microsoft.com/office/drawing/2014/main" id="{0DC3F272-467D-4BB5-9E46-7AD3F7891991}"/>
              </a:ext>
            </a:extLst>
          </p:cNvPr>
          <p:cNvSpPr>
            <a:spLocks noGrp="1"/>
          </p:cNvSpPr>
          <p:nvPr>
            <p:ph type="sldNum" sz="quarter" idx="12"/>
          </p:nvPr>
        </p:nvSpPr>
        <p:spPr/>
        <p:txBody>
          <a:bodyPr/>
          <a:lstStyle/>
          <a:p>
            <a:fld id="{0778C724-3839-4D76-A707-B4C23905D055}" type="slidenum">
              <a:rPr lang="en-US" smtClean="0"/>
              <a:t>63</a:t>
            </a:fld>
            <a:endParaRPr lang="en-US"/>
          </a:p>
        </p:txBody>
      </p:sp>
      <p:pic>
        <p:nvPicPr>
          <p:cNvPr id="4098" name="Picture 2" descr="image description">
            <a:extLst>
              <a:ext uri="{FF2B5EF4-FFF2-40B4-BE49-F238E27FC236}">
                <a16:creationId xmlns:a16="http://schemas.microsoft.com/office/drawing/2014/main" id="{222235CE-65F9-48ED-92AF-9A2CE1A14C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04" b="11728"/>
          <a:stretch/>
        </p:blipFill>
        <p:spPr bwMode="auto">
          <a:xfrm>
            <a:off x="1027134" y="2905407"/>
            <a:ext cx="9423400" cy="3952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4906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8EEBC-47AF-4A13-80A6-F6CC20676D5C}"/>
              </a:ext>
            </a:extLst>
          </p:cNvPr>
          <p:cNvSpPr>
            <a:spLocks noGrp="1"/>
          </p:cNvSpPr>
          <p:nvPr>
            <p:ph type="title"/>
          </p:nvPr>
        </p:nvSpPr>
        <p:spPr/>
        <p:txBody>
          <a:bodyPr>
            <a:normAutofit/>
          </a:bodyPr>
          <a:lstStyle/>
          <a:p>
            <a:r>
              <a:rPr lang="en-US" sz="4000" dirty="0"/>
              <a:t>Procedure for scanning extended advertisements</a:t>
            </a:r>
          </a:p>
        </p:txBody>
      </p:sp>
      <p:sp>
        <p:nvSpPr>
          <p:cNvPr id="3" name="Content Placeholder 2">
            <a:extLst>
              <a:ext uri="{FF2B5EF4-FFF2-40B4-BE49-F238E27FC236}">
                <a16:creationId xmlns:a16="http://schemas.microsoft.com/office/drawing/2014/main" id="{BCC7D26A-741C-47BB-AAAE-3CCBA0A1A2C0}"/>
              </a:ext>
            </a:extLst>
          </p:cNvPr>
          <p:cNvSpPr>
            <a:spLocks noGrp="1"/>
          </p:cNvSpPr>
          <p:nvPr>
            <p:ph idx="1"/>
          </p:nvPr>
        </p:nvSpPr>
        <p:spPr/>
        <p:txBody>
          <a:bodyPr/>
          <a:lstStyle/>
          <a:p>
            <a:pPr marL="514350" indent="-514350">
              <a:buFont typeface="+mj-lt"/>
              <a:buAutoNum type="arabicPeriod"/>
            </a:pPr>
            <a:r>
              <a:rPr lang="en-US" dirty="0"/>
              <a:t>Scan on 3 primary channels for advertising packets.</a:t>
            </a:r>
          </a:p>
          <a:p>
            <a:pPr marL="514350" indent="-514350">
              <a:buFont typeface="+mj-lt"/>
              <a:buAutoNum type="arabicPeriod"/>
            </a:pPr>
            <a:r>
              <a:rPr lang="en-US" dirty="0"/>
              <a:t>If ADV_EXT_IND is scanned, record the secondary channel information (which channel and when etc.)</a:t>
            </a:r>
          </a:p>
          <a:p>
            <a:pPr marL="514350" indent="-514350">
              <a:buFont typeface="+mj-lt"/>
              <a:buAutoNum type="arabicPeriod"/>
            </a:pPr>
            <a:r>
              <a:rPr lang="en-US" dirty="0"/>
              <a:t>Scan the specific secondary channel at the given time.</a:t>
            </a:r>
          </a:p>
        </p:txBody>
      </p:sp>
      <p:sp>
        <p:nvSpPr>
          <p:cNvPr id="4" name="Slide Number Placeholder 3">
            <a:extLst>
              <a:ext uri="{FF2B5EF4-FFF2-40B4-BE49-F238E27FC236}">
                <a16:creationId xmlns:a16="http://schemas.microsoft.com/office/drawing/2014/main" id="{4122B9C4-8902-4FA8-8A11-AEC047E2B205}"/>
              </a:ext>
            </a:extLst>
          </p:cNvPr>
          <p:cNvSpPr>
            <a:spLocks noGrp="1"/>
          </p:cNvSpPr>
          <p:nvPr>
            <p:ph type="sldNum" sz="quarter" idx="12"/>
          </p:nvPr>
        </p:nvSpPr>
        <p:spPr/>
        <p:txBody>
          <a:bodyPr/>
          <a:lstStyle/>
          <a:p>
            <a:fld id="{0778C724-3839-4D76-A707-B4C23905D055}" type="slidenum">
              <a:rPr lang="en-US" smtClean="0"/>
              <a:t>64</a:t>
            </a:fld>
            <a:endParaRPr lang="en-US"/>
          </a:p>
        </p:txBody>
      </p:sp>
    </p:spTree>
    <p:extLst>
      <p:ext uri="{BB962C8B-B14F-4D97-AF65-F5344CB8AC3E}">
        <p14:creationId xmlns:p14="http://schemas.microsoft.com/office/powerpoint/2010/main" val="17914664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1C5D69-209A-48FD-A5CB-019B48925000}"/>
              </a:ext>
            </a:extLst>
          </p:cNvPr>
          <p:cNvSpPr>
            <a:spLocks noGrp="1"/>
          </p:cNvSpPr>
          <p:nvPr>
            <p:ph type="title"/>
          </p:nvPr>
        </p:nvSpPr>
        <p:spPr>
          <a:xfrm>
            <a:off x="838200" y="0"/>
            <a:ext cx="10515600" cy="1325563"/>
          </a:xfrm>
        </p:spPr>
        <p:txBody>
          <a:bodyPr>
            <a:normAutofit/>
          </a:bodyPr>
          <a:lstStyle/>
          <a:p>
            <a:r>
              <a:rPr lang="en-US" sz="4000" dirty="0"/>
              <a:t>Extended advertisement train on data channels</a:t>
            </a:r>
          </a:p>
        </p:txBody>
      </p:sp>
      <p:sp>
        <p:nvSpPr>
          <p:cNvPr id="4" name="Slide Number Placeholder 3">
            <a:extLst>
              <a:ext uri="{FF2B5EF4-FFF2-40B4-BE49-F238E27FC236}">
                <a16:creationId xmlns:a16="http://schemas.microsoft.com/office/drawing/2014/main" id="{28B84485-F8A0-4B1B-BCB0-3F1AC2F44A16}"/>
              </a:ext>
            </a:extLst>
          </p:cNvPr>
          <p:cNvSpPr>
            <a:spLocks noGrp="1"/>
          </p:cNvSpPr>
          <p:nvPr>
            <p:ph type="sldNum" sz="quarter" idx="12"/>
          </p:nvPr>
        </p:nvSpPr>
        <p:spPr/>
        <p:txBody>
          <a:bodyPr/>
          <a:lstStyle/>
          <a:p>
            <a:fld id="{0778C724-3839-4D76-A707-B4C23905D055}" type="slidenum">
              <a:rPr lang="en-US" smtClean="0"/>
              <a:t>65</a:t>
            </a:fld>
            <a:endParaRPr lang="en-US"/>
          </a:p>
        </p:txBody>
      </p:sp>
      <p:pic>
        <p:nvPicPr>
          <p:cNvPr id="5122" name="Picture 2">
            <a:extLst>
              <a:ext uri="{FF2B5EF4-FFF2-40B4-BE49-F238E27FC236}">
                <a16:creationId xmlns:a16="http://schemas.microsoft.com/office/drawing/2014/main" id="{89E31F3E-A7A5-4680-83EF-2300CF9A0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049" y="1204127"/>
            <a:ext cx="8581373" cy="56538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0B7A5F-E02E-4422-AAC2-B763AE272C5D}"/>
              </a:ext>
            </a:extLst>
          </p:cNvPr>
          <p:cNvSpPr txBox="1"/>
          <p:nvPr/>
        </p:nvSpPr>
        <p:spPr>
          <a:xfrm>
            <a:off x="9548395" y="1651000"/>
            <a:ext cx="2275305" cy="1200329"/>
          </a:xfrm>
          <a:prstGeom prst="rect">
            <a:avLst/>
          </a:prstGeom>
          <a:noFill/>
        </p:spPr>
        <p:txBody>
          <a:bodyPr wrap="square" rtlCol="0">
            <a:spAutoFit/>
          </a:bodyPr>
          <a:lstStyle/>
          <a:p>
            <a:r>
              <a:rPr lang="en-US" dirty="0"/>
              <a:t>Use case:</a:t>
            </a:r>
            <a:br>
              <a:rPr lang="en-US" dirty="0"/>
            </a:br>
            <a:r>
              <a:rPr lang="en-US" dirty="0"/>
              <a:t>long advertisements that need to be fragmented</a:t>
            </a:r>
          </a:p>
        </p:txBody>
      </p:sp>
    </p:spTree>
    <p:extLst>
      <p:ext uri="{BB962C8B-B14F-4D97-AF65-F5344CB8AC3E}">
        <p14:creationId xmlns:p14="http://schemas.microsoft.com/office/powerpoint/2010/main" val="24774537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DF61E-C374-4F26-9E98-9462C464EC9F}"/>
              </a:ext>
            </a:extLst>
          </p:cNvPr>
          <p:cNvSpPr>
            <a:spLocks noGrp="1"/>
          </p:cNvSpPr>
          <p:nvPr>
            <p:ph type="title"/>
          </p:nvPr>
        </p:nvSpPr>
        <p:spPr>
          <a:xfrm>
            <a:off x="838200" y="2196"/>
            <a:ext cx="10515600" cy="1325563"/>
          </a:xfrm>
        </p:spPr>
        <p:txBody>
          <a:bodyPr/>
          <a:lstStyle/>
          <a:p>
            <a:r>
              <a:rPr lang="en-US" dirty="0"/>
              <a:t>Periodic advertising on data channels</a:t>
            </a:r>
          </a:p>
        </p:txBody>
      </p:sp>
      <p:sp>
        <p:nvSpPr>
          <p:cNvPr id="3" name="Slide Number Placeholder 2">
            <a:extLst>
              <a:ext uri="{FF2B5EF4-FFF2-40B4-BE49-F238E27FC236}">
                <a16:creationId xmlns:a16="http://schemas.microsoft.com/office/drawing/2014/main" id="{A790E6FA-AEDC-49E6-9899-7066D569CC05}"/>
              </a:ext>
            </a:extLst>
          </p:cNvPr>
          <p:cNvSpPr>
            <a:spLocks noGrp="1"/>
          </p:cNvSpPr>
          <p:nvPr>
            <p:ph type="sldNum" sz="quarter" idx="12"/>
          </p:nvPr>
        </p:nvSpPr>
        <p:spPr/>
        <p:txBody>
          <a:bodyPr/>
          <a:lstStyle/>
          <a:p>
            <a:fld id="{0778C724-3839-4D76-A707-B4C23905D055}" type="slidenum">
              <a:rPr lang="en-US" smtClean="0"/>
              <a:t>66</a:t>
            </a:fld>
            <a:endParaRPr lang="en-US"/>
          </a:p>
        </p:txBody>
      </p:sp>
      <p:pic>
        <p:nvPicPr>
          <p:cNvPr id="6146" name="Picture 2">
            <a:extLst>
              <a:ext uri="{FF2B5EF4-FFF2-40B4-BE49-F238E27FC236}">
                <a16:creationId xmlns:a16="http://schemas.microsoft.com/office/drawing/2014/main" id="{90DF3D44-F24C-4451-8BDE-95194B0A9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1060242"/>
            <a:ext cx="9050159" cy="57977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929D46-8F7A-496C-92D1-46221C003675}"/>
              </a:ext>
            </a:extLst>
          </p:cNvPr>
          <p:cNvSpPr txBox="1"/>
          <p:nvPr/>
        </p:nvSpPr>
        <p:spPr>
          <a:xfrm>
            <a:off x="9548395" y="1651000"/>
            <a:ext cx="2275305" cy="4801314"/>
          </a:xfrm>
          <a:prstGeom prst="rect">
            <a:avLst/>
          </a:prstGeom>
          <a:noFill/>
        </p:spPr>
        <p:txBody>
          <a:bodyPr wrap="square" rtlCol="0">
            <a:spAutoFit/>
          </a:bodyPr>
          <a:lstStyle/>
          <a:p>
            <a:r>
              <a:rPr lang="en-US" dirty="0"/>
              <a:t>Use case:</a:t>
            </a:r>
            <a:br>
              <a:rPr lang="en-US" dirty="0"/>
            </a:br>
            <a:r>
              <a:rPr lang="en-US" dirty="0"/>
              <a:t>publicly-available localized audio sources</a:t>
            </a:r>
          </a:p>
          <a:p>
            <a:endParaRPr lang="en-US" dirty="0"/>
          </a:p>
          <a:p>
            <a:pPr marL="285750" indent="-285750">
              <a:buFont typeface="Arial" panose="020B0604020202020204" pitchFamily="34" charset="0"/>
              <a:buChar char="•"/>
            </a:pPr>
            <a:r>
              <a:rPr lang="en-US" dirty="0"/>
              <a:t>TV in a bar</a:t>
            </a:r>
          </a:p>
          <a:p>
            <a:pPr marL="285750" indent="-285750">
              <a:buFont typeface="Arial" panose="020B0604020202020204" pitchFamily="34" charset="0"/>
              <a:buChar char="•"/>
            </a:pPr>
            <a:r>
              <a:rPr lang="en-US" dirty="0"/>
              <a:t>Commentary in a museum</a:t>
            </a:r>
          </a:p>
          <a:p>
            <a:pPr marL="285750" indent="-285750">
              <a:buFont typeface="Arial" panose="020B0604020202020204" pitchFamily="34" charset="0"/>
              <a:buChar char="•"/>
            </a:pPr>
            <a:endParaRPr lang="en-US" dirty="0"/>
          </a:p>
          <a:p>
            <a:r>
              <a:rPr lang="en-US" dirty="0"/>
              <a:t>Broadcast analogy of a connection</a:t>
            </a:r>
          </a:p>
          <a:p>
            <a:pPr marL="285750" indent="-285750">
              <a:buFont typeface="Arial" panose="020B0604020202020204" pitchFamily="34" charset="0"/>
              <a:buChar char="•"/>
            </a:pPr>
            <a:endParaRPr lang="en-US" dirty="0"/>
          </a:p>
          <a:p>
            <a:r>
              <a:rPr lang="en-US" dirty="0"/>
              <a:t>Downside:</a:t>
            </a:r>
          </a:p>
          <a:p>
            <a:r>
              <a:rPr lang="en-US" dirty="0"/>
              <a:t>how many of these can a gateway follow at a time?</a:t>
            </a:r>
          </a:p>
          <a:p>
            <a:endParaRPr lang="en-US" dirty="0"/>
          </a:p>
        </p:txBody>
      </p:sp>
    </p:spTree>
    <p:extLst>
      <p:ext uri="{BB962C8B-B14F-4D97-AF65-F5344CB8AC3E}">
        <p14:creationId xmlns:p14="http://schemas.microsoft.com/office/powerpoint/2010/main" val="41904634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67</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xfrm>
            <a:off x="505996" y="694143"/>
            <a:ext cx="10972798" cy="5486400"/>
          </a:xfrm>
        </p:spPr>
        <p:txBody>
          <a:bodyPr/>
          <a:lstStyle/>
          <a:p>
            <a:r>
              <a:rPr lang="en-US" dirty="0"/>
              <a:t>Connection PHY and Link Layer</a:t>
            </a:r>
          </a:p>
          <a:p>
            <a:r>
              <a:rPr lang="en-US" dirty="0"/>
              <a:t>Connection Investigations</a:t>
            </a:r>
          </a:p>
          <a:p>
            <a:r>
              <a:rPr lang="en-US" dirty="0"/>
              <a:t>GATT</a:t>
            </a:r>
          </a:p>
          <a:p>
            <a:endParaRPr lang="en-US" dirty="0"/>
          </a:p>
          <a:p>
            <a:r>
              <a:rPr lang="en-US" dirty="0"/>
              <a:t>BLE 5</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fontScale="90000"/>
          </a:bodyPr>
          <a:lstStyle/>
          <a:p>
            <a:r>
              <a:rPr lang="en-US" dirty="0"/>
              <a:t>Outline</a:t>
            </a:r>
          </a:p>
        </p:txBody>
      </p:sp>
    </p:spTree>
    <p:extLst>
      <p:ext uri="{BB962C8B-B14F-4D97-AF65-F5344CB8AC3E}">
        <p14:creationId xmlns:p14="http://schemas.microsoft.com/office/powerpoint/2010/main" val="34873591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6685D-030E-4122-AC38-CA6C3C5CCDD8}"/>
              </a:ext>
            </a:extLst>
          </p:cNvPr>
          <p:cNvSpPr>
            <a:spLocks noGrp="1"/>
          </p:cNvSpPr>
          <p:nvPr>
            <p:ph type="title"/>
          </p:nvPr>
        </p:nvSpPr>
        <p:spPr/>
        <p:txBody>
          <a:bodyPr/>
          <a:lstStyle/>
          <a:p>
            <a:r>
              <a:rPr lang="en-US" dirty="0"/>
              <a:t>Useful documentation</a:t>
            </a:r>
          </a:p>
        </p:txBody>
      </p:sp>
      <p:sp>
        <p:nvSpPr>
          <p:cNvPr id="3" name="Content Placeholder 2">
            <a:extLst>
              <a:ext uri="{FF2B5EF4-FFF2-40B4-BE49-F238E27FC236}">
                <a16:creationId xmlns:a16="http://schemas.microsoft.com/office/drawing/2014/main" id="{9E78FB99-12BB-4672-9BCE-9D95C4753746}"/>
              </a:ext>
            </a:extLst>
          </p:cNvPr>
          <p:cNvSpPr>
            <a:spLocks noGrp="1"/>
          </p:cNvSpPr>
          <p:nvPr>
            <p:ph idx="1"/>
          </p:nvPr>
        </p:nvSpPr>
        <p:spPr/>
        <p:txBody>
          <a:bodyPr/>
          <a:lstStyle/>
          <a:p>
            <a:r>
              <a:rPr lang="en-US" dirty="0"/>
              <a:t>[</a:t>
            </a:r>
            <a:r>
              <a:rPr lang="en-US" dirty="0">
                <a:hlinkClick r:id="rId2"/>
              </a:rPr>
              <a:t>5.2 specification</a:t>
            </a:r>
            <a:r>
              <a:rPr lang="en-US" dirty="0"/>
              <a:t>] [</a:t>
            </a:r>
            <a:r>
              <a:rPr lang="en-US" dirty="0">
                <a:hlinkClick r:id="rId3"/>
              </a:rPr>
              <a:t>4.2 specification</a:t>
            </a:r>
            <a:r>
              <a:rPr lang="en-US" dirty="0"/>
              <a:t>] (link to PDF download)</a:t>
            </a:r>
          </a:p>
          <a:p>
            <a:endParaRPr lang="en-US" dirty="0"/>
          </a:p>
          <a:p>
            <a:r>
              <a:rPr lang="en-US" dirty="0">
                <a:hlinkClick r:id="rId4"/>
              </a:rPr>
              <a:t>https://www.novelbits.io/deep-dive-ble-packets-events/</a:t>
            </a:r>
            <a:endParaRPr lang="en-US" dirty="0"/>
          </a:p>
          <a:p>
            <a:endParaRPr lang="en-US" dirty="0"/>
          </a:p>
          <a:p>
            <a:r>
              <a:rPr lang="en-US" dirty="0"/>
              <a:t>Thinking about BLE connection data transfer rates</a:t>
            </a:r>
            <a:endParaRPr lang="en-US" dirty="0">
              <a:hlinkClick r:id="rId5"/>
            </a:endParaRPr>
          </a:p>
          <a:p>
            <a:pPr marL="800100" lvl="1" indent="-342900">
              <a:buFont typeface="+mj-lt"/>
              <a:buAutoNum type="arabicPeriod"/>
            </a:pPr>
            <a:r>
              <a:rPr lang="en-US" sz="1800" dirty="0">
                <a:hlinkClick r:id="rId5"/>
              </a:rPr>
              <a:t>https://punchthrough.com/maximizing-ble-throughput-on-ios-and-android/</a:t>
            </a:r>
            <a:endParaRPr lang="en-US" sz="1800" dirty="0"/>
          </a:p>
          <a:p>
            <a:pPr marL="800100" lvl="1" indent="-342900">
              <a:buFont typeface="+mj-lt"/>
              <a:buAutoNum type="arabicPeriod"/>
            </a:pPr>
            <a:r>
              <a:rPr lang="en-US" sz="1800" dirty="0">
                <a:hlinkClick r:id="rId6"/>
              </a:rPr>
              <a:t>https://punchthrough.com/maximizing-ble-throughput-part-2-use-larger-att-mtu-2/</a:t>
            </a:r>
            <a:endParaRPr lang="en-US" sz="1800" dirty="0"/>
          </a:p>
          <a:p>
            <a:pPr marL="800100" lvl="1" indent="-342900">
              <a:buFont typeface="+mj-lt"/>
              <a:buAutoNum type="arabicPeriod"/>
            </a:pPr>
            <a:r>
              <a:rPr lang="en-US" sz="1800" dirty="0">
                <a:hlinkClick r:id="rId7"/>
              </a:rPr>
              <a:t>https://punchthrough.com/maximizing-ble-throughput-part-3-data-length-extension-dle-2/</a:t>
            </a:r>
            <a:endParaRPr lang="en-US" sz="1800"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F03EACB-A73B-4865-9D41-E62332019793}"/>
              </a:ext>
            </a:extLst>
          </p:cNvPr>
          <p:cNvSpPr>
            <a:spLocks noGrp="1"/>
          </p:cNvSpPr>
          <p:nvPr>
            <p:ph type="sldNum" sz="quarter" idx="12"/>
          </p:nvPr>
        </p:nvSpPr>
        <p:spPr/>
        <p:txBody>
          <a:bodyPr/>
          <a:lstStyle/>
          <a:p>
            <a:fld id="{0778C724-3839-4D76-A707-B4C23905D055}" type="slidenum">
              <a:rPr lang="en-US" smtClean="0"/>
              <a:t>68</a:t>
            </a:fld>
            <a:endParaRPr lang="en-US"/>
          </a:p>
        </p:txBody>
      </p:sp>
    </p:spTree>
    <p:extLst>
      <p:ext uri="{BB962C8B-B14F-4D97-AF65-F5344CB8AC3E}">
        <p14:creationId xmlns:p14="http://schemas.microsoft.com/office/powerpoint/2010/main" val="2540178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7204E8-FFA3-2847-8A0B-1119FC354DDC}"/>
              </a:ext>
            </a:extLst>
          </p:cNvPr>
          <p:cNvSpPr>
            <a:spLocks noGrp="1"/>
          </p:cNvSpPr>
          <p:nvPr>
            <p:ph type="title"/>
          </p:nvPr>
        </p:nvSpPr>
        <p:spPr>
          <a:xfrm>
            <a:off x="225468" y="39449"/>
            <a:ext cx="11966532" cy="1325563"/>
          </a:xfrm>
        </p:spPr>
        <p:txBody>
          <a:bodyPr>
            <a:normAutofit/>
          </a:bodyPr>
          <a:lstStyle/>
          <a:p>
            <a:pPr algn="ctr"/>
            <a:r>
              <a:rPr lang="en-US" sz="3200" dirty="0"/>
              <a:t>BLE uses 2.4 GHz ISM Band with Data and Advertisement Channels</a:t>
            </a:r>
          </a:p>
        </p:txBody>
      </p:sp>
      <p:sp>
        <p:nvSpPr>
          <p:cNvPr id="8" name="Content Placeholder 7">
            <a:extLst>
              <a:ext uri="{FF2B5EF4-FFF2-40B4-BE49-F238E27FC236}">
                <a16:creationId xmlns:a16="http://schemas.microsoft.com/office/drawing/2014/main" id="{AE9460A6-945A-F742-8854-0158A1FC0F0E}"/>
              </a:ext>
            </a:extLst>
          </p:cNvPr>
          <p:cNvSpPr>
            <a:spLocks noGrp="1"/>
          </p:cNvSpPr>
          <p:nvPr>
            <p:ph idx="1"/>
          </p:nvPr>
        </p:nvSpPr>
        <p:spPr>
          <a:xfrm>
            <a:off x="838200" y="1499949"/>
            <a:ext cx="10515600" cy="4351338"/>
          </a:xfrm>
        </p:spPr>
        <p:txBody>
          <a:bodyPr/>
          <a:lstStyle/>
          <a:p>
            <a:r>
              <a:rPr lang="en-US" dirty="0"/>
              <a:t>Recall: Each BLE channel is 2 MHz wide, 40 channels (0-39)</a:t>
            </a:r>
          </a:p>
          <a:p>
            <a:pPr lvl="1"/>
            <a:r>
              <a:rPr lang="en-US" dirty="0"/>
              <a:t>3 channels for advertising (37, 38, 39)</a:t>
            </a:r>
          </a:p>
          <a:p>
            <a:pPr lvl="1"/>
            <a:r>
              <a:rPr lang="en-US" dirty="0"/>
              <a:t>37 channels for connections (0 - 36)</a:t>
            </a:r>
          </a:p>
          <a:p>
            <a:endParaRPr lang="en-US" dirty="0"/>
          </a:p>
        </p:txBody>
      </p:sp>
      <p:sp>
        <p:nvSpPr>
          <p:cNvPr id="11" name="Slide Number Placeholder 10">
            <a:extLst>
              <a:ext uri="{FF2B5EF4-FFF2-40B4-BE49-F238E27FC236}">
                <a16:creationId xmlns:a16="http://schemas.microsoft.com/office/drawing/2014/main" id="{A1899C8A-B72A-8648-BC27-458FFFEDEFB9}"/>
              </a:ext>
            </a:extLst>
          </p:cNvPr>
          <p:cNvSpPr>
            <a:spLocks noGrp="1"/>
          </p:cNvSpPr>
          <p:nvPr>
            <p:ph type="sldNum" sz="quarter" idx="12"/>
          </p:nvPr>
        </p:nvSpPr>
        <p:spPr/>
        <p:txBody>
          <a:bodyPr/>
          <a:lstStyle/>
          <a:p>
            <a:fld id="{B73C04DA-1748-8C48-8913-76B061C053D9}" type="slidenum">
              <a:rPr lang="en-US" smtClean="0"/>
              <a:t>7</a:t>
            </a:fld>
            <a:endParaRPr lang="en-US"/>
          </a:p>
        </p:txBody>
      </p:sp>
      <p:pic>
        <p:nvPicPr>
          <p:cNvPr id="2" name="Picture 1">
            <a:extLst>
              <a:ext uri="{FF2B5EF4-FFF2-40B4-BE49-F238E27FC236}">
                <a16:creationId xmlns:a16="http://schemas.microsoft.com/office/drawing/2014/main" id="{B01D439B-9398-C749-8586-151778177593}"/>
              </a:ext>
            </a:extLst>
          </p:cNvPr>
          <p:cNvPicPr>
            <a:picLocks noChangeAspect="1"/>
          </p:cNvPicPr>
          <p:nvPr/>
        </p:nvPicPr>
        <p:blipFill>
          <a:blip r:embed="rId3"/>
          <a:stretch>
            <a:fillRect/>
          </a:stretch>
        </p:blipFill>
        <p:spPr>
          <a:xfrm>
            <a:off x="859077" y="3050066"/>
            <a:ext cx="7934193" cy="3676176"/>
          </a:xfrm>
          <a:prstGeom prst="rect">
            <a:avLst/>
          </a:prstGeom>
        </p:spPr>
      </p:pic>
    </p:spTree>
    <p:extLst>
      <p:ext uri="{BB962C8B-B14F-4D97-AF65-F5344CB8AC3E}">
        <p14:creationId xmlns:p14="http://schemas.microsoft.com/office/powerpoint/2010/main" val="896624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CE0A3-E331-564F-8F09-0F642E1C1FBA}"/>
              </a:ext>
            </a:extLst>
          </p:cNvPr>
          <p:cNvSpPr>
            <a:spLocks noGrp="1"/>
          </p:cNvSpPr>
          <p:nvPr>
            <p:ph type="title"/>
          </p:nvPr>
        </p:nvSpPr>
        <p:spPr>
          <a:xfrm>
            <a:off x="838200" y="6069"/>
            <a:ext cx="10515600" cy="1325563"/>
          </a:xfrm>
        </p:spPr>
        <p:txBody>
          <a:bodyPr/>
          <a:lstStyle/>
          <a:p>
            <a:r>
              <a:rPr lang="en-US" dirty="0"/>
              <a:t>Connection Timeline</a:t>
            </a:r>
          </a:p>
        </p:txBody>
      </p:sp>
      <p:sp>
        <p:nvSpPr>
          <p:cNvPr id="3" name="Content Placeholder 2">
            <a:extLst>
              <a:ext uri="{FF2B5EF4-FFF2-40B4-BE49-F238E27FC236}">
                <a16:creationId xmlns:a16="http://schemas.microsoft.com/office/drawing/2014/main" id="{50F7CF6C-3BF1-A348-9B81-3CEDD7867FA1}"/>
              </a:ext>
            </a:extLst>
          </p:cNvPr>
          <p:cNvSpPr>
            <a:spLocks noGrp="1"/>
          </p:cNvSpPr>
          <p:nvPr>
            <p:ph idx="1"/>
          </p:nvPr>
        </p:nvSpPr>
        <p:spPr>
          <a:xfrm>
            <a:off x="387263" y="1331632"/>
            <a:ext cx="10515600" cy="4351338"/>
          </a:xfrm>
        </p:spPr>
        <p:txBody>
          <a:bodyPr>
            <a:normAutofit/>
          </a:bodyPr>
          <a:lstStyle/>
          <a:p>
            <a:r>
              <a:rPr lang="en-US" sz="2400" dirty="0"/>
              <a:t>Peripheral advertises</a:t>
            </a:r>
          </a:p>
          <a:p>
            <a:r>
              <a:rPr lang="en-US" sz="2400" dirty="0"/>
              <a:t>Central sends a connection</a:t>
            </a:r>
          </a:p>
          <a:p>
            <a:pPr marL="0" indent="0">
              <a:buNone/>
            </a:pPr>
            <a:r>
              <a:rPr lang="en-US" sz="2400" dirty="0"/>
              <a:t>request packet on advertising </a:t>
            </a:r>
          </a:p>
          <a:p>
            <a:pPr marL="0" indent="0">
              <a:buNone/>
            </a:pPr>
            <a:r>
              <a:rPr lang="en-US" sz="2400" dirty="0"/>
              <a:t>channel just after receiving </a:t>
            </a:r>
          </a:p>
          <a:p>
            <a:pPr marL="0" indent="0">
              <a:buNone/>
            </a:pPr>
            <a:r>
              <a:rPr lang="en-US" sz="2400" dirty="0" err="1"/>
              <a:t>advt</a:t>
            </a:r>
            <a:endParaRPr lang="en-US" sz="2400" dirty="0"/>
          </a:p>
          <a:p>
            <a:r>
              <a:rPr lang="en-US" sz="2400" dirty="0"/>
              <a:t>Peripheral stops advertising</a:t>
            </a:r>
          </a:p>
          <a:p>
            <a:r>
              <a:rPr lang="en-US" sz="2400" dirty="0"/>
              <a:t>Central and peripheral switch</a:t>
            </a:r>
          </a:p>
          <a:p>
            <a:pPr marL="0" indent="0">
              <a:buNone/>
            </a:pPr>
            <a:r>
              <a:rPr lang="en-US" sz="2400" dirty="0"/>
              <a:t>to a data channel</a:t>
            </a:r>
          </a:p>
          <a:p>
            <a:pPr marL="0" indent="0">
              <a:buNone/>
            </a:pPr>
            <a:endParaRPr lang="en-US" sz="2400" dirty="0"/>
          </a:p>
        </p:txBody>
      </p:sp>
      <p:sp>
        <p:nvSpPr>
          <p:cNvPr id="4" name="Slide Number Placeholder 3">
            <a:extLst>
              <a:ext uri="{FF2B5EF4-FFF2-40B4-BE49-F238E27FC236}">
                <a16:creationId xmlns:a16="http://schemas.microsoft.com/office/drawing/2014/main" id="{542F2952-5A27-CE4B-BD80-A56937658CDF}"/>
              </a:ext>
            </a:extLst>
          </p:cNvPr>
          <p:cNvSpPr>
            <a:spLocks noGrp="1"/>
          </p:cNvSpPr>
          <p:nvPr>
            <p:ph type="sldNum" sz="quarter" idx="12"/>
          </p:nvPr>
        </p:nvSpPr>
        <p:spPr/>
        <p:txBody>
          <a:bodyPr/>
          <a:lstStyle/>
          <a:p>
            <a:fld id="{B73C04DA-1748-8C48-8913-76B061C053D9}" type="slidenum">
              <a:rPr lang="en-US" smtClean="0"/>
              <a:t>8</a:t>
            </a:fld>
            <a:endParaRPr lang="en-US"/>
          </a:p>
        </p:txBody>
      </p:sp>
      <p:pic>
        <p:nvPicPr>
          <p:cNvPr id="14" name="Picture 2">
            <a:extLst>
              <a:ext uri="{FF2B5EF4-FFF2-40B4-BE49-F238E27FC236}">
                <a16:creationId xmlns:a16="http://schemas.microsoft.com/office/drawing/2014/main" id="{7D176510-7AF5-B54A-8382-BEAB4C1A8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549" y="1331632"/>
            <a:ext cx="9249707" cy="55176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BEE0372-F904-8D45-939B-6878AAC5FA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3162" y="326256"/>
            <a:ext cx="1134480" cy="1342066"/>
          </a:xfrm>
          <a:prstGeom prst="rect">
            <a:avLst/>
          </a:prstGeom>
        </p:spPr>
      </p:pic>
      <p:grpSp>
        <p:nvGrpSpPr>
          <p:cNvPr id="11" name="Group 10">
            <a:extLst>
              <a:ext uri="{FF2B5EF4-FFF2-40B4-BE49-F238E27FC236}">
                <a16:creationId xmlns:a16="http://schemas.microsoft.com/office/drawing/2014/main" id="{DA5F25BE-C59F-C84E-AB73-882FA0280569}"/>
              </a:ext>
            </a:extLst>
          </p:cNvPr>
          <p:cNvGrpSpPr/>
          <p:nvPr/>
        </p:nvGrpSpPr>
        <p:grpSpPr>
          <a:xfrm>
            <a:off x="9409310" y="397608"/>
            <a:ext cx="1446639" cy="1781582"/>
            <a:chOff x="10213060" y="1607029"/>
            <a:chExt cx="2006839" cy="2471486"/>
          </a:xfrm>
        </p:grpSpPr>
        <p:sp>
          <p:nvSpPr>
            <p:cNvPr id="7" name="TextBox 6">
              <a:extLst>
                <a:ext uri="{FF2B5EF4-FFF2-40B4-BE49-F238E27FC236}">
                  <a16:creationId xmlns:a16="http://schemas.microsoft.com/office/drawing/2014/main" id="{90CA69A6-428B-0B43-BBD9-5F13309580F3}"/>
                </a:ext>
              </a:extLst>
            </p:cNvPr>
            <p:cNvSpPr txBox="1"/>
            <p:nvPr/>
          </p:nvSpPr>
          <p:spPr>
            <a:xfrm>
              <a:off x="10483553" y="3523465"/>
              <a:ext cx="256267" cy="555050"/>
            </a:xfrm>
            <a:prstGeom prst="rect">
              <a:avLst/>
            </a:prstGeom>
            <a:noFill/>
          </p:spPr>
          <p:txBody>
            <a:bodyPr wrap="none" rtlCol="0">
              <a:spAutoFit/>
            </a:bodyPr>
            <a:lstStyle/>
            <a:p>
              <a:endParaRPr lang="en-US" sz="2000" dirty="0"/>
            </a:p>
          </p:txBody>
        </p:sp>
        <p:pic>
          <p:nvPicPr>
            <p:cNvPr id="8" name="Picture 7">
              <a:extLst>
                <a:ext uri="{FF2B5EF4-FFF2-40B4-BE49-F238E27FC236}">
                  <a16:creationId xmlns:a16="http://schemas.microsoft.com/office/drawing/2014/main" id="{38A255AC-3CB4-7847-B13C-C3C6A895D817}"/>
                </a:ext>
              </a:extLst>
            </p:cNvPr>
            <p:cNvPicPr>
              <a:picLocks noChangeAspect="1"/>
            </p:cNvPicPr>
            <p:nvPr/>
          </p:nvPicPr>
          <p:blipFill>
            <a:blip r:embed="rId5"/>
            <a:stretch>
              <a:fillRect/>
            </a:stretch>
          </p:blipFill>
          <p:spPr>
            <a:xfrm>
              <a:off x="10213060" y="1607029"/>
              <a:ext cx="2006839" cy="2006839"/>
            </a:xfrm>
            <a:prstGeom prst="rect">
              <a:avLst/>
            </a:prstGeom>
          </p:spPr>
        </p:pic>
      </p:grpSp>
    </p:spTree>
    <p:extLst>
      <p:ext uri="{BB962C8B-B14F-4D97-AF65-F5344CB8AC3E}">
        <p14:creationId xmlns:p14="http://schemas.microsoft.com/office/powerpoint/2010/main" val="4174851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EFD62-56DB-3443-A57F-3C7CA88B3A79}"/>
              </a:ext>
            </a:extLst>
          </p:cNvPr>
          <p:cNvSpPr>
            <a:spLocks noGrp="1"/>
          </p:cNvSpPr>
          <p:nvPr>
            <p:ph type="title"/>
          </p:nvPr>
        </p:nvSpPr>
        <p:spPr/>
        <p:txBody>
          <a:bodyPr/>
          <a:lstStyle/>
          <a:p>
            <a:r>
              <a:rPr lang="en-US" dirty="0"/>
              <a:t>Choosing a data channel for communication</a:t>
            </a:r>
          </a:p>
        </p:txBody>
      </p:sp>
      <p:sp>
        <p:nvSpPr>
          <p:cNvPr id="3" name="Content Placeholder 2">
            <a:extLst>
              <a:ext uri="{FF2B5EF4-FFF2-40B4-BE49-F238E27FC236}">
                <a16:creationId xmlns:a16="http://schemas.microsoft.com/office/drawing/2014/main" id="{F890CD9D-F2E2-964E-965C-D303D8D2443F}"/>
              </a:ext>
            </a:extLst>
          </p:cNvPr>
          <p:cNvSpPr>
            <a:spLocks noGrp="1"/>
          </p:cNvSpPr>
          <p:nvPr>
            <p:ph idx="1"/>
          </p:nvPr>
        </p:nvSpPr>
        <p:spPr/>
        <p:txBody>
          <a:bodyPr/>
          <a:lstStyle/>
          <a:p>
            <a:r>
              <a:rPr lang="en-US" dirty="0"/>
              <a:t>Why do you switch from advertising channel to data channel?</a:t>
            </a:r>
          </a:p>
          <a:p>
            <a:endParaRPr lang="en-US" dirty="0"/>
          </a:p>
          <a:p>
            <a:r>
              <a:rPr lang="en-US" dirty="0"/>
              <a:t>How to pick a channel out of the 37 data channels?</a:t>
            </a:r>
          </a:p>
          <a:p>
            <a:endParaRPr lang="en-US" dirty="0"/>
          </a:p>
          <a:p>
            <a:r>
              <a:rPr lang="en-US" dirty="0"/>
              <a:t>What if two pairs pick same channel?</a:t>
            </a:r>
          </a:p>
          <a:p>
            <a:endParaRPr lang="en-US" dirty="0"/>
          </a:p>
          <a:p>
            <a:endParaRPr lang="en-US" dirty="0"/>
          </a:p>
        </p:txBody>
      </p:sp>
      <p:sp>
        <p:nvSpPr>
          <p:cNvPr id="4" name="Slide Number Placeholder 3">
            <a:extLst>
              <a:ext uri="{FF2B5EF4-FFF2-40B4-BE49-F238E27FC236}">
                <a16:creationId xmlns:a16="http://schemas.microsoft.com/office/drawing/2014/main" id="{B7F98443-7CBC-3C44-97AF-A4263A3D06FE}"/>
              </a:ext>
            </a:extLst>
          </p:cNvPr>
          <p:cNvSpPr>
            <a:spLocks noGrp="1"/>
          </p:cNvSpPr>
          <p:nvPr>
            <p:ph type="sldNum" sz="quarter" idx="12"/>
          </p:nvPr>
        </p:nvSpPr>
        <p:spPr/>
        <p:txBody>
          <a:bodyPr/>
          <a:lstStyle/>
          <a:p>
            <a:fld id="{B73C04DA-1748-8C48-8913-76B061C053D9}" type="slidenum">
              <a:rPr lang="en-US" smtClean="0"/>
              <a:t>9</a:t>
            </a:fld>
            <a:endParaRPr lang="en-US"/>
          </a:p>
        </p:txBody>
      </p:sp>
    </p:spTree>
    <p:extLst>
      <p:ext uri="{BB962C8B-B14F-4D97-AF65-F5344CB8AC3E}">
        <p14:creationId xmlns:p14="http://schemas.microsoft.com/office/powerpoint/2010/main" val="3898993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4101</TotalTime>
  <Words>3522</Words>
  <Application>Microsoft Macintosh PowerPoint</Application>
  <PresentationFormat>Widescreen</PresentationFormat>
  <Paragraphs>719</Paragraphs>
  <Slides>68</Slides>
  <Notes>20</Notes>
  <HiddenSlides>5</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Arial</vt:lpstr>
      <vt:lpstr>Calibri</vt:lpstr>
      <vt:lpstr>Calibri Light</vt:lpstr>
      <vt:lpstr>Cambria Math</vt:lpstr>
      <vt:lpstr>Consolas</vt:lpstr>
      <vt:lpstr>Seravek Light</vt:lpstr>
      <vt:lpstr>Tahoma</vt:lpstr>
      <vt:lpstr>Wingdings</vt:lpstr>
      <vt:lpstr>Office Theme</vt:lpstr>
      <vt:lpstr>Wireless for the Internet of Things  BLE Connections</vt:lpstr>
      <vt:lpstr>Today’s Goals</vt:lpstr>
      <vt:lpstr>Recall: BLE advertisements lead to connections</vt:lpstr>
      <vt:lpstr>Outline</vt:lpstr>
      <vt:lpstr>BLE Connections: A 10,000ft view</vt:lpstr>
      <vt:lpstr>Once connected, BLE has PHY options with more throughput</vt:lpstr>
      <vt:lpstr>BLE uses 2.4 GHz ISM Band with Data and Advertisement Channels</vt:lpstr>
      <vt:lpstr>Connection Timeline</vt:lpstr>
      <vt:lpstr>Choosing a data channel for communication</vt:lpstr>
      <vt:lpstr>Choosing a data channel for communication</vt:lpstr>
      <vt:lpstr>Connected devices hop through channels to improve reliability</vt:lpstr>
      <vt:lpstr>How does the Central and Peripheral agree on things?</vt:lpstr>
      <vt:lpstr>Send synchronization information in the Connection Request packet</vt:lpstr>
      <vt:lpstr>Connection request parameters examined</vt:lpstr>
      <vt:lpstr>Steady-state connection timing</vt:lpstr>
      <vt:lpstr>BLE connection “events” happen at periodic intervals</vt:lpstr>
      <vt:lpstr>How do you schedule the very first connection event?</vt:lpstr>
      <vt:lpstr>WinSize, WinOffset, and Interval define TDMA schedule</vt:lpstr>
      <vt:lpstr>How do you agree on hopping pattern?</vt:lpstr>
      <vt:lpstr>Connection messages are sequenced for additional reliability</vt:lpstr>
      <vt:lpstr>LL uses acknowledgments to handle packet loss and corruptions</vt:lpstr>
      <vt:lpstr>Next steps in a connection</vt:lpstr>
      <vt:lpstr>Control payloads</vt:lpstr>
      <vt:lpstr>Data payloads</vt:lpstr>
      <vt:lpstr>Ending connections</vt:lpstr>
      <vt:lpstr>Very briefly: security in connections</vt:lpstr>
      <vt:lpstr>Very briefly: security in addresses</vt:lpstr>
      <vt:lpstr>Check your understanding</vt:lpstr>
      <vt:lpstr>Check your understanding</vt:lpstr>
      <vt:lpstr>Break</vt:lpstr>
      <vt:lpstr>Outline</vt:lpstr>
      <vt:lpstr>Questions about how a connection “network” works</vt:lpstr>
      <vt:lpstr>How is the TDMA schedule created/managed?</vt:lpstr>
      <vt:lpstr>How is synchronization managed?</vt:lpstr>
      <vt:lpstr>Clock drift is an energy burden due to large guard bands and energy cost of precise timekeeping</vt:lpstr>
      <vt:lpstr>How many devices can be connected?</vt:lpstr>
      <vt:lpstr>How many devices can be connected in the real world?</vt:lpstr>
      <vt:lpstr>How much throughput can a device have?</vt:lpstr>
      <vt:lpstr>How much throughput can a device have?</vt:lpstr>
      <vt:lpstr>How much throughput can a device have?</vt:lpstr>
      <vt:lpstr>How much throughput can a device have?</vt:lpstr>
      <vt:lpstr>Outline</vt:lpstr>
      <vt:lpstr>How is data actually exchanged between central and peripheral?</vt:lpstr>
      <vt:lpstr>Attribute Server Keywords</vt:lpstr>
      <vt:lpstr>Overview of Generic Attribute Profile (GATT)</vt:lpstr>
      <vt:lpstr>UUIDs and handles</vt:lpstr>
      <vt:lpstr>How would our Smart Light expose its data?</vt:lpstr>
      <vt:lpstr>Discovery</vt:lpstr>
      <vt:lpstr>How would our smart light advertise its services?</vt:lpstr>
      <vt:lpstr>Now you know how this interaction happens!</vt:lpstr>
      <vt:lpstr>Example: Time Profile</vt:lpstr>
      <vt:lpstr>Current time characteristic</vt:lpstr>
      <vt:lpstr>Interacting with characteristics</vt:lpstr>
      <vt:lpstr>Break + Example Services</vt:lpstr>
      <vt:lpstr>Documentation of GATT standards</vt:lpstr>
      <vt:lpstr>Break</vt:lpstr>
      <vt:lpstr>Outline</vt:lpstr>
      <vt:lpstr>Changes in BLE 5</vt:lpstr>
      <vt:lpstr>Revised physical layers</vt:lpstr>
      <vt:lpstr>Coded PHY mixes physical and link layers</vt:lpstr>
      <vt:lpstr>Revised processing path</vt:lpstr>
      <vt:lpstr>Extended advertising</vt:lpstr>
      <vt:lpstr>Extended advertising</vt:lpstr>
      <vt:lpstr>Procedure for scanning extended advertisements</vt:lpstr>
      <vt:lpstr>Extended advertisement train on data channels</vt:lpstr>
      <vt:lpstr>Periodic advertising on data channels</vt:lpstr>
      <vt:lpstr>Outline</vt:lpstr>
      <vt:lpstr>Useful documentation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 Connections</dc:title>
  <dc:creator>Nabeel Nasir</dc:creator>
  <cp:lastModifiedBy>Nabeel Nasir</cp:lastModifiedBy>
  <cp:revision>134</cp:revision>
  <dcterms:created xsi:type="dcterms:W3CDTF">2023-02-07T16:48:05Z</dcterms:created>
  <dcterms:modified xsi:type="dcterms:W3CDTF">2023-02-13T18:24:57Z</dcterms:modified>
</cp:coreProperties>
</file>